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39" autoAdjust="0"/>
    <p:restoredTop sz="89502" autoAdjust="0"/>
  </p:normalViewPr>
  <p:slideViewPr>
    <p:cSldViewPr>
      <p:cViewPr varScale="1">
        <p:scale>
          <a:sx n="65" d="100"/>
          <a:sy n="65" d="100"/>
        </p:scale>
        <p:origin x="154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428DCE15-24F5-448D-BFFE-FD4B1CB955FB}" type="datetimeFigureOut">
              <a:rPr lang="en-US" smtClean="0"/>
              <a:t>8/11/2017</a:t>
            </a:fld>
            <a:endParaRPr lang="en-US"/>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CF9BD449-115A-4939-A4EF-89D29769DA1D}" type="slidenum">
              <a:rPr lang="en-US" smtClean="0"/>
              <a:t>‹#›</a:t>
            </a:fld>
            <a:endParaRPr lang="en-US"/>
          </a:p>
        </p:txBody>
      </p:sp>
    </p:spTree>
    <p:extLst>
      <p:ext uri="{BB962C8B-B14F-4D97-AF65-F5344CB8AC3E}">
        <p14:creationId xmlns:p14="http://schemas.microsoft.com/office/powerpoint/2010/main" val="614915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39B59E-AF97-410B-AFC4-A5EE55DE82D1}" type="datetimeFigureOut">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514071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39B59E-AF97-410B-AFC4-A5EE55DE82D1}" type="datetimeFigureOut">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2188190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39B59E-AF97-410B-AFC4-A5EE55DE82D1}" type="datetimeFigureOut">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4242328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39B59E-AF97-410B-AFC4-A5EE55DE82D1}" type="datetimeFigureOut">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7273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39B59E-AF97-410B-AFC4-A5EE55DE82D1}" type="datetimeFigureOut">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14277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39B59E-AF97-410B-AFC4-A5EE55DE82D1}" type="datetimeFigureOut">
              <a:rPr lang="en-US" smtClean="0"/>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1961236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39B59E-AF97-410B-AFC4-A5EE55DE82D1}" type="datetimeFigureOut">
              <a:rPr lang="en-US" smtClean="0"/>
              <a:t>8/11/2017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2133683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39B59E-AF97-410B-AFC4-A5EE55DE82D1}" type="datetimeFigureOut">
              <a:rPr lang="en-US" smtClean="0"/>
              <a:t>8/11/2017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4058019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39B59E-AF97-410B-AFC4-A5EE55DE82D1}" type="datetimeFigureOut">
              <a:rPr lang="en-US" smtClean="0"/>
              <a:t>8/11/2017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1004417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39B59E-AF97-410B-AFC4-A5EE55DE82D1}" type="datetimeFigureOut">
              <a:rPr lang="en-US" smtClean="0"/>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612778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39B59E-AF97-410B-AFC4-A5EE55DE82D1}" type="datetimeFigureOut">
              <a:rPr lang="en-US" smtClean="0"/>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623100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39B59E-AF97-410B-AFC4-A5EE55DE82D1}" type="datetimeFigureOut">
              <a:rPr lang="en-US" smtClean="0"/>
              <a:t>8/11/2017</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57EC4-0F81-486B-87E5-17CAC1C9B7BA}" type="slidenum">
              <a:rPr lang="en-US" smtClean="0"/>
              <a:t>‹#›</a:t>
            </a:fld>
            <a:endParaRPr lang="en-US"/>
          </a:p>
        </p:txBody>
      </p:sp>
    </p:spTree>
    <p:extLst>
      <p:ext uri="{BB962C8B-B14F-4D97-AF65-F5344CB8AC3E}">
        <p14:creationId xmlns:p14="http://schemas.microsoft.com/office/powerpoint/2010/main" val="3604970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User_interface"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en.wikipedia.org/wiki/Tabbed_browsing"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Bandwidth_(computing)" TargetMode="External"/><Relationship Id="rId13" Type="http://schemas.openxmlformats.org/officeDocument/2006/relationships/hyperlink" Target="https://en.wikipedia.org/wiki/Bluetooth" TargetMode="External"/><Relationship Id="rId3" Type="http://schemas.openxmlformats.org/officeDocument/2006/relationships/hyperlink" Target="https://en.wikipedia.org/wiki/Near-field_communication" TargetMode="External"/><Relationship Id="rId7" Type="http://schemas.openxmlformats.org/officeDocument/2006/relationships/hyperlink" Target="https://en.wikipedia.org/wiki/Mobile_internet" TargetMode="External"/><Relationship Id="rId12" Type="http://schemas.openxmlformats.org/officeDocument/2006/relationships/hyperlink" Target="https://en.wikipedia.org/wiki/Android_Beam"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en.wikipedia.org/wiki/Face_recognition" TargetMode="External"/><Relationship Id="rId11" Type="http://schemas.openxmlformats.org/officeDocument/2006/relationships/hyperlink" Target="https://en.wikipedia.org/wiki/Gapless_playback" TargetMode="External"/><Relationship Id="rId5" Type="http://schemas.openxmlformats.org/officeDocument/2006/relationships/hyperlink" Target="https://en.wikipedia.org/wiki/Visual_voicemail" TargetMode="External"/><Relationship Id="rId10" Type="http://schemas.openxmlformats.org/officeDocument/2006/relationships/hyperlink" Target="https://en.wikipedia.org/wiki/Video_game_controller" TargetMode="External"/><Relationship Id="rId4" Type="http://schemas.openxmlformats.org/officeDocument/2006/relationships/hyperlink" Target="https://en.wikipedia.org/wiki/Lock_screen" TargetMode="External"/><Relationship Id="rId9" Type="http://schemas.openxmlformats.org/officeDocument/2006/relationships/hyperlink" Target="https://en.wikipedia.org/wiki/Bi-directional_text"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0" y="1"/>
            <a:ext cx="9144000" cy="6857999"/>
          </a:xfrm>
          <a:prstGeom prst="rect">
            <a:avLst/>
          </a:prstGeom>
          <a:ln w="9525" cmpd="thinThick">
            <a:gradFill>
              <a:gsLst>
                <a:gs pos="800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reflection blurRad="101600" stA="65000" endPos="59000" dist="114300" dir="5400000" sy="-100000" algn="bl" rotWithShape="0"/>
          </a:effectLst>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381000" y="0"/>
            <a:ext cx="9525000" cy="523220"/>
          </a:xfrm>
          <a:prstGeom prst="rect">
            <a:avLst/>
          </a:prstGeom>
          <a:noFill/>
        </p:spPr>
        <p:txBody>
          <a:bodyPr wrap="square" rtlCol="0">
            <a:spAutoFit/>
          </a:bodyPr>
          <a:lstStyle/>
          <a:p>
            <a:pPr algn="r"/>
            <a:r>
              <a:rPr lang="en-US" sz="2800" b="1" dirty="0" smtClean="0">
                <a:solidFill>
                  <a:srgbClr val="002060"/>
                </a:solidFill>
                <a:latin typeface="Arial" panose="020B0604020202020204" pitchFamily="34" charset="0"/>
                <a:cs typeface="Arial" panose="020B0604020202020204" pitchFamily="34" charset="0"/>
              </a:rPr>
              <a:t>Mobile Apps Development Using ANDRIOD</a:t>
            </a:r>
            <a:endParaRPr lang="en-US" sz="2800" b="1" dirty="0">
              <a:solidFill>
                <a:srgbClr val="002060"/>
              </a:solidFill>
              <a:latin typeface="Arial" panose="020B0604020202020204" pitchFamily="34" charset="0"/>
              <a:cs typeface="Arial" panose="020B0604020202020204" pitchFamily="34" charset="0"/>
            </a:endParaRPr>
          </a:p>
        </p:txBody>
      </p:sp>
      <p:sp>
        <p:nvSpPr>
          <p:cNvPr id="2" name="TextBox 1"/>
          <p:cNvSpPr txBox="1"/>
          <p:nvPr/>
        </p:nvSpPr>
        <p:spPr>
          <a:xfrm>
            <a:off x="1676400" y="6211669"/>
            <a:ext cx="7467600" cy="646331"/>
          </a:xfrm>
          <a:prstGeom prst="rect">
            <a:avLst/>
          </a:prstGeom>
          <a:noFill/>
        </p:spPr>
        <p:txBody>
          <a:bodyPr wrap="square" rtlCol="0">
            <a:spAutoFit/>
          </a:bodyPr>
          <a:lstStyle/>
          <a:p>
            <a:pPr algn="r"/>
            <a:r>
              <a:rPr lang="en-US" sz="3600" b="1" dirty="0" smtClean="0">
                <a:latin typeface="Arial" panose="020B0604020202020204" pitchFamily="34" charset="0"/>
                <a:cs typeface="Arial" panose="020B0604020202020204" pitchFamily="34" charset="0"/>
              </a:rPr>
              <a:t>INTRODUCTION</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1789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5" name="Shape 313"/>
          <p:cNvCxnSpPr>
            <a:endCxn id="1026" idx="1"/>
          </p:cNvCxnSpPr>
          <p:nvPr/>
        </p:nvCxnSpPr>
        <p:spPr>
          <a:xfrm flipV="1">
            <a:off x="0" y="468755"/>
            <a:ext cx="6997481" cy="0"/>
          </a:xfrm>
          <a:prstGeom prst="straightConnector1">
            <a:avLst/>
          </a:prstGeom>
          <a:noFill/>
          <a:ln w="9525" cap="flat">
            <a:solidFill>
              <a:srgbClr val="D9D9D9"/>
            </a:solidFill>
            <a:prstDash val="solid"/>
            <a:round/>
            <a:headEnd type="none" w="lg" len="lg"/>
            <a:tailEnd type="none" w="lg" len="lg"/>
          </a:ln>
        </p:spPr>
      </p:cxnSp>
      <p:pic>
        <p:nvPicPr>
          <p:cNvPr id="1026" name="Picture 2"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0" y="0"/>
            <a:ext cx="2926080" cy="461665"/>
          </a:xfrm>
          <a:prstGeom prst="rect">
            <a:avLst/>
          </a:prstGeom>
          <a:no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INTRODUCTION </a:t>
            </a:r>
            <a:endParaRPr lang="en-US" sz="2400" b="1" dirty="0">
              <a:latin typeface="Arial" panose="020B0604020202020204" pitchFamily="34" charset="0"/>
              <a:cs typeface="Arial" panose="020B0604020202020204" pitchFamily="34" charset="0"/>
            </a:endParaRPr>
          </a:p>
        </p:txBody>
      </p:sp>
      <p:sp>
        <p:nvSpPr>
          <p:cNvPr id="2" name="Rectangle 1"/>
          <p:cNvSpPr/>
          <p:nvPr/>
        </p:nvSpPr>
        <p:spPr>
          <a:xfrm>
            <a:off x="304800" y="5638800"/>
            <a:ext cx="7467600" cy="10668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4" name="Flowchart: Document 3"/>
          <p:cNvSpPr/>
          <p:nvPr/>
        </p:nvSpPr>
        <p:spPr>
          <a:xfrm>
            <a:off x="609600" y="5791200"/>
            <a:ext cx="1524000" cy="762000"/>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Hardware Drives</a:t>
            </a:r>
            <a:endParaRPr lang="en-US" dirty="0"/>
          </a:p>
        </p:txBody>
      </p:sp>
      <p:sp>
        <p:nvSpPr>
          <p:cNvPr id="9" name="Flowchart: Document 8"/>
          <p:cNvSpPr/>
          <p:nvPr/>
        </p:nvSpPr>
        <p:spPr>
          <a:xfrm>
            <a:off x="2438400" y="5791200"/>
            <a:ext cx="1524000" cy="762000"/>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Power Management</a:t>
            </a:r>
            <a:endParaRPr lang="en-US" dirty="0"/>
          </a:p>
        </p:txBody>
      </p:sp>
      <p:sp>
        <p:nvSpPr>
          <p:cNvPr id="10" name="Flowchart: Document 9"/>
          <p:cNvSpPr/>
          <p:nvPr/>
        </p:nvSpPr>
        <p:spPr>
          <a:xfrm>
            <a:off x="4114800" y="5791200"/>
            <a:ext cx="1524000" cy="762000"/>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Process Management</a:t>
            </a:r>
            <a:endParaRPr lang="en-US" dirty="0"/>
          </a:p>
        </p:txBody>
      </p:sp>
      <p:sp>
        <p:nvSpPr>
          <p:cNvPr id="11" name="Flowchart: Document 10"/>
          <p:cNvSpPr/>
          <p:nvPr/>
        </p:nvSpPr>
        <p:spPr>
          <a:xfrm>
            <a:off x="5867400" y="5791200"/>
            <a:ext cx="1524000" cy="762000"/>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Memory Management</a:t>
            </a:r>
            <a:endParaRPr lang="en-US" dirty="0"/>
          </a:p>
        </p:txBody>
      </p:sp>
      <p:sp>
        <p:nvSpPr>
          <p:cNvPr id="6" name="Rectangle 5"/>
          <p:cNvSpPr/>
          <p:nvPr/>
        </p:nvSpPr>
        <p:spPr>
          <a:xfrm>
            <a:off x="304800" y="3886200"/>
            <a:ext cx="4267200" cy="16002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3" name="Rectangle 12"/>
          <p:cNvSpPr/>
          <p:nvPr/>
        </p:nvSpPr>
        <p:spPr>
          <a:xfrm>
            <a:off x="4724400" y="3886200"/>
            <a:ext cx="3048000" cy="16002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4" name="Rectangle 13"/>
          <p:cNvSpPr/>
          <p:nvPr/>
        </p:nvSpPr>
        <p:spPr>
          <a:xfrm>
            <a:off x="304800" y="1905000"/>
            <a:ext cx="7467600" cy="19050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5" name="Rectangle 14"/>
          <p:cNvSpPr/>
          <p:nvPr/>
        </p:nvSpPr>
        <p:spPr>
          <a:xfrm>
            <a:off x="304800" y="838201"/>
            <a:ext cx="7467600" cy="990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6" name="Flowchart: Document 15"/>
          <p:cNvSpPr/>
          <p:nvPr/>
        </p:nvSpPr>
        <p:spPr>
          <a:xfrm>
            <a:off x="685800" y="990600"/>
            <a:ext cx="1828800" cy="762000"/>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Native Apps</a:t>
            </a:r>
            <a:endParaRPr lang="en-US" dirty="0"/>
          </a:p>
        </p:txBody>
      </p:sp>
      <p:sp>
        <p:nvSpPr>
          <p:cNvPr id="17" name="Flowchart: Document 16"/>
          <p:cNvSpPr/>
          <p:nvPr/>
        </p:nvSpPr>
        <p:spPr>
          <a:xfrm>
            <a:off x="2971800" y="990600"/>
            <a:ext cx="1828800" cy="762000"/>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Third Party </a:t>
            </a:r>
            <a:endParaRPr lang="en-US" dirty="0"/>
          </a:p>
        </p:txBody>
      </p:sp>
      <p:sp>
        <p:nvSpPr>
          <p:cNvPr id="18" name="Flowchart: Document 17"/>
          <p:cNvSpPr/>
          <p:nvPr/>
        </p:nvSpPr>
        <p:spPr>
          <a:xfrm>
            <a:off x="5410200" y="990600"/>
            <a:ext cx="1828800" cy="762000"/>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Third Party </a:t>
            </a:r>
            <a:endParaRPr lang="en-US" dirty="0"/>
          </a:p>
        </p:txBody>
      </p:sp>
      <p:sp>
        <p:nvSpPr>
          <p:cNvPr id="19" name="Flowchart: Document 18"/>
          <p:cNvSpPr/>
          <p:nvPr/>
        </p:nvSpPr>
        <p:spPr>
          <a:xfrm>
            <a:off x="685800" y="1981200"/>
            <a:ext cx="1828800" cy="533400"/>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Windows</a:t>
            </a:r>
            <a:endParaRPr lang="en-US" dirty="0"/>
          </a:p>
        </p:txBody>
      </p:sp>
      <p:sp>
        <p:nvSpPr>
          <p:cNvPr id="20" name="Flowchart: Document 19"/>
          <p:cNvSpPr/>
          <p:nvPr/>
        </p:nvSpPr>
        <p:spPr>
          <a:xfrm>
            <a:off x="685800" y="2590800"/>
            <a:ext cx="1828800" cy="533400"/>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Resource</a:t>
            </a:r>
            <a:endParaRPr lang="en-US" dirty="0"/>
          </a:p>
        </p:txBody>
      </p:sp>
      <p:sp>
        <p:nvSpPr>
          <p:cNvPr id="21" name="Flowchart: Document 20"/>
          <p:cNvSpPr/>
          <p:nvPr/>
        </p:nvSpPr>
        <p:spPr>
          <a:xfrm>
            <a:off x="685800" y="3200400"/>
            <a:ext cx="1828800" cy="533400"/>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Location based</a:t>
            </a:r>
          </a:p>
          <a:p>
            <a:pPr algn="ctr"/>
            <a:r>
              <a:rPr lang="en-US" dirty="0" smtClean="0"/>
              <a:t>service</a:t>
            </a:r>
            <a:endParaRPr lang="en-US" dirty="0"/>
          </a:p>
        </p:txBody>
      </p:sp>
      <p:sp>
        <p:nvSpPr>
          <p:cNvPr id="22" name="Flowchart: Document 21"/>
          <p:cNvSpPr/>
          <p:nvPr/>
        </p:nvSpPr>
        <p:spPr>
          <a:xfrm>
            <a:off x="2971800" y="1981200"/>
            <a:ext cx="1828800" cy="533400"/>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Activity </a:t>
            </a:r>
            <a:endParaRPr lang="en-US" dirty="0"/>
          </a:p>
        </p:txBody>
      </p:sp>
      <p:sp>
        <p:nvSpPr>
          <p:cNvPr id="23" name="Flowchart: Document 22"/>
          <p:cNvSpPr/>
          <p:nvPr/>
        </p:nvSpPr>
        <p:spPr>
          <a:xfrm>
            <a:off x="2971800" y="2590800"/>
            <a:ext cx="1828800" cy="533400"/>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Content</a:t>
            </a:r>
            <a:endParaRPr lang="en-US" dirty="0"/>
          </a:p>
        </p:txBody>
      </p:sp>
      <p:sp>
        <p:nvSpPr>
          <p:cNvPr id="24" name="Flowchart: Document 23"/>
          <p:cNvSpPr/>
          <p:nvPr/>
        </p:nvSpPr>
        <p:spPr>
          <a:xfrm>
            <a:off x="2971800" y="3200400"/>
            <a:ext cx="1828800" cy="533400"/>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Telephony</a:t>
            </a:r>
            <a:endParaRPr lang="en-US" dirty="0"/>
          </a:p>
        </p:txBody>
      </p:sp>
      <p:sp>
        <p:nvSpPr>
          <p:cNvPr id="25" name="Flowchart: Document 24"/>
          <p:cNvSpPr/>
          <p:nvPr/>
        </p:nvSpPr>
        <p:spPr>
          <a:xfrm>
            <a:off x="5410200" y="1981200"/>
            <a:ext cx="1828800" cy="533400"/>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Package</a:t>
            </a:r>
            <a:endParaRPr lang="en-US" dirty="0"/>
          </a:p>
        </p:txBody>
      </p:sp>
      <p:sp>
        <p:nvSpPr>
          <p:cNvPr id="26" name="Flowchart: Document 25"/>
          <p:cNvSpPr/>
          <p:nvPr/>
        </p:nvSpPr>
        <p:spPr>
          <a:xfrm>
            <a:off x="5410200" y="2590800"/>
            <a:ext cx="1828800" cy="533400"/>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Views</a:t>
            </a:r>
            <a:endParaRPr lang="en-US" dirty="0"/>
          </a:p>
        </p:txBody>
      </p:sp>
      <p:sp>
        <p:nvSpPr>
          <p:cNvPr id="27" name="Flowchart: Document 26"/>
          <p:cNvSpPr/>
          <p:nvPr/>
        </p:nvSpPr>
        <p:spPr>
          <a:xfrm>
            <a:off x="5410200" y="3200400"/>
            <a:ext cx="1828800" cy="533400"/>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Notifications</a:t>
            </a:r>
            <a:endParaRPr lang="en-US" dirty="0"/>
          </a:p>
        </p:txBody>
      </p:sp>
      <p:sp>
        <p:nvSpPr>
          <p:cNvPr id="28" name="Flowchart: Document 27"/>
          <p:cNvSpPr/>
          <p:nvPr/>
        </p:nvSpPr>
        <p:spPr>
          <a:xfrm>
            <a:off x="381000" y="4038600"/>
            <a:ext cx="1447800" cy="533400"/>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Media</a:t>
            </a:r>
            <a:endParaRPr lang="en-US" dirty="0"/>
          </a:p>
        </p:txBody>
      </p:sp>
      <p:sp>
        <p:nvSpPr>
          <p:cNvPr id="29" name="Flowchart: Document 28"/>
          <p:cNvSpPr/>
          <p:nvPr/>
        </p:nvSpPr>
        <p:spPr>
          <a:xfrm>
            <a:off x="1905000" y="4038600"/>
            <a:ext cx="1066800" cy="533400"/>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SQLite</a:t>
            </a:r>
            <a:endParaRPr lang="en-US" dirty="0"/>
          </a:p>
        </p:txBody>
      </p:sp>
      <p:sp>
        <p:nvSpPr>
          <p:cNvPr id="30" name="Flowchart: Document 29"/>
          <p:cNvSpPr/>
          <p:nvPr/>
        </p:nvSpPr>
        <p:spPr>
          <a:xfrm>
            <a:off x="3276600" y="4038600"/>
            <a:ext cx="990600" cy="533400"/>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libc</a:t>
            </a:r>
            <a:endParaRPr lang="en-US" dirty="0"/>
          </a:p>
        </p:txBody>
      </p:sp>
      <p:sp>
        <p:nvSpPr>
          <p:cNvPr id="31" name="Flowchart: Document 30"/>
          <p:cNvSpPr/>
          <p:nvPr/>
        </p:nvSpPr>
        <p:spPr>
          <a:xfrm>
            <a:off x="381000" y="4724400"/>
            <a:ext cx="1447800" cy="533400"/>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OpenGL/CL</a:t>
            </a:r>
            <a:endParaRPr lang="en-US" dirty="0"/>
          </a:p>
        </p:txBody>
      </p:sp>
      <p:sp>
        <p:nvSpPr>
          <p:cNvPr id="32" name="Flowchart: Document 31"/>
          <p:cNvSpPr/>
          <p:nvPr/>
        </p:nvSpPr>
        <p:spPr>
          <a:xfrm>
            <a:off x="1981200" y="4724400"/>
            <a:ext cx="2286000" cy="533400"/>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SSL and </a:t>
            </a:r>
            <a:r>
              <a:rPr lang="en-US" dirty="0" err="1" smtClean="0"/>
              <a:t>WEBkit</a:t>
            </a:r>
            <a:endParaRPr lang="en-US" dirty="0"/>
          </a:p>
        </p:txBody>
      </p:sp>
      <p:sp>
        <p:nvSpPr>
          <p:cNvPr id="33" name="Flowchart: Document 32"/>
          <p:cNvSpPr/>
          <p:nvPr/>
        </p:nvSpPr>
        <p:spPr>
          <a:xfrm>
            <a:off x="5105400" y="4038600"/>
            <a:ext cx="2286000" cy="533400"/>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Android Lib’s</a:t>
            </a:r>
            <a:endParaRPr lang="en-US" dirty="0"/>
          </a:p>
        </p:txBody>
      </p:sp>
      <p:sp>
        <p:nvSpPr>
          <p:cNvPr id="34" name="Flowchart: Document 33"/>
          <p:cNvSpPr/>
          <p:nvPr/>
        </p:nvSpPr>
        <p:spPr>
          <a:xfrm>
            <a:off x="5105400" y="4724400"/>
            <a:ext cx="2286000" cy="533400"/>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err="1" smtClean="0"/>
              <a:t>Dalvik</a:t>
            </a:r>
            <a:r>
              <a:rPr lang="en-US" sz="1600" dirty="0" smtClean="0"/>
              <a:t> Virtual </a:t>
            </a:r>
            <a:r>
              <a:rPr lang="en-US" sz="1600" dirty="0" err="1" smtClean="0"/>
              <a:t>Machiene</a:t>
            </a:r>
            <a:r>
              <a:rPr lang="en-US" sz="1600" dirty="0" smtClean="0"/>
              <a:t> </a:t>
            </a:r>
            <a:endParaRPr lang="en-US" sz="1600" dirty="0"/>
          </a:p>
        </p:txBody>
      </p:sp>
      <p:sp>
        <p:nvSpPr>
          <p:cNvPr id="12" name="TextBox 11"/>
          <p:cNvSpPr txBox="1"/>
          <p:nvPr/>
        </p:nvSpPr>
        <p:spPr>
          <a:xfrm>
            <a:off x="7848600" y="1066800"/>
            <a:ext cx="1066800" cy="646331"/>
          </a:xfrm>
          <a:prstGeom prst="rect">
            <a:avLst/>
          </a:prstGeom>
          <a:noFill/>
        </p:spPr>
        <p:txBody>
          <a:bodyPr wrap="square" rtlCol="0">
            <a:spAutoFit/>
          </a:bodyPr>
          <a:lstStyle/>
          <a:p>
            <a:r>
              <a:rPr lang="en-US" dirty="0" smtClean="0"/>
              <a:t>App’s</a:t>
            </a:r>
          </a:p>
          <a:p>
            <a:r>
              <a:rPr lang="en-US" dirty="0" smtClean="0"/>
              <a:t>layer</a:t>
            </a:r>
            <a:endParaRPr lang="en-US" dirty="0"/>
          </a:p>
        </p:txBody>
      </p:sp>
      <p:sp>
        <p:nvSpPr>
          <p:cNvPr id="37" name="TextBox 36"/>
          <p:cNvSpPr txBox="1"/>
          <p:nvPr/>
        </p:nvSpPr>
        <p:spPr>
          <a:xfrm>
            <a:off x="7848600" y="2353270"/>
            <a:ext cx="1066800" cy="923330"/>
          </a:xfrm>
          <a:prstGeom prst="rect">
            <a:avLst/>
          </a:prstGeom>
          <a:noFill/>
        </p:spPr>
        <p:txBody>
          <a:bodyPr wrap="square" rtlCol="0">
            <a:spAutoFit/>
          </a:bodyPr>
          <a:lstStyle/>
          <a:p>
            <a:r>
              <a:rPr lang="en-US" dirty="0" smtClean="0"/>
              <a:t>App’s</a:t>
            </a:r>
          </a:p>
          <a:p>
            <a:r>
              <a:rPr lang="en-US" dirty="0" smtClean="0"/>
              <a:t>Framework</a:t>
            </a:r>
            <a:endParaRPr lang="en-US" dirty="0"/>
          </a:p>
        </p:txBody>
      </p:sp>
      <p:sp>
        <p:nvSpPr>
          <p:cNvPr id="38" name="TextBox 37"/>
          <p:cNvSpPr txBox="1"/>
          <p:nvPr/>
        </p:nvSpPr>
        <p:spPr>
          <a:xfrm>
            <a:off x="7848600" y="4182070"/>
            <a:ext cx="1066800" cy="369332"/>
          </a:xfrm>
          <a:prstGeom prst="rect">
            <a:avLst/>
          </a:prstGeom>
          <a:noFill/>
        </p:spPr>
        <p:txBody>
          <a:bodyPr wrap="square" rtlCol="0">
            <a:spAutoFit/>
          </a:bodyPr>
          <a:lstStyle/>
          <a:p>
            <a:r>
              <a:rPr lang="en-US" dirty="0" smtClean="0"/>
              <a:t>Libraries</a:t>
            </a:r>
            <a:endParaRPr lang="en-US" dirty="0"/>
          </a:p>
        </p:txBody>
      </p:sp>
      <p:sp>
        <p:nvSpPr>
          <p:cNvPr id="39" name="TextBox 38"/>
          <p:cNvSpPr txBox="1"/>
          <p:nvPr/>
        </p:nvSpPr>
        <p:spPr>
          <a:xfrm>
            <a:off x="7924800" y="5955268"/>
            <a:ext cx="1066800" cy="646331"/>
          </a:xfrm>
          <a:prstGeom prst="rect">
            <a:avLst/>
          </a:prstGeom>
          <a:noFill/>
        </p:spPr>
        <p:txBody>
          <a:bodyPr wrap="square" rtlCol="0">
            <a:spAutoFit/>
          </a:bodyPr>
          <a:lstStyle/>
          <a:p>
            <a:r>
              <a:rPr lang="en-US" dirty="0" smtClean="0"/>
              <a:t>Linux</a:t>
            </a:r>
          </a:p>
          <a:p>
            <a:r>
              <a:rPr lang="en-US" dirty="0" smtClean="0"/>
              <a:t>kernel</a:t>
            </a:r>
            <a:endParaRPr lang="en-US" dirty="0"/>
          </a:p>
        </p:txBody>
      </p:sp>
    </p:spTree>
    <p:extLst>
      <p:ext uri="{BB962C8B-B14F-4D97-AF65-F5344CB8AC3E}">
        <p14:creationId xmlns:p14="http://schemas.microsoft.com/office/powerpoint/2010/main" val="3501157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5" name="Shape 313"/>
          <p:cNvCxnSpPr>
            <a:endCxn id="1026" idx="1"/>
          </p:cNvCxnSpPr>
          <p:nvPr/>
        </p:nvCxnSpPr>
        <p:spPr>
          <a:xfrm flipV="1">
            <a:off x="0" y="468755"/>
            <a:ext cx="6997481" cy="0"/>
          </a:xfrm>
          <a:prstGeom prst="straightConnector1">
            <a:avLst/>
          </a:prstGeom>
          <a:noFill/>
          <a:ln w="9525" cap="flat">
            <a:solidFill>
              <a:srgbClr val="D9D9D9"/>
            </a:solidFill>
            <a:prstDash val="solid"/>
            <a:round/>
            <a:headEnd type="none" w="lg" len="lg"/>
            <a:tailEnd type="none" w="lg" len="lg"/>
          </a:ln>
        </p:spPr>
      </p:cxnSp>
      <p:sp>
        <p:nvSpPr>
          <p:cNvPr id="7" name="TextBox 6"/>
          <p:cNvSpPr txBox="1"/>
          <p:nvPr/>
        </p:nvSpPr>
        <p:spPr>
          <a:xfrm>
            <a:off x="2300748" y="605135"/>
            <a:ext cx="4038600" cy="461665"/>
          </a:xfrm>
          <a:prstGeom prst="rect">
            <a:avLst/>
          </a:prstGeom>
          <a:no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ANDROID </a:t>
            </a:r>
            <a:endParaRPr lang="en-US" sz="2400" b="1" dirty="0">
              <a:latin typeface="Arial" panose="020B0604020202020204" pitchFamily="34" charset="0"/>
              <a:cs typeface="Arial" panose="020B0604020202020204" pitchFamily="34" charset="0"/>
            </a:endParaRPr>
          </a:p>
        </p:txBody>
      </p:sp>
      <p:pic>
        <p:nvPicPr>
          <p:cNvPr id="1026" name="Picture 2"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0" y="0"/>
            <a:ext cx="2926080" cy="461665"/>
          </a:xfrm>
          <a:prstGeom prst="rect">
            <a:avLst/>
          </a:prstGeom>
          <a:no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INTRODUCTION </a:t>
            </a:r>
            <a:endParaRPr lang="en-US" sz="2400" b="1" dirty="0">
              <a:latin typeface="Arial" panose="020B0604020202020204" pitchFamily="34" charset="0"/>
              <a:cs typeface="Arial" panose="020B0604020202020204" pitchFamily="34" charset="0"/>
            </a:endParaRPr>
          </a:p>
        </p:txBody>
      </p:sp>
      <p:sp>
        <p:nvSpPr>
          <p:cNvPr id="3" name="TextBox 2"/>
          <p:cNvSpPr txBox="1"/>
          <p:nvPr/>
        </p:nvSpPr>
        <p:spPr>
          <a:xfrm>
            <a:off x="304800" y="990600"/>
            <a:ext cx="8458200" cy="6186309"/>
          </a:xfrm>
          <a:prstGeom prst="rect">
            <a:avLst/>
          </a:prstGeom>
          <a:noFill/>
        </p:spPr>
        <p:txBody>
          <a:bodyPr wrap="square" rtlCol="0">
            <a:spAutoFit/>
          </a:bodyPr>
          <a:lstStyle/>
          <a:p>
            <a:pPr algn="just"/>
            <a:r>
              <a:rPr lang="en-US" dirty="0" smtClean="0">
                <a:latin typeface="Times New Roman" panose="02020603050405020304" pitchFamily="18" charset="0"/>
                <a:cs typeface="Times New Roman" panose="02020603050405020304" pitchFamily="18" charset="0"/>
              </a:rPr>
              <a:t>Android is a mobile operating system developed by Google. Android platform for mobiles is based on the Linux.</a:t>
            </a:r>
          </a:p>
          <a:p>
            <a:pPr algn="just"/>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Android is based on open source license and competes with other mobile operating system developed by Microsoft, Apple</a:t>
            </a:r>
            <a:r>
              <a:rPr lang="en-US" dirty="0" smtClean="0">
                <a:latin typeface="Times New Roman" panose="02020603050405020304" pitchFamily="18" charset="0"/>
                <a:cs typeface="Times New Roman" panose="02020603050405020304" pitchFamily="18" charset="0"/>
              </a:rPr>
              <a:t>, Blackberry </a:t>
            </a:r>
            <a:r>
              <a:rPr lang="en-US" dirty="0" smtClean="0">
                <a:latin typeface="Times New Roman" panose="02020603050405020304" pitchFamily="18" charset="0"/>
                <a:cs typeface="Times New Roman" panose="02020603050405020304" pitchFamily="18" charset="0"/>
              </a:rPr>
              <a:t>etc. </a:t>
            </a:r>
          </a:p>
          <a:p>
            <a:pPr algn="just"/>
            <a:endParaRPr lang="en-US" dirty="0"/>
          </a:p>
          <a:p>
            <a:pPr algn="just"/>
            <a:r>
              <a:rPr lang="en-US" b="1" dirty="0" smtClean="0"/>
              <a:t>Features:</a:t>
            </a:r>
            <a:endParaRPr lang="en-US" b="1" dirty="0"/>
          </a:p>
          <a:p>
            <a:pPr marL="285750" indent="-285750" algn="just">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Provides a framework that helps in developing and debugging android apps</a:t>
            </a:r>
          </a:p>
          <a:p>
            <a:pPr marL="285750" indent="-285750" algn="just">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Comes with a </a:t>
            </a:r>
            <a:r>
              <a:rPr lang="en-US" dirty="0" err="1" smtClean="0">
                <a:latin typeface="Times New Roman" panose="02020603050405020304" pitchFamily="18" charset="0"/>
                <a:cs typeface="Times New Roman" panose="02020603050405020304" pitchFamily="18" charset="0"/>
              </a:rPr>
              <a:t>Dalvik</a:t>
            </a:r>
            <a:r>
              <a:rPr lang="en-US" dirty="0" smtClean="0">
                <a:latin typeface="Times New Roman" panose="02020603050405020304" pitchFamily="18" charset="0"/>
                <a:cs typeface="Times New Roman" panose="02020603050405020304" pitchFamily="18" charset="0"/>
              </a:rPr>
              <a:t> virtual machine to execute the android code</a:t>
            </a:r>
          </a:p>
          <a:p>
            <a:pPr marL="285750" indent="-285750" algn="just">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Integrate the browser that helps to browse the internet</a:t>
            </a:r>
          </a:p>
          <a:p>
            <a:pPr marL="285750" indent="-285750" algn="just">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Optimized graphics that provides attractive and user friendly application</a:t>
            </a:r>
          </a:p>
          <a:p>
            <a:pPr marL="285750" indent="-285750" algn="just">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SQLite which is a light weight database to persist data</a:t>
            </a:r>
          </a:p>
          <a:p>
            <a:pPr marL="285750" indent="-285750" algn="just">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Media support to audio and video components</a:t>
            </a:r>
          </a:p>
          <a:p>
            <a:pPr marL="285750" indent="-285750" algn="just">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GSM Telephony</a:t>
            </a:r>
          </a:p>
          <a:p>
            <a:pPr marL="285750" indent="-285750" algn="just">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Bluetooth, EDGE,3G and </a:t>
            </a:r>
            <a:r>
              <a:rPr lang="en-US" dirty="0" err="1" smtClean="0">
                <a:latin typeface="Times New Roman" panose="02020603050405020304" pitchFamily="18" charset="0"/>
                <a:cs typeface="Times New Roman" panose="02020603050405020304" pitchFamily="18" charset="0"/>
              </a:rPr>
              <a:t>WiFi</a:t>
            </a:r>
            <a:r>
              <a:rPr lang="en-US" dirty="0" smtClean="0">
                <a:latin typeface="Times New Roman" panose="02020603050405020304" pitchFamily="18" charset="0"/>
                <a:cs typeface="Times New Roman" panose="02020603050405020304" pitchFamily="18" charset="0"/>
              </a:rPr>
              <a:t> for wireless communications</a:t>
            </a:r>
          </a:p>
          <a:p>
            <a:pPr marL="285750" indent="-285750" algn="just">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GPS, compass and accelerometer to support maps and location based information</a:t>
            </a:r>
          </a:p>
          <a:p>
            <a:pPr marL="285750" indent="-285750" algn="just">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Rich development environment to develop attractive, sophisticated and user friendly application</a:t>
            </a:r>
          </a:p>
          <a:p>
            <a:pPr marL="285750" indent="-285750" algn="just">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Provide service for SMS and MMS Service</a:t>
            </a:r>
          </a:p>
          <a:p>
            <a:pPr marL="285750" indent="-285750" algn="just">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Provide support for Multitasking where applications can run concurrently </a:t>
            </a:r>
          </a:p>
          <a:p>
            <a:pPr marL="285750" indent="-285750" algn="just">
              <a:buFont typeface="Courier New" panose="02070309020205020404" pitchFamily="49" charset="0"/>
              <a:buChar char="o"/>
            </a:pPr>
            <a:endParaRPr lang="en-US" dirty="0" smtClean="0">
              <a:latin typeface="Times New Roman" panose="02020603050405020304" pitchFamily="18"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1939279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5" name="Shape 313"/>
          <p:cNvCxnSpPr>
            <a:endCxn id="1026" idx="1"/>
          </p:cNvCxnSpPr>
          <p:nvPr/>
        </p:nvCxnSpPr>
        <p:spPr>
          <a:xfrm flipV="1">
            <a:off x="0" y="468755"/>
            <a:ext cx="6997481" cy="0"/>
          </a:xfrm>
          <a:prstGeom prst="straightConnector1">
            <a:avLst/>
          </a:prstGeom>
          <a:noFill/>
          <a:ln w="9525" cap="flat">
            <a:solidFill>
              <a:srgbClr val="D9D9D9"/>
            </a:solidFill>
            <a:prstDash val="solid"/>
            <a:round/>
            <a:headEnd type="none" w="lg" len="lg"/>
            <a:tailEnd type="none" w="lg" len="lg"/>
          </a:ln>
        </p:spPr>
      </p:cxnSp>
      <p:sp>
        <p:nvSpPr>
          <p:cNvPr id="7" name="TextBox 6"/>
          <p:cNvSpPr txBox="1"/>
          <p:nvPr/>
        </p:nvSpPr>
        <p:spPr>
          <a:xfrm>
            <a:off x="1463040" y="605135"/>
            <a:ext cx="5090160" cy="461665"/>
          </a:xfrm>
          <a:prstGeom prst="rect">
            <a:avLst/>
          </a:prstGeom>
          <a:no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ANDROID-QUICK HISTORY </a:t>
            </a:r>
            <a:endParaRPr lang="en-US" sz="2400" b="1" dirty="0">
              <a:latin typeface="Arial" panose="020B0604020202020204" pitchFamily="34" charset="0"/>
              <a:cs typeface="Arial" panose="020B0604020202020204" pitchFamily="34" charset="0"/>
            </a:endParaRPr>
          </a:p>
        </p:txBody>
      </p:sp>
      <p:pic>
        <p:nvPicPr>
          <p:cNvPr id="1026" name="Picture 2"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0" y="0"/>
            <a:ext cx="2926080" cy="461665"/>
          </a:xfrm>
          <a:prstGeom prst="rect">
            <a:avLst/>
          </a:prstGeom>
          <a:no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INTRODUCTION </a:t>
            </a:r>
            <a:endParaRPr lang="en-US" sz="2400" b="1" dirty="0">
              <a:latin typeface="Arial" panose="020B0604020202020204" pitchFamily="34" charset="0"/>
              <a:cs typeface="Arial" panose="020B0604020202020204" pitchFamily="34" charset="0"/>
            </a:endParaRPr>
          </a:p>
        </p:txBody>
      </p:sp>
      <p:sp>
        <p:nvSpPr>
          <p:cNvPr id="3" name="TextBox 2"/>
          <p:cNvSpPr txBox="1"/>
          <p:nvPr/>
        </p:nvSpPr>
        <p:spPr>
          <a:xfrm>
            <a:off x="304800" y="990600"/>
            <a:ext cx="8458200" cy="5355312"/>
          </a:xfrm>
          <a:prstGeom prst="rect">
            <a:avLst/>
          </a:prstGeom>
          <a:noFill/>
        </p:spPr>
        <p:txBody>
          <a:bodyPr wrap="square" rtlCol="0">
            <a:spAutoFit/>
          </a:bodyPr>
          <a:lstStyle/>
          <a:p>
            <a:pPr algn="just"/>
            <a:r>
              <a:rPr lang="en-US" dirty="0" smtClean="0">
                <a:latin typeface="Times New Roman" panose="02020603050405020304" pitchFamily="18" charset="0"/>
                <a:cs typeface="Times New Roman" panose="02020603050405020304" pitchFamily="18" charset="0"/>
              </a:rPr>
              <a:t>First beta version of Android was released in November 2007.Andriod 1.0 was first version of Android that was commercialized in </a:t>
            </a:r>
            <a:r>
              <a:rPr lang="en-US" dirty="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eptember 2008. </a:t>
            </a:r>
          </a:p>
          <a:p>
            <a:pPr algn="just"/>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Android OS is developed by Google and it is under ongoing development to incorporate new changes and updates. </a:t>
            </a:r>
            <a:r>
              <a:rPr lang="en-US" dirty="0" err="1" smtClean="0">
                <a:latin typeface="Times New Roman" panose="02020603050405020304" pitchFamily="18" charset="0"/>
                <a:cs typeface="Times New Roman" panose="02020603050405020304" pitchFamily="18" charset="0"/>
              </a:rPr>
              <a:t>Andriod</a:t>
            </a:r>
            <a:r>
              <a:rPr lang="en-US" dirty="0" smtClean="0">
                <a:latin typeface="Times New Roman" panose="02020603050405020304" pitchFamily="18" charset="0"/>
                <a:cs typeface="Times New Roman" panose="02020603050405020304" pitchFamily="18" charset="0"/>
              </a:rPr>
              <a:t> OS is an OHA(Open handset Alliance) project. </a:t>
            </a:r>
          </a:p>
          <a:p>
            <a:pPr algn="just"/>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OHA is a consortium involved in developing open standards for mobile devices. OHA should not produce mobile devices that run incompatible version of Android.</a:t>
            </a:r>
          </a:p>
          <a:p>
            <a:pPr algn="just"/>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Some members of OHA include: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Google</a:t>
            </a:r>
          </a:p>
          <a:p>
            <a:pPr marL="285750" indent="-285750"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HTC</a:t>
            </a:r>
          </a:p>
          <a:p>
            <a:pPr marL="285750" indent="-285750"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Intel</a:t>
            </a:r>
          </a:p>
          <a:p>
            <a:pPr marL="285750" indent="-285750"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Samsung Electronics</a:t>
            </a:r>
          </a:p>
          <a:p>
            <a:pPr marL="285750" indent="-285750"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LG </a:t>
            </a:r>
          </a:p>
          <a:p>
            <a:pPr marL="285750" indent="-285750"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Sprint </a:t>
            </a:r>
            <a:r>
              <a:rPr lang="en-US" dirty="0" err="1" smtClean="0">
                <a:latin typeface="Times New Roman" panose="02020603050405020304" pitchFamily="18" charset="0"/>
                <a:cs typeface="Times New Roman" panose="02020603050405020304" pitchFamily="18" charset="0"/>
              </a:rPr>
              <a:t>Coproration</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p>
          <a:p>
            <a:pPr algn="just"/>
            <a:endParaRPr lang="en-US" dirty="0"/>
          </a:p>
        </p:txBody>
      </p:sp>
    </p:spTree>
    <p:extLst>
      <p:ext uri="{BB962C8B-B14F-4D97-AF65-F5344CB8AC3E}">
        <p14:creationId xmlns:p14="http://schemas.microsoft.com/office/powerpoint/2010/main" val="1688239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5" name="Shape 313"/>
          <p:cNvCxnSpPr>
            <a:endCxn id="1026" idx="1"/>
          </p:cNvCxnSpPr>
          <p:nvPr/>
        </p:nvCxnSpPr>
        <p:spPr>
          <a:xfrm flipV="1">
            <a:off x="0" y="468755"/>
            <a:ext cx="6997481" cy="0"/>
          </a:xfrm>
          <a:prstGeom prst="straightConnector1">
            <a:avLst/>
          </a:prstGeom>
          <a:noFill/>
          <a:ln w="9525" cap="flat">
            <a:solidFill>
              <a:srgbClr val="D9D9D9"/>
            </a:solidFill>
            <a:prstDash val="solid"/>
            <a:round/>
            <a:headEnd type="none" w="lg" len="lg"/>
            <a:tailEnd type="none" w="lg" len="lg"/>
          </a:ln>
        </p:spPr>
      </p:cxnSp>
      <p:sp>
        <p:nvSpPr>
          <p:cNvPr id="7" name="TextBox 6"/>
          <p:cNvSpPr txBox="1"/>
          <p:nvPr/>
        </p:nvSpPr>
        <p:spPr>
          <a:xfrm>
            <a:off x="1463040" y="605135"/>
            <a:ext cx="5090160" cy="461665"/>
          </a:xfrm>
          <a:prstGeom prst="rect">
            <a:avLst/>
          </a:prstGeom>
          <a:no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ANDROID-VERSIONS</a:t>
            </a:r>
            <a:endParaRPr lang="en-US" sz="2400" b="1" dirty="0">
              <a:latin typeface="Arial" panose="020B0604020202020204" pitchFamily="34" charset="0"/>
              <a:cs typeface="Arial" panose="020B0604020202020204" pitchFamily="34" charset="0"/>
            </a:endParaRPr>
          </a:p>
        </p:txBody>
      </p:sp>
      <p:pic>
        <p:nvPicPr>
          <p:cNvPr id="1026" name="Picture 2"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0" y="0"/>
            <a:ext cx="2926080" cy="461665"/>
          </a:xfrm>
          <a:prstGeom prst="rect">
            <a:avLst/>
          </a:prstGeom>
          <a:no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INTRODUCTION </a:t>
            </a:r>
            <a:endParaRPr lang="en-US" sz="2400" b="1" dirty="0">
              <a:latin typeface="Arial" panose="020B0604020202020204" pitchFamily="34" charset="0"/>
              <a:cs typeface="Arial" panose="020B0604020202020204" pitchFamily="34" charset="0"/>
            </a:endParaRPr>
          </a:p>
        </p:txBody>
      </p:sp>
      <p:sp>
        <p:nvSpPr>
          <p:cNvPr id="3" name="TextBox 2"/>
          <p:cNvSpPr txBox="1"/>
          <p:nvPr/>
        </p:nvSpPr>
        <p:spPr>
          <a:xfrm>
            <a:off x="304800" y="1516082"/>
            <a:ext cx="8458200" cy="3970318"/>
          </a:xfrm>
          <a:prstGeom prst="rect">
            <a:avLst/>
          </a:prstGeom>
          <a:noFill/>
        </p:spPr>
        <p:txBody>
          <a:bodyPr wrap="square" rtlCol="0">
            <a:spAutoFit/>
          </a:bodyPr>
          <a:lstStyle/>
          <a:p>
            <a:pPr algn="just"/>
            <a:r>
              <a:rPr lang="en-US" dirty="0" smtClean="0">
                <a:latin typeface="Times New Roman" panose="02020603050405020304" pitchFamily="18" charset="0"/>
                <a:cs typeface="Times New Roman" panose="02020603050405020304" pitchFamily="18" charset="0"/>
              </a:rPr>
              <a:t>Android OS has been released in many versions, since its inception and the versions are named in alphabetical order</a:t>
            </a:r>
          </a:p>
          <a:p>
            <a:pPr algn="just"/>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Android 1.5 is the name of Cupcake</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Android </a:t>
            </a:r>
            <a:r>
              <a:rPr lang="en-US" dirty="0" smtClean="0">
                <a:latin typeface="Times New Roman" panose="02020603050405020304" pitchFamily="18" charset="0"/>
                <a:cs typeface="Times New Roman" panose="02020603050405020304" pitchFamily="18" charset="0"/>
              </a:rPr>
              <a:t>1.6 </a:t>
            </a:r>
            <a:r>
              <a:rPr lang="en-US" dirty="0">
                <a:latin typeface="Times New Roman" panose="02020603050405020304" pitchFamily="18" charset="0"/>
                <a:cs typeface="Times New Roman" panose="02020603050405020304" pitchFamily="18" charset="0"/>
              </a:rPr>
              <a:t>is the name of </a:t>
            </a:r>
            <a:r>
              <a:rPr lang="en-US" dirty="0" smtClean="0">
                <a:latin typeface="Times New Roman" panose="02020603050405020304" pitchFamily="18" charset="0"/>
                <a:cs typeface="Times New Roman" panose="02020603050405020304" pitchFamily="18" charset="0"/>
              </a:rPr>
              <a:t>Donut</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Android </a:t>
            </a:r>
            <a:r>
              <a:rPr lang="en-US" dirty="0" smtClean="0">
                <a:latin typeface="Times New Roman" panose="02020603050405020304" pitchFamily="18" charset="0"/>
                <a:cs typeface="Times New Roman" panose="02020603050405020304" pitchFamily="18" charset="0"/>
              </a:rPr>
              <a:t>2.0-2.1 </a:t>
            </a:r>
            <a:r>
              <a:rPr lang="en-US" dirty="0">
                <a:latin typeface="Times New Roman" panose="02020603050405020304" pitchFamily="18" charset="0"/>
                <a:cs typeface="Times New Roman" panose="02020603050405020304" pitchFamily="18" charset="0"/>
              </a:rPr>
              <a:t>is the </a:t>
            </a:r>
            <a:r>
              <a:rPr lang="en-US" dirty="0" smtClean="0">
                <a:latin typeface="Times New Roman" panose="02020603050405020304" pitchFamily="18" charset="0"/>
                <a:cs typeface="Times New Roman" panose="02020603050405020304" pitchFamily="18" charset="0"/>
              </a:rPr>
              <a:t>named as éclair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Android </a:t>
            </a:r>
            <a:r>
              <a:rPr lang="en-US" dirty="0" smtClean="0">
                <a:latin typeface="Times New Roman" panose="02020603050405020304" pitchFamily="18" charset="0"/>
                <a:cs typeface="Times New Roman" panose="02020603050405020304" pitchFamily="18" charset="0"/>
              </a:rPr>
              <a:t>2.2 – 2.2.3  </a:t>
            </a:r>
            <a:r>
              <a:rPr lang="en-US" dirty="0">
                <a:latin typeface="Times New Roman" panose="02020603050405020304" pitchFamily="18" charset="0"/>
                <a:cs typeface="Times New Roman" panose="02020603050405020304" pitchFamily="18" charset="0"/>
              </a:rPr>
              <a:t>is the name of </a:t>
            </a:r>
            <a:r>
              <a:rPr lang="en-US" dirty="0" err="1" smtClean="0">
                <a:latin typeface="Times New Roman" panose="02020603050405020304" pitchFamily="18" charset="0"/>
                <a:cs typeface="Times New Roman" panose="02020603050405020304" pitchFamily="18" charset="0"/>
              </a:rPr>
              <a:t>Froyo</a:t>
            </a:r>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Android </a:t>
            </a:r>
            <a:r>
              <a:rPr lang="en-US" dirty="0" smtClean="0">
                <a:latin typeface="Times New Roman" panose="02020603050405020304" pitchFamily="18" charset="0"/>
                <a:cs typeface="Times New Roman" panose="02020603050405020304" pitchFamily="18" charset="0"/>
              </a:rPr>
              <a:t>2.3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2.3.7  </a:t>
            </a:r>
            <a:r>
              <a:rPr lang="en-US" dirty="0">
                <a:latin typeface="Times New Roman" panose="02020603050405020304" pitchFamily="18" charset="0"/>
                <a:cs typeface="Times New Roman" panose="02020603050405020304" pitchFamily="18" charset="0"/>
              </a:rPr>
              <a:t>is the name of </a:t>
            </a:r>
            <a:r>
              <a:rPr lang="en-US" dirty="0" smtClean="0">
                <a:latin typeface="Times New Roman" panose="02020603050405020304" pitchFamily="18" charset="0"/>
                <a:cs typeface="Times New Roman" panose="02020603050405020304" pitchFamily="18" charset="0"/>
              </a:rPr>
              <a:t>Gingerbread</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Android </a:t>
            </a:r>
            <a:r>
              <a:rPr lang="en-US" dirty="0" smtClean="0">
                <a:latin typeface="Times New Roman" panose="02020603050405020304" pitchFamily="18" charset="0"/>
                <a:cs typeface="Times New Roman" panose="02020603050405020304" pitchFamily="18" charset="0"/>
              </a:rPr>
              <a:t>3.0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3.2.6  </a:t>
            </a:r>
            <a:r>
              <a:rPr lang="en-US" dirty="0">
                <a:latin typeface="Times New Roman" panose="02020603050405020304" pitchFamily="18" charset="0"/>
                <a:cs typeface="Times New Roman" panose="02020603050405020304" pitchFamily="18" charset="0"/>
              </a:rPr>
              <a:t>is the name of </a:t>
            </a:r>
            <a:r>
              <a:rPr lang="en-US" dirty="0" smtClean="0">
                <a:latin typeface="Times New Roman" panose="02020603050405020304" pitchFamily="18" charset="0"/>
                <a:cs typeface="Times New Roman" panose="02020603050405020304" pitchFamily="18" charset="0"/>
              </a:rPr>
              <a:t>Honeycomb</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Android </a:t>
            </a:r>
            <a:r>
              <a:rPr lang="en-US" dirty="0" smtClean="0">
                <a:latin typeface="Times New Roman" panose="02020603050405020304" pitchFamily="18" charset="0"/>
                <a:cs typeface="Times New Roman" panose="02020603050405020304" pitchFamily="18" charset="0"/>
              </a:rPr>
              <a:t>4.0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4.0.4  </a:t>
            </a:r>
            <a:r>
              <a:rPr lang="en-US" dirty="0">
                <a:latin typeface="Times New Roman" panose="02020603050405020304" pitchFamily="18" charset="0"/>
                <a:cs typeface="Times New Roman" panose="02020603050405020304" pitchFamily="18" charset="0"/>
              </a:rPr>
              <a:t>is the name of </a:t>
            </a:r>
            <a:r>
              <a:rPr lang="en-US" dirty="0" smtClean="0">
                <a:latin typeface="Times New Roman" panose="02020603050405020304" pitchFamily="18" charset="0"/>
                <a:cs typeface="Times New Roman" panose="02020603050405020304" pitchFamily="18" charset="0"/>
              </a:rPr>
              <a:t>Ice Ceram Sandwich</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Android </a:t>
            </a:r>
            <a:r>
              <a:rPr lang="en-US" dirty="0" smtClean="0">
                <a:latin typeface="Times New Roman" panose="02020603050405020304" pitchFamily="18" charset="0"/>
                <a:cs typeface="Times New Roman" panose="02020603050405020304" pitchFamily="18" charset="0"/>
              </a:rPr>
              <a:t>4.1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4.3  </a:t>
            </a:r>
            <a:r>
              <a:rPr lang="en-US" dirty="0">
                <a:latin typeface="Times New Roman" panose="02020603050405020304" pitchFamily="18" charset="0"/>
                <a:cs typeface="Times New Roman" panose="02020603050405020304" pitchFamily="18" charset="0"/>
              </a:rPr>
              <a:t>is the name of </a:t>
            </a:r>
            <a:r>
              <a:rPr lang="en-US" dirty="0" smtClean="0">
                <a:latin typeface="Times New Roman" panose="02020603050405020304" pitchFamily="18" charset="0"/>
                <a:cs typeface="Times New Roman" panose="02020603050405020304" pitchFamily="18" charset="0"/>
              </a:rPr>
              <a:t>Jelly Bean</a:t>
            </a: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Android 4.4+is named as </a:t>
            </a:r>
            <a:r>
              <a:rPr lang="en-US" dirty="0" err="1" smtClean="0">
                <a:latin typeface="Times New Roman" panose="02020603050405020304" pitchFamily="18" charset="0"/>
                <a:cs typeface="Times New Roman" panose="02020603050405020304" pitchFamily="18" charset="0"/>
              </a:rPr>
              <a:t>Kitkat</a:t>
            </a:r>
            <a:r>
              <a:rPr lang="en-US" dirty="0" smtClean="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Android 5.0 is named as Lollipop</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Android </a:t>
            </a:r>
            <a:r>
              <a:rPr lang="en-US" dirty="0" smtClean="0">
                <a:latin typeface="Times New Roman" panose="02020603050405020304" pitchFamily="18" charset="0"/>
                <a:cs typeface="Times New Roman" panose="02020603050405020304" pitchFamily="18" charset="0"/>
              </a:rPr>
              <a:t>6.0 </a:t>
            </a:r>
            <a:r>
              <a:rPr lang="en-US" dirty="0">
                <a:latin typeface="Times New Roman" panose="02020603050405020304" pitchFamily="18" charset="0"/>
                <a:cs typeface="Times New Roman" panose="02020603050405020304" pitchFamily="18" charset="0"/>
              </a:rPr>
              <a:t>is named as </a:t>
            </a:r>
            <a:r>
              <a:rPr lang="en-US" dirty="0" err="1" smtClean="0">
                <a:latin typeface="Times New Roman" panose="02020603050405020304" pitchFamily="18" charset="0"/>
                <a:cs typeface="Times New Roman" panose="02020603050405020304" pitchFamily="18" charset="0"/>
              </a:rPr>
              <a:t>Marshmellow</a:t>
            </a:r>
            <a:r>
              <a:rPr lang="en-US"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05656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5" name="Shape 313"/>
          <p:cNvCxnSpPr>
            <a:endCxn id="1026" idx="1"/>
          </p:cNvCxnSpPr>
          <p:nvPr/>
        </p:nvCxnSpPr>
        <p:spPr>
          <a:xfrm flipV="1">
            <a:off x="0" y="468755"/>
            <a:ext cx="6997481" cy="0"/>
          </a:xfrm>
          <a:prstGeom prst="straightConnector1">
            <a:avLst/>
          </a:prstGeom>
          <a:noFill/>
          <a:ln w="9525" cap="flat">
            <a:solidFill>
              <a:srgbClr val="D9D9D9"/>
            </a:solidFill>
            <a:prstDash val="solid"/>
            <a:round/>
            <a:headEnd type="none" w="lg" len="lg"/>
            <a:tailEnd type="none" w="lg" len="lg"/>
          </a:ln>
        </p:spPr>
      </p:cxnSp>
      <p:sp>
        <p:nvSpPr>
          <p:cNvPr id="7" name="TextBox 6"/>
          <p:cNvSpPr txBox="1"/>
          <p:nvPr/>
        </p:nvSpPr>
        <p:spPr>
          <a:xfrm>
            <a:off x="1463040" y="605135"/>
            <a:ext cx="5090160" cy="461665"/>
          </a:xfrm>
          <a:prstGeom prst="rect">
            <a:avLst/>
          </a:prstGeom>
          <a:no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ANDROID-VERSIONS</a:t>
            </a:r>
            <a:endParaRPr lang="en-US" sz="2400" b="1" dirty="0">
              <a:latin typeface="Arial" panose="020B0604020202020204" pitchFamily="34" charset="0"/>
              <a:cs typeface="Arial" panose="020B0604020202020204" pitchFamily="34" charset="0"/>
            </a:endParaRPr>
          </a:p>
        </p:txBody>
      </p:sp>
      <p:pic>
        <p:nvPicPr>
          <p:cNvPr id="1026" name="Picture 2"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0" y="0"/>
            <a:ext cx="2926080" cy="461665"/>
          </a:xfrm>
          <a:prstGeom prst="rect">
            <a:avLst/>
          </a:prstGeom>
          <a:no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INTRODUCTION </a:t>
            </a:r>
            <a:endParaRPr lang="en-US" sz="2400" b="1"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940701184"/>
              </p:ext>
            </p:extLst>
          </p:nvPr>
        </p:nvGraphicFramePr>
        <p:xfrm>
          <a:off x="457200" y="1437640"/>
          <a:ext cx="8305801" cy="5999480"/>
        </p:xfrm>
        <a:graphic>
          <a:graphicData uri="http://schemas.openxmlformats.org/drawingml/2006/table">
            <a:tbl>
              <a:tblPr firstRow="1" bandRow="1">
                <a:tableStyleId>{2D5ABB26-0587-4C30-8999-92F81FD0307C}</a:tableStyleId>
              </a:tblPr>
              <a:tblGrid>
                <a:gridCol w="1972628">
                  <a:extLst>
                    <a:ext uri="{9D8B030D-6E8A-4147-A177-3AD203B41FA5}">
                      <a16:colId xmlns:a16="http://schemas.microsoft.com/office/drawing/2014/main" val="20000"/>
                    </a:ext>
                  </a:extLst>
                </a:gridCol>
                <a:gridCol w="6333173">
                  <a:extLst>
                    <a:ext uri="{9D8B030D-6E8A-4147-A177-3AD203B41FA5}">
                      <a16:colId xmlns:a16="http://schemas.microsoft.com/office/drawing/2014/main" val="20001"/>
                    </a:ext>
                  </a:extLst>
                </a:gridCol>
              </a:tblGrid>
              <a:tr h="309788">
                <a:tc>
                  <a:txBody>
                    <a:bodyPr/>
                    <a:lstStyle/>
                    <a:p>
                      <a:r>
                        <a:rPr lang="en-US" b="1" dirty="0" smtClean="0">
                          <a:latin typeface="Arial" panose="020B0604020202020204" pitchFamily="34" charset="0"/>
                          <a:cs typeface="Arial" panose="020B0604020202020204" pitchFamily="34" charset="0"/>
                        </a:rPr>
                        <a:t>CUPCAKE</a:t>
                      </a:r>
                      <a:endParaRPr lang="en-US" b="1" dirty="0">
                        <a:latin typeface="Arial" panose="020B0604020202020204" pitchFamily="34" charset="0"/>
                        <a:cs typeface="Arial" panose="020B0604020202020204" pitchFamily="34" charset="0"/>
                      </a:endParaRPr>
                    </a:p>
                  </a:txBody>
                  <a:tcPr/>
                </a:tc>
                <a:tc>
                  <a:txBody>
                    <a:bodyPr/>
                    <a:lstStyle/>
                    <a:p>
                      <a:r>
                        <a:rPr lang="en-US" dirty="0" smtClean="0">
                          <a:latin typeface="Times New Roman" panose="02020603050405020304" pitchFamily="18" charset="0"/>
                          <a:cs typeface="Times New Roman" panose="02020603050405020304" pitchFamily="18" charset="0"/>
                        </a:rPr>
                        <a:t>Basic android</a:t>
                      </a:r>
                      <a:r>
                        <a:rPr lang="en-US" baseline="0" dirty="0" smtClean="0">
                          <a:latin typeface="Times New Roman" panose="02020603050405020304" pitchFamily="18" charset="0"/>
                          <a:cs typeface="Times New Roman" panose="02020603050405020304" pitchFamily="18" charset="0"/>
                        </a:rPr>
                        <a:t> operating system with all the features discussed</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09788">
                <a:tc>
                  <a:txBody>
                    <a:bodyPr/>
                    <a:lstStyle/>
                    <a:p>
                      <a:r>
                        <a:rPr lang="en-US" sz="1800" b="1" kern="1200" dirty="0" smtClean="0">
                          <a:solidFill>
                            <a:schemeClr val="tx1"/>
                          </a:solidFill>
                          <a:latin typeface="Arial" panose="020B0604020202020204" pitchFamily="34" charset="0"/>
                          <a:ea typeface="+mn-ea"/>
                          <a:cs typeface="Arial" panose="020B0604020202020204" pitchFamily="34" charset="0"/>
                        </a:rPr>
                        <a:t>DONUT</a:t>
                      </a:r>
                      <a:endParaRPr lang="en-US" sz="1800" b="1"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r>
                        <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rPr>
                        <a:t>The prominent features introduced with this update were added support for CDMA smartphones, additional screen sizes, a battery usage indicator, and a text-to-speech engine.</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09788">
                <a:tc>
                  <a:txBody>
                    <a:bodyPr/>
                    <a:lstStyle/>
                    <a:p>
                      <a:r>
                        <a:rPr lang="en-US" b="1" dirty="0" smtClean="0">
                          <a:latin typeface="Arial" panose="020B0604020202020204" pitchFamily="34" charset="0"/>
                          <a:cs typeface="Arial" panose="020B0604020202020204" pitchFamily="34" charset="0"/>
                        </a:rPr>
                        <a:t>ECLAIR</a:t>
                      </a:r>
                      <a:endParaRPr lang="en-US" b="1" dirty="0">
                        <a:latin typeface="Arial" panose="020B0604020202020204" pitchFamily="34" charset="0"/>
                        <a:cs typeface="Arial" panose="020B0604020202020204" pitchFamily="34" charset="0"/>
                      </a:endParaRPr>
                    </a:p>
                  </a:txBody>
                  <a:tcPr/>
                </a:tc>
                <a:tc>
                  <a:txBody>
                    <a:bodyPr/>
                    <a:lstStyle/>
                    <a:p>
                      <a:r>
                        <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rPr>
                        <a:t>The camera app was also redesigned with numerous new camera features, including flash support, digital zoom, scene mode, white balance, color effect and macro focus. Added NFC, Improved google maps,</a:t>
                      </a:r>
                      <a:r>
                        <a:rPr lang="en-US" sz="1800" b="0" i="0" kern="1200" baseline="0" dirty="0" smtClean="0">
                          <a:solidFill>
                            <a:schemeClr val="tx1"/>
                          </a:solidFill>
                          <a:effectLst/>
                          <a:latin typeface="Times New Roman" panose="02020603050405020304" pitchFamily="18" charset="0"/>
                          <a:ea typeface="+mn-ea"/>
                          <a:cs typeface="Times New Roman" panose="02020603050405020304" pitchFamily="18" charset="0"/>
                        </a:rPr>
                        <a:t> Exchange email app.</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970280">
                <a:tc>
                  <a:txBody>
                    <a:bodyPr/>
                    <a:lstStyle/>
                    <a:p>
                      <a:r>
                        <a:rPr lang="en-US" b="1" dirty="0" smtClean="0">
                          <a:latin typeface="Arial" panose="020B0604020202020204" pitchFamily="34" charset="0"/>
                          <a:cs typeface="Arial" panose="020B0604020202020204" pitchFamily="34" charset="0"/>
                        </a:rPr>
                        <a:t>FROYO</a:t>
                      </a:r>
                      <a:endParaRPr lang="en-US" b="1" dirty="0">
                        <a:latin typeface="Arial" panose="020B0604020202020204" pitchFamily="34" charset="0"/>
                        <a:cs typeface="Arial" panose="020B0604020202020204" pitchFamily="34" charset="0"/>
                      </a:endParaRPr>
                    </a:p>
                  </a:txBody>
                  <a:tcPr/>
                </a:tc>
                <a:tc>
                  <a:txBody>
                    <a:bodyPr/>
                    <a:lstStyle/>
                    <a:p>
                      <a:r>
                        <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rPr>
                        <a:t>Speed, memory, and performance optimizations, Support for the Android Cloud to Device Messaging (C2DM) service, enabling push </a:t>
                      </a:r>
                      <a:r>
                        <a:rPr lang="en-US" sz="1800" b="0" i="0" kern="1200" dirty="0" err="1" smtClean="0">
                          <a:solidFill>
                            <a:schemeClr val="tx1"/>
                          </a:solidFill>
                          <a:effectLst/>
                          <a:latin typeface="Times New Roman" panose="02020603050405020304" pitchFamily="18" charset="0"/>
                          <a:ea typeface="+mn-ea"/>
                          <a:cs typeface="Times New Roman" panose="02020603050405020304" pitchFamily="18" charset="0"/>
                        </a:rPr>
                        <a:t>notifications,Adobe</a:t>
                      </a:r>
                      <a:r>
                        <a:rPr lang="en-US" sz="1800" b="0" i="0" kern="1200" baseline="0" dirty="0" smtClean="0">
                          <a:solidFill>
                            <a:schemeClr val="tx1"/>
                          </a:solidFill>
                          <a:effectLst/>
                          <a:latin typeface="Times New Roman" panose="02020603050405020304" pitchFamily="18" charset="0"/>
                          <a:ea typeface="+mn-ea"/>
                          <a:cs typeface="Times New Roman" panose="02020603050405020304" pitchFamily="18" charset="0"/>
                        </a:rPr>
                        <a:t> flash,, USB tethering </a:t>
                      </a:r>
                      <a:r>
                        <a:rPr lang="en-US" sz="1800" b="0" i="0" kern="1200" baseline="0" dirty="0" err="1" smtClean="0">
                          <a:solidFill>
                            <a:schemeClr val="tx1"/>
                          </a:solidFill>
                          <a:effectLst/>
                          <a:latin typeface="Times New Roman" panose="02020603050405020304" pitchFamily="18" charset="0"/>
                          <a:ea typeface="+mn-ea"/>
                          <a:cs typeface="Times New Roman" panose="02020603050405020304" pitchFamily="18" charset="0"/>
                        </a:rPr>
                        <a:t>etc</a:t>
                      </a:r>
                      <a:r>
                        <a:rPr lang="en-US" sz="1800" b="0" i="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09788">
                <a:tc>
                  <a:txBody>
                    <a:bodyPr/>
                    <a:lstStyle/>
                    <a:p>
                      <a:r>
                        <a:rPr lang="en-US" b="1" dirty="0" smtClean="0">
                          <a:latin typeface="Arial" panose="020B0604020202020204" pitchFamily="34" charset="0"/>
                          <a:cs typeface="Arial" panose="020B0604020202020204" pitchFamily="34" charset="0"/>
                        </a:rPr>
                        <a:t>GINGERBREAD</a:t>
                      </a:r>
                      <a:endParaRPr lang="en-US" b="1" dirty="0">
                        <a:latin typeface="Arial" panose="020B0604020202020204" pitchFamily="34" charset="0"/>
                        <a:cs typeface="Arial" panose="020B0604020202020204" pitchFamily="34" charset="0"/>
                      </a:endParaRPr>
                    </a:p>
                  </a:txBody>
                  <a:tcPr/>
                </a:tc>
                <a:tc>
                  <a:txBody>
                    <a:bodyPr/>
                    <a:lstStyle/>
                    <a:p>
                      <a:r>
                        <a:rPr lang="en-US" dirty="0" smtClean="0">
                          <a:latin typeface="Times New Roman" panose="02020603050405020304" pitchFamily="18" charset="0"/>
                          <a:cs typeface="Times New Roman" panose="02020603050405020304" pitchFamily="18" charset="0"/>
                        </a:rPr>
                        <a:t>Enhancements of gaming, SIP calling, NFC, rich multimedia</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472440">
                <a:tc>
                  <a:txBody>
                    <a:bodyPr/>
                    <a:lstStyle/>
                    <a:p>
                      <a:r>
                        <a:rPr lang="en-US" sz="2000" b="1" kern="1200" dirty="0" smtClean="0">
                          <a:solidFill>
                            <a:schemeClr val="tx1"/>
                          </a:solidFill>
                          <a:latin typeface="Arial" panose="020B0604020202020204" pitchFamily="34" charset="0"/>
                          <a:ea typeface="+mn-ea"/>
                          <a:cs typeface="Arial" panose="020B0604020202020204" pitchFamily="34" charset="0"/>
                        </a:rPr>
                        <a:t>HONEYCOMB</a:t>
                      </a:r>
                      <a:endParaRPr lang="en-US" sz="1800" b="1"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Times New Roman" panose="02020603050405020304" pitchFamily="18" charset="0"/>
                          <a:ea typeface="+mn-ea"/>
                          <a:cs typeface="Times New Roman" panose="02020603050405020304" pitchFamily="18" charset="0"/>
                        </a:rPr>
                        <a:t>The Email and Contacts apps use a two-pane </a:t>
                      </a:r>
                      <a:r>
                        <a:rPr lang="en-US" sz="1800" kern="1200" dirty="0" smtClean="0">
                          <a:solidFill>
                            <a:schemeClr val="tx1"/>
                          </a:solidFill>
                          <a:latin typeface="Times New Roman" panose="02020603050405020304" pitchFamily="18" charset="0"/>
                          <a:ea typeface="+mn-ea"/>
                          <a:cs typeface="Times New Roman" panose="02020603050405020304" pitchFamily="18" charset="0"/>
                          <a:hlinkClick r:id="rId3" tooltip="User interface"/>
                        </a:rPr>
                        <a:t>UI</a:t>
                      </a:r>
                      <a:r>
                        <a:rPr lang="en-US" sz="1800" kern="1200" dirty="0" smtClean="0">
                          <a:solidFill>
                            <a:schemeClr val="tx1"/>
                          </a:solidFill>
                          <a:latin typeface="Times New Roman" panose="02020603050405020304" pitchFamily="18" charset="0"/>
                          <a:ea typeface="+mn-ea"/>
                          <a:cs typeface="Times New Roman" panose="02020603050405020304" pitchFamily="18" charset="0"/>
                        </a:rPr>
                        <a:t>, The Browser app replaces browser windows with </a:t>
                      </a:r>
                      <a:r>
                        <a:rPr lang="en-US" sz="1800" kern="1200" dirty="0" smtClean="0">
                          <a:solidFill>
                            <a:schemeClr val="tx1"/>
                          </a:solidFill>
                          <a:latin typeface="Times New Roman" panose="02020603050405020304" pitchFamily="18" charset="0"/>
                          <a:ea typeface="+mn-ea"/>
                          <a:cs typeface="Times New Roman" panose="02020603050405020304" pitchFamily="18" charset="0"/>
                          <a:hlinkClick r:id="rId4" tooltip="Tabbed browsing"/>
                        </a:rPr>
                        <a:t>tabs</a:t>
                      </a:r>
                      <a:r>
                        <a:rPr lang="en-US" sz="1800" kern="1200" dirty="0" smtClean="0">
                          <a:solidFill>
                            <a:schemeClr val="tx1"/>
                          </a:solidFill>
                          <a:latin typeface="Times New Roman" panose="02020603050405020304" pitchFamily="18" charset="0"/>
                          <a:ea typeface="+mn-ea"/>
                          <a:cs typeface="Times New Roman" panose="02020603050405020304" pitchFamily="18" charset="0"/>
                        </a:rPr>
                        <a:t>, adds an incognito mode for anonymous browsing, and presents bookmarks and history, Multitasking of apps, </a:t>
                      </a:r>
                      <a:r>
                        <a:rPr lang="en-US" sz="1800" kern="1200" dirty="0" err="1" smtClean="0">
                          <a:solidFill>
                            <a:schemeClr val="tx1"/>
                          </a:solidFill>
                          <a:latin typeface="Times New Roman" panose="02020603050405020304" pitchFamily="18" charset="0"/>
                          <a:ea typeface="+mn-ea"/>
                          <a:cs typeface="Times New Roman" panose="02020603050405020304" pitchFamily="18" charset="0"/>
                        </a:rPr>
                        <a:t>Customisiable</a:t>
                      </a:r>
                      <a:r>
                        <a:rPr lang="en-US" sz="1800" kern="1200" dirty="0" smtClean="0">
                          <a:solidFill>
                            <a:schemeClr val="tx1"/>
                          </a:solidFill>
                          <a:latin typeface="Times New Roman" panose="02020603050405020304" pitchFamily="18" charset="0"/>
                          <a:ea typeface="+mn-ea"/>
                          <a:cs typeface="Times New Roman" panose="02020603050405020304" pitchFamily="18" charset="0"/>
                        </a:rPr>
                        <a:t> home screen</a:t>
                      </a:r>
                    </a:p>
                    <a:p>
                      <a:endParaRPr lang="en-US" dirty="0"/>
                    </a:p>
                  </a:txBody>
                  <a:tcPr/>
                </a:tc>
                <a:extLst>
                  <a:ext uri="{0D108BD9-81ED-4DB2-BD59-A6C34878D82A}">
                    <a16:rowId xmlns:a16="http://schemas.microsoft.com/office/drawing/2014/main" val="10005"/>
                  </a:ext>
                </a:extLst>
              </a:tr>
              <a:tr h="309788">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309788">
                <a:tc>
                  <a:txBody>
                    <a:bodyPr/>
                    <a:lstStyle/>
                    <a:p>
                      <a:endParaRPr lang="en-US"/>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29658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5" name="Shape 313"/>
          <p:cNvCxnSpPr>
            <a:endCxn id="1026" idx="1"/>
          </p:cNvCxnSpPr>
          <p:nvPr/>
        </p:nvCxnSpPr>
        <p:spPr>
          <a:xfrm flipV="1">
            <a:off x="0" y="468755"/>
            <a:ext cx="6997481" cy="0"/>
          </a:xfrm>
          <a:prstGeom prst="straightConnector1">
            <a:avLst/>
          </a:prstGeom>
          <a:noFill/>
          <a:ln w="9525" cap="flat">
            <a:solidFill>
              <a:srgbClr val="D9D9D9"/>
            </a:solidFill>
            <a:prstDash val="solid"/>
            <a:round/>
            <a:headEnd type="none" w="lg" len="lg"/>
            <a:tailEnd type="none" w="lg" len="lg"/>
          </a:ln>
        </p:spPr>
      </p:cxnSp>
      <p:sp>
        <p:nvSpPr>
          <p:cNvPr id="7" name="TextBox 6"/>
          <p:cNvSpPr txBox="1"/>
          <p:nvPr/>
        </p:nvSpPr>
        <p:spPr>
          <a:xfrm>
            <a:off x="1463040" y="605135"/>
            <a:ext cx="5090160" cy="461665"/>
          </a:xfrm>
          <a:prstGeom prst="rect">
            <a:avLst/>
          </a:prstGeom>
          <a:no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ANDROID-VERSIONS</a:t>
            </a:r>
            <a:endParaRPr lang="en-US" sz="2400" b="1" dirty="0">
              <a:latin typeface="Arial" panose="020B0604020202020204" pitchFamily="34" charset="0"/>
              <a:cs typeface="Arial" panose="020B0604020202020204" pitchFamily="34" charset="0"/>
            </a:endParaRPr>
          </a:p>
        </p:txBody>
      </p:sp>
      <p:pic>
        <p:nvPicPr>
          <p:cNvPr id="1026" name="Picture 2"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0" y="0"/>
            <a:ext cx="2926080" cy="461665"/>
          </a:xfrm>
          <a:prstGeom prst="rect">
            <a:avLst/>
          </a:prstGeom>
          <a:no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INTRODUCTION </a:t>
            </a:r>
            <a:endParaRPr lang="en-US" sz="2400" b="1"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490950326"/>
              </p:ext>
            </p:extLst>
          </p:nvPr>
        </p:nvGraphicFramePr>
        <p:xfrm>
          <a:off x="457200" y="1437640"/>
          <a:ext cx="8305801" cy="4795520"/>
        </p:xfrm>
        <a:graphic>
          <a:graphicData uri="http://schemas.openxmlformats.org/drawingml/2006/table">
            <a:tbl>
              <a:tblPr firstRow="1" bandRow="1">
                <a:tableStyleId>{2D5ABB26-0587-4C30-8999-92F81FD0307C}</a:tableStyleId>
              </a:tblPr>
              <a:tblGrid>
                <a:gridCol w="2133600">
                  <a:extLst>
                    <a:ext uri="{9D8B030D-6E8A-4147-A177-3AD203B41FA5}">
                      <a16:colId xmlns:a16="http://schemas.microsoft.com/office/drawing/2014/main" val="20000"/>
                    </a:ext>
                  </a:extLst>
                </a:gridCol>
                <a:gridCol w="6172201">
                  <a:extLst>
                    <a:ext uri="{9D8B030D-6E8A-4147-A177-3AD203B41FA5}">
                      <a16:colId xmlns:a16="http://schemas.microsoft.com/office/drawing/2014/main" val="20001"/>
                    </a:ext>
                  </a:extLst>
                </a:gridCol>
              </a:tblGrid>
              <a:tr h="309788">
                <a:tc>
                  <a:txBody>
                    <a:bodyPr/>
                    <a:lstStyle/>
                    <a:p>
                      <a:r>
                        <a:rPr lang="en-US" b="1" dirty="0" smtClean="0">
                          <a:latin typeface="Arial" panose="020B0604020202020204" pitchFamily="34" charset="0"/>
                          <a:cs typeface="Arial" panose="020B0604020202020204" pitchFamily="34" charset="0"/>
                        </a:rPr>
                        <a:t>ICE CREAM SANDWICH</a:t>
                      </a:r>
                      <a:endParaRPr lang="en-US" b="1" dirty="0">
                        <a:latin typeface="Arial" panose="020B0604020202020204" pitchFamily="34" charset="0"/>
                        <a:cs typeface="Arial" panose="020B0604020202020204" pitchFamily="34" charset="0"/>
                      </a:endParaRPr>
                    </a:p>
                  </a:txBody>
                  <a:tcPr/>
                </a:tc>
                <a:tc>
                  <a:txBody>
                    <a:bodyPr/>
                    <a:lstStyle/>
                    <a:p>
                      <a:pPr algn="just"/>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Refreshed home screen, </a:t>
                      </a:r>
                      <a:r>
                        <a:rPr lang="en-US" sz="1600" b="0" i="0" u="none" strike="noStrike" kern="1200" dirty="0" smtClean="0">
                          <a:solidFill>
                            <a:schemeClr val="tx1"/>
                          </a:solidFill>
                          <a:effectLst/>
                          <a:latin typeface="Times New Roman" panose="02020603050405020304" pitchFamily="18" charset="0"/>
                          <a:ea typeface="+mn-ea"/>
                          <a:cs typeface="Times New Roman" panose="02020603050405020304" pitchFamily="18" charset="0"/>
                          <a:hlinkClick r:id="rId3" tooltip="Near-field communication"/>
                        </a:rPr>
                        <a:t>near-field communication</a:t>
                      </a:r>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 (NFC) support, an updated web browser, a new contacts manager with social network integration, access the camera and control music playback from the </a:t>
                      </a:r>
                      <a:r>
                        <a:rPr lang="en-US" sz="1600" b="0" i="0" u="none" strike="noStrike" kern="1200" dirty="0" smtClean="0">
                          <a:solidFill>
                            <a:schemeClr val="tx1"/>
                          </a:solidFill>
                          <a:effectLst/>
                          <a:latin typeface="Times New Roman" panose="02020603050405020304" pitchFamily="18" charset="0"/>
                          <a:ea typeface="+mn-ea"/>
                          <a:cs typeface="Times New Roman" panose="02020603050405020304" pitchFamily="18" charset="0"/>
                          <a:hlinkClick r:id="rId4" tooltip="Lock screen"/>
                        </a:rPr>
                        <a:t>lock screen</a:t>
                      </a:r>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smtClean="0">
                          <a:solidFill>
                            <a:schemeClr val="tx1"/>
                          </a:solidFill>
                          <a:effectLst/>
                          <a:latin typeface="Times New Roman" panose="02020603050405020304" pitchFamily="18" charset="0"/>
                          <a:ea typeface="+mn-ea"/>
                          <a:cs typeface="Times New Roman" panose="02020603050405020304" pitchFamily="18" charset="0"/>
                          <a:hlinkClick r:id="rId5" tooltip="Visual voicemail"/>
                        </a:rPr>
                        <a:t>visual voicemail</a:t>
                      </a:r>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 support, </a:t>
                      </a:r>
                      <a:r>
                        <a:rPr lang="en-US" sz="1600" b="0" i="0" u="none" strike="noStrike" kern="1200" dirty="0" smtClean="0">
                          <a:solidFill>
                            <a:schemeClr val="tx1"/>
                          </a:solidFill>
                          <a:effectLst/>
                          <a:latin typeface="Times New Roman" panose="02020603050405020304" pitchFamily="18" charset="0"/>
                          <a:ea typeface="+mn-ea"/>
                          <a:cs typeface="Times New Roman" panose="02020603050405020304" pitchFamily="18" charset="0"/>
                          <a:hlinkClick r:id="rId6" tooltip="Face recognition"/>
                        </a:rPr>
                        <a:t>face recognition</a:t>
                      </a:r>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 , monitor and limit </a:t>
                      </a:r>
                      <a:r>
                        <a:rPr lang="en-US" sz="1600" b="0" i="0" u="none" strike="noStrike" kern="1200" dirty="0" smtClean="0">
                          <a:solidFill>
                            <a:schemeClr val="tx1"/>
                          </a:solidFill>
                          <a:effectLst/>
                          <a:latin typeface="Times New Roman" panose="02020603050405020304" pitchFamily="18" charset="0"/>
                          <a:ea typeface="+mn-ea"/>
                          <a:cs typeface="Times New Roman" panose="02020603050405020304" pitchFamily="18" charset="0"/>
                          <a:hlinkClick r:id="rId7" tooltip="Mobile internet"/>
                        </a:rPr>
                        <a:t>mobile</a:t>
                      </a:r>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smtClean="0">
                          <a:solidFill>
                            <a:schemeClr val="tx1"/>
                          </a:solidFill>
                          <a:effectLst/>
                          <a:latin typeface="Times New Roman" panose="02020603050405020304" pitchFamily="18" charset="0"/>
                          <a:ea typeface="+mn-ea"/>
                          <a:cs typeface="Times New Roman" panose="02020603050405020304" pitchFamily="18" charset="0"/>
                          <a:hlinkClick r:id="rId8" tooltip="Bandwidth (computing)"/>
                        </a:rPr>
                        <a:t>data</a:t>
                      </a:r>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 usage</a:t>
                      </a:r>
                      <a:endParaRPr lang="en-US" sz="16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5951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solidFill>
                          <a:latin typeface="Arial" panose="020B0604020202020204" pitchFamily="34" charset="0"/>
                          <a:ea typeface="+mn-ea"/>
                          <a:cs typeface="Arial" panose="020B0604020202020204" pitchFamily="34" charset="0"/>
                        </a:rPr>
                        <a:t>JELLY BEAN</a:t>
                      </a:r>
                    </a:p>
                    <a:p>
                      <a:endParaRPr lang="en-US" sz="1800" b="1"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algn="just"/>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smtClean="0">
                          <a:solidFill>
                            <a:schemeClr val="tx1"/>
                          </a:solidFill>
                          <a:effectLst/>
                          <a:latin typeface="Times New Roman" panose="02020603050405020304" pitchFamily="18" charset="0"/>
                          <a:ea typeface="+mn-ea"/>
                          <a:cs typeface="Times New Roman" panose="02020603050405020304" pitchFamily="18" charset="0"/>
                        </a:rPr>
                        <a:t>B</a:t>
                      </a:r>
                      <a:r>
                        <a:rPr lang="en-US" sz="1600" b="0" i="0" u="none" strike="noStrike" kern="1200" dirty="0" smtClean="0">
                          <a:solidFill>
                            <a:schemeClr val="tx1"/>
                          </a:solidFill>
                          <a:effectLst/>
                          <a:latin typeface="Times New Roman" panose="02020603050405020304" pitchFamily="18" charset="0"/>
                          <a:ea typeface="+mn-ea"/>
                          <a:cs typeface="Times New Roman" panose="02020603050405020304" pitchFamily="18" charset="0"/>
                          <a:hlinkClick r:id="rId9" tooltip="Bi-directional text"/>
                        </a:rPr>
                        <a:t>i-directional text</a:t>
                      </a:r>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 , Managing external input devices (such as </a:t>
                      </a:r>
                      <a:r>
                        <a:rPr lang="en-US" sz="1600" b="0" i="0" u="none" strike="noStrike" kern="1200" dirty="0" smtClean="0">
                          <a:solidFill>
                            <a:schemeClr val="tx1"/>
                          </a:solidFill>
                          <a:effectLst/>
                          <a:latin typeface="Times New Roman" panose="02020603050405020304" pitchFamily="18" charset="0"/>
                          <a:ea typeface="+mn-ea"/>
                          <a:cs typeface="Times New Roman" panose="02020603050405020304" pitchFamily="18" charset="0"/>
                          <a:hlinkClick r:id="rId10" tooltip="Video game controller"/>
                        </a:rPr>
                        <a:t>video game controllers</a:t>
                      </a:r>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),USB, and </a:t>
                      </a:r>
                      <a:r>
                        <a:rPr lang="en-US" sz="1600" b="0" i="0" u="none" strike="noStrike" kern="1200" dirty="0" smtClean="0">
                          <a:solidFill>
                            <a:schemeClr val="tx1"/>
                          </a:solidFill>
                          <a:effectLst/>
                          <a:latin typeface="Times New Roman" panose="02020603050405020304" pitchFamily="18" charset="0"/>
                          <a:ea typeface="+mn-ea"/>
                          <a:cs typeface="Times New Roman" panose="02020603050405020304" pitchFamily="18" charset="0"/>
                          <a:hlinkClick r:id="rId11" tooltip="Gapless playback"/>
                        </a:rPr>
                        <a:t>gapless</a:t>
                      </a:r>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 audio, low-level access to hardware and software audio and video codecs, and DNS-based service discovery and pre-associated service discovery for Wi-Fi. </a:t>
                      </a:r>
                      <a:r>
                        <a:rPr lang="en-US" sz="1600" b="0" i="0" u="none" strike="noStrike" kern="1200" dirty="0" smtClean="0">
                          <a:solidFill>
                            <a:schemeClr val="tx1"/>
                          </a:solidFill>
                          <a:effectLst/>
                          <a:latin typeface="Times New Roman" panose="02020603050405020304" pitchFamily="18" charset="0"/>
                          <a:ea typeface="+mn-ea"/>
                          <a:cs typeface="Times New Roman" panose="02020603050405020304" pitchFamily="18" charset="0"/>
                          <a:hlinkClick r:id="rId12" tooltip="Android Beam"/>
                        </a:rPr>
                        <a:t>Android Beam</a:t>
                      </a:r>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 can now also be used to initiate </a:t>
                      </a:r>
                      <a:r>
                        <a:rPr lang="en-US" sz="1600" b="0" i="0" u="none" strike="noStrike" kern="1200" dirty="0" smtClean="0">
                          <a:solidFill>
                            <a:schemeClr val="tx1"/>
                          </a:solidFill>
                          <a:effectLst/>
                          <a:latin typeface="Times New Roman" panose="02020603050405020304" pitchFamily="18" charset="0"/>
                          <a:ea typeface="+mn-ea"/>
                          <a:cs typeface="Times New Roman" panose="02020603050405020304" pitchFamily="18" charset="0"/>
                          <a:hlinkClick r:id="rId13" tooltip="Bluetooth"/>
                        </a:rPr>
                        <a:t>Bluetooth</a:t>
                      </a:r>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 file transfers through </a:t>
                      </a:r>
                      <a:r>
                        <a:rPr lang="en-US" sz="1600" b="0" i="0" u="none" strike="noStrike" kern="1200" dirty="0" smtClean="0">
                          <a:solidFill>
                            <a:schemeClr val="tx1"/>
                          </a:solidFill>
                          <a:effectLst/>
                          <a:latin typeface="Times New Roman" panose="02020603050405020304" pitchFamily="18" charset="0"/>
                          <a:ea typeface="+mn-ea"/>
                          <a:cs typeface="Times New Roman" panose="02020603050405020304" pitchFamily="18" charset="0"/>
                          <a:hlinkClick r:id="rId3" tooltip="Near-field communication"/>
                        </a:rPr>
                        <a:t>near-field communication</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097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solidFill>
                          <a:latin typeface="Arial" panose="020B0604020202020204" pitchFamily="34" charset="0"/>
                          <a:ea typeface="+mn-ea"/>
                          <a:cs typeface="Arial" panose="020B0604020202020204" pitchFamily="34" charset="0"/>
                        </a:rPr>
                        <a:t>KITKAT </a:t>
                      </a:r>
                      <a:endParaRPr lang="en-US" sz="1800" b="1"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algn="just"/>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Better memory management, Improved google now, Smarter caller ID, Immersive mode, Integration with cloud storage, Printing on the go, </a:t>
                      </a:r>
                      <a:r>
                        <a:rPr lang="en-US" sz="1600" b="0" i="0" kern="1200" dirty="0" err="1" smtClean="0">
                          <a:solidFill>
                            <a:schemeClr val="tx1"/>
                          </a:solidFill>
                          <a:effectLst/>
                          <a:latin typeface="Times New Roman" panose="02020603050405020304" pitchFamily="18" charset="0"/>
                          <a:ea typeface="+mn-ea"/>
                          <a:cs typeface="Times New Roman" panose="02020603050405020304" pitchFamily="18" charset="0"/>
                        </a:rPr>
                        <a:t>buildt</a:t>
                      </a:r>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 in sensor, captions, Lock screen art. </a:t>
                      </a:r>
                      <a:endParaRPr lang="en-US" sz="16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701040">
                <a:tc>
                  <a:txBody>
                    <a:bodyPr/>
                    <a:lstStyle/>
                    <a:p>
                      <a:r>
                        <a:rPr lang="en-US" b="1" dirty="0" smtClean="0">
                          <a:latin typeface="Arial" panose="020B0604020202020204" pitchFamily="34" charset="0"/>
                          <a:cs typeface="Arial" panose="020B0604020202020204" pitchFamily="34" charset="0"/>
                        </a:rPr>
                        <a:t>LOLLIPOP</a:t>
                      </a:r>
                      <a:endParaRPr lang="en-US" b="1" dirty="0">
                        <a:latin typeface="Arial" panose="020B0604020202020204" pitchFamily="34" charset="0"/>
                        <a:cs typeface="Arial" panose="020B0604020202020204" pitchFamily="34" charset="0"/>
                      </a:endParaRPr>
                    </a:p>
                  </a:txBody>
                  <a:tcPr/>
                </a:tc>
                <a:tc>
                  <a:txBody>
                    <a:bodyPr/>
                    <a:lstStyle/>
                    <a:p>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Better </a:t>
                      </a:r>
                      <a:r>
                        <a:rPr lang="en-US" sz="1600" b="0" i="0" kern="1200" dirty="0" err="1" smtClean="0">
                          <a:solidFill>
                            <a:schemeClr val="tx1"/>
                          </a:solidFill>
                          <a:effectLst/>
                          <a:latin typeface="Times New Roman" panose="02020603050405020304" pitchFamily="18" charset="0"/>
                          <a:ea typeface="+mn-ea"/>
                          <a:cs typeface="Times New Roman" panose="02020603050405020304" pitchFamily="18" charset="0"/>
                        </a:rPr>
                        <a:t>Wi-fi</a:t>
                      </a:r>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 and </a:t>
                      </a:r>
                      <a:r>
                        <a:rPr lang="en-US" sz="1600" b="0" i="0" kern="1200" dirty="0" err="1" smtClean="0">
                          <a:solidFill>
                            <a:schemeClr val="tx1"/>
                          </a:solidFill>
                          <a:effectLst/>
                          <a:latin typeface="Times New Roman" panose="02020603050405020304" pitchFamily="18" charset="0"/>
                          <a:ea typeface="+mn-ea"/>
                          <a:cs typeface="Times New Roman" panose="02020603050405020304" pitchFamily="18" charset="0"/>
                        </a:rPr>
                        <a:t>bluetooth</a:t>
                      </a:r>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600" b="0" i="0" kern="1200" dirty="0" err="1" smtClean="0">
                          <a:solidFill>
                            <a:schemeClr val="tx1"/>
                          </a:solidFill>
                          <a:effectLst/>
                          <a:latin typeface="Times New Roman" panose="02020603050405020304" pitchFamily="18" charset="0"/>
                          <a:ea typeface="+mn-ea"/>
                          <a:cs typeface="Times New Roman" panose="02020603050405020304" pitchFamily="18" charset="0"/>
                        </a:rPr>
                        <a:t>controls,Better</a:t>
                      </a:r>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 sound profile, Better device protection, Notification can be flicked away, No creepy </a:t>
                      </a:r>
                      <a:r>
                        <a:rPr lang="en-US" sz="1600" b="0" i="0" kern="1200" dirty="0" err="1" smtClean="0">
                          <a:solidFill>
                            <a:schemeClr val="tx1"/>
                          </a:solidFill>
                          <a:effectLst/>
                          <a:latin typeface="Times New Roman" panose="02020603050405020304" pitchFamily="18" charset="0"/>
                          <a:ea typeface="+mn-ea"/>
                          <a:cs typeface="Times New Roman" panose="02020603050405020304" pitchFamily="18" charset="0"/>
                        </a:rPr>
                        <a:t>wi-fi</a:t>
                      </a:r>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 connection.</a:t>
                      </a:r>
                      <a:endParaRPr lang="en-US" sz="16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r h="309788">
                <a:tc>
                  <a:txBody>
                    <a:bodyPr/>
                    <a:lstStyle/>
                    <a:p>
                      <a:r>
                        <a:rPr lang="en-US" sz="1800" b="1" dirty="0" smtClean="0">
                          <a:latin typeface="Times New Roman" panose="02020603050405020304" pitchFamily="18" charset="0"/>
                          <a:cs typeface="Times New Roman" panose="02020603050405020304" pitchFamily="18" charset="0"/>
                        </a:rPr>
                        <a:t>MARSHMELLOW</a:t>
                      </a:r>
                      <a:r>
                        <a:rPr lang="en-US" dirty="0" smtClean="0">
                          <a:latin typeface="Times New Roman" panose="02020603050405020304" pitchFamily="18" charset="0"/>
                          <a:cs typeface="Times New Roman" panose="02020603050405020304" pitchFamily="18" charset="0"/>
                        </a:rPr>
                        <a:t> </a:t>
                      </a:r>
                      <a:endParaRPr lang="en-US" b="1" dirty="0">
                        <a:latin typeface="Arial" panose="020B0604020202020204" pitchFamily="34" charset="0"/>
                        <a:cs typeface="Arial" panose="020B0604020202020204" pitchFamily="34" charset="0"/>
                      </a:endParaRPr>
                    </a:p>
                  </a:txBody>
                  <a:tcPr/>
                </a:tc>
                <a:tc>
                  <a:txBody>
                    <a:bodyPr/>
                    <a:lstStyle/>
                    <a:p>
                      <a:r>
                        <a:rPr lang="en-US" dirty="0" smtClean="0">
                          <a:latin typeface="Times New Roman" panose="02020603050405020304" pitchFamily="18" charset="0"/>
                          <a:cs typeface="Times New Roman" panose="02020603050405020304" pitchFamily="18" charset="0"/>
                        </a:rPr>
                        <a:t>USB Type -3, Android play, UI Tuner, Improved copy and paste</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28744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5" name="Shape 313"/>
          <p:cNvCxnSpPr>
            <a:endCxn id="1026" idx="1"/>
          </p:cNvCxnSpPr>
          <p:nvPr/>
        </p:nvCxnSpPr>
        <p:spPr>
          <a:xfrm flipV="1">
            <a:off x="0" y="468755"/>
            <a:ext cx="6997481" cy="0"/>
          </a:xfrm>
          <a:prstGeom prst="straightConnector1">
            <a:avLst/>
          </a:prstGeom>
          <a:noFill/>
          <a:ln w="9525" cap="flat">
            <a:solidFill>
              <a:srgbClr val="D9D9D9"/>
            </a:solidFill>
            <a:prstDash val="solid"/>
            <a:round/>
            <a:headEnd type="none" w="lg" len="lg"/>
            <a:tailEnd type="none" w="lg" len="lg"/>
          </a:ln>
        </p:spPr>
      </p:cxnSp>
      <p:sp>
        <p:nvSpPr>
          <p:cNvPr id="7" name="TextBox 6"/>
          <p:cNvSpPr txBox="1"/>
          <p:nvPr/>
        </p:nvSpPr>
        <p:spPr>
          <a:xfrm>
            <a:off x="1463040" y="605135"/>
            <a:ext cx="5090160" cy="461665"/>
          </a:xfrm>
          <a:prstGeom prst="rect">
            <a:avLst/>
          </a:prstGeom>
          <a:no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ANDROID-ARCHITECTURE</a:t>
            </a:r>
            <a:endParaRPr lang="en-US" sz="2400" b="1" dirty="0">
              <a:latin typeface="Arial" panose="020B0604020202020204" pitchFamily="34" charset="0"/>
              <a:cs typeface="Arial" panose="020B0604020202020204" pitchFamily="34" charset="0"/>
            </a:endParaRPr>
          </a:p>
        </p:txBody>
      </p:sp>
      <p:pic>
        <p:nvPicPr>
          <p:cNvPr id="1026" name="Picture 2"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0" y="0"/>
            <a:ext cx="2926080" cy="461665"/>
          </a:xfrm>
          <a:prstGeom prst="rect">
            <a:avLst/>
          </a:prstGeom>
          <a:no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INTRODUCTION </a:t>
            </a:r>
            <a:endParaRPr lang="en-US" sz="2400" b="1" dirty="0">
              <a:latin typeface="Arial" panose="020B0604020202020204" pitchFamily="34" charset="0"/>
              <a:cs typeface="Arial" panose="020B0604020202020204" pitchFamily="34" charset="0"/>
            </a:endParaRPr>
          </a:p>
        </p:txBody>
      </p:sp>
      <p:sp>
        <p:nvSpPr>
          <p:cNvPr id="3" name="TextBox 2"/>
          <p:cNvSpPr txBox="1"/>
          <p:nvPr/>
        </p:nvSpPr>
        <p:spPr>
          <a:xfrm>
            <a:off x="304800" y="1516082"/>
            <a:ext cx="8458200" cy="4524315"/>
          </a:xfrm>
          <a:prstGeom prst="rect">
            <a:avLst/>
          </a:prstGeom>
          <a:noFill/>
        </p:spPr>
        <p:txBody>
          <a:bodyPr wrap="square" rtlCol="0">
            <a:spAutoFit/>
          </a:bodyPr>
          <a:lstStyle/>
          <a:p>
            <a:pPr algn="just"/>
            <a:r>
              <a:rPr lang="en-US" dirty="0" smtClean="0">
                <a:latin typeface="Times New Roman" panose="02020603050405020304" pitchFamily="18" charset="0"/>
                <a:cs typeface="Times New Roman" panose="02020603050405020304" pitchFamily="18" charset="0"/>
              </a:rPr>
              <a:t>Android OS can be viewed as logical stack of layers, where each layer comprises of program components that provide service to the layer above it. The Android contains OS, Middle ware and other application components. </a:t>
            </a:r>
          </a:p>
          <a:p>
            <a:pPr algn="just"/>
            <a:endParaRPr lang="en-US" dirty="0">
              <a:latin typeface="Times New Roman" panose="02020603050405020304" pitchFamily="18" charset="0"/>
              <a:cs typeface="Times New Roman" panose="02020603050405020304" pitchFamily="18" charset="0"/>
            </a:endParaRPr>
          </a:p>
          <a:p>
            <a:pPr algn="just"/>
            <a:r>
              <a:rPr lang="en-US" b="1" dirty="0" smtClean="0">
                <a:latin typeface="Arial" panose="020B0604020202020204" pitchFamily="34" charset="0"/>
                <a:cs typeface="Arial" panose="020B0604020202020204" pitchFamily="34" charset="0"/>
              </a:rPr>
              <a:t>Application layer: </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Applications that are developed in application layer and runs within Android Runtime</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All third party applications are developed in the application layer</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Native applications come per installed with the device itself.</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Third party are downloaded and installed from google play or internet</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Apart from this we can develop our own app, deploy it and use it in the mobile phone</a:t>
            </a:r>
          </a:p>
          <a:p>
            <a:pPr algn="just"/>
            <a:endParaRPr lang="en-US" dirty="0" smtClean="0">
              <a:latin typeface="Times New Roman" panose="02020603050405020304" pitchFamily="18" charset="0"/>
              <a:cs typeface="Times New Roman" panose="02020603050405020304" pitchFamily="18" charset="0"/>
            </a:endParaRPr>
          </a:p>
          <a:p>
            <a:pPr algn="just"/>
            <a:r>
              <a:rPr lang="en-US" b="1" dirty="0">
                <a:latin typeface="Arial" panose="020B0604020202020204" pitchFamily="34" charset="0"/>
                <a:cs typeface="Arial" panose="020B0604020202020204" pitchFamily="34" charset="0"/>
              </a:rPr>
              <a:t>Application </a:t>
            </a:r>
            <a:r>
              <a:rPr lang="en-US" b="1" dirty="0" smtClean="0">
                <a:latin typeface="Arial" panose="020B0604020202020204" pitchFamily="34" charset="0"/>
                <a:cs typeface="Arial" panose="020B0604020202020204" pitchFamily="34" charset="0"/>
              </a:rPr>
              <a:t>Framework</a:t>
            </a:r>
            <a:r>
              <a:rPr lang="en-US" b="1"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Android app’s directly interact with the application layer. Application framework comprises of API classes that help to develop Android applications. Application framework manages resources of the application and there UI.</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31453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5" name="Shape 313"/>
          <p:cNvCxnSpPr>
            <a:endCxn id="1026" idx="1"/>
          </p:cNvCxnSpPr>
          <p:nvPr/>
        </p:nvCxnSpPr>
        <p:spPr>
          <a:xfrm flipV="1">
            <a:off x="0" y="468755"/>
            <a:ext cx="6997481" cy="0"/>
          </a:xfrm>
          <a:prstGeom prst="straightConnector1">
            <a:avLst/>
          </a:prstGeom>
          <a:noFill/>
          <a:ln w="9525" cap="flat">
            <a:solidFill>
              <a:srgbClr val="D9D9D9"/>
            </a:solidFill>
            <a:prstDash val="solid"/>
            <a:round/>
            <a:headEnd type="none" w="lg" len="lg"/>
            <a:tailEnd type="none" w="lg" len="lg"/>
          </a:ln>
        </p:spPr>
      </p:cxnSp>
      <p:sp>
        <p:nvSpPr>
          <p:cNvPr id="7" name="TextBox 6"/>
          <p:cNvSpPr txBox="1"/>
          <p:nvPr/>
        </p:nvSpPr>
        <p:spPr>
          <a:xfrm>
            <a:off x="1219200" y="615192"/>
            <a:ext cx="5638800" cy="461665"/>
          </a:xfrm>
          <a:prstGeom prst="rect">
            <a:avLst/>
          </a:prstGeom>
          <a:no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ANDROID-ARCHITECTURE CONT..</a:t>
            </a:r>
            <a:endParaRPr lang="en-US" sz="2400" b="1" dirty="0">
              <a:latin typeface="Arial" panose="020B0604020202020204" pitchFamily="34" charset="0"/>
              <a:cs typeface="Arial" panose="020B0604020202020204" pitchFamily="34" charset="0"/>
            </a:endParaRPr>
          </a:p>
        </p:txBody>
      </p:sp>
      <p:pic>
        <p:nvPicPr>
          <p:cNvPr id="1026" name="Picture 2"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0" y="0"/>
            <a:ext cx="2926080" cy="461665"/>
          </a:xfrm>
          <a:prstGeom prst="rect">
            <a:avLst/>
          </a:prstGeom>
          <a:no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INTRODUCTION </a:t>
            </a:r>
            <a:endParaRPr lang="en-US" sz="2400" b="1" dirty="0">
              <a:latin typeface="Arial" panose="020B0604020202020204" pitchFamily="34" charset="0"/>
              <a:cs typeface="Arial" panose="020B0604020202020204" pitchFamily="34" charset="0"/>
            </a:endParaRPr>
          </a:p>
        </p:txBody>
      </p:sp>
      <p:sp>
        <p:nvSpPr>
          <p:cNvPr id="3" name="TextBox 2"/>
          <p:cNvSpPr txBox="1"/>
          <p:nvPr/>
        </p:nvSpPr>
        <p:spPr>
          <a:xfrm>
            <a:off x="304800" y="1143000"/>
            <a:ext cx="8686800" cy="5909310"/>
          </a:xfrm>
          <a:prstGeom prst="rect">
            <a:avLst/>
          </a:prstGeom>
          <a:noFill/>
        </p:spPr>
        <p:txBody>
          <a:bodyPr wrap="square" rtlCol="0">
            <a:spAutoFit/>
          </a:bodyPr>
          <a:lstStyle/>
          <a:p>
            <a:pPr algn="just"/>
            <a:r>
              <a:rPr lang="en-US" b="1" dirty="0" smtClean="0">
                <a:latin typeface="Times New Roman" panose="02020603050405020304" pitchFamily="18" charset="0"/>
                <a:cs typeface="Times New Roman" panose="02020603050405020304" pitchFamily="18" charset="0"/>
              </a:rPr>
              <a:t>Main components of Applications Framework includes:</a:t>
            </a:r>
          </a:p>
          <a:p>
            <a:pPr algn="just"/>
            <a:endParaRPr lang="en-US" b="1"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Activity Manager: </a:t>
            </a:r>
            <a:r>
              <a:rPr lang="en-US" dirty="0" smtClean="0">
                <a:latin typeface="Times New Roman" panose="02020603050405020304" pitchFamily="18" charset="0"/>
                <a:cs typeface="Times New Roman" panose="02020603050405020304" pitchFamily="18" charset="0"/>
              </a:rPr>
              <a:t>Manages the lifecycle of an activity in an Android app’s</a:t>
            </a:r>
          </a:p>
          <a:p>
            <a:pPr algn="just"/>
            <a:r>
              <a:rPr lang="en-US" b="1" dirty="0" smtClean="0">
                <a:latin typeface="Times New Roman" panose="02020603050405020304" pitchFamily="18" charset="0"/>
                <a:cs typeface="Times New Roman" panose="02020603050405020304" pitchFamily="18" charset="0"/>
              </a:rPr>
              <a:t>Content Provider</a:t>
            </a:r>
            <a:r>
              <a:rPr lang="en-US" dirty="0" smtClean="0">
                <a:latin typeface="Times New Roman" panose="02020603050405020304" pitchFamily="18" charset="0"/>
                <a:cs typeface="Times New Roman" panose="02020603050405020304" pitchFamily="18" charset="0"/>
              </a:rPr>
              <a:t>: Manage the sharing of data between applications</a:t>
            </a:r>
          </a:p>
          <a:p>
            <a:pPr algn="just"/>
            <a:r>
              <a:rPr lang="en-US" b="1" dirty="0" smtClean="0">
                <a:latin typeface="Times New Roman" panose="02020603050405020304" pitchFamily="18" charset="0"/>
                <a:cs typeface="Times New Roman" panose="02020603050405020304" pitchFamily="18" charset="0"/>
              </a:rPr>
              <a:t>Telephony Manager</a:t>
            </a:r>
            <a:r>
              <a:rPr lang="en-US" b="1"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Mange </a:t>
            </a:r>
            <a:r>
              <a:rPr lang="en-US" dirty="0" smtClean="0">
                <a:latin typeface="Times New Roman" panose="02020603050405020304" pitchFamily="18" charset="0"/>
                <a:cs typeface="Times New Roman" panose="02020603050405020304" pitchFamily="18" charset="0"/>
              </a:rPr>
              <a:t>voice calls in an </a:t>
            </a:r>
            <a:r>
              <a:rPr lang="en-US" smtClean="0">
                <a:latin typeface="Times New Roman" panose="02020603050405020304" pitchFamily="18" charset="0"/>
                <a:cs typeface="Times New Roman" panose="02020603050405020304" pitchFamily="18" charset="0"/>
              </a:rPr>
              <a:t>android </a:t>
            </a:r>
            <a:r>
              <a:rPr lang="en-US" smtClean="0">
                <a:latin typeface="Times New Roman" panose="02020603050405020304" pitchFamily="18" charset="0"/>
                <a:cs typeface="Times New Roman" panose="02020603050405020304" pitchFamily="18" charset="0"/>
              </a:rPr>
              <a:t>application</a:t>
            </a:r>
            <a:endParaRPr lang="en-US"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Location Manager: </a:t>
            </a:r>
            <a:r>
              <a:rPr lang="en-US" dirty="0" smtClean="0">
                <a:latin typeface="Times New Roman" panose="02020603050405020304" pitchFamily="18" charset="0"/>
                <a:cs typeface="Times New Roman" panose="02020603050405020304" pitchFamily="18" charset="0"/>
              </a:rPr>
              <a:t>Location details using GPS or other technologies</a:t>
            </a:r>
          </a:p>
          <a:p>
            <a:pPr algn="just"/>
            <a:r>
              <a:rPr lang="en-US" b="1" dirty="0" smtClean="0">
                <a:latin typeface="Times New Roman" panose="02020603050405020304" pitchFamily="18" charset="0"/>
                <a:cs typeface="Times New Roman" panose="02020603050405020304" pitchFamily="18" charset="0"/>
              </a:rPr>
              <a:t>Resource Manager</a:t>
            </a:r>
            <a:r>
              <a:rPr lang="en-US" dirty="0" smtClean="0">
                <a:latin typeface="Times New Roman" panose="02020603050405020304" pitchFamily="18" charset="0"/>
                <a:cs typeface="Times New Roman" panose="02020603050405020304" pitchFamily="18" charset="0"/>
              </a:rPr>
              <a:t>: Manages different resources used in android</a:t>
            </a:r>
          </a:p>
          <a:p>
            <a:pPr algn="just"/>
            <a:endParaRPr lang="en-US"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Libraries</a:t>
            </a:r>
            <a:r>
              <a:rPr lang="en-US" dirty="0" smtClean="0">
                <a:latin typeface="Times New Roman" panose="02020603050405020304" pitchFamily="18" charset="0"/>
                <a:cs typeface="Times New Roman" panose="02020603050405020304" pitchFamily="18" charset="0"/>
              </a:rPr>
              <a:t>: Libraries are written in C or C++ and specific to the hardware</a:t>
            </a:r>
          </a:p>
          <a:p>
            <a:pPr algn="just"/>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Few important libraries are :</a:t>
            </a:r>
          </a:p>
          <a:p>
            <a:pPr algn="just"/>
            <a:endParaRPr lang="en-US" dirty="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Media framework: </a:t>
            </a:r>
            <a:r>
              <a:rPr lang="en-US" dirty="0" smtClean="0">
                <a:latin typeface="Times New Roman" panose="02020603050405020304" pitchFamily="18" charset="0"/>
                <a:cs typeface="Times New Roman" panose="02020603050405020304" pitchFamily="18" charset="0"/>
              </a:rPr>
              <a:t>Incorporates different media codes and facilities recording and playback of various media format. </a:t>
            </a:r>
          </a:p>
          <a:p>
            <a:pPr algn="just"/>
            <a:r>
              <a:rPr lang="en-US" b="1" dirty="0" err="1" smtClean="0">
                <a:latin typeface="Times New Roman" panose="02020603050405020304" pitchFamily="18" charset="0"/>
                <a:cs typeface="Times New Roman" panose="02020603050405020304" pitchFamily="18" charset="0"/>
              </a:rPr>
              <a:t>SQLlite</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Database engine used for data persistence.</a:t>
            </a:r>
          </a:p>
          <a:p>
            <a:pPr algn="just"/>
            <a:r>
              <a:rPr lang="en-US" b="1" dirty="0" smtClean="0">
                <a:latin typeface="Times New Roman" panose="02020603050405020304" pitchFamily="18" charset="0"/>
                <a:cs typeface="Times New Roman" panose="02020603050405020304" pitchFamily="18" charset="0"/>
              </a:rPr>
              <a:t>SSL and </a:t>
            </a:r>
            <a:r>
              <a:rPr lang="en-US" b="1" dirty="0" err="1" smtClean="0">
                <a:latin typeface="Times New Roman" panose="02020603050405020304" pitchFamily="18" charset="0"/>
                <a:cs typeface="Times New Roman" panose="02020603050405020304" pitchFamily="18" charset="0"/>
              </a:rPr>
              <a:t>WebKit</a:t>
            </a:r>
            <a:r>
              <a:rPr lang="en-US" b="1"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Webkit</a:t>
            </a:r>
            <a:r>
              <a:rPr lang="en-US" dirty="0" smtClean="0">
                <a:latin typeface="Times New Roman" panose="02020603050405020304" pitchFamily="18" charset="0"/>
                <a:cs typeface="Times New Roman" panose="02020603050405020304" pitchFamily="18" charset="0"/>
              </a:rPr>
              <a:t> is a browser engine that is used to render HTML content. SSL is used to manage internet security related issues</a:t>
            </a:r>
          </a:p>
          <a:p>
            <a:pPr algn="just"/>
            <a:r>
              <a:rPr lang="en-US" b="1" dirty="0" smtClean="0">
                <a:latin typeface="Times New Roman" panose="02020603050405020304" pitchFamily="18" charset="0"/>
                <a:cs typeface="Times New Roman" panose="02020603050405020304" pitchFamily="18" charset="0"/>
              </a:rPr>
              <a:t>OpenGL: </a:t>
            </a:r>
            <a:r>
              <a:rPr lang="en-US" dirty="0" smtClean="0">
                <a:latin typeface="Times New Roman" panose="02020603050405020304" pitchFamily="18" charset="0"/>
                <a:cs typeface="Times New Roman" panose="02020603050405020304" pitchFamily="18" charset="0"/>
              </a:rPr>
              <a:t>OpenGL us used to support and display 2D or 3D graphics content in he device screen.</a:t>
            </a: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01095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5" name="Shape 313"/>
          <p:cNvCxnSpPr>
            <a:endCxn id="1026" idx="1"/>
          </p:cNvCxnSpPr>
          <p:nvPr/>
        </p:nvCxnSpPr>
        <p:spPr>
          <a:xfrm flipV="1">
            <a:off x="0" y="468755"/>
            <a:ext cx="6997481" cy="0"/>
          </a:xfrm>
          <a:prstGeom prst="straightConnector1">
            <a:avLst/>
          </a:prstGeom>
          <a:noFill/>
          <a:ln w="9525" cap="flat">
            <a:solidFill>
              <a:srgbClr val="D9D9D9"/>
            </a:solidFill>
            <a:prstDash val="solid"/>
            <a:round/>
            <a:headEnd type="none" w="lg" len="lg"/>
            <a:tailEnd type="none" w="lg" len="lg"/>
          </a:ln>
        </p:spPr>
      </p:cxnSp>
      <p:sp>
        <p:nvSpPr>
          <p:cNvPr id="7" name="TextBox 6"/>
          <p:cNvSpPr txBox="1"/>
          <p:nvPr/>
        </p:nvSpPr>
        <p:spPr>
          <a:xfrm>
            <a:off x="1143000" y="605135"/>
            <a:ext cx="5410200" cy="461665"/>
          </a:xfrm>
          <a:prstGeom prst="rect">
            <a:avLst/>
          </a:prstGeom>
          <a:no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ANDROID-ARCHITECTURE CONT..</a:t>
            </a:r>
            <a:endParaRPr lang="en-US" sz="2400" b="1" dirty="0">
              <a:latin typeface="Arial" panose="020B0604020202020204" pitchFamily="34" charset="0"/>
              <a:cs typeface="Arial" panose="020B0604020202020204" pitchFamily="34" charset="0"/>
            </a:endParaRPr>
          </a:p>
        </p:txBody>
      </p:sp>
      <p:pic>
        <p:nvPicPr>
          <p:cNvPr id="1026" name="Picture 2"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0" y="0"/>
            <a:ext cx="2926080" cy="461665"/>
          </a:xfrm>
          <a:prstGeom prst="rect">
            <a:avLst/>
          </a:prstGeom>
          <a:no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INTRODUCTION </a:t>
            </a:r>
            <a:endParaRPr lang="en-US" sz="2400" b="1" dirty="0">
              <a:latin typeface="Arial" panose="020B0604020202020204" pitchFamily="34" charset="0"/>
              <a:cs typeface="Arial" panose="020B0604020202020204" pitchFamily="34" charset="0"/>
            </a:endParaRPr>
          </a:p>
        </p:txBody>
      </p:sp>
      <p:sp>
        <p:nvSpPr>
          <p:cNvPr id="3" name="TextBox 2"/>
          <p:cNvSpPr txBox="1"/>
          <p:nvPr/>
        </p:nvSpPr>
        <p:spPr>
          <a:xfrm>
            <a:off x="304800" y="1143000"/>
            <a:ext cx="8686800" cy="5909310"/>
          </a:xfrm>
          <a:prstGeom prst="rect">
            <a:avLst/>
          </a:prstGeom>
          <a:noFill/>
        </p:spPr>
        <p:txBody>
          <a:bodyPr wrap="square" rtlCol="0">
            <a:spAutoFit/>
          </a:bodyPr>
          <a:lstStyle/>
          <a:p>
            <a:pPr algn="just"/>
            <a:r>
              <a:rPr lang="en-US" b="1" dirty="0" smtClean="0">
                <a:latin typeface="Times New Roman" panose="02020603050405020304" pitchFamily="18" charset="0"/>
                <a:cs typeface="Times New Roman" panose="02020603050405020304" pitchFamily="18" charset="0"/>
              </a:rPr>
              <a:t>Android Runtime</a:t>
            </a:r>
          </a:p>
          <a:p>
            <a:pPr algn="just"/>
            <a:r>
              <a:rPr lang="en-US" dirty="0" smtClean="0">
                <a:latin typeface="Times New Roman" panose="02020603050405020304" pitchFamily="18" charset="0"/>
                <a:cs typeface="Times New Roman" panose="02020603050405020304" pitchFamily="18" charset="0"/>
              </a:rPr>
              <a:t>Android runtime comprises of </a:t>
            </a:r>
            <a:r>
              <a:rPr lang="en-US" dirty="0" err="1" smtClean="0">
                <a:latin typeface="Times New Roman" panose="02020603050405020304" pitchFamily="18" charset="0"/>
                <a:cs typeface="Times New Roman" panose="02020603050405020304" pitchFamily="18" charset="0"/>
              </a:rPr>
              <a:t>Dalvik</a:t>
            </a:r>
            <a:r>
              <a:rPr lang="en-US" dirty="0" smtClean="0">
                <a:latin typeface="Times New Roman" panose="02020603050405020304" pitchFamily="18" charset="0"/>
                <a:cs typeface="Times New Roman" panose="02020603050405020304" pitchFamily="18" charset="0"/>
              </a:rPr>
              <a:t> Virtual Machine and Core Java related libraries</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Dalvik</a:t>
            </a:r>
            <a:r>
              <a:rPr lang="en-US" dirty="0" smtClean="0">
                <a:latin typeface="Times New Roman" panose="02020603050405020304" pitchFamily="18" charset="0"/>
                <a:cs typeface="Times New Roman" panose="02020603050405020304" pitchFamily="18" charset="0"/>
              </a:rPr>
              <a:t> VM executes .</a:t>
            </a:r>
            <a:r>
              <a:rPr lang="en-US" dirty="0" err="1" smtClean="0">
                <a:latin typeface="Times New Roman" panose="02020603050405020304" pitchFamily="18" charset="0"/>
                <a:cs typeface="Times New Roman" panose="02020603050405020304" pitchFamily="18" charset="0"/>
              </a:rPr>
              <a:t>dex</a:t>
            </a:r>
            <a:r>
              <a:rPr lang="en-US" dirty="0" smtClean="0">
                <a:latin typeface="Times New Roman" panose="02020603050405020304" pitchFamily="18" charset="0"/>
                <a:cs typeface="Times New Roman" panose="02020603050405020304" pitchFamily="18" charset="0"/>
              </a:rPr>
              <a:t> code instead of .class code. .</a:t>
            </a:r>
            <a:r>
              <a:rPr lang="en-US" dirty="0" err="1" smtClean="0">
                <a:latin typeface="Times New Roman" panose="02020603050405020304" pitchFamily="18" charset="0"/>
                <a:cs typeface="Times New Roman" panose="02020603050405020304" pitchFamily="18" charset="0"/>
              </a:rPr>
              <a:t>dex</a:t>
            </a:r>
            <a:r>
              <a:rPr lang="en-US" dirty="0" smtClean="0">
                <a:latin typeface="Times New Roman" panose="02020603050405020304" pitchFamily="18" charset="0"/>
                <a:cs typeface="Times New Roman" panose="02020603050405020304" pitchFamily="18" charset="0"/>
              </a:rPr>
              <a:t> code is obtained from .class file at the time of the compilation by </a:t>
            </a:r>
            <a:r>
              <a:rPr lang="en-US" dirty="0" err="1" smtClean="0">
                <a:latin typeface="Times New Roman" panose="02020603050405020304" pitchFamily="18" charset="0"/>
                <a:cs typeface="Times New Roman" panose="02020603050405020304" pitchFamily="18" charset="0"/>
              </a:rPr>
              <a:t>Dex</a:t>
            </a:r>
            <a:r>
              <a:rPr lang="en-US" dirty="0" smtClean="0">
                <a:latin typeface="Times New Roman" panose="02020603050405020304" pitchFamily="18" charset="0"/>
                <a:cs typeface="Times New Roman" panose="02020603050405020304" pitchFamily="18" charset="0"/>
              </a:rPr>
              <a:t> Compiler. .</a:t>
            </a:r>
            <a:r>
              <a:rPr lang="en-US" dirty="0" err="1" smtClean="0">
                <a:latin typeface="Times New Roman" panose="02020603050405020304" pitchFamily="18" charset="0"/>
                <a:cs typeface="Times New Roman" panose="02020603050405020304" pitchFamily="18" charset="0"/>
              </a:rPr>
              <a:t>dex</a:t>
            </a:r>
            <a:r>
              <a:rPr lang="en-US" dirty="0" smtClean="0">
                <a:latin typeface="Times New Roman" panose="02020603050405020304" pitchFamily="18" charset="0"/>
                <a:cs typeface="Times New Roman" panose="02020603050405020304" pitchFamily="18" charset="0"/>
              </a:rPr>
              <a:t> code provides good performance in the low resource environments. </a:t>
            </a:r>
          </a:p>
          <a:p>
            <a:pPr algn="just"/>
            <a:endParaRPr lang="en-US" b="1" dirty="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Runtime Overview: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Contains</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Dalvik</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VM and libraries related to Android</a:t>
            </a:r>
          </a:p>
          <a:p>
            <a:pPr algn="just"/>
            <a:r>
              <a:rPr lang="en-US" dirty="0" smtClean="0">
                <a:latin typeface="Times New Roman" panose="02020603050405020304" pitchFamily="18" charset="0"/>
                <a:cs typeface="Times New Roman" panose="02020603050405020304" pitchFamily="18" charset="0"/>
              </a:rPr>
              <a:t>Android apps are developed in </a:t>
            </a:r>
            <a:r>
              <a:rPr lang="en-US" b="1" dirty="0" smtClean="0">
                <a:latin typeface="Times New Roman" panose="02020603050405020304" pitchFamily="18" charset="0"/>
                <a:cs typeface="Times New Roman" panose="02020603050405020304" pitchFamily="18" charset="0"/>
              </a:rPr>
              <a:t>JAVA. But </a:t>
            </a:r>
            <a:r>
              <a:rPr lang="en-US" dirty="0" smtClean="0">
                <a:latin typeface="Times New Roman" panose="02020603050405020304" pitchFamily="18" charset="0"/>
                <a:cs typeface="Times New Roman" panose="02020603050405020304" pitchFamily="18" charset="0"/>
              </a:rPr>
              <a:t>Android application is not executed in JAVA VM.it is executed in </a:t>
            </a:r>
            <a:r>
              <a:rPr lang="en-US" dirty="0" err="1" smtClean="0">
                <a:latin typeface="Times New Roman" panose="02020603050405020304" pitchFamily="18" charset="0"/>
                <a:cs typeface="Times New Roman" panose="02020603050405020304" pitchFamily="18" charset="0"/>
              </a:rPr>
              <a:t>Dalvik</a:t>
            </a:r>
            <a:r>
              <a:rPr lang="en-US" dirty="0" smtClean="0">
                <a:latin typeface="Times New Roman" panose="02020603050405020304" pitchFamily="18" charset="0"/>
                <a:cs typeface="Times New Roman" panose="02020603050405020304" pitchFamily="18" charset="0"/>
              </a:rPr>
              <a:t> VM.</a:t>
            </a:r>
          </a:p>
          <a:p>
            <a:pPr algn="just"/>
            <a:r>
              <a:rPr lang="en-US" dirty="0" smtClean="0">
                <a:latin typeface="Times New Roman" panose="02020603050405020304" pitchFamily="18" charset="0"/>
                <a:cs typeface="Times New Roman" panose="02020603050405020304" pitchFamily="18" charset="0"/>
              </a:rPr>
              <a:t>Android runtime also comprises the Core Library that support most of the features in JAVA APIS as well as Android Specific Libraries.</a:t>
            </a:r>
          </a:p>
          <a:p>
            <a:pPr algn="just"/>
            <a:r>
              <a:rPr lang="en-US" dirty="0" err="1" smtClean="0">
                <a:latin typeface="Times New Roman" panose="02020603050405020304" pitchFamily="18" charset="0"/>
                <a:cs typeface="Times New Roman" panose="02020603050405020304" pitchFamily="18" charset="0"/>
              </a:rPr>
              <a:t>Dalvik</a:t>
            </a:r>
            <a:r>
              <a:rPr lang="en-US" dirty="0" smtClean="0">
                <a:latin typeface="Times New Roman" panose="02020603050405020304" pitchFamily="18" charset="0"/>
                <a:cs typeface="Times New Roman" panose="02020603050405020304" pitchFamily="18" charset="0"/>
              </a:rPr>
              <a:t> VM is register based and is Optimized in such a way that a device can run multiple instances efficiently.</a:t>
            </a:r>
          </a:p>
          <a:p>
            <a:pPr algn="just"/>
            <a:endParaRPr lang="en-US" b="1"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Linux </a:t>
            </a:r>
            <a:r>
              <a:rPr lang="en-US" b="1" dirty="0" err="1" smtClean="0">
                <a:latin typeface="Times New Roman" panose="02020603050405020304" pitchFamily="18" charset="0"/>
                <a:cs typeface="Times New Roman" panose="02020603050405020304" pitchFamily="18" charset="0"/>
              </a:rPr>
              <a:t>Kernal</a:t>
            </a:r>
            <a:r>
              <a:rPr lang="en-US" b="1" dirty="0" smtClean="0">
                <a:latin typeface="Times New Roman" panose="02020603050405020304" pitchFamily="18" charset="0"/>
                <a:cs typeface="Times New Roman" panose="02020603050405020304" pitchFamily="18" charset="0"/>
              </a:rPr>
              <a:t>: </a:t>
            </a:r>
          </a:p>
          <a:p>
            <a:pPr algn="just"/>
            <a:r>
              <a:rPr lang="en-US" dirty="0" smtClean="0">
                <a:latin typeface="Times New Roman" panose="02020603050405020304" pitchFamily="18" charset="0"/>
                <a:cs typeface="Times New Roman" panose="02020603050405020304" pitchFamily="18" charset="0"/>
              </a:rPr>
              <a:t>It is a basic layer for Android Architecture. Android OS is built upon the Linux kernel with few architectural changes. Linux kernel manages and communicates with hardware. It also abstracts the hardware layer form the software layer with in architecture. It supports and manages the core services like hardware, memory, process and network. </a:t>
            </a:r>
          </a:p>
          <a:p>
            <a:pPr algn="just"/>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27430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4132</TotalTime>
  <Words>1129</Words>
  <Application>Microsoft Office PowerPoint</Application>
  <PresentationFormat>On-screen Show (4:3)</PresentationFormat>
  <Paragraphs>155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Uppara Rajnikanth</dc:creator>
  <cp:lastModifiedBy>Dharani Kumar Talapula</cp:lastModifiedBy>
  <cp:revision>130</cp:revision>
  <cp:lastPrinted>2017-01-03T06:43:21Z</cp:lastPrinted>
  <dcterms:created xsi:type="dcterms:W3CDTF">2016-08-18T02:06:00Z</dcterms:created>
  <dcterms:modified xsi:type="dcterms:W3CDTF">2017-08-11T05:49:39Z</dcterms:modified>
</cp:coreProperties>
</file>