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3" r:id="rId17"/>
    <p:sldId id="275" r:id="rId18"/>
    <p:sldId id="276" r:id="rId19"/>
    <p:sldId id="277" r:id="rId20"/>
    <p:sldId id="278" r:id="rId21"/>
    <p:sldId id="279" r:id="rId22"/>
    <p:sldId id="281" r:id="rId23"/>
    <p:sldId id="283" r:id="rId24"/>
    <p:sldId id="284" r:id="rId25"/>
    <p:sldId id="285" r:id="rId26"/>
    <p:sldId id="28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58491" autoAdjust="0"/>
  </p:normalViewPr>
  <p:slideViewPr>
    <p:cSldViewPr snapToGrid="0">
      <p:cViewPr varScale="1">
        <p:scale>
          <a:sx n="50" d="100"/>
          <a:sy n="50" d="100"/>
        </p:scale>
        <p:origin x="198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426589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Introduce the module to the participants and tell them that you will be talking about managing public and private groups, groups management in Linux, adding users to groups and private group usage.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b="1"/>
          </a:p>
          <a:p>
            <a:pPr marL="0" lvl="0" indent="0" algn="l" rtl="0">
              <a:lnSpc>
                <a:spcPct val="100000"/>
              </a:lnSpc>
              <a:spcBef>
                <a:spcPts val="0"/>
              </a:spcBef>
              <a:spcAft>
                <a:spcPts val="0"/>
              </a:spcAft>
              <a:buSzPts val="1100"/>
              <a:buNone/>
            </a:pPr>
            <a:r>
              <a:rPr lang="en-US"/>
              <a:t>You will be discussing </a:t>
            </a:r>
            <a:r>
              <a:rPr lang="en-US" sz="1100" b="0" i="0" u="none" strike="noStrike" cap="none">
                <a:solidFill>
                  <a:srgbClr val="000000"/>
                </a:solidFill>
                <a:latin typeface="Arial"/>
                <a:ea typeface="Arial"/>
                <a:cs typeface="Arial"/>
                <a:sym typeface="Arial"/>
              </a:rPr>
              <a:t>about </a:t>
            </a:r>
            <a:r>
              <a:rPr lang="en-US"/>
              <a:t>managing public and private groups, groups management in Linux, adding users to groups and private group usage.</a:t>
            </a:r>
            <a:endParaRPr/>
          </a:p>
        </p:txBody>
      </p:sp>
    </p:spTree>
    <p:extLst>
      <p:ext uri="{BB962C8B-B14F-4D97-AF65-F5344CB8AC3E}">
        <p14:creationId xmlns:p14="http://schemas.microsoft.com/office/powerpoint/2010/main" val="3818622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3. c</a:t>
            </a:r>
            <a:r>
              <a:rPr lang="en-US" dirty="0"/>
              <a:t>. </a:t>
            </a:r>
            <a:r>
              <a:rPr lang="en-US" dirty="0" smtClean="0"/>
              <a:t>groups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b. -G</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425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the various commands that can be used to modify users and groups.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Group management can be configured using below commands: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groupmod</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groupadd</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groupdel</a:t>
            </a:r>
            <a:endParaRPr sz="1100" b="0" i="0" u="none" strike="noStrike" cap="none">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User management can be configured using below commands: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usermod</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useradd</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userdel</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588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to the participants about how to add a user to a group and various operations that can be performed with groups.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a:p>
            <a:pPr marL="171450" marR="0" lvl="0" indent="-171450" algn="l" rtl="0">
              <a:lnSpc>
                <a:spcPct val="100000"/>
              </a:lnSpc>
              <a:spcBef>
                <a:spcPts val="0"/>
              </a:spcBef>
              <a:spcAft>
                <a:spcPts val="0"/>
              </a:spcAft>
              <a:buClr>
                <a:srgbClr val="000000"/>
              </a:buClr>
              <a:buSzPts val="1100"/>
            </a:pPr>
            <a:r>
              <a:rPr lang="en-US" sz="1100" b="1" i="0" u="none" strike="noStrike" cap="none" dirty="0">
                <a:solidFill>
                  <a:srgbClr val="000000"/>
                </a:solidFill>
                <a:latin typeface="Arial"/>
                <a:ea typeface="Arial"/>
                <a:cs typeface="Arial"/>
                <a:sym typeface="Arial"/>
              </a:rPr>
              <a:t>Add a New Group</a:t>
            </a:r>
            <a:endParaRPr dirty="0"/>
          </a:p>
          <a:p>
            <a:pPr marL="0" lvl="0" indent="0" algn="l" rtl="0">
              <a:lnSpc>
                <a:spcPct val="100000"/>
              </a:lnSpc>
              <a:spcBef>
                <a:spcPts val="0"/>
              </a:spcBef>
              <a:spcAft>
                <a:spcPts val="0"/>
              </a:spcAft>
              <a:buSzPts val="1100"/>
              <a:buNone/>
            </a:pPr>
            <a:r>
              <a:rPr lang="en-US" dirty="0" smtClean="0"/>
              <a:t>If </a:t>
            </a:r>
            <a:r>
              <a:rPr lang="en-US" dirty="0"/>
              <a:t>you want to add a user to a group, the group should already exist or create a new group - </a:t>
            </a:r>
            <a:r>
              <a:rPr lang="en-US" b="1" dirty="0" err="1"/>
              <a:t>groupadd</a:t>
            </a:r>
            <a:r>
              <a:rPr lang="en-US" b="1" dirty="0"/>
              <a:t> </a:t>
            </a:r>
            <a:r>
              <a:rPr lang="en-US" b="1" dirty="0" err="1"/>
              <a:t>mynewgroup</a:t>
            </a:r>
            <a:endParaRPr b="1" dirty="0"/>
          </a:p>
          <a:p>
            <a:pPr marL="0" lvl="0" indent="0" algn="l" rtl="0">
              <a:lnSpc>
                <a:spcPct val="100000"/>
              </a:lnSpc>
              <a:spcBef>
                <a:spcPts val="0"/>
              </a:spcBef>
              <a:spcAft>
                <a:spcPts val="0"/>
              </a:spcAft>
              <a:buSzPts val="1100"/>
              <a:buNone/>
            </a:pPr>
            <a:endParaRPr dirty="0"/>
          </a:p>
          <a:p>
            <a:pPr marL="171450" marR="0" lvl="0" indent="-171450" algn="l" rtl="0">
              <a:lnSpc>
                <a:spcPct val="100000"/>
              </a:lnSpc>
              <a:spcBef>
                <a:spcPts val="0"/>
              </a:spcBef>
              <a:spcAft>
                <a:spcPts val="0"/>
              </a:spcAft>
              <a:buClr>
                <a:srgbClr val="000000"/>
              </a:buClr>
              <a:buSzPts val="1100"/>
            </a:pPr>
            <a:r>
              <a:rPr lang="en-US" sz="1100" b="1" i="0" u="none" strike="noStrike" cap="none" dirty="0">
                <a:solidFill>
                  <a:srgbClr val="000000"/>
                </a:solidFill>
                <a:latin typeface="Arial"/>
                <a:ea typeface="Arial"/>
                <a:cs typeface="Arial"/>
                <a:sym typeface="Arial"/>
              </a:rPr>
              <a:t>Add an Existing User Account to a Group</a:t>
            </a:r>
            <a:endParaRPr dirty="0"/>
          </a:p>
          <a:p>
            <a:pPr marL="0" lvl="0" indent="0" algn="l" rtl="0">
              <a:lnSpc>
                <a:spcPct val="100000"/>
              </a:lnSpc>
              <a:spcBef>
                <a:spcPts val="0"/>
              </a:spcBef>
              <a:spcAft>
                <a:spcPts val="0"/>
              </a:spcAft>
              <a:buSzPts val="1100"/>
              <a:buNone/>
            </a:pPr>
            <a:r>
              <a:rPr lang="en-US" dirty="0" smtClean="0"/>
              <a:t>To </a:t>
            </a:r>
            <a:r>
              <a:rPr lang="en-US" dirty="0"/>
              <a:t>add an existing user to a group </a:t>
            </a:r>
            <a:r>
              <a:rPr lang="en-US" dirty="0" err="1"/>
              <a:t>usermod</a:t>
            </a:r>
            <a:r>
              <a:rPr lang="en-US" dirty="0"/>
              <a:t> command can be used - </a:t>
            </a:r>
            <a:r>
              <a:rPr lang="en-US" b="1" dirty="0" err="1"/>
              <a:t>usermod</a:t>
            </a:r>
            <a:r>
              <a:rPr lang="en-US" b="1" dirty="0"/>
              <a:t> -a -G </a:t>
            </a:r>
            <a:r>
              <a:rPr lang="en-US" b="1" dirty="0" err="1"/>
              <a:t>examplegroup</a:t>
            </a:r>
            <a:r>
              <a:rPr lang="en-US" b="1" dirty="0"/>
              <a:t> </a:t>
            </a:r>
            <a:r>
              <a:rPr lang="en-US" b="1" dirty="0" err="1"/>
              <a:t>exampleusername</a:t>
            </a:r>
            <a:endParaRPr b="1" dirty="0"/>
          </a:p>
          <a:p>
            <a:pPr marL="0" lvl="0" indent="0" algn="l" rtl="0">
              <a:lnSpc>
                <a:spcPct val="100000"/>
              </a:lnSpc>
              <a:spcBef>
                <a:spcPts val="0"/>
              </a:spcBef>
              <a:spcAft>
                <a:spcPts val="0"/>
              </a:spcAft>
              <a:buSzPts val="1100"/>
              <a:buNone/>
            </a:pPr>
            <a:endParaRPr dirty="0"/>
          </a:p>
          <a:p>
            <a:pPr marL="171450" marR="0" lvl="0" indent="-171450" algn="l" rtl="0">
              <a:lnSpc>
                <a:spcPct val="100000"/>
              </a:lnSpc>
              <a:spcBef>
                <a:spcPts val="0"/>
              </a:spcBef>
              <a:spcAft>
                <a:spcPts val="0"/>
              </a:spcAft>
              <a:buClr>
                <a:srgbClr val="000000"/>
              </a:buClr>
              <a:buSzPts val="1100"/>
            </a:pPr>
            <a:r>
              <a:rPr lang="en-US" sz="1100" b="1" i="0" u="none" strike="noStrike" cap="none" dirty="0">
                <a:solidFill>
                  <a:srgbClr val="000000"/>
                </a:solidFill>
                <a:latin typeface="Arial"/>
                <a:ea typeface="Arial"/>
                <a:cs typeface="Arial"/>
                <a:sym typeface="Arial"/>
              </a:rPr>
              <a:t>Change a User’s Primary Group</a:t>
            </a:r>
            <a:endParaRPr dirty="0"/>
          </a:p>
          <a:p>
            <a:pPr marL="0" lvl="0" indent="0" algn="l" rtl="0">
              <a:lnSpc>
                <a:spcPct val="100000"/>
              </a:lnSpc>
              <a:spcBef>
                <a:spcPts val="0"/>
              </a:spcBef>
              <a:spcAft>
                <a:spcPts val="0"/>
              </a:spcAft>
              <a:buSzPts val="1100"/>
              <a:buNone/>
            </a:pPr>
            <a:r>
              <a:rPr lang="en-US" dirty="0" smtClean="0"/>
              <a:t>A </a:t>
            </a:r>
            <a:r>
              <a:rPr lang="en-US" dirty="0"/>
              <a:t>user group can be changed using this command - </a:t>
            </a:r>
            <a:r>
              <a:rPr lang="en-US" b="1" dirty="0" err="1"/>
              <a:t>usermod</a:t>
            </a:r>
            <a:r>
              <a:rPr lang="en-US" b="1" dirty="0"/>
              <a:t> -g </a:t>
            </a:r>
            <a:r>
              <a:rPr lang="en-US" b="1" dirty="0" err="1"/>
              <a:t>groupname</a:t>
            </a:r>
            <a:r>
              <a:rPr lang="en-US" b="1" dirty="0"/>
              <a:t> username</a:t>
            </a:r>
            <a:endParaRPr dirty="0"/>
          </a:p>
          <a:p>
            <a:pPr marL="0" lvl="0" indent="0" algn="l" rtl="0">
              <a:lnSpc>
                <a:spcPct val="100000"/>
              </a:lnSpc>
              <a:spcBef>
                <a:spcPts val="0"/>
              </a:spcBef>
              <a:spcAft>
                <a:spcPts val="0"/>
              </a:spcAft>
              <a:buSzPts val="1100"/>
              <a:buNone/>
            </a:pPr>
            <a:endParaRPr dirty="0"/>
          </a:p>
          <a:p>
            <a:pPr marL="171450" marR="0" lvl="0" indent="-171450" algn="l" rtl="0">
              <a:lnSpc>
                <a:spcPct val="100000"/>
              </a:lnSpc>
              <a:spcBef>
                <a:spcPts val="0"/>
              </a:spcBef>
              <a:spcAft>
                <a:spcPts val="0"/>
              </a:spcAft>
              <a:buClr>
                <a:srgbClr val="000000"/>
              </a:buClr>
              <a:buSzPts val="1100"/>
            </a:pPr>
            <a:r>
              <a:rPr lang="en-US" b="1" dirty="0"/>
              <a:t>View the group assigned to a user</a:t>
            </a:r>
            <a:endParaRPr dirty="0"/>
          </a:p>
          <a:p>
            <a:pPr marL="0" marR="0" lvl="0" indent="0" algn="l" rtl="0">
              <a:lnSpc>
                <a:spcPct val="100000"/>
              </a:lnSpc>
              <a:spcBef>
                <a:spcPts val="0"/>
              </a:spcBef>
              <a:spcAft>
                <a:spcPts val="0"/>
              </a:spcAft>
              <a:buClr>
                <a:srgbClr val="000000"/>
              </a:buClr>
              <a:buSzPts val="1100"/>
              <a:buFont typeface="Arial"/>
              <a:buNone/>
            </a:pPr>
            <a:r>
              <a:rPr lang="en-US" b="0" dirty="0"/>
              <a:t>To view the group details that is assigned to a user type – </a:t>
            </a:r>
            <a:r>
              <a:rPr lang="en-US" b="1" dirty="0"/>
              <a:t>groups</a:t>
            </a:r>
            <a:r>
              <a:rPr lang="en-US" b="0" dirty="0"/>
              <a:t> command</a:t>
            </a:r>
            <a:endParaRPr dirty="0"/>
          </a:p>
          <a:p>
            <a:pPr marL="0" marR="0" lvl="0" indent="0" algn="l" rtl="0">
              <a:lnSpc>
                <a:spcPct val="100000"/>
              </a:lnSpc>
              <a:spcBef>
                <a:spcPts val="0"/>
              </a:spcBef>
              <a:spcAft>
                <a:spcPts val="0"/>
              </a:spcAft>
              <a:buClr>
                <a:srgbClr val="000000"/>
              </a:buClr>
              <a:buSzPts val="1100"/>
              <a:buFont typeface="Arial"/>
              <a:buNone/>
            </a:pPr>
            <a:endParaRPr b="0" dirty="0"/>
          </a:p>
          <a:p>
            <a:pPr marL="0" marR="0" lvl="0" indent="0" algn="l" rtl="0">
              <a:lnSpc>
                <a:spcPct val="100000"/>
              </a:lnSpc>
              <a:spcBef>
                <a:spcPts val="0"/>
              </a:spcBef>
              <a:spcAft>
                <a:spcPts val="0"/>
              </a:spcAft>
              <a:buClr>
                <a:srgbClr val="000000"/>
              </a:buClr>
              <a:buSzPts val="1100"/>
              <a:buFont typeface="Arial"/>
              <a:buNone/>
            </a:pPr>
            <a:endParaRPr b="0"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29148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ownership of files in Linux.</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Every file and directory on the Unix/Linux system is assigned with 3 types of owners, as given below</a:t>
            </a:r>
            <a:r>
              <a:rPr lang="en-US" dirty="0"/>
              <a:t>:</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User</a:t>
            </a:r>
            <a:r>
              <a:rPr lang="en-US" b="1" dirty="0"/>
              <a:t>:</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By default, a user who creates the file is the owner. Hence, a user is also called as the owner of that file.</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Group</a:t>
            </a:r>
            <a:r>
              <a:rPr lang="en-US" b="1" dirty="0"/>
              <a:t>:</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A group can contain multiple users. All the users belonging to the same group will have the same access permissions to a file. For example, in a project we can add number of users to a project instead of manually providing permissions to each user.</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Other</a:t>
            </a:r>
            <a:r>
              <a:rPr lang="en-US" b="1" dirty="0"/>
              <a:t>:</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This user has neither belongs to a </a:t>
            </a:r>
            <a:r>
              <a:rPr lang="en-US" dirty="0"/>
              <a:t>user group</a:t>
            </a:r>
            <a:r>
              <a:rPr lang="en-US" sz="1100" b="0" i="0" u="none" strike="noStrike" cap="none" dirty="0">
                <a:solidFill>
                  <a:srgbClr val="000000"/>
                </a:solidFill>
                <a:latin typeface="Arial"/>
                <a:ea typeface="Arial"/>
                <a:cs typeface="Arial"/>
                <a:sym typeface="Arial"/>
              </a:rPr>
              <a:t> who could own the file nor created the file. </a:t>
            </a:r>
            <a:r>
              <a:rPr lang="en-US" dirty="0"/>
              <a:t>Whenever</a:t>
            </a:r>
            <a:r>
              <a:rPr lang="en-US" sz="1100" b="0" i="0" u="none" strike="noStrike" cap="none" dirty="0">
                <a:solidFill>
                  <a:srgbClr val="000000"/>
                </a:solidFill>
                <a:latin typeface="Arial"/>
                <a:ea typeface="Arial"/>
                <a:cs typeface="Arial"/>
                <a:sym typeface="Arial"/>
              </a:rPr>
              <a:t> you set the permission for others, it is referred as provide access to everyone.</a:t>
            </a:r>
            <a:endParaRPr dirty="0"/>
          </a:p>
          <a:p>
            <a:pPr marL="15875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Let us understand the </a:t>
            </a:r>
            <a:r>
              <a:rPr lang="en-US" sz="1100" b="1" i="0" u="none" strike="noStrike" cap="none" dirty="0">
                <a:solidFill>
                  <a:srgbClr val="000000"/>
                </a:solidFill>
                <a:latin typeface="Arial"/>
                <a:ea typeface="Arial"/>
                <a:cs typeface="Arial"/>
                <a:sym typeface="Arial"/>
              </a:rPr>
              <a:t>Permissions</a:t>
            </a:r>
            <a:r>
              <a:rPr lang="en-US" sz="1100" b="0" i="0" u="none" strike="noStrike" cap="none" dirty="0">
                <a:solidFill>
                  <a:srgbClr val="000000"/>
                </a:solidFill>
                <a:latin typeface="Arial"/>
                <a:ea typeface="Arial"/>
                <a:cs typeface="Arial"/>
                <a:sym typeface="Arial"/>
              </a:rPr>
              <a:t> on Linux.</a:t>
            </a:r>
            <a:endParaRPr dirty="0"/>
          </a:p>
          <a:p>
            <a:pPr marL="158750" lvl="0" indent="0" algn="l" rtl="0">
              <a:lnSpc>
                <a:spcPct val="100000"/>
              </a:lnSpc>
              <a:spcBef>
                <a:spcPts val="0"/>
              </a:spcBef>
              <a:spcAft>
                <a:spcPts val="0"/>
              </a:spcAft>
              <a:buSzPts val="1100"/>
              <a:buNone/>
            </a:pPr>
            <a:endParaRPr sz="1100" b="1"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1" i="0" u="none" strike="noStrike" cap="none" dirty="0">
                <a:solidFill>
                  <a:srgbClr val="000000"/>
                </a:solidFill>
                <a:latin typeface="Arial"/>
                <a:ea typeface="Arial"/>
                <a:cs typeface="Arial"/>
                <a:sym typeface="Arial"/>
              </a:rPr>
              <a:t>Permissions</a:t>
            </a:r>
            <a:endParaRPr dirty="0"/>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Every file and directory in Linux system will have the following 3 permissions for all the owner types discussed above:</a:t>
            </a:r>
            <a:endParaRPr sz="1100" b="0" i="0" u="none" strike="noStrike" cap="none" dirty="0">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Read:</a:t>
            </a:r>
            <a:r>
              <a:rPr lang="en-US" sz="1100" b="0" i="0" u="none" strike="noStrike" cap="none" dirty="0">
                <a:solidFill>
                  <a:srgbClr val="000000"/>
                </a:solidFill>
                <a:latin typeface="Arial"/>
                <a:ea typeface="Arial"/>
                <a:cs typeface="Arial"/>
                <a:sym typeface="Arial"/>
              </a:rPr>
              <a:t> This permission will give the authority to open and read a file. Read permission on a directory will allow you to lists its content.</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Write: </a:t>
            </a:r>
            <a:r>
              <a:rPr lang="en-US" sz="1100" b="0" i="0" u="none" strike="noStrike" cap="none" dirty="0">
                <a:solidFill>
                  <a:srgbClr val="000000"/>
                </a:solidFill>
                <a:latin typeface="Arial"/>
                <a:ea typeface="Arial"/>
                <a:cs typeface="Arial"/>
                <a:sym typeface="Arial"/>
              </a:rPr>
              <a:t>The write permission will give the authority to modify the contents of a file. The write permission on a directory will allow you to add, remove and rename files stored in the </a:t>
            </a:r>
            <a:r>
              <a:rPr lang="en-US" sz="1100" b="0" i="0" u="none" strike="noStrike" cap="none" dirty="0" err="1">
                <a:solidFill>
                  <a:srgbClr val="000000"/>
                </a:solidFill>
                <a:latin typeface="Arial"/>
                <a:ea typeface="Arial"/>
                <a:cs typeface="Arial"/>
                <a:sym typeface="Arial"/>
              </a:rPr>
              <a:t>filesystem</a:t>
            </a:r>
            <a:r>
              <a:rPr lang="en-US" sz="1100" b="0" i="0" u="none" strike="noStrike" cap="none" dirty="0">
                <a:solidFill>
                  <a:srgbClr val="000000"/>
                </a:solidFill>
                <a:latin typeface="Arial"/>
                <a:ea typeface="Arial"/>
                <a:cs typeface="Arial"/>
                <a:sym typeface="Arial"/>
              </a:rPr>
              <a:t>. </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Execute: </a:t>
            </a:r>
            <a:r>
              <a:rPr lang="en-US" sz="1100" b="0" i="0" u="none" strike="noStrike" cap="none" dirty="0">
                <a:solidFill>
                  <a:srgbClr val="000000"/>
                </a:solidFill>
                <a:latin typeface="Arial"/>
                <a:ea typeface="Arial"/>
                <a:cs typeface="Arial"/>
                <a:sym typeface="Arial"/>
              </a:rPr>
              <a:t>In Unix/Linux you cannot run a program unless you have execute permission for that file. If the execute permission is not set, you can still see/edit the program code but can not run it.</a:t>
            </a:r>
            <a:endParaRPr dirty="0"/>
          </a:p>
        </p:txBody>
      </p:sp>
    </p:spTree>
    <p:extLst>
      <p:ext uri="{BB962C8B-B14F-4D97-AF65-F5344CB8AC3E}">
        <p14:creationId xmlns:p14="http://schemas.microsoft.com/office/powerpoint/2010/main" val="4033739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1. d</a:t>
            </a:r>
            <a:r>
              <a:rPr lang="en-US" dirty="0"/>
              <a:t>. </a:t>
            </a:r>
            <a:r>
              <a:rPr lang="en-US" dirty="0" err="1" smtClean="0"/>
              <a:t>groupmod</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b. </a:t>
            </a:r>
            <a:r>
              <a:rPr lang="en-US" dirty="0" err="1" smtClean="0"/>
              <a:t>groupdel</a:t>
            </a:r>
            <a:endParaRPr lang="en-US" dirty="0" smtClean="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07008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3. c</a:t>
            </a:r>
            <a:r>
              <a:rPr lang="en-US" dirty="0"/>
              <a:t>. User created the </a:t>
            </a:r>
            <a:r>
              <a:rPr lang="en-US" dirty="0" smtClean="0"/>
              <a:t>file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a. True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45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private groups usage.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sz="1100" b="1" i="0" u="none" strike="noStrike" cap="none"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For example, a group of people needs to work on files in the /opt/</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directory. Some people are allowed to modify the contents of this directory, but not everyone.</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1. Login as root user and  create the /opt/</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directory: </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mkdir</a:t>
            </a:r>
            <a:r>
              <a:rPr lang="en-US" sz="1100" b="1" i="0" u="none" strike="noStrike" cap="none" dirty="0">
                <a:solidFill>
                  <a:srgbClr val="000000"/>
                </a:solidFill>
                <a:latin typeface="Arial"/>
                <a:ea typeface="Arial"/>
                <a:cs typeface="Arial"/>
                <a:sym typeface="Arial"/>
              </a:rPr>
              <a:t> /opt/</a:t>
            </a:r>
            <a:r>
              <a:rPr lang="en-US" sz="1100" b="1" i="0" u="none" strike="noStrike" cap="none" dirty="0" err="1">
                <a:solidFill>
                  <a:srgbClr val="000000"/>
                </a:solidFill>
                <a:latin typeface="Arial"/>
                <a:ea typeface="Arial"/>
                <a:cs typeface="Arial"/>
                <a:sym typeface="Arial"/>
              </a:rPr>
              <a:t>sampleproject</a:t>
            </a: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2. Add the </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group to the system:</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groupadd</a:t>
            </a:r>
            <a:r>
              <a:rPr lang="en-US" sz="1100" b="1"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sampleproject</a:t>
            </a: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3. Associate the contents of the /opt/</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directory with the </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group:</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chown</a:t>
            </a:r>
            <a:r>
              <a:rPr lang="en-US" sz="1100" b="1"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root:sampleproject</a:t>
            </a:r>
            <a:r>
              <a:rPr lang="en-US" sz="1100" b="1" i="0" u="none" strike="noStrike" cap="none" dirty="0">
                <a:solidFill>
                  <a:srgbClr val="000000"/>
                </a:solidFill>
                <a:latin typeface="Arial"/>
                <a:ea typeface="Arial"/>
                <a:cs typeface="Arial"/>
                <a:sym typeface="Arial"/>
              </a:rPr>
              <a:t> /opt/</a:t>
            </a:r>
            <a:r>
              <a:rPr lang="en-US" sz="1100" b="1" i="0" u="none" strike="noStrike" cap="none" dirty="0" err="1">
                <a:solidFill>
                  <a:srgbClr val="000000"/>
                </a:solidFill>
                <a:latin typeface="Arial"/>
                <a:ea typeface="Arial"/>
                <a:cs typeface="Arial"/>
                <a:sym typeface="Arial"/>
              </a:rPr>
              <a:t>sampleproject</a:t>
            </a: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4. Allow users in the same group to create files in the directory and set the </a:t>
            </a:r>
            <a:r>
              <a:rPr lang="en-US" sz="1100" b="0" i="0" u="none" strike="noStrike" cap="none" dirty="0" err="1">
                <a:solidFill>
                  <a:srgbClr val="000000"/>
                </a:solidFill>
                <a:latin typeface="Arial"/>
                <a:ea typeface="Arial"/>
                <a:cs typeface="Arial"/>
                <a:sym typeface="Arial"/>
              </a:rPr>
              <a:t>setgid</a:t>
            </a:r>
            <a:r>
              <a:rPr lang="en-US" sz="1100" b="0" i="0" u="none" strike="noStrike" cap="none" dirty="0">
                <a:solidFill>
                  <a:srgbClr val="000000"/>
                </a:solidFill>
                <a:latin typeface="Arial"/>
                <a:ea typeface="Arial"/>
                <a:cs typeface="Arial"/>
                <a:sym typeface="Arial"/>
              </a:rPr>
              <a:t> bit:</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chmod</a:t>
            </a:r>
            <a:r>
              <a:rPr lang="en-US" sz="1100" b="1" i="0" u="none" strike="noStrike" cap="none" dirty="0">
                <a:solidFill>
                  <a:srgbClr val="000000"/>
                </a:solidFill>
                <a:latin typeface="Arial"/>
                <a:ea typeface="Arial"/>
                <a:cs typeface="Arial"/>
                <a:sym typeface="Arial"/>
              </a:rPr>
              <a:t> 2775 /opt/</a:t>
            </a:r>
            <a:r>
              <a:rPr lang="en-US" sz="1100" b="1" i="0" u="none" strike="noStrike" cap="none" dirty="0" err="1">
                <a:solidFill>
                  <a:srgbClr val="000000"/>
                </a:solidFill>
                <a:latin typeface="Arial"/>
                <a:ea typeface="Arial"/>
                <a:cs typeface="Arial"/>
                <a:sym typeface="Arial"/>
              </a:rPr>
              <a:t>sampleproject</a:t>
            </a: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5. At this point, all members of the </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group can create and edit files in the /opt/</a:t>
            </a:r>
            <a:r>
              <a:rPr lang="en-US" sz="1100" b="0" i="0" u="none" strike="noStrike" cap="none" dirty="0" err="1">
                <a:solidFill>
                  <a:srgbClr val="000000"/>
                </a:solidFill>
                <a:latin typeface="Arial"/>
                <a:ea typeface="Arial"/>
                <a:cs typeface="Arial"/>
                <a:sym typeface="Arial"/>
              </a:rPr>
              <a:t>sampleproject</a:t>
            </a:r>
            <a:r>
              <a:rPr lang="en-US" sz="1100" b="0" i="0" u="none" strike="noStrike" cap="none" dirty="0">
                <a:solidFill>
                  <a:srgbClr val="000000"/>
                </a:solidFill>
                <a:latin typeface="Arial"/>
                <a:ea typeface="Arial"/>
                <a:cs typeface="Arial"/>
                <a:sym typeface="Arial"/>
              </a:rPr>
              <a:t>/ directory without the system admin having to change file permissions every time when users updates new files. </a:t>
            </a:r>
            <a:endParaRPr dirty="0"/>
          </a:p>
          <a:p>
            <a:pPr marL="0" marR="0" lvl="0" indent="0" algn="l" rtl="0">
              <a:lnSpc>
                <a:spcPct val="100000"/>
              </a:lnSpc>
              <a:spcBef>
                <a:spcPts val="0"/>
              </a:spcBef>
              <a:spcAft>
                <a:spcPts val="0"/>
              </a:spcAft>
              <a:buClr>
                <a:srgbClr val="000000"/>
              </a:buClr>
              <a:buSzPts val="1100"/>
              <a:buFont typeface="Arial"/>
              <a:buNone/>
            </a:pPr>
            <a:endParaRPr b="0"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85529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a:t>
            </a:r>
            <a:r>
              <a:rPr lang="en-US" dirty="0" err="1">
                <a:solidFill>
                  <a:schemeClr val="dk1"/>
                </a:solidFill>
              </a:rPr>
              <a:t>etc</a:t>
            </a:r>
            <a:r>
              <a:rPr lang="en-US" dirty="0">
                <a:solidFill>
                  <a:schemeClr val="dk1"/>
                </a:solidFill>
              </a:rPr>
              <a:t>/groups file.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sz="1100" b="1" i="0" u="none" strike="noStrike" cap="none"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The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/group file contains information </a:t>
            </a:r>
            <a:r>
              <a:rPr lang="en-US" dirty="0"/>
              <a:t>about</a:t>
            </a:r>
            <a:r>
              <a:rPr lang="en-US" sz="1100" b="0" i="0" u="none" strike="noStrike" cap="none" dirty="0">
                <a:solidFill>
                  <a:srgbClr val="000000"/>
                </a:solidFill>
                <a:latin typeface="Arial"/>
                <a:ea typeface="Arial"/>
                <a:cs typeface="Arial"/>
                <a:sym typeface="Arial"/>
              </a:rPr>
              <a:t> each group configured on the system. </a:t>
            </a:r>
            <a:endParaRPr dirty="0"/>
          </a:p>
          <a:p>
            <a:pPr marL="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Example of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/group file:</a:t>
            </a:r>
            <a:endParaRPr dirty="0"/>
          </a:p>
          <a:p>
            <a:pPr marL="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dirty="0"/>
              <a:t>root:x:0:root</a:t>
            </a:r>
            <a:endParaRPr dirty="0"/>
          </a:p>
          <a:p>
            <a:pPr marL="0" lvl="0" indent="0" algn="l" rtl="0">
              <a:lnSpc>
                <a:spcPct val="100000"/>
              </a:lnSpc>
              <a:spcBef>
                <a:spcPts val="0"/>
              </a:spcBef>
              <a:spcAft>
                <a:spcPts val="0"/>
              </a:spcAft>
              <a:buSzPts val="1100"/>
              <a:buNone/>
            </a:pPr>
            <a:r>
              <a:rPr lang="en-US" dirty="0"/>
              <a:t>bin:x:1:root,bin,daemon</a:t>
            </a:r>
            <a:endParaRPr dirty="0"/>
          </a:p>
          <a:p>
            <a:pPr marL="0" lvl="0" indent="0" algn="l" rtl="0">
              <a:lnSpc>
                <a:spcPct val="100000"/>
              </a:lnSpc>
              <a:spcBef>
                <a:spcPts val="0"/>
              </a:spcBef>
              <a:spcAft>
                <a:spcPts val="0"/>
              </a:spcAft>
              <a:buSzPts val="1100"/>
              <a:buNone/>
            </a:pPr>
            <a:r>
              <a:rPr lang="en-US" dirty="0"/>
              <a:t>sys:x:3:root,bin,adm</a:t>
            </a:r>
            <a:endParaRPr dirty="0"/>
          </a:p>
          <a:p>
            <a:pPr marL="0" lvl="0" indent="0" algn="l" rtl="0">
              <a:lnSpc>
                <a:spcPct val="100000"/>
              </a:lnSpc>
              <a:spcBef>
                <a:spcPts val="0"/>
              </a:spcBef>
              <a:spcAft>
                <a:spcPts val="0"/>
              </a:spcAft>
              <a:buSzPts val="1100"/>
              <a:buNone/>
            </a:pPr>
            <a:r>
              <a:rPr lang="en-US" dirty="0"/>
              <a:t>adm:x:4:root,adm,daemon</a:t>
            </a:r>
            <a:endParaRPr dirty="0"/>
          </a:p>
          <a:p>
            <a:pPr marL="0" lvl="0" indent="0" algn="l" rtl="0">
              <a:lnSpc>
                <a:spcPct val="100000"/>
              </a:lnSpc>
              <a:spcBef>
                <a:spcPts val="0"/>
              </a:spcBef>
              <a:spcAft>
                <a:spcPts val="0"/>
              </a:spcAft>
              <a:buSzPts val="1100"/>
              <a:buNone/>
            </a:pPr>
            <a:r>
              <a:rPr lang="en-US" dirty="0"/>
              <a:t>mysql:x:27:</a:t>
            </a:r>
            <a:endParaRPr dirty="0"/>
          </a:p>
          <a:p>
            <a:pPr marL="0" lvl="0" indent="0" algn="l" rtl="0">
              <a:lnSpc>
                <a:spcPct val="100000"/>
              </a:lnSpc>
              <a:spcBef>
                <a:spcPts val="0"/>
              </a:spcBef>
              <a:spcAft>
                <a:spcPts val="0"/>
              </a:spcAft>
              <a:buSzPts val="1100"/>
              <a:buNone/>
            </a:pPr>
            <a:r>
              <a:rPr lang="en-US" dirty="0"/>
              <a:t>test:x:504:</a:t>
            </a:r>
            <a:endParaRPr dirty="0"/>
          </a:p>
          <a:p>
            <a:pPr marL="0" marR="0" lvl="0" indent="0" algn="l" rtl="0">
              <a:lnSpc>
                <a:spcPct val="100000"/>
              </a:lnSpc>
              <a:spcBef>
                <a:spcPts val="0"/>
              </a:spcBef>
              <a:spcAft>
                <a:spcPts val="0"/>
              </a:spcAft>
              <a:buClr>
                <a:srgbClr val="000000"/>
              </a:buClr>
              <a:buSzPts val="1100"/>
              <a:buFont typeface="Arial"/>
              <a:buNone/>
            </a:pPr>
            <a:r>
              <a:rPr lang="en-US" dirty="0"/>
              <a:t>daemon:x:2:root,bin,daemon</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System account groups are assigned GIDs below 500, and user groups will be assigned GIDs starting at 500.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/group file contains four fields:</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Group name</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Group password</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GID</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List of user accounts that belong to the group</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9828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private groups usage.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sz="1100" b="1" i="0" u="none" strike="noStrike" cap="none"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When a file is created by process, the file will have certain default permissions, for example, -</a:t>
            </a:r>
            <a:r>
              <a:rPr lang="en-US" sz="1100" b="0" i="0" u="none" strike="noStrike" cap="none" dirty="0" err="1">
                <a:solidFill>
                  <a:srgbClr val="000000"/>
                </a:solidFill>
                <a:latin typeface="Arial"/>
                <a:ea typeface="Arial"/>
                <a:cs typeface="Arial"/>
                <a:sym typeface="Arial"/>
              </a:rPr>
              <a:t>rw</a:t>
            </a: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rw</a:t>
            </a:r>
            <a:r>
              <a:rPr lang="en-US" sz="1100" b="0" i="0" u="none" strike="noStrike" cap="none" dirty="0">
                <a:solidFill>
                  <a:srgbClr val="000000"/>
                </a:solidFill>
                <a:latin typeface="Arial"/>
                <a:ea typeface="Arial"/>
                <a:cs typeface="Arial"/>
                <a:sym typeface="Arial"/>
              </a:rPr>
              <a:t>-r--. This initial permission is partially defined by the file mode creation mask, also called </a:t>
            </a:r>
            <a:r>
              <a:rPr lang="en-US" sz="1100" b="0" i="0" u="none" strike="noStrike" cap="none" dirty="0" err="1">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 or file permission mask Every process will have its own </a:t>
            </a:r>
            <a:r>
              <a:rPr lang="en-US" sz="1100" b="0" i="0" u="none" strike="noStrike" cap="none" dirty="0" err="1">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 for example, by default </a:t>
            </a:r>
            <a:r>
              <a:rPr lang="en-US" sz="1100" b="1" i="0" u="none" strike="noStrike" cap="none" dirty="0">
                <a:solidFill>
                  <a:srgbClr val="000000"/>
                </a:solidFill>
                <a:latin typeface="Arial"/>
                <a:ea typeface="Arial"/>
                <a:cs typeface="Arial"/>
                <a:sym typeface="Arial"/>
              </a:rPr>
              <a:t>bash</a:t>
            </a:r>
            <a:r>
              <a:rPr lang="en-US" sz="1100" b="0" i="0" u="none" strike="noStrike" cap="none" dirty="0">
                <a:solidFill>
                  <a:srgbClr val="000000"/>
                </a:solidFill>
                <a:latin typeface="Arial"/>
                <a:ea typeface="Arial"/>
                <a:cs typeface="Arial"/>
                <a:sym typeface="Arial"/>
              </a:rPr>
              <a:t> has </a:t>
            </a:r>
            <a:r>
              <a:rPr lang="en-US" sz="1100" b="0" i="0" u="none" strike="noStrike" cap="none" dirty="0" err="1">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 0022 . Process </a:t>
            </a:r>
            <a:r>
              <a:rPr lang="en-US" sz="1100" b="0" i="0" u="none" strike="noStrike" cap="none" dirty="0" err="1">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 can be changed.</a:t>
            </a:r>
            <a:endParaRPr dirty="0"/>
          </a:p>
          <a:p>
            <a:pPr marL="457200" lvl="0" indent="-228600" algn="l" rtl="0">
              <a:lnSpc>
                <a:spcPct val="100000"/>
              </a:lnSpc>
              <a:spcBef>
                <a:spcPts val="0"/>
              </a:spcBef>
              <a:spcAft>
                <a:spcPts val="0"/>
              </a:spcAft>
              <a:buSzPts val="1100"/>
              <a:buNone/>
            </a:pPr>
            <a:endParaRPr sz="1100" b="1"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1" i="0" u="none" strike="noStrike" cap="none" dirty="0">
                <a:solidFill>
                  <a:srgbClr val="000000"/>
                </a:solidFill>
                <a:latin typeface="Arial"/>
                <a:ea typeface="Arial"/>
                <a:cs typeface="Arial"/>
                <a:sym typeface="Arial"/>
              </a:rPr>
              <a:t>What </a:t>
            </a:r>
            <a:r>
              <a:rPr lang="en-US" sz="1100" b="1" i="0" u="none" strike="noStrike" cap="none" dirty="0" err="1">
                <a:solidFill>
                  <a:srgbClr val="000000"/>
                </a:solidFill>
                <a:latin typeface="Arial"/>
                <a:ea typeface="Arial"/>
                <a:cs typeface="Arial"/>
                <a:sym typeface="Arial"/>
              </a:rPr>
              <a:t>umask</a:t>
            </a:r>
            <a:r>
              <a:rPr lang="en-US" sz="1100" b="1" i="0" u="none" strike="noStrike" cap="none" dirty="0">
                <a:solidFill>
                  <a:srgbClr val="000000"/>
                </a:solidFill>
                <a:latin typeface="Arial"/>
                <a:ea typeface="Arial"/>
                <a:cs typeface="Arial"/>
                <a:sym typeface="Arial"/>
              </a:rPr>
              <a:t> consists of</a:t>
            </a:r>
            <a:endParaRPr dirty="0"/>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A </a:t>
            </a:r>
            <a:r>
              <a:rPr lang="en-US" sz="1100" b="0" i="1" u="none" strike="noStrike" cap="none" dirty="0" err="1">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 consists of bits corresponding to standard file permissions. For example, for </a:t>
            </a:r>
            <a:r>
              <a:rPr lang="en-US" sz="1100" b="0" i="1" u="none" strike="noStrike" cap="none" dirty="0">
                <a:solidFill>
                  <a:srgbClr val="000000"/>
                </a:solidFill>
                <a:latin typeface="Arial"/>
                <a:ea typeface="Arial"/>
                <a:cs typeface="Arial"/>
                <a:sym typeface="Arial"/>
              </a:rPr>
              <a:t>umask</a:t>
            </a:r>
            <a:r>
              <a:rPr lang="en-US" sz="1100" b="0" i="0" u="none" strike="noStrike" cap="none" dirty="0">
                <a:solidFill>
                  <a:srgbClr val="000000"/>
                </a:solidFill>
                <a:latin typeface="Arial"/>
                <a:ea typeface="Arial"/>
                <a:cs typeface="Arial"/>
                <a:sym typeface="Arial"/>
              </a:rPr>
              <a:t>0137, the digits mean that:</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0 -  no meaning, it is always 0 </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1 -  the execute bit is set for owner permissions</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3 -  the execute and write bits are set for group permissions</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7 -  the execute, write, and read bits are set for others permissions</a:t>
            </a:r>
            <a:endParaRPr dirty="0"/>
          </a:p>
          <a:p>
            <a:pPr marL="158750" lvl="0" indent="0" algn="l" rtl="0">
              <a:lnSpc>
                <a:spcPct val="100000"/>
              </a:lnSpc>
              <a:spcBef>
                <a:spcPts val="0"/>
              </a:spcBef>
              <a:spcAft>
                <a:spcPts val="0"/>
              </a:spcAft>
              <a:buSzPts val="1100"/>
              <a:buNone/>
            </a:pPr>
            <a:endParaRPr sz="1100" b="0" i="1"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0" i="0" u="none" strike="noStrike" cap="none" dirty="0" err="1">
                <a:solidFill>
                  <a:srgbClr val="000000"/>
                </a:solidFill>
                <a:latin typeface="Arial"/>
                <a:ea typeface="Arial"/>
                <a:cs typeface="Arial"/>
                <a:sym typeface="Arial"/>
              </a:rPr>
              <a:t>Umasks</a:t>
            </a:r>
            <a:r>
              <a:rPr lang="en-US" sz="1100" b="0" i="0" u="none" strike="noStrike" cap="none" dirty="0">
                <a:solidFill>
                  <a:srgbClr val="000000"/>
                </a:solidFill>
                <a:latin typeface="Arial"/>
                <a:ea typeface="Arial"/>
                <a:cs typeface="Arial"/>
                <a:sym typeface="Arial"/>
              </a:rPr>
              <a:t> can be represented in octal, symbolic notation or binary. For example, the octal representation 0137 is equal to symbolic representation u=</a:t>
            </a:r>
            <a:r>
              <a:rPr lang="en-US" sz="1100" b="0" i="0" u="none" strike="noStrike" cap="none" dirty="0" err="1">
                <a:solidFill>
                  <a:srgbClr val="000000"/>
                </a:solidFill>
                <a:latin typeface="Arial"/>
                <a:ea typeface="Arial"/>
                <a:cs typeface="Arial"/>
                <a:sym typeface="Arial"/>
              </a:rPr>
              <a:t>rw</a:t>
            </a:r>
            <a:r>
              <a:rPr lang="en-US" sz="1100" b="0" i="0" u="none" strike="noStrike" cap="none" dirty="0">
                <a:solidFill>
                  <a:srgbClr val="000000"/>
                </a:solidFill>
                <a:latin typeface="Arial"/>
                <a:ea typeface="Arial"/>
                <a:cs typeface="Arial"/>
                <a:sym typeface="Arial"/>
              </a:rPr>
              <a:t>-,g=r--,o=---. Symbolic notation specification is always the reverse of the octal specification: it will just show the allowed permissions, but not the prohibited permissions.</a:t>
            </a:r>
            <a:endParaRPr dirty="0"/>
          </a:p>
          <a:p>
            <a:pPr marL="158750" lvl="0" indent="0" algn="l" rtl="0">
              <a:lnSpc>
                <a:spcPct val="100000"/>
              </a:lnSpc>
              <a:spcBef>
                <a:spcPts val="0"/>
              </a:spcBef>
              <a:spcAft>
                <a:spcPts val="0"/>
              </a:spcAft>
              <a:buSzPts val="1100"/>
              <a:buNone/>
            </a:pPr>
            <a:endParaRPr sz="11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i="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58345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security in Linux.</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a:p>
            <a:pPr marL="457200" lvl="0" indent="-298450" algn="l" rtl="0">
              <a:lnSpc>
                <a:spcPct val="100000"/>
              </a:lnSpc>
              <a:spcBef>
                <a:spcPts val="0"/>
              </a:spcBef>
              <a:spcAft>
                <a:spcPts val="0"/>
              </a:spcAft>
              <a:buClr>
                <a:srgbClr val="000000"/>
              </a:buClr>
              <a:buSzPts val="1100"/>
              <a:buFont typeface="Arial"/>
              <a:buChar char="●"/>
            </a:pPr>
            <a:r>
              <a:rPr lang="en-US" sz="1100" b="0" i="0" u="none" strike="noStrike" cap="none" dirty="0">
                <a:solidFill>
                  <a:srgbClr val="000000"/>
                </a:solidFill>
                <a:latin typeface="Arial"/>
                <a:ea typeface="Arial"/>
                <a:cs typeface="Arial"/>
                <a:sym typeface="Arial"/>
              </a:rPr>
              <a:t>The Linux system uses </a:t>
            </a:r>
            <a:r>
              <a:rPr lang="en-US" sz="1100" b="0" i="0" u="none" strike="noStrike" cap="none" dirty="0" err="1">
                <a:solidFill>
                  <a:srgbClr val="000000"/>
                </a:solidFill>
                <a:latin typeface="Arial"/>
                <a:ea typeface="Arial"/>
                <a:cs typeface="Arial"/>
                <a:sym typeface="Arial"/>
              </a:rPr>
              <a:t>passwd</a:t>
            </a:r>
            <a:r>
              <a:rPr lang="en-US" sz="1100" b="0" i="0" u="none" strike="noStrike" cap="none" dirty="0">
                <a:solidFill>
                  <a:srgbClr val="000000"/>
                </a:solidFill>
                <a:latin typeface="Arial"/>
                <a:ea typeface="Arial"/>
                <a:cs typeface="Arial"/>
                <a:sym typeface="Arial"/>
              </a:rPr>
              <a:t> file located in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 to match the user account name with UID value. This file contains lots of information about the user.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Here's how a typical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passwd</a:t>
            </a:r>
            <a:r>
              <a:rPr lang="en-US" sz="1100" b="0" i="0" u="none" strike="noStrike" cap="none" dirty="0">
                <a:solidFill>
                  <a:srgbClr val="000000"/>
                </a:solidFill>
                <a:latin typeface="Arial"/>
                <a:ea typeface="Arial"/>
                <a:cs typeface="Arial"/>
                <a:sym typeface="Arial"/>
              </a:rPr>
              <a:t> file will look like on a Linux system:</a:t>
            </a:r>
            <a:endParaRPr dirty="0"/>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 cat /</a:t>
            </a:r>
            <a:r>
              <a:rPr lang="en-US" b="1" dirty="0" err="1">
                <a:solidFill>
                  <a:schemeClr val="dk1"/>
                </a:solidFill>
              </a:rPr>
              <a:t>etc</a:t>
            </a:r>
            <a:r>
              <a:rPr lang="en-US" b="1" dirty="0">
                <a:solidFill>
                  <a:schemeClr val="dk1"/>
                </a:solidFill>
              </a:rPr>
              <a:t>/</a:t>
            </a:r>
            <a:r>
              <a:rPr lang="en-US" b="1" dirty="0" err="1">
                <a:solidFill>
                  <a:schemeClr val="dk1"/>
                </a:solidFill>
              </a:rPr>
              <a:t>passwd</a:t>
            </a:r>
            <a:endParaRPr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root:x:0:0:root:/root:/bin/bash</a:t>
            </a:r>
            <a:endParaRPr dirty="0"/>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daemon:x:2:2:daemon:/</a:t>
            </a:r>
            <a:r>
              <a:rPr lang="en-US" b="1" dirty="0" err="1">
                <a:solidFill>
                  <a:schemeClr val="dk1"/>
                </a:solidFill>
              </a:rPr>
              <a:t>sbin</a:t>
            </a:r>
            <a:r>
              <a:rPr lang="en-US" b="1" dirty="0">
                <a:solidFill>
                  <a:schemeClr val="dk1"/>
                </a:solidFill>
              </a:rPr>
              <a:t>:/</a:t>
            </a:r>
            <a:r>
              <a:rPr lang="en-US" b="1" dirty="0" err="1">
                <a:solidFill>
                  <a:schemeClr val="dk1"/>
                </a:solidFill>
              </a:rPr>
              <a:t>sbin</a:t>
            </a:r>
            <a:r>
              <a:rPr lang="en-US" b="1" dirty="0">
                <a:solidFill>
                  <a:schemeClr val="dk1"/>
                </a:solidFill>
              </a:rPr>
              <a:t>/</a:t>
            </a:r>
            <a:r>
              <a:rPr lang="en-US" b="1" dirty="0" err="1">
                <a:solidFill>
                  <a:schemeClr val="dk1"/>
                </a:solidFill>
              </a:rPr>
              <a:t>nologin</a:t>
            </a:r>
            <a:endParaRPr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adm:x:3:4:adm:/</a:t>
            </a:r>
            <a:r>
              <a:rPr lang="en-US" b="1" dirty="0" err="1">
                <a:solidFill>
                  <a:schemeClr val="dk1"/>
                </a:solidFill>
              </a:rPr>
              <a:t>var</a:t>
            </a:r>
            <a:r>
              <a:rPr lang="en-US" b="1" dirty="0">
                <a:solidFill>
                  <a:schemeClr val="dk1"/>
                </a:solidFill>
              </a:rPr>
              <a:t>/</a:t>
            </a:r>
            <a:r>
              <a:rPr lang="en-US" b="1" dirty="0" err="1">
                <a:solidFill>
                  <a:schemeClr val="dk1"/>
                </a:solidFill>
              </a:rPr>
              <a:t>adm</a:t>
            </a:r>
            <a:r>
              <a:rPr lang="en-US" b="1" dirty="0">
                <a:solidFill>
                  <a:schemeClr val="dk1"/>
                </a:solidFill>
              </a:rPr>
              <a:t>:/</a:t>
            </a:r>
            <a:r>
              <a:rPr lang="en-US" b="1" dirty="0" err="1">
                <a:solidFill>
                  <a:schemeClr val="dk1"/>
                </a:solidFill>
              </a:rPr>
              <a:t>sbin</a:t>
            </a:r>
            <a:r>
              <a:rPr lang="en-US" b="1" dirty="0">
                <a:solidFill>
                  <a:schemeClr val="dk1"/>
                </a:solidFill>
              </a:rPr>
              <a:t>/</a:t>
            </a:r>
            <a:r>
              <a:rPr lang="en-US" b="1" dirty="0" err="1">
                <a:solidFill>
                  <a:schemeClr val="dk1"/>
                </a:solidFill>
              </a:rPr>
              <a:t>nologin</a:t>
            </a:r>
            <a:endParaRPr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mysql:x:27:27:MySQL Server:/</a:t>
            </a:r>
            <a:r>
              <a:rPr lang="en-US" b="1" dirty="0" err="1">
                <a:solidFill>
                  <a:schemeClr val="dk1"/>
                </a:solidFill>
              </a:rPr>
              <a:t>var</a:t>
            </a:r>
            <a:r>
              <a:rPr lang="en-US" b="1" dirty="0">
                <a:solidFill>
                  <a:schemeClr val="dk1"/>
                </a:solidFill>
              </a:rPr>
              <a:t>/lib/</a:t>
            </a:r>
            <a:r>
              <a:rPr lang="en-US" b="1" dirty="0" err="1">
                <a:solidFill>
                  <a:schemeClr val="dk1"/>
                </a:solidFill>
              </a:rPr>
              <a:t>mysql</a:t>
            </a:r>
            <a:r>
              <a:rPr lang="en-US" b="1" dirty="0">
                <a:solidFill>
                  <a:schemeClr val="dk1"/>
                </a:solidFill>
              </a:rPr>
              <a:t>:/bin/bash</a:t>
            </a:r>
            <a:endParaRPr dirty="0"/>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bin:x:1:1:bin:/bin:/</a:t>
            </a:r>
            <a:r>
              <a:rPr lang="en-US" b="1" dirty="0" err="1">
                <a:solidFill>
                  <a:schemeClr val="dk1"/>
                </a:solidFill>
              </a:rPr>
              <a:t>sbin</a:t>
            </a:r>
            <a:r>
              <a:rPr lang="en-US" b="1" dirty="0">
                <a:solidFill>
                  <a:schemeClr val="dk1"/>
                </a:solidFill>
              </a:rPr>
              <a:t>/</a:t>
            </a:r>
            <a:r>
              <a:rPr lang="en-US" b="1" dirty="0" err="1">
                <a:solidFill>
                  <a:schemeClr val="dk1"/>
                </a:solidFill>
              </a:rPr>
              <a:t>nologin</a:t>
            </a:r>
            <a:endParaRPr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a:t>
            </a:r>
            <a:endParaRPr dirty="0"/>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a:p>
            <a:pPr marL="171450" lvl="0" indent="-171450" algn="l" rtl="0">
              <a:lnSpc>
                <a:spcPct val="100000"/>
              </a:lnSpc>
              <a:spcBef>
                <a:spcPts val="0"/>
              </a:spcBef>
              <a:spcAft>
                <a:spcPts val="0"/>
              </a:spcAft>
              <a:buClr>
                <a:schemeClr val="dk1"/>
              </a:buClr>
              <a:buSzPts val="1100"/>
              <a:buChar char="●"/>
            </a:pPr>
            <a:r>
              <a:rPr lang="en-US" sz="1100" b="0" i="0" u="none" strike="noStrike" cap="none" dirty="0">
                <a:solidFill>
                  <a:srgbClr val="000000"/>
                </a:solidFill>
                <a:latin typeface="Arial"/>
                <a:ea typeface="Arial"/>
                <a:cs typeface="Arial"/>
                <a:sym typeface="Arial"/>
              </a:rPr>
              <a:t>The root user account UID is always assigned UID 0 since root is the administrator for the Linux system</a:t>
            </a:r>
            <a:endParaRPr dirty="0"/>
          </a:p>
          <a:p>
            <a:pPr marL="171450" lvl="0" indent="-171450" algn="l" rtl="0">
              <a:lnSpc>
                <a:spcPct val="100000"/>
              </a:lnSpc>
              <a:spcBef>
                <a:spcPts val="0"/>
              </a:spcBef>
              <a:spcAft>
                <a:spcPts val="0"/>
              </a:spcAft>
              <a:buClr>
                <a:schemeClr val="dk1"/>
              </a:buClr>
              <a:buSzPts val="1100"/>
              <a:buChar char="●"/>
            </a:pPr>
            <a:r>
              <a:rPr lang="en-US" sz="1100" b="0" i="0" u="none" strike="noStrike" cap="none" dirty="0">
                <a:solidFill>
                  <a:srgbClr val="000000"/>
                </a:solidFill>
                <a:latin typeface="Arial"/>
                <a:ea typeface="Arial"/>
                <a:cs typeface="Arial"/>
                <a:sym typeface="Arial"/>
              </a:rPr>
              <a:t>Linux reserves UID’s below 500 to use for system accounts</a:t>
            </a:r>
            <a:endParaRPr dirty="0"/>
          </a:p>
          <a:p>
            <a:pPr marL="171450" lvl="0" indent="-171450" algn="l" rtl="0">
              <a:lnSpc>
                <a:spcPct val="100000"/>
              </a:lnSpc>
              <a:spcBef>
                <a:spcPts val="0"/>
              </a:spcBef>
              <a:spcAft>
                <a:spcPts val="0"/>
              </a:spcAft>
              <a:buClr>
                <a:schemeClr val="dk1"/>
              </a:buClr>
              <a:buSzPts val="1100"/>
              <a:buChar char="●"/>
            </a:pPr>
            <a:r>
              <a:rPr lang="en-US" sz="1100" b="0" i="0" u="none" strike="noStrike" cap="none" dirty="0">
                <a:solidFill>
                  <a:srgbClr val="000000"/>
                </a:solidFill>
                <a:latin typeface="Arial"/>
                <a:ea typeface="Arial"/>
                <a:cs typeface="Arial"/>
                <a:sym typeface="Arial"/>
              </a:rPr>
              <a:t>Some Linux services require specific UID’s to work properly</a:t>
            </a:r>
            <a:endParaRPr dirty="0"/>
          </a:p>
          <a:p>
            <a:pPr marL="171450" lvl="0" indent="-171450" algn="l" rtl="0">
              <a:lnSpc>
                <a:spcPct val="100000"/>
              </a:lnSpc>
              <a:spcBef>
                <a:spcPts val="0"/>
              </a:spcBef>
              <a:spcAft>
                <a:spcPts val="0"/>
              </a:spcAft>
              <a:buClr>
                <a:schemeClr val="dk1"/>
              </a:buClr>
              <a:buSzPts val="1100"/>
              <a:buChar char="●"/>
            </a:pPr>
            <a:r>
              <a:rPr lang="en-US" sz="1100" b="0" i="0" u="none" strike="noStrike" cap="none" dirty="0">
                <a:solidFill>
                  <a:srgbClr val="000000"/>
                </a:solidFill>
                <a:latin typeface="Arial"/>
                <a:ea typeface="Arial"/>
                <a:cs typeface="Arial"/>
                <a:sym typeface="Arial"/>
              </a:rPr>
              <a:t>The fields of the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passwd</a:t>
            </a:r>
            <a:r>
              <a:rPr lang="en-US" sz="1100" b="0" i="0" u="none" strike="noStrike" cap="none" dirty="0">
                <a:solidFill>
                  <a:srgbClr val="000000"/>
                </a:solidFill>
                <a:latin typeface="Arial"/>
                <a:ea typeface="Arial"/>
                <a:cs typeface="Arial"/>
                <a:sym typeface="Arial"/>
              </a:rPr>
              <a:t> file contain the following information:</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Login username</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Password for the user</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UID of the user account</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GID of the user account</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Description of the user account</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Location of HOME directory for the user</a:t>
            </a:r>
            <a:endParaRPr dirty="0"/>
          </a:p>
          <a:p>
            <a:pPr marL="914400" lvl="1"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Default shell for the user</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endParaRPr b="1" dirty="0">
              <a:solidFill>
                <a:schemeClr val="dk1"/>
              </a:solidFill>
            </a:endParaRPr>
          </a:p>
        </p:txBody>
      </p:sp>
    </p:spTree>
    <p:extLst>
      <p:ext uri="{BB962C8B-B14F-4D97-AF65-F5344CB8AC3E}">
        <p14:creationId xmlns:p14="http://schemas.microsoft.com/office/powerpoint/2010/main" val="141723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b="1" dirty="0">
                <a:solidFill>
                  <a:schemeClr val="dk1"/>
                </a:solidFill>
              </a:rPr>
              <a:t>Notes to the Facilitator:</a:t>
            </a:r>
            <a:endParaRPr sz="1200" b="1" dirty="0">
              <a:solidFill>
                <a:schemeClr val="dk1"/>
              </a:solidFill>
            </a:endParaRPr>
          </a:p>
          <a:p>
            <a:pPr marL="0" lvl="0" indent="0" algn="l" rtl="0">
              <a:spcBef>
                <a:spcPts val="0"/>
              </a:spcBef>
              <a:spcAft>
                <a:spcPts val="0"/>
              </a:spcAft>
              <a:buSzPts val="1100"/>
              <a:buNone/>
            </a:pPr>
            <a:r>
              <a:rPr lang="en-US"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SzPts val="1100"/>
              <a:buNone/>
            </a:pPr>
            <a:endParaRPr lang="en-US" sz="1200" b="1" dirty="0" smtClean="0">
              <a:solidFill>
                <a:schemeClr val="dk1"/>
              </a:solidFill>
            </a:endParaRPr>
          </a:p>
          <a:p>
            <a:pPr marL="0" lvl="0" indent="0" algn="l" rtl="0">
              <a:lnSpc>
                <a:spcPct val="115000"/>
              </a:lnSpc>
              <a:spcBef>
                <a:spcPts val="1600"/>
              </a:spcBef>
              <a:spcAft>
                <a:spcPts val="0"/>
              </a:spcAft>
              <a:buSzPts val="1100"/>
              <a:buNone/>
            </a:pPr>
            <a:r>
              <a:rPr lang="en-US" sz="1200" b="1" dirty="0" smtClean="0">
                <a:solidFill>
                  <a:schemeClr val="dk1"/>
                </a:solidFill>
              </a:rPr>
              <a:t>Notes </a:t>
            </a:r>
            <a:r>
              <a:rPr lang="en-US"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At the end of this module, you will be able to: </a:t>
            </a:r>
            <a:endParaRPr b="1" dirty="0">
              <a:solidFill>
                <a:schemeClr val="dk1"/>
              </a:solidFill>
            </a:endParaRPr>
          </a:p>
          <a:p>
            <a:pPr marL="457200" lvl="0" indent="-304800" algn="l" rtl="0">
              <a:lnSpc>
                <a:spcPct val="90000"/>
              </a:lnSpc>
              <a:spcBef>
                <a:spcPts val="0"/>
              </a:spcBef>
              <a:spcAft>
                <a:spcPts val="0"/>
              </a:spcAft>
              <a:buSzPts val="1200"/>
              <a:buChar char="●"/>
            </a:pPr>
            <a:r>
              <a:rPr lang="en-US" sz="1200" dirty="0"/>
              <a:t>Explain private and public user groups</a:t>
            </a:r>
            <a:endParaRPr sz="1200" dirty="0"/>
          </a:p>
          <a:p>
            <a:pPr marL="457200" lvl="0" indent="-304800" algn="l" rtl="0">
              <a:lnSpc>
                <a:spcPct val="90000"/>
              </a:lnSpc>
              <a:spcBef>
                <a:spcPts val="0"/>
              </a:spcBef>
              <a:spcAft>
                <a:spcPts val="0"/>
              </a:spcAft>
              <a:buSzPts val="1200"/>
              <a:buChar char="●"/>
            </a:pPr>
            <a:r>
              <a:rPr lang="en-US" sz="1200" dirty="0"/>
              <a:t>Discuss about </a:t>
            </a:r>
            <a:r>
              <a:rPr lang="en-US" sz="1200" dirty="0" err="1"/>
              <a:t>linux</a:t>
            </a:r>
            <a:r>
              <a:rPr lang="en-US" sz="1200" dirty="0"/>
              <a:t> groups</a:t>
            </a:r>
            <a:endParaRPr sz="1200" dirty="0"/>
          </a:p>
          <a:p>
            <a:pPr marL="457200" lvl="0" indent="-304800" algn="l" rtl="0">
              <a:lnSpc>
                <a:spcPct val="90000"/>
              </a:lnSpc>
              <a:spcBef>
                <a:spcPts val="0"/>
              </a:spcBef>
              <a:spcAft>
                <a:spcPts val="0"/>
              </a:spcAft>
              <a:buSzPts val="1200"/>
              <a:buChar char="●"/>
            </a:pPr>
            <a:r>
              <a:rPr lang="en-US" sz="1200" dirty="0"/>
              <a:t>Describe how to add users to the groups</a:t>
            </a:r>
            <a:endParaRPr sz="1200" dirty="0"/>
          </a:p>
          <a:p>
            <a:pPr marL="457200" lvl="0" indent="-304800" algn="l" rtl="0">
              <a:lnSpc>
                <a:spcPct val="90000"/>
              </a:lnSpc>
              <a:spcBef>
                <a:spcPts val="0"/>
              </a:spcBef>
              <a:spcAft>
                <a:spcPts val="0"/>
              </a:spcAft>
              <a:buSzPts val="1200"/>
              <a:buChar char="●"/>
            </a:pPr>
            <a:r>
              <a:rPr lang="en-US" sz="1200" dirty="0"/>
              <a:t>Define private groups</a:t>
            </a:r>
            <a:endParaRPr sz="1200" dirty="0"/>
          </a:p>
        </p:txBody>
      </p:sp>
    </p:spTree>
    <p:extLst>
      <p:ext uri="{BB962C8B-B14F-4D97-AF65-F5344CB8AC3E}">
        <p14:creationId xmlns:p14="http://schemas.microsoft.com/office/powerpoint/2010/main" val="255433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00000"/>
              </a:lnSpc>
              <a:spcBef>
                <a:spcPts val="0"/>
              </a:spcBef>
              <a:spcAft>
                <a:spcPts val="0"/>
              </a:spcAft>
              <a:buSzPts val="1100"/>
              <a:buNone/>
            </a:pPr>
            <a:r>
              <a:rPr lang="en-US" b="1" dirty="0"/>
              <a:t>Answer:</a:t>
            </a:r>
            <a:endParaRPr b="1" dirty="0"/>
          </a:p>
          <a:p>
            <a:pPr marL="0" marR="0" lvl="0" indent="0" algn="l" rtl="0">
              <a:lnSpc>
                <a:spcPct val="100000"/>
              </a:lnSpc>
              <a:spcBef>
                <a:spcPts val="0"/>
              </a:spcBef>
              <a:spcAft>
                <a:spcPts val="0"/>
              </a:spcAft>
              <a:buClr>
                <a:srgbClr val="000000"/>
              </a:buClr>
              <a:buSzPts val="1100"/>
              <a:buFont typeface="Arial"/>
              <a:buNone/>
            </a:pPr>
            <a:r>
              <a:rPr lang="en-US" dirty="0" smtClean="0"/>
              <a:t>1. c</a:t>
            </a:r>
            <a:r>
              <a:rPr lang="en-US" dirty="0"/>
              <a:t>. /</a:t>
            </a:r>
            <a:r>
              <a:rPr lang="en-US" dirty="0" err="1" smtClean="0"/>
              <a:t>etc</a:t>
            </a:r>
            <a:r>
              <a:rPr lang="en-US" dirty="0" smtClean="0"/>
              <a:t>/</a:t>
            </a:r>
            <a:r>
              <a:rPr lang="en-US" dirty="0" err="1" smtClean="0"/>
              <a:t>passwd</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b. 0022</a:t>
            </a:r>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0467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Answer: </a:t>
            </a:r>
            <a:endParaRPr b="1" dirty="0">
              <a:solidFill>
                <a:schemeClr val="dk1"/>
              </a:solidFill>
            </a:endParaRPr>
          </a:p>
          <a:p>
            <a:pPr marL="0" lvl="0" indent="0" algn="l" rtl="0">
              <a:lnSpc>
                <a:spcPct val="100000"/>
              </a:lnSpc>
              <a:spcBef>
                <a:spcPts val="0"/>
              </a:spcBef>
              <a:spcAft>
                <a:spcPts val="0"/>
              </a:spcAft>
              <a:buSzPts val="1100"/>
              <a:buNone/>
            </a:pPr>
            <a:r>
              <a:rPr lang="en-US" dirty="0" smtClean="0">
                <a:solidFill>
                  <a:schemeClr val="dk1"/>
                </a:solidFill>
              </a:rPr>
              <a:t>3. </a:t>
            </a:r>
            <a:r>
              <a:rPr lang="en-US" dirty="0">
                <a:solidFill>
                  <a:schemeClr val="dk1"/>
                </a:solidFill>
              </a:rPr>
              <a:t>b. UID</a:t>
            </a:r>
            <a:endParaRPr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solidFill>
                  <a:schemeClr val="dk1"/>
                </a:solidFill>
              </a:rPr>
              <a:t>4.</a:t>
            </a:r>
            <a:r>
              <a:rPr lang="en-US" baseline="0" dirty="0" smtClean="0">
                <a:solidFill>
                  <a:schemeClr val="dk1"/>
                </a:solidFill>
              </a:rPr>
              <a:t> </a:t>
            </a:r>
            <a:r>
              <a:rPr lang="en-US" dirty="0" smtClean="0"/>
              <a:t>d. 500</a:t>
            </a: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75871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a:t>
            </a:r>
            <a:endParaRPr b="1" dirty="0"/>
          </a:p>
          <a:p>
            <a:pPr marL="0" lvl="0" indent="0" algn="l" rtl="0">
              <a:lnSpc>
                <a:spcPct val="100000"/>
              </a:lnSpc>
              <a:spcBef>
                <a:spcPts val="0"/>
              </a:spcBef>
              <a:spcAft>
                <a:spcPts val="0"/>
              </a:spcAft>
              <a:buSzPts val="1100"/>
              <a:buNone/>
            </a:pPr>
            <a:r>
              <a:rPr lang="en-US" dirty="0" smtClean="0">
                <a:solidFill>
                  <a:schemeClr val="dk1"/>
                </a:solidFill>
              </a:rPr>
              <a:t>5. b</a:t>
            </a:r>
            <a:r>
              <a:rPr lang="en-US" dirty="0">
                <a:solidFill>
                  <a:schemeClr val="dk1"/>
                </a:solidFill>
              </a:rPr>
              <a:t>. False</a:t>
            </a:r>
            <a:endParaRPr dirty="0"/>
          </a:p>
        </p:txBody>
      </p:sp>
    </p:spTree>
    <p:extLst>
      <p:ext uri="{BB962C8B-B14F-4D97-AF65-F5344CB8AC3E}">
        <p14:creationId xmlns:p14="http://schemas.microsoft.com/office/powerpoint/2010/main" val="2307854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facilitator</a:t>
            </a:r>
            <a:r>
              <a:rPr lang="en-US"/>
              <a:t>:</a:t>
            </a:r>
            <a:endParaRPr/>
          </a:p>
          <a:p>
            <a:pPr marL="0" lvl="0" indent="0" algn="l" rtl="0">
              <a:lnSpc>
                <a:spcPct val="100000"/>
              </a:lnSpc>
              <a:spcBef>
                <a:spcPts val="0"/>
              </a:spcBef>
              <a:spcAft>
                <a:spcPts val="0"/>
              </a:spcAft>
              <a:buSzPts val="1100"/>
              <a:buNone/>
            </a:pPr>
            <a:r>
              <a:rPr lang="en-US"/>
              <a:t>Form different groups of students. Each group should talk about private and public user groups in Linux, group management in Linux and how to add users to a group.</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participants</a:t>
            </a:r>
            <a:r>
              <a:rPr lang="en-US"/>
              <a:t>:</a:t>
            </a:r>
            <a:endParaRPr/>
          </a:p>
          <a:p>
            <a:pPr marL="0" lvl="0" indent="0" algn="l" rtl="0">
              <a:lnSpc>
                <a:spcPct val="100000"/>
              </a:lnSpc>
              <a:spcBef>
                <a:spcPts val="0"/>
              </a:spcBef>
              <a:spcAft>
                <a:spcPts val="0"/>
              </a:spcAft>
              <a:buSzPts val="1100"/>
              <a:buNone/>
            </a:pPr>
            <a:r>
              <a:rPr lang="en-US"/>
              <a:t>We’ve so far seen about the important concepts associated with Linux users and groups. Form different groups and each group should talk about one concept in detail along with analogies or examples to show your understanding.</a:t>
            </a:r>
            <a:endParaRPr/>
          </a:p>
        </p:txBody>
      </p:sp>
    </p:spTree>
    <p:extLst>
      <p:ext uri="{BB962C8B-B14F-4D97-AF65-F5344CB8AC3E}">
        <p14:creationId xmlns:p14="http://schemas.microsoft.com/office/powerpoint/2010/main" val="267695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US" sz="1200" dirty="0"/>
              <a:t>Red Hat and </a:t>
            </a:r>
            <a:r>
              <a:rPr lang="en-US" sz="1200" dirty="0" err="1"/>
              <a:t>CentOS</a:t>
            </a:r>
            <a:r>
              <a:rPr lang="en-US" sz="1200" dirty="0"/>
              <a:t> use private group in which every user is a member of their own private group</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SUSE Linux uses a public group system and it is normal for users to belonging to the users group</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One of the main advantages of the groups is to implement access control to system resources and other files by providing right permissions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Every file and directory on the Unix/Linux system is assigned to user, owner and other</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The /</a:t>
            </a:r>
            <a:r>
              <a:rPr lang="en-US" sz="1200" dirty="0" err="1"/>
              <a:t>etc</a:t>
            </a:r>
            <a:r>
              <a:rPr lang="en-US" sz="1200" dirty="0"/>
              <a:t>/group file contains information about each group configured on the system</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User permissions are tracked using a UID (User ID) which is assigned to the account </a:t>
            </a:r>
            <a:endParaRPr sz="1200" dirty="0"/>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317521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SzPts val="1100"/>
              <a:buNone/>
            </a:pPr>
            <a:endParaRPr lang="en-US" sz="1200" b="1" dirty="0" smtClean="0">
              <a:solidFill>
                <a:schemeClr val="dk1"/>
              </a:solidFill>
            </a:endParaRPr>
          </a:p>
          <a:p>
            <a:pPr marL="0" lvl="0" indent="0" algn="l" rtl="0">
              <a:lnSpc>
                <a:spcPct val="115000"/>
              </a:lnSpc>
              <a:spcBef>
                <a:spcPts val="1600"/>
              </a:spcBef>
              <a:spcAft>
                <a:spcPts val="0"/>
              </a:spcAft>
              <a:buSzPts val="1100"/>
              <a:buNone/>
            </a:pPr>
            <a:r>
              <a:rPr lang="en-US" sz="1200" b="1" dirty="0" smtClean="0">
                <a:solidFill>
                  <a:schemeClr val="dk1"/>
                </a:solidFill>
              </a:rPr>
              <a:t>Notes </a:t>
            </a:r>
            <a:r>
              <a:rPr lang="en-US"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learn about the following topics in this module:</a:t>
            </a:r>
            <a:endParaRPr b="1" dirty="0">
              <a:solidFill>
                <a:schemeClr val="dk1"/>
              </a:solidFill>
            </a:endParaRPr>
          </a:p>
          <a:p>
            <a:pPr marL="457200" lvl="0" indent="-304800" algn="l" rtl="0">
              <a:lnSpc>
                <a:spcPct val="90000"/>
              </a:lnSpc>
              <a:spcBef>
                <a:spcPts val="0"/>
              </a:spcBef>
              <a:spcAft>
                <a:spcPts val="0"/>
              </a:spcAft>
              <a:buClr>
                <a:srgbClr val="000000"/>
              </a:buClr>
              <a:buSzPts val="1200"/>
              <a:buFont typeface="+mj-lt"/>
              <a:buAutoNum type="arabicPeriod"/>
            </a:pPr>
            <a:r>
              <a:rPr lang="en-US" sz="1200" dirty="0"/>
              <a:t>Managing Public and Private Groups</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Groups Management in Linux</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Adding Users to Groups</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Private Group Usage</a:t>
            </a:r>
            <a:endParaRPr sz="1200" dirty="0"/>
          </a:p>
        </p:txBody>
      </p:sp>
    </p:spTree>
    <p:extLst>
      <p:ext uri="{BB962C8B-B14F-4D97-AF65-F5344CB8AC3E}">
        <p14:creationId xmlns:p14="http://schemas.microsoft.com/office/powerpoint/2010/main" val="266001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private and public groups.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t>Redhat and CentOS use private group in which every user is a member of their own private group. With Redhat distribution users can be added to default group using –N switch. This will disable the user to be part of the private group.</a:t>
            </a:r>
            <a:endParaRPr/>
          </a:p>
          <a:p>
            <a:pPr marL="0" lvl="0" indent="0" algn="l" rtl="0">
              <a:lnSpc>
                <a:spcPct val="100000"/>
              </a:lnSpc>
              <a:spcBef>
                <a:spcPts val="0"/>
              </a:spcBef>
              <a:spcAft>
                <a:spcPts val="0"/>
              </a:spcAft>
              <a:buClr>
                <a:schemeClr val="dk1"/>
              </a:buClr>
              <a:buSzPts val="1100"/>
              <a:buFont typeface="Arial"/>
              <a:buNone/>
            </a:pPr>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For example:</a:t>
            </a:r>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a:ea typeface="Arial"/>
                <a:cs typeface="Arial"/>
                <a:sym typeface="Arial"/>
              </a:rPr>
              <a:t>useradd -N test</a:t>
            </a:r>
            <a:r>
              <a:rPr lang="en-US" sz="1100" b="0" i="0" u="none" strike="noStrike" cap="none">
                <a:solidFill>
                  <a:srgbClr val="000000"/>
                </a:solidFill>
                <a:latin typeface="Arial"/>
                <a:ea typeface="Arial"/>
                <a:cs typeface="Arial"/>
                <a:sym typeface="Arial"/>
              </a:rPr>
              <a:t>: will create the user test as a member of the default users group</a:t>
            </a: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a:solidFill>
                  <a:srgbClr val="000000"/>
                </a:solidFill>
                <a:latin typeface="Arial"/>
                <a:ea typeface="Arial"/>
                <a:cs typeface="Arial"/>
                <a:sym typeface="Arial"/>
              </a:rPr>
              <a:t>useradd test</a:t>
            </a:r>
            <a:r>
              <a:rPr lang="en-US" sz="1100" b="0" i="0" u="none" strike="noStrike" cap="none">
                <a:solidFill>
                  <a:srgbClr val="000000"/>
                </a:solidFill>
                <a:latin typeface="Arial"/>
                <a:ea typeface="Arial"/>
                <a:cs typeface="Arial"/>
                <a:sym typeface="Arial"/>
              </a:rPr>
              <a:t>: will create the user and group test with the user test as a member of the private group test</a:t>
            </a:r>
            <a:endParaRPr/>
          </a:p>
          <a:p>
            <a:pPr marL="0" lvl="0" indent="0" algn="l" rtl="0">
              <a:lnSpc>
                <a:spcPct val="100000"/>
              </a:lnSpc>
              <a:spcBef>
                <a:spcPts val="1600"/>
              </a:spcBef>
              <a:spcAft>
                <a:spcPts val="0"/>
              </a:spcAft>
              <a:buClr>
                <a:schemeClr val="dk1"/>
              </a:buClr>
              <a:buSzPts val="1100"/>
              <a:buFont typeface="Arial"/>
              <a:buNone/>
            </a:pPr>
            <a:r>
              <a:rPr lang="en-US"/>
              <a:t>Group membership is administered by /etc/group file</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712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Explain about group management in Linux.</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US" b="1">
                <a:solidFill>
                  <a:schemeClr val="dk1"/>
                </a:solidFill>
              </a:rPr>
              <a:t>Notes to the Participants:</a:t>
            </a:r>
            <a:endParaRPr/>
          </a:p>
          <a:p>
            <a:pPr marL="0" lvl="0" indent="0" algn="l" rtl="0">
              <a:lnSpc>
                <a:spcPct val="100000"/>
              </a:lnSpc>
              <a:spcBef>
                <a:spcPts val="0"/>
              </a:spcBef>
              <a:spcAft>
                <a:spcPts val="0"/>
              </a:spcAft>
              <a:buSzPts val="1100"/>
              <a:buNone/>
            </a:pPr>
            <a:endParaRPr sz="1100" b="1"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For example, you have the below users who need to read/write access to sample.txt file located in /root, created by user1.</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 1 (primary group: user1)</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 2 (primary group: user2)</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User 3 (primary group: user3)</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t># chmod 660 sample.txt</a:t>
            </a:r>
            <a:endParaRPr/>
          </a:p>
          <a:p>
            <a:pPr marL="0" lvl="0" indent="0" algn="l" rtl="0">
              <a:lnSpc>
                <a:spcPct val="100000"/>
              </a:lnSpc>
              <a:spcBef>
                <a:spcPts val="0"/>
              </a:spcBef>
              <a:spcAft>
                <a:spcPts val="0"/>
              </a:spcAft>
              <a:buSzPts val="1100"/>
              <a:buNone/>
            </a:pPr>
            <a:endParaRPr b="1">
              <a:solidFill>
                <a:schemeClr val="dk1"/>
              </a:solidFill>
            </a:endParaRPr>
          </a:p>
          <a:p>
            <a:pPr marL="0" lvl="0" indent="0" algn="l" rtl="0">
              <a:lnSpc>
                <a:spcPct val="100000"/>
              </a:lnSpc>
              <a:spcBef>
                <a:spcPts val="0"/>
              </a:spcBef>
              <a:spcAft>
                <a:spcPts val="0"/>
              </a:spcAft>
              <a:buSzPts val="1100"/>
              <a:buNone/>
            </a:pPr>
            <a:r>
              <a:rPr lang="en-US" b="0">
                <a:solidFill>
                  <a:schemeClr val="dk1"/>
                </a:solidFill>
              </a:rPr>
              <a:t>The above command provides read/write access to the file owner (User 1 in this case). In this case User 1 can add User 2 and User 3 to user1 group to access the file.</a:t>
            </a:r>
            <a:endParaRPr b="0">
              <a:solidFill>
                <a:schemeClr val="dk1"/>
              </a:solidFill>
            </a:endParaRPr>
          </a:p>
        </p:txBody>
      </p:sp>
    </p:spTree>
    <p:extLst>
      <p:ext uri="{BB962C8B-B14F-4D97-AF65-F5344CB8AC3E}">
        <p14:creationId xmlns:p14="http://schemas.microsoft.com/office/powerpoint/2010/main" val="296225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about different group management commands.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p>
          <a:p>
            <a:pPr marL="285750" lvl="0" indent="-285750" algn="l" rtl="0">
              <a:lnSpc>
                <a:spcPct val="100000"/>
              </a:lnSpc>
              <a:spcBef>
                <a:spcPts val="0"/>
              </a:spcBef>
              <a:spcAft>
                <a:spcPts val="0"/>
              </a:spcAft>
              <a:buClr>
                <a:schemeClr val="dk1"/>
              </a:buClr>
              <a:buSzPts val="1100"/>
              <a:buChar char="●"/>
            </a:pPr>
            <a:r>
              <a:rPr lang="en-US" dirty="0" err="1" smtClean="0"/>
              <a:t>groupadd</a:t>
            </a:r>
            <a:r>
              <a:rPr lang="en-US" dirty="0"/>
              <a:t>: It is used to create a group</a:t>
            </a:r>
            <a:endParaRPr dirty="0"/>
          </a:p>
          <a:p>
            <a:pPr marL="285750" lvl="0" indent="-285750" algn="l" rtl="0">
              <a:lnSpc>
                <a:spcPct val="100000"/>
              </a:lnSpc>
              <a:spcBef>
                <a:spcPts val="0"/>
              </a:spcBef>
              <a:spcAft>
                <a:spcPts val="0"/>
              </a:spcAft>
              <a:buClr>
                <a:schemeClr val="dk1"/>
              </a:buClr>
              <a:buSzPts val="1100"/>
              <a:buChar char="●"/>
            </a:pPr>
            <a:r>
              <a:rPr lang="en-US" dirty="0" err="1"/>
              <a:t>groupdel</a:t>
            </a:r>
            <a:r>
              <a:rPr lang="en-US" dirty="0"/>
              <a:t> </a:t>
            </a:r>
            <a:endParaRPr dirty="0"/>
          </a:p>
          <a:p>
            <a:pPr marL="285750" lvl="0" indent="-285750" algn="l" rtl="0">
              <a:lnSpc>
                <a:spcPct val="100000"/>
              </a:lnSpc>
              <a:spcBef>
                <a:spcPts val="0"/>
              </a:spcBef>
              <a:spcAft>
                <a:spcPts val="0"/>
              </a:spcAft>
              <a:buClr>
                <a:schemeClr val="dk1"/>
              </a:buClr>
              <a:buSzPts val="1100"/>
              <a:buChar char="●"/>
            </a:pPr>
            <a:r>
              <a:rPr lang="en-US" dirty="0" err="1"/>
              <a:t>groupmod</a:t>
            </a:r>
            <a:endParaRPr dirty="0"/>
          </a:p>
          <a:p>
            <a:pPr marL="285750" lvl="0" indent="-285750" algn="l" rtl="0">
              <a:lnSpc>
                <a:spcPct val="100000"/>
              </a:lnSpc>
              <a:spcBef>
                <a:spcPts val="0"/>
              </a:spcBef>
              <a:spcAft>
                <a:spcPts val="0"/>
              </a:spcAft>
              <a:buClr>
                <a:schemeClr val="dk1"/>
              </a:buClr>
              <a:buSzPts val="1100"/>
              <a:buChar char="●"/>
            </a:pPr>
            <a:r>
              <a:rPr lang="en-US" dirty="0" err="1"/>
              <a:t>chgrp</a:t>
            </a:r>
            <a:endParaRPr dirty="0"/>
          </a:p>
          <a:p>
            <a:pPr marL="285750" lvl="0" indent="-285750" algn="l" rtl="0">
              <a:lnSpc>
                <a:spcPct val="100000"/>
              </a:lnSpc>
              <a:spcBef>
                <a:spcPts val="0"/>
              </a:spcBef>
              <a:spcAft>
                <a:spcPts val="0"/>
              </a:spcAft>
              <a:buClr>
                <a:schemeClr val="dk1"/>
              </a:buClr>
              <a:buSzPts val="1100"/>
              <a:buChar char="●"/>
            </a:pPr>
            <a:r>
              <a:rPr lang="en-US" dirty="0"/>
              <a:t>groups</a:t>
            </a:r>
            <a:endParaRPr dirty="0"/>
          </a:p>
          <a:p>
            <a:pPr marL="285750" lvl="0" indent="-285750" algn="l" rtl="0">
              <a:lnSpc>
                <a:spcPct val="100000"/>
              </a:lnSpc>
              <a:spcBef>
                <a:spcPts val="0"/>
              </a:spcBef>
              <a:spcAft>
                <a:spcPts val="0"/>
              </a:spcAft>
              <a:buClr>
                <a:schemeClr val="dk1"/>
              </a:buClr>
              <a:buSzPts val="1100"/>
              <a:buChar char="●"/>
            </a:pPr>
            <a:r>
              <a:rPr lang="en-US" dirty="0" err="1"/>
              <a:t>newgrp</a:t>
            </a:r>
            <a:endParaRPr dirty="0"/>
          </a:p>
          <a:p>
            <a:pPr marL="285750" lvl="0" indent="-285750" algn="l" rtl="0">
              <a:lnSpc>
                <a:spcPct val="100000"/>
              </a:lnSpc>
              <a:spcBef>
                <a:spcPts val="0"/>
              </a:spcBef>
              <a:spcAft>
                <a:spcPts val="0"/>
              </a:spcAft>
              <a:buClr>
                <a:schemeClr val="dk1"/>
              </a:buClr>
              <a:buSzPts val="1100"/>
              <a:buChar char="●"/>
            </a:pPr>
            <a:r>
              <a:rPr lang="en-US" dirty="0" err="1"/>
              <a:t>vigr</a:t>
            </a:r>
            <a:endParaRPr dirty="0"/>
          </a:p>
        </p:txBody>
      </p:sp>
    </p:spTree>
    <p:extLst>
      <p:ext uri="{BB962C8B-B14F-4D97-AF65-F5344CB8AC3E}">
        <p14:creationId xmlns:p14="http://schemas.microsoft.com/office/powerpoint/2010/main" val="178442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about different flags that can be used to add a user in Linux.</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a:p>
            <a:pPr marL="171450" lvl="0" indent="-171450" algn="l" rtl="0">
              <a:lnSpc>
                <a:spcPct val="100000"/>
              </a:lnSpc>
              <a:spcBef>
                <a:spcPts val="0"/>
              </a:spcBef>
              <a:spcAft>
                <a:spcPts val="0"/>
              </a:spcAft>
              <a:buClr>
                <a:schemeClr val="dk1"/>
              </a:buClr>
              <a:buSzPts val="1100"/>
            </a:pPr>
            <a:r>
              <a:rPr lang="en-US" b="1" dirty="0">
                <a:solidFill>
                  <a:schemeClr val="dk1"/>
                </a:solidFill>
              </a:rPr>
              <a:t>-</a:t>
            </a:r>
            <a:r>
              <a:rPr lang="en-US" b="1" dirty="0" smtClean="0">
                <a:solidFill>
                  <a:schemeClr val="dk1"/>
                </a:solidFill>
              </a:rPr>
              <a:t>s:</a:t>
            </a:r>
            <a:r>
              <a:rPr lang="en-US" b="0" dirty="0" smtClean="0">
                <a:solidFill>
                  <a:schemeClr val="dk1"/>
                </a:solidFill>
              </a:rPr>
              <a:t> </a:t>
            </a:r>
            <a:r>
              <a:rPr lang="en-US" b="0" dirty="0">
                <a:solidFill>
                  <a:schemeClr val="dk1"/>
                </a:solidFill>
              </a:rPr>
              <a:t>Specifies the default login shell of the user.	</a:t>
            </a:r>
            <a:endParaRPr dirty="0"/>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0" i="0" dirty="0">
                <a:solidFill>
                  <a:schemeClr val="dk1"/>
                </a:solidFill>
              </a:rPr>
              <a:t>Example command:</a:t>
            </a:r>
            <a:endParaRPr b="0" i="0" dirty="0"/>
          </a:p>
          <a:p>
            <a:pPr marL="0" lvl="0" indent="0" algn="l" rtl="0">
              <a:lnSpc>
                <a:spcPct val="100000"/>
              </a:lnSpc>
              <a:spcBef>
                <a:spcPts val="0"/>
              </a:spcBef>
              <a:spcAft>
                <a:spcPts val="0"/>
              </a:spcAft>
              <a:buClr>
                <a:schemeClr val="dk1"/>
              </a:buClr>
              <a:buSzPts val="1100"/>
              <a:buFont typeface="Arial"/>
              <a:buNone/>
            </a:pPr>
            <a:r>
              <a:rPr lang="en-US" b="0" dirty="0" err="1">
                <a:solidFill>
                  <a:schemeClr val="dk1"/>
                </a:solidFill>
              </a:rPr>
              <a:t>useradd</a:t>
            </a:r>
            <a:r>
              <a:rPr lang="en-US" b="0" dirty="0">
                <a:solidFill>
                  <a:schemeClr val="dk1"/>
                </a:solidFill>
              </a:rPr>
              <a:t> -d "/home/test" -s "/bin/bash" test</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171450" lvl="0" indent="-171450" algn="l" rtl="0">
              <a:lnSpc>
                <a:spcPct val="100000"/>
              </a:lnSpc>
              <a:spcBef>
                <a:spcPts val="0"/>
              </a:spcBef>
              <a:spcAft>
                <a:spcPts val="0"/>
              </a:spcAft>
              <a:buClr>
                <a:schemeClr val="dk1"/>
              </a:buClr>
              <a:buSzPts val="1100"/>
            </a:pPr>
            <a:r>
              <a:rPr lang="en-US" b="1" i="0" dirty="0">
                <a:solidFill>
                  <a:schemeClr val="dk1"/>
                </a:solidFill>
              </a:rPr>
              <a:t>-</a:t>
            </a:r>
            <a:r>
              <a:rPr lang="en-US" b="1" i="0" dirty="0" smtClean="0">
                <a:solidFill>
                  <a:schemeClr val="dk1"/>
                </a:solidFill>
              </a:rPr>
              <a:t>c:</a:t>
            </a:r>
            <a:r>
              <a:rPr lang="en-US" b="0" dirty="0" smtClean="0">
                <a:solidFill>
                  <a:schemeClr val="dk1"/>
                </a:solidFill>
              </a:rPr>
              <a:t> </a:t>
            </a:r>
            <a:r>
              <a:rPr lang="en-US" b="0" dirty="0">
                <a:solidFill>
                  <a:schemeClr val="dk1"/>
                </a:solidFill>
              </a:rPr>
              <a:t>To add comments. It is mainly used as the Name of the user.	</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Example command:</a:t>
            </a:r>
            <a:endParaRPr b="0" dirty="0"/>
          </a:p>
          <a:p>
            <a:pPr marL="0" lvl="0" indent="0" algn="l" rtl="0">
              <a:lnSpc>
                <a:spcPct val="100000"/>
              </a:lnSpc>
              <a:spcBef>
                <a:spcPts val="0"/>
              </a:spcBef>
              <a:spcAft>
                <a:spcPts val="0"/>
              </a:spcAft>
              <a:buClr>
                <a:schemeClr val="dk1"/>
              </a:buClr>
              <a:buSzPts val="1100"/>
              <a:buFont typeface="Arial"/>
              <a:buNone/>
            </a:pPr>
            <a:r>
              <a:rPr lang="en-US" b="0" dirty="0" err="1">
                <a:solidFill>
                  <a:schemeClr val="dk1"/>
                </a:solidFill>
              </a:rPr>
              <a:t>useradd</a:t>
            </a:r>
            <a:r>
              <a:rPr lang="en-US" b="0" dirty="0">
                <a:solidFill>
                  <a:schemeClr val="dk1"/>
                </a:solidFill>
              </a:rPr>
              <a:t> -c "My User" test</a:t>
            </a:r>
            <a:endParaRPr dirty="0"/>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“My User” will come as the name on the login window.</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171450" lvl="0" indent="-171450" algn="l" rtl="0">
              <a:lnSpc>
                <a:spcPct val="100000"/>
              </a:lnSpc>
              <a:spcBef>
                <a:spcPts val="0"/>
              </a:spcBef>
              <a:spcAft>
                <a:spcPts val="0"/>
              </a:spcAft>
              <a:buClr>
                <a:schemeClr val="dk1"/>
              </a:buClr>
              <a:buSzPts val="1100"/>
            </a:pPr>
            <a:r>
              <a:rPr lang="en-US" b="1" dirty="0">
                <a:solidFill>
                  <a:schemeClr val="dk1"/>
                </a:solidFill>
              </a:rPr>
              <a:t>-</a:t>
            </a:r>
            <a:r>
              <a:rPr lang="en-US" b="1" dirty="0" smtClean="0">
                <a:solidFill>
                  <a:schemeClr val="dk1"/>
                </a:solidFill>
              </a:rPr>
              <a:t>k:</a:t>
            </a:r>
            <a:r>
              <a:rPr lang="en-US" b="0" dirty="0" smtClean="0">
                <a:solidFill>
                  <a:schemeClr val="dk1"/>
                </a:solidFill>
              </a:rPr>
              <a:t> </a:t>
            </a:r>
            <a:r>
              <a:rPr lang="en-US" b="0" dirty="0">
                <a:solidFill>
                  <a:schemeClr val="dk1"/>
                </a:solidFill>
              </a:rPr>
              <a:t>The path of skeleton directory from where the files and directories will be copied to the home directory. Should be used with -m.	</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Example command:</a:t>
            </a:r>
            <a:endParaRPr dirty="0"/>
          </a:p>
          <a:p>
            <a:pPr marL="0" lvl="0" indent="0" algn="l" rtl="0">
              <a:lnSpc>
                <a:spcPct val="100000"/>
              </a:lnSpc>
              <a:spcBef>
                <a:spcPts val="0"/>
              </a:spcBef>
              <a:spcAft>
                <a:spcPts val="0"/>
              </a:spcAft>
              <a:buClr>
                <a:schemeClr val="dk1"/>
              </a:buClr>
              <a:buSzPts val="1100"/>
              <a:buFont typeface="Arial"/>
              <a:buNone/>
            </a:pPr>
            <a:r>
              <a:rPr lang="en-US" b="0" dirty="0" err="1">
                <a:solidFill>
                  <a:schemeClr val="dk1"/>
                </a:solidFill>
              </a:rPr>
              <a:t>useradd</a:t>
            </a:r>
            <a:r>
              <a:rPr lang="en-US" b="0" dirty="0">
                <a:solidFill>
                  <a:schemeClr val="dk1"/>
                </a:solidFill>
              </a:rPr>
              <a:t> -d "/</a:t>
            </a:r>
            <a:r>
              <a:rPr lang="en-US" b="0" dirty="0" err="1">
                <a:solidFill>
                  <a:schemeClr val="dk1"/>
                </a:solidFill>
              </a:rPr>
              <a:t>var</a:t>
            </a:r>
            <a:r>
              <a:rPr lang="en-US" b="0" dirty="0">
                <a:solidFill>
                  <a:schemeClr val="dk1"/>
                </a:solidFill>
              </a:rPr>
              <a:t>/www/</a:t>
            </a:r>
            <a:r>
              <a:rPr lang="en-US" b="0" dirty="0" err="1">
                <a:solidFill>
                  <a:schemeClr val="dk1"/>
                </a:solidFill>
              </a:rPr>
              <a:t>wordpress</a:t>
            </a:r>
            <a:r>
              <a:rPr lang="en-US" b="0" dirty="0">
                <a:solidFill>
                  <a:schemeClr val="dk1"/>
                </a:solidFill>
              </a:rPr>
              <a:t>" -k "/</a:t>
            </a:r>
            <a:r>
              <a:rPr lang="en-US" b="0" dirty="0" err="1">
                <a:solidFill>
                  <a:schemeClr val="dk1"/>
                </a:solidFill>
              </a:rPr>
              <a:t>public_html</a:t>
            </a:r>
            <a:r>
              <a:rPr lang="en-US" b="0" dirty="0">
                <a:solidFill>
                  <a:schemeClr val="dk1"/>
                </a:solidFill>
              </a:rPr>
              <a:t>/</a:t>
            </a:r>
            <a:r>
              <a:rPr lang="en-US" b="0" dirty="0" err="1">
                <a:solidFill>
                  <a:schemeClr val="dk1"/>
                </a:solidFill>
              </a:rPr>
              <a:t>wordpress</a:t>
            </a:r>
            <a:r>
              <a:rPr lang="en-US" b="0" dirty="0">
                <a:solidFill>
                  <a:schemeClr val="dk1"/>
                </a:solidFill>
              </a:rPr>
              <a:t>" -c "WP User" -m</a:t>
            </a:r>
            <a:endParaRPr dirty="0"/>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A possible way to run your WordPress site with a new user and copy all files from old users at once.</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171450" lvl="0" indent="-171450" algn="l" rtl="0">
              <a:lnSpc>
                <a:spcPct val="100000"/>
              </a:lnSpc>
              <a:spcBef>
                <a:spcPts val="0"/>
              </a:spcBef>
              <a:spcAft>
                <a:spcPts val="0"/>
              </a:spcAft>
              <a:buClr>
                <a:schemeClr val="dk1"/>
              </a:buClr>
              <a:buSzPts val="1100"/>
            </a:pPr>
            <a:r>
              <a:rPr lang="en-US" b="1" dirty="0">
                <a:solidFill>
                  <a:schemeClr val="dk1"/>
                </a:solidFill>
              </a:rPr>
              <a:t>-</a:t>
            </a:r>
            <a:r>
              <a:rPr lang="en-US" b="1" dirty="0" smtClean="0">
                <a:solidFill>
                  <a:schemeClr val="dk1"/>
                </a:solidFill>
              </a:rPr>
              <a:t>m:</a:t>
            </a:r>
            <a:r>
              <a:rPr lang="en-US" b="0" dirty="0" smtClean="0">
                <a:solidFill>
                  <a:schemeClr val="dk1"/>
                </a:solidFill>
              </a:rPr>
              <a:t> </a:t>
            </a:r>
            <a:r>
              <a:rPr lang="en-US" b="0" dirty="0">
                <a:solidFill>
                  <a:schemeClr val="dk1"/>
                </a:solidFill>
              </a:rPr>
              <a:t>Creates the user’s home directory if it is not present. Also, copies everything from skeleton if it is specified.	</a:t>
            </a:r>
            <a:endParaRPr dirty="0"/>
          </a:p>
          <a:p>
            <a:pPr marL="0" lvl="0" indent="0" algn="l" rtl="0">
              <a:lnSpc>
                <a:spcPct val="100000"/>
              </a:lnSpc>
              <a:spcBef>
                <a:spcPts val="0"/>
              </a:spcBef>
              <a:spcAft>
                <a:spcPts val="0"/>
              </a:spcAft>
              <a:buClr>
                <a:schemeClr val="dk1"/>
              </a:buClr>
              <a:buSzPts val="1100"/>
              <a:buFont typeface="Arial"/>
              <a:buNone/>
            </a:pPr>
            <a:endParaRPr b="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Example command:</a:t>
            </a:r>
            <a:endParaRPr dirty="0"/>
          </a:p>
          <a:p>
            <a:pPr marL="0" lvl="0" indent="0" algn="l" rtl="0">
              <a:lnSpc>
                <a:spcPct val="100000"/>
              </a:lnSpc>
              <a:spcBef>
                <a:spcPts val="0"/>
              </a:spcBef>
              <a:spcAft>
                <a:spcPts val="0"/>
              </a:spcAft>
              <a:buClr>
                <a:schemeClr val="dk1"/>
              </a:buClr>
              <a:buSzPts val="1100"/>
              <a:buFont typeface="Arial"/>
              <a:buNone/>
            </a:pPr>
            <a:r>
              <a:rPr lang="en-US" b="0" dirty="0" err="1">
                <a:solidFill>
                  <a:schemeClr val="dk1"/>
                </a:solidFill>
              </a:rPr>
              <a:t>useradd</a:t>
            </a:r>
            <a:r>
              <a:rPr lang="en-US" b="0" dirty="0">
                <a:solidFill>
                  <a:schemeClr val="dk1"/>
                </a:solidFill>
              </a:rPr>
              <a:t> -m -c "My User" test</a:t>
            </a:r>
            <a:endParaRPr dirty="0"/>
          </a:p>
          <a:p>
            <a:pPr marL="0" lvl="0" indent="0" algn="l" rtl="0">
              <a:lnSpc>
                <a:spcPct val="100000"/>
              </a:lnSpc>
              <a:spcBef>
                <a:spcPts val="0"/>
              </a:spcBef>
              <a:spcAft>
                <a:spcPts val="0"/>
              </a:spcAft>
              <a:buClr>
                <a:schemeClr val="dk1"/>
              </a:buClr>
              <a:buSzPts val="1100"/>
              <a:buFont typeface="Arial"/>
              <a:buNone/>
            </a:pPr>
            <a:r>
              <a:rPr lang="en-US" b="0" dirty="0">
                <a:solidFill>
                  <a:schemeClr val="dk1"/>
                </a:solidFill>
              </a:rPr>
              <a:t>The simplest way to create users with all default settings.</a:t>
            </a:r>
            <a:endParaRPr b="0"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725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about different flags that can be used to add a user in Linux.</a:t>
            </a:r>
            <a:endParaRPr dirty="0"/>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00000"/>
              </a:lnSpc>
              <a:spcBef>
                <a:spcPts val="0"/>
              </a:spcBef>
              <a:spcAft>
                <a:spcPts val="0"/>
              </a:spcAft>
              <a:buSzPts val="1100"/>
              <a:buNone/>
            </a:pPr>
            <a:endParaRPr dirty="0"/>
          </a:p>
          <a:p>
            <a:pPr marL="171450" lvl="0" indent="-171450" algn="l" rtl="0">
              <a:lnSpc>
                <a:spcPct val="100000"/>
              </a:lnSpc>
              <a:spcBef>
                <a:spcPts val="0"/>
              </a:spcBef>
              <a:spcAft>
                <a:spcPts val="0"/>
              </a:spcAft>
              <a:buSzPts val="1100"/>
            </a:pPr>
            <a:r>
              <a:rPr lang="en-US" b="1" dirty="0"/>
              <a:t>-</a:t>
            </a:r>
            <a:r>
              <a:rPr lang="en-US" b="1" dirty="0" smtClean="0"/>
              <a:t>b:</a:t>
            </a:r>
            <a:r>
              <a:rPr lang="en-US" dirty="0" smtClean="0"/>
              <a:t> The </a:t>
            </a:r>
            <a:r>
              <a:rPr lang="en-US" dirty="0"/>
              <a:t>base directory for the system. Defaults to /home for most of the Linux system. This is mainly used to create the home directory. If the home directory parameter (-d) is not set, then login name is concatenated with base directory.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Example command:</a:t>
            </a:r>
            <a:endParaRPr dirty="0"/>
          </a:p>
          <a:p>
            <a:pPr marL="0" lvl="0" indent="0" algn="l" rtl="0">
              <a:lnSpc>
                <a:spcPct val="100000"/>
              </a:lnSpc>
              <a:spcBef>
                <a:spcPts val="0"/>
              </a:spcBef>
              <a:spcAft>
                <a:spcPts val="0"/>
              </a:spcAft>
              <a:buSzPts val="1100"/>
              <a:buNone/>
            </a:pPr>
            <a:r>
              <a:rPr lang="en-US" dirty="0" err="1"/>
              <a:t>useradd</a:t>
            </a:r>
            <a:r>
              <a:rPr lang="en-US" dirty="0"/>
              <a:t> -b "/</a:t>
            </a:r>
            <a:r>
              <a:rPr lang="en-US" dirty="0" err="1"/>
              <a:t>var</a:t>
            </a:r>
            <a:r>
              <a:rPr lang="en-US" dirty="0"/>
              <a:t>/www“ test</a:t>
            </a:r>
            <a:endParaRPr dirty="0"/>
          </a:p>
          <a:p>
            <a:pPr marL="0" lvl="0" indent="0" algn="l" rtl="0">
              <a:lnSpc>
                <a:spcPct val="100000"/>
              </a:lnSpc>
              <a:spcBef>
                <a:spcPts val="0"/>
              </a:spcBef>
              <a:spcAft>
                <a:spcPts val="0"/>
              </a:spcAft>
              <a:buSzPts val="1100"/>
              <a:buNone/>
            </a:pPr>
            <a:r>
              <a:rPr lang="en-US" dirty="0"/>
              <a:t>With default configuration, the home directory will be /</a:t>
            </a:r>
            <a:r>
              <a:rPr lang="en-US" dirty="0" err="1"/>
              <a:t>var</a:t>
            </a:r>
            <a:r>
              <a:rPr lang="en-US" dirty="0"/>
              <a:t>/www/test</a:t>
            </a:r>
            <a:endParaRPr dirty="0"/>
          </a:p>
          <a:p>
            <a:pPr marL="0" lvl="0" indent="0" algn="l" rtl="0">
              <a:lnSpc>
                <a:spcPct val="100000"/>
              </a:lnSpc>
              <a:spcBef>
                <a:spcPts val="0"/>
              </a:spcBef>
              <a:spcAft>
                <a:spcPts val="0"/>
              </a:spcAft>
              <a:buSzPts val="1100"/>
              <a:buNone/>
            </a:pPr>
            <a:endParaRPr dirty="0"/>
          </a:p>
          <a:p>
            <a:pPr marL="171450" lvl="0" indent="-171450" algn="l" rtl="0">
              <a:lnSpc>
                <a:spcPct val="100000"/>
              </a:lnSpc>
              <a:spcBef>
                <a:spcPts val="0"/>
              </a:spcBef>
              <a:spcAft>
                <a:spcPts val="0"/>
              </a:spcAft>
              <a:buSzPts val="1100"/>
            </a:pPr>
            <a:r>
              <a:rPr lang="en-US" b="1" dirty="0" smtClean="0"/>
              <a:t>-d:</a:t>
            </a:r>
            <a:r>
              <a:rPr lang="en-US" dirty="0" smtClean="0"/>
              <a:t> The </a:t>
            </a:r>
            <a:r>
              <a:rPr lang="en-US" dirty="0"/>
              <a:t>path of the home directory of the user. If the path does not exist, then it is not necessarily created by default.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Example command:</a:t>
            </a:r>
            <a:endParaRPr dirty="0"/>
          </a:p>
          <a:p>
            <a:pPr marL="0" lvl="0" indent="0" algn="l" rtl="0">
              <a:lnSpc>
                <a:spcPct val="100000"/>
              </a:lnSpc>
              <a:spcBef>
                <a:spcPts val="0"/>
              </a:spcBef>
              <a:spcAft>
                <a:spcPts val="0"/>
              </a:spcAft>
              <a:buSzPts val="1100"/>
              <a:buNone/>
            </a:pPr>
            <a:r>
              <a:rPr lang="en-US" dirty="0" err="1"/>
              <a:t>useradd</a:t>
            </a:r>
            <a:r>
              <a:rPr lang="en-US" dirty="0"/>
              <a:t> -d "/home/</a:t>
            </a:r>
            <a:r>
              <a:rPr lang="en-US" dirty="0" err="1"/>
              <a:t>myuser</a:t>
            </a:r>
            <a:r>
              <a:rPr lang="en-US" dirty="0"/>
              <a:t>" test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171450" lvl="0" indent="-171450" algn="l" rtl="0">
              <a:lnSpc>
                <a:spcPct val="100000"/>
              </a:lnSpc>
              <a:spcBef>
                <a:spcPts val="0"/>
              </a:spcBef>
              <a:spcAft>
                <a:spcPts val="0"/>
              </a:spcAft>
              <a:buSzPts val="1100"/>
            </a:pPr>
            <a:r>
              <a:rPr lang="en-US" b="1" dirty="0"/>
              <a:t>-</a:t>
            </a:r>
            <a:r>
              <a:rPr lang="en-US" b="1" dirty="0" smtClean="0"/>
              <a:t>g:</a:t>
            </a:r>
            <a:r>
              <a:rPr lang="en-US" dirty="0" smtClean="0"/>
              <a:t> </a:t>
            </a:r>
            <a:r>
              <a:rPr lang="en-US" dirty="0"/>
              <a:t>Primary group ID or name. If not specified, a new group is created with the same name as the login name of the user and the corresponding ID is assigned.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Example command:</a:t>
            </a:r>
            <a:endParaRPr dirty="0"/>
          </a:p>
          <a:p>
            <a:pPr marL="0" lvl="0" indent="0" algn="l" rtl="0">
              <a:lnSpc>
                <a:spcPct val="100000"/>
              </a:lnSpc>
              <a:spcBef>
                <a:spcPts val="0"/>
              </a:spcBef>
              <a:spcAft>
                <a:spcPts val="0"/>
              </a:spcAft>
              <a:buSzPts val="1100"/>
              <a:buNone/>
            </a:pPr>
            <a:r>
              <a:rPr lang="en-US" dirty="0" err="1"/>
              <a:t>useradd</a:t>
            </a:r>
            <a:r>
              <a:rPr lang="en-US" dirty="0"/>
              <a:t> -g 100 test</a:t>
            </a:r>
            <a:endParaRPr dirty="0"/>
          </a:p>
          <a:p>
            <a:pPr marL="0" lvl="0" indent="0" algn="l" rtl="0">
              <a:lnSpc>
                <a:spcPct val="100000"/>
              </a:lnSpc>
              <a:spcBef>
                <a:spcPts val="0"/>
              </a:spcBef>
              <a:spcAft>
                <a:spcPts val="0"/>
              </a:spcAft>
              <a:buSzPts val="1100"/>
              <a:buNone/>
            </a:pPr>
            <a:r>
              <a:rPr lang="en-US" dirty="0"/>
              <a:t>The GID 100 corresponds to a group named “users”. test will be assigned to that group.</a:t>
            </a:r>
            <a:endParaRPr dirty="0"/>
          </a:p>
          <a:p>
            <a:pPr marL="0" lvl="0" indent="0" algn="l" rtl="0">
              <a:lnSpc>
                <a:spcPct val="100000"/>
              </a:lnSpc>
              <a:spcBef>
                <a:spcPts val="0"/>
              </a:spcBef>
              <a:spcAft>
                <a:spcPts val="0"/>
              </a:spcAft>
              <a:buSzPts val="1100"/>
              <a:buNone/>
            </a:pPr>
            <a:endParaRPr dirty="0"/>
          </a:p>
          <a:p>
            <a:pPr marL="171450" lvl="0" indent="-171450" algn="l" rtl="0">
              <a:lnSpc>
                <a:spcPct val="100000"/>
              </a:lnSpc>
              <a:spcBef>
                <a:spcPts val="0"/>
              </a:spcBef>
              <a:spcAft>
                <a:spcPts val="0"/>
              </a:spcAft>
              <a:buSzPts val="1100"/>
            </a:pPr>
            <a:r>
              <a:rPr lang="en-US" b="1" dirty="0"/>
              <a:t>-</a:t>
            </a:r>
            <a:r>
              <a:rPr lang="en-US" b="1" dirty="0" smtClean="0"/>
              <a:t>G:</a:t>
            </a:r>
            <a:r>
              <a:rPr lang="en-US" dirty="0" smtClean="0"/>
              <a:t> </a:t>
            </a:r>
            <a:r>
              <a:rPr lang="en-US" dirty="0"/>
              <a:t>List of supplementary groups which the user is also a member of. We can have multiple groups separated by comma.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Example command:</a:t>
            </a:r>
            <a:endParaRPr dirty="0"/>
          </a:p>
          <a:p>
            <a:pPr marL="0" lvl="0" indent="0" algn="l" rtl="0">
              <a:lnSpc>
                <a:spcPct val="100000"/>
              </a:lnSpc>
              <a:spcBef>
                <a:spcPts val="0"/>
              </a:spcBef>
              <a:spcAft>
                <a:spcPts val="0"/>
              </a:spcAft>
              <a:buSzPts val="1100"/>
              <a:buNone/>
            </a:pPr>
            <a:r>
              <a:rPr lang="en-US" dirty="0" err="1"/>
              <a:t>useradd</a:t>
            </a:r>
            <a:r>
              <a:rPr lang="en-US" dirty="0"/>
              <a:t> -g 100 -G </a:t>
            </a:r>
            <a:r>
              <a:rPr lang="en-US" dirty="0" err="1"/>
              <a:t>adm,sudo</a:t>
            </a:r>
            <a:r>
              <a:rPr lang="en-US" dirty="0"/>
              <a:t> test</a:t>
            </a:r>
            <a:endParaRPr dirty="0"/>
          </a:p>
          <a:p>
            <a:pPr marL="0" lvl="0" indent="0" algn="l" rtl="0">
              <a:lnSpc>
                <a:spcPct val="100000"/>
              </a:lnSpc>
              <a:spcBef>
                <a:spcPts val="0"/>
              </a:spcBef>
              <a:spcAft>
                <a:spcPts val="0"/>
              </a:spcAft>
              <a:buSzPts val="1100"/>
              <a:buNone/>
            </a:pPr>
            <a:r>
              <a:rPr lang="en-US" dirty="0" err="1"/>
              <a:t>WIll</a:t>
            </a:r>
            <a:r>
              <a:rPr lang="en-US" dirty="0"/>
              <a:t> make the user test also a member of </a:t>
            </a:r>
            <a:r>
              <a:rPr lang="en-US" dirty="0" err="1"/>
              <a:t>sudo</a:t>
            </a:r>
            <a:r>
              <a:rPr lang="en-US" dirty="0"/>
              <a:t> and </a:t>
            </a:r>
            <a:r>
              <a:rPr lang="en-US" dirty="0" err="1"/>
              <a:t>adm</a:t>
            </a:r>
            <a:r>
              <a:rPr lang="en-US" dirty="0"/>
              <a:t> group and use corresponding privileges.</a:t>
            </a:r>
            <a:endParaRPr dirty="0"/>
          </a:p>
        </p:txBody>
      </p:sp>
    </p:spTree>
    <p:extLst>
      <p:ext uri="{BB962C8B-B14F-4D97-AF65-F5344CB8AC3E}">
        <p14:creationId xmlns:p14="http://schemas.microsoft.com/office/powerpoint/2010/main" val="230644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dirty="0"/>
          </a:p>
          <a:p>
            <a:pPr marL="0" lvl="0" indent="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r>
              <a:rPr lang="en-US" b="1" dirty="0"/>
              <a:t>Answer: </a:t>
            </a:r>
            <a:endParaRPr b="1" dirty="0"/>
          </a:p>
          <a:p>
            <a:pPr marL="0" marR="0" lvl="0" indent="0" algn="l" rtl="0">
              <a:lnSpc>
                <a:spcPct val="100000"/>
              </a:lnSpc>
              <a:spcBef>
                <a:spcPts val="0"/>
              </a:spcBef>
              <a:spcAft>
                <a:spcPts val="0"/>
              </a:spcAft>
              <a:buClr>
                <a:srgbClr val="000000"/>
              </a:buClr>
              <a:buSzPts val="1100"/>
              <a:buFont typeface="Arial"/>
              <a:buNone/>
            </a:pPr>
            <a:r>
              <a:rPr lang="en-US" dirty="0" smtClean="0"/>
              <a:t>1. b</a:t>
            </a:r>
            <a:r>
              <a:rPr lang="en-US" dirty="0"/>
              <a:t>. Same group as the user </a:t>
            </a:r>
            <a:r>
              <a:rPr lang="en-US" dirty="0" smtClean="0"/>
              <a:t>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c. /</a:t>
            </a:r>
            <a:r>
              <a:rPr lang="en-US" dirty="0" err="1" smtClean="0"/>
              <a:t>etc</a:t>
            </a:r>
            <a:r>
              <a:rPr lang="en-US" dirty="0" smtClean="0"/>
              <a:t>/</a:t>
            </a:r>
            <a:r>
              <a:rPr lang="en-US" dirty="0" err="1" smtClean="0"/>
              <a:t>bashrc</a:t>
            </a:r>
            <a:endParaRPr lang="en-US" dirty="0" smtClean="0"/>
          </a:p>
          <a:p>
            <a:pPr marL="0" marR="0" lvl="0" indent="0" algn="l" rtl="0">
              <a:lnSpc>
                <a:spcPct val="100000"/>
              </a:lnSpc>
              <a:spcBef>
                <a:spcPts val="0"/>
              </a:spcBef>
              <a:spcAft>
                <a:spcPts val="0"/>
              </a:spcAft>
              <a:buClr>
                <a:srgbClr val="000000"/>
              </a:buClr>
              <a:buSzPts val="1100"/>
              <a:buFont typeface="Arial"/>
              <a:buNone/>
            </a:pPr>
            <a:endParaRPr dirty="0"/>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24890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a:p>
        </p:txBody>
      </p:sp>
      <p:sp>
        <p:nvSpPr>
          <p:cNvPr id="17" name="Shape 17"/>
          <p:cNvSpPr txBox="1">
            <a:spLocks noGrp="1"/>
          </p:cNvSpPr>
          <p:nvPr>
            <p:ph type="body" idx="1" hasCustomPrompt="1"/>
          </p:nvPr>
        </p:nvSpPr>
        <p:spPr>
          <a:xfrm>
            <a:off x="2033195" y="719340"/>
            <a:ext cx="9329480"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04</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04</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33844177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400094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395639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6321879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4217420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788136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711785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0459414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8794292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81507641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297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a:p>
            <a:pPr lvl="1"/>
            <a:r>
              <a:rPr lang="en-US"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4055427889"/>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6575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68779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62009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4005901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1294786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2577240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0069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9445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6166728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116240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41099400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670364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2227626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999895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2522908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2">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4: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Configuration and Maintenance</a:t>
            </a:r>
          </a:p>
        </p:txBody>
      </p:sp>
    </p:spTree>
    <p:extLst>
      <p:ext uri="{BB962C8B-B14F-4D97-AF65-F5344CB8AC3E}">
        <p14:creationId xmlns:p14="http://schemas.microsoft.com/office/powerpoint/2010/main" val="15621853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4: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Configuration and Maintenance</a:t>
            </a:r>
          </a:p>
        </p:txBody>
      </p:sp>
    </p:spTree>
    <p:extLst>
      <p:ext uri="{BB962C8B-B14F-4D97-AF65-F5344CB8AC3E}">
        <p14:creationId xmlns:p14="http://schemas.microsoft.com/office/powerpoint/2010/main" val="55541326"/>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smtClean="0"/>
              <a:t>Advanced Linux</a:t>
            </a:r>
            <a:endParaRPr lang="en-US" dirty="0"/>
          </a:p>
        </p:txBody>
      </p:sp>
      <p:sp>
        <p:nvSpPr>
          <p:cNvPr id="2" name="Text Placeholder 1"/>
          <p:cNvSpPr>
            <a:spLocks noGrp="1"/>
          </p:cNvSpPr>
          <p:nvPr>
            <p:ph type="body" idx="2"/>
          </p:nvPr>
        </p:nvSpPr>
        <p:spPr/>
        <p:txBody>
          <a:bodyPr/>
          <a:lstStyle/>
          <a:p>
            <a:r>
              <a:rPr lang="en-US" dirty="0" smtClean="0"/>
              <a:t>Configuration and Maintenance</a:t>
            </a:r>
            <a:endParaRPr lang="en-US" dirty="0"/>
          </a:p>
        </p:txBody>
      </p:sp>
      <p:sp>
        <p:nvSpPr>
          <p:cNvPr id="3" name="Text Placeholder 2"/>
          <p:cNvSpPr>
            <a:spLocks noGrp="1"/>
          </p:cNvSpPr>
          <p:nvPr>
            <p:ph type="body" idx="3"/>
          </p:nvPr>
        </p:nvSpPr>
        <p:spPr/>
        <p:txBody>
          <a:bodyPr/>
          <a:lstStyle/>
          <a:p>
            <a:r>
              <a:rPr lang="en-US" dirty="0" smtClean="0"/>
              <a:t>B.TECH CSE with Specialization in </a:t>
            </a:r>
            <a:r>
              <a:rPr lang="en-US" dirty="0" err="1" smtClean="0"/>
              <a:t>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p:txBody>
          <a:bodyPr/>
          <a:lstStyle/>
          <a:p>
            <a:r>
              <a:rPr lang="en-US" smtClean="0"/>
              <a:t>What did You Grasp?</a:t>
            </a:r>
            <a:endParaRPr lang="en-US"/>
          </a:p>
        </p:txBody>
      </p:sp>
      <p:sp>
        <p:nvSpPr>
          <p:cNvPr id="115" name="Google Shape;115;p23"/>
          <p:cNvSpPr txBox="1">
            <a:spLocks noGrp="1"/>
          </p:cNvSpPr>
          <p:nvPr>
            <p:ph type="body" sz="quarter" idx="26"/>
          </p:nvPr>
        </p:nvSpPr>
        <p:spPr/>
        <p:txBody>
          <a:bodyPr/>
          <a:lstStyle/>
          <a:p>
            <a:pPr>
              <a:buFont typeface="+mj-lt"/>
              <a:buAutoNum type="arabicPeriod" startAt="3"/>
            </a:pPr>
            <a:r>
              <a:rPr lang="en-US" dirty="0" smtClean="0"/>
              <a:t>Which command is used to list the groups configured on the system?</a:t>
            </a:r>
          </a:p>
          <a:p>
            <a:pPr lvl="1"/>
            <a:r>
              <a:rPr lang="en-US" dirty="0" smtClean="0"/>
              <a:t>group-id</a:t>
            </a:r>
          </a:p>
          <a:p>
            <a:pPr lvl="1"/>
            <a:r>
              <a:rPr lang="en-US" dirty="0" err="1" smtClean="0"/>
              <a:t>gid</a:t>
            </a:r>
            <a:r>
              <a:rPr lang="en-US" dirty="0" smtClean="0"/>
              <a:t> list</a:t>
            </a:r>
          </a:p>
          <a:p>
            <a:pPr lvl="1"/>
            <a:r>
              <a:rPr lang="en-US" dirty="0" smtClean="0"/>
              <a:t>groups </a:t>
            </a:r>
          </a:p>
          <a:p>
            <a:pPr lvl="1"/>
            <a:r>
              <a:rPr lang="en-US" dirty="0" smtClean="0"/>
              <a:t>groups list</a:t>
            </a:r>
          </a:p>
          <a:p>
            <a:pPr>
              <a:buAutoNum type="arabicPeriod" startAt="3"/>
            </a:pPr>
            <a:endParaRPr lang="en-US" dirty="0" smtClean="0"/>
          </a:p>
          <a:p>
            <a:pPr>
              <a:buAutoNum type="arabicPeriod" startAt="3"/>
            </a:pPr>
            <a:r>
              <a:rPr lang="en-US" dirty="0"/>
              <a:t>By using which flag user can be added to multiple groups?</a:t>
            </a:r>
          </a:p>
          <a:p>
            <a:pPr lvl="1"/>
            <a:r>
              <a:rPr lang="en-US" dirty="0"/>
              <a:t>-b</a:t>
            </a:r>
          </a:p>
          <a:p>
            <a:pPr lvl="1"/>
            <a:r>
              <a:rPr lang="en-US" dirty="0"/>
              <a:t>-G</a:t>
            </a:r>
          </a:p>
          <a:p>
            <a:pPr lvl="1"/>
            <a:r>
              <a:rPr lang="en-US" dirty="0"/>
              <a:t>-g</a:t>
            </a:r>
          </a:p>
          <a:p>
            <a:pPr lvl="1"/>
            <a:r>
              <a:rPr lang="en-US" dirty="0"/>
              <a:t>-</a:t>
            </a:r>
            <a:r>
              <a:rPr lang="en-US" dirty="0" smtClean="0"/>
              <a:t>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p:txBody>
          <a:bodyPr/>
          <a:lstStyle/>
          <a:p>
            <a:r>
              <a:rPr lang="en-US" smtClean="0"/>
              <a:t>2.1 Modifying Existing Groups and Users</a:t>
            </a:r>
            <a:endParaRPr lang="en-US"/>
          </a:p>
        </p:txBody>
      </p:sp>
      <p:sp>
        <p:nvSpPr>
          <p:cNvPr id="127" name="Google Shape;127;p25"/>
          <p:cNvSpPr txBox="1">
            <a:spLocks noGrp="1"/>
          </p:cNvSpPr>
          <p:nvPr>
            <p:ph type="body" idx="2"/>
          </p:nvPr>
        </p:nvSpPr>
        <p:spPr/>
        <p:txBody>
          <a:bodyPr/>
          <a:lstStyle/>
          <a:p>
            <a:r>
              <a:rPr lang="en-US" dirty="0" smtClean="0"/>
              <a:t> </a:t>
            </a:r>
          </a:p>
          <a:p>
            <a:endParaRPr lang="en-US" dirty="0" smtClean="0"/>
          </a:p>
          <a:p>
            <a:endParaRPr lang="en-US" dirty="0" smtClean="0"/>
          </a:p>
          <a:p>
            <a:endParaRPr lang="en-US" dirty="0"/>
          </a:p>
        </p:txBody>
      </p:sp>
      <p:grpSp>
        <p:nvGrpSpPr>
          <p:cNvPr id="20" name="Group 19"/>
          <p:cNvGrpSpPr/>
          <p:nvPr/>
        </p:nvGrpSpPr>
        <p:grpSpPr>
          <a:xfrm>
            <a:off x="660505" y="1304995"/>
            <a:ext cx="5725781" cy="992780"/>
            <a:chOff x="660505" y="1535777"/>
            <a:chExt cx="5725781" cy="992780"/>
          </a:xfrm>
        </p:grpSpPr>
        <p:sp>
          <p:nvSpPr>
            <p:cNvPr id="10" name="Rounded Rectangle 9"/>
            <p:cNvSpPr/>
            <p:nvPr/>
          </p:nvSpPr>
          <p:spPr>
            <a:xfrm>
              <a:off x="678608" y="1934197"/>
              <a:ext cx="5707677" cy="594360"/>
            </a:xfrm>
            <a:prstGeom prst="roundRect">
              <a:avLst>
                <a:gd name="adj" fmla="val 0"/>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95" tIns="36480" rIns="42195" bIns="36480" numCol="1" spcCol="1270" anchor="ctr" anchorCtr="0">
              <a:noAutofit/>
            </a:bodyPr>
            <a:lstStyle/>
            <a:p>
              <a:pPr lvl="0" defTabSz="400050">
                <a:lnSpc>
                  <a:spcPct val="90000"/>
                </a:lnSpc>
                <a:spcBef>
                  <a:spcPct val="0"/>
                </a:spcBef>
                <a:spcAft>
                  <a:spcPct val="35000"/>
                </a:spcAft>
              </a:pPr>
              <a:r>
                <a:rPr lang="en-US" sz="1600" kern="1200" dirty="0" smtClean="0"/>
                <a:t># </a:t>
              </a:r>
              <a:r>
                <a:rPr lang="en-US" sz="1600" kern="1200" dirty="0" err="1" smtClean="0"/>
                <a:t>groupadd</a:t>
              </a:r>
              <a:r>
                <a:rPr lang="en-US" sz="1600" kern="1200" dirty="0" smtClean="0"/>
                <a:t> -g 800 admins</a:t>
              </a:r>
            </a:p>
          </p:txBody>
        </p:sp>
        <p:sp>
          <p:nvSpPr>
            <p:cNvPr id="8" name="Rounded Rectangle 7"/>
            <p:cNvSpPr/>
            <p:nvPr/>
          </p:nvSpPr>
          <p:spPr>
            <a:xfrm>
              <a:off x="660505" y="1535777"/>
              <a:ext cx="5725781" cy="457200"/>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1245" tIns="49180" rIns="61245" bIns="49180" numCol="1" spcCol="1270" anchor="ctr" anchorCtr="0">
              <a:noAutofit/>
            </a:bodyPr>
            <a:lstStyle/>
            <a:p>
              <a:pPr lvl="0" defTabSz="844550">
                <a:lnSpc>
                  <a:spcPct val="90000"/>
                </a:lnSpc>
                <a:spcBef>
                  <a:spcPct val="0"/>
                </a:spcBef>
                <a:spcAft>
                  <a:spcPct val="35000"/>
                </a:spcAft>
              </a:pPr>
              <a:r>
                <a:rPr lang="en-US" sz="1800" kern="1200" smtClean="0"/>
                <a:t>Adding a group</a:t>
              </a:r>
              <a:endParaRPr lang="en-US" sz="1800" kern="1200"/>
            </a:p>
          </p:txBody>
        </p:sp>
      </p:grpSp>
      <p:grpSp>
        <p:nvGrpSpPr>
          <p:cNvPr id="21" name="Group 20"/>
          <p:cNvGrpSpPr/>
          <p:nvPr/>
        </p:nvGrpSpPr>
        <p:grpSpPr>
          <a:xfrm>
            <a:off x="703725" y="2570379"/>
            <a:ext cx="5682559" cy="1025934"/>
            <a:chOff x="703725" y="2742377"/>
            <a:chExt cx="5682559" cy="1025934"/>
          </a:xfrm>
        </p:grpSpPr>
        <p:sp>
          <p:nvSpPr>
            <p:cNvPr id="13" name="Rounded Rectangle 12"/>
            <p:cNvSpPr/>
            <p:nvPr/>
          </p:nvSpPr>
          <p:spPr>
            <a:xfrm>
              <a:off x="703725" y="3173951"/>
              <a:ext cx="5682559" cy="594360"/>
            </a:xfrm>
            <a:prstGeom prst="roundRect">
              <a:avLst>
                <a:gd name="adj" fmla="val 0"/>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95" tIns="36480" rIns="42195" bIns="36480" numCol="1" spcCol="1270" anchor="ctr" anchorCtr="0">
              <a:noAutofit/>
            </a:bodyPr>
            <a:lstStyle/>
            <a:p>
              <a:pPr lvl="0" defTabSz="400050">
                <a:lnSpc>
                  <a:spcPct val="90000"/>
                </a:lnSpc>
                <a:spcBef>
                  <a:spcPct val="0"/>
                </a:spcBef>
                <a:spcAft>
                  <a:spcPct val="35000"/>
                </a:spcAft>
              </a:pPr>
              <a:r>
                <a:rPr lang="en-US" sz="1600" kern="1200" dirty="0" smtClean="0"/>
                <a:t># </a:t>
              </a:r>
              <a:r>
                <a:rPr lang="en-US" sz="1600" kern="1200" dirty="0" err="1" smtClean="0"/>
                <a:t>useradd</a:t>
              </a:r>
              <a:r>
                <a:rPr lang="en-US" sz="1600" kern="1200" dirty="0" smtClean="0"/>
                <a:t> -u 4000 -md /home/</a:t>
              </a:r>
              <a:r>
                <a:rPr lang="en-US" sz="1600" kern="1200" dirty="0" err="1" smtClean="0"/>
                <a:t>newuser</a:t>
              </a:r>
              <a:r>
                <a:rPr lang="en-US" sz="1600" kern="1200" dirty="0" smtClean="0"/>
                <a:t> -c "Some User" -g admins -G </a:t>
              </a:r>
              <a:r>
                <a:rPr lang="en-US" sz="1600" kern="1200" dirty="0" err="1" smtClean="0"/>
                <a:t>specialpeople,others</a:t>
              </a:r>
              <a:r>
                <a:rPr lang="en-US" sz="1600" kern="1200" dirty="0" smtClean="0"/>
                <a:t> -s /bin/bash </a:t>
              </a:r>
              <a:r>
                <a:rPr lang="en-US" sz="1600" kern="1200" dirty="0" err="1" smtClean="0"/>
                <a:t>newuser</a:t>
              </a:r>
              <a:endParaRPr lang="en-US" sz="1600" kern="1200" dirty="0" smtClean="0"/>
            </a:p>
          </p:txBody>
        </p:sp>
        <p:sp>
          <p:nvSpPr>
            <p:cNvPr id="11" name="Rounded Rectangle 10"/>
            <p:cNvSpPr/>
            <p:nvPr/>
          </p:nvSpPr>
          <p:spPr>
            <a:xfrm>
              <a:off x="703725" y="2742377"/>
              <a:ext cx="5682559" cy="457200"/>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1245" tIns="49180" rIns="61245" bIns="49180" numCol="1" spcCol="1270" anchor="ctr" anchorCtr="0">
              <a:noAutofit/>
            </a:bodyPr>
            <a:lstStyle/>
            <a:p>
              <a:pPr lvl="0" defTabSz="844550">
                <a:lnSpc>
                  <a:spcPct val="90000"/>
                </a:lnSpc>
                <a:spcBef>
                  <a:spcPct val="0"/>
                </a:spcBef>
                <a:spcAft>
                  <a:spcPct val="35000"/>
                </a:spcAft>
              </a:pPr>
              <a:r>
                <a:rPr lang="en-US" sz="1800" kern="1200" smtClean="0"/>
                <a:t>Adding a user to the group</a:t>
              </a:r>
              <a:endParaRPr lang="en-US" sz="1800" kern="1200" dirty="0" smtClean="0"/>
            </a:p>
          </p:txBody>
        </p:sp>
      </p:grpSp>
      <p:grpSp>
        <p:nvGrpSpPr>
          <p:cNvPr id="22" name="Group 21"/>
          <p:cNvGrpSpPr/>
          <p:nvPr/>
        </p:nvGrpSpPr>
        <p:grpSpPr>
          <a:xfrm>
            <a:off x="703724" y="3868917"/>
            <a:ext cx="5682560" cy="1019699"/>
            <a:chOff x="703724" y="4140820"/>
            <a:chExt cx="5682560" cy="1019699"/>
          </a:xfrm>
        </p:grpSpPr>
        <p:sp>
          <p:nvSpPr>
            <p:cNvPr id="16" name="Rounded Rectangle 15"/>
            <p:cNvSpPr/>
            <p:nvPr/>
          </p:nvSpPr>
          <p:spPr>
            <a:xfrm>
              <a:off x="703724" y="4566159"/>
              <a:ext cx="5682559" cy="594360"/>
            </a:xfrm>
            <a:prstGeom prst="roundRect">
              <a:avLst>
                <a:gd name="adj" fmla="val 0"/>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95" tIns="36480" rIns="42195" bIns="36480" numCol="1" spcCol="1270" anchor="ctr" anchorCtr="0">
              <a:noAutofit/>
            </a:bodyPr>
            <a:lstStyle/>
            <a:p>
              <a:pPr lvl="0" defTabSz="400050">
                <a:lnSpc>
                  <a:spcPct val="90000"/>
                </a:lnSpc>
                <a:spcBef>
                  <a:spcPct val="0"/>
                </a:spcBef>
                <a:spcAft>
                  <a:spcPct val="35000"/>
                </a:spcAft>
              </a:pPr>
              <a:r>
                <a:rPr lang="en-US" sz="1600" kern="1200" dirty="0" smtClean="0"/>
                <a:t>#</a:t>
              </a:r>
              <a:r>
                <a:rPr lang="en-US" sz="1600" kern="1200" dirty="0" err="1" smtClean="0"/>
                <a:t>groupmod</a:t>
              </a:r>
              <a:r>
                <a:rPr lang="en-US" sz="1600" kern="1200" dirty="0" smtClean="0"/>
                <a:t> -n </a:t>
              </a:r>
              <a:r>
                <a:rPr lang="en-US" sz="1600" kern="1200" dirty="0" err="1" smtClean="0"/>
                <a:t>newgroup</a:t>
              </a:r>
              <a:r>
                <a:rPr lang="en-US" sz="1600" kern="1200" dirty="0" smtClean="0"/>
                <a:t> </a:t>
              </a:r>
              <a:r>
                <a:rPr lang="en-US" sz="1600" kern="1200" dirty="0" err="1" smtClean="0"/>
                <a:t>oldgroup</a:t>
              </a:r>
              <a:endParaRPr lang="en-US" sz="1600" kern="1200" dirty="0" smtClean="0"/>
            </a:p>
          </p:txBody>
        </p:sp>
        <p:sp>
          <p:nvSpPr>
            <p:cNvPr id="14" name="Rounded Rectangle 13"/>
            <p:cNvSpPr/>
            <p:nvPr/>
          </p:nvSpPr>
          <p:spPr>
            <a:xfrm>
              <a:off x="703726" y="4140820"/>
              <a:ext cx="5682558" cy="457200"/>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1245" tIns="49180" rIns="61245" bIns="49180" numCol="1" spcCol="1270" anchor="ctr" anchorCtr="0">
              <a:noAutofit/>
            </a:bodyPr>
            <a:lstStyle/>
            <a:p>
              <a:pPr lvl="0" defTabSz="844550">
                <a:lnSpc>
                  <a:spcPct val="90000"/>
                </a:lnSpc>
                <a:spcBef>
                  <a:spcPct val="0"/>
                </a:spcBef>
                <a:spcAft>
                  <a:spcPct val="35000"/>
                </a:spcAft>
              </a:pPr>
              <a:r>
                <a:rPr lang="en-US" sz="1800" kern="1200" dirty="0" smtClean="0"/>
                <a:t>Modifying existing group name</a:t>
              </a:r>
            </a:p>
          </p:txBody>
        </p:sp>
      </p:grpSp>
      <p:grpSp>
        <p:nvGrpSpPr>
          <p:cNvPr id="23" name="Group 22"/>
          <p:cNvGrpSpPr/>
          <p:nvPr/>
        </p:nvGrpSpPr>
        <p:grpSpPr>
          <a:xfrm>
            <a:off x="703723" y="5161219"/>
            <a:ext cx="5682559" cy="992638"/>
            <a:chOff x="703723" y="5392001"/>
            <a:chExt cx="5682559" cy="992638"/>
          </a:xfrm>
        </p:grpSpPr>
        <p:sp>
          <p:nvSpPr>
            <p:cNvPr id="19" name="Rounded Rectangle 18"/>
            <p:cNvSpPr/>
            <p:nvPr/>
          </p:nvSpPr>
          <p:spPr>
            <a:xfrm>
              <a:off x="703724" y="5790279"/>
              <a:ext cx="5682558" cy="594360"/>
            </a:xfrm>
            <a:prstGeom prst="roundRect">
              <a:avLst>
                <a:gd name="adj" fmla="val 0"/>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95" tIns="36480" rIns="42195" bIns="36480" numCol="1" spcCol="1270" anchor="ctr" anchorCtr="0">
              <a:noAutofit/>
            </a:bodyPr>
            <a:lstStyle/>
            <a:p>
              <a:pPr lvl="0" defTabSz="400050">
                <a:lnSpc>
                  <a:spcPct val="90000"/>
                </a:lnSpc>
                <a:spcBef>
                  <a:spcPct val="0"/>
                </a:spcBef>
                <a:spcAft>
                  <a:spcPct val="35000"/>
                </a:spcAft>
              </a:pPr>
              <a:r>
                <a:rPr lang="en-US" sz="1600" kern="1200" dirty="0" smtClean="0"/>
                <a:t>#</a:t>
              </a:r>
              <a:r>
                <a:rPr lang="en-US" sz="1600" kern="1200" dirty="0" err="1" smtClean="0"/>
                <a:t>groupdel</a:t>
              </a:r>
              <a:r>
                <a:rPr lang="en-US" sz="1600" kern="1200" dirty="0" smtClean="0"/>
                <a:t> </a:t>
              </a:r>
              <a:r>
                <a:rPr lang="en-US" sz="1600" kern="1200" dirty="0" err="1" smtClean="0"/>
                <a:t>newgroup</a:t>
              </a:r>
              <a:endParaRPr lang="en-US" sz="1600" kern="1200" dirty="0" smtClean="0"/>
            </a:p>
          </p:txBody>
        </p:sp>
        <p:sp>
          <p:nvSpPr>
            <p:cNvPr id="17" name="Rounded Rectangle 16"/>
            <p:cNvSpPr/>
            <p:nvPr/>
          </p:nvSpPr>
          <p:spPr>
            <a:xfrm>
              <a:off x="703723" y="5392001"/>
              <a:ext cx="5682559" cy="457200"/>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1245" tIns="49180" rIns="61245" bIns="49180" numCol="1" spcCol="1270" anchor="ctr" anchorCtr="0">
              <a:noAutofit/>
            </a:bodyPr>
            <a:lstStyle/>
            <a:p>
              <a:pPr lvl="0" defTabSz="844550">
                <a:lnSpc>
                  <a:spcPct val="90000"/>
                </a:lnSpc>
                <a:spcBef>
                  <a:spcPct val="0"/>
                </a:spcBef>
                <a:spcAft>
                  <a:spcPct val="35000"/>
                </a:spcAft>
              </a:pPr>
              <a:r>
                <a:rPr lang="en-US" sz="1800" kern="1200" dirty="0" smtClean="0"/>
                <a:t>Deleting existing group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p:txBody>
          <a:bodyPr/>
          <a:lstStyle/>
          <a:p>
            <a:r>
              <a:rPr lang="en-US" smtClean="0"/>
              <a:t>2.2 Adding a User to Groups</a:t>
            </a:r>
            <a:br>
              <a:rPr lang="en-US" smtClean="0"/>
            </a:br>
            <a:r>
              <a:rPr lang="en-US" smtClean="0"/>
              <a:t/>
            </a:r>
            <a:br>
              <a:rPr lang="en-US" smtClean="0"/>
            </a:br>
            <a:r>
              <a:rPr lang="en-US" smtClean="0"/>
              <a:t/>
            </a:r>
            <a:br>
              <a:rPr lang="en-US" smtClean="0"/>
            </a:br>
            <a:r>
              <a:rPr lang="en-US" smtClean="0"/>
              <a:t/>
            </a:r>
            <a:br>
              <a:rPr lang="en-US" smtClean="0"/>
            </a:br>
            <a:endParaRPr lang="en-US"/>
          </a:p>
        </p:txBody>
      </p:sp>
      <p:sp>
        <p:nvSpPr>
          <p:cNvPr id="133" name="Google Shape;133;p26"/>
          <p:cNvSpPr txBox="1">
            <a:spLocks noGrp="1"/>
          </p:cNvSpPr>
          <p:nvPr>
            <p:ph type="body" idx="2"/>
          </p:nvPr>
        </p:nvSpPr>
        <p:spPr/>
        <p:txBody>
          <a:bodyPr/>
          <a:lstStyle/>
          <a:p>
            <a:r>
              <a:rPr lang="en-US" dirty="0" smtClean="0"/>
              <a:t> </a:t>
            </a:r>
            <a:endParaRPr lang="en-US" dirty="0"/>
          </a:p>
        </p:txBody>
      </p:sp>
      <p:grpSp>
        <p:nvGrpSpPr>
          <p:cNvPr id="18" name="Group 17"/>
          <p:cNvGrpSpPr/>
          <p:nvPr/>
        </p:nvGrpSpPr>
        <p:grpSpPr>
          <a:xfrm>
            <a:off x="514406" y="1493872"/>
            <a:ext cx="6205708" cy="4427957"/>
            <a:chOff x="514406" y="1493872"/>
            <a:chExt cx="6205708" cy="4427957"/>
          </a:xfrm>
        </p:grpSpPr>
        <p:sp>
          <p:nvSpPr>
            <p:cNvPr id="9" name="Freeform 8"/>
            <p:cNvSpPr/>
            <p:nvPr/>
          </p:nvSpPr>
          <p:spPr>
            <a:xfrm>
              <a:off x="681490" y="2159293"/>
              <a:ext cx="167084" cy="553494"/>
            </a:xfrm>
            <a:custGeom>
              <a:avLst/>
              <a:gdLst/>
              <a:ahLst/>
              <a:cxnLst/>
              <a:rect l="0" t="0" r="0" b="0"/>
              <a:pathLst>
                <a:path>
                  <a:moveTo>
                    <a:pt x="0" y="0"/>
                  </a:moveTo>
                  <a:lnTo>
                    <a:pt x="0" y="626566"/>
                  </a:lnTo>
                  <a:lnTo>
                    <a:pt x="167084" y="626566"/>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848574" y="2416364"/>
              <a:ext cx="5871540" cy="737992"/>
            </a:xfrm>
            <a:prstGeom prst="roundRect">
              <a:avLst/>
            </a:prstGeom>
            <a:ln w="38100">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2249" rIns="51139" bIns="42249" numCol="1" spcCol="1270" anchor="ctr" anchorCtr="0">
              <a:noAutofit/>
            </a:bodyPr>
            <a:lstStyle/>
            <a:p>
              <a:pPr lvl="0" defTabSz="622300">
                <a:lnSpc>
                  <a:spcPct val="90000"/>
                </a:lnSpc>
                <a:spcBef>
                  <a:spcPct val="0"/>
                </a:spcBef>
                <a:spcAft>
                  <a:spcPct val="35000"/>
                </a:spcAft>
              </a:pPr>
              <a:r>
                <a:rPr lang="en-US" sz="1800" kern="1200" dirty="0" smtClean="0"/>
                <a:t>Adding a new group</a:t>
              </a:r>
            </a:p>
          </p:txBody>
        </p:sp>
        <p:sp>
          <p:nvSpPr>
            <p:cNvPr id="11" name="Freeform 10"/>
            <p:cNvSpPr/>
            <p:nvPr/>
          </p:nvSpPr>
          <p:spPr>
            <a:xfrm>
              <a:off x="681490" y="1999636"/>
              <a:ext cx="167084" cy="1475985"/>
            </a:xfrm>
            <a:custGeom>
              <a:avLst/>
              <a:gdLst/>
              <a:ahLst/>
              <a:cxnLst/>
              <a:rect l="0" t="0" r="0" b="0"/>
              <a:pathLst>
                <a:path>
                  <a:moveTo>
                    <a:pt x="0" y="0"/>
                  </a:moveTo>
                  <a:lnTo>
                    <a:pt x="0" y="1670843"/>
                  </a:lnTo>
                  <a:lnTo>
                    <a:pt x="167084" y="1670843"/>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848574" y="3338854"/>
              <a:ext cx="5871540" cy="737992"/>
            </a:xfrm>
            <a:prstGeom prst="roundRect">
              <a:avLst/>
            </a:prstGeom>
            <a:ln w="38100">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2249" rIns="51139" bIns="42249" numCol="1" spcCol="1270" anchor="ctr" anchorCtr="0">
              <a:noAutofit/>
            </a:bodyPr>
            <a:lstStyle/>
            <a:p>
              <a:pPr lvl="0" defTabSz="622300">
                <a:lnSpc>
                  <a:spcPct val="90000"/>
                </a:lnSpc>
                <a:spcBef>
                  <a:spcPct val="0"/>
                </a:spcBef>
                <a:spcAft>
                  <a:spcPct val="35000"/>
                </a:spcAft>
              </a:pPr>
              <a:r>
                <a:rPr lang="en-US" sz="1800" kern="1200" dirty="0" smtClean="0"/>
                <a:t>Add an existing user account to a group</a:t>
              </a:r>
            </a:p>
          </p:txBody>
        </p:sp>
        <p:sp>
          <p:nvSpPr>
            <p:cNvPr id="13" name="Freeform 12"/>
            <p:cNvSpPr/>
            <p:nvPr/>
          </p:nvSpPr>
          <p:spPr>
            <a:xfrm>
              <a:off x="681490" y="1898038"/>
              <a:ext cx="167084" cy="2398477"/>
            </a:xfrm>
            <a:custGeom>
              <a:avLst/>
              <a:gdLst/>
              <a:ahLst/>
              <a:cxnLst/>
              <a:rect l="0" t="0" r="0" b="0"/>
              <a:pathLst>
                <a:path>
                  <a:moveTo>
                    <a:pt x="0" y="0"/>
                  </a:moveTo>
                  <a:lnTo>
                    <a:pt x="0" y="2715121"/>
                  </a:lnTo>
                  <a:lnTo>
                    <a:pt x="167084" y="2715121"/>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848574" y="4261345"/>
              <a:ext cx="5871540" cy="737992"/>
            </a:xfrm>
            <a:prstGeom prst="roundRect">
              <a:avLst/>
            </a:prstGeom>
            <a:ln w="38100">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2249" rIns="51139" bIns="42249" numCol="1" spcCol="1270" anchor="ctr" anchorCtr="0">
              <a:noAutofit/>
            </a:bodyPr>
            <a:lstStyle/>
            <a:p>
              <a:pPr lvl="0" defTabSz="622300">
                <a:lnSpc>
                  <a:spcPct val="90000"/>
                </a:lnSpc>
                <a:spcBef>
                  <a:spcPct val="0"/>
                </a:spcBef>
                <a:spcAft>
                  <a:spcPct val="35000"/>
                </a:spcAft>
              </a:pPr>
              <a:r>
                <a:rPr lang="en-US" sz="1800" kern="1200" dirty="0" smtClean="0"/>
                <a:t>Change users primary groups</a:t>
              </a:r>
            </a:p>
          </p:txBody>
        </p:sp>
        <p:sp>
          <p:nvSpPr>
            <p:cNvPr id="15" name="Freeform 14"/>
            <p:cNvSpPr/>
            <p:nvPr/>
          </p:nvSpPr>
          <p:spPr>
            <a:xfrm>
              <a:off x="681490" y="1781926"/>
              <a:ext cx="167084" cy="3320968"/>
            </a:xfrm>
            <a:custGeom>
              <a:avLst/>
              <a:gdLst/>
              <a:ahLst/>
              <a:cxnLst/>
              <a:rect l="0" t="0" r="0" b="0"/>
              <a:pathLst>
                <a:path>
                  <a:moveTo>
                    <a:pt x="0" y="0"/>
                  </a:moveTo>
                  <a:lnTo>
                    <a:pt x="0" y="3759398"/>
                  </a:lnTo>
                  <a:lnTo>
                    <a:pt x="167084" y="3759398"/>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Rounded Rectangle 15"/>
            <p:cNvSpPr/>
            <p:nvPr/>
          </p:nvSpPr>
          <p:spPr>
            <a:xfrm>
              <a:off x="848574" y="5183837"/>
              <a:ext cx="5871540" cy="737992"/>
            </a:xfrm>
            <a:prstGeom prst="roundRect">
              <a:avLst/>
            </a:prstGeom>
            <a:ln w="38100">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2249" rIns="51139" bIns="42249" numCol="1" spcCol="1270" anchor="ctr" anchorCtr="0">
              <a:noAutofit/>
            </a:bodyPr>
            <a:lstStyle/>
            <a:p>
              <a:pPr lvl="0" defTabSz="622300">
                <a:lnSpc>
                  <a:spcPct val="90000"/>
                </a:lnSpc>
                <a:spcBef>
                  <a:spcPct val="0"/>
                </a:spcBef>
                <a:spcAft>
                  <a:spcPct val="35000"/>
                </a:spcAft>
              </a:pPr>
              <a:r>
                <a:rPr lang="en-US" sz="1800" kern="1200" dirty="0" smtClean="0"/>
                <a:t>View the group assigned to a user</a:t>
              </a:r>
            </a:p>
          </p:txBody>
        </p:sp>
        <p:sp>
          <p:nvSpPr>
            <p:cNvPr id="8" name="Rounded Rectangle 7"/>
            <p:cNvSpPr/>
            <p:nvPr/>
          </p:nvSpPr>
          <p:spPr>
            <a:xfrm>
              <a:off x="514406" y="1493872"/>
              <a:ext cx="6205708" cy="73799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4789" rIns="54949" bIns="44789" numCol="1" spcCol="1270" anchor="ctr" anchorCtr="0">
              <a:noAutofit/>
            </a:bodyPr>
            <a:lstStyle/>
            <a:p>
              <a:pPr lvl="0" defTabSz="711200">
                <a:lnSpc>
                  <a:spcPct val="90000"/>
                </a:lnSpc>
                <a:spcBef>
                  <a:spcPct val="0"/>
                </a:spcBef>
                <a:spcAft>
                  <a:spcPct val="35000"/>
                </a:spcAft>
              </a:pPr>
              <a:r>
                <a:rPr lang="en-US" sz="1800" kern="1200" dirty="0" smtClean="0"/>
                <a:t>Adding users to a group involve below scenarios:</a:t>
              </a:r>
              <a:endParaRPr lang="en-US" sz="1800" kern="1200"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p:txBody>
          <a:bodyPr/>
          <a:lstStyle/>
          <a:p>
            <a:r>
              <a:rPr lang="en-US" smtClean="0"/>
              <a:t>2.3 Ownership of Linux Files</a:t>
            </a:r>
            <a:endParaRPr lang="en-US" dirty="0" smtClean="0"/>
          </a:p>
        </p:txBody>
      </p:sp>
      <p:sp>
        <p:nvSpPr>
          <p:cNvPr id="4" name="Text Placeholder 3"/>
          <p:cNvSpPr>
            <a:spLocks noGrp="1"/>
          </p:cNvSpPr>
          <p:nvPr>
            <p:ph type="body" idx="2"/>
          </p:nvPr>
        </p:nvSpPr>
        <p:spPr/>
        <p:txBody>
          <a:bodyPr/>
          <a:lstStyle/>
          <a:p>
            <a:r>
              <a:rPr lang="en-US" smtClean="0"/>
              <a:t>Owners assigned permission on every file and directory. </a:t>
            </a:r>
            <a:br>
              <a:rPr lang="en-US" smtClean="0"/>
            </a:br>
            <a:endParaRPr lang="en-US" dirty="0"/>
          </a:p>
        </p:txBody>
      </p:sp>
      <p:grpSp>
        <p:nvGrpSpPr>
          <p:cNvPr id="37" name="Group 36"/>
          <p:cNvGrpSpPr/>
          <p:nvPr/>
        </p:nvGrpSpPr>
        <p:grpSpPr>
          <a:xfrm>
            <a:off x="2043237" y="1807123"/>
            <a:ext cx="7735764" cy="4378626"/>
            <a:chOff x="2043237" y="1807123"/>
            <a:chExt cx="7735764" cy="4378626"/>
          </a:xfrm>
        </p:grpSpPr>
        <p:sp>
          <p:nvSpPr>
            <p:cNvPr id="7" name="TextBox 6"/>
            <p:cNvSpPr txBox="1"/>
            <p:nvPr/>
          </p:nvSpPr>
          <p:spPr>
            <a:xfrm>
              <a:off x="4903771" y="2054332"/>
              <a:ext cx="1494971" cy="1015663"/>
            </a:xfrm>
            <a:prstGeom prst="rect">
              <a:avLst/>
            </a:prstGeom>
            <a:noFill/>
          </p:spPr>
          <p:txBody>
            <a:bodyPr wrap="squar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sp>
          <p:nvSpPr>
            <p:cNvPr id="10" name="TextBox 9"/>
            <p:cNvSpPr txBox="1"/>
            <p:nvPr/>
          </p:nvSpPr>
          <p:spPr>
            <a:xfrm>
              <a:off x="4903771" y="3389646"/>
              <a:ext cx="1494971" cy="1015663"/>
            </a:xfrm>
            <a:prstGeom prst="rect">
              <a:avLst/>
            </a:prstGeom>
            <a:noFill/>
          </p:spPr>
          <p:txBody>
            <a:bodyPr wrap="squar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sp>
          <p:nvSpPr>
            <p:cNvPr id="11" name="TextBox 10"/>
            <p:cNvSpPr txBox="1"/>
            <p:nvPr/>
          </p:nvSpPr>
          <p:spPr>
            <a:xfrm>
              <a:off x="4903771" y="4724960"/>
              <a:ext cx="1494971" cy="1015663"/>
            </a:xfrm>
            <a:prstGeom prst="rect">
              <a:avLst/>
            </a:prstGeom>
            <a:noFill/>
          </p:spPr>
          <p:txBody>
            <a:bodyPr wrap="squar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sp>
          <p:nvSpPr>
            <p:cNvPr id="8" name="Right Arrow 7"/>
            <p:cNvSpPr/>
            <p:nvPr/>
          </p:nvSpPr>
          <p:spPr>
            <a:xfrm>
              <a:off x="3717299" y="2387991"/>
              <a:ext cx="943428"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717299" y="3733058"/>
              <a:ext cx="943428"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717299" y="5206649"/>
              <a:ext cx="943428"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959566">
              <a:off x="6237245" y="2770829"/>
              <a:ext cx="1312419"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9639248">
              <a:off x="6227484" y="4673203"/>
              <a:ext cx="1312419"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227485" y="3716386"/>
              <a:ext cx="1312419" cy="348343"/>
            </a:xfrm>
            <a:prstGeom prst="right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7921835" y="3291105"/>
              <a:ext cx="1611755" cy="1198904"/>
              <a:chOff x="-2311879" y="3597383"/>
              <a:chExt cx="1611755" cy="1198904"/>
            </a:xfrm>
          </p:grpSpPr>
          <p:grpSp>
            <p:nvGrpSpPr>
              <p:cNvPr id="19" name="Group 18"/>
              <p:cNvGrpSpPr/>
              <p:nvPr/>
            </p:nvGrpSpPr>
            <p:grpSpPr>
              <a:xfrm>
                <a:off x="-2311879" y="3597383"/>
                <a:ext cx="1471884" cy="1198904"/>
                <a:chOff x="-2311879" y="3597383"/>
                <a:chExt cx="1471884" cy="1198904"/>
              </a:xfrm>
            </p:grpSpPr>
            <p:sp>
              <p:nvSpPr>
                <p:cNvPr id="21" name="Rounded Rectangle 20"/>
                <p:cNvSpPr/>
                <p:nvPr/>
              </p:nvSpPr>
              <p:spPr>
                <a:xfrm>
                  <a:off x="-2311879" y="3597383"/>
                  <a:ext cx="707366" cy="1008961"/>
                </a:xfrm>
                <a:prstGeom prst="round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72"/>
                <p:cNvSpPr/>
                <p:nvPr/>
              </p:nvSpPr>
              <p:spPr>
                <a:xfrm>
                  <a:off x="-2311879" y="3743325"/>
                  <a:ext cx="1471884" cy="1052962"/>
                </a:xfrm>
                <a:custGeom>
                  <a:avLst/>
                  <a:gdLst>
                    <a:gd name="connsiteX0" fmla="*/ 0 w 1471884"/>
                    <a:gd name="connsiteY0" fmla="*/ 173914 h 1043465"/>
                    <a:gd name="connsiteX1" fmla="*/ 1739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0 w 1471884"/>
                    <a:gd name="connsiteY0" fmla="*/ 183411 h 1052962"/>
                    <a:gd name="connsiteX1" fmla="*/ 173914 w 1471884"/>
                    <a:gd name="connsiteY1" fmla="*/ 9497 h 1052962"/>
                    <a:gd name="connsiteX2" fmla="*/ 721204 w 1471884"/>
                    <a:gd name="connsiteY2" fmla="*/ 0 h 1052962"/>
                    <a:gd name="connsiteX3" fmla="*/ 1297970 w 1471884"/>
                    <a:gd name="connsiteY3" fmla="*/ 9497 h 1052962"/>
                    <a:gd name="connsiteX4" fmla="*/ 1471884 w 1471884"/>
                    <a:gd name="connsiteY4" fmla="*/ 183411 h 1052962"/>
                    <a:gd name="connsiteX5" fmla="*/ 1471884 w 1471884"/>
                    <a:gd name="connsiteY5" fmla="*/ 879048 h 1052962"/>
                    <a:gd name="connsiteX6" fmla="*/ 1297970 w 1471884"/>
                    <a:gd name="connsiteY6" fmla="*/ 1052962 h 1052962"/>
                    <a:gd name="connsiteX7" fmla="*/ 173914 w 1471884"/>
                    <a:gd name="connsiteY7" fmla="*/ 1052962 h 1052962"/>
                    <a:gd name="connsiteX8" fmla="*/ 0 w 1471884"/>
                    <a:gd name="connsiteY8" fmla="*/ 879048 h 1052962"/>
                    <a:gd name="connsiteX9" fmla="*/ 0 w 1471884"/>
                    <a:gd name="connsiteY9" fmla="*/ 183411 h 1052962"/>
                    <a:gd name="connsiteX0" fmla="*/ 173914 w 1471884"/>
                    <a:gd name="connsiteY0" fmla="*/ 9497 h 1052962"/>
                    <a:gd name="connsiteX1" fmla="*/ 721204 w 1471884"/>
                    <a:gd name="connsiteY1" fmla="*/ 0 h 1052962"/>
                    <a:gd name="connsiteX2" fmla="*/ 1297970 w 1471884"/>
                    <a:gd name="connsiteY2" fmla="*/ 9497 h 1052962"/>
                    <a:gd name="connsiteX3" fmla="*/ 1471884 w 1471884"/>
                    <a:gd name="connsiteY3" fmla="*/ 183411 h 1052962"/>
                    <a:gd name="connsiteX4" fmla="*/ 1471884 w 1471884"/>
                    <a:gd name="connsiteY4" fmla="*/ 879048 h 1052962"/>
                    <a:gd name="connsiteX5" fmla="*/ 1297970 w 1471884"/>
                    <a:gd name="connsiteY5" fmla="*/ 1052962 h 1052962"/>
                    <a:gd name="connsiteX6" fmla="*/ 173914 w 1471884"/>
                    <a:gd name="connsiteY6" fmla="*/ 1052962 h 1052962"/>
                    <a:gd name="connsiteX7" fmla="*/ 0 w 1471884"/>
                    <a:gd name="connsiteY7" fmla="*/ 879048 h 1052962"/>
                    <a:gd name="connsiteX8" fmla="*/ 0 w 1471884"/>
                    <a:gd name="connsiteY8" fmla="*/ 183411 h 1052962"/>
                    <a:gd name="connsiteX9" fmla="*/ 265354 w 1471884"/>
                    <a:gd name="connsiteY9" fmla="*/ 100937 h 1052962"/>
                    <a:gd name="connsiteX0" fmla="*/ 173914 w 1471884"/>
                    <a:gd name="connsiteY0" fmla="*/ 9497 h 1052962"/>
                    <a:gd name="connsiteX1" fmla="*/ 721204 w 1471884"/>
                    <a:gd name="connsiteY1" fmla="*/ 0 h 1052962"/>
                    <a:gd name="connsiteX2" fmla="*/ 1297970 w 1471884"/>
                    <a:gd name="connsiteY2" fmla="*/ 9497 h 1052962"/>
                    <a:gd name="connsiteX3" fmla="*/ 1471884 w 1471884"/>
                    <a:gd name="connsiteY3" fmla="*/ 183411 h 1052962"/>
                    <a:gd name="connsiteX4" fmla="*/ 1471884 w 1471884"/>
                    <a:gd name="connsiteY4" fmla="*/ 879048 h 1052962"/>
                    <a:gd name="connsiteX5" fmla="*/ 1297970 w 1471884"/>
                    <a:gd name="connsiteY5" fmla="*/ 1052962 h 1052962"/>
                    <a:gd name="connsiteX6" fmla="*/ 173914 w 1471884"/>
                    <a:gd name="connsiteY6" fmla="*/ 1052962 h 1052962"/>
                    <a:gd name="connsiteX7" fmla="*/ 0 w 1471884"/>
                    <a:gd name="connsiteY7" fmla="*/ 879048 h 1052962"/>
                    <a:gd name="connsiteX8" fmla="*/ 0 w 1471884"/>
                    <a:gd name="connsiteY8" fmla="*/ 183411 h 1052962"/>
                    <a:gd name="connsiteX0" fmla="*/ 721204 w 1471884"/>
                    <a:gd name="connsiteY0" fmla="*/ 0 h 1052962"/>
                    <a:gd name="connsiteX1" fmla="*/ 1297970 w 1471884"/>
                    <a:gd name="connsiteY1" fmla="*/ 9497 h 1052962"/>
                    <a:gd name="connsiteX2" fmla="*/ 1471884 w 1471884"/>
                    <a:gd name="connsiteY2" fmla="*/ 183411 h 1052962"/>
                    <a:gd name="connsiteX3" fmla="*/ 1471884 w 1471884"/>
                    <a:gd name="connsiteY3" fmla="*/ 879048 h 1052962"/>
                    <a:gd name="connsiteX4" fmla="*/ 1297970 w 1471884"/>
                    <a:gd name="connsiteY4" fmla="*/ 1052962 h 1052962"/>
                    <a:gd name="connsiteX5" fmla="*/ 173914 w 1471884"/>
                    <a:gd name="connsiteY5" fmla="*/ 1052962 h 1052962"/>
                    <a:gd name="connsiteX6" fmla="*/ 0 w 1471884"/>
                    <a:gd name="connsiteY6" fmla="*/ 879048 h 1052962"/>
                    <a:gd name="connsiteX7" fmla="*/ 0 w 1471884"/>
                    <a:gd name="connsiteY7" fmla="*/ 183411 h 105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1884" h="1052962">
                      <a:moveTo>
                        <a:pt x="721204" y="0"/>
                      </a:moveTo>
                      <a:lnTo>
                        <a:pt x="1297970" y="9497"/>
                      </a:lnTo>
                      <a:cubicBezTo>
                        <a:pt x="1394020" y="9497"/>
                        <a:pt x="1471884" y="87361"/>
                        <a:pt x="1471884" y="183411"/>
                      </a:cubicBezTo>
                      <a:lnTo>
                        <a:pt x="1471884" y="879048"/>
                      </a:lnTo>
                      <a:cubicBezTo>
                        <a:pt x="1471884" y="975098"/>
                        <a:pt x="1394020" y="1052962"/>
                        <a:pt x="1297970" y="1052962"/>
                      </a:cubicBezTo>
                      <a:lnTo>
                        <a:pt x="173914" y="1052962"/>
                      </a:lnTo>
                      <a:cubicBezTo>
                        <a:pt x="77864" y="1052962"/>
                        <a:pt x="0" y="975098"/>
                        <a:pt x="0" y="879048"/>
                      </a:cubicBezTo>
                      <a:lnTo>
                        <a:pt x="0" y="183411"/>
                      </a:lnTo>
                    </a:path>
                  </a:pathLst>
                </a:cu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83"/>
              <p:cNvSpPr/>
              <p:nvPr/>
            </p:nvSpPr>
            <p:spPr>
              <a:xfrm>
                <a:off x="-2172008" y="3835365"/>
                <a:ext cx="1471884" cy="960922"/>
              </a:xfrm>
              <a:custGeom>
                <a:avLst/>
                <a:gdLst>
                  <a:gd name="connsiteX0" fmla="*/ 0 w 1471884"/>
                  <a:gd name="connsiteY0" fmla="*/ 173914 h 1043465"/>
                  <a:gd name="connsiteX1" fmla="*/ 1739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0 w 1471884"/>
                  <a:gd name="connsiteY0" fmla="*/ 173914 h 1043465"/>
                  <a:gd name="connsiteX1" fmla="*/ 3771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177800 w 1471884"/>
                  <a:gd name="connsiteY0" fmla="*/ 148514 h 1043465"/>
                  <a:gd name="connsiteX1" fmla="*/ 3771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177800 w 1471884"/>
                  <a:gd name="connsiteY8" fmla="*/ 148514 h 104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1884" h="1043465">
                    <a:moveTo>
                      <a:pt x="177800" y="148514"/>
                    </a:moveTo>
                    <a:cubicBezTo>
                      <a:pt x="177800" y="52464"/>
                      <a:pt x="281064" y="0"/>
                      <a:pt x="377114" y="0"/>
                    </a:cubicBezTo>
                    <a:lnTo>
                      <a:pt x="1297970" y="0"/>
                    </a:lnTo>
                    <a:cubicBezTo>
                      <a:pt x="1394020" y="0"/>
                      <a:pt x="1471884" y="77864"/>
                      <a:pt x="1471884" y="173914"/>
                    </a:cubicBezTo>
                    <a:lnTo>
                      <a:pt x="1471884" y="869551"/>
                    </a:lnTo>
                    <a:cubicBezTo>
                      <a:pt x="1471884" y="965601"/>
                      <a:pt x="1394020" y="1043465"/>
                      <a:pt x="1297970" y="1043465"/>
                    </a:cubicBezTo>
                    <a:lnTo>
                      <a:pt x="173914" y="1043465"/>
                    </a:lnTo>
                    <a:cubicBezTo>
                      <a:pt x="77864" y="1043465"/>
                      <a:pt x="0" y="965601"/>
                      <a:pt x="0" y="869551"/>
                    </a:cubicBezTo>
                    <a:lnTo>
                      <a:pt x="177800" y="148514"/>
                    </a:lnTo>
                    <a:close/>
                  </a:path>
                </a:pathLst>
              </a:cu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85109" y="1936246"/>
              <a:ext cx="1095569" cy="1016000"/>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85109" y="3284066"/>
              <a:ext cx="1095569" cy="1016000"/>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85109" y="4787733"/>
              <a:ext cx="1095569" cy="1016000"/>
            </a:xfrm>
            <a:prstGeom prst="rect">
              <a:avLst/>
            </a:prstGeom>
          </p:spPr>
        </p:pic>
        <p:sp>
          <p:nvSpPr>
            <p:cNvPr id="40" name="TextBox 39"/>
            <p:cNvSpPr txBox="1"/>
            <p:nvPr/>
          </p:nvSpPr>
          <p:spPr>
            <a:xfrm>
              <a:off x="2415211" y="2890995"/>
              <a:ext cx="919931" cy="338554"/>
            </a:xfrm>
            <a:prstGeom prst="rect">
              <a:avLst/>
            </a:prstGeom>
            <a:noFill/>
          </p:spPr>
          <p:txBody>
            <a:bodyPr wrap="square" rtlCol="0">
              <a:spAutoFit/>
            </a:bodyPr>
            <a:lstStyle/>
            <a:p>
              <a:pPr algn="ctr"/>
              <a:r>
                <a:rPr lang="en-US" sz="1600" b="1" dirty="0" smtClean="0"/>
                <a:t>User</a:t>
              </a:r>
              <a:endParaRPr lang="en-US" sz="1600" b="1" dirty="0"/>
            </a:p>
          </p:txBody>
        </p:sp>
        <p:sp>
          <p:nvSpPr>
            <p:cNvPr id="41" name="TextBox 40"/>
            <p:cNvSpPr txBox="1"/>
            <p:nvPr/>
          </p:nvSpPr>
          <p:spPr>
            <a:xfrm>
              <a:off x="2415211" y="4274666"/>
              <a:ext cx="919931" cy="338554"/>
            </a:xfrm>
            <a:prstGeom prst="rect">
              <a:avLst/>
            </a:prstGeom>
            <a:noFill/>
          </p:spPr>
          <p:txBody>
            <a:bodyPr wrap="square" rtlCol="0">
              <a:spAutoFit/>
            </a:bodyPr>
            <a:lstStyle/>
            <a:p>
              <a:pPr algn="ctr"/>
              <a:r>
                <a:rPr lang="en-US" sz="1600" b="1" dirty="0" smtClean="0"/>
                <a:t>Group</a:t>
              </a:r>
              <a:endParaRPr lang="en-US" sz="1600" b="1" dirty="0"/>
            </a:p>
          </p:txBody>
        </p:sp>
        <p:sp>
          <p:nvSpPr>
            <p:cNvPr id="42" name="TextBox 41"/>
            <p:cNvSpPr txBox="1"/>
            <p:nvPr/>
          </p:nvSpPr>
          <p:spPr>
            <a:xfrm>
              <a:off x="2415211" y="5800119"/>
              <a:ext cx="919931" cy="338554"/>
            </a:xfrm>
            <a:prstGeom prst="rect">
              <a:avLst/>
            </a:prstGeom>
            <a:noFill/>
          </p:spPr>
          <p:txBody>
            <a:bodyPr wrap="square" rtlCol="0">
              <a:spAutoFit/>
            </a:bodyPr>
            <a:lstStyle/>
            <a:p>
              <a:pPr algn="ctr"/>
              <a:r>
                <a:rPr lang="en-US" sz="1600" b="1" dirty="0" smtClean="0"/>
                <a:t>All</a:t>
              </a:r>
              <a:endParaRPr lang="en-US" sz="1600" b="1" dirty="0"/>
            </a:p>
          </p:txBody>
        </p:sp>
        <p:sp>
          <p:nvSpPr>
            <p:cNvPr id="36" name="Rounded Rectangle 35"/>
            <p:cNvSpPr/>
            <p:nvPr/>
          </p:nvSpPr>
          <p:spPr>
            <a:xfrm>
              <a:off x="2043237" y="1807123"/>
              <a:ext cx="7735764" cy="4378626"/>
            </a:xfrm>
            <a:prstGeom prst="roundRect">
              <a:avLst>
                <a:gd name="adj" fmla="val 2961"/>
              </a:avLst>
            </a:prstGeom>
            <a:no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p:txBody>
          <a:bodyPr/>
          <a:lstStyle/>
          <a:p>
            <a:r>
              <a:rPr lang="en-US" smtClean="0"/>
              <a:t>What did You Grasp?</a:t>
            </a:r>
            <a:endParaRPr lang="en-US"/>
          </a:p>
        </p:txBody>
      </p:sp>
      <p:sp>
        <p:nvSpPr>
          <p:cNvPr id="145" name="Google Shape;145;p28"/>
          <p:cNvSpPr txBox="1">
            <a:spLocks noGrp="1"/>
          </p:cNvSpPr>
          <p:nvPr>
            <p:ph type="body" sz="quarter" idx="26"/>
          </p:nvPr>
        </p:nvSpPr>
        <p:spPr/>
        <p:txBody>
          <a:bodyPr/>
          <a:lstStyle/>
          <a:p>
            <a:r>
              <a:rPr lang="en-US" dirty="0" smtClean="0"/>
              <a:t>Which command is used to rename a group?</a:t>
            </a:r>
          </a:p>
          <a:p>
            <a:pPr lvl="1"/>
            <a:r>
              <a:rPr lang="en-US" dirty="0" err="1" smtClean="0"/>
              <a:t>groupadd</a:t>
            </a:r>
            <a:endParaRPr lang="en-US" dirty="0" smtClean="0"/>
          </a:p>
          <a:p>
            <a:pPr lvl="1"/>
            <a:r>
              <a:rPr lang="en-US" dirty="0" err="1" smtClean="0"/>
              <a:t>groupdel</a:t>
            </a:r>
            <a:endParaRPr lang="en-US" dirty="0" smtClean="0"/>
          </a:p>
          <a:p>
            <a:pPr lvl="1"/>
            <a:r>
              <a:rPr lang="en-US" dirty="0" err="1" smtClean="0"/>
              <a:t>grouprename</a:t>
            </a:r>
            <a:endParaRPr lang="en-US" dirty="0" smtClean="0"/>
          </a:p>
          <a:p>
            <a:pPr lvl="1"/>
            <a:r>
              <a:rPr lang="en-US" dirty="0" err="1" smtClean="0"/>
              <a:t>groupmod</a:t>
            </a:r>
            <a:endParaRPr lang="en-US" dirty="0" smtClean="0"/>
          </a:p>
          <a:p>
            <a:endParaRPr lang="en-US" dirty="0" smtClean="0"/>
          </a:p>
          <a:p>
            <a:r>
              <a:rPr lang="en-US" dirty="0" smtClean="0"/>
              <a:t>Which </a:t>
            </a:r>
            <a:r>
              <a:rPr lang="en-US" dirty="0"/>
              <a:t>command is used to remove a group?</a:t>
            </a:r>
          </a:p>
          <a:p>
            <a:pPr lvl="1"/>
            <a:r>
              <a:rPr lang="en-US" dirty="0" err="1"/>
              <a:t>groupremove</a:t>
            </a:r>
            <a:endParaRPr lang="en-US" dirty="0"/>
          </a:p>
          <a:p>
            <a:pPr lvl="1"/>
            <a:r>
              <a:rPr lang="en-US" dirty="0" err="1"/>
              <a:t>groupdel</a:t>
            </a:r>
            <a:endParaRPr lang="en-US" dirty="0"/>
          </a:p>
          <a:p>
            <a:pPr lvl="1"/>
            <a:r>
              <a:rPr lang="en-US" dirty="0" err="1"/>
              <a:t>groupmod</a:t>
            </a:r>
            <a:endParaRPr lang="en-US" dirty="0"/>
          </a:p>
          <a:p>
            <a:pPr lvl="1"/>
            <a:r>
              <a:rPr lang="en-US" dirty="0"/>
              <a:t>group-remove</a:t>
            </a:r>
          </a:p>
          <a:p>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p:txBody>
          <a:bodyPr/>
          <a:lstStyle/>
          <a:p>
            <a:r>
              <a:rPr lang="en-US" smtClean="0"/>
              <a:t>What did You Grasp?</a:t>
            </a:r>
            <a:endParaRPr lang="en-US"/>
          </a:p>
        </p:txBody>
      </p:sp>
      <p:sp>
        <p:nvSpPr>
          <p:cNvPr id="157" name="Google Shape;157;p30"/>
          <p:cNvSpPr txBox="1">
            <a:spLocks noGrp="1"/>
          </p:cNvSpPr>
          <p:nvPr>
            <p:ph type="body" sz="quarter" idx="26"/>
          </p:nvPr>
        </p:nvSpPr>
        <p:spPr/>
        <p:txBody>
          <a:bodyPr/>
          <a:lstStyle/>
          <a:p>
            <a:pPr>
              <a:buFont typeface="+mj-lt"/>
              <a:buAutoNum type="arabicPeriod" startAt="3"/>
            </a:pPr>
            <a:r>
              <a:rPr lang="en-US" dirty="0" smtClean="0"/>
              <a:t>By default who is the owner of a new file?</a:t>
            </a:r>
          </a:p>
          <a:p>
            <a:pPr lvl="1"/>
            <a:r>
              <a:rPr lang="en-US" dirty="0" smtClean="0"/>
              <a:t>root</a:t>
            </a:r>
          </a:p>
          <a:p>
            <a:pPr lvl="1"/>
            <a:r>
              <a:rPr lang="en-US" dirty="0" smtClean="0"/>
              <a:t>System admin</a:t>
            </a:r>
          </a:p>
          <a:p>
            <a:pPr lvl="1"/>
            <a:r>
              <a:rPr lang="en-US" dirty="0" smtClean="0"/>
              <a:t>User created the file</a:t>
            </a:r>
          </a:p>
          <a:p>
            <a:pPr lvl="1"/>
            <a:r>
              <a:rPr lang="en-US" dirty="0" err="1" smtClean="0"/>
              <a:t>Sudo</a:t>
            </a:r>
            <a:r>
              <a:rPr lang="en-US" dirty="0" smtClean="0"/>
              <a:t> users</a:t>
            </a:r>
          </a:p>
          <a:p>
            <a:pPr>
              <a:buAutoNum type="arabicPeriod" startAt="3"/>
            </a:pPr>
            <a:endParaRPr lang="en-US" dirty="0" smtClean="0"/>
          </a:p>
          <a:p>
            <a:pPr>
              <a:buAutoNum type="arabicPeriod" startAt="3"/>
            </a:pPr>
            <a:r>
              <a:rPr lang="en-US" dirty="0" smtClean="0"/>
              <a:t>State </a:t>
            </a:r>
            <a:r>
              <a:rPr lang="en-US" dirty="0"/>
              <a:t>True or False.</a:t>
            </a:r>
            <a:br>
              <a:rPr lang="en-US" dirty="0"/>
            </a:br>
            <a:r>
              <a:rPr lang="en-US" dirty="0"/>
              <a:t>All the users in the group have same permission to the file?</a:t>
            </a:r>
          </a:p>
          <a:p>
            <a:pPr lvl="1"/>
            <a:r>
              <a:rPr lang="en-US" dirty="0"/>
              <a:t>True</a:t>
            </a:r>
          </a:p>
          <a:p>
            <a:pPr lvl="1"/>
            <a:r>
              <a:rPr lang="en-US" dirty="0"/>
              <a:t>False</a:t>
            </a:r>
          </a:p>
          <a:p>
            <a:pPr>
              <a:buAutoNum type="arabicPeriod" startAt="3"/>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p:txBody>
          <a:bodyPr/>
          <a:lstStyle/>
          <a:p>
            <a:r>
              <a:rPr lang="en-US" smtClean="0"/>
              <a:t>3.1 Private Groups Usage</a:t>
            </a:r>
            <a:br>
              <a:rPr lang="en-US" smtClean="0"/>
            </a:br>
            <a:r>
              <a:rPr lang="en-US" smtClean="0"/>
              <a:t/>
            </a:r>
            <a:br>
              <a:rPr lang="en-US" smtClean="0"/>
            </a:br>
            <a:r>
              <a:rPr lang="en-US" smtClean="0"/>
              <a:t/>
            </a:r>
            <a:br>
              <a:rPr lang="en-US" smtClean="0"/>
            </a:br>
            <a:r>
              <a:rPr lang="en-US" smtClean="0"/>
              <a:t/>
            </a:r>
            <a:br>
              <a:rPr lang="en-US" smtClean="0"/>
            </a:br>
            <a:endParaRPr lang="en-US"/>
          </a:p>
        </p:txBody>
      </p:sp>
      <p:sp>
        <p:nvSpPr>
          <p:cNvPr id="169" name="Google Shape;169;p32"/>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3"/>
            <a:ext cx="10934700" cy="2571797"/>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Usually the system admin will create a separate group for each major project.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Users who need access to the project will be added to these groups.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If a user creates a file it will be associated with the primary group of the user.</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When a single user works on multiple projects, user private groups feature will automatically assign the groups to files that are created with the </a:t>
            </a:r>
            <a:r>
              <a:rPr lang="en-US" sz="1800" dirty="0" err="1">
                <a:solidFill>
                  <a:schemeClr val="tx1"/>
                </a:solidFill>
              </a:rPr>
              <a:t>setgid</a:t>
            </a:r>
            <a:r>
              <a:rPr lang="en-US" sz="1800" dirty="0">
                <a:solidFill>
                  <a:schemeClr val="tx1"/>
                </a:solidFill>
              </a:rPr>
              <a:t> bit set.</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Private Groups Usage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p:txBody>
          <a:bodyPr/>
          <a:lstStyle/>
          <a:p>
            <a:r>
              <a:rPr lang="en-US" smtClean="0"/>
              <a:t>3.2 /etc/groups file</a:t>
            </a:r>
            <a:br>
              <a:rPr lang="en-US" smtClean="0"/>
            </a:br>
            <a:r>
              <a:rPr lang="en-US" smtClean="0"/>
              <a:t/>
            </a:r>
            <a:br>
              <a:rPr lang="en-US" smtClean="0"/>
            </a:br>
            <a:r>
              <a:rPr lang="en-US" smtClean="0"/>
              <a:t/>
            </a:r>
            <a:br>
              <a:rPr lang="en-US" smtClean="0"/>
            </a:br>
            <a:r>
              <a:rPr lang="en-US" smtClean="0"/>
              <a:t/>
            </a:r>
            <a:br>
              <a:rPr lang="en-US" smtClean="0"/>
            </a:br>
            <a:endParaRPr lang="en-US"/>
          </a:p>
        </p:txBody>
      </p:sp>
      <p:sp>
        <p:nvSpPr>
          <p:cNvPr id="175" name="Google Shape;175;p33"/>
          <p:cNvSpPr txBox="1">
            <a:spLocks noGrp="1"/>
          </p:cNvSpPr>
          <p:nvPr>
            <p:ph type="body" idx="2"/>
          </p:nvPr>
        </p:nvSpPr>
        <p:spPr/>
        <p:txBody>
          <a:bodyPr/>
          <a:lstStyle/>
          <a:p>
            <a:r>
              <a:rPr lang="en-US" dirty="0" smtClean="0"/>
              <a:t> </a:t>
            </a:r>
            <a:endParaRPr lang="en-US" dirty="0"/>
          </a:p>
        </p:txBody>
      </p:sp>
      <p:grpSp>
        <p:nvGrpSpPr>
          <p:cNvPr id="15" name="Group 14"/>
          <p:cNvGrpSpPr/>
          <p:nvPr/>
        </p:nvGrpSpPr>
        <p:grpSpPr>
          <a:xfrm>
            <a:off x="514351" y="1503650"/>
            <a:ext cx="6699249" cy="4379163"/>
            <a:chOff x="514351" y="1503650"/>
            <a:chExt cx="6699249" cy="4379163"/>
          </a:xfrm>
        </p:grpSpPr>
        <p:sp>
          <p:nvSpPr>
            <p:cNvPr id="6" name="Freeform 5"/>
            <p:cNvSpPr/>
            <p:nvPr/>
          </p:nvSpPr>
          <p:spPr>
            <a:xfrm>
              <a:off x="627102" y="1625797"/>
              <a:ext cx="6586498" cy="845632"/>
            </a:xfrm>
            <a:custGeom>
              <a:avLst/>
              <a:gdLst>
                <a:gd name="connsiteX0" fmla="*/ 0 w 2706025"/>
                <a:gd name="connsiteY0" fmla="*/ 0 h 845632"/>
                <a:gd name="connsiteX1" fmla="*/ 2706025 w 2706025"/>
                <a:gd name="connsiteY1" fmla="*/ 0 h 845632"/>
                <a:gd name="connsiteX2" fmla="*/ 2706025 w 2706025"/>
                <a:gd name="connsiteY2" fmla="*/ 845632 h 845632"/>
                <a:gd name="connsiteX3" fmla="*/ 0 w 2706025"/>
                <a:gd name="connsiteY3" fmla="*/ 845632 h 845632"/>
                <a:gd name="connsiteX4" fmla="*/ 0 w 2706025"/>
                <a:gd name="connsiteY4" fmla="*/ 0 h 845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025" h="845632">
                  <a:moveTo>
                    <a:pt x="0" y="0"/>
                  </a:moveTo>
                  <a:lnTo>
                    <a:pt x="2706025" y="0"/>
                  </a:lnTo>
                  <a:lnTo>
                    <a:pt x="2706025" y="845632"/>
                  </a:lnTo>
                  <a:lnTo>
                    <a:pt x="0" y="845632"/>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72775" tIns="53340" rIns="53340" bIns="53340" numCol="1" spcCol="1270" anchor="ctr" anchorCtr="0">
              <a:noAutofit/>
            </a:bodyPr>
            <a:lstStyle/>
            <a:p>
              <a:pPr lvl="0" algn="l" defTabSz="622300">
                <a:spcBef>
                  <a:spcPct val="0"/>
                </a:spcBef>
                <a:spcAft>
                  <a:spcPct val="35000"/>
                </a:spcAft>
              </a:pPr>
              <a:r>
                <a:rPr lang="en-US" sz="1800" kern="1200" dirty="0" smtClean="0"/>
                <a:t>Group information is stored in the file on the system.</a:t>
              </a:r>
              <a:endParaRPr lang="en-US" sz="1800" kern="1200" dirty="0"/>
            </a:p>
          </p:txBody>
        </p:sp>
        <p:sp>
          <p:nvSpPr>
            <p:cNvPr id="7" name="Rectangle 6"/>
            <p:cNvSpPr/>
            <p:nvPr/>
          </p:nvSpPr>
          <p:spPr>
            <a:xfrm>
              <a:off x="514351" y="1503650"/>
              <a:ext cx="591943" cy="803590"/>
            </a:xfrm>
            <a:prstGeom prst="rect">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627102" y="2762925"/>
              <a:ext cx="6586498" cy="845632"/>
            </a:xfrm>
            <a:custGeom>
              <a:avLst/>
              <a:gdLst>
                <a:gd name="connsiteX0" fmla="*/ 0 w 2706025"/>
                <a:gd name="connsiteY0" fmla="*/ 0 h 845632"/>
                <a:gd name="connsiteX1" fmla="*/ 2706025 w 2706025"/>
                <a:gd name="connsiteY1" fmla="*/ 0 h 845632"/>
                <a:gd name="connsiteX2" fmla="*/ 2706025 w 2706025"/>
                <a:gd name="connsiteY2" fmla="*/ 845632 h 845632"/>
                <a:gd name="connsiteX3" fmla="*/ 0 w 2706025"/>
                <a:gd name="connsiteY3" fmla="*/ 845632 h 845632"/>
                <a:gd name="connsiteX4" fmla="*/ 0 w 2706025"/>
                <a:gd name="connsiteY4" fmla="*/ 0 h 845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025" h="845632">
                  <a:moveTo>
                    <a:pt x="0" y="0"/>
                  </a:moveTo>
                  <a:lnTo>
                    <a:pt x="2706025" y="0"/>
                  </a:lnTo>
                  <a:lnTo>
                    <a:pt x="2706025" y="845632"/>
                  </a:lnTo>
                  <a:lnTo>
                    <a:pt x="0" y="845632"/>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72775" tIns="53340" rIns="53340" bIns="53340" numCol="1" spcCol="1270" anchor="ctr" anchorCtr="0">
              <a:noAutofit/>
            </a:bodyPr>
            <a:lstStyle/>
            <a:p>
              <a:pPr lvl="0" algn="l" defTabSz="622300">
                <a:spcBef>
                  <a:spcPct val="0"/>
                </a:spcBef>
                <a:spcAft>
                  <a:spcPct val="35000"/>
                </a:spcAft>
              </a:pPr>
              <a:r>
                <a:rPr lang="en-US" sz="1800" kern="1200" smtClean="0"/>
                <a:t>It contains information about each group on the system.</a:t>
              </a:r>
              <a:endParaRPr lang="en-US" sz="1800" kern="1200" dirty="0" smtClean="0"/>
            </a:p>
          </p:txBody>
        </p:sp>
        <p:sp>
          <p:nvSpPr>
            <p:cNvPr id="9" name="Rectangle 8"/>
            <p:cNvSpPr/>
            <p:nvPr/>
          </p:nvSpPr>
          <p:spPr>
            <a:xfrm>
              <a:off x="514351" y="2640778"/>
              <a:ext cx="591943" cy="803590"/>
            </a:xfrm>
            <a:prstGeom prst="rect">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627102" y="3900053"/>
              <a:ext cx="6586498" cy="845632"/>
            </a:xfrm>
            <a:custGeom>
              <a:avLst/>
              <a:gdLst>
                <a:gd name="connsiteX0" fmla="*/ 0 w 2706025"/>
                <a:gd name="connsiteY0" fmla="*/ 0 h 845632"/>
                <a:gd name="connsiteX1" fmla="*/ 2706025 w 2706025"/>
                <a:gd name="connsiteY1" fmla="*/ 0 h 845632"/>
                <a:gd name="connsiteX2" fmla="*/ 2706025 w 2706025"/>
                <a:gd name="connsiteY2" fmla="*/ 845632 h 845632"/>
                <a:gd name="connsiteX3" fmla="*/ 0 w 2706025"/>
                <a:gd name="connsiteY3" fmla="*/ 845632 h 845632"/>
                <a:gd name="connsiteX4" fmla="*/ 0 w 2706025"/>
                <a:gd name="connsiteY4" fmla="*/ 0 h 845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025" h="845632">
                  <a:moveTo>
                    <a:pt x="0" y="0"/>
                  </a:moveTo>
                  <a:lnTo>
                    <a:pt x="2706025" y="0"/>
                  </a:lnTo>
                  <a:lnTo>
                    <a:pt x="2706025" y="845632"/>
                  </a:lnTo>
                  <a:lnTo>
                    <a:pt x="0" y="845632"/>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72775" tIns="53340" rIns="53340" bIns="53340" numCol="1" spcCol="1270" anchor="ctr" anchorCtr="0">
              <a:noAutofit/>
            </a:bodyPr>
            <a:lstStyle/>
            <a:p>
              <a:pPr lvl="0" algn="l" defTabSz="622300">
                <a:spcBef>
                  <a:spcPct val="0"/>
                </a:spcBef>
                <a:spcAft>
                  <a:spcPct val="35000"/>
                </a:spcAft>
              </a:pPr>
              <a:r>
                <a:rPr lang="en-US" sz="1800" kern="1200" smtClean="0"/>
                <a:t>Group file cannot be edited directly and add the users. Instead, use the usermod command.</a:t>
              </a:r>
              <a:endParaRPr lang="en-US" sz="1800" kern="1200" dirty="0" smtClean="0"/>
            </a:p>
          </p:txBody>
        </p:sp>
        <p:sp>
          <p:nvSpPr>
            <p:cNvPr id="11" name="Rectangle 10"/>
            <p:cNvSpPr/>
            <p:nvPr/>
          </p:nvSpPr>
          <p:spPr>
            <a:xfrm>
              <a:off x="514351" y="3777906"/>
              <a:ext cx="591943" cy="803590"/>
            </a:xfrm>
            <a:prstGeom prst="rect">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11"/>
            <p:cNvSpPr/>
            <p:nvPr/>
          </p:nvSpPr>
          <p:spPr>
            <a:xfrm>
              <a:off x="627102" y="5037181"/>
              <a:ext cx="6586498" cy="845632"/>
            </a:xfrm>
            <a:custGeom>
              <a:avLst/>
              <a:gdLst>
                <a:gd name="connsiteX0" fmla="*/ 0 w 2706025"/>
                <a:gd name="connsiteY0" fmla="*/ 0 h 845632"/>
                <a:gd name="connsiteX1" fmla="*/ 2706025 w 2706025"/>
                <a:gd name="connsiteY1" fmla="*/ 0 h 845632"/>
                <a:gd name="connsiteX2" fmla="*/ 2706025 w 2706025"/>
                <a:gd name="connsiteY2" fmla="*/ 845632 h 845632"/>
                <a:gd name="connsiteX3" fmla="*/ 0 w 2706025"/>
                <a:gd name="connsiteY3" fmla="*/ 845632 h 845632"/>
                <a:gd name="connsiteX4" fmla="*/ 0 w 2706025"/>
                <a:gd name="connsiteY4" fmla="*/ 0 h 845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025" h="845632">
                  <a:moveTo>
                    <a:pt x="0" y="0"/>
                  </a:moveTo>
                  <a:lnTo>
                    <a:pt x="2706025" y="0"/>
                  </a:lnTo>
                  <a:lnTo>
                    <a:pt x="2706025" y="845632"/>
                  </a:lnTo>
                  <a:lnTo>
                    <a:pt x="0" y="845632"/>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72775" tIns="53340" rIns="53340" bIns="53340" numCol="1" spcCol="1270" anchor="ctr" anchorCtr="0">
              <a:noAutofit/>
            </a:bodyPr>
            <a:lstStyle/>
            <a:p>
              <a:pPr lvl="0" algn="l" defTabSz="622300">
                <a:spcBef>
                  <a:spcPct val="0"/>
                </a:spcBef>
                <a:spcAft>
                  <a:spcPct val="35000"/>
                </a:spcAft>
              </a:pPr>
              <a:r>
                <a:rPr lang="en-US" sz="1800" kern="1200" smtClean="0"/>
                <a:t>When a new group is created no users are assigned by default.</a:t>
              </a:r>
              <a:endParaRPr lang="en-US" sz="1800" kern="1200" dirty="0"/>
            </a:p>
          </p:txBody>
        </p:sp>
        <p:sp>
          <p:nvSpPr>
            <p:cNvPr id="13" name="Rectangle 12"/>
            <p:cNvSpPr/>
            <p:nvPr/>
          </p:nvSpPr>
          <p:spPr>
            <a:xfrm>
              <a:off x="514351" y="4915034"/>
              <a:ext cx="591943" cy="803590"/>
            </a:xfrm>
            <a:prstGeom prst="rect">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p:txBody>
          <a:bodyPr/>
          <a:lstStyle/>
          <a:p>
            <a:r>
              <a:rPr lang="en-US" dirty="0" smtClean="0"/>
              <a:t>3.3 Setting Default Permissions for New Files Using </a:t>
            </a:r>
            <a:r>
              <a:rPr lang="en-US" dirty="0" err="1" smtClean="0"/>
              <a:t>umask</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Text Placeholder 3"/>
          <p:cNvSpPr>
            <a:spLocks noGrp="1"/>
          </p:cNvSpPr>
          <p:nvPr>
            <p:ph type="body" idx="2"/>
          </p:nvPr>
        </p:nvSpPr>
        <p:spPr/>
        <p:txBody>
          <a:bodyPr/>
          <a:lstStyle/>
          <a:p>
            <a:r>
              <a:rPr lang="en-US" dirty="0" smtClean="0"/>
              <a:t> </a:t>
            </a:r>
            <a:endParaRPr lang="en-US" dirty="0"/>
          </a:p>
        </p:txBody>
      </p:sp>
      <p:grpSp>
        <p:nvGrpSpPr>
          <p:cNvPr id="19" name="Group 18"/>
          <p:cNvGrpSpPr/>
          <p:nvPr/>
        </p:nvGrpSpPr>
        <p:grpSpPr>
          <a:xfrm>
            <a:off x="1999629" y="1386027"/>
            <a:ext cx="8268027" cy="4939373"/>
            <a:chOff x="2094879" y="1354636"/>
            <a:chExt cx="8268027" cy="4939373"/>
          </a:xfrm>
        </p:grpSpPr>
        <p:grpSp>
          <p:nvGrpSpPr>
            <p:cNvPr id="6" name="Group 5"/>
            <p:cNvGrpSpPr/>
            <p:nvPr/>
          </p:nvGrpSpPr>
          <p:grpSpPr>
            <a:xfrm>
              <a:off x="3416075" y="3767970"/>
              <a:ext cx="982887" cy="891980"/>
              <a:chOff x="3417208" y="3628571"/>
              <a:chExt cx="893534" cy="891980"/>
            </a:xfrm>
          </p:grpSpPr>
          <p:sp>
            <p:nvSpPr>
              <p:cNvPr id="5" name="Rectangle 4"/>
              <p:cNvSpPr/>
              <p:nvPr/>
            </p:nvSpPr>
            <p:spPr>
              <a:xfrm>
                <a:off x="3417208" y="3628571"/>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417208" y="3947108"/>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17208" y="4265645"/>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36522" y="3628571"/>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736522" y="3947108"/>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36522" y="4265645"/>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055836" y="3628571"/>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55836" y="3947108"/>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5836" y="4265645"/>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914481" y="3767970"/>
              <a:ext cx="982887" cy="891980"/>
              <a:chOff x="3417208" y="3628571"/>
              <a:chExt cx="893534" cy="891980"/>
            </a:xfrm>
          </p:grpSpPr>
          <p:sp>
            <p:nvSpPr>
              <p:cNvPr id="21" name="Rectangle 20"/>
              <p:cNvSpPr/>
              <p:nvPr/>
            </p:nvSpPr>
            <p:spPr>
              <a:xfrm>
                <a:off x="3417208" y="3628571"/>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17208" y="3947108"/>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17208" y="4265645"/>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736522" y="3628571"/>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736522" y="3947108"/>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36522" y="4265645"/>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55836" y="3628571"/>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55836" y="3947108"/>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055836" y="4265645"/>
                <a:ext cx="254906" cy="254906"/>
              </a:xfrm>
              <a:prstGeom prst="rect">
                <a:avLst/>
              </a:prstGeom>
              <a:solidFill>
                <a:schemeClr val="accent6">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8412852" y="3767970"/>
              <a:ext cx="982887" cy="891980"/>
              <a:chOff x="3417208" y="3628571"/>
              <a:chExt cx="893534" cy="891980"/>
            </a:xfrm>
          </p:grpSpPr>
          <p:sp>
            <p:nvSpPr>
              <p:cNvPr id="31" name="Rectangle 30"/>
              <p:cNvSpPr/>
              <p:nvPr/>
            </p:nvSpPr>
            <p:spPr>
              <a:xfrm>
                <a:off x="3417208" y="3628571"/>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417208" y="3947108"/>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417208" y="4265645"/>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736522" y="3628571"/>
                <a:ext cx="254906" cy="254906"/>
              </a:xfrm>
              <a:prstGeom prst="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736522" y="3947108"/>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736522" y="4265645"/>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055836" y="3628571"/>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055836" y="3947108"/>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055836" y="4265645"/>
                <a:ext cx="254906" cy="254906"/>
              </a:xfrm>
              <a:prstGeom prst="rect">
                <a:avLst/>
              </a:prstGeom>
              <a:solidFill>
                <a:schemeClr val="bg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2271196" y="3753362"/>
              <a:ext cx="1144879" cy="1015663"/>
            </a:xfrm>
            <a:prstGeom prst="rect">
              <a:avLst/>
            </a:prstGeom>
            <a:noFill/>
          </p:spPr>
          <p:txBody>
            <a:bodyPr wrap="square" rtlCol="0">
              <a:spAutoFit/>
            </a:bodyPr>
            <a:lstStyle/>
            <a:p>
              <a:pPr algn="r"/>
              <a:r>
                <a:rPr lang="en-US" sz="2000" dirty="0" smtClean="0"/>
                <a:t>read</a:t>
              </a:r>
            </a:p>
            <a:p>
              <a:pPr algn="r"/>
              <a:r>
                <a:rPr lang="en-US" sz="2000" dirty="0" smtClean="0"/>
                <a:t>write</a:t>
              </a:r>
            </a:p>
            <a:p>
              <a:pPr algn="r"/>
              <a:r>
                <a:rPr lang="en-US" sz="2000" dirty="0" smtClean="0"/>
                <a:t>execute</a:t>
              </a:r>
              <a:endParaRPr lang="en-US" sz="2000" dirty="0"/>
            </a:p>
          </p:txBody>
        </p:sp>
        <p:sp>
          <p:nvSpPr>
            <p:cNvPr id="41" name="TextBox 40"/>
            <p:cNvSpPr txBox="1"/>
            <p:nvPr/>
          </p:nvSpPr>
          <p:spPr>
            <a:xfrm>
              <a:off x="4398962" y="3706128"/>
              <a:ext cx="1494971" cy="1015663"/>
            </a:xfrm>
            <a:prstGeom prst="rect">
              <a:avLst/>
            </a:prstGeom>
            <a:noFill/>
          </p:spPr>
          <p:txBody>
            <a:bodyPr wrap="square" rtlCol="0">
              <a:spAutoFit/>
            </a:bodyPr>
            <a:lstStyle/>
            <a:p>
              <a:pPr algn="r"/>
              <a:r>
                <a:rPr lang="en-US" sz="2000" dirty="0" smtClean="0"/>
                <a:t>read</a:t>
              </a:r>
            </a:p>
            <a:p>
              <a:pPr algn="r"/>
              <a:r>
                <a:rPr lang="en-US" sz="2000" dirty="0" smtClean="0"/>
                <a:t>write</a:t>
              </a:r>
            </a:p>
            <a:p>
              <a:pPr algn="r"/>
              <a:r>
                <a:rPr lang="en-US" sz="2000" dirty="0" smtClean="0"/>
                <a:t>execute</a:t>
              </a:r>
              <a:endParaRPr lang="en-US" sz="2000" dirty="0"/>
            </a:p>
          </p:txBody>
        </p:sp>
        <p:sp>
          <p:nvSpPr>
            <p:cNvPr id="42" name="TextBox 41"/>
            <p:cNvSpPr txBox="1"/>
            <p:nvPr/>
          </p:nvSpPr>
          <p:spPr>
            <a:xfrm>
              <a:off x="6876820" y="3706128"/>
              <a:ext cx="1494971" cy="1015663"/>
            </a:xfrm>
            <a:prstGeom prst="rect">
              <a:avLst/>
            </a:prstGeom>
            <a:noFill/>
          </p:spPr>
          <p:txBody>
            <a:bodyPr wrap="square" rtlCol="0">
              <a:spAutoFit/>
            </a:bodyPr>
            <a:lstStyle/>
            <a:p>
              <a:pPr algn="r"/>
              <a:r>
                <a:rPr lang="en-US" sz="2000" dirty="0" smtClean="0"/>
                <a:t>read</a:t>
              </a:r>
            </a:p>
            <a:p>
              <a:pPr algn="r"/>
              <a:r>
                <a:rPr lang="en-US" sz="2000" dirty="0" smtClean="0"/>
                <a:t>write</a:t>
              </a:r>
            </a:p>
            <a:p>
              <a:pPr algn="r"/>
              <a:r>
                <a:rPr lang="en-US" sz="2000" dirty="0" smtClean="0"/>
                <a:t>execute</a:t>
              </a:r>
              <a:endParaRPr lang="en-US" sz="2000" dirty="0"/>
            </a:p>
          </p:txBody>
        </p:sp>
        <p:sp>
          <p:nvSpPr>
            <p:cNvPr id="43" name="TextBox 42"/>
            <p:cNvSpPr txBox="1"/>
            <p:nvPr/>
          </p:nvSpPr>
          <p:spPr>
            <a:xfrm>
              <a:off x="2685143" y="5222493"/>
              <a:ext cx="2351136" cy="923330"/>
            </a:xfrm>
            <a:prstGeom prst="rect">
              <a:avLst/>
            </a:prstGeom>
            <a:noFill/>
          </p:spPr>
          <p:txBody>
            <a:bodyPr wrap="square" rtlCol="0">
              <a:spAutoFit/>
            </a:bodyPr>
            <a:lstStyle/>
            <a:p>
              <a:r>
                <a:rPr lang="en-US" sz="1800" i="1" dirty="0" smtClean="0"/>
                <a:t>permissions of a new file before applying </a:t>
              </a:r>
              <a:r>
                <a:rPr lang="en-US" sz="1800" i="1" dirty="0" err="1" smtClean="0"/>
                <a:t>umask</a:t>
              </a:r>
              <a:endParaRPr lang="en-US" sz="1800" i="1" dirty="0"/>
            </a:p>
          </p:txBody>
        </p:sp>
        <p:sp>
          <p:nvSpPr>
            <p:cNvPr id="44" name="TextBox 43"/>
            <p:cNvSpPr txBox="1"/>
            <p:nvPr/>
          </p:nvSpPr>
          <p:spPr>
            <a:xfrm>
              <a:off x="7790742" y="5201340"/>
              <a:ext cx="2351136" cy="923330"/>
            </a:xfrm>
            <a:prstGeom prst="rect">
              <a:avLst/>
            </a:prstGeom>
            <a:noFill/>
          </p:spPr>
          <p:txBody>
            <a:bodyPr wrap="square" rtlCol="0">
              <a:spAutoFit/>
            </a:bodyPr>
            <a:lstStyle/>
            <a:p>
              <a:r>
                <a:rPr lang="en-US" sz="1800" i="1" dirty="0" smtClean="0"/>
                <a:t>permissions of a new file after applying </a:t>
              </a:r>
              <a:r>
                <a:rPr lang="en-US" sz="1800" i="1" dirty="0" err="1" smtClean="0"/>
                <a:t>umask</a:t>
              </a:r>
              <a:endParaRPr lang="en-US" sz="1800" i="1" dirty="0"/>
            </a:p>
          </p:txBody>
        </p:sp>
        <p:sp>
          <p:nvSpPr>
            <p:cNvPr id="45" name="TextBox 44"/>
            <p:cNvSpPr txBox="1"/>
            <p:nvPr/>
          </p:nvSpPr>
          <p:spPr>
            <a:xfrm>
              <a:off x="5967505" y="5314826"/>
              <a:ext cx="1189038" cy="369332"/>
            </a:xfrm>
            <a:prstGeom prst="rect">
              <a:avLst/>
            </a:prstGeom>
            <a:noFill/>
          </p:spPr>
          <p:txBody>
            <a:bodyPr wrap="square" rtlCol="0">
              <a:spAutoFit/>
            </a:bodyPr>
            <a:lstStyle/>
            <a:p>
              <a:r>
                <a:rPr lang="en-US" sz="1800" i="1" dirty="0" err="1" smtClean="0"/>
                <a:t>umask</a:t>
              </a:r>
              <a:endParaRPr lang="en-US" sz="1800" i="1" dirty="0"/>
            </a:p>
          </p:txBody>
        </p:sp>
        <p:sp>
          <p:nvSpPr>
            <p:cNvPr id="46" name="TextBox 45"/>
            <p:cNvSpPr txBox="1"/>
            <p:nvPr/>
          </p:nvSpPr>
          <p:spPr>
            <a:xfrm>
              <a:off x="3355743" y="4702188"/>
              <a:ext cx="1189038" cy="369332"/>
            </a:xfrm>
            <a:prstGeom prst="rect">
              <a:avLst/>
            </a:prstGeom>
            <a:noFill/>
          </p:spPr>
          <p:txBody>
            <a:bodyPr wrap="square" rtlCol="0">
              <a:spAutoFit/>
            </a:bodyPr>
            <a:lstStyle/>
            <a:p>
              <a:r>
                <a:rPr lang="en-US" sz="1800" i="1" dirty="0" smtClean="0"/>
                <a:t>7    7 </a:t>
              </a:r>
              <a:r>
                <a:rPr lang="en-US" sz="600" i="1" dirty="0" smtClean="0"/>
                <a:t> </a:t>
              </a:r>
              <a:r>
                <a:rPr lang="en-US" sz="1800" i="1" dirty="0" smtClean="0"/>
                <a:t>  7</a:t>
              </a:r>
              <a:endParaRPr lang="en-US" sz="1800" i="1" dirty="0"/>
            </a:p>
          </p:txBody>
        </p:sp>
        <p:sp>
          <p:nvSpPr>
            <p:cNvPr id="47" name="TextBox 46"/>
            <p:cNvSpPr txBox="1"/>
            <p:nvPr/>
          </p:nvSpPr>
          <p:spPr>
            <a:xfrm>
              <a:off x="5820009" y="4711990"/>
              <a:ext cx="1189038" cy="369332"/>
            </a:xfrm>
            <a:prstGeom prst="rect">
              <a:avLst/>
            </a:prstGeom>
            <a:noFill/>
          </p:spPr>
          <p:txBody>
            <a:bodyPr wrap="square" rtlCol="0">
              <a:spAutoFit/>
            </a:bodyPr>
            <a:lstStyle/>
            <a:p>
              <a:r>
                <a:rPr lang="en-US" sz="1800" i="1" dirty="0" smtClean="0"/>
                <a:t>1    3 </a:t>
              </a:r>
              <a:r>
                <a:rPr lang="en-US" sz="600" i="1" dirty="0" smtClean="0"/>
                <a:t> </a:t>
              </a:r>
              <a:r>
                <a:rPr lang="en-US" sz="1800" i="1" dirty="0" smtClean="0"/>
                <a:t>  7</a:t>
              </a:r>
              <a:endParaRPr lang="en-US" sz="1800" i="1" dirty="0"/>
            </a:p>
          </p:txBody>
        </p:sp>
        <p:sp>
          <p:nvSpPr>
            <p:cNvPr id="48" name="TextBox 47"/>
            <p:cNvSpPr txBox="1"/>
            <p:nvPr/>
          </p:nvSpPr>
          <p:spPr>
            <a:xfrm>
              <a:off x="8371791" y="4711990"/>
              <a:ext cx="1189038" cy="369332"/>
            </a:xfrm>
            <a:prstGeom prst="rect">
              <a:avLst/>
            </a:prstGeom>
            <a:noFill/>
          </p:spPr>
          <p:txBody>
            <a:bodyPr wrap="square" rtlCol="0">
              <a:spAutoFit/>
            </a:bodyPr>
            <a:lstStyle/>
            <a:p>
              <a:r>
                <a:rPr lang="en-US" sz="1800" i="1" dirty="0" smtClean="0"/>
                <a:t>6    4 </a:t>
              </a:r>
              <a:r>
                <a:rPr lang="en-US" sz="600" i="1" dirty="0" smtClean="0"/>
                <a:t> </a:t>
              </a:r>
              <a:r>
                <a:rPr lang="en-US" sz="1800" i="1" dirty="0" smtClean="0"/>
                <a:t>  0</a:t>
              </a:r>
              <a:endParaRPr lang="en-US" sz="1800" i="1" dirty="0"/>
            </a:p>
          </p:txBody>
        </p:sp>
        <p:sp>
          <p:nvSpPr>
            <p:cNvPr id="49" name="TextBox 48"/>
            <p:cNvSpPr txBox="1"/>
            <p:nvPr/>
          </p:nvSpPr>
          <p:spPr>
            <a:xfrm rot="16200000">
              <a:off x="2679975" y="2068762"/>
              <a:ext cx="2395549" cy="1015663"/>
            </a:xfrm>
            <a:prstGeom prst="rect">
              <a:avLst/>
            </a:prstGeom>
            <a:noFill/>
          </p:spPr>
          <p:txBody>
            <a:bodyPr wrap="square" rtlCol="0">
              <a:spAutoFit/>
            </a:bodyPr>
            <a:lstStyle/>
            <a:p>
              <a:r>
                <a:rPr lang="en-US" sz="2000" dirty="0" smtClean="0"/>
                <a:t>owner permissions</a:t>
              </a:r>
            </a:p>
            <a:p>
              <a:r>
                <a:rPr lang="en-US" sz="2000" dirty="0" smtClean="0"/>
                <a:t>group </a:t>
              </a:r>
              <a:r>
                <a:rPr lang="en-US" sz="2000" dirty="0"/>
                <a:t>permissions</a:t>
              </a:r>
            </a:p>
            <a:p>
              <a:r>
                <a:rPr lang="en-US" sz="2000" dirty="0" smtClean="0"/>
                <a:t>others permissions</a:t>
              </a:r>
              <a:endParaRPr lang="en-US" sz="2000" dirty="0"/>
            </a:p>
          </p:txBody>
        </p:sp>
        <p:sp>
          <p:nvSpPr>
            <p:cNvPr id="50" name="TextBox 49"/>
            <p:cNvSpPr txBox="1"/>
            <p:nvPr/>
          </p:nvSpPr>
          <p:spPr>
            <a:xfrm rot="16200000">
              <a:off x="5191762" y="2068762"/>
              <a:ext cx="2395549" cy="1015663"/>
            </a:xfrm>
            <a:prstGeom prst="rect">
              <a:avLst/>
            </a:prstGeom>
            <a:noFill/>
          </p:spPr>
          <p:txBody>
            <a:bodyPr wrap="square" rtlCol="0">
              <a:spAutoFit/>
            </a:bodyPr>
            <a:lstStyle/>
            <a:p>
              <a:r>
                <a:rPr lang="en-US" sz="2000" dirty="0" smtClean="0"/>
                <a:t>owner permissions</a:t>
              </a:r>
            </a:p>
            <a:p>
              <a:r>
                <a:rPr lang="en-US" sz="2000" dirty="0" smtClean="0"/>
                <a:t>group </a:t>
              </a:r>
              <a:r>
                <a:rPr lang="en-US" sz="2000" dirty="0"/>
                <a:t>permissions</a:t>
              </a:r>
            </a:p>
            <a:p>
              <a:r>
                <a:rPr lang="en-US" sz="2000" dirty="0" smtClean="0"/>
                <a:t>others permissions</a:t>
              </a:r>
              <a:endParaRPr lang="en-US" sz="2000" dirty="0"/>
            </a:p>
          </p:txBody>
        </p:sp>
        <p:sp>
          <p:nvSpPr>
            <p:cNvPr id="51" name="TextBox 50"/>
            <p:cNvSpPr txBox="1"/>
            <p:nvPr/>
          </p:nvSpPr>
          <p:spPr>
            <a:xfrm rot="16200000">
              <a:off x="7703549" y="2068762"/>
              <a:ext cx="2395549" cy="1015663"/>
            </a:xfrm>
            <a:prstGeom prst="rect">
              <a:avLst/>
            </a:prstGeom>
            <a:noFill/>
          </p:spPr>
          <p:txBody>
            <a:bodyPr wrap="square" rtlCol="0">
              <a:spAutoFit/>
            </a:bodyPr>
            <a:lstStyle/>
            <a:p>
              <a:r>
                <a:rPr lang="en-US" sz="2000" dirty="0" smtClean="0"/>
                <a:t>owner permissions</a:t>
              </a:r>
            </a:p>
            <a:p>
              <a:r>
                <a:rPr lang="en-US" sz="2000" dirty="0" smtClean="0"/>
                <a:t>group </a:t>
              </a:r>
              <a:r>
                <a:rPr lang="en-US" sz="2000" dirty="0"/>
                <a:t>permissions</a:t>
              </a:r>
            </a:p>
            <a:p>
              <a:r>
                <a:rPr lang="en-US" sz="2000" dirty="0" smtClean="0"/>
                <a:t>others permissions</a:t>
              </a:r>
              <a:endParaRPr lang="en-US" sz="2000" dirty="0"/>
            </a:p>
          </p:txBody>
        </p:sp>
        <p:sp>
          <p:nvSpPr>
            <p:cNvPr id="7" name="Rounded Rectangle 6"/>
            <p:cNvSpPr/>
            <p:nvPr/>
          </p:nvSpPr>
          <p:spPr>
            <a:xfrm>
              <a:off x="2094879" y="1354636"/>
              <a:ext cx="8268027" cy="4939373"/>
            </a:xfrm>
            <a:prstGeom prst="roundRect">
              <a:avLst>
                <a:gd name="adj" fmla="val 4190"/>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p:txBody>
          <a:bodyPr/>
          <a:lstStyle/>
          <a:p>
            <a:r>
              <a:rPr lang="en-US" smtClean="0"/>
              <a:t>3.4 Security in Linux</a:t>
            </a:r>
            <a:endParaRPr lang="en-US"/>
          </a:p>
        </p:txBody>
      </p:sp>
      <p:sp>
        <p:nvSpPr>
          <p:cNvPr id="187" name="Google Shape;187;p35"/>
          <p:cNvSpPr txBox="1">
            <a:spLocks noGrp="1"/>
          </p:cNvSpPr>
          <p:nvPr>
            <p:ph type="body" idx="2"/>
          </p:nvPr>
        </p:nvSpPr>
        <p:spPr/>
        <p:txBody>
          <a:bodyPr/>
          <a:lstStyle/>
          <a:p>
            <a:r>
              <a:rPr lang="en-US" dirty="0" smtClean="0"/>
              <a:t> </a:t>
            </a:r>
            <a:endParaRPr lang="en-US" dirty="0"/>
          </a:p>
        </p:txBody>
      </p:sp>
      <p:sp>
        <p:nvSpPr>
          <p:cNvPr id="188" name="Google Shape;188;p35"/>
          <p:cNvSpPr/>
          <p:nvPr/>
        </p:nvSpPr>
        <p:spPr>
          <a:xfrm>
            <a:off x="1091921" y="1311676"/>
            <a:ext cx="6096000" cy="533480"/>
          </a:xfrm>
          <a:prstGeom prst="rect">
            <a:avLst/>
          </a:prstGeom>
          <a:noFill/>
          <a:ln>
            <a:noFill/>
          </a:ln>
        </p:spPr>
        <p:txBody>
          <a:bodyPr spcFirstLastPara="1" wrap="square" lIns="121900" tIns="60933" rIns="121900" bIns="60933" anchor="t" anchorCtr="0">
            <a:noAutofit/>
          </a:bodyPr>
          <a:lstStyle/>
          <a:p>
            <a:endParaRPr sz="2667"/>
          </a:p>
        </p:txBody>
      </p:sp>
      <p:sp>
        <p:nvSpPr>
          <p:cNvPr id="8" name="Rounded Rectangle 7"/>
          <p:cNvSpPr/>
          <p:nvPr/>
        </p:nvSpPr>
        <p:spPr>
          <a:xfrm>
            <a:off x="514351" y="2000203"/>
            <a:ext cx="10934700" cy="2745968"/>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User account is the core of the Linux system security.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Every individual accessing the system should have a unique user account assigned.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User’s permission to the system depends on the user account that is used to login.</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User permissions are tracked using a UID (User ID) which is assigned to the account.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Linux uses a special file (/</a:t>
            </a:r>
            <a:r>
              <a:rPr lang="en-US" sz="1800" dirty="0" err="1">
                <a:solidFill>
                  <a:schemeClr val="tx1"/>
                </a:solidFill>
              </a:rPr>
              <a:t>etc</a:t>
            </a:r>
            <a:r>
              <a:rPr lang="en-US" sz="1800" dirty="0">
                <a:solidFill>
                  <a:schemeClr val="tx1"/>
                </a:solidFill>
              </a:rPr>
              <a:t>/</a:t>
            </a:r>
            <a:r>
              <a:rPr lang="en-US" sz="1800" dirty="0" err="1">
                <a:solidFill>
                  <a:schemeClr val="tx1"/>
                </a:solidFill>
              </a:rPr>
              <a:t>passwd</a:t>
            </a:r>
            <a:r>
              <a:rPr lang="en-US" sz="1800" dirty="0">
                <a:solidFill>
                  <a:schemeClr val="tx1"/>
                </a:solidFill>
              </a:rPr>
              <a:t>) to match the UID with the login name of the user</a:t>
            </a:r>
            <a:r>
              <a:rPr lang="en-US" sz="1800" dirty="0" smtClean="0">
                <a:solidFill>
                  <a:schemeClr val="tx1"/>
                </a:solidFill>
              </a:rPr>
              <a:t>.</a:t>
            </a:r>
            <a:endParaRPr lang="en-US" sz="1800" dirty="0">
              <a:solidFill>
                <a:schemeClr val="tx1"/>
              </a:solidFill>
            </a:endParaRPr>
          </a:p>
        </p:txBody>
      </p:sp>
      <p:sp>
        <p:nvSpPr>
          <p:cNvPr id="9" name="Rounded Rectangle 8"/>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about security in Linux</a:t>
            </a:r>
            <a:r>
              <a:rPr lang="en-US" sz="2000" b="1" dirty="0" smtClean="0">
                <a:solidFill>
                  <a:schemeClr val="bg1"/>
                </a:solidFill>
              </a:rPr>
              <a:t>:</a:t>
            </a:r>
            <a:endParaRPr lang="en-US" sz="2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smtClean="0"/>
              <a:t>Module Objectives</a:t>
            </a:r>
            <a:endParaRPr lang="en-US"/>
          </a:p>
        </p:txBody>
      </p:sp>
      <p:sp>
        <p:nvSpPr>
          <p:cNvPr id="61" name="Google Shape;61;p14"/>
          <p:cNvSpPr txBox="1">
            <a:spLocks noGrp="1"/>
          </p:cNvSpPr>
          <p:nvPr>
            <p:ph type="body" idx="2"/>
          </p:nvPr>
        </p:nvSpPr>
        <p:spPr/>
        <p:txBody>
          <a:bodyPr/>
          <a:lstStyle/>
          <a:p>
            <a:r>
              <a:rPr lang="en-US" dirty="0" smtClean="0"/>
              <a:t>At the end of this module, you will be able to:</a:t>
            </a:r>
          </a:p>
          <a:p>
            <a:pPr lvl="1"/>
            <a:r>
              <a:rPr lang="en-US" dirty="0" smtClean="0"/>
              <a:t>Explain private and public user groups</a:t>
            </a:r>
          </a:p>
          <a:p>
            <a:pPr lvl="1"/>
            <a:r>
              <a:rPr lang="en-US" dirty="0" smtClean="0"/>
              <a:t>Discuss about </a:t>
            </a:r>
            <a:r>
              <a:rPr lang="en-US" dirty="0" err="1" smtClean="0"/>
              <a:t>linux</a:t>
            </a:r>
            <a:r>
              <a:rPr lang="en-US" dirty="0" smtClean="0"/>
              <a:t> groups</a:t>
            </a:r>
          </a:p>
          <a:p>
            <a:pPr lvl="1"/>
            <a:r>
              <a:rPr lang="en-US" dirty="0" smtClean="0"/>
              <a:t>Describe how to add users to the groups</a:t>
            </a:r>
          </a:p>
          <a:p>
            <a:pPr lvl="1"/>
            <a:r>
              <a:rPr lang="en-US" dirty="0" smtClean="0"/>
              <a:t>Define private groups</a:t>
            </a:r>
          </a:p>
          <a:p>
            <a:endParaRPr lang="en-US" dirty="0"/>
          </a:p>
        </p:txBody>
      </p:sp>
      <p:pic>
        <p:nvPicPr>
          <p:cNvPr id="4" name="Picture 3">
            <a:extLst>
              <a:ext uri="{FF2B5EF4-FFF2-40B4-BE49-F238E27FC236}">
                <a16:creationId xmlns=""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p:txBody>
          <a:bodyPr/>
          <a:lstStyle/>
          <a:p>
            <a:r>
              <a:rPr lang="en-US" smtClean="0"/>
              <a:t>What did You Grasp?</a:t>
            </a:r>
            <a:endParaRPr lang="en-US"/>
          </a:p>
        </p:txBody>
      </p:sp>
      <p:sp>
        <p:nvSpPr>
          <p:cNvPr id="194" name="Google Shape;194;p36"/>
          <p:cNvSpPr txBox="1">
            <a:spLocks noGrp="1"/>
          </p:cNvSpPr>
          <p:nvPr>
            <p:ph type="body" sz="quarter" idx="26"/>
          </p:nvPr>
        </p:nvSpPr>
        <p:spPr/>
        <p:txBody>
          <a:bodyPr/>
          <a:lstStyle/>
          <a:p>
            <a:r>
              <a:rPr lang="en-US" dirty="0" smtClean="0"/>
              <a:t>Linux system uses ____ file to verify UID of the users.</a:t>
            </a:r>
          </a:p>
          <a:p>
            <a:pPr lvl="1"/>
            <a:r>
              <a:rPr lang="en-US" dirty="0" smtClean="0"/>
              <a:t>/</a:t>
            </a:r>
            <a:r>
              <a:rPr lang="en-US" dirty="0" err="1" smtClean="0"/>
              <a:t>etc</a:t>
            </a:r>
            <a:r>
              <a:rPr lang="en-US" dirty="0" smtClean="0"/>
              <a:t>/</a:t>
            </a:r>
            <a:r>
              <a:rPr lang="en-US" dirty="0" err="1" smtClean="0"/>
              <a:t>uid</a:t>
            </a:r>
            <a:endParaRPr lang="en-US" dirty="0" smtClean="0"/>
          </a:p>
          <a:p>
            <a:pPr lvl="1"/>
            <a:r>
              <a:rPr lang="en-US" dirty="0" smtClean="0"/>
              <a:t>/</a:t>
            </a:r>
            <a:r>
              <a:rPr lang="en-US" dirty="0" err="1" smtClean="0"/>
              <a:t>etc</a:t>
            </a:r>
            <a:r>
              <a:rPr lang="en-US" dirty="0" smtClean="0"/>
              <a:t>/</a:t>
            </a:r>
            <a:r>
              <a:rPr lang="en-US" dirty="0" err="1" smtClean="0"/>
              <a:t>gid</a:t>
            </a:r>
            <a:endParaRPr lang="en-US" dirty="0" smtClean="0"/>
          </a:p>
          <a:p>
            <a:pPr lvl="1"/>
            <a:r>
              <a:rPr lang="en-US" dirty="0" smtClean="0"/>
              <a:t>/</a:t>
            </a:r>
            <a:r>
              <a:rPr lang="en-US" dirty="0" err="1" smtClean="0"/>
              <a:t>etc</a:t>
            </a:r>
            <a:r>
              <a:rPr lang="en-US" dirty="0" smtClean="0"/>
              <a:t>/</a:t>
            </a:r>
            <a:r>
              <a:rPr lang="en-US" dirty="0" err="1" smtClean="0"/>
              <a:t>passwd</a:t>
            </a:r>
            <a:endParaRPr lang="en-US" dirty="0" smtClean="0"/>
          </a:p>
          <a:p>
            <a:pPr lvl="1"/>
            <a:r>
              <a:rPr lang="en-US" dirty="0" smtClean="0"/>
              <a:t>/</a:t>
            </a:r>
            <a:r>
              <a:rPr lang="en-US" dirty="0" err="1" smtClean="0"/>
              <a:t>etc</a:t>
            </a:r>
            <a:r>
              <a:rPr lang="en-US" dirty="0" smtClean="0"/>
              <a:t>/</a:t>
            </a:r>
            <a:r>
              <a:rPr lang="en-US" dirty="0" err="1" smtClean="0"/>
              <a:t>usr</a:t>
            </a:r>
            <a:r>
              <a:rPr lang="en-US" dirty="0" smtClean="0"/>
              <a:t>/</a:t>
            </a:r>
            <a:r>
              <a:rPr lang="en-US" dirty="0" err="1" smtClean="0"/>
              <a:t>passwd</a:t>
            </a:r>
            <a:endParaRPr lang="en-US" dirty="0" smtClean="0"/>
          </a:p>
          <a:p>
            <a:pPr lvl="1"/>
            <a:endParaRPr lang="en-US" dirty="0"/>
          </a:p>
          <a:p>
            <a:r>
              <a:rPr lang="en-US" dirty="0" smtClean="0"/>
              <a:t>By </a:t>
            </a:r>
            <a:r>
              <a:rPr lang="en-US" dirty="0"/>
              <a:t>default bash has ______ </a:t>
            </a:r>
            <a:r>
              <a:rPr lang="en-US" dirty="0" err="1"/>
              <a:t>umask</a:t>
            </a:r>
            <a:r>
              <a:rPr lang="en-US" dirty="0"/>
              <a:t> number.</a:t>
            </a:r>
          </a:p>
          <a:p>
            <a:pPr lvl="1"/>
            <a:r>
              <a:rPr lang="en-US" dirty="0"/>
              <a:t>0011</a:t>
            </a:r>
          </a:p>
          <a:p>
            <a:pPr lvl="1"/>
            <a:r>
              <a:rPr lang="en-US" dirty="0"/>
              <a:t>0022</a:t>
            </a:r>
          </a:p>
          <a:p>
            <a:pPr lvl="1"/>
            <a:r>
              <a:rPr lang="en-US" dirty="0"/>
              <a:t>0033</a:t>
            </a:r>
          </a:p>
          <a:p>
            <a:pPr lvl="1"/>
            <a:r>
              <a:rPr lang="en-US" dirty="0"/>
              <a:t>0044</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p:txBody>
          <a:bodyPr/>
          <a:lstStyle/>
          <a:p>
            <a:r>
              <a:rPr lang="en-US" smtClean="0"/>
              <a:t>What did You Grasp?</a:t>
            </a:r>
            <a:endParaRPr lang="en-US"/>
          </a:p>
        </p:txBody>
      </p:sp>
      <p:sp>
        <p:nvSpPr>
          <p:cNvPr id="206" name="Google Shape;206;p38"/>
          <p:cNvSpPr txBox="1">
            <a:spLocks noGrp="1"/>
          </p:cNvSpPr>
          <p:nvPr>
            <p:ph type="body" sz="quarter" idx="26"/>
          </p:nvPr>
        </p:nvSpPr>
        <p:spPr/>
        <p:txBody>
          <a:bodyPr/>
          <a:lstStyle/>
          <a:p>
            <a:pPr>
              <a:buFont typeface="+mj-lt"/>
              <a:buAutoNum type="arabicPeriod" startAt="3"/>
            </a:pPr>
            <a:r>
              <a:rPr lang="en-US" dirty="0" smtClean="0"/>
              <a:t>In Linux user permissions are tracked through _____.</a:t>
            </a:r>
          </a:p>
          <a:p>
            <a:pPr lvl="1"/>
            <a:r>
              <a:rPr lang="en-US" dirty="0" smtClean="0"/>
              <a:t>username</a:t>
            </a:r>
          </a:p>
          <a:p>
            <a:pPr lvl="1"/>
            <a:r>
              <a:rPr lang="en-US" dirty="0" smtClean="0"/>
              <a:t>UID</a:t>
            </a:r>
          </a:p>
          <a:p>
            <a:pPr lvl="1"/>
            <a:r>
              <a:rPr lang="en-US" dirty="0" err="1" smtClean="0"/>
              <a:t>groupname</a:t>
            </a:r>
            <a:endParaRPr lang="en-US" dirty="0" smtClean="0"/>
          </a:p>
          <a:p>
            <a:pPr lvl="1"/>
            <a:r>
              <a:rPr lang="en-US" dirty="0" smtClean="0"/>
              <a:t>Account description</a:t>
            </a:r>
          </a:p>
          <a:p>
            <a:pPr lvl="1"/>
            <a:endParaRPr lang="en-US" dirty="0"/>
          </a:p>
          <a:p>
            <a:pPr>
              <a:buAutoNum type="arabicPeriod" startAt="3"/>
            </a:pPr>
            <a:r>
              <a:rPr lang="en-US" dirty="0" smtClean="0"/>
              <a:t>Linux </a:t>
            </a:r>
            <a:r>
              <a:rPr lang="en-US" dirty="0"/>
              <a:t>reserves UID’s below ____ to use for system accounts.</a:t>
            </a:r>
          </a:p>
          <a:p>
            <a:pPr lvl="1"/>
            <a:r>
              <a:rPr lang="en-US" dirty="0"/>
              <a:t>300</a:t>
            </a:r>
          </a:p>
          <a:p>
            <a:pPr lvl="1"/>
            <a:r>
              <a:rPr lang="en-US" dirty="0"/>
              <a:t>200</a:t>
            </a:r>
          </a:p>
          <a:p>
            <a:pPr lvl="1"/>
            <a:r>
              <a:rPr lang="en-US" dirty="0"/>
              <a:t>400</a:t>
            </a:r>
          </a:p>
          <a:p>
            <a:pPr lvl="1"/>
            <a:r>
              <a:rPr lang="en-US" dirty="0"/>
              <a:t>500</a:t>
            </a:r>
          </a:p>
          <a:p>
            <a:pPr lvl="1"/>
            <a:endParaRPr lang="en-US" dirty="0" smtClean="0"/>
          </a:p>
          <a:p>
            <a:pPr>
              <a:buAutoNum type="arabicPeriod" startAt="3"/>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p:txBody>
          <a:bodyPr/>
          <a:lstStyle/>
          <a:p>
            <a:r>
              <a:rPr lang="en-US" smtClean="0"/>
              <a:t>What did You Grasp?</a:t>
            </a:r>
            <a:endParaRPr lang="en-US"/>
          </a:p>
        </p:txBody>
      </p:sp>
      <p:sp>
        <p:nvSpPr>
          <p:cNvPr id="218" name="Google Shape;218;p40"/>
          <p:cNvSpPr txBox="1">
            <a:spLocks noGrp="1"/>
          </p:cNvSpPr>
          <p:nvPr>
            <p:ph type="body" sz="quarter" idx="26"/>
          </p:nvPr>
        </p:nvSpPr>
        <p:spPr/>
        <p:txBody>
          <a:bodyPr/>
          <a:lstStyle/>
          <a:p>
            <a:pPr>
              <a:buFont typeface="+mj-lt"/>
              <a:buAutoNum type="arabicPeriod" startAt="5"/>
            </a:pPr>
            <a:r>
              <a:rPr lang="en-US" dirty="0" smtClean="0"/>
              <a:t>State True or False.</a:t>
            </a:r>
            <a:br>
              <a:rPr lang="en-US" dirty="0" smtClean="0"/>
            </a:br>
            <a:r>
              <a:rPr lang="en-US" dirty="0" smtClean="0"/>
              <a:t>User details can be changed directly in /</a:t>
            </a:r>
            <a:r>
              <a:rPr lang="en-US" dirty="0" err="1" smtClean="0"/>
              <a:t>etc</a:t>
            </a:r>
            <a:r>
              <a:rPr lang="en-US" dirty="0" smtClean="0"/>
              <a:t>/group file.</a:t>
            </a:r>
          </a:p>
          <a:p>
            <a:pPr lvl="1"/>
            <a:r>
              <a:rPr lang="en-US" dirty="0" smtClean="0"/>
              <a:t>True</a:t>
            </a:r>
          </a:p>
          <a:p>
            <a:pPr lvl="1"/>
            <a:r>
              <a:rPr lang="en-US" dirty="0" smtClean="0"/>
              <a:t>False</a:t>
            </a:r>
          </a:p>
          <a:p>
            <a:pPr>
              <a:buAutoNum type="arabicPeriod" startAt="5"/>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p:txBody>
          <a:bodyPr/>
          <a:lstStyle/>
          <a:p>
            <a:r>
              <a:rPr lang="en-US" smtClean="0"/>
              <a:t>Group Discussion</a:t>
            </a:r>
            <a:endParaRPr lang="en-US"/>
          </a:p>
        </p:txBody>
      </p:sp>
      <p:sp>
        <p:nvSpPr>
          <p:cNvPr id="7" name="Text Placeholder 6"/>
          <p:cNvSpPr>
            <a:spLocks noGrp="1"/>
          </p:cNvSpPr>
          <p:nvPr>
            <p:ph type="body" idx="2"/>
          </p:nvPr>
        </p:nvSpPr>
        <p:spPr/>
        <p:txBody>
          <a:bodyPr/>
          <a:lstStyle/>
          <a:p>
            <a:r>
              <a:rPr lang="en-US"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8912"/>
            <a:ext cx="12192000" cy="42401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p:txBody>
          <a:bodyPr/>
          <a:lstStyle/>
          <a:p>
            <a:r>
              <a:rPr lang="en-US" smtClean="0"/>
              <a:t>In a nutshell, we learnt:</a:t>
            </a:r>
            <a:endParaRPr lang="en-US" dirty="0"/>
          </a:p>
        </p:txBody>
      </p:sp>
      <p:sp>
        <p:nvSpPr>
          <p:cNvPr id="230" name="Google Shape;230;p42"/>
          <p:cNvSpPr txBox="1">
            <a:spLocks noGrp="1"/>
          </p:cNvSpPr>
          <p:nvPr>
            <p:ph type="body" idx="2"/>
          </p:nvPr>
        </p:nvSpPr>
        <p:spPr>
          <a:xfrm>
            <a:off x="6213747" y="1967242"/>
            <a:ext cx="5524163" cy="3749409"/>
          </a:xfrm>
        </p:spPr>
        <p:txBody>
          <a:bodyPr/>
          <a:lstStyle/>
          <a:p>
            <a:pPr lvl="1"/>
            <a:r>
              <a:rPr lang="en-US" smtClean="0"/>
              <a:t>Red Hat and CentOS use private group in which every user is a member of their own private group</a:t>
            </a:r>
          </a:p>
          <a:p>
            <a:pPr lvl="1"/>
            <a:r>
              <a:rPr lang="en-US" smtClean="0"/>
              <a:t>SUSE Linux uses a public group system and it is normal for users to belonging to the users group</a:t>
            </a:r>
          </a:p>
          <a:p>
            <a:pPr lvl="1"/>
            <a:r>
              <a:rPr lang="en-US" smtClean="0"/>
              <a:t>One of the main advantages of the groups is to implement access control to system resources and other files by providing right permissions</a:t>
            </a:r>
          </a:p>
          <a:p>
            <a:pPr lvl="1"/>
            <a:r>
              <a:rPr lang="en-US" smtClean="0"/>
              <a:t>Every file and directory on the Unix/Linux system is assigned to user, owner and other</a:t>
            </a:r>
          </a:p>
          <a:p>
            <a:pPr lvl="1"/>
            <a:r>
              <a:rPr lang="en-US" smtClean="0"/>
              <a:t>The /etc/group file contains information about each group configured on the system</a:t>
            </a:r>
          </a:p>
          <a:p>
            <a:pPr lvl="1"/>
            <a:r>
              <a:rPr lang="en-US" smtClean="0"/>
              <a:t>User permissions are tracked using a UID (User ID) which is assigned to the account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smtClean="0"/>
              <a:t>Next Module 5:</a:t>
            </a:r>
            <a:r>
              <a:rPr lang="en-US" dirty="0" smtClean="0"/>
              <a:t> </a:t>
            </a:r>
            <a:r>
              <a:rPr lang="en-US" dirty="0"/>
              <a:t>Monitoring in </a:t>
            </a:r>
            <a:r>
              <a:rPr lang="en-US" dirty="0" smtClean="0"/>
              <a:t>Linux</a:t>
            </a:r>
            <a:endParaRPr lang="en-US" dirty="0"/>
          </a:p>
        </p:txBody>
      </p:sp>
    </p:spTree>
    <p:extLst>
      <p:ext uri="{BB962C8B-B14F-4D97-AF65-F5344CB8AC3E}">
        <p14:creationId xmlns:p14="http://schemas.microsoft.com/office/powerpoint/2010/main" val="409103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smtClean="0"/>
              <a:t>Module Topics</a:t>
            </a:r>
            <a:endParaRPr lang="en-US"/>
          </a:p>
        </p:txBody>
      </p:sp>
      <p:sp>
        <p:nvSpPr>
          <p:cNvPr id="67" name="Google Shape;67;p15"/>
          <p:cNvSpPr txBox="1">
            <a:spLocks noGrp="1"/>
          </p:cNvSpPr>
          <p:nvPr>
            <p:ph type="body" idx="2"/>
          </p:nvPr>
        </p:nvSpPr>
        <p:spPr/>
        <p:txBody>
          <a:bodyPr/>
          <a:lstStyle/>
          <a:p>
            <a:r>
              <a:rPr lang="en-US" dirty="0" smtClean="0"/>
              <a:t>Let us take a quick look at the topics that we will cover in this module:</a:t>
            </a:r>
          </a:p>
          <a:p>
            <a:pPr marL="344488" lvl="1" indent="-342900">
              <a:buFont typeface="+mj-lt"/>
              <a:buAutoNum type="arabicPeriod"/>
            </a:pPr>
            <a:r>
              <a:rPr lang="en-US" dirty="0" smtClean="0"/>
              <a:t>Managing Public and Private Groups</a:t>
            </a:r>
          </a:p>
          <a:p>
            <a:pPr marL="344488" lvl="1" indent="-342900">
              <a:buFont typeface="+mj-lt"/>
              <a:buAutoNum type="arabicPeriod"/>
            </a:pPr>
            <a:r>
              <a:rPr lang="en-US" dirty="0" smtClean="0"/>
              <a:t>Groups Management in Linux</a:t>
            </a:r>
          </a:p>
          <a:p>
            <a:pPr marL="344488" lvl="1" indent="-342900">
              <a:buFont typeface="+mj-lt"/>
              <a:buAutoNum type="arabicPeriod"/>
            </a:pPr>
            <a:r>
              <a:rPr lang="en-US" dirty="0" smtClean="0"/>
              <a:t>Adding Users to Groups</a:t>
            </a:r>
          </a:p>
          <a:p>
            <a:pPr marL="344488" lvl="1" indent="-342900">
              <a:buFont typeface="+mj-lt"/>
              <a:buAutoNum type="arabicPeriod"/>
            </a:pPr>
            <a:r>
              <a:rPr lang="en-US" dirty="0" smtClean="0"/>
              <a:t>Private Group Usage</a:t>
            </a:r>
            <a:endParaRPr lang="en-US" dirty="0"/>
          </a:p>
        </p:txBody>
      </p:sp>
      <p:pic>
        <p:nvPicPr>
          <p:cNvPr id="4" name="Picture 3">
            <a:extLst>
              <a:ext uri="{FF2B5EF4-FFF2-40B4-BE49-F238E27FC236}">
                <a16:creationId xmlns=""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smtClean="0"/>
              <a:t>1.1 Managing Public and Private Groups</a:t>
            </a:r>
            <a:br>
              <a:rPr lang="en-US" dirty="0" smtClean="0"/>
            </a:br>
            <a:r>
              <a:rPr lang="en-US" dirty="0" smtClean="0"/>
              <a:t/>
            </a:r>
            <a:br>
              <a:rPr lang="en-US" dirty="0" smtClean="0"/>
            </a:br>
            <a:r>
              <a:rPr lang="en-US" dirty="0" smtClean="0"/>
              <a:t/>
            </a:r>
            <a:br>
              <a:rPr lang="en-US" dirty="0" smtClean="0"/>
            </a:br>
            <a:endParaRPr lang="en-US" dirty="0"/>
          </a:p>
        </p:txBody>
      </p:sp>
      <p:sp>
        <p:nvSpPr>
          <p:cNvPr id="73" name="Google Shape;73;p16"/>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3"/>
            <a:ext cx="10934700" cy="3990049"/>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RHEL uses UPG scheme (User Private Group) to make the </a:t>
            </a:r>
            <a:r>
              <a:rPr lang="en-US" sz="1800" dirty="0" err="1">
                <a:solidFill>
                  <a:schemeClr val="tx1"/>
                </a:solidFill>
              </a:rPr>
              <a:t>unix</a:t>
            </a:r>
            <a:r>
              <a:rPr lang="en-US" sz="1800" dirty="0">
                <a:solidFill>
                  <a:schemeClr val="tx1"/>
                </a:solidFill>
              </a:rPr>
              <a:t> groups management easier.</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UPG is created when a new user is created.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UPG has the same name as the user for which it was created and that user is the only member of the UPG.</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default permissions are set to a newly created file by UPG which allows both user and user group to make required modifications.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Settings which define what permissions are applied to a new file is called </a:t>
            </a:r>
            <a:r>
              <a:rPr lang="en-US" sz="1800" dirty="0" err="1">
                <a:solidFill>
                  <a:schemeClr val="tx1"/>
                </a:solidFill>
              </a:rPr>
              <a:t>umask</a:t>
            </a:r>
            <a:r>
              <a:rPr lang="en-US" sz="1800" dirty="0">
                <a:solidFill>
                  <a:schemeClr val="tx1"/>
                </a:solidFill>
              </a:rPr>
              <a:t> and the configuration file is stored in /</a:t>
            </a:r>
            <a:r>
              <a:rPr lang="en-US" sz="1800" dirty="0" err="1">
                <a:solidFill>
                  <a:schemeClr val="tx1"/>
                </a:solidFill>
              </a:rPr>
              <a:t>etc</a:t>
            </a:r>
            <a:r>
              <a:rPr lang="en-US" sz="1800" dirty="0">
                <a:solidFill>
                  <a:schemeClr val="tx1"/>
                </a:solidFill>
              </a:rPr>
              <a:t>/</a:t>
            </a:r>
            <a:r>
              <a:rPr lang="en-US" sz="1800" dirty="0" err="1">
                <a:solidFill>
                  <a:schemeClr val="tx1"/>
                </a:solidFill>
              </a:rPr>
              <a:t>bashrc</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SUSE Linux uses a public group system and it is normal for users to belonging to the user group.</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public and private groups</a:t>
            </a:r>
            <a:r>
              <a:rPr lang="en-US" sz="2000" b="1" dirty="0" smtClean="0">
                <a:solidFill>
                  <a:schemeClr val="bg1"/>
                </a:solidFill>
              </a:rPr>
              <a:t>:</a:t>
            </a:r>
            <a:endParaRPr lang="en-US" sz="2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p:txBody>
          <a:bodyPr/>
          <a:lstStyle/>
          <a:p>
            <a:r>
              <a:rPr lang="en-US" smtClean="0"/>
              <a:t>1.2 Linux Group Management</a:t>
            </a:r>
            <a:endParaRPr lang="en-US"/>
          </a:p>
        </p:txBody>
      </p:sp>
      <p:sp>
        <p:nvSpPr>
          <p:cNvPr id="79" name="Google Shape;79;p17"/>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3"/>
            <a:ext cx="10934700" cy="2478491"/>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groups maintain collections of accounts which is primarily used for security measure.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One of the main advantages of the groups is to implement access control to system resources and other files by providing right permissions.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Every time a new user is created, a group with the same name is created and the created user is the only member in the group.</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Linux group management</a:t>
            </a:r>
            <a:r>
              <a:rPr lang="en-US" sz="2000" b="1" dirty="0" smtClean="0">
                <a:solidFill>
                  <a:schemeClr val="bg1"/>
                </a:solidFill>
              </a:rPr>
              <a:t>:</a:t>
            </a:r>
            <a:endParaRPr lang="en-US" sz="2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dirty="0" smtClean="0"/>
              <a:t>1.3 Group Management Commands</a:t>
            </a:r>
            <a:endParaRPr lang="en-US" dirty="0"/>
          </a:p>
        </p:txBody>
      </p:sp>
      <p:sp>
        <p:nvSpPr>
          <p:cNvPr id="85" name="Google Shape;85;p18"/>
          <p:cNvSpPr txBox="1">
            <a:spLocks noGrp="1"/>
          </p:cNvSpPr>
          <p:nvPr>
            <p:ph type="body" idx="2"/>
          </p:nvPr>
        </p:nvSpPr>
        <p:spPr/>
        <p:txBody>
          <a:bodyPr/>
          <a:lstStyle/>
          <a:p>
            <a:r>
              <a:rPr lang="en-US" dirty="0" smtClean="0"/>
              <a:t>Below commands are used to manage the group:</a:t>
            </a:r>
          </a:p>
          <a:p>
            <a:endParaRPr lang="en-US" dirty="0" smtClean="0"/>
          </a:p>
        </p:txBody>
      </p:sp>
      <p:grpSp>
        <p:nvGrpSpPr>
          <p:cNvPr id="25" name="Group 24"/>
          <p:cNvGrpSpPr/>
          <p:nvPr/>
        </p:nvGrpSpPr>
        <p:grpSpPr>
          <a:xfrm>
            <a:off x="3636067" y="1772820"/>
            <a:ext cx="5031832" cy="4622067"/>
            <a:chOff x="3636067" y="1772820"/>
            <a:chExt cx="5031832" cy="4622067"/>
          </a:xfrm>
        </p:grpSpPr>
        <p:sp>
          <p:nvSpPr>
            <p:cNvPr id="10" name="Oval 9"/>
            <p:cNvSpPr/>
            <p:nvPr/>
          </p:nvSpPr>
          <p:spPr>
            <a:xfrm>
              <a:off x="4559559" y="2486243"/>
              <a:ext cx="3184850" cy="3184850"/>
            </a:xfrm>
            <a:prstGeom prst="ellipse">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5760" tIns="111360" rIns="274320" bIns="111360" numCol="1" spcCol="1270" anchor="ctr" anchorCtr="0">
              <a:noAutofit/>
            </a:bodyPr>
            <a:lstStyle/>
            <a:p>
              <a:pPr lvl="0" algn="ctr" defTabSz="711200">
                <a:lnSpc>
                  <a:spcPct val="90000"/>
                </a:lnSpc>
                <a:spcBef>
                  <a:spcPct val="0"/>
                </a:spcBef>
                <a:spcAft>
                  <a:spcPct val="35000"/>
                </a:spcAft>
              </a:pPr>
              <a:r>
                <a:rPr lang="en-US" sz="2000" b="1" kern="1200" dirty="0" smtClean="0"/>
                <a:t>Group Management Commands</a:t>
              </a:r>
              <a:endParaRPr lang="en-US" sz="2000" b="1" kern="1200" dirty="0"/>
            </a:p>
          </p:txBody>
        </p:sp>
        <p:sp>
          <p:nvSpPr>
            <p:cNvPr id="12" name="Freeform 11"/>
            <p:cNvSpPr/>
            <p:nvPr/>
          </p:nvSpPr>
          <p:spPr>
            <a:xfrm>
              <a:off x="5564753" y="1772820"/>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82942" rIns="0" bIns="82942" numCol="1" spcCol="1270" anchor="ctr" anchorCtr="0">
              <a:noAutofit/>
            </a:bodyPr>
            <a:lstStyle/>
            <a:p>
              <a:pPr lvl="0" algn="ctr" defTabSz="622300">
                <a:lnSpc>
                  <a:spcPct val="90000"/>
                </a:lnSpc>
                <a:spcBef>
                  <a:spcPct val="0"/>
                </a:spcBef>
                <a:spcAft>
                  <a:spcPct val="35000"/>
                </a:spcAft>
              </a:pPr>
              <a:r>
                <a:rPr lang="en-US" sz="1800" kern="1200" dirty="0" err="1" smtClean="0">
                  <a:solidFill>
                    <a:schemeClr val="tx1"/>
                  </a:solidFill>
                </a:rPr>
                <a:t>groupadd</a:t>
              </a:r>
              <a:endParaRPr lang="en-US" sz="1800" kern="1200" dirty="0">
                <a:solidFill>
                  <a:schemeClr val="tx1"/>
                </a:solidFill>
              </a:endParaRPr>
            </a:p>
          </p:txBody>
        </p:sp>
        <p:sp>
          <p:nvSpPr>
            <p:cNvPr id="14" name="Freeform 13"/>
            <p:cNvSpPr/>
            <p:nvPr/>
          </p:nvSpPr>
          <p:spPr>
            <a:xfrm>
              <a:off x="7111439" y="2311381"/>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88022" rIns="0" bIns="88022" numCol="1" spcCol="1270" anchor="ctr" anchorCtr="0">
              <a:noAutofit/>
            </a:bodyPr>
            <a:lstStyle/>
            <a:p>
              <a:pPr lvl="0" algn="ctr" defTabSz="711200">
                <a:lnSpc>
                  <a:spcPct val="90000"/>
                </a:lnSpc>
                <a:spcBef>
                  <a:spcPct val="0"/>
                </a:spcBef>
                <a:spcAft>
                  <a:spcPct val="35000"/>
                </a:spcAft>
              </a:pPr>
              <a:r>
                <a:rPr lang="en-US" sz="1800" kern="1200" dirty="0" err="1" smtClean="0">
                  <a:solidFill>
                    <a:schemeClr val="tx1"/>
                  </a:solidFill>
                </a:rPr>
                <a:t>groupdel</a:t>
              </a:r>
              <a:endParaRPr lang="en-US" sz="1800" kern="1200" dirty="0" smtClean="0">
                <a:solidFill>
                  <a:schemeClr val="tx1"/>
                </a:solidFill>
              </a:endParaRPr>
            </a:p>
          </p:txBody>
        </p:sp>
        <p:sp>
          <p:nvSpPr>
            <p:cNvPr id="16" name="Freeform 15"/>
            <p:cNvSpPr/>
            <p:nvPr/>
          </p:nvSpPr>
          <p:spPr>
            <a:xfrm>
              <a:off x="7493439" y="3985032"/>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82942" rIns="0" bIns="82942" numCol="1" spcCol="1270" anchor="ctr" anchorCtr="0">
              <a:noAutofit/>
            </a:bodyPr>
            <a:lstStyle/>
            <a:p>
              <a:pPr lvl="0" algn="ctr" defTabSz="622300">
                <a:lnSpc>
                  <a:spcPct val="90000"/>
                </a:lnSpc>
                <a:spcBef>
                  <a:spcPct val="0"/>
                </a:spcBef>
                <a:spcAft>
                  <a:spcPct val="35000"/>
                </a:spcAft>
              </a:pPr>
              <a:r>
                <a:rPr lang="en-US" sz="1800" kern="1200" dirty="0" err="1" smtClean="0">
                  <a:solidFill>
                    <a:schemeClr val="tx1"/>
                  </a:solidFill>
                </a:rPr>
                <a:t>groupmod</a:t>
              </a:r>
              <a:endParaRPr lang="en-US" sz="1800" kern="1200" dirty="0" smtClean="0">
                <a:solidFill>
                  <a:schemeClr val="tx1"/>
                </a:solidFill>
              </a:endParaRPr>
            </a:p>
          </p:txBody>
        </p:sp>
        <p:sp>
          <p:nvSpPr>
            <p:cNvPr id="18" name="Freeform 17"/>
            <p:cNvSpPr/>
            <p:nvPr/>
          </p:nvSpPr>
          <p:spPr>
            <a:xfrm>
              <a:off x="6423099" y="5327196"/>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05802" rIns="0" bIns="105802" numCol="1" spcCol="1270" anchor="ctr" anchorCtr="0">
              <a:noAutofit/>
            </a:bodyPr>
            <a:lstStyle/>
            <a:p>
              <a:pPr lvl="0" algn="ctr" defTabSz="1022350">
                <a:lnSpc>
                  <a:spcPct val="90000"/>
                </a:lnSpc>
                <a:spcBef>
                  <a:spcPct val="0"/>
                </a:spcBef>
                <a:spcAft>
                  <a:spcPct val="35000"/>
                </a:spcAft>
              </a:pPr>
              <a:r>
                <a:rPr lang="en-US" sz="1800" kern="1200" smtClean="0">
                  <a:solidFill>
                    <a:schemeClr val="tx1"/>
                  </a:solidFill>
                </a:rPr>
                <a:t>chgrp</a:t>
              </a:r>
              <a:endParaRPr lang="en-US" sz="1800" kern="1200" dirty="0" smtClean="0">
                <a:solidFill>
                  <a:schemeClr val="tx1"/>
                </a:solidFill>
              </a:endParaRPr>
            </a:p>
          </p:txBody>
        </p:sp>
        <p:sp>
          <p:nvSpPr>
            <p:cNvPr id="20" name="Freeform 19"/>
            <p:cNvSpPr/>
            <p:nvPr/>
          </p:nvSpPr>
          <p:spPr>
            <a:xfrm>
              <a:off x="4706407" y="5327196"/>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5642" rIns="0" bIns="95642" numCol="1" spcCol="1270" anchor="ctr" anchorCtr="0">
              <a:noAutofit/>
            </a:bodyPr>
            <a:lstStyle/>
            <a:p>
              <a:pPr lvl="0" algn="ctr" defTabSz="844550">
                <a:lnSpc>
                  <a:spcPct val="90000"/>
                </a:lnSpc>
                <a:spcBef>
                  <a:spcPct val="0"/>
                </a:spcBef>
                <a:spcAft>
                  <a:spcPct val="35000"/>
                </a:spcAft>
              </a:pPr>
              <a:r>
                <a:rPr lang="en-US" sz="1800" kern="1200" smtClean="0">
                  <a:solidFill>
                    <a:schemeClr val="tx1"/>
                  </a:solidFill>
                </a:rPr>
                <a:t>groups</a:t>
              </a:r>
              <a:endParaRPr lang="en-US" sz="1800" kern="1200" dirty="0" smtClean="0">
                <a:solidFill>
                  <a:schemeClr val="tx1"/>
                </a:solidFill>
              </a:endParaRPr>
            </a:p>
          </p:txBody>
        </p:sp>
        <p:sp>
          <p:nvSpPr>
            <p:cNvPr id="22" name="Freeform 21"/>
            <p:cNvSpPr/>
            <p:nvPr/>
          </p:nvSpPr>
          <p:spPr>
            <a:xfrm>
              <a:off x="3636067" y="3985032"/>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3102" rIns="0" bIns="93102"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newgrp</a:t>
              </a:r>
              <a:endParaRPr lang="en-US" sz="1800" kern="1200" dirty="0" smtClean="0">
                <a:solidFill>
                  <a:schemeClr val="tx1"/>
                </a:solidFill>
              </a:endParaRPr>
            </a:p>
          </p:txBody>
        </p:sp>
        <p:sp>
          <p:nvSpPr>
            <p:cNvPr id="24" name="Freeform 23"/>
            <p:cNvSpPr/>
            <p:nvPr/>
          </p:nvSpPr>
          <p:spPr>
            <a:xfrm>
              <a:off x="4018067" y="2311381"/>
              <a:ext cx="1174460" cy="1067691"/>
            </a:xfrm>
            <a:custGeom>
              <a:avLst/>
              <a:gdLst>
                <a:gd name="connsiteX0" fmla="*/ 0 w 970628"/>
                <a:gd name="connsiteY0" fmla="*/ 161775 h 970628"/>
                <a:gd name="connsiteX1" fmla="*/ 161775 w 970628"/>
                <a:gd name="connsiteY1" fmla="*/ 0 h 970628"/>
                <a:gd name="connsiteX2" fmla="*/ 808853 w 970628"/>
                <a:gd name="connsiteY2" fmla="*/ 0 h 970628"/>
                <a:gd name="connsiteX3" fmla="*/ 970628 w 970628"/>
                <a:gd name="connsiteY3" fmla="*/ 161775 h 970628"/>
                <a:gd name="connsiteX4" fmla="*/ 970628 w 970628"/>
                <a:gd name="connsiteY4" fmla="*/ 808853 h 970628"/>
                <a:gd name="connsiteX5" fmla="*/ 808853 w 970628"/>
                <a:gd name="connsiteY5" fmla="*/ 970628 h 970628"/>
                <a:gd name="connsiteX6" fmla="*/ 161775 w 970628"/>
                <a:gd name="connsiteY6" fmla="*/ 970628 h 970628"/>
                <a:gd name="connsiteX7" fmla="*/ 0 w 970628"/>
                <a:gd name="connsiteY7" fmla="*/ 808853 h 970628"/>
                <a:gd name="connsiteX8" fmla="*/ 0 w 970628"/>
                <a:gd name="connsiteY8" fmla="*/ 161775 h 9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628" h="970628">
                  <a:moveTo>
                    <a:pt x="0" y="161775"/>
                  </a:moveTo>
                  <a:cubicBezTo>
                    <a:pt x="0" y="72429"/>
                    <a:pt x="72429" y="0"/>
                    <a:pt x="161775" y="0"/>
                  </a:cubicBezTo>
                  <a:lnTo>
                    <a:pt x="808853" y="0"/>
                  </a:lnTo>
                  <a:cubicBezTo>
                    <a:pt x="898199" y="0"/>
                    <a:pt x="970628" y="72429"/>
                    <a:pt x="970628" y="161775"/>
                  </a:cubicBezTo>
                  <a:lnTo>
                    <a:pt x="970628" y="808853"/>
                  </a:lnTo>
                  <a:cubicBezTo>
                    <a:pt x="970628" y="898199"/>
                    <a:pt x="898199" y="970628"/>
                    <a:pt x="808853" y="970628"/>
                  </a:cubicBezTo>
                  <a:lnTo>
                    <a:pt x="161775" y="970628"/>
                  </a:lnTo>
                  <a:cubicBezTo>
                    <a:pt x="72429" y="970628"/>
                    <a:pt x="0" y="898199"/>
                    <a:pt x="0" y="808853"/>
                  </a:cubicBezTo>
                  <a:lnTo>
                    <a:pt x="0" y="161775"/>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33742" rIns="0" bIns="133742" numCol="1" spcCol="1270" anchor="ctr" anchorCtr="0">
              <a:noAutofit/>
            </a:bodyPr>
            <a:lstStyle/>
            <a:p>
              <a:pPr lvl="0" algn="ctr" defTabSz="1511300">
                <a:lnSpc>
                  <a:spcPct val="90000"/>
                </a:lnSpc>
                <a:spcBef>
                  <a:spcPct val="0"/>
                </a:spcBef>
                <a:spcAft>
                  <a:spcPct val="35000"/>
                </a:spcAft>
              </a:pPr>
              <a:r>
                <a:rPr lang="en-US" sz="1800" kern="1200" smtClean="0">
                  <a:solidFill>
                    <a:schemeClr val="tx1"/>
                  </a:solidFill>
                </a:rPr>
                <a:t>vigr</a:t>
              </a:r>
              <a:endParaRPr lang="en-US" sz="1800" kern="1200" dirty="0">
                <a:solidFill>
                  <a:schemeClr val="tx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dirty="0" smtClean="0"/>
              <a:t>1.4 Adding a New User in Linux</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1" name="Google Shape;91;p19"/>
          <p:cNvSpPr txBox="1">
            <a:spLocks noGrp="1"/>
          </p:cNvSpPr>
          <p:nvPr>
            <p:ph type="body" idx="2"/>
          </p:nvPr>
        </p:nvSpPr>
        <p:spPr/>
        <p:txBody>
          <a:bodyPr/>
          <a:lstStyle/>
          <a:p>
            <a:r>
              <a:rPr lang="en-US" dirty="0" smtClean="0"/>
              <a:t>Possible parameters to add the user account:</a:t>
            </a:r>
          </a:p>
          <a:p>
            <a:endParaRPr lang="en-US" dirty="0" smtClean="0"/>
          </a:p>
          <a:p>
            <a:endParaRPr lang="en-US" dirty="0"/>
          </a:p>
        </p:txBody>
      </p:sp>
      <p:sp>
        <p:nvSpPr>
          <p:cNvPr id="8" name="Freeform 7"/>
          <p:cNvSpPr/>
          <p:nvPr/>
        </p:nvSpPr>
        <p:spPr>
          <a:xfrm>
            <a:off x="912664" y="1991336"/>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0" numCol="1" spcCol="1270" anchor="ctr" anchorCtr="0">
            <a:noAutofit/>
          </a:bodyPr>
          <a:lstStyle/>
          <a:p>
            <a:pPr lvl="0" defTabSz="1111250">
              <a:lnSpc>
                <a:spcPct val="90000"/>
              </a:lnSpc>
              <a:spcBef>
                <a:spcPct val="0"/>
              </a:spcBef>
              <a:spcAft>
                <a:spcPct val="35000"/>
              </a:spcAft>
            </a:pPr>
            <a:r>
              <a:rPr lang="en-US" sz="1800" kern="1200" dirty="0" smtClean="0">
                <a:solidFill>
                  <a:schemeClr val="tx1"/>
                </a:solidFill>
              </a:rPr>
              <a:t>Configuring the default login shell for the user</a:t>
            </a:r>
            <a:endParaRPr lang="en-US" sz="1800" kern="1200" dirty="0">
              <a:solidFill>
                <a:schemeClr val="tx1"/>
              </a:solidFill>
            </a:endParaRPr>
          </a:p>
        </p:txBody>
      </p:sp>
      <p:sp>
        <p:nvSpPr>
          <p:cNvPr id="9" name="Oval 8"/>
          <p:cNvSpPr/>
          <p:nvPr/>
        </p:nvSpPr>
        <p:spPr>
          <a:xfrm>
            <a:off x="484281" y="1991337"/>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a:t>-s</a:t>
            </a:r>
            <a:endParaRPr lang="en-US" sz="2400" b="1" dirty="0"/>
          </a:p>
        </p:txBody>
      </p:sp>
      <p:sp>
        <p:nvSpPr>
          <p:cNvPr id="10" name="Freeform 9"/>
          <p:cNvSpPr/>
          <p:nvPr/>
        </p:nvSpPr>
        <p:spPr>
          <a:xfrm>
            <a:off x="912664" y="3062292"/>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dirty="0" smtClean="0">
                <a:solidFill>
                  <a:schemeClr val="tx1"/>
                </a:solidFill>
              </a:rPr>
              <a:t>Add comments while creating the user</a:t>
            </a:r>
          </a:p>
        </p:txBody>
      </p:sp>
      <p:sp>
        <p:nvSpPr>
          <p:cNvPr id="11" name="Oval 10"/>
          <p:cNvSpPr/>
          <p:nvPr/>
        </p:nvSpPr>
        <p:spPr>
          <a:xfrm>
            <a:off x="484281" y="3062293"/>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smtClean="0">
                <a:solidFill>
                  <a:srgbClr val="FFFFFF"/>
                </a:solidFill>
              </a:rPr>
              <a:t>-c</a:t>
            </a:r>
            <a:endParaRPr lang="en-US" sz="2400" b="1" dirty="0"/>
          </a:p>
        </p:txBody>
      </p:sp>
      <p:sp>
        <p:nvSpPr>
          <p:cNvPr id="12" name="Freeform 11"/>
          <p:cNvSpPr/>
          <p:nvPr/>
        </p:nvSpPr>
        <p:spPr>
          <a:xfrm>
            <a:off x="912664" y="4133249"/>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dirty="0" smtClean="0">
                <a:solidFill>
                  <a:schemeClr val="tx1"/>
                </a:solidFill>
              </a:rPr>
              <a:t>Configure the skeleton path of the directory from where files will be copied</a:t>
            </a:r>
          </a:p>
        </p:txBody>
      </p:sp>
      <p:sp>
        <p:nvSpPr>
          <p:cNvPr id="13" name="Oval 12"/>
          <p:cNvSpPr/>
          <p:nvPr/>
        </p:nvSpPr>
        <p:spPr>
          <a:xfrm>
            <a:off x="484281" y="4133250"/>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a:t>-k</a:t>
            </a:r>
            <a:endParaRPr lang="en-US" sz="2400" b="1" dirty="0"/>
          </a:p>
        </p:txBody>
      </p:sp>
      <p:sp>
        <p:nvSpPr>
          <p:cNvPr id="14" name="Freeform 13"/>
          <p:cNvSpPr/>
          <p:nvPr/>
        </p:nvSpPr>
        <p:spPr>
          <a:xfrm>
            <a:off x="912664" y="5204205"/>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dirty="0" smtClean="0">
                <a:solidFill>
                  <a:schemeClr val="tx1"/>
                </a:solidFill>
              </a:rPr>
              <a:t>To create user’s home directory if it is not present</a:t>
            </a:r>
          </a:p>
        </p:txBody>
      </p:sp>
      <p:sp>
        <p:nvSpPr>
          <p:cNvPr id="15" name="Oval 14"/>
          <p:cNvSpPr/>
          <p:nvPr/>
        </p:nvSpPr>
        <p:spPr>
          <a:xfrm>
            <a:off x="484281" y="5204206"/>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a:t>-m</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p:txBody>
          <a:bodyPr/>
          <a:lstStyle/>
          <a:p>
            <a:r>
              <a:rPr lang="en-US" smtClean="0"/>
              <a:t>1.4 Adding a New User in Linux (Contd.)</a:t>
            </a:r>
            <a:br>
              <a:rPr lang="en-US" smtClean="0"/>
            </a:br>
            <a:r>
              <a:rPr lang="en-US" smtClean="0"/>
              <a:t/>
            </a:r>
            <a:br>
              <a:rPr lang="en-US" smtClean="0"/>
            </a:br>
            <a:r>
              <a:rPr lang="en-US" smtClean="0"/>
              <a:t/>
            </a:r>
            <a:br>
              <a:rPr lang="en-US" smtClean="0"/>
            </a:br>
            <a:r>
              <a:rPr lang="en-US" smtClean="0"/>
              <a:t/>
            </a:r>
            <a:br>
              <a:rPr lang="en-US" smtClean="0"/>
            </a:br>
            <a:endParaRPr lang="en-US"/>
          </a:p>
        </p:txBody>
      </p:sp>
      <p:sp>
        <p:nvSpPr>
          <p:cNvPr id="6" name="Freeform 5"/>
          <p:cNvSpPr/>
          <p:nvPr/>
        </p:nvSpPr>
        <p:spPr>
          <a:xfrm>
            <a:off x="912664" y="1991336"/>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0" numCol="1" spcCol="1270" anchor="ctr" anchorCtr="0">
            <a:noAutofit/>
          </a:bodyPr>
          <a:lstStyle/>
          <a:p>
            <a:pPr lvl="0" defTabSz="1111250">
              <a:lnSpc>
                <a:spcPct val="90000"/>
              </a:lnSpc>
              <a:spcBef>
                <a:spcPct val="0"/>
              </a:spcBef>
              <a:spcAft>
                <a:spcPct val="35000"/>
              </a:spcAft>
            </a:pPr>
            <a:r>
              <a:rPr lang="en-US" sz="1800" kern="1200">
                <a:solidFill>
                  <a:schemeClr val="tx1"/>
                </a:solidFill>
              </a:rPr>
              <a:t>Assigning base directory for the user</a:t>
            </a:r>
            <a:endParaRPr lang="en-US" sz="1800" kern="1200" dirty="0">
              <a:solidFill>
                <a:schemeClr val="tx1"/>
              </a:solidFill>
            </a:endParaRPr>
          </a:p>
        </p:txBody>
      </p:sp>
      <p:sp>
        <p:nvSpPr>
          <p:cNvPr id="7" name="Oval 6"/>
          <p:cNvSpPr/>
          <p:nvPr/>
        </p:nvSpPr>
        <p:spPr>
          <a:xfrm>
            <a:off x="484281" y="1991337"/>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smtClean="0"/>
              <a:t>-b</a:t>
            </a:r>
            <a:endParaRPr lang="en-US" sz="2400" b="1" dirty="0"/>
          </a:p>
        </p:txBody>
      </p:sp>
      <p:sp>
        <p:nvSpPr>
          <p:cNvPr id="8" name="Freeform 7"/>
          <p:cNvSpPr/>
          <p:nvPr/>
        </p:nvSpPr>
        <p:spPr>
          <a:xfrm>
            <a:off x="912664" y="3062292"/>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a:solidFill>
                  <a:schemeClr val="tx1"/>
                </a:solidFill>
              </a:rPr>
              <a:t>Setting home directory of the user</a:t>
            </a:r>
            <a:endParaRPr lang="en-US" sz="1800" kern="1200" dirty="0">
              <a:solidFill>
                <a:schemeClr val="tx1"/>
              </a:solidFill>
            </a:endParaRPr>
          </a:p>
        </p:txBody>
      </p:sp>
      <p:sp>
        <p:nvSpPr>
          <p:cNvPr id="9" name="Oval 8"/>
          <p:cNvSpPr/>
          <p:nvPr/>
        </p:nvSpPr>
        <p:spPr>
          <a:xfrm>
            <a:off x="484281" y="3062293"/>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smtClean="0">
                <a:solidFill>
                  <a:srgbClr val="FFFFFF"/>
                </a:solidFill>
              </a:rPr>
              <a:t>-d</a:t>
            </a:r>
            <a:endParaRPr lang="en-US" sz="2400" b="1" dirty="0"/>
          </a:p>
        </p:txBody>
      </p:sp>
      <p:sp>
        <p:nvSpPr>
          <p:cNvPr id="10" name="Freeform 9"/>
          <p:cNvSpPr/>
          <p:nvPr/>
        </p:nvSpPr>
        <p:spPr>
          <a:xfrm>
            <a:off x="912664" y="4133249"/>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a:solidFill>
                  <a:schemeClr val="tx1"/>
                </a:solidFill>
              </a:rPr>
              <a:t>Assigning a primary group id of the user</a:t>
            </a:r>
            <a:endParaRPr lang="en-US" sz="1800" kern="1200" dirty="0">
              <a:solidFill>
                <a:schemeClr val="tx1"/>
              </a:solidFill>
            </a:endParaRPr>
          </a:p>
        </p:txBody>
      </p:sp>
      <p:sp>
        <p:nvSpPr>
          <p:cNvPr id="11" name="Oval 10"/>
          <p:cNvSpPr/>
          <p:nvPr/>
        </p:nvSpPr>
        <p:spPr>
          <a:xfrm>
            <a:off x="484281" y="4133250"/>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smtClean="0"/>
              <a:t>-g</a:t>
            </a:r>
            <a:endParaRPr lang="en-US" sz="2400" b="1" dirty="0"/>
          </a:p>
        </p:txBody>
      </p:sp>
      <p:sp>
        <p:nvSpPr>
          <p:cNvPr id="12" name="Freeform 11"/>
          <p:cNvSpPr/>
          <p:nvPr/>
        </p:nvSpPr>
        <p:spPr>
          <a:xfrm>
            <a:off x="912664" y="5204205"/>
            <a:ext cx="8705000" cy="856767"/>
          </a:xfrm>
          <a:custGeom>
            <a:avLst/>
            <a:gdLst>
              <a:gd name="connsiteX0" fmla="*/ 0 w 8705000"/>
              <a:gd name="connsiteY0" fmla="*/ 0 h 856765"/>
              <a:gd name="connsiteX1" fmla="*/ 8276618 w 8705000"/>
              <a:gd name="connsiteY1" fmla="*/ 0 h 856765"/>
              <a:gd name="connsiteX2" fmla="*/ 8705000 w 8705000"/>
              <a:gd name="connsiteY2" fmla="*/ 428383 h 856765"/>
              <a:gd name="connsiteX3" fmla="*/ 8276618 w 8705000"/>
              <a:gd name="connsiteY3" fmla="*/ 856765 h 856765"/>
              <a:gd name="connsiteX4" fmla="*/ 0 w 8705000"/>
              <a:gd name="connsiteY4" fmla="*/ 856765 h 856765"/>
              <a:gd name="connsiteX5" fmla="*/ 0 w 8705000"/>
              <a:gd name="connsiteY5" fmla="*/ 0 h 8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5000" h="856765">
                <a:moveTo>
                  <a:pt x="8705000" y="856764"/>
                </a:moveTo>
                <a:lnTo>
                  <a:pt x="428382" y="856764"/>
                </a:lnTo>
                <a:lnTo>
                  <a:pt x="0" y="428382"/>
                </a:lnTo>
                <a:lnTo>
                  <a:pt x="428382" y="1"/>
                </a:lnTo>
                <a:lnTo>
                  <a:pt x="8705000" y="1"/>
                </a:lnTo>
                <a:lnTo>
                  <a:pt x="8705000" y="856764"/>
                </a:ln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2001" tIns="95251" rIns="177800" bIns="95251" numCol="1" spcCol="1270" anchor="ctr" anchorCtr="0">
            <a:noAutofit/>
          </a:bodyPr>
          <a:lstStyle/>
          <a:p>
            <a:pPr lvl="0" defTabSz="1111250">
              <a:lnSpc>
                <a:spcPct val="90000"/>
              </a:lnSpc>
              <a:spcBef>
                <a:spcPct val="0"/>
              </a:spcBef>
              <a:spcAft>
                <a:spcPct val="35000"/>
              </a:spcAft>
            </a:pPr>
            <a:r>
              <a:rPr lang="en-US" sz="1800" kern="1200">
                <a:solidFill>
                  <a:schemeClr val="tx1"/>
                </a:solidFill>
              </a:rPr>
              <a:t>User can be added to multiple groups separated by a comma</a:t>
            </a:r>
            <a:endParaRPr lang="en-US" sz="1800" kern="1200" dirty="0">
              <a:solidFill>
                <a:schemeClr val="tx1"/>
              </a:solidFill>
            </a:endParaRPr>
          </a:p>
        </p:txBody>
      </p:sp>
      <p:sp>
        <p:nvSpPr>
          <p:cNvPr id="13" name="Oval 12"/>
          <p:cNvSpPr/>
          <p:nvPr/>
        </p:nvSpPr>
        <p:spPr>
          <a:xfrm>
            <a:off x="484281" y="5204206"/>
            <a:ext cx="856765" cy="856765"/>
          </a:xfrm>
          <a:prstGeom prst="ellipse">
            <a:avLst/>
          </a:prstGeom>
          <a:solidFill>
            <a:srgbClr val="0EC07D"/>
          </a:solidFill>
          <a:ln w="762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rIns="0" anchor="ctr"/>
          <a:lstStyle/>
          <a:p>
            <a:pPr algn="ctr"/>
            <a:r>
              <a:rPr lang="en-US" sz="2400" b="1" kern="1200" dirty="0" smtClean="0"/>
              <a:t>-G</a:t>
            </a:r>
            <a:endParaRPr lang="en-US" sz="2400" b="1" dirty="0"/>
          </a:p>
        </p:txBody>
      </p:sp>
      <p:sp>
        <p:nvSpPr>
          <p:cNvPr id="4" name="Text Placeholder 3"/>
          <p:cNvSpPr>
            <a:spLocks noGrp="1"/>
          </p:cNvSpPr>
          <p:nvPr>
            <p:ph type="body" idx="2"/>
          </p:nvPr>
        </p:nvSpPr>
        <p:spPr/>
        <p:txBody>
          <a:bodyPr/>
          <a:lstStyle/>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p:txBody>
          <a:bodyPr/>
          <a:lstStyle/>
          <a:p>
            <a:r>
              <a:rPr lang="en-US" smtClean="0"/>
              <a:t>What did You Grasp?</a:t>
            </a:r>
            <a:endParaRPr lang="en-US"/>
          </a:p>
        </p:txBody>
      </p:sp>
      <p:sp>
        <p:nvSpPr>
          <p:cNvPr id="103" name="Google Shape;103;p21"/>
          <p:cNvSpPr txBox="1">
            <a:spLocks noGrp="1"/>
          </p:cNvSpPr>
          <p:nvPr>
            <p:ph type="body" sz="quarter" idx="26"/>
          </p:nvPr>
        </p:nvSpPr>
        <p:spPr/>
        <p:txBody>
          <a:bodyPr/>
          <a:lstStyle/>
          <a:p>
            <a:r>
              <a:rPr lang="en-US" dirty="0" smtClean="0"/>
              <a:t>Whenever a new user is created to which group the user is added?</a:t>
            </a:r>
          </a:p>
          <a:p>
            <a:pPr lvl="1"/>
            <a:r>
              <a:rPr lang="en-US" dirty="0" smtClean="0"/>
              <a:t>Default system group</a:t>
            </a:r>
          </a:p>
          <a:p>
            <a:pPr lvl="1"/>
            <a:r>
              <a:rPr lang="en-US" dirty="0" smtClean="0"/>
              <a:t>Same group as the user name</a:t>
            </a:r>
          </a:p>
          <a:p>
            <a:pPr lvl="1"/>
            <a:r>
              <a:rPr lang="en-US" dirty="0" smtClean="0"/>
              <a:t>Default root group</a:t>
            </a:r>
          </a:p>
          <a:p>
            <a:pPr lvl="1"/>
            <a:r>
              <a:rPr lang="en-US" dirty="0" smtClean="0"/>
              <a:t>Not added to any group</a:t>
            </a:r>
          </a:p>
          <a:p>
            <a:pPr lvl="1"/>
            <a:endParaRPr lang="en-US" dirty="0" smtClean="0"/>
          </a:p>
          <a:p>
            <a:r>
              <a:rPr lang="en-US" dirty="0" err="1" smtClean="0"/>
              <a:t>Umask</a:t>
            </a:r>
            <a:r>
              <a:rPr lang="en-US" dirty="0" smtClean="0"/>
              <a:t> configuration file is stored in ________ directory.</a:t>
            </a:r>
          </a:p>
          <a:p>
            <a:pPr lvl="1"/>
            <a:r>
              <a:rPr lang="en-US" dirty="0" smtClean="0"/>
              <a:t>/</a:t>
            </a:r>
            <a:r>
              <a:rPr lang="en-US" dirty="0" err="1" smtClean="0"/>
              <a:t>usr</a:t>
            </a:r>
            <a:r>
              <a:rPr lang="en-US" dirty="0" smtClean="0"/>
              <a:t>/bin</a:t>
            </a:r>
          </a:p>
          <a:p>
            <a:pPr lvl="1"/>
            <a:r>
              <a:rPr lang="en-US" dirty="0" smtClean="0"/>
              <a:t>/</a:t>
            </a:r>
            <a:r>
              <a:rPr lang="en-US" dirty="0" err="1" smtClean="0"/>
              <a:t>usr</a:t>
            </a:r>
            <a:r>
              <a:rPr lang="en-US" dirty="0" smtClean="0"/>
              <a:t>/</a:t>
            </a:r>
            <a:r>
              <a:rPr lang="en-US" dirty="0" err="1" smtClean="0"/>
              <a:t>sbin</a:t>
            </a:r>
            <a:endParaRPr lang="en-US" dirty="0" smtClean="0"/>
          </a:p>
          <a:p>
            <a:pPr lvl="1"/>
            <a:r>
              <a:rPr lang="en-US" dirty="0" smtClean="0"/>
              <a:t>/</a:t>
            </a:r>
            <a:r>
              <a:rPr lang="en-US" dirty="0" err="1" smtClean="0"/>
              <a:t>etc</a:t>
            </a:r>
            <a:r>
              <a:rPr lang="en-US" dirty="0" smtClean="0"/>
              <a:t>/</a:t>
            </a:r>
            <a:r>
              <a:rPr lang="en-US" dirty="0" err="1" smtClean="0"/>
              <a:t>bashrc</a:t>
            </a:r>
            <a:endParaRPr lang="en-US" dirty="0" smtClean="0"/>
          </a:p>
          <a:p>
            <a:pPr lvl="1"/>
            <a:r>
              <a:rPr lang="en-US" dirty="0" smtClean="0"/>
              <a:t>/</a:t>
            </a:r>
            <a:r>
              <a:rPr lang="en-US" dirty="0" err="1" smtClean="0"/>
              <a:t>etc</a:t>
            </a:r>
            <a:r>
              <a:rPr lang="en-US" dirty="0" smtClean="0"/>
              <a:t>/local</a:t>
            </a:r>
          </a:p>
          <a:p>
            <a:pPr lvl="1"/>
            <a:endParaRPr lang="en-US" dirty="0" smtClean="0"/>
          </a:p>
          <a:p>
            <a:endParaRPr lang="en-US" dirty="0"/>
          </a:p>
        </p:txBody>
      </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2_Module 03_v1.0.0_PPT</Template>
  <TotalTime>186</TotalTime>
  <Words>2648</Words>
  <Application>Microsoft Office PowerPoint</Application>
  <PresentationFormat>Widescreen</PresentationFormat>
  <Paragraphs>542</Paragraphs>
  <Slides>25</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Module Objectives</vt:lpstr>
      <vt:lpstr>Module Topics</vt:lpstr>
      <vt:lpstr>1.1 Managing Public and Private Groups   </vt:lpstr>
      <vt:lpstr>1.2 Linux Group Management</vt:lpstr>
      <vt:lpstr>1.3 Group Management Commands</vt:lpstr>
      <vt:lpstr>1.4 Adding a New User in Linux    </vt:lpstr>
      <vt:lpstr>1.4 Adding a New User in Linux (Contd.)    </vt:lpstr>
      <vt:lpstr>What did You Grasp?</vt:lpstr>
      <vt:lpstr>What did You Grasp?</vt:lpstr>
      <vt:lpstr>2.1 Modifying Existing Groups and Users</vt:lpstr>
      <vt:lpstr>2.2 Adding a User to Groups    </vt:lpstr>
      <vt:lpstr>2.3 Ownership of Linux Files</vt:lpstr>
      <vt:lpstr>What did You Grasp?</vt:lpstr>
      <vt:lpstr>What did You Grasp?</vt:lpstr>
      <vt:lpstr>3.1 Private Groups Usage    </vt:lpstr>
      <vt:lpstr>3.2 /etc/groups file    </vt:lpstr>
      <vt:lpstr>3.3 Setting Default Permissions for New Files Using umask    </vt:lpstr>
      <vt:lpstr>3.4 Security in Linux</vt:lpstr>
      <vt:lpstr>What did You Grasp?</vt:lpstr>
      <vt:lpstr>What did You Grasp?</vt:lpstr>
      <vt:lpstr>What did You Grasp?</vt:lpstr>
      <vt:lpstr>Group Discussion</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Windows User</cp:lastModifiedBy>
  <cp:revision>14</cp:revision>
  <dcterms:modified xsi:type="dcterms:W3CDTF">2018-12-14T15:44:33Z</dcterms:modified>
</cp:coreProperties>
</file>