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2" autoAdjust="0"/>
  </p:normalViewPr>
  <p:slideViewPr>
    <p:cSldViewPr>
      <p:cViewPr varScale="1">
        <p:scale>
          <a:sx n="63" d="100"/>
          <a:sy n="63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CE15-24F5-448D-BFFE-FD4B1CB955FB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49-115A-4939-A4EF-89D2976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B59E-AF97-410B-AFC4-A5EE55DE82D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ln w="9525" cmpd="thinThick">
            <a:gradFill>
              <a:gsLst>
                <a:gs pos="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reflection blurRad="101600" stA="65000" endPos="59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77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Applications Using Android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NOTIFICATION, TOAST AND ALARMS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36426" y="1635273"/>
            <a:ext cx="8702774" cy="3774927"/>
            <a:chOff x="-756444" y="1146969"/>
            <a:chExt cx="10142661" cy="4595577"/>
          </a:xfrm>
        </p:grpSpPr>
        <p:sp>
          <p:nvSpPr>
            <p:cNvPr id="17" name="TextBox 1"/>
            <p:cNvSpPr txBox="1"/>
            <p:nvPr/>
          </p:nvSpPr>
          <p:spPr>
            <a:xfrm>
              <a:off x="-756444" y="1146969"/>
              <a:ext cx="6696605" cy="487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163794"/>
                  </a:solidFill>
                </a:rPr>
                <a:t>Some </a:t>
              </a:r>
              <a:r>
                <a:rPr lang="en-US" sz="2000" b="1" dirty="0">
                  <a:solidFill>
                    <a:srgbClr val="163794"/>
                  </a:solidFill>
                </a:rPr>
                <a:t>flags</a:t>
              </a:r>
              <a:r>
                <a:rPr lang="en-US" sz="2000" dirty="0">
                  <a:solidFill>
                    <a:srgbClr val="163794"/>
                  </a:solidFill>
                </a:rPr>
                <a:t> that can be used (see the documentation)</a:t>
              </a:r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-451643" y="1908969"/>
              <a:ext cx="9700407" cy="198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FLAG_NO_CLEAR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Notification is not canceled</a:t>
              </a: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FLAG_ONGOING_EVENT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Notify ongoing events (e.g. a call)</a:t>
              </a: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FLAG_AUTO_CANCEL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Notification disappears as handled</a:t>
              </a: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FLAG_INSISTENT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Reproduce sound till notification is handled</a:t>
              </a: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FLAG_FOREGROUND_SERVICE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Notification from an active service</a:t>
              </a:r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-680244" y="4194968"/>
              <a:ext cx="4710162" cy="487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rgbClr val="163794"/>
                  </a:solidFill>
                  <a:ea typeface="ＭＳ Ｐゴシック" pitchFamily="34" charset="-128"/>
                </a:rPr>
                <a:t>… Also </a:t>
              </a:r>
              <a:r>
                <a:rPr lang="en-US" altLang="en-US" sz="2000" b="1" dirty="0" err="1">
                  <a:solidFill>
                    <a:srgbClr val="163794"/>
                  </a:solidFill>
                  <a:ea typeface="ＭＳ Ｐゴシック" pitchFamily="34" charset="-128"/>
                </a:rPr>
                <a:t>PendingIntents</a:t>
              </a:r>
              <a:r>
                <a:rPr lang="en-US" altLang="en-US" sz="2000" dirty="0">
                  <a:solidFill>
                    <a:srgbClr val="163794"/>
                  </a:solidFill>
                  <a:ea typeface="ＭＳ Ｐゴシック" pitchFamily="34" charset="-128"/>
                </a:rPr>
                <a:t> can have flags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-299244" y="4880769"/>
              <a:ext cx="9685461" cy="8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FLAG_CANCEL_CURRENT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</a:t>
              </a:r>
              <a:r>
                <a:rPr lang="en-US" altLang="en-US" sz="2000" dirty="0" err="1">
                  <a:solidFill>
                    <a:srgbClr val="163794"/>
                  </a:solidFill>
                </a:rPr>
                <a:t>PendingIntents</a:t>
              </a:r>
              <a:r>
                <a:rPr lang="en-US" altLang="en-US" sz="2000" dirty="0">
                  <a:solidFill>
                    <a:srgbClr val="163794"/>
                  </a:solidFill>
                </a:rPr>
                <a:t> are </a:t>
              </a:r>
              <a:r>
                <a:rPr lang="en-US" altLang="en-US" sz="2000" dirty="0" err="1">
                  <a:solidFill>
                    <a:srgbClr val="163794"/>
                  </a:solidFill>
                </a:rPr>
                <a:t>ovewritten</a:t>
              </a:r>
              <a:endParaRPr lang="en-US" altLang="en-US" sz="2000" dirty="0">
                <a:solidFill>
                  <a:srgbClr val="163794"/>
                </a:solidFill>
              </a:endParaRP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en-US" sz="2000" b="1" dirty="0">
                  <a:solidFill>
                    <a:srgbClr val="163794"/>
                  </a:solidFill>
                </a:rPr>
                <a:t>FLAG_UPDATE_CURRENT</a:t>
              </a:r>
              <a:r>
                <a:rPr lang="en-US" altLang="en-US" sz="2000" dirty="0">
                  <a:solidFill>
                    <a:srgbClr val="163794"/>
                  </a:solidFill>
                </a:rPr>
                <a:t>: </a:t>
              </a:r>
              <a:r>
                <a:rPr lang="en-US" altLang="en-US" sz="2000" dirty="0" err="1">
                  <a:solidFill>
                    <a:srgbClr val="163794"/>
                  </a:solidFill>
                </a:rPr>
                <a:t>PendingIntents</a:t>
              </a:r>
              <a:r>
                <a:rPr lang="en-US" altLang="en-US" sz="2000" dirty="0">
                  <a:solidFill>
                    <a:srgbClr val="163794"/>
                  </a:solidFill>
                </a:rPr>
                <a:t> are updated (</a:t>
              </a:r>
              <a:r>
                <a:rPr lang="en-US" altLang="en-US" sz="2000" i="1" dirty="0">
                  <a:solidFill>
                    <a:srgbClr val="163794"/>
                  </a:solidFill>
                </a:rPr>
                <a:t>extra field</a:t>
              </a:r>
              <a:r>
                <a:rPr lang="en-US" altLang="en-US" sz="2000" dirty="0">
                  <a:solidFill>
                    <a:srgbClr val="16379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0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Android"/>
                <a:ea typeface="SimSun" pitchFamily="2" charset="-122"/>
              </a:rPr>
              <a:t>ANDROID: TOAST NOTIFICATIONS</a:t>
            </a:r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04800" y="1295400"/>
            <a:ext cx="8305799" cy="8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Toast Notification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message that pops up on the surface of the </a:t>
            </a:r>
            <a:r>
              <a:rPr lang="en-US" altLang="en-US" sz="2400" dirty="0" smtClean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automatically fades out.</a:t>
            </a:r>
          </a:p>
        </p:txBody>
      </p:sp>
      <p:pic>
        <p:nvPicPr>
          <p:cNvPr id="6" name="Picture 5" descr="to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3919538" cy="274320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4267200" y="3124200"/>
            <a:ext cx="48768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  <a:defRPr/>
            </a:pPr>
            <a:endParaRPr lang="en-US" dirty="0">
              <a:solidFill>
                <a:srgbClr val="163794"/>
              </a:solidFill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created by the </a:t>
            </a:r>
            <a:r>
              <a:rPr lang="en-US" i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</a:p>
          <a:p>
            <a:pPr marL="342900" indent="-342900">
              <a:buFont typeface="Wingdings" charset="2"/>
              <a:buChar char="Ø"/>
              <a:defRPr/>
            </a:pPr>
            <a:endParaRPr lang="en-US" dirty="0">
              <a:solidFill>
                <a:srgbClr val="1637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i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message text and then fades out</a:t>
            </a:r>
          </a:p>
          <a:p>
            <a:pPr marL="342900" indent="-342900">
              <a:buFont typeface="Wingdings" charset="2"/>
              <a:buChar char="Ø"/>
              <a:defRPr/>
            </a:pPr>
            <a:endParaRPr lang="en-US" dirty="0">
              <a:solidFill>
                <a:srgbClr val="1637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b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accept events</a:t>
            </a:r>
            <a:r>
              <a:rPr lang="en-US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(use </a:t>
            </a:r>
            <a:r>
              <a:rPr lang="en-US" i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Bar Notifications </a:t>
            </a:r>
            <a:r>
              <a:rPr lang="en-US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Android"/>
                <a:ea typeface="SimSun" pitchFamily="2" charset="-122"/>
              </a:rPr>
              <a:t>ANDROID: TOAST NOTIFICATIONS</a:t>
            </a:r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04800" y="1295400"/>
            <a:ext cx="8305799" cy="8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Toast Notification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message that pops up on the surface of the </a:t>
            </a:r>
            <a:r>
              <a:rPr lang="en-US" altLang="en-US" sz="2400" dirty="0" smtClean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automatically fades out.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33400" y="2438400"/>
            <a:ext cx="8077199" cy="286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163794"/>
                </a:solidFill>
              </a:rPr>
              <a:t>Context context=</a:t>
            </a:r>
            <a:r>
              <a:rPr lang="en-US" altLang="en-US" dirty="0" err="1">
                <a:solidFill>
                  <a:srgbClr val="163794"/>
                </a:solidFill>
              </a:rPr>
              <a:t>getApplicationContext</a:t>
            </a:r>
            <a:r>
              <a:rPr lang="en-US" altLang="en-US" dirty="0">
                <a:solidFill>
                  <a:srgbClr val="163794"/>
                </a:solidFill>
              </a:rPr>
              <a:t>();</a:t>
            </a:r>
          </a:p>
          <a:p>
            <a:endParaRPr lang="en-US" altLang="en-US" dirty="0">
              <a:solidFill>
                <a:srgbClr val="163794"/>
              </a:solidFill>
            </a:endParaRPr>
          </a:p>
          <a:p>
            <a:r>
              <a:rPr lang="en-US" altLang="en-US" dirty="0">
                <a:solidFill>
                  <a:srgbClr val="163794"/>
                </a:solidFill>
              </a:rPr>
              <a:t>// Define text and duration of the notification</a:t>
            </a:r>
          </a:p>
          <a:p>
            <a:r>
              <a:rPr lang="en-US" altLang="en-US" dirty="0" err="1">
                <a:solidFill>
                  <a:srgbClr val="163794"/>
                </a:solidFill>
              </a:rPr>
              <a:t>CharSequence</a:t>
            </a:r>
            <a:r>
              <a:rPr lang="en-US" altLang="en-US" dirty="0">
                <a:solidFill>
                  <a:srgbClr val="163794"/>
                </a:solidFill>
              </a:rPr>
              <a:t> text=“This is a Toast Notification!”;</a:t>
            </a:r>
          </a:p>
          <a:p>
            <a:r>
              <a:rPr lang="en-US" altLang="en-US" dirty="0" err="1">
                <a:solidFill>
                  <a:srgbClr val="163794"/>
                </a:solidFill>
              </a:rPr>
              <a:t>int</a:t>
            </a:r>
            <a:r>
              <a:rPr lang="en-US" altLang="en-US" dirty="0">
                <a:solidFill>
                  <a:srgbClr val="163794"/>
                </a:solidFill>
              </a:rPr>
              <a:t> duration=</a:t>
            </a:r>
            <a:r>
              <a:rPr lang="en-US" altLang="en-US" dirty="0" err="1">
                <a:solidFill>
                  <a:srgbClr val="163794"/>
                </a:solidFill>
              </a:rPr>
              <a:t>Toast.</a:t>
            </a:r>
            <a:r>
              <a:rPr lang="en-US" altLang="en-US" b="1" dirty="0" err="1">
                <a:solidFill>
                  <a:srgbClr val="163794"/>
                </a:solidFill>
              </a:rPr>
              <a:t>LENGTH_SHORT</a:t>
            </a:r>
            <a:r>
              <a:rPr lang="en-US" altLang="en-US" dirty="0">
                <a:solidFill>
                  <a:srgbClr val="163794"/>
                </a:solidFill>
              </a:rPr>
              <a:t>;</a:t>
            </a:r>
          </a:p>
          <a:p>
            <a:endParaRPr lang="en-US" altLang="en-US" dirty="0">
              <a:solidFill>
                <a:srgbClr val="163794"/>
              </a:solidFill>
            </a:endParaRPr>
          </a:p>
          <a:p>
            <a:r>
              <a:rPr lang="en-US" altLang="en-US" dirty="0">
                <a:solidFill>
                  <a:srgbClr val="163794"/>
                </a:solidFill>
              </a:rPr>
              <a:t>Toast toast=</a:t>
            </a:r>
            <a:r>
              <a:rPr lang="en-US" altLang="en-US" dirty="0" err="1">
                <a:solidFill>
                  <a:srgbClr val="163794"/>
                </a:solidFill>
              </a:rPr>
              <a:t>Toast.</a:t>
            </a:r>
            <a:r>
              <a:rPr lang="en-US" altLang="en-US" b="1" dirty="0" err="1">
                <a:solidFill>
                  <a:srgbClr val="163794"/>
                </a:solidFill>
              </a:rPr>
              <a:t>makeText</a:t>
            </a:r>
            <a:r>
              <a:rPr lang="en-US" altLang="en-US" dirty="0">
                <a:solidFill>
                  <a:srgbClr val="163794"/>
                </a:solidFill>
              </a:rPr>
              <a:t>(context, text, duration);</a:t>
            </a:r>
          </a:p>
          <a:p>
            <a:endParaRPr lang="en-US" altLang="en-US" dirty="0">
              <a:solidFill>
                <a:srgbClr val="163794"/>
              </a:solidFill>
            </a:endParaRPr>
          </a:p>
          <a:p>
            <a:r>
              <a:rPr lang="en-US" altLang="en-US" dirty="0">
                <a:solidFill>
                  <a:srgbClr val="163794"/>
                </a:solidFill>
              </a:rPr>
              <a:t>// Send the notification to the screen</a:t>
            </a:r>
          </a:p>
          <a:p>
            <a:r>
              <a:rPr lang="en-US" altLang="en-US" dirty="0" err="1">
                <a:solidFill>
                  <a:srgbClr val="163794"/>
                </a:solidFill>
              </a:rPr>
              <a:t>toast.</a:t>
            </a:r>
            <a:r>
              <a:rPr lang="en-US" altLang="en-US" b="1" dirty="0" err="1">
                <a:solidFill>
                  <a:srgbClr val="163794"/>
                </a:solidFill>
              </a:rPr>
              <a:t>show</a:t>
            </a:r>
            <a:r>
              <a:rPr lang="en-US" altLang="en-US" dirty="0">
                <a:solidFill>
                  <a:srgbClr val="163794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80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 smtClean="0">
                <a:latin typeface="Sitka Display" panose="02000505000000020004" pitchFamily="2" charset="0"/>
                <a:ea typeface="SimSun" pitchFamily="2" charset="-122"/>
              </a:rPr>
              <a:t>ANDROID: PROCESSES AND THREADS</a:t>
            </a:r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85800" y="1295400"/>
            <a:ext cx="79248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By default, </a:t>
            </a:r>
            <a:r>
              <a:rPr lang="en-US" altLang="en-US" sz="2400" u="sng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all components of the same application run in the same process and thread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(called “</a:t>
            </a:r>
            <a:r>
              <a:rPr lang="en-US" altLang="ja-JP" sz="2000" b="1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main</a:t>
            </a:r>
            <a:r>
              <a:rPr lang="en-US" altLang="ja-JP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thread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or 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“</a:t>
            </a:r>
            <a:r>
              <a:rPr lang="en-US" altLang="ja-JP" sz="2000" b="1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UI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thread).</a:t>
            </a:r>
            <a:endParaRPr lang="en-US" altLang="ja-JP" sz="24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4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Manifest.xml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, it is possible to specify the process in which a component (e.g. an activity)  should run through the attribute </a:t>
            </a:r>
            <a:r>
              <a:rPr lang="en-US" altLang="en-US" sz="2400" b="1" dirty="0" err="1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android:process</a:t>
            </a: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4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Processes might be killed by the system to reclaim memory.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	-  </a:t>
            </a:r>
            <a:r>
              <a:rPr lang="en-US" altLang="en-US" sz="2000" b="1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Processes’ hierarchy 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to decide the importance of a process.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	-  Five </a:t>
            </a:r>
            <a:r>
              <a:rPr lang="en-US" altLang="en-US" sz="2000" i="1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types</a:t>
            </a:r>
            <a:r>
              <a:rPr lang="en-US" altLang="en-US" sz="2000" dirty="0">
                <a:solidFill>
                  <a:srgbClr val="163794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: Foreground, Visible, Service, Background, Empty.</a:t>
            </a:r>
          </a:p>
        </p:txBody>
      </p:sp>
    </p:spTree>
    <p:extLst>
      <p:ext uri="{BB962C8B-B14F-4D97-AF65-F5344CB8AC3E}">
        <p14:creationId xmlns:p14="http://schemas.microsoft.com/office/powerpoint/2010/main" val="7421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 smtClean="0">
                <a:latin typeface="Sitka Text" panose="02000505000000020004" pitchFamily="2" charset="0"/>
                <a:ea typeface="SimSun" pitchFamily="2" charset="-122"/>
              </a:rPr>
              <a:t>ANDROID:  THREAD MANAGEMENT</a:t>
            </a:r>
            <a:endParaRPr lang="en-US" altLang="zh-CN" sz="3200" b="1" dirty="0">
              <a:latin typeface="Sitka Text" panose="02000505000000020004" pitchFamily="2" charset="0"/>
              <a:ea typeface="SimSun" pitchFamily="2" charset="-122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457200" y="1371600"/>
            <a:ext cx="8458200" cy="53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1200150" indent="-4572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163794"/>
                </a:solidFill>
                <a:ea typeface="SimSun" pitchFamily="2" charset="-122"/>
              </a:rPr>
              <a:t>Android natively supports a </a:t>
            </a:r>
            <a:r>
              <a:rPr lang="en-US" altLang="en-US" sz="2000" b="1" dirty="0">
                <a:solidFill>
                  <a:srgbClr val="163794"/>
                </a:solidFill>
                <a:ea typeface="SimSun" pitchFamily="2" charset="-122"/>
              </a:rPr>
              <a:t>multi-threading </a:t>
            </a:r>
            <a:r>
              <a:rPr lang="en-US" altLang="en-US" sz="2000" dirty="0">
                <a:solidFill>
                  <a:srgbClr val="163794"/>
                </a:solidFill>
                <a:ea typeface="SimSun" pitchFamily="2" charset="-122"/>
              </a:rPr>
              <a:t>environment.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163794"/>
                </a:solidFill>
                <a:ea typeface="SimSun" pitchFamily="2" charset="-122"/>
              </a:rPr>
              <a:t>An Android application can be composed of multiple </a:t>
            </a:r>
            <a:r>
              <a:rPr lang="en-US" altLang="en-US" sz="2000" i="1" dirty="0">
                <a:solidFill>
                  <a:srgbClr val="163794"/>
                </a:solidFill>
                <a:ea typeface="SimSun" pitchFamily="2" charset="-122"/>
              </a:rPr>
              <a:t>concurrent</a:t>
            </a:r>
            <a:r>
              <a:rPr lang="en-US" altLang="en-US" sz="2000" dirty="0">
                <a:solidFill>
                  <a:srgbClr val="163794"/>
                </a:solidFill>
                <a:ea typeface="SimSun" pitchFamily="2" charset="-122"/>
              </a:rPr>
              <a:t> threads.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2000" u="sng" dirty="0">
                <a:solidFill>
                  <a:srgbClr val="163794"/>
                </a:solidFill>
                <a:ea typeface="SimSun" pitchFamily="2" charset="-122"/>
              </a:rPr>
              <a:t>How to create a thread in Android? … Like in Java</a:t>
            </a:r>
            <a:r>
              <a:rPr lang="en-US" altLang="en-US" sz="2000" dirty="0">
                <a:solidFill>
                  <a:srgbClr val="163794"/>
                </a:solidFill>
                <a:ea typeface="SimSun" pitchFamily="2" charset="-122"/>
              </a:rPr>
              <a:t>!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163794"/>
              </a:solidFill>
              <a:ea typeface="SimSun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 extending the </a:t>
            </a:r>
            <a:r>
              <a:rPr lang="en-US" altLang="en-US" sz="1800" b="1" dirty="0">
                <a:solidFill>
                  <a:srgbClr val="163794"/>
                </a:solidFill>
                <a:ea typeface="SimSun" pitchFamily="2" charset="-122"/>
              </a:rPr>
              <a:t>Thread</a:t>
            </a: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 class    </a:t>
            </a:r>
            <a:r>
              <a:rPr lang="en-US" altLang="en-US" sz="1800" b="1" dirty="0">
                <a:solidFill>
                  <a:srgbClr val="163794"/>
                </a:solidFill>
                <a:ea typeface="SimSun" pitchFamily="2" charset="-122"/>
              </a:rPr>
              <a:t>OR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 implementing the </a:t>
            </a:r>
            <a:r>
              <a:rPr lang="en-US" altLang="en-US" sz="1800" b="1" dirty="0">
                <a:solidFill>
                  <a:srgbClr val="163794"/>
                </a:solidFill>
                <a:ea typeface="SimSun" pitchFamily="2" charset="-122"/>
              </a:rPr>
              <a:t>Runnable</a:t>
            </a: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 interface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 </a:t>
            </a:r>
            <a:r>
              <a:rPr lang="en-US" altLang="en-US" sz="1800" b="1" dirty="0">
                <a:solidFill>
                  <a:srgbClr val="163794"/>
                </a:solidFill>
                <a:ea typeface="SimSun" pitchFamily="2" charset="-122"/>
              </a:rPr>
              <a:t>run</a:t>
            </a: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() method executed when </a:t>
            </a:r>
            <a:r>
              <a:rPr lang="en-US" altLang="en-US" sz="1800" dirty="0" err="1">
                <a:solidFill>
                  <a:srgbClr val="163794"/>
                </a:solidFill>
                <a:ea typeface="SimSun" pitchFamily="2" charset="-122"/>
              </a:rPr>
              <a:t>MyThread.</a:t>
            </a:r>
            <a:r>
              <a:rPr lang="en-US" altLang="en-US" sz="1800" b="1" dirty="0" err="1">
                <a:solidFill>
                  <a:srgbClr val="163794"/>
                </a:solidFill>
                <a:ea typeface="SimSun" pitchFamily="2" charset="-122"/>
              </a:rPr>
              <a:t>start</a:t>
            </a:r>
            <a:r>
              <a:rPr lang="en-US" altLang="en-US" sz="1800" dirty="0">
                <a:solidFill>
                  <a:srgbClr val="163794"/>
                </a:solidFill>
                <a:ea typeface="SimSun" pitchFamily="2" charset="-122"/>
              </a:rPr>
              <a:t>() is launched</a:t>
            </a:r>
            <a:r>
              <a:rPr lang="en-US" altLang="en-US" sz="1800" dirty="0" smtClean="0">
                <a:solidFill>
                  <a:srgbClr val="163794"/>
                </a:solidFill>
                <a:ea typeface="SimSun" pitchFamily="2" charset="-122"/>
              </a:rPr>
              <a:t>.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sz="1800" dirty="0" smtClean="0">
              <a:solidFill>
                <a:srgbClr val="163794"/>
              </a:solidFill>
              <a:ea typeface="SimSun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800" dirty="0" smtClean="0">
                <a:solidFill>
                  <a:srgbClr val="163794"/>
                </a:solidFill>
                <a:ea typeface="SimSun" pitchFamily="2" charset="-122"/>
              </a:rPr>
              <a:t>The </a:t>
            </a:r>
            <a:r>
              <a:rPr lang="en-US" sz="1800" dirty="0">
                <a:solidFill>
                  <a:srgbClr val="163794"/>
                </a:solidFill>
                <a:ea typeface="SimSun" pitchFamily="2" charset="-122"/>
              </a:rPr>
              <a:t>UI or main thread is in charge of dispatching events to the user interface widgets, and of drawing the elements of the UI.</a:t>
            </a:r>
          </a:p>
          <a:p>
            <a:pPr>
              <a:lnSpc>
                <a:spcPct val="110000"/>
              </a:lnSpc>
              <a:defRPr/>
            </a:pPr>
            <a:endParaRPr lang="en-US" sz="1800" dirty="0">
              <a:solidFill>
                <a:srgbClr val="163794"/>
              </a:solidFill>
              <a:ea typeface="SimSun" pitchFamily="2" charset="-122"/>
            </a:endParaRPr>
          </a:p>
          <a:p>
            <a:pPr>
              <a:lnSpc>
                <a:spcPct val="110000"/>
              </a:lnSpc>
              <a:buFont typeface="Wingdings" charset="2"/>
              <a:buChar char="Ø"/>
              <a:defRPr/>
            </a:pPr>
            <a:r>
              <a:rPr lang="en-US" sz="1800" dirty="0">
                <a:solidFill>
                  <a:srgbClr val="163794"/>
                </a:solidFill>
                <a:ea typeface="SimSun" pitchFamily="2" charset="-122"/>
              </a:rPr>
              <a:t> Do not block the UI thread.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solidFill>
                  <a:srgbClr val="163794"/>
                </a:solidFill>
                <a:ea typeface="SimSun" pitchFamily="2" charset="-122"/>
              </a:rPr>
              <a:t> </a:t>
            </a:r>
            <a:r>
              <a:rPr lang="en-US" sz="1800" dirty="0">
                <a:solidFill>
                  <a:srgbClr val="163794"/>
                </a:solidFill>
                <a:ea typeface="SimSun" pitchFamily="2" charset="-122"/>
              </a:rPr>
              <a:t>Do not access the Android UI components from outside the UI thread</a:t>
            </a:r>
            <a:endParaRPr lang="en-US" altLang="en-US" sz="1800" dirty="0">
              <a:solidFill>
                <a:srgbClr val="163794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 smtClean="0">
                <a:latin typeface="Sitka Display" panose="02000505000000020004" pitchFamily="2" charset="0"/>
                <a:ea typeface="SimSun" pitchFamily="2" charset="-122"/>
              </a:rPr>
              <a:t>ANDROID: PROCESSES AND THREADS</a:t>
            </a:r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85800" y="1295400"/>
            <a:ext cx="7924800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533400" y="1371600"/>
            <a:ext cx="80772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b="1" dirty="0">
                <a:solidFill>
                  <a:srgbClr val="163794"/>
                </a:solidFill>
              </a:rPr>
              <a:t>Message-passing </a:t>
            </a:r>
            <a:r>
              <a:rPr lang="en-US" altLang="en-US" sz="2800" dirty="0">
                <a:solidFill>
                  <a:srgbClr val="163794"/>
                </a:solidFill>
              </a:rPr>
              <a:t>like mechanisms for </a:t>
            </a:r>
            <a:r>
              <a:rPr lang="en-US" altLang="en-US" sz="2800" u="sng" dirty="0">
                <a:solidFill>
                  <a:srgbClr val="163794"/>
                </a:solidFill>
              </a:rPr>
              <a:t>Thread communication</a:t>
            </a:r>
            <a:r>
              <a:rPr lang="en-US" altLang="en-US" sz="2800" dirty="0">
                <a:solidFill>
                  <a:srgbClr val="163794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solidFill>
                <a:srgbClr val="16379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b="1" dirty="0" err="1">
                <a:solidFill>
                  <a:srgbClr val="163794"/>
                </a:solidFill>
              </a:rPr>
              <a:t>MessageQueue</a:t>
            </a:r>
            <a:r>
              <a:rPr lang="en-US" altLang="en-US" dirty="0">
                <a:solidFill>
                  <a:srgbClr val="163794"/>
                </a:solidFill>
              </a:rPr>
              <a:t> </a:t>
            </a:r>
            <a:r>
              <a:rPr lang="en-US" altLang="en-US" dirty="0">
                <a:solidFill>
                  <a:srgbClr val="163794"/>
                </a:solidFill>
                <a:sym typeface="Wingdings" pitchFamily="2" charset="2"/>
              </a:rPr>
              <a:t>  Each thread is associated a queue of messages</a:t>
            </a:r>
            <a:endParaRPr lang="en-US" altLang="en-US" dirty="0">
              <a:solidFill>
                <a:srgbClr val="16379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rgbClr val="163794"/>
                </a:solidFill>
              </a:rPr>
              <a:t>Handler</a:t>
            </a:r>
            <a:r>
              <a:rPr lang="en-US" altLang="en-US" dirty="0">
                <a:solidFill>
                  <a:srgbClr val="163794"/>
                </a:solidFill>
              </a:rPr>
              <a:t>              </a:t>
            </a:r>
            <a:r>
              <a:rPr lang="en-US" altLang="en-US" dirty="0">
                <a:solidFill>
                  <a:srgbClr val="163794"/>
                </a:solidFill>
                <a:sym typeface="Wingdings" pitchFamily="2" charset="2"/>
              </a:rPr>
              <a:t>  Handler of the message associated to the thread</a:t>
            </a:r>
            <a:endParaRPr lang="en-US" altLang="en-US" dirty="0">
              <a:solidFill>
                <a:srgbClr val="16379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rgbClr val="163794"/>
                </a:solidFill>
              </a:rPr>
              <a:t>Message</a:t>
            </a:r>
            <a:r>
              <a:rPr lang="en-US" altLang="en-US" dirty="0">
                <a:solidFill>
                  <a:srgbClr val="163794"/>
                </a:solidFill>
              </a:rPr>
              <a:t>	           </a:t>
            </a:r>
            <a:r>
              <a:rPr lang="en-US" altLang="en-US" dirty="0">
                <a:solidFill>
                  <a:srgbClr val="163794"/>
                </a:solidFill>
                <a:sym typeface="Wingdings" pitchFamily="2" charset="2"/>
              </a:rPr>
              <a:t>   </a:t>
            </a:r>
            <a:r>
              <a:rPr lang="en-US" altLang="en-US" dirty="0" err="1">
                <a:solidFill>
                  <a:srgbClr val="163794"/>
                </a:solidFill>
                <a:sym typeface="Wingdings" pitchFamily="2" charset="2"/>
              </a:rPr>
              <a:t>Parcelable</a:t>
            </a:r>
            <a:r>
              <a:rPr lang="en-US" altLang="en-US" dirty="0">
                <a:solidFill>
                  <a:srgbClr val="163794"/>
                </a:solidFill>
                <a:sym typeface="Wingdings" pitchFamily="2" charset="2"/>
              </a:rPr>
              <a:t> Object that can be sent/received</a:t>
            </a:r>
            <a:endParaRPr lang="en-US" altLang="en-US" dirty="0">
              <a:solidFill>
                <a:srgbClr val="163794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8600" y="3886200"/>
            <a:ext cx="8839200" cy="2133600"/>
            <a:chOff x="1219200" y="3886200"/>
            <a:chExt cx="8839200" cy="2133600"/>
          </a:xfrm>
        </p:grpSpPr>
        <p:sp>
          <p:nvSpPr>
            <p:cNvPr id="15" name="Rounded Rectangle 14"/>
            <p:cNvSpPr/>
            <p:nvPr/>
          </p:nvSpPr>
          <p:spPr>
            <a:xfrm>
              <a:off x="1219200" y="3886200"/>
              <a:ext cx="5105400" cy="21336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91000" y="5029200"/>
              <a:ext cx="304800" cy="76200"/>
            </a:xfrm>
            <a:prstGeom prst="rect">
              <a:avLst/>
            </a:prstGeom>
            <a:gradFill rotWithShape="1">
              <a:gsLst>
                <a:gs pos="0">
                  <a:srgbClr val="00AFAF"/>
                </a:gs>
                <a:gs pos="20000">
                  <a:srgbClr val="00AAAA"/>
                </a:gs>
                <a:gs pos="100000">
                  <a:srgbClr val="008181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91000" y="4953000"/>
              <a:ext cx="304800" cy="76200"/>
            </a:xfrm>
            <a:prstGeom prst="rect">
              <a:avLst/>
            </a:prstGeom>
            <a:gradFill rotWithShape="1">
              <a:gsLst>
                <a:gs pos="0">
                  <a:srgbClr val="00AFAF"/>
                </a:gs>
                <a:gs pos="20000">
                  <a:srgbClr val="00AAAA"/>
                </a:gs>
                <a:gs pos="100000">
                  <a:srgbClr val="008181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191000" y="4876800"/>
              <a:ext cx="304800" cy="76200"/>
            </a:xfrm>
            <a:prstGeom prst="rect">
              <a:avLst/>
            </a:prstGeom>
            <a:gradFill rotWithShape="1">
              <a:gsLst>
                <a:gs pos="0">
                  <a:srgbClr val="00AFAF"/>
                </a:gs>
                <a:gs pos="20000">
                  <a:srgbClr val="00AAAA"/>
                </a:gs>
                <a:gs pos="100000">
                  <a:srgbClr val="008181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91000" y="4800600"/>
              <a:ext cx="304800" cy="76200"/>
            </a:xfrm>
            <a:prstGeom prst="rect">
              <a:avLst/>
            </a:prstGeom>
            <a:gradFill rotWithShape="1">
              <a:gsLst>
                <a:gs pos="0">
                  <a:srgbClr val="00AFAF"/>
                </a:gs>
                <a:gs pos="20000">
                  <a:srgbClr val="00AAAA"/>
                </a:gs>
                <a:gs pos="100000">
                  <a:srgbClr val="008181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91000" y="4724400"/>
              <a:ext cx="304800" cy="76200"/>
            </a:xfrm>
            <a:prstGeom prst="rect">
              <a:avLst/>
            </a:prstGeom>
            <a:gradFill rotWithShape="1">
              <a:gsLst>
                <a:gs pos="0">
                  <a:srgbClr val="00AFAF"/>
                </a:gs>
                <a:gs pos="20000">
                  <a:srgbClr val="00AAAA"/>
                </a:gs>
                <a:gs pos="100000">
                  <a:srgbClr val="008181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3868738" y="5181600"/>
              <a:ext cx="10525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solidFill>
                    <a:srgbClr val="163794"/>
                  </a:solidFill>
                </a:rPr>
                <a:t>Message</a:t>
              </a:r>
            </a:p>
            <a:p>
              <a:pPr algn="ctr"/>
              <a:r>
                <a:rPr lang="en-US" altLang="en-US" sz="1600" b="1">
                  <a:solidFill>
                    <a:srgbClr val="163794"/>
                  </a:solidFill>
                </a:rPr>
                <a:t>queue</a:t>
              </a:r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2057400" y="4572000"/>
              <a:ext cx="609600" cy="685800"/>
            </a:xfrm>
            <a:prstGeom prst="foldedCorne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TextBox 7"/>
            <p:cNvSpPr txBox="1">
              <a:spLocks noChangeArrowheads="1"/>
            </p:cNvSpPr>
            <p:nvPr/>
          </p:nvSpPr>
          <p:spPr bwMode="auto">
            <a:xfrm>
              <a:off x="1828800" y="5410200"/>
              <a:ext cx="949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163794"/>
                  </a:solidFill>
                </a:rPr>
                <a:t>Handler</a:t>
              </a:r>
            </a:p>
          </p:txBody>
        </p: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>
              <a:off x="2895600" y="4876800"/>
              <a:ext cx="1219200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16"/>
            <p:cNvSpPr txBox="1">
              <a:spLocks noChangeArrowheads="1"/>
            </p:cNvSpPr>
            <p:nvPr/>
          </p:nvSpPr>
          <p:spPr bwMode="auto">
            <a:xfrm>
              <a:off x="2819400" y="4191000"/>
              <a:ext cx="3494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163794"/>
                  </a:solidFill>
                </a:rPr>
                <a:t>handleMessage</a:t>
              </a:r>
              <a:r>
                <a:rPr lang="en-US" altLang="en-US" sz="1800">
                  <a:solidFill>
                    <a:srgbClr val="163794"/>
                  </a:solidFill>
                </a:rPr>
                <a:t>(Message msg)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077200" y="3886200"/>
              <a:ext cx="1981200" cy="213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876800" y="4953000"/>
              <a:ext cx="3581400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4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32893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163794"/>
                  </a:solidFill>
                </a:rPr>
                <a:t>sendMessage</a:t>
              </a:r>
              <a:r>
                <a:rPr lang="en-US" altLang="en-US" sz="1800">
                  <a:solidFill>
                    <a:srgbClr val="163794"/>
                  </a:solidFill>
                </a:rPr>
                <a:t>(Message msg)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16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85800" y="1295400"/>
            <a:ext cx="7924800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ANDROID:  SERVICES</a:t>
            </a:r>
            <a:endParaRPr lang="en-US" altLang="zh-CN" sz="24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04800" y="1371600"/>
            <a:ext cx="8382000" cy="1514261"/>
          </a:xfrm>
          <a:prstGeom prst="rect">
            <a:avLst/>
          </a:prstGeom>
          <a:gradFill rotWithShape="1">
            <a:gsLst>
              <a:gs pos="0">
                <a:srgbClr val="E7E9F9"/>
              </a:gs>
              <a:gs pos="64999">
                <a:srgbClr val="C1C6EE"/>
              </a:gs>
              <a:gs pos="100000">
                <a:srgbClr val="A6ADE9"/>
              </a:gs>
            </a:gsLst>
            <a:lin ang="5400000" scaled="1"/>
          </a:gradFill>
          <a:ln w="9525">
            <a:solidFill>
              <a:srgbClr val="12349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>
                <a:solidFill>
                  <a:srgbClr val="163794"/>
                </a:solidFill>
                <a:latin typeface="+mn-lt"/>
                <a:ea typeface="+mn-ea"/>
              </a:rPr>
              <a:t>A </a:t>
            </a:r>
            <a:r>
              <a:rPr lang="en-US" sz="2800" b="1" dirty="0">
                <a:solidFill>
                  <a:srgbClr val="163794"/>
                </a:solidFill>
                <a:latin typeface="+mn-lt"/>
                <a:ea typeface="+mn-ea"/>
              </a:rPr>
              <a:t>Service</a:t>
            </a:r>
            <a:r>
              <a:rPr lang="en-US" sz="2800" dirty="0">
                <a:solidFill>
                  <a:srgbClr val="163794"/>
                </a:solidFill>
                <a:latin typeface="+mn-lt"/>
                <a:ea typeface="+mn-ea"/>
              </a:rPr>
              <a:t> is an application that can perform </a:t>
            </a:r>
            <a:r>
              <a:rPr lang="en-US" sz="2800" i="1" dirty="0">
                <a:solidFill>
                  <a:srgbClr val="163794"/>
                </a:solidFill>
                <a:latin typeface="+mn-lt"/>
                <a:ea typeface="+mn-ea"/>
              </a:rPr>
              <a:t>long-running operations in background</a:t>
            </a:r>
            <a:r>
              <a:rPr lang="en-US" sz="2800" dirty="0">
                <a:solidFill>
                  <a:srgbClr val="163794"/>
                </a:solidFill>
                <a:latin typeface="+mn-lt"/>
                <a:ea typeface="+mn-ea"/>
              </a:rPr>
              <a:t> and </a:t>
            </a:r>
            <a:r>
              <a:rPr lang="en-US" sz="2800" i="1" dirty="0">
                <a:solidFill>
                  <a:srgbClr val="163794"/>
                </a:solidFill>
                <a:latin typeface="+mn-lt"/>
                <a:ea typeface="+mn-ea"/>
              </a:rPr>
              <a:t>does not provide a user interface</a:t>
            </a:r>
            <a:r>
              <a:rPr lang="en-US" sz="2800" dirty="0">
                <a:solidFill>
                  <a:srgbClr val="163794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2895600"/>
            <a:ext cx="8458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  <a:defRPr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Activity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UI, can be disposed when it loses visibility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Wingdings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Service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 No UI, disposed when it terminates or when it is terminated by other components</a:t>
            </a:r>
            <a:endParaRPr lang="en-US" sz="2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6336268"/>
            <a:ext cx="7543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rgbClr val="163794"/>
                </a:solidFill>
                <a:ea typeface="ＭＳ Ｐゴシック" pitchFamily="34" charset="-128"/>
              </a:rPr>
              <a:t> A Service provides a robust environment for background tasks …</a:t>
            </a:r>
          </a:p>
        </p:txBody>
      </p:sp>
    </p:spTree>
    <p:extLst>
      <p:ext uri="{BB962C8B-B14F-4D97-AF65-F5344CB8AC3E}">
        <p14:creationId xmlns:p14="http://schemas.microsoft.com/office/powerpoint/2010/main" val="10263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85800" y="1295400"/>
            <a:ext cx="7924800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ANDROID:  SERVICES</a:t>
            </a:r>
            <a:endParaRPr lang="en-US" altLang="zh-CN" sz="24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524000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A Service is started when an application component starts it by calling </a:t>
            </a:r>
            <a:r>
              <a:rPr lang="en-US" b="1" dirty="0" err="1">
                <a:solidFill>
                  <a:schemeClr val="tx1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startService</a:t>
            </a:r>
            <a:r>
              <a:rPr lang="en-US" b="1" dirty="0">
                <a:solidFill>
                  <a:schemeClr val="tx1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Intent</a:t>
            </a:r>
            <a:r>
              <a:rPr lang="en-US" b="1" dirty="0">
                <a:solidFill>
                  <a:schemeClr val="tx1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>
              <a:buFont typeface="Wingdings" charset="2"/>
              <a:buChar char="Ø"/>
              <a:defRPr/>
            </a:pP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Once started, a Service runs in </a:t>
            </a:r>
            <a:r>
              <a:rPr lang="en-US" b="1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background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indefinetely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, even if the component that started it is destroyed.</a:t>
            </a:r>
          </a:p>
          <a:p>
            <a:pPr marL="342900" indent="-342900">
              <a:buFont typeface="Wingdings" charset="2"/>
              <a:buChar char="Ø"/>
              <a:defRPr/>
            </a:pP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Termination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of a Service:</a:t>
            </a:r>
          </a:p>
          <a:p>
            <a:pPr>
              <a:defRPr/>
            </a:pP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</a:endParaRPr>
          </a:p>
          <a:p>
            <a:pPr lvl="1" indent="0">
              <a:defRPr/>
            </a:pP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 1. </a:t>
            </a:r>
            <a:r>
              <a:rPr lang="en-US" b="1" dirty="0" err="1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selfStop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</a:rPr>
              <a:t>()   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  <a:sym typeface="Wingdings"/>
              </a:rPr>
              <a:t> self-termination of the service</a:t>
            </a:r>
          </a:p>
          <a:p>
            <a:pPr lvl="1" indent="0">
              <a:defRPr/>
            </a:pP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  <a:sym typeface="Wingdings"/>
            </a:endParaRPr>
          </a:p>
          <a:p>
            <a:pPr lvl="1" indent="0">
              <a:defRPr/>
            </a:pP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  <a:sym typeface="Wingdings"/>
              </a:rPr>
              <a:t> 2. </a:t>
            </a:r>
            <a:r>
              <a:rPr lang="en-US" b="1" dirty="0" err="1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  <a:sym typeface="Wingdings"/>
              </a:rPr>
              <a:t>stopService</a:t>
            </a: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  <a:sym typeface="Wingdings"/>
              </a:rPr>
              <a:t>(Intent)  terminated by others</a:t>
            </a:r>
          </a:p>
          <a:p>
            <a:pPr lvl="1" indent="0">
              <a:defRPr/>
            </a:pP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  <a:sym typeface="Wingdings"/>
            </a:endParaRPr>
          </a:p>
          <a:p>
            <a:pPr lvl="1" indent="0">
              <a:defRPr/>
            </a:pPr>
            <a:r>
              <a:rPr lang="en-US" dirty="0">
                <a:solidFill>
                  <a:srgbClr val="163794"/>
                </a:solidFill>
                <a:latin typeface="Sitka Text" panose="02000505000000020004" pitchFamily="2" charset="0"/>
                <a:ea typeface="ＭＳ Ｐゴシック" charset="0"/>
                <a:cs typeface="ＭＳ Ｐゴシック" charset="0"/>
                <a:sym typeface="Wingdings"/>
              </a:rPr>
              <a:t> 3. System-decided termination (i.e. memory shortage)</a:t>
            </a:r>
            <a:endParaRPr lang="en-US" dirty="0">
              <a:solidFill>
                <a:srgbClr val="163794"/>
              </a:solidFill>
              <a:latin typeface="Sitka Text" panose="0200050500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zh-CN" b="1" dirty="0">
              <a:solidFill>
                <a:schemeClr val="tx1"/>
              </a:solidFill>
              <a:latin typeface="Android"/>
              <a:ea typeface="SimSun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26988" y="4270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dirty="0">
              <a:latin typeface="Sitka Display" panose="02000505000000020004" pitchFamily="2" charset="0"/>
              <a:ea typeface="SimSun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85800" y="1295400"/>
            <a:ext cx="7924800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endParaRPr lang="en-US" altLang="en-US" sz="2000" dirty="0">
              <a:solidFill>
                <a:srgbClr val="163794"/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503238"/>
            <a:ext cx="8485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ANDROID:  SERVICES</a:t>
            </a:r>
            <a:endParaRPr lang="en-US" altLang="zh-CN" sz="24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1371600"/>
            <a:ext cx="8915400" cy="4953000"/>
            <a:chOff x="1219200" y="1371600"/>
            <a:chExt cx="9829800" cy="4953000"/>
          </a:xfrm>
        </p:grpSpPr>
        <p:sp>
          <p:nvSpPr>
            <p:cNvPr id="14" name="Oval 13"/>
            <p:cNvSpPr/>
            <p:nvPr/>
          </p:nvSpPr>
          <p:spPr>
            <a:xfrm>
              <a:off x="2819400" y="1371600"/>
              <a:ext cx="381000" cy="304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9200" y="2057400"/>
              <a:ext cx="3505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/>
                <a:t>OnCreate</a:t>
              </a:r>
              <a:r>
                <a:rPr lang="en-US" dirty="0"/>
                <a:t>()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895600"/>
              <a:ext cx="3505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/>
                <a:t>OnStartCommand</a:t>
              </a:r>
              <a:r>
                <a:rPr lang="en-US" dirty="0"/>
                <a:t>()</a:t>
              </a: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1219200" y="3886200"/>
              <a:ext cx="35052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8E8E8"/>
                </a:gs>
                <a:gs pos="64999">
                  <a:srgbClr val="EAC3C3"/>
                </a:gs>
                <a:gs pos="100000">
                  <a:srgbClr val="E3A8A8"/>
                </a:gs>
              </a:gsLst>
              <a:lin ang="5400000" scaled="1"/>
            </a:gradFill>
            <a:ln w="9525">
              <a:solidFill>
                <a:srgbClr val="8A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  <a:ea typeface="+mn-ea"/>
                </a:rPr>
                <a:t>RUNNING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9200" y="5105400"/>
              <a:ext cx="3505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/>
                <a:t>onDestroy</a:t>
              </a:r>
              <a:r>
                <a:rPr lang="en-US" dirty="0"/>
                <a:t>()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819400" y="6019800"/>
              <a:ext cx="381000" cy="304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>
              <a:off x="3048000" y="17526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</p:cNvCxnSpPr>
            <p:nvPr/>
          </p:nvCxnSpPr>
          <p:spPr bwMode="auto">
            <a:xfrm>
              <a:off x="3048000" y="25908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>
              <a:off x="3048000" y="3429000"/>
              <a:ext cx="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3048000" y="4648200"/>
              <a:ext cx="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>
              <a:off x="3048000" y="5638800"/>
              <a:ext cx="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2152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startService</a:t>
              </a:r>
              <a:r>
                <a:rPr lang="en-US" altLang="en-US">
                  <a:solidFill>
                    <a:srgbClr val="FF0000"/>
                  </a:solidFill>
                </a:rPr>
                <a:t>()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5029200" y="2362200"/>
              <a:ext cx="10668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324600" y="2819400"/>
              <a:ext cx="2152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startService</a:t>
              </a:r>
              <a:r>
                <a:rPr lang="en-US" altLang="en-US">
                  <a:solidFill>
                    <a:srgbClr val="FF0000"/>
                  </a:solidFill>
                </a:rPr>
                <a:t>()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flipH="1">
              <a:off x="5029200" y="3124200"/>
              <a:ext cx="10668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6324600" y="5029200"/>
              <a:ext cx="21351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</a:rPr>
                <a:t>stopService()</a:t>
              </a:r>
            </a:p>
            <a:p>
              <a:r>
                <a:rPr lang="en-US" altLang="en-US" b="1">
                  <a:solidFill>
                    <a:srgbClr val="FF0000"/>
                  </a:solidFill>
                </a:rPr>
                <a:t>selfStop()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flipH="1">
              <a:off x="5029200" y="5334000"/>
              <a:ext cx="10668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181600" y="3657600"/>
              <a:ext cx="5867400" cy="923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800" b="1">
                  <a:solidFill>
                    <a:srgbClr val="163794"/>
                  </a:solidFill>
                  <a:ea typeface="ＭＳ Ｐゴシック" pitchFamily="34" charset="-128"/>
                </a:rPr>
                <a:t>startService</a:t>
              </a:r>
              <a:r>
                <a:rPr lang="en-US" altLang="en-US" sz="1800">
                  <a:solidFill>
                    <a:srgbClr val="163794"/>
                  </a:solidFill>
                  <a:ea typeface="ＭＳ Ｐゴシック" pitchFamily="34" charset="-128"/>
                </a:rPr>
                <a:t>() might cause the execution of OnCreate+OnStartCommand, or only of OnStartCommand, depending whether the Service is already running 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1447800"/>
              <a:ext cx="6858000" cy="3698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 err="1">
                  <a:solidFill>
                    <a:srgbClr val="163794"/>
                  </a:solidFill>
                </a:rPr>
                <a:t>OnCreate</a:t>
              </a:r>
              <a:r>
                <a:rPr lang="en-US" sz="1800" dirty="0">
                  <a:solidFill>
                    <a:srgbClr val="163794"/>
                  </a:solidFill>
                </a:rPr>
                <a:t>() executed only once when the Service is created.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003424" y="4838700"/>
            <a:ext cx="576897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Services: Remote </a:t>
            </a:r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Services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439987" y="4067175"/>
            <a:ext cx="5332413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Services: Local</a:t>
            </a:r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 Services</a:t>
            </a:r>
            <a:endParaRPr lang="en-US" altLang="zh-CN" i="1">
              <a:solidFill>
                <a:srgbClr val="163794"/>
              </a:solidFill>
              <a:ea typeface="SimSun" pitchFamily="2" charset="-122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2590799" y="3309938"/>
            <a:ext cx="5181601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Thread: </a:t>
            </a:r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Handler and Looper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2400300" y="2555875"/>
            <a:ext cx="53721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Thread Management</a:t>
            </a:r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 in Android</a:t>
            </a:r>
            <a:endParaRPr lang="en-US" altLang="zh-CN" i="1">
              <a:solidFill>
                <a:srgbClr val="163794"/>
              </a:solidFill>
              <a:ea typeface="SimSun" pitchFamily="2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gray">
          <a:xfrm>
            <a:off x="1863724" y="1835150"/>
            <a:ext cx="5908675" cy="5159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Notification Services: </a:t>
            </a:r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Toast</a:t>
            </a:r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 Notifications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95424" y="1892300"/>
            <a:ext cx="476250" cy="520699"/>
            <a:chOff x="2078" y="1387"/>
            <a:chExt cx="1615" cy="2201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gray">
            <a:xfrm>
              <a:off x="2256" y="1387"/>
              <a:ext cx="883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gray">
            <a:xfrm>
              <a:off x="2254" y="1387"/>
              <a:ext cx="88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gray">
            <a:xfrm>
              <a:off x="2336" y="1387"/>
              <a:ext cx="1098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046287" y="2562225"/>
            <a:ext cx="476250" cy="520699"/>
            <a:chOff x="2078" y="1387"/>
            <a:chExt cx="1615" cy="2201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gray">
            <a:xfrm>
              <a:off x="2256" y="1387"/>
              <a:ext cx="883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gray">
            <a:xfrm>
              <a:off x="2254" y="1387"/>
              <a:ext cx="88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gray">
            <a:xfrm>
              <a:off x="2336" y="1387"/>
              <a:ext cx="1098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09799" y="3316288"/>
            <a:ext cx="476250" cy="520699"/>
            <a:chOff x="2078" y="1387"/>
            <a:chExt cx="1615" cy="2201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gray">
            <a:xfrm>
              <a:off x="2256" y="1387"/>
              <a:ext cx="883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gray">
            <a:xfrm>
              <a:off x="2254" y="1387"/>
              <a:ext cx="88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gray">
            <a:xfrm>
              <a:off x="2336" y="1387"/>
              <a:ext cx="1098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117724" y="4052888"/>
            <a:ext cx="476250" cy="520699"/>
            <a:chOff x="2078" y="1387"/>
            <a:chExt cx="1615" cy="2201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256" y="1387"/>
              <a:ext cx="883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88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gray">
            <a:xfrm>
              <a:off x="2336" y="1387"/>
              <a:ext cx="1098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697037" y="4794250"/>
            <a:ext cx="444500" cy="520699"/>
            <a:chOff x="2078" y="1387"/>
            <a:chExt cx="1615" cy="220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257" y="1387"/>
              <a:ext cx="94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gray">
            <a:xfrm>
              <a:off x="2254" y="1387"/>
              <a:ext cx="944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sp>
        <p:nvSpPr>
          <p:cNvPr id="19" name="AutoShape 46"/>
          <p:cNvSpPr>
            <a:spLocks noChangeArrowheads="1"/>
          </p:cNvSpPr>
          <p:nvPr/>
        </p:nvSpPr>
        <p:spPr bwMode="gray">
          <a:xfrm>
            <a:off x="1009649" y="1192213"/>
            <a:ext cx="6762750" cy="5159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Notification Services: </a:t>
            </a:r>
            <a:r>
              <a:rPr lang="en-US" altLang="zh-CN" b="1">
                <a:solidFill>
                  <a:srgbClr val="163794"/>
                </a:solidFill>
                <a:ea typeface="SimSun" pitchFamily="2" charset="-122"/>
              </a:rPr>
              <a:t>Status Bar </a:t>
            </a:r>
            <a:r>
              <a:rPr lang="en-US" altLang="zh-CN">
                <a:solidFill>
                  <a:srgbClr val="163794"/>
                </a:solidFill>
                <a:ea typeface="SimSun" pitchFamily="2" charset="-122"/>
              </a:rPr>
              <a:t>Notifications</a:t>
            </a:r>
            <a:endParaRPr lang="en-US" altLang="zh-CN" b="1">
              <a:solidFill>
                <a:srgbClr val="163794"/>
              </a:solidFill>
              <a:ea typeface="SimSun" pitchFamily="2" charset="-122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5162" y="1282700"/>
            <a:ext cx="476250" cy="520699"/>
            <a:chOff x="2078" y="1387"/>
            <a:chExt cx="1615" cy="220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2256" y="1387"/>
              <a:ext cx="883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254" y="1387"/>
              <a:ext cx="88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336" y="1387"/>
              <a:ext cx="1098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1331912" y="5511800"/>
            <a:ext cx="6440488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altLang="en-US" b="1">
                <a:solidFill>
                  <a:srgbClr val="163794"/>
                </a:solidFill>
              </a:rPr>
              <a:t>Broadcast Receivers</a:t>
            </a:r>
            <a:endParaRPr lang="en-US" altLang="zh-CN" b="1">
              <a:solidFill>
                <a:srgbClr val="163794"/>
              </a:solidFill>
              <a:ea typeface="SimSun" pitchFamily="2" charset="-122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968374" y="5446713"/>
            <a:ext cx="444500" cy="520699"/>
            <a:chOff x="2078" y="1387"/>
            <a:chExt cx="1615" cy="2201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257" y="1387"/>
              <a:ext cx="94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254" y="1387"/>
              <a:ext cx="944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>
                <a:defRPr/>
              </a:pPr>
              <a:endParaRPr lang="it-IT" sz="1800">
                <a:solidFill>
                  <a:srgbClr val="163794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defTabSz="914400" eaLnBrk="1" hangingPunct="1"/>
              <a:endParaRPr lang="it-IT" altLang="en-US" sz="1800">
                <a:solidFill>
                  <a:srgbClr val="1637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– PREVIOUS TOPICS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251466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Android Application structured has a single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Activity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or as a group of Activities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to call other activities</a:t>
            </a: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Layout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Views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to setup the GUI</a:t>
            </a: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Events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to manage the interactions with the user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Activities executed only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foreground</a:t>
            </a:r>
          </a:p>
          <a:p>
            <a:endParaRPr lang="en-US" b="1" dirty="0">
              <a:sym typeface="Wingdings" pitchFamily="2" charset="2"/>
            </a:endParaRP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about background activities?</a:t>
            </a: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What about multi-threading functionalities?</a:t>
            </a:r>
          </a:p>
          <a:p>
            <a:pPr lvl="2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What about external events handling?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– PREVIOUS TOPICS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142" y="1109990"/>
            <a:ext cx="853440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/>
              <a:t>EXAMPLE</a:t>
            </a:r>
            <a:r>
              <a:rPr lang="en-US" sz="2400" dirty="0"/>
              <a:t>: A simple application of </a:t>
            </a:r>
            <a:r>
              <a:rPr lang="en-US" sz="2400" i="1" dirty="0"/>
              <a:t>Instantaneous Messaging</a:t>
            </a:r>
            <a:r>
              <a:rPr lang="en-US" sz="2400" dirty="0"/>
              <a:t> (</a:t>
            </a:r>
            <a:r>
              <a:rPr lang="en-US" sz="2400" b="1" dirty="0"/>
              <a:t>IM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2274838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of the application GUI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event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Menu and Preferences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functionalities (send/receive messages)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in background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 in case of message reception in background mode</a:t>
            </a:r>
          </a:p>
        </p:txBody>
      </p:sp>
      <p:sp>
        <p:nvSpPr>
          <p:cNvPr id="6" name="Multiply 5"/>
          <p:cNvSpPr/>
          <p:nvPr/>
        </p:nvSpPr>
        <p:spPr>
          <a:xfrm>
            <a:off x="5029200" y="3613666"/>
            <a:ext cx="4572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905000" y="4419600"/>
            <a:ext cx="4572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testo 2"/>
          <p:cNvSpPr txBox="1">
            <a:spLocks/>
          </p:cNvSpPr>
          <p:nvPr/>
        </p:nvSpPr>
        <p:spPr bwMode="auto">
          <a:xfrm>
            <a:off x="304799" y="1219200"/>
            <a:ext cx="8610601" cy="990600"/>
          </a:xfrm>
          <a:prstGeom prst="rect">
            <a:avLst/>
          </a:prstGeom>
          <a:ln/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buFont typeface="Wingdings" charset="0"/>
              <a:buNone/>
              <a:defRPr/>
            </a:pPr>
            <a:r>
              <a:rPr lang="en-US" b="1" dirty="0" smtClean="0">
                <a:ea typeface="Droid Sans Fallback" charset="0"/>
                <a:cs typeface="Lohit Hindi" charset="0"/>
              </a:rPr>
              <a:t>Service Notifications</a:t>
            </a:r>
            <a:r>
              <a:rPr lang="en-US" dirty="0" smtClean="0">
                <a:ea typeface="Droid Sans Fallback" charset="0"/>
                <a:cs typeface="Lohit Hindi" charset="0"/>
              </a:rPr>
              <a:t>: </a:t>
            </a:r>
            <a:r>
              <a:rPr lang="en-US" i="1" dirty="0" smtClean="0">
                <a:ea typeface="Droid Sans Fallback" charset="0"/>
                <a:cs typeface="Lohit Hindi" charset="0"/>
              </a:rPr>
              <a:t>Mechanism to notify information to the end-user on the occurrence of specific events ...</a:t>
            </a:r>
            <a:r>
              <a:rPr lang="en-US" sz="2000" b="1" i="1" dirty="0" smtClean="0">
                <a:ea typeface="Droid Sans Fallback" charset="0"/>
                <a:cs typeface="Lohit Hindi" charset="0"/>
              </a:rPr>
              <a:t>.</a:t>
            </a:r>
          </a:p>
          <a:p>
            <a:pPr marL="107950" indent="0" eaLnBrk="1">
              <a:buSzPct val="45000"/>
              <a:buFont typeface="Wingdings" charset="0"/>
              <a:buNone/>
              <a:defRPr/>
            </a:pPr>
            <a:endParaRPr lang="en-US" sz="2000" b="1" dirty="0">
              <a:ea typeface="Droid Sans Fallback" charset="0"/>
              <a:cs typeface="Lohit Hindi" charset="0"/>
              <a:sym typeface="Wingdings"/>
            </a:endParaRPr>
          </a:p>
          <a:p>
            <a:pPr marL="107950" indent="0" eaLnBrk="1">
              <a:buSzPct val="45000"/>
              <a:buFont typeface="Wingdings" charset="0"/>
              <a:buNone/>
              <a:defRPr/>
            </a:pPr>
            <a:endParaRPr lang="en-US" sz="2400" dirty="0" smtClean="0">
              <a:ea typeface="Droid Sans Fallback" charset="0"/>
              <a:cs typeface="Lohit Hindi" charset="0"/>
              <a:sym typeface="Wingdings"/>
            </a:endParaRPr>
          </a:p>
        </p:txBody>
      </p:sp>
      <p:pic>
        <p:nvPicPr>
          <p:cNvPr id="12" name="Picture 11" descr="status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4" y="2738437"/>
            <a:ext cx="2540000" cy="31750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 descr="notifications_win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4" y="3271837"/>
            <a:ext cx="2514600" cy="1874838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 descr="toa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44" y="2738437"/>
            <a:ext cx="3338513" cy="2336800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5"/>
          <p:cNvSpPr txBox="1"/>
          <p:nvPr/>
        </p:nvSpPr>
        <p:spPr>
          <a:xfrm>
            <a:off x="197644" y="5557837"/>
            <a:ext cx="3486150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163794"/>
                </a:solidFill>
              </a:rPr>
              <a:t>Status Bar </a:t>
            </a:r>
            <a:r>
              <a:rPr lang="en-US" dirty="0">
                <a:solidFill>
                  <a:srgbClr val="163794"/>
                </a:solidFill>
              </a:rPr>
              <a:t>Notifications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5887244" y="5557837"/>
            <a:ext cx="2744788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163794"/>
                </a:solidFill>
              </a:rPr>
              <a:t>Toast</a:t>
            </a:r>
            <a:r>
              <a:rPr lang="en-US" dirty="0">
                <a:solidFill>
                  <a:srgbClr val="163794"/>
                </a:solidFill>
              </a:rPr>
              <a:t>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1171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gnaposto testo 2"/>
          <p:cNvSpPr txBox="1">
            <a:spLocks/>
          </p:cNvSpPr>
          <p:nvPr/>
        </p:nvSpPr>
        <p:spPr bwMode="auto">
          <a:xfrm>
            <a:off x="228599" y="1219199"/>
            <a:ext cx="8610601" cy="779463"/>
          </a:xfrm>
          <a:prstGeom prst="rect">
            <a:avLst/>
          </a:prstGeom>
          <a:ln/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ea typeface="Droid Sans Fallback" charset="0"/>
              </a:rPr>
              <a:t> Used by </a:t>
            </a:r>
            <a:r>
              <a:rPr lang="en-US" altLang="en-US" sz="2000" i="1" dirty="0">
                <a:solidFill>
                  <a:schemeClr val="tx1"/>
                </a:solidFill>
                <a:ea typeface="Droid Sans Fallback" charset="0"/>
              </a:rPr>
              <a:t>background services </a:t>
            </a:r>
            <a:r>
              <a:rPr lang="en-US" altLang="en-US" sz="2000" dirty="0">
                <a:solidFill>
                  <a:schemeClr val="tx1"/>
                </a:solidFill>
                <a:ea typeface="Droid Sans Fallback" charset="0"/>
              </a:rPr>
              <a:t>to notify the occurrence of an event that requires a </a:t>
            </a:r>
            <a:r>
              <a:rPr lang="en-US" altLang="en-US" sz="2000" b="1" dirty="0">
                <a:solidFill>
                  <a:schemeClr val="tx1"/>
                </a:solidFill>
                <a:ea typeface="Droid Sans Fallback" charset="0"/>
              </a:rPr>
              <a:t>response</a:t>
            </a:r>
            <a:r>
              <a:rPr lang="en-US" altLang="en-US" sz="2000" dirty="0">
                <a:solidFill>
                  <a:schemeClr val="tx1"/>
                </a:solidFill>
                <a:ea typeface="Droid Sans Fallback" charset="0"/>
              </a:rPr>
              <a:t> … </a:t>
            </a:r>
            <a:r>
              <a:rPr lang="en-US" altLang="en-US" sz="1800" dirty="0">
                <a:solidFill>
                  <a:schemeClr val="tx1"/>
                </a:solidFill>
                <a:ea typeface="Droid Sans Fallback" charset="0"/>
              </a:rPr>
              <a:t>without </a:t>
            </a:r>
            <a:r>
              <a:rPr lang="en-US" altLang="en-US" sz="1800" i="1" dirty="0">
                <a:solidFill>
                  <a:schemeClr val="tx1"/>
                </a:solidFill>
                <a:ea typeface="Droid Sans Fallback" charset="0"/>
              </a:rPr>
              <a:t>interrupting the operations of the foreground activities</a:t>
            </a:r>
            <a:r>
              <a:rPr lang="en-US" altLang="en-US" sz="1800" dirty="0">
                <a:solidFill>
                  <a:schemeClr val="tx1"/>
                </a:solidFill>
                <a:ea typeface="Droid Sans Fallback" charset="0"/>
              </a:rPr>
              <a:t>!</a:t>
            </a:r>
          </a:p>
          <a:p>
            <a:pPr eaLnBrk="1">
              <a:spcBef>
                <a:spcPct val="20000"/>
              </a:spcBef>
              <a:buClr>
                <a:schemeClr val="hlink"/>
              </a:buClr>
              <a:buSzPct val="45000"/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ea typeface="Droid Sans Fallback" charset="0"/>
              <a:sym typeface="Wingdings" pitchFamily="2" charset="2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36121" y="2303463"/>
            <a:ext cx="376639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Ø"/>
            </a:pPr>
            <a:r>
              <a:rPr lang="en-US" altLang="en-US" sz="2800" dirty="0">
                <a:solidFill>
                  <a:srgbClr val="163794"/>
                </a:solidFill>
              </a:rPr>
              <a:t> </a:t>
            </a:r>
            <a:r>
              <a:rPr lang="en-US" altLang="en-US" dirty="0">
                <a:solidFill>
                  <a:srgbClr val="163794"/>
                </a:solidFill>
              </a:rPr>
              <a:t>Display an </a:t>
            </a:r>
            <a:r>
              <a:rPr lang="en-US" altLang="en-US" b="1" dirty="0">
                <a:solidFill>
                  <a:srgbClr val="163794"/>
                </a:solidFill>
              </a:rPr>
              <a:t>icon</a:t>
            </a:r>
            <a:r>
              <a:rPr lang="en-US" altLang="en-US" dirty="0">
                <a:solidFill>
                  <a:srgbClr val="163794"/>
                </a:solidFill>
              </a:rPr>
              <a:t> on the Status Bar </a:t>
            </a:r>
            <a:r>
              <a:rPr lang="en-US" altLang="en-US" sz="2000" dirty="0">
                <a:solidFill>
                  <a:srgbClr val="163794"/>
                </a:solidFill>
              </a:rPr>
              <a:t>(top screen)</a:t>
            </a:r>
          </a:p>
          <a:p>
            <a:pPr>
              <a:buSzPct val="100000"/>
              <a:buFont typeface="Wingdings" pitchFamily="2" charset="2"/>
              <a:buChar char="Ø"/>
            </a:pPr>
            <a:endParaRPr lang="en-US" altLang="en-US" dirty="0">
              <a:solidFill>
                <a:srgbClr val="163794"/>
              </a:solidFill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altLang="en-US" dirty="0">
                <a:solidFill>
                  <a:srgbClr val="163794"/>
                </a:solidFill>
              </a:rPr>
              <a:t>Display a </a:t>
            </a:r>
            <a:r>
              <a:rPr lang="en-US" altLang="en-US" b="1" dirty="0">
                <a:solidFill>
                  <a:srgbClr val="163794"/>
                </a:solidFill>
              </a:rPr>
              <a:t>message</a:t>
            </a:r>
            <a:r>
              <a:rPr lang="en-US" altLang="en-US" dirty="0">
                <a:solidFill>
                  <a:srgbClr val="163794"/>
                </a:solidFill>
              </a:rPr>
              <a:t> in the Notification Window</a:t>
            </a:r>
          </a:p>
          <a:p>
            <a:pPr>
              <a:buSzPct val="100000"/>
            </a:pPr>
            <a:endParaRPr lang="en-US" altLang="en-US" dirty="0">
              <a:solidFill>
                <a:srgbClr val="163794"/>
              </a:solidFill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altLang="en-US" dirty="0">
                <a:solidFill>
                  <a:srgbClr val="163794"/>
                </a:solidFill>
              </a:rPr>
              <a:t>Fire an </a:t>
            </a:r>
            <a:r>
              <a:rPr lang="en-US" altLang="en-US" b="1" dirty="0">
                <a:solidFill>
                  <a:srgbClr val="163794"/>
                </a:solidFill>
              </a:rPr>
              <a:t>event</a:t>
            </a:r>
            <a:r>
              <a:rPr lang="en-US" altLang="en-US" dirty="0">
                <a:solidFill>
                  <a:srgbClr val="163794"/>
                </a:solidFill>
              </a:rPr>
              <a:t> in case the user selects the notification</a:t>
            </a:r>
            <a:endParaRPr lang="en-US" altLang="en-US" dirty="0">
              <a:solidFill>
                <a:srgbClr val="163794"/>
              </a:solidFill>
              <a:sym typeface="Wingdings" pitchFamily="2" charset="2"/>
            </a:endParaRPr>
          </a:p>
          <a:p>
            <a:endParaRPr lang="en-US" altLang="en-US" dirty="0"/>
          </a:p>
        </p:txBody>
      </p:sp>
      <p:pic>
        <p:nvPicPr>
          <p:cNvPr id="19" name="Picture 18" descr="status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30" y="2578763"/>
            <a:ext cx="3147075" cy="270799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 descr="notifications_win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70" y="4049713"/>
            <a:ext cx="3115179" cy="1865313"/>
          </a:xfrm>
          <a:prstGeom prst="rect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>
            <a:cxnSpLocks noChangeShapeType="1"/>
            <a:endCxn id="19" idx="1"/>
          </p:cNvCxnSpPr>
          <p:nvPr/>
        </p:nvCxnSpPr>
        <p:spPr bwMode="auto">
          <a:xfrm flipV="1">
            <a:off x="3925094" y="2714163"/>
            <a:ext cx="1663736" cy="1989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  <a:endCxn id="20" idx="1"/>
          </p:cNvCxnSpPr>
          <p:nvPr/>
        </p:nvCxnSpPr>
        <p:spPr bwMode="auto">
          <a:xfrm>
            <a:off x="3925094" y="4049713"/>
            <a:ext cx="1660776" cy="93265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14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95300" y="1627187"/>
            <a:ext cx="8267700" cy="4270843"/>
            <a:chOff x="-342900" y="1012825"/>
            <a:chExt cx="9829800" cy="4892905"/>
          </a:xfrm>
        </p:grpSpPr>
        <p:sp>
          <p:nvSpPr>
            <p:cNvPr id="11" name="Cloud 1"/>
            <p:cNvSpPr>
              <a:spLocks/>
            </p:cNvSpPr>
            <p:nvPr/>
          </p:nvSpPr>
          <p:spPr bwMode="auto">
            <a:xfrm>
              <a:off x="1104900" y="2765425"/>
              <a:ext cx="1981200" cy="685800"/>
            </a:xfrm>
            <a:custGeom>
              <a:avLst/>
              <a:gdLst>
                <a:gd name="T0" fmla="*/ 215226 w 43200"/>
                <a:gd name="T1" fmla="*/ 415560 h 43200"/>
                <a:gd name="T2" fmla="*/ 99060 w 43200"/>
                <a:gd name="T3" fmla="*/ 402908 h 43200"/>
                <a:gd name="T4" fmla="*/ 317726 w 43200"/>
                <a:gd name="T5" fmla="*/ 554022 h 43200"/>
                <a:gd name="T6" fmla="*/ 266912 w 43200"/>
                <a:gd name="T7" fmla="*/ 560070 h 43200"/>
                <a:gd name="T8" fmla="*/ 755699 w 43200"/>
                <a:gd name="T9" fmla="*/ 620554 h 43200"/>
                <a:gd name="T10" fmla="*/ 725064 w 43200"/>
                <a:gd name="T11" fmla="*/ 592931 h 43200"/>
                <a:gd name="T12" fmla="*/ 1322038 w 43200"/>
                <a:gd name="T13" fmla="*/ 551672 h 43200"/>
                <a:gd name="T14" fmla="*/ 1309793 w 43200"/>
                <a:gd name="T15" fmla="*/ 581978 h 43200"/>
                <a:gd name="T16" fmla="*/ 1565194 w 43200"/>
                <a:gd name="T17" fmla="*/ 364395 h 43200"/>
                <a:gd name="T18" fmla="*/ 1714288 w 43200"/>
                <a:gd name="T19" fmla="*/ 477679 h 43200"/>
                <a:gd name="T20" fmla="*/ 1916903 w 43200"/>
                <a:gd name="T21" fmla="*/ 243745 h 43200"/>
                <a:gd name="T22" fmla="*/ 1850496 w 43200"/>
                <a:gd name="T23" fmla="*/ 286226 h 43200"/>
                <a:gd name="T24" fmla="*/ 1757581 w 43200"/>
                <a:gd name="T25" fmla="*/ 86138 h 43200"/>
                <a:gd name="T26" fmla="*/ 1761067 w 43200"/>
                <a:gd name="T27" fmla="*/ 106204 h 43200"/>
                <a:gd name="T28" fmla="*/ 1333549 w 43200"/>
                <a:gd name="T29" fmla="*/ 62738 h 43200"/>
                <a:gd name="T30" fmla="*/ 1367578 w 43200"/>
                <a:gd name="T31" fmla="*/ 37148 h 43200"/>
                <a:gd name="T32" fmla="*/ 1015411 w 43200"/>
                <a:gd name="T33" fmla="*/ 74930 h 43200"/>
                <a:gd name="T34" fmla="*/ 1031875 w 43200"/>
                <a:gd name="T35" fmla="*/ 52864 h 43200"/>
                <a:gd name="T36" fmla="*/ 642056 w 43200"/>
                <a:gd name="T37" fmla="*/ 82423 h 43200"/>
                <a:gd name="T38" fmla="*/ 701675 w 43200"/>
                <a:gd name="T39" fmla="*/ 103823 h 43200"/>
                <a:gd name="T40" fmla="*/ 189269 w 43200"/>
                <a:gd name="T41" fmla="*/ 250650 h 43200"/>
                <a:gd name="T42" fmla="*/ 178858 w 43200"/>
                <a:gd name="T43" fmla="*/ 228124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gradFill rotWithShape="1">
              <a:gsLst>
                <a:gs pos="0">
                  <a:srgbClr val="E6FAFA"/>
                </a:gs>
                <a:gs pos="64999">
                  <a:srgbClr val="BFF1F1"/>
                </a:gs>
                <a:gs pos="100000">
                  <a:srgbClr val="A3EDED"/>
                </a:gs>
              </a:gsLst>
              <a:lin ang="5400000" scaled="1"/>
            </a:gradFill>
            <a:ln w="9525" cap="flat" cmpd="sng">
              <a:solidFill>
                <a:srgbClr val="009999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495300" y="3527425"/>
              <a:ext cx="3228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b="1">
                  <a:solidFill>
                    <a:srgbClr val="163794"/>
                  </a:solidFill>
                </a:rPr>
                <a:t>Notification Manager</a:t>
              </a:r>
            </a:p>
          </p:txBody>
        </p:sp>
        <p:pic>
          <p:nvPicPr>
            <p:cNvPr id="13" name="Picture 12" descr="status_b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1470025"/>
              <a:ext cx="3276600" cy="457200"/>
            </a:xfrm>
            <a:prstGeom prst="rect">
              <a:avLst/>
            </a:prstGeom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TextBox 3"/>
            <p:cNvSpPr txBox="1">
              <a:spLocks noChangeArrowheads="1"/>
            </p:cNvSpPr>
            <p:nvPr/>
          </p:nvSpPr>
          <p:spPr bwMode="auto">
            <a:xfrm>
              <a:off x="-342900" y="4060825"/>
              <a:ext cx="5190078" cy="105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solidFill>
                    <a:srgbClr val="163794"/>
                  </a:solidFill>
                </a:rPr>
                <a:t>Android system component</a:t>
              </a:r>
            </a:p>
            <a:p>
              <a:r>
                <a:rPr lang="en-US" altLang="en-US" sz="1800" dirty="0">
                  <a:solidFill>
                    <a:srgbClr val="163794"/>
                  </a:solidFill>
                </a:rPr>
                <a:t>Responsible for notification management</a:t>
              </a:r>
            </a:p>
            <a:p>
              <a:r>
                <a:rPr lang="en-US" altLang="en-US" sz="1800" dirty="0">
                  <a:solidFill>
                    <a:srgbClr val="163794"/>
                  </a:solidFill>
                </a:rPr>
                <a:t>And status bar updates</a:t>
              </a:r>
            </a:p>
          </p:txBody>
        </p: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800100" y="1012825"/>
              <a:ext cx="16383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sz="1800" b="1">
                  <a:solidFill>
                    <a:srgbClr val="163794"/>
                  </a:solidFill>
                </a:rPr>
                <a:t>STATUS BAR</a:t>
              </a:r>
            </a:p>
          </p:txBody>
        </p:sp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723900" y="2003425"/>
              <a:ext cx="838200" cy="685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ghtning Bolt 22"/>
            <p:cNvSpPr>
              <a:spLocks noChangeArrowheads="1"/>
            </p:cNvSpPr>
            <p:nvPr/>
          </p:nvSpPr>
          <p:spPr bwMode="auto">
            <a:xfrm>
              <a:off x="5600700" y="1089025"/>
              <a:ext cx="914400" cy="76200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6667500" y="1165225"/>
              <a:ext cx="1878013" cy="4619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b="1" dirty="0">
                  <a:solidFill>
                    <a:srgbClr val="163794"/>
                  </a:solidFill>
                </a:rPr>
                <a:t>Notification</a:t>
              </a: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5676900" y="2155825"/>
              <a:ext cx="3810000" cy="13751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b="1" dirty="0">
                  <a:solidFill>
                    <a:srgbClr val="163794"/>
                  </a:solidFill>
                </a:rPr>
                <a:t>Icon</a:t>
              </a:r>
              <a:r>
                <a:rPr lang="en-US" sz="1800" dirty="0">
                  <a:solidFill>
                    <a:srgbClr val="163794"/>
                  </a:solidFill>
                </a:rPr>
                <a:t> for the status bar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b="1" dirty="0">
                  <a:solidFill>
                    <a:srgbClr val="163794"/>
                  </a:solidFill>
                </a:rPr>
                <a:t>Title</a:t>
              </a:r>
              <a:r>
                <a:rPr lang="en-US" sz="1800" dirty="0">
                  <a:solidFill>
                    <a:srgbClr val="163794"/>
                  </a:solidFill>
                </a:rPr>
                <a:t> and </a:t>
              </a:r>
              <a:r>
                <a:rPr lang="en-US" sz="1800" b="1" dirty="0">
                  <a:solidFill>
                    <a:srgbClr val="163794"/>
                  </a:solidFill>
                </a:rPr>
                <a:t>message</a:t>
              </a:r>
              <a:r>
                <a:rPr lang="en-US" sz="1800" dirty="0">
                  <a:solidFill>
                    <a:srgbClr val="163794"/>
                  </a:solidFill>
                </a:rPr>
                <a:t> 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b="1" dirty="0" err="1">
                  <a:solidFill>
                    <a:srgbClr val="163794"/>
                  </a:solidFill>
                </a:rPr>
                <a:t>PendingIntent</a:t>
              </a:r>
              <a:r>
                <a:rPr lang="en-US" sz="1800" dirty="0">
                  <a:solidFill>
                    <a:srgbClr val="163794"/>
                  </a:solidFill>
                </a:rPr>
                <a:t> to be fired when notification is selected</a:t>
              </a:r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5676900" y="4213225"/>
              <a:ext cx="3810000" cy="1692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dirty="0">
                  <a:solidFill>
                    <a:srgbClr val="163794"/>
                  </a:solidFill>
                </a:rPr>
                <a:t>Ticket-text message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dirty="0">
                  <a:solidFill>
                    <a:srgbClr val="163794"/>
                  </a:solidFill>
                </a:rPr>
                <a:t> Alert-sound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dirty="0">
                  <a:solidFill>
                    <a:srgbClr val="163794"/>
                  </a:solidFill>
                </a:rPr>
                <a:t> Vibrate setting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dirty="0">
                  <a:solidFill>
                    <a:srgbClr val="163794"/>
                  </a:solidFill>
                </a:rPr>
                <a:t> Flashing LED setting</a:t>
              </a:r>
            </a:p>
            <a:p>
              <a:pPr marL="342900" indent="-342900">
                <a:buFont typeface="Wingdings" charset="2"/>
                <a:buChar char="Ø"/>
                <a:defRPr/>
              </a:pPr>
              <a:r>
                <a:rPr lang="en-US" sz="1800" dirty="0">
                  <a:solidFill>
                    <a:srgbClr val="163794"/>
                  </a:solidFill>
                </a:rPr>
                <a:t> Customized layout</a:t>
              </a:r>
            </a:p>
          </p:txBody>
        </p:sp>
        <p:sp>
          <p:nvSpPr>
            <p:cNvPr id="27" name="TextBox 16"/>
            <p:cNvSpPr txBox="1">
              <a:spLocks noChangeArrowheads="1"/>
            </p:cNvSpPr>
            <p:nvPr/>
          </p:nvSpPr>
          <p:spPr bwMode="auto">
            <a:xfrm>
              <a:off x="5676900" y="3832225"/>
              <a:ext cx="1154113" cy="338138"/>
            </a:xfrm>
            <a:prstGeom prst="rect">
              <a:avLst/>
            </a:prstGeom>
            <a:gradFill rotWithShape="1">
              <a:gsLst>
                <a:gs pos="0">
                  <a:srgbClr val="E7E9F9"/>
                </a:gs>
                <a:gs pos="64999">
                  <a:srgbClr val="C1C6EE"/>
                </a:gs>
                <a:gs pos="100000">
                  <a:srgbClr val="A6ADE9"/>
                </a:gs>
              </a:gsLst>
              <a:lin ang="5400000" scaled="1"/>
            </a:gradFill>
            <a:ln w="9525">
              <a:solidFill>
                <a:srgbClr val="123494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dirty="0">
                  <a:solidFill>
                    <a:srgbClr val="163794"/>
                  </a:solidFill>
                  <a:latin typeface="+mn-lt"/>
                  <a:ea typeface="+mn-ea"/>
                </a:rPr>
                <a:t>OPTIONs: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flipH="1">
              <a:off x="3695700" y="2003425"/>
              <a:ext cx="1524000" cy="7620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919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371600"/>
            <a:ext cx="81534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  <a:buFont typeface="Wingdings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</a:rPr>
              <a:t> Follow these steps to send a Notification:</a:t>
            </a:r>
          </a:p>
          <a:p>
            <a:pPr marL="107950">
              <a:buSzPct val="100000"/>
              <a:defRPr/>
            </a:pPr>
            <a:endParaRPr lang="en-US" sz="1000" dirty="0">
              <a:latin typeface="Times New Roman" panose="02020603050405020304" pitchFamily="18" charset="0"/>
              <a:ea typeface="Droid Sans Fallback" charset="0"/>
              <a:cs typeface="Times New Roman" panose="02020603050405020304" pitchFamily="18" charset="0"/>
              <a:sym typeface="Wingdings"/>
            </a:endParaRPr>
          </a:p>
          <a:p>
            <a:pPr marL="565150" indent="-457200">
              <a:buSzPct val="100000"/>
              <a:buFont typeface="Wingdings" charset="0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Get a </a:t>
            </a:r>
            <a:r>
              <a:rPr lang="en-US" sz="2400" b="1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reference</a:t>
            </a: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to the </a:t>
            </a:r>
            <a:r>
              <a:rPr lang="en-US" sz="2400" b="1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Notification Manager</a:t>
            </a:r>
          </a:p>
          <a:p>
            <a:pPr marL="107950"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	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NotificationManager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nm=(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NotificationManager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)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getSystemService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Context.NOTIFICATION_SERVICE</a:t>
            </a: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)</a:t>
            </a:r>
          </a:p>
          <a:p>
            <a:pPr marL="107950">
              <a:buSzPct val="100000"/>
              <a:defRPr/>
            </a:pPr>
            <a:endParaRPr lang="en-US" sz="1050" dirty="0">
              <a:latin typeface="Times New Roman" panose="02020603050405020304" pitchFamily="18" charset="0"/>
              <a:ea typeface="Droid Sans Fallback" charset="0"/>
              <a:cs typeface="Times New Roman" panose="02020603050405020304" pitchFamily="18" charset="0"/>
              <a:sym typeface="Wingdings"/>
            </a:endParaRPr>
          </a:p>
          <a:p>
            <a:pPr marL="107950"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2.  </a:t>
            </a:r>
            <a:r>
              <a:rPr lang="en-US" sz="2400" b="1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Build</a:t>
            </a: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the Notification message</a:t>
            </a:r>
          </a:p>
          <a:p>
            <a:pPr marL="107950">
              <a:buSzPct val="100000"/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Notification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icon,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CharSequence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tickerText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, long when)</a:t>
            </a:r>
          </a:p>
          <a:p>
            <a:pPr marL="107950">
              <a:buSzPct val="100000"/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public void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setLatestEvent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(Context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context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CharSequence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contentTitle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CharSequence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contentText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PendingIntent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intent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)</a:t>
            </a:r>
          </a:p>
          <a:p>
            <a:pPr marL="107950">
              <a:buSzPct val="100000"/>
              <a:defRPr/>
            </a:pPr>
            <a:endParaRPr lang="en-US" sz="1050" dirty="0">
              <a:latin typeface="Times New Roman" panose="02020603050405020304" pitchFamily="18" charset="0"/>
              <a:ea typeface="Droid Sans Fallback" charset="0"/>
              <a:cs typeface="Times New Roman" panose="02020603050405020304" pitchFamily="18" charset="0"/>
              <a:sym typeface="Wingdings"/>
            </a:endParaRPr>
          </a:p>
          <a:p>
            <a:pPr marL="565150" indent="-457200">
              <a:buSzPct val="100000"/>
              <a:buAutoNum type="arabicPeriod" startAt="3"/>
              <a:defRPr/>
            </a:pPr>
            <a:r>
              <a:rPr lang="en-US" sz="2400" b="1" dirty="0" smtClean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Send </a:t>
            </a: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the notification to the Notification </a:t>
            </a:r>
            <a:r>
              <a:rPr lang="en-US" sz="2400" dirty="0" smtClean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Manager</a:t>
            </a:r>
          </a:p>
          <a:p>
            <a:pPr marL="565150" indent="-457200">
              <a:buSzPct val="100000"/>
              <a:buAutoNum type="arabicPeriod" startAt="3"/>
              <a:defRPr/>
            </a:pPr>
            <a:endParaRPr lang="en-US" sz="2400" dirty="0">
              <a:latin typeface="Times New Roman" panose="02020603050405020304" pitchFamily="18" charset="0"/>
              <a:ea typeface="Droid Sans Fallback" charset="0"/>
              <a:cs typeface="Times New Roman" panose="02020603050405020304" pitchFamily="18" charset="0"/>
              <a:sym typeface="Wingdings"/>
            </a:endParaRPr>
          </a:p>
          <a:p>
            <a:pPr marL="107950">
              <a:buSzPct val="100000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public void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notify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id, Notification notification) </a:t>
            </a:r>
          </a:p>
          <a:p>
            <a:pPr marL="107950"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ea typeface="Droid Sans Fallback" charset="0"/>
                <a:cs typeface="Times New Roman" panose="02020603050405020304" pitchFamily="18" charset="0"/>
                <a:sym typeface="Wingding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6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953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Verdana" pitchFamily="34" charset="0"/>
                <a:ea typeface="SimSun" pitchFamily="2" charset="-122"/>
              </a:rPr>
              <a:t>Android: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SimSun" pitchFamily="2" charset="-122"/>
              </a:rPr>
              <a:t>Service Notifications Types</a:t>
            </a: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4800" y="1409700"/>
            <a:ext cx="8610600" cy="4152900"/>
            <a:chOff x="-762000" y="1178719"/>
            <a:chExt cx="10668000" cy="4500563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-762000" y="1864519"/>
              <a:ext cx="10591800" cy="830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rgbClr val="163794"/>
                  </a:solidFill>
                </a:rPr>
                <a:t>// Use a default sound</a:t>
              </a:r>
            </a:p>
            <a:p>
              <a:r>
                <a:rPr lang="en-US" altLang="en-US" sz="2000" dirty="0" err="1">
                  <a:solidFill>
                    <a:srgbClr val="163794"/>
                  </a:solidFill>
                </a:rPr>
                <a:t>notification.defaults</a:t>
              </a:r>
              <a:r>
                <a:rPr lang="en-US" altLang="en-US" sz="2000" dirty="0">
                  <a:solidFill>
                    <a:srgbClr val="163794"/>
                  </a:solidFill>
                </a:rPr>
                <a:t> |= </a:t>
              </a:r>
              <a:r>
                <a:rPr lang="en-US" altLang="en-US" sz="2000" dirty="0" err="1">
                  <a:solidFill>
                    <a:srgbClr val="163794"/>
                  </a:solidFill>
                </a:rPr>
                <a:t>Notification.</a:t>
              </a:r>
              <a:r>
                <a:rPr lang="en-US" altLang="en-US" sz="2000" b="1" dirty="0" err="1">
                  <a:solidFill>
                    <a:srgbClr val="163794"/>
                  </a:solidFill>
                </a:rPr>
                <a:t>DEFAULT_SOUND</a:t>
              </a:r>
              <a:r>
                <a:rPr lang="en-US" altLang="en-US" dirty="0">
                  <a:solidFill>
                    <a:srgbClr val="163794"/>
                  </a:solidFill>
                </a:rPr>
                <a:t>;</a:t>
              </a:r>
              <a:endParaRPr lang="en-US" altLang="en-US" i="1" dirty="0">
                <a:solidFill>
                  <a:srgbClr val="163794"/>
                </a:solidFill>
              </a:endParaRPr>
            </a:p>
          </p:txBody>
        </p:sp>
        <p:sp>
          <p:nvSpPr>
            <p:cNvPr id="10" name="TextBox 1"/>
            <p:cNvSpPr txBox="1"/>
            <p:nvPr/>
          </p:nvSpPr>
          <p:spPr>
            <a:xfrm>
              <a:off x="-762000" y="1178719"/>
              <a:ext cx="4422775" cy="4619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163794"/>
                  </a:solidFill>
                </a:rPr>
                <a:t>Add a </a:t>
              </a:r>
              <a:r>
                <a:rPr lang="en-US" b="1" dirty="0">
                  <a:solidFill>
                    <a:srgbClr val="163794"/>
                  </a:solidFill>
                </a:rPr>
                <a:t>sound</a:t>
              </a:r>
              <a:r>
                <a:rPr lang="en-US" dirty="0">
                  <a:solidFill>
                    <a:srgbClr val="163794"/>
                  </a:solidFill>
                </a:rPr>
                <a:t> to the notification</a:t>
              </a: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-762000" y="3083719"/>
              <a:ext cx="7553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>
                  <a:solidFill>
                    <a:srgbClr val="163794"/>
                  </a:solidFill>
                </a:rPr>
                <a:t>Pass an </a:t>
              </a:r>
              <a:r>
                <a:rPr lang="en-US" altLang="en-US" b="1">
                  <a:solidFill>
                    <a:srgbClr val="163794"/>
                  </a:solidFill>
                </a:rPr>
                <a:t>URI</a:t>
              </a:r>
              <a:r>
                <a:rPr lang="en-US" altLang="en-US">
                  <a:solidFill>
                    <a:srgbClr val="163794"/>
                  </a:solidFill>
                </a:rPr>
                <a:t> to the sound field to set a different sound</a:t>
              </a: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-762000" y="3693319"/>
              <a:ext cx="10591800" cy="4619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>
                  <a:solidFill>
                    <a:srgbClr val="163794"/>
                  </a:solidFill>
                </a:rPr>
                <a:t>notification.sound = Uri.</a:t>
              </a:r>
              <a:r>
                <a:rPr lang="en-US" altLang="en-US" b="1">
                  <a:solidFill>
                    <a:srgbClr val="163794"/>
                  </a:solidFill>
                </a:rPr>
                <a:t>parse</a:t>
              </a:r>
              <a:r>
                <a:rPr lang="en-US" altLang="en-US">
                  <a:solidFill>
                    <a:srgbClr val="163794"/>
                  </a:solidFill>
                </a:rPr>
                <a:t>(file://sdcard/path/ringer.mp3);</a:t>
              </a:r>
              <a:endParaRPr lang="en-US" altLang="en-US" i="1">
                <a:solidFill>
                  <a:srgbClr val="163794"/>
                </a:solidFill>
              </a:endParaRPr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-762000" y="4531519"/>
              <a:ext cx="91773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>
                  <a:solidFill>
                    <a:srgbClr val="163794"/>
                  </a:solidFill>
                </a:rPr>
                <a:t>Use FLAG_INSISTENT to play the sound till notification is handled</a:t>
              </a: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-685800" y="5217319"/>
              <a:ext cx="10591800" cy="4619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dirty="0" err="1">
                  <a:solidFill>
                    <a:srgbClr val="163794"/>
                  </a:solidFill>
                </a:rPr>
                <a:t>notification.flags</a:t>
              </a:r>
              <a:r>
                <a:rPr lang="en-US" altLang="en-US" dirty="0">
                  <a:solidFill>
                    <a:srgbClr val="163794"/>
                  </a:solidFill>
                </a:rPr>
                <a:t> |= </a:t>
              </a:r>
              <a:r>
                <a:rPr lang="en-US" altLang="en-US" dirty="0" err="1">
                  <a:solidFill>
                    <a:srgbClr val="163794"/>
                  </a:solidFill>
                </a:rPr>
                <a:t>Notification.</a:t>
              </a:r>
              <a:r>
                <a:rPr lang="en-US" altLang="en-US" b="1" dirty="0" err="1">
                  <a:solidFill>
                    <a:srgbClr val="163794"/>
                  </a:solidFill>
                </a:rPr>
                <a:t>FLAG_INSISTENT</a:t>
              </a:r>
              <a:r>
                <a:rPr lang="en-US" altLang="en-US" dirty="0">
                  <a:solidFill>
                    <a:srgbClr val="163794"/>
                  </a:solidFill>
                </a:rPr>
                <a:t>;</a:t>
              </a:r>
              <a:endParaRPr lang="en-US" altLang="en-US" i="1" dirty="0">
                <a:solidFill>
                  <a:srgbClr val="163794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5722939"/>
            <a:ext cx="8610600" cy="1069532"/>
            <a:chOff x="304800" y="5722937"/>
            <a:chExt cx="10591800" cy="2028186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04800" y="6408737"/>
              <a:ext cx="10591800" cy="1342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en-US" sz="1600" dirty="0">
                  <a:solidFill>
                    <a:srgbClr val="163794"/>
                  </a:solidFill>
                </a:rPr>
                <a:t>// Use a default vibration</a:t>
              </a:r>
            </a:p>
            <a:p>
              <a:r>
                <a:rPr lang="en-US" altLang="en-US" sz="1600" dirty="0" err="1">
                  <a:solidFill>
                    <a:srgbClr val="163794"/>
                  </a:solidFill>
                </a:rPr>
                <a:t>notification.defaults</a:t>
              </a:r>
              <a:r>
                <a:rPr lang="en-US" altLang="en-US" sz="1600" dirty="0">
                  <a:solidFill>
                    <a:srgbClr val="163794"/>
                  </a:solidFill>
                </a:rPr>
                <a:t> |= </a:t>
              </a:r>
              <a:r>
                <a:rPr lang="en-US" altLang="en-US" sz="1600" dirty="0" err="1">
                  <a:solidFill>
                    <a:srgbClr val="163794"/>
                  </a:solidFill>
                </a:rPr>
                <a:t>Notification.</a:t>
              </a:r>
              <a:r>
                <a:rPr lang="en-US" altLang="en-US" sz="1600" b="1" dirty="0" err="1">
                  <a:solidFill>
                    <a:srgbClr val="163794"/>
                  </a:solidFill>
                </a:rPr>
                <a:t>DEFAULT_VIBRATE</a:t>
              </a:r>
              <a:r>
                <a:rPr lang="en-US" altLang="en-US" dirty="0">
                  <a:solidFill>
                    <a:srgbClr val="163794"/>
                  </a:solidFill>
                </a:rPr>
                <a:t>;</a:t>
              </a:r>
              <a:endParaRPr lang="en-US" altLang="en-US" i="1" dirty="0">
                <a:solidFill>
                  <a:srgbClr val="163794"/>
                </a:solidFill>
              </a:endParaRP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04800" y="5722937"/>
              <a:ext cx="4501386" cy="758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163794"/>
                  </a:solidFill>
                </a:rPr>
                <a:t>Add </a:t>
              </a:r>
              <a:r>
                <a:rPr lang="en-US" sz="2000" b="1" dirty="0">
                  <a:solidFill>
                    <a:srgbClr val="163794"/>
                  </a:solidFill>
                </a:rPr>
                <a:t>vibrations </a:t>
              </a:r>
              <a:r>
                <a:rPr lang="en-US" sz="2000" dirty="0">
                  <a:solidFill>
                    <a:srgbClr val="163794"/>
                  </a:solidFill>
                </a:rPr>
                <a:t>to the 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981</Words>
  <Application>Microsoft Office PowerPoint</Application>
  <PresentationFormat>On-screen Show (4:3)</PresentationFormat>
  <Paragraphs>178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SimSun</vt:lpstr>
      <vt:lpstr>Android</vt:lpstr>
      <vt:lpstr>Arial</vt:lpstr>
      <vt:lpstr>Calibri</vt:lpstr>
      <vt:lpstr>Droid Sans Fallback</vt:lpstr>
      <vt:lpstr>Lohit Hindi</vt:lpstr>
      <vt:lpstr>Sitka Display</vt:lpstr>
      <vt:lpstr>Sitka Text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Uppara Rajnikanth</dc:creator>
  <cp:lastModifiedBy>Dharani Kumar Talapula</cp:lastModifiedBy>
  <cp:revision>125</cp:revision>
  <dcterms:created xsi:type="dcterms:W3CDTF">2016-08-18T02:06:00Z</dcterms:created>
  <dcterms:modified xsi:type="dcterms:W3CDTF">2017-09-20T10:19:21Z</dcterms:modified>
</cp:coreProperties>
</file>