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78" r:id="rId5"/>
    <p:sldId id="281" r:id="rId6"/>
    <p:sldId id="282" r:id="rId7"/>
    <p:sldId id="279" r:id="rId8"/>
    <p:sldId id="283" r:id="rId9"/>
    <p:sldId id="285" r:id="rId10"/>
    <p:sldId id="286" r:id="rId11"/>
    <p:sldId id="284" r:id="rId12"/>
    <p:sldId id="287" r:id="rId13"/>
    <p:sldId id="293" r:id="rId14"/>
    <p:sldId id="288" r:id="rId15"/>
    <p:sldId id="289" r:id="rId16"/>
    <p:sldId id="290" r:id="rId17"/>
    <p:sldId id="291" r:id="rId18"/>
    <p:sldId id="292" r:id="rId19"/>
    <p:sldId id="280" r:id="rId20"/>
    <p:sldId id="295" r:id="rId21"/>
    <p:sldId id="296" r:id="rId22"/>
    <p:sldId id="297" r:id="rId23"/>
    <p:sldId id="273" r:id="rId24"/>
    <p:sldId id="275"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EBCFDF-6B42-422F-9F50-59FF7616AB86}" type="doc">
      <dgm:prSet loTypeId="urn:microsoft.com/office/officeart/2005/8/layout/process2" loCatId="process" qsTypeId="urn:microsoft.com/office/officeart/2005/8/quickstyle/simple1" qsCatId="simple" csTypeId="urn:microsoft.com/office/officeart/2005/8/colors/accent1_2" csCatId="accent1" phldr="1"/>
      <dgm:spPr/>
    </dgm:pt>
    <dgm:pt modelId="{0B66A5E9-61D7-49A1-A918-F1AF31A10E22}">
      <dgm:prSet phldrT="[Text]" custT="1"/>
      <dgm:spPr/>
      <dgm:t>
        <a:bodyPr/>
        <a:lstStyle/>
        <a:p>
          <a:r>
            <a:rPr lang="en-US" sz="2000" dirty="0" smtClean="0"/>
            <a:t>INPUT DATASET</a:t>
          </a:r>
          <a:endParaRPr lang="en-US" sz="2000" dirty="0"/>
        </a:p>
      </dgm:t>
    </dgm:pt>
    <dgm:pt modelId="{0C75A5AE-D627-482C-B63F-439E99719B1B}" type="parTrans" cxnId="{C5F14FCB-7BEF-4A12-ABDD-037DAA0E35A0}">
      <dgm:prSet/>
      <dgm:spPr/>
      <dgm:t>
        <a:bodyPr/>
        <a:lstStyle/>
        <a:p>
          <a:endParaRPr lang="en-US"/>
        </a:p>
      </dgm:t>
    </dgm:pt>
    <dgm:pt modelId="{037DC7A7-5425-4855-A911-079D2E90ABD7}" type="sibTrans" cxnId="{C5F14FCB-7BEF-4A12-ABDD-037DAA0E35A0}">
      <dgm:prSet/>
      <dgm:spPr/>
      <dgm:t>
        <a:bodyPr/>
        <a:lstStyle/>
        <a:p>
          <a:endParaRPr lang="en-US"/>
        </a:p>
      </dgm:t>
    </dgm:pt>
    <dgm:pt modelId="{F58674FE-EA75-44A9-AFA0-E0A1B5B506BF}">
      <dgm:prSet phldrT="[Text]" custT="1"/>
      <dgm:spPr/>
      <dgm:t>
        <a:bodyPr/>
        <a:lstStyle/>
        <a:p>
          <a:r>
            <a:rPr lang="en-US" sz="2000" dirty="0" smtClean="0"/>
            <a:t>HAAR CASCADE CLASSIFIER </a:t>
          </a:r>
          <a:endParaRPr lang="en-US" sz="2000" dirty="0"/>
        </a:p>
      </dgm:t>
    </dgm:pt>
    <dgm:pt modelId="{DF6EE2DD-5C64-40AF-9920-AE9A84F8E14A}" type="parTrans" cxnId="{5DCFB720-C428-48C4-ABB0-5D38E68611C8}">
      <dgm:prSet/>
      <dgm:spPr/>
      <dgm:t>
        <a:bodyPr/>
        <a:lstStyle/>
        <a:p>
          <a:endParaRPr lang="en-US"/>
        </a:p>
      </dgm:t>
    </dgm:pt>
    <dgm:pt modelId="{D0427D47-1E9A-4B48-804E-AEE94CEDE63C}" type="sibTrans" cxnId="{5DCFB720-C428-48C4-ABB0-5D38E68611C8}">
      <dgm:prSet/>
      <dgm:spPr/>
      <dgm:t>
        <a:bodyPr/>
        <a:lstStyle/>
        <a:p>
          <a:endParaRPr lang="en-US"/>
        </a:p>
      </dgm:t>
    </dgm:pt>
    <dgm:pt modelId="{71172130-B398-4E8B-BBD4-235C33CC10F2}">
      <dgm:prSet phldrT="[Text]" custT="1"/>
      <dgm:spPr/>
      <dgm:t>
        <a:bodyPr/>
        <a:lstStyle/>
        <a:p>
          <a:r>
            <a:rPr lang="en-US" sz="2000" dirty="0" smtClean="0"/>
            <a:t>DETECTEDED FACES </a:t>
          </a:r>
        </a:p>
        <a:p>
          <a:r>
            <a:rPr lang="en-US" sz="2000" dirty="0" smtClean="0"/>
            <a:t>WITH ID</a:t>
          </a:r>
        </a:p>
      </dgm:t>
    </dgm:pt>
    <dgm:pt modelId="{44018207-943D-477E-ABBB-3DF7F12853AC}" type="parTrans" cxnId="{84955BD2-6E51-40A2-BE08-9C7A1D5A259E}">
      <dgm:prSet/>
      <dgm:spPr/>
      <dgm:t>
        <a:bodyPr/>
        <a:lstStyle/>
        <a:p>
          <a:endParaRPr lang="en-US"/>
        </a:p>
      </dgm:t>
    </dgm:pt>
    <dgm:pt modelId="{0ABD7EF2-F1D5-4A60-B457-17D6A614B69D}" type="sibTrans" cxnId="{84955BD2-6E51-40A2-BE08-9C7A1D5A259E}">
      <dgm:prSet/>
      <dgm:spPr/>
      <dgm:t>
        <a:bodyPr/>
        <a:lstStyle/>
        <a:p>
          <a:endParaRPr lang="en-US"/>
        </a:p>
      </dgm:t>
    </dgm:pt>
    <dgm:pt modelId="{E97A046C-C9A0-4C38-B457-D2F9BB5C1BC9}" type="pres">
      <dgm:prSet presAssocID="{DFEBCFDF-6B42-422F-9F50-59FF7616AB86}" presName="linearFlow" presStyleCnt="0">
        <dgm:presLayoutVars>
          <dgm:resizeHandles val="exact"/>
        </dgm:presLayoutVars>
      </dgm:prSet>
      <dgm:spPr/>
    </dgm:pt>
    <dgm:pt modelId="{FD085137-B448-4F32-99DD-F0914FCA1712}" type="pres">
      <dgm:prSet presAssocID="{0B66A5E9-61D7-49A1-A918-F1AF31A10E22}" presName="node" presStyleLbl="node1" presStyleIdx="0" presStyleCnt="3" custScaleX="52083" custScaleY="55867" custLinFactY="14981" custLinFactNeighborX="-83054" custLinFactNeighborY="100000">
        <dgm:presLayoutVars>
          <dgm:bulletEnabled val="1"/>
        </dgm:presLayoutVars>
      </dgm:prSet>
      <dgm:spPr/>
      <dgm:t>
        <a:bodyPr/>
        <a:lstStyle/>
        <a:p>
          <a:endParaRPr lang="en-US"/>
        </a:p>
      </dgm:t>
    </dgm:pt>
    <dgm:pt modelId="{F371DA26-6BD9-4439-A863-6C683D0F028E}" type="pres">
      <dgm:prSet presAssocID="{037DC7A7-5425-4855-A911-079D2E90ABD7}" presName="sibTrans" presStyleLbl="sibTrans2D1" presStyleIdx="0" presStyleCnt="2"/>
      <dgm:spPr/>
      <dgm:t>
        <a:bodyPr/>
        <a:lstStyle/>
        <a:p>
          <a:endParaRPr lang="en-US"/>
        </a:p>
      </dgm:t>
    </dgm:pt>
    <dgm:pt modelId="{9F4A897B-699D-4D48-B10E-21B841EBBC48}" type="pres">
      <dgm:prSet presAssocID="{037DC7A7-5425-4855-A911-079D2E90ABD7}" presName="connectorText" presStyleLbl="sibTrans2D1" presStyleIdx="0" presStyleCnt="2"/>
      <dgm:spPr/>
      <dgm:t>
        <a:bodyPr/>
        <a:lstStyle/>
        <a:p>
          <a:endParaRPr lang="en-US"/>
        </a:p>
      </dgm:t>
    </dgm:pt>
    <dgm:pt modelId="{F11F1ADB-4C2F-4F65-BF67-C60D930D248F}" type="pres">
      <dgm:prSet presAssocID="{F58674FE-EA75-44A9-AFA0-E0A1B5B506BF}" presName="node" presStyleLbl="node1" presStyleIdx="1" presStyleCnt="3" custScaleX="51539" custScaleY="57772" custLinFactNeighborX="-14650" custLinFactNeighborY="-82465">
        <dgm:presLayoutVars>
          <dgm:bulletEnabled val="1"/>
        </dgm:presLayoutVars>
      </dgm:prSet>
      <dgm:spPr/>
      <dgm:t>
        <a:bodyPr/>
        <a:lstStyle/>
        <a:p>
          <a:endParaRPr lang="en-US"/>
        </a:p>
      </dgm:t>
    </dgm:pt>
    <dgm:pt modelId="{6DBC5ADF-F7E6-440B-B311-93DCAE70E5DB}" type="pres">
      <dgm:prSet presAssocID="{D0427D47-1E9A-4B48-804E-AEE94CEDE63C}" presName="sibTrans" presStyleLbl="sibTrans2D1" presStyleIdx="1" presStyleCnt="2"/>
      <dgm:spPr/>
      <dgm:t>
        <a:bodyPr/>
        <a:lstStyle/>
        <a:p>
          <a:endParaRPr lang="en-US"/>
        </a:p>
      </dgm:t>
    </dgm:pt>
    <dgm:pt modelId="{C3AC2BAB-8FA8-4599-B2B7-1367C3A2B436}" type="pres">
      <dgm:prSet presAssocID="{D0427D47-1E9A-4B48-804E-AEE94CEDE63C}" presName="connectorText" presStyleLbl="sibTrans2D1" presStyleIdx="1" presStyleCnt="2"/>
      <dgm:spPr/>
      <dgm:t>
        <a:bodyPr/>
        <a:lstStyle/>
        <a:p>
          <a:endParaRPr lang="en-US"/>
        </a:p>
      </dgm:t>
    </dgm:pt>
    <dgm:pt modelId="{D9FD30EE-ED1A-4C2A-AC38-ADE43D23F3DB}" type="pres">
      <dgm:prSet presAssocID="{71172130-B398-4E8B-BBD4-235C33CC10F2}" presName="node" presStyleLbl="node1" presStyleIdx="2" presStyleCnt="3" custScaleX="56072" custScaleY="56325" custLinFactY="-99399" custLinFactNeighborX="53492" custLinFactNeighborY="-100000">
        <dgm:presLayoutVars>
          <dgm:bulletEnabled val="1"/>
        </dgm:presLayoutVars>
      </dgm:prSet>
      <dgm:spPr/>
      <dgm:t>
        <a:bodyPr/>
        <a:lstStyle/>
        <a:p>
          <a:endParaRPr lang="en-US"/>
        </a:p>
      </dgm:t>
    </dgm:pt>
  </dgm:ptLst>
  <dgm:cxnLst>
    <dgm:cxn modelId="{C5F14FCB-7BEF-4A12-ABDD-037DAA0E35A0}" srcId="{DFEBCFDF-6B42-422F-9F50-59FF7616AB86}" destId="{0B66A5E9-61D7-49A1-A918-F1AF31A10E22}" srcOrd="0" destOrd="0" parTransId="{0C75A5AE-D627-482C-B63F-439E99719B1B}" sibTransId="{037DC7A7-5425-4855-A911-079D2E90ABD7}"/>
    <dgm:cxn modelId="{84955BD2-6E51-40A2-BE08-9C7A1D5A259E}" srcId="{DFEBCFDF-6B42-422F-9F50-59FF7616AB86}" destId="{71172130-B398-4E8B-BBD4-235C33CC10F2}" srcOrd="2" destOrd="0" parTransId="{44018207-943D-477E-ABBB-3DF7F12853AC}" sibTransId="{0ABD7EF2-F1D5-4A60-B457-17D6A614B69D}"/>
    <dgm:cxn modelId="{7874D727-4EEB-4201-BF5A-BE6509E475D8}" type="presOf" srcId="{71172130-B398-4E8B-BBD4-235C33CC10F2}" destId="{D9FD30EE-ED1A-4C2A-AC38-ADE43D23F3DB}" srcOrd="0" destOrd="0" presId="urn:microsoft.com/office/officeart/2005/8/layout/process2"/>
    <dgm:cxn modelId="{44160CB8-17DC-4841-82B4-421BCB0A57F7}" type="presOf" srcId="{D0427D47-1E9A-4B48-804E-AEE94CEDE63C}" destId="{6DBC5ADF-F7E6-440B-B311-93DCAE70E5DB}" srcOrd="0" destOrd="0" presId="urn:microsoft.com/office/officeart/2005/8/layout/process2"/>
    <dgm:cxn modelId="{5DCFB720-C428-48C4-ABB0-5D38E68611C8}" srcId="{DFEBCFDF-6B42-422F-9F50-59FF7616AB86}" destId="{F58674FE-EA75-44A9-AFA0-E0A1B5B506BF}" srcOrd="1" destOrd="0" parTransId="{DF6EE2DD-5C64-40AF-9920-AE9A84F8E14A}" sibTransId="{D0427D47-1E9A-4B48-804E-AEE94CEDE63C}"/>
    <dgm:cxn modelId="{B91B49C9-46EC-487C-9D43-6152B3CEABDB}" type="presOf" srcId="{DFEBCFDF-6B42-422F-9F50-59FF7616AB86}" destId="{E97A046C-C9A0-4C38-B457-D2F9BB5C1BC9}" srcOrd="0" destOrd="0" presId="urn:microsoft.com/office/officeart/2005/8/layout/process2"/>
    <dgm:cxn modelId="{3037008A-25CF-4795-9128-49E7B127D614}" type="presOf" srcId="{F58674FE-EA75-44A9-AFA0-E0A1B5B506BF}" destId="{F11F1ADB-4C2F-4F65-BF67-C60D930D248F}" srcOrd="0" destOrd="0" presId="urn:microsoft.com/office/officeart/2005/8/layout/process2"/>
    <dgm:cxn modelId="{06651B1B-B611-46EC-8C7D-C2EBE52DC8CA}" type="presOf" srcId="{0B66A5E9-61D7-49A1-A918-F1AF31A10E22}" destId="{FD085137-B448-4F32-99DD-F0914FCA1712}" srcOrd="0" destOrd="0" presId="urn:microsoft.com/office/officeart/2005/8/layout/process2"/>
    <dgm:cxn modelId="{C07467C6-C893-4A37-9454-C3DB0A39E2CF}" type="presOf" srcId="{D0427D47-1E9A-4B48-804E-AEE94CEDE63C}" destId="{C3AC2BAB-8FA8-4599-B2B7-1367C3A2B436}" srcOrd="1" destOrd="0" presId="urn:microsoft.com/office/officeart/2005/8/layout/process2"/>
    <dgm:cxn modelId="{57216840-AC94-4AAF-8F47-2B6C44D749E7}" type="presOf" srcId="{037DC7A7-5425-4855-A911-079D2E90ABD7}" destId="{F371DA26-6BD9-4439-A863-6C683D0F028E}" srcOrd="0" destOrd="0" presId="urn:microsoft.com/office/officeart/2005/8/layout/process2"/>
    <dgm:cxn modelId="{25164213-9ECE-47C8-A177-77FD72A201AB}" type="presOf" srcId="{037DC7A7-5425-4855-A911-079D2E90ABD7}" destId="{9F4A897B-699D-4D48-B10E-21B841EBBC48}" srcOrd="1" destOrd="0" presId="urn:microsoft.com/office/officeart/2005/8/layout/process2"/>
    <dgm:cxn modelId="{6F823D5D-6F20-4CAE-A944-3C5B929DCF44}" type="presParOf" srcId="{E97A046C-C9A0-4C38-B457-D2F9BB5C1BC9}" destId="{FD085137-B448-4F32-99DD-F0914FCA1712}" srcOrd="0" destOrd="0" presId="urn:microsoft.com/office/officeart/2005/8/layout/process2"/>
    <dgm:cxn modelId="{C787C940-6FC8-4477-89E4-AA0D7BAF3745}" type="presParOf" srcId="{E97A046C-C9A0-4C38-B457-D2F9BB5C1BC9}" destId="{F371DA26-6BD9-4439-A863-6C683D0F028E}" srcOrd="1" destOrd="0" presId="urn:microsoft.com/office/officeart/2005/8/layout/process2"/>
    <dgm:cxn modelId="{19108FF0-8C7A-4CD9-94E2-FA7BC5D41DB6}" type="presParOf" srcId="{F371DA26-6BD9-4439-A863-6C683D0F028E}" destId="{9F4A897B-699D-4D48-B10E-21B841EBBC48}" srcOrd="0" destOrd="0" presId="urn:microsoft.com/office/officeart/2005/8/layout/process2"/>
    <dgm:cxn modelId="{E1E0B33B-13B8-4DAA-A92B-632FD9509AE4}" type="presParOf" srcId="{E97A046C-C9A0-4C38-B457-D2F9BB5C1BC9}" destId="{F11F1ADB-4C2F-4F65-BF67-C60D930D248F}" srcOrd="2" destOrd="0" presId="urn:microsoft.com/office/officeart/2005/8/layout/process2"/>
    <dgm:cxn modelId="{E61516B1-D810-441C-8AA8-F8D56D786144}" type="presParOf" srcId="{E97A046C-C9A0-4C38-B457-D2F9BB5C1BC9}" destId="{6DBC5ADF-F7E6-440B-B311-93DCAE70E5DB}" srcOrd="3" destOrd="0" presId="urn:microsoft.com/office/officeart/2005/8/layout/process2"/>
    <dgm:cxn modelId="{FD88D1C1-56BF-4C8E-BA1C-25F4D4AF4F1C}" type="presParOf" srcId="{6DBC5ADF-F7E6-440B-B311-93DCAE70E5DB}" destId="{C3AC2BAB-8FA8-4599-B2B7-1367C3A2B436}" srcOrd="0" destOrd="0" presId="urn:microsoft.com/office/officeart/2005/8/layout/process2"/>
    <dgm:cxn modelId="{53C28F8D-4962-4929-AD9E-3222732E69D4}" type="presParOf" srcId="{E97A046C-C9A0-4C38-B457-D2F9BB5C1BC9}" destId="{D9FD30EE-ED1A-4C2A-AC38-ADE43D23F3DB}"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3B4EA-A1C0-4382-AC10-E4EFE23FDF77}" type="doc">
      <dgm:prSet loTypeId="urn:microsoft.com/office/officeart/2005/8/layout/process1" loCatId="process" qsTypeId="urn:microsoft.com/office/officeart/2005/8/quickstyle/simple1" qsCatId="simple" csTypeId="urn:microsoft.com/office/officeart/2005/8/colors/accent1_2" csCatId="accent1" phldr="1"/>
      <dgm:spPr/>
    </dgm:pt>
    <dgm:pt modelId="{7F35544D-F250-46D0-9054-98489B1CCF4B}">
      <dgm:prSet phldrT="[Text]"/>
      <dgm:spPr/>
      <dgm:t>
        <a:bodyPr/>
        <a:lstStyle/>
        <a:p>
          <a:r>
            <a:rPr lang="en-US" dirty="0" smtClean="0"/>
            <a:t>HAAR FEATURE EXTRACTION</a:t>
          </a:r>
          <a:endParaRPr lang="en-US" dirty="0"/>
        </a:p>
      </dgm:t>
    </dgm:pt>
    <dgm:pt modelId="{37A86A31-3037-43EB-B098-567CD8C8D350}" type="parTrans" cxnId="{A745D7AB-0E9E-4B54-AC9F-12EBCE76D722}">
      <dgm:prSet/>
      <dgm:spPr/>
      <dgm:t>
        <a:bodyPr/>
        <a:lstStyle/>
        <a:p>
          <a:endParaRPr lang="en-US"/>
        </a:p>
      </dgm:t>
    </dgm:pt>
    <dgm:pt modelId="{28E3B8DD-03E9-4AF6-925E-DAE89969C259}" type="sibTrans" cxnId="{A745D7AB-0E9E-4B54-AC9F-12EBCE76D722}">
      <dgm:prSet/>
      <dgm:spPr/>
      <dgm:t>
        <a:bodyPr/>
        <a:lstStyle/>
        <a:p>
          <a:endParaRPr lang="en-US"/>
        </a:p>
      </dgm:t>
    </dgm:pt>
    <dgm:pt modelId="{520F3BFA-C7B8-45C7-9D11-D214AA4B9F2A}">
      <dgm:prSet phldrT="[Text]"/>
      <dgm:spPr/>
      <dgm:t>
        <a:bodyPr/>
        <a:lstStyle/>
        <a:p>
          <a:r>
            <a:rPr lang="en-US" dirty="0" smtClean="0"/>
            <a:t>INTEGRAL IMAGE CREATION</a:t>
          </a:r>
          <a:endParaRPr lang="en-US" dirty="0"/>
        </a:p>
      </dgm:t>
    </dgm:pt>
    <dgm:pt modelId="{5559EDDE-488A-44D3-9ACB-CF86020CCDBE}" type="parTrans" cxnId="{E298DF22-293A-489D-A3DD-5A4C9E146333}">
      <dgm:prSet/>
      <dgm:spPr/>
      <dgm:t>
        <a:bodyPr/>
        <a:lstStyle/>
        <a:p>
          <a:endParaRPr lang="en-US"/>
        </a:p>
      </dgm:t>
    </dgm:pt>
    <dgm:pt modelId="{E3DB25D5-CFA5-4B8A-AF0C-1968D10A37E8}" type="sibTrans" cxnId="{E298DF22-293A-489D-A3DD-5A4C9E146333}">
      <dgm:prSet/>
      <dgm:spPr/>
      <dgm:t>
        <a:bodyPr/>
        <a:lstStyle/>
        <a:p>
          <a:endParaRPr lang="en-US"/>
        </a:p>
      </dgm:t>
    </dgm:pt>
    <dgm:pt modelId="{60F16ECE-1683-4AD7-BA23-68EB27D68F4C}">
      <dgm:prSet phldrT="[Text]"/>
      <dgm:spPr/>
      <dgm:t>
        <a:bodyPr/>
        <a:lstStyle/>
        <a:p>
          <a:r>
            <a:rPr lang="en-US" dirty="0" smtClean="0"/>
            <a:t>ADABOOST</a:t>
          </a:r>
        </a:p>
        <a:p>
          <a:r>
            <a:rPr lang="en-US" dirty="0" smtClean="0"/>
            <a:t>TRAINING</a:t>
          </a:r>
          <a:endParaRPr lang="en-US" dirty="0"/>
        </a:p>
      </dgm:t>
    </dgm:pt>
    <dgm:pt modelId="{405E74DA-4505-4C33-8FDE-5FCF47BD7DFD}" type="parTrans" cxnId="{D818BE61-50EB-4E62-8061-5E2CAD53A98F}">
      <dgm:prSet/>
      <dgm:spPr/>
      <dgm:t>
        <a:bodyPr/>
        <a:lstStyle/>
        <a:p>
          <a:endParaRPr lang="en-US"/>
        </a:p>
      </dgm:t>
    </dgm:pt>
    <dgm:pt modelId="{5A62EFE4-FE7A-48E2-94BF-F39C816F4183}" type="sibTrans" cxnId="{D818BE61-50EB-4E62-8061-5E2CAD53A98F}">
      <dgm:prSet/>
      <dgm:spPr/>
      <dgm:t>
        <a:bodyPr/>
        <a:lstStyle/>
        <a:p>
          <a:endParaRPr lang="en-US"/>
        </a:p>
      </dgm:t>
    </dgm:pt>
    <dgm:pt modelId="{29CA3987-BF1B-4A31-B33A-75EE68C3D2A0}">
      <dgm:prSet/>
      <dgm:spPr/>
      <dgm:t>
        <a:bodyPr/>
        <a:lstStyle/>
        <a:p>
          <a:r>
            <a:rPr lang="en-US" dirty="0" smtClean="0"/>
            <a:t>CASCADE CLASSIFIER</a:t>
          </a:r>
          <a:endParaRPr lang="en-US" dirty="0"/>
        </a:p>
      </dgm:t>
    </dgm:pt>
    <dgm:pt modelId="{F1B8F2A9-7A86-4B41-9AC3-B3C82DEBDCF3}" type="parTrans" cxnId="{C66E6C7B-BD2F-4C27-B502-7AE30CBCFCD6}">
      <dgm:prSet/>
      <dgm:spPr/>
      <dgm:t>
        <a:bodyPr/>
        <a:lstStyle/>
        <a:p>
          <a:endParaRPr lang="en-US"/>
        </a:p>
      </dgm:t>
    </dgm:pt>
    <dgm:pt modelId="{765761F0-2266-4CE8-8F26-37C9200F2007}" type="sibTrans" cxnId="{C66E6C7B-BD2F-4C27-B502-7AE30CBCFCD6}">
      <dgm:prSet/>
      <dgm:spPr/>
      <dgm:t>
        <a:bodyPr/>
        <a:lstStyle/>
        <a:p>
          <a:endParaRPr lang="en-US"/>
        </a:p>
      </dgm:t>
    </dgm:pt>
    <dgm:pt modelId="{2F9E6DF8-962A-4D5D-953D-AF1BC678D594}" type="pres">
      <dgm:prSet presAssocID="{C773B4EA-A1C0-4382-AC10-E4EFE23FDF77}" presName="Name0" presStyleCnt="0">
        <dgm:presLayoutVars>
          <dgm:dir/>
          <dgm:resizeHandles val="exact"/>
        </dgm:presLayoutVars>
      </dgm:prSet>
      <dgm:spPr/>
    </dgm:pt>
    <dgm:pt modelId="{8BC41E55-18FD-4A53-B947-878A7F6C4E63}" type="pres">
      <dgm:prSet presAssocID="{7F35544D-F250-46D0-9054-98489B1CCF4B}" presName="node" presStyleLbl="node1" presStyleIdx="0" presStyleCnt="4" custScaleX="147047" custScaleY="182889">
        <dgm:presLayoutVars>
          <dgm:bulletEnabled val="1"/>
        </dgm:presLayoutVars>
      </dgm:prSet>
      <dgm:spPr/>
      <dgm:t>
        <a:bodyPr/>
        <a:lstStyle/>
        <a:p>
          <a:endParaRPr lang="en-US"/>
        </a:p>
      </dgm:t>
    </dgm:pt>
    <dgm:pt modelId="{9D507A9A-A94F-4522-A8A9-8E0BD726A04B}" type="pres">
      <dgm:prSet presAssocID="{28E3B8DD-03E9-4AF6-925E-DAE89969C259}" presName="sibTrans" presStyleLbl="sibTrans2D1" presStyleIdx="0" presStyleCnt="3"/>
      <dgm:spPr/>
      <dgm:t>
        <a:bodyPr/>
        <a:lstStyle/>
        <a:p>
          <a:endParaRPr lang="en-US"/>
        </a:p>
      </dgm:t>
    </dgm:pt>
    <dgm:pt modelId="{4D0E7531-CEDF-4014-B7AD-32DEBF2427AC}" type="pres">
      <dgm:prSet presAssocID="{28E3B8DD-03E9-4AF6-925E-DAE89969C259}" presName="connectorText" presStyleLbl="sibTrans2D1" presStyleIdx="0" presStyleCnt="3"/>
      <dgm:spPr/>
      <dgm:t>
        <a:bodyPr/>
        <a:lstStyle/>
        <a:p>
          <a:endParaRPr lang="en-US"/>
        </a:p>
      </dgm:t>
    </dgm:pt>
    <dgm:pt modelId="{888C81CB-0A57-4B37-9240-D0FD89DFAE75}" type="pres">
      <dgm:prSet presAssocID="{520F3BFA-C7B8-45C7-9D11-D214AA4B9F2A}" presName="node" presStyleLbl="node1" presStyleIdx="1" presStyleCnt="4" custScaleX="138206" custScaleY="177188">
        <dgm:presLayoutVars>
          <dgm:bulletEnabled val="1"/>
        </dgm:presLayoutVars>
      </dgm:prSet>
      <dgm:spPr/>
      <dgm:t>
        <a:bodyPr/>
        <a:lstStyle/>
        <a:p>
          <a:endParaRPr lang="en-US"/>
        </a:p>
      </dgm:t>
    </dgm:pt>
    <dgm:pt modelId="{2FEE72AF-FB6C-472C-AC58-E7F54E742A6A}" type="pres">
      <dgm:prSet presAssocID="{E3DB25D5-CFA5-4B8A-AF0C-1968D10A37E8}" presName="sibTrans" presStyleLbl="sibTrans2D1" presStyleIdx="1" presStyleCnt="3"/>
      <dgm:spPr/>
      <dgm:t>
        <a:bodyPr/>
        <a:lstStyle/>
        <a:p>
          <a:endParaRPr lang="en-US"/>
        </a:p>
      </dgm:t>
    </dgm:pt>
    <dgm:pt modelId="{5F0C5C78-1BC2-41DE-A309-E201C0FEFE34}" type="pres">
      <dgm:prSet presAssocID="{E3DB25D5-CFA5-4B8A-AF0C-1968D10A37E8}" presName="connectorText" presStyleLbl="sibTrans2D1" presStyleIdx="1" presStyleCnt="3"/>
      <dgm:spPr/>
      <dgm:t>
        <a:bodyPr/>
        <a:lstStyle/>
        <a:p>
          <a:endParaRPr lang="en-US"/>
        </a:p>
      </dgm:t>
    </dgm:pt>
    <dgm:pt modelId="{EEB789E2-21C5-4902-A309-A0DE6CC528F7}" type="pres">
      <dgm:prSet presAssocID="{60F16ECE-1683-4AD7-BA23-68EB27D68F4C}" presName="node" presStyleLbl="node1" presStyleIdx="2" presStyleCnt="4" custScaleX="141877" custScaleY="181418">
        <dgm:presLayoutVars>
          <dgm:bulletEnabled val="1"/>
        </dgm:presLayoutVars>
      </dgm:prSet>
      <dgm:spPr/>
      <dgm:t>
        <a:bodyPr/>
        <a:lstStyle/>
        <a:p>
          <a:endParaRPr lang="en-US"/>
        </a:p>
      </dgm:t>
    </dgm:pt>
    <dgm:pt modelId="{0EADD704-9506-4551-AD6B-49333B5C34DE}" type="pres">
      <dgm:prSet presAssocID="{5A62EFE4-FE7A-48E2-94BF-F39C816F4183}" presName="sibTrans" presStyleLbl="sibTrans2D1" presStyleIdx="2" presStyleCnt="3"/>
      <dgm:spPr/>
      <dgm:t>
        <a:bodyPr/>
        <a:lstStyle/>
        <a:p>
          <a:endParaRPr lang="en-US"/>
        </a:p>
      </dgm:t>
    </dgm:pt>
    <dgm:pt modelId="{383FEEB3-4B1B-4A96-9816-EF870580492D}" type="pres">
      <dgm:prSet presAssocID="{5A62EFE4-FE7A-48E2-94BF-F39C816F4183}" presName="connectorText" presStyleLbl="sibTrans2D1" presStyleIdx="2" presStyleCnt="3"/>
      <dgm:spPr/>
      <dgm:t>
        <a:bodyPr/>
        <a:lstStyle/>
        <a:p>
          <a:endParaRPr lang="en-US"/>
        </a:p>
      </dgm:t>
    </dgm:pt>
    <dgm:pt modelId="{EB09DB5F-100F-422A-A99F-8C00596D14D8}" type="pres">
      <dgm:prSet presAssocID="{29CA3987-BF1B-4A31-B33A-75EE68C3D2A0}" presName="node" presStyleLbl="node1" presStyleIdx="3" presStyleCnt="4" custScaleX="152787" custScaleY="186125">
        <dgm:presLayoutVars>
          <dgm:bulletEnabled val="1"/>
        </dgm:presLayoutVars>
      </dgm:prSet>
      <dgm:spPr/>
      <dgm:t>
        <a:bodyPr/>
        <a:lstStyle/>
        <a:p>
          <a:endParaRPr lang="en-US"/>
        </a:p>
      </dgm:t>
    </dgm:pt>
  </dgm:ptLst>
  <dgm:cxnLst>
    <dgm:cxn modelId="{C490552F-56EF-4FF0-BFE0-9DEF67E12626}" type="presOf" srcId="{520F3BFA-C7B8-45C7-9D11-D214AA4B9F2A}" destId="{888C81CB-0A57-4B37-9240-D0FD89DFAE75}" srcOrd="0" destOrd="0" presId="urn:microsoft.com/office/officeart/2005/8/layout/process1"/>
    <dgm:cxn modelId="{A80385B7-631A-4B08-A287-25AD82B39842}" type="presOf" srcId="{E3DB25D5-CFA5-4B8A-AF0C-1968D10A37E8}" destId="{2FEE72AF-FB6C-472C-AC58-E7F54E742A6A}" srcOrd="0" destOrd="0" presId="urn:microsoft.com/office/officeart/2005/8/layout/process1"/>
    <dgm:cxn modelId="{C66E6C7B-BD2F-4C27-B502-7AE30CBCFCD6}" srcId="{C773B4EA-A1C0-4382-AC10-E4EFE23FDF77}" destId="{29CA3987-BF1B-4A31-B33A-75EE68C3D2A0}" srcOrd="3" destOrd="0" parTransId="{F1B8F2A9-7A86-4B41-9AC3-B3C82DEBDCF3}" sibTransId="{765761F0-2266-4CE8-8F26-37C9200F2007}"/>
    <dgm:cxn modelId="{A745D7AB-0E9E-4B54-AC9F-12EBCE76D722}" srcId="{C773B4EA-A1C0-4382-AC10-E4EFE23FDF77}" destId="{7F35544D-F250-46D0-9054-98489B1CCF4B}" srcOrd="0" destOrd="0" parTransId="{37A86A31-3037-43EB-B098-567CD8C8D350}" sibTransId="{28E3B8DD-03E9-4AF6-925E-DAE89969C259}"/>
    <dgm:cxn modelId="{D818BE61-50EB-4E62-8061-5E2CAD53A98F}" srcId="{C773B4EA-A1C0-4382-AC10-E4EFE23FDF77}" destId="{60F16ECE-1683-4AD7-BA23-68EB27D68F4C}" srcOrd="2" destOrd="0" parTransId="{405E74DA-4505-4C33-8FDE-5FCF47BD7DFD}" sibTransId="{5A62EFE4-FE7A-48E2-94BF-F39C816F4183}"/>
    <dgm:cxn modelId="{E298DF22-293A-489D-A3DD-5A4C9E146333}" srcId="{C773B4EA-A1C0-4382-AC10-E4EFE23FDF77}" destId="{520F3BFA-C7B8-45C7-9D11-D214AA4B9F2A}" srcOrd="1" destOrd="0" parTransId="{5559EDDE-488A-44D3-9ACB-CF86020CCDBE}" sibTransId="{E3DB25D5-CFA5-4B8A-AF0C-1968D10A37E8}"/>
    <dgm:cxn modelId="{7F90F22D-6D63-4644-B21D-B8E09423EEC1}" type="presOf" srcId="{5A62EFE4-FE7A-48E2-94BF-F39C816F4183}" destId="{383FEEB3-4B1B-4A96-9816-EF870580492D}" srcOrd="1" destOrd="0" presId="urn:microsoft.com/office/officeart/2005/8/layout/process1"/>
    <dgm:cxn modelId="{994B7846-2D3B-4D9B-B47D-2634D8E0DA68}" type="presOf" srcId="{7F35544D-F250-46D0-9054-98489B1CCF4B}" destId="{8BC41E55-18FD-4A53-B947-878A7F6C4E63}" srcOrd="0" destOrd="0" presId="urn:microsoft.com/office/officeart/2005/8/layout/process1"/>
    <dgm:cxn modelId="{647C9BFE-0037-4A77-ACDC-8497BF28335B}" type="presOf" srcId="{5A62EFE4-FE7A-48E2-94BF-F39C816F4183}" destId="{0EADD704-9506-4551-AD6B-49333B5C34DE}" srcOrd="0" destOrd="0" presId="urn:microsoft.com/office/officeart/2005/8/layout/process1"/>
    <dgm:cxn modelId="{4220F53B-5995-4448-9FF8-500224700E11}" type="presOf" srcId="{29CA3987-BF1B-4A31-B33A-75EE68C3D2A0}" destId="{EB09DB5F-100F-422A-A99F-8C00596D14D8}" srcOrd="0" destOrd="0" presId="urn:microsoft.com/office/officeart/2005/8/layout/process1"/>
    <dgm:cxn modelId="{4230E2B2-1B86-4F49-B715-78E96E4A204A}" type="presOf" srcId="{28E3B8DD-03E9-4AF6-925E-DAE89969C259}" destId="{4D0E7531-CEDF-4014-B7AD-32DEBF2427AC}" srcOrd="1" destOrd="0" presId="urn:microsoft.com/office/officeart/2005/8/layout/process1"/>
    <dgm:cxn modelId="{C2F093BF-AEA6-455F-9120-51EF1297A72E}" type="presOf" srcId="{C773B4EA-A1C0-4382-AC10-E4EFE23FDF77}" destId="{2F9E6DF8-962A-4D5D-953D-AF1BC678D594}" srcOrd="0" destOrd="0" presId="urn:microsoft.com/office/officeart/2005/8/layout/process1"/>
    <dgm:cxn modelId="{A02735EB-5CFE-4023-89EE-58F8528C2722}" type="presOf" srcId="{28E3B8DD-03E9-4AF6-925E-DAE89969C259}" destId="{9D507A9A-A94F-4522-A8A9-8E0BD726A04B}" srcOrd="0" destOrd="0" presId="urn:microsoft.com/office/officeart/2005/8/layout/process1"/>
    <dgm:cxn modelId="{04F6047E-A82B-4067-A9DA-5DCC803D0CD3}" type="presOf" srcId="{60F16ECE-1683-4AD7-BA23-68EB27D68F4C}" destId="{EEB789E2-21C5-4902-A309-A0DE6CC528F7}" srcOrd="0" destOrd="0" presId="urn:microsoft.com/office/officeart/2005/8/layout/process1"/>
    <dgm:cxn modelId="{B0FDC2DE-13D5-4877-8746-C01EBBF988A5}" type="presOf" srcId="{E3DB25D5-CFA5-4B8A-AF0C-1968D10A37E8}" destId="{5F0C5C78-1BC2-41DE-A309-E201C0FEFE34}" srcOrd="1" destOrd="0" presId="urn:microsoft.com/office/officeart/2005/8/layout/process1"/>
    <dgm:cxn modelId="{5170BA7D-08CE-44A7-86B9-32E32657CF93}" type="presParOf" srcId="{2F9E6DF8-962A-4D5D-953D-AF1BC678D594}" destId="{8BC41E55-18FD-4A53-B947-878A7F6C4E63}" srcOrd="0" destOrd="0" presId="urn:microsoft.com/office/officeart/2005/8/layout/process1"/>
    <dgm:cxn modelId="{1DE11435-8EB1-46EE-AC59-04C9BC35923B}" type="presParOf" srcId="{2F9E6DF8-962A-4D5D-953D-AF1BC678D594}" destId="{9D507A9A-A94F-4522-A8A9-8E0BD726A04B}" srcOrd="1" destOrd="0" presId="urn:microsoft.com/office/officeart/2005/8/layout/process1"/>
    <dgm:cxn modelId="{DAF5ED2F-81F2-41DD-9725-2DE60BCDDA62}" type="presParOf" srcId="{9D507A9A-A94F-4522-A8A9-8E0BD726A04B}" destId="{4D0E7531-CEDF-4014-B7AD-32DEBF2427AC}" srcOrd="0" destOrd="0" presId="urn:microsoft.com/office/officeart/2005/8/layout/process1"/>
    <dgm:cxn modelId="{3C23514B-9688-4A37-ACDE-9F77011C5EDF}" type="presParOf" srcId="{2F9E6DF8-962A-4D5D-953D-AF1BC678D594}" destId="{888C81CB-0A57-4B37-9240-D0FD89DFAE75}" srcOrd="2" destOrd="0" presId="urn:microsoft.com/office/officeart/2005/8/layout/process1"/>
    <dgm:cxn modelId="{37BC6843-F32E-4472-A19D-002B9B19B285}" type="presParOf" srcId="{2F9E6DF8-962A-4D5D-953D-AF1BC678D594}" destId="{2FEE72AF-FB6C-472C-AC58-E7F54E742A6A}" srcOrd="3" destOrd="0" presId="urn:microsoft.com/office/officeart/2005/8/layout/process1"/>
    <dgm:cxn modelId="{C5F7E68C-6EEE-451D-974E-60AD7CF27D64}" type="presParOf" srcId="{2FEE72AF-FB6C-472C-AC58-E7F54E742A6A}" destId="{5F0C5C78-1BC2-41DE-A309-E201C0FEFE34}" srcOrd="0" destOrd="0" presId="urn:microsoft.com/office/officeart/2005/8/layout/process1"/>
    <dgm:cxn modelId="{B4CD0F99-47A7-4089-B04E-F89DC53EE102}" type="presParOf" srcId="{2F9E6DF8-962A-4D5D-953D-AF1BC678D594}" destId="{EEB789E2-21C5-4902-A309-A0DE6CC528F7}" srcOrd="4" destOrd="0" presId="urn:microsoft.com/office/officeart/2005/8/layout/process1"/>
    <dgm:cxn modelId="{463F431B-F976-42A2-AEBC-8A3ED7E6D417}" type="presParOf" srcId="{2F9E6DF8-962A-4D5D-953D-AF1BC678D594}" destId="{0EADD704-9506-4551-AD6B-49333B5C34DE}" srcOrd="5" destOrd="0" presId="urn:microsoft.com/office/officeart/2005/8/layout/process1"/>
    <dgm:cxn modelId="{B61162D6-CD78-4548-AE78-852FBD56D1D0}" type="presParOf" srcId="{0EADD704-9506-4551-AD6B-49333B5C34DE}" destId="{383FEEB3-4B1B-4A96-9816-EF870580492D}" srcOrd="0" destOrd="0" presId="urn:microsoft.com/office/officeart/2005/8/layout/process1"/>
    <dgm:cxn modelId="{0FB2A1E1-5463-4FBE-B76D-65D79A7D2906}" type="presParOf" srcId="{2F9E6DF8-962A-4D5D-953D-AF1BC678D594}" destId="{EB09DB5F-100F-422A-A99F-8C00596D14D8}"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E9D411-5F5C-4083-8F26-9F69FAD8EA29}"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F6D952E6-D86B-42F3-9324-746B607A74F2}">
      <dgm:prSet phldrT="[Text]" custT="1"/>
      <dgm:spPr/>
      <dgm:t>
        <a:bodyPr/>
        <a:lstStyle/>
        <a:p>
          <a:r>
            <a:rPr lang="en-US" sz="2000" dirty="0" smtClean="0"/>
            <a:t>INPUT DETECTED FACES FOR TRAINING</a:t>
          </a:r>
          <a:endParaRPr lang="en-US" sz="2000" dirty="0"/>
        </a:p>
      </dgm:t>
    </dgm:pt>
    <dgm:pt modelId="{661234DC-850B-4A71-8435-929C4E136AFB}" type="parTrans" cxnId="{A9025C15-65D8-4FCA-91C9-92CA75EB8485}">
      <dgm:prSet/>
      <dgm:spPr/>
      <dgm:t>
        <a:bodyPr/>
        <a:lstStyle/>
        <a:p>
          <a:endParaRPr lang="en-US"/>
        </a:p>
      </dgm:t>
    </dgm:pt>
    <dgm:pt modelId="{5199D745-B221-4607-82BA-81A685CEE314}" type="sibTrans" cxnId="{A9025C15-65D8-4FCA-91C9-92CA75EB8485}">
      <dgm:prSet/>
      <dgm:spPr/>
      <dgm:t>
        <a:bodyPr/>
        <a:lstStyle/>
        <a:p>
          <a:endParaRPr lang="en-US"/>
        </a:p>
      </dgm:t>
    </dgm:pt>
    <dgm:pt modelId="{027E30D7-B84A-458F-A6EC-52C378C41FC8}">
      <dgm:prSet phldrT="[Text]" custT="1"/>
      <dgm:spPr/>
      <dgm:t>
        <a:bodyPr/>
        <a:lstStyle/>
        <a:p>
          <a:r>
            <a:rPr lang="en-US" sz="2000" dirty="0" smtClean="0"/>
            <a:t>LOCAL BINARY PATTERN HISTOGRAM </a:t>
          </a:r>
          <a:endParaRPr lang="en-US" sz="2000" dirty="0"/>
        </a:p>
      </dgm:t>
    </dgm:pt>
    <dgm:pt modelId="{8C0308F8-3747-43A7-A0F4-97CAE9CD628E}" type="parTrans" cxnId="{DEFA4E68-035A-4F11-B3D3-862F0D7A1D9F}">
      <dgm:prSet/>
      <dgm:spPr/>
      <dgm:t>
        <a:bodyPr/>
        <a:lstStyle/>
        <a:p>
          <a:endParaRPr lang="en-US"/>
        </a:p>
      </dgm:t>
    </dgm:pt>
    <dgm:pt modelId="{A40F88B3-21C9-4C02-8ED7-9539DCED1DCE}" type="sibTrans" cxnId="{DEFA4E68-035A-4F11-B3D3-862F0D7A1D9F}">
      <dgm:prSet/>
      <dgm:spPr/>
      <dgm:t>
        <a:bodyPr/>
        <a:lstStyle/>
        <a:p>
          <a:endParaRPr lang="en-US"/>
        </a:p>
      </dgm:t>
    </dgm:pt>
    <dgm:pt modelId="{0B3CA0B6-C1DF-4402-BE1A-809E2B0132C0}">
      <dgm:prSet phldrT="[Text]" custT="1"/>
      <dgm:spPr/>
      <dgm:t>
        <a:bodyPr/>
        <a:lstStyle/>
        <a:p>
          <a:r>
            <a:rPr lang="en-US" sz="1800" dirty="0" smtClean="0"/>
            <a:t>HISTOGRAM CREATED FOR EACH TRAINING IMAGE</a:t>
          </a:r>
          <a:endParaRPr lang="en-US" sz="1800" dirty="0"/>
        </a:p>
      </dgm:t>
    </dgm:pt>
    <dgm:pt modelId="{8B00F74F-40F1-40D8-A4D6-969E10F231F8}" type="parTrans" cxnId="{CC379E2E-290C-4718-BD3E-C4E484231BFD}">
      <dgm:prSet/>
      <dgm:spPr/>
      <dgm:t>
        <a:bodyPr/>
        <a:lstStyle/>
        <a:p>
          <a:endParaRPr lang="en-US"/>
        </a:p>
      </dgm:t>
    </dgm:pt>
    <dgm:pt modelId="{C6166EF9-0CFE-4740-A415-F7DD739439DF}" type="sibTrans" cxnId="{CC379E2E-290C-4718-BD3E-C4E484231BFD}">
      <dgm:prSet/>
      <dgm:spPr/>
      <dgm:t>
        <a:bodyPr/>
        <a:lstStyle/>
        <a:p>
          <a:endParaRPr lang="en-US"/>
        </a:p>
      </dgm:t>
    </dgm:pt>
    <dgm:pt modelId="{7908C988-D7E4-44AF-8221-8548EF40F790}">
      <dgm:prSet phldrT="[Text]" custT="1"/>
      <dgm:spPr/>
      <dgm:t>
        <a:bodyPr/>
        <a:lstStyle/>
        <a:p>
          <a:r>
            <a:rPr lang="en-US" sz="2000" dirty="0" smtClean="0"/>
            <a:t>LOCAL BINARY PATTERN HISTOGRAM</a:t>
          </a:r>
          <a:endParaRPr lang="en-US" sz="2000" dirty="0"/>
        </a:p>
      </dgm:t>
    </dgm:pt>
    <dgm:pt modelId="{DFC5C4D1-E1FD-44A1-B437-E05543AB01DC}" type="parTrans" cxnId="{95A725D9-506A-4D2A-8AF5-877B4229EB1D}">
      <dgm:prSet/>
      <dgm:spPr/>
      <dgm:t>
        <a:bodyPr/>
        <a:lstStyle/>
        <a:p>
          <a:endParaRPr lang="en-US"/>
        </a:p>
      </dgm:t>
    </dgm:pt>
    <dgm:pt modelId="{305BE754-0C05-41F5-A6E7-38A79BFE42B4}" type="sibTrans" cxnId="{95A725D9-506A-4D2A-8AF5-877B4229EB1D}">
      <dgm:prSet/>
      <dgm:spPr/>
      <dgm:t>
        <a:bodyPr/>
        <a:lstStyle/>
        <a:p>
          <a:endParaRPr lang="en-US"/>
        </a:p>
      </dgm:t>
    </dgm:pt>
    <dgm:pt modelId="{2039AB63-4815-4D24-8C81-D18A91EB585C}">
      <dgm:prSet custT="1"/>
      <dgm:spPr/>
      <dgm:t>
        <a:bodyPr/>
        <a:lstStyle/>
        <a:p>
          <a:r>
            <a:rPr lang="en-US" sz="2000" dirty="0" smtClean="0"/>
            <a:t>CALCULATE DISTANCE BETWEEN TRAINING AND TESTING HISTOGRAM</a:t>
          </a:r>
          <a:endParaRPr lang="en-US" sz="2000" dirty="0"/>
        </a:p>
      </dgm:t>
    </dgm:pt>
    <dgm:pt modelId="{A2B76A7B-D551-4881-A59A-E4DF2821CFCC}" type="parTrans" cxnId="{650E6CA8-11D4-4589-9450-EDF7CFF5CAAC}">
      <dgm:prSet/>
      <dgm:spPr/>
      <dgm:t>
        <a:bodyPr/>
        <a:lstStyle/>
        <a:p>
          <a:endParaRPr lang="en-US"/>
        </a:p>
      </dgm:t>
    </dgm:pt>
    <dgm:pt modelId="{D1A39CDB-7723-4913-83A4-0FCA5509317B}" type="sibTrans" cxnId="{650E6CA8-11D4-4589-9450-EDF7CFF5CAAC}">
      <dgm:prSet/>
      <dgm:spPr/>
      <dgm:t>
        <a:bodyPr/>
        <a:lstStyle/>
        <a:p>
          <a:endParaRPr lang="en-US"/>
        </a:p>
      </dgm:t>
    </dgm:pt>
    <dgm:pt modelId="{92D1F40A-F499-4BD4-AF47-C14964378C8D}">
      <dgm:prSet custT="1"/>
      <dgm:spPr/>
      <dgm:t>
        <a:bodyPr/>
        <a:lstStyle/>
        <a:p>
          <a:r>
            <a:rPr lang="en-US" sz="2000" dirty="0" smtClean="0"/>
            <a:t>RETURN PREDICTED IMAGE WITH ID</a:t>
          </a:r>
          <a:endParaRPr lang="en-US" sz="2000" dirty="0"/>
        </a:p>
      </dgm:t>
    </dgm:pt>
    <dgm:pt modelId="{177A845D-443E-4DB9-A46B-74AC2227CCF7}" type="parTrans" cxnId="{9C932905-337A-4E55-BE1B-884CB0E0D4D7}">
      <dgm:prSet/>
      <dgm:spPr/>
      <dgm:t>
        <a:bodyPr/>
        <a:lstStyle/>
        <a:p>
          <a:endParaRPr lang="en-US"/>
        </a:p>
      </dgm:t>
    </dgm:pt>
    <dgm:pt modelId="{0C5DE8EB-654D-4898-9723-60C806756E6C}" type="sibTrans" cxnId="{9C932905-337A-4E55-BE1B-884CB0E0D4D7}">
      <dgm:prSet/>
      <dgm:spPr/>
      <dgm:t>
        <a:bodyPr/>
        <a:lstStyle/>
        <a:p>
          <a:endParaRPr lang="en-US"/>
        </a:p>
      </dgm:t>
    </dgm:pt>
    <dgm:pt modelId="{C7086E79-BD7F-497F-8326-DBB9A7A780C0}">
      <dgm:prSet custT="1"/>
      <dgm:spPr/>
      <dgm:t>
        <a:bodyPr/>
        <a:lstStyle/>
        <a:p>
          <a:r>
            <a:rPr lang="en-US" sz="1800" dirty="0" smtClean="0"/>
            <a:t>HISTOGRAM CREATED FOR EACH TESTING IMAGE</a:t>
          </a:r>
          <a:endParaRPr lang="en-US" sz="1800" dirty="0"/>
        </a:p>
      </dgm:t>
    </dgm:pt>
    <dgm:pt modelId="{1D22D747-0463-4022-934B-38A93FCF1DA7}" type="parTrans" cxnId="{9B333B77-78B5-4E4D-B83D-A9A33A26CA6E}">
      <dgm:prSet/>
      <dgm:spPr/>
      <dgm:t>
        <a:bodyPr/>
        <a:lstStyle/>
        <a:p>
          <a:endParaRPr lang="en-US"/>
        </a:p>
      </dgm:t>
    </dgm:pt>
    <dgm:pt modelId="{9A9D5796-E218-481F-AB84-1B984853B4DB}" type="sibTrans" cxnId="{9B333B77-78B5-4E4D-B83D-A9A33A26CA6E}">
      <dgm:prSet/>
      <dgm:spPr/>
      <dgm:t>
        <a:bodyPr/>
        <a:lstStyle/>
        <a:p>
          <a:endParaRPr lang="en-US"/>
        </a:p>
      </dgm:t>
    </dgm:pt>
    <dgm:pt modelId="{4D805C4D-9F71-4816-9155-6CB5630505F1}">
      <dgm:prSet phldrT="[Text]" custT="1"/>
      <dgm:spPr/>
      <dgm:t>
        <a:bodyPr/>
        <a:lstStyle/>
        <a:p>
          <a:r>
            <a:rPr lang="en-US" sz="2000" dirty="0" smtClean="0"/>
            <a:t>INPUT TEST IMAGES</a:t>
          </a:r>
          <a:endParaRPr lang="en-US" sz="2000" dirty="0"/>
        </a:p>
      </dgm:t>
    </dgm:pt>
    <dgm:pt modelId="{04A2FA69-047A-49F1-BDC5-B493395556FB}" type="sibTrans" cxnId="{7908F6D7-A420-4F5D-870E-7657E4A9F481}">
      <dgm:prSet/>
      <dgm:spPr/>
      <dgm:t>
        <a:bodyPr/>
        <a:lstStyle/>
        <a:p>
          <a:endParaRPr lang="en-US"/>
        </a:p>
      </dgm:t>
    </dgm:pt>
    <dgm:pt modelId="{15F29697-C761-4715-A108-69F654361696}" type="parTrans" cxnId="{7908F6D7-A420-4F5D-870E-7657E4A9F481}">
      <dgm:prSet/>
      <dgm:spPr/>
      <dgm:t>
        <a:bodyPr/>
        <a:lstStyle/>
        <a:p>
          <a:endParaRPr lang="en-US"/>
        </a:p>
      </dgm:t>
    </dgm:pt>
    <dgm:pt modelId="{02F7532C-DE6E-48A6-9408-EE3106DE6D4F}" type="pres">
      <dgm:prSet presAssocID="{E1E9D411-5F5C-4083-8F26-9F69FAD8EA29}" presName="Name0" presStyleCnt="0">
        <dgm:presLayoutVars>
          <dgm:dir/>
          <dgm:resizeHandles/>
        </dgm:presLayoutVars>
      </dgm:prSet>
      <dgm:spPr/>
      <dgm:t>
        <a:bodyPr/>
        <a:lstStyle/>
        <a:p>
          <a:endParaRPr lang="en-US"/>
        </a:p>
      </dgm:t>
    </dgm:pt>
    <dgm:pt modelId="{29DE0D00-CC05-450F-A832-03B9F59E6EC4}" type="pres">
      <dgm:prSet presAssocID="{F6D952E6-D86B-42F3-9324-746B607A74F2}" presName="compNode" presStyleCnt="0"/>
      <dgm:spPr/>
    </dgm:pt>
    <dgm:pt modelId="{03C12F47-AF42-4FE2-84FF-90B74671E80F}" type="pres">
      <dgm:prSet presAssocID="{F6D952E6-D86B-42F3-9324-746B607A74F2}" presName="dummyConnPt" presStyleCnt="0"/>
      <dgm:spPr/>
    </dgm:pt>
    <dgm:pt modelId="{675C835C-1133-4733-A436-376A82F62931}" type="pres">
      <dgm:prSet presAssocID="{F6D952E6-D86B-42F3-9324-746B607A74F2}" presName="node" presStyleLbl="node1" presStyleIdx="0" presStyleCnt="8" custScaleX="110421" custScaleY="183223" custLinFactNeighborX="-58064" custLinFactNeighborY="11807">
        <dgm:presLayoutVars>
          <dgm:bulletEnabled val="1"/>
        </dgm:presLayoutVars>
      </dgm:prSet>
      <dgm:spPr/>
      <dgm:t>
        <a:bodyPr/>
        <a:lstStyle/>
        <a:p>
          <a:endParaRPr lang="en-US"/>
        </a:p>
      </dgm:t>
    </dgm:pt>
    <dgm:pt modelId="{3481D1D7-5BF9-4C29-B13A-73EAF38D4426}" type="pres">
      <dgm:prSet presAssocID="{5199D745-B221-4607-82BA-81A685CEE314}" presName="sibTrans" presStyleLbl="bgSibTrans2D1" presStyleIdx="0" presStyleCnt="7"/>
      <dgm:spPr/>
      <dgm:t>
        <a:bodyPr/>
        <a:lstStyle/>
        <a:p>
          <a:endParaRPr lang="en-US"/>
        </a:p>
      </dgm:t>
    </dgm:pt>
    <dgm:pt modelId="{8E575404-DDEC-46C2-BF7C-D0875D3F99F7}" type="pres">
      <dgm:prSet presAssocID="{027E30D7-B84A-458F-A6EC-52C378C41FC8}" presName="compNode" presStyleCnt="0"/>
      <dgm:spPr/>
    </dgm:pt>
    <dgm:pt modelId="{D138D043-6B96-4365-8605-ED84CD147E2F}" type="pres">
      <dgm:prSet presAssocID="{027E30D7-B84A-458F-A6EC-52C378C41FC8}" presName="dummyConnPt" presStyleCnt="0"/>
      <dgm:spPr/>
    </dgm:pt>
    <dgm:pt modelId="{13FFB14F-35BB-41EF-A155-560451F60546}" type="pres">
      <dgm:prSet presAssocID="{027E30D7-B84A-458F-A6EC-52C378C41FC8}" presName="node" presStyleLbl="node1" presStyleIdx="1" presStyleCnt="8" custScaleX="112951" custScaleY="185452" custLinFactY="-95590" custLinFactNeighborX="87250" custLinFactNeighborY="-100000">
        <dgm:presLayoutVars>
          <dgm:bulletEnabled val="1"/>
        </dgm:presLayoutVars>
      </dgm:prSet>
      <dgm:spPr/>
      <dgm:t>
        <a:bodyPr/>
        <a:lstStyle/>
        <a:p>
          <a:endParaRPr lang="en-US"/>
        </a:p>
      </dgm:t>
    </dgm:pt>
    <dgm:pt modelId="{829E5DD0-FA53-4935-9646-B0B1EF2F3109}" type="pres">
      <dgm:prSet presAssocID="{A40F88B3-21C9-4C02-8ED7-9539DCED1DCE}" presName="sibTrans" presStyleLbl="bgSibTrans2D1" presStyleIdx="1" presStyleCnt="7"/>
      <dgm:spPr/>
      <dgm:t>
        <a:bodyPr/>
        <a:lstStyle/>
        <a:p>
          <a:endParaRPr lang="en-US"/>
        </a:p>
      </dgm:t>
    </dgm:pt>
    <dgm:pt modelId="{A247407E-5F8F-42EF-B345-4DC025701A39}" type="pres">
      <dgm:prSet presAssocID="{0B3CA0B6-C1DF-4402-BE1A-809E2B0132C0}" presName="compNode" presStyleCnt="0"/>
      <dgm:spPr/>
    </dgm:pt>
    <dgm:pt modelId="{68839C85-A93D-4C0B-BA87-5FCE462AD4F0}" type="pres">
      <dgm:prSet presAssocID="{0B3CA0B6-C1DF-4402-BE1A-809E2B0132C0}" presName="dummyConnPt" presStyleCnt="0"/>
      <dgm:spPr/>
    </dgm:pt>
    <dgm:pt modelId="{D50407A3-55E1-4EA9-8415-943B5FE627A3}" type="pres">
      <dgm:prSet presAssocID="{0B3CA0B6-C1DF-4402-BE1A-809E2B0132C0}" presName="node" presStyleLbl="node1" presStyleIdx="2" presStyleCnt="8" custScaleY="194221" custLinFactX="100000" custLinFactY="-200000" custLinFactNeighborX="138060" custLinFactNeighborY="-209250">
        <dgm:presLayoutVars>
          <dgm:bulletEnabled val="1"/>
        </dgm:presLayoutVars>
      </dgm:prSet>
      <dgm:spPr/>
      <dgm:t>
        <a:bodyPr/>
        <a:lstStyle/>
        <a:p>
          <a:endParaRPr lang="en-US"/>
        </a:p>
      </dgm:t>
    </dgm:pt>
    <dgm:pt modelId="{7165DAD3-7AB1-443A-8994-D4383B9418FD}" type="pres">
      <dgm:prSet presAssocID="{C6166EF9-0CFE-4740-A415-F7DD739439DF}" presName="sibTrans" presStyleLbl="bgSibTrans2D1" presStyleIdx="2" presStyleCnt="7"/>
      <dgm:spPr/>
      <dgm:t>
        <a:bodyPr/>
        <a:lstStyle/>
        <a:p>
          <a:endParaRPr lang="en-US"/>
        </a:p>
      </dgm:t>
    </dgm:pt>
    <dgm:pt modelId="{ED07B761-F1A6-4F8E-8F54-7F6A54101772}" type="pres">
      <dgm:prSet presAssocID="{4D805C4D-9F71-4816-9155-6CB5630505F1}" presName="compNode" presStyleCnt="0"/>
      <dgm:spPr/>
    </dgm:pt>
    <dgm:pt modelId="{91EF1258-5990-4FD5-8E8D-9CCF0E015D32}" type="pres">
      <dgm:prSet presAssocID="{4D805C4D-9F71-4816-9155-6CB5630505F1}" presName="dummyConnPt" presStyleCnt="0"/>
      <dgm:spPr/>
    </dgm:pt>
    <dgm:pt modelId="{7921518F-79F3-4A3D-833E-C376265486E8}" type="pres">
      <dgm:prSet presAssocID="{4D805C4D-9F71-4816-9155-6CB5630505F1}" presName="node" presStyleLbl="node1" presStyleIdx="3" presStyleCnt="8" custScaleY="214138" custLinFactX="100000" custLinFactY="-198812" custLinFactNeighborX="140455" custLinFactNeighborY="-200000">
        <dgm:presLayoutVars>
          <dgm:bulletEnabled val="1"/>
        </dgm:presLayoutVars>
      </dgm:prSet>
      <dgm:spPr/>
      <dgm:t>
        <a:bodyPr/>
        <a:lstStyle/>
        <a:p>
          <a:endParaRPr lang="en-US"/>
        </a:p>
      </dgm:t>
    </dgm:pt>
    <dgm:pt modelId="{32354D7B-5EAC-4753-988F-E4404A7A3E7D}" type="pres">
      <dgm:prSet presAssocID="{04A2FA69-047A-49F1-BDC5-B493395556FB}" presName="sibTrans" presStyleLbl="bgSibTrans2D1" presStyleIdx="3" presStyleCnt="7"/>
      <dgm:spPr/>
      <dgm:t>
        <a:bodyPr/>
        <a:lstStyle/>
        <a:p>
          <a:endParaRPr lang="en-US"/>
        </a:p>
      </dgm:t>
    </dgm:pt>
    <dgm:pt modelId="{51F0697C-A450-4DA5-8D96-B97852084AE8}" type="pres">
      <dgm:prSet presAssocID="{7908C988-D7E4-44AF-8221-8548EF40F790}" presName="compNode" presStyleCnt="0"/>
      <dgm:spPr/>
    </dgm:pt>
    <dgm:pt modelId="{D8731A0E-1812-485E-AA56-C3660B936133}" type="pres">
      <dgm:prSet presAssocID="{7908C988-D7E4-44AF-8221-8548EF40F790}" presName="dummyConnPt" presStyleCnt="0"/>
      <dgm:spPr/>
    </dgm:pt>
    <dgm:pt modelId="{C11A3EA7-D73B-4D62-9188-6AAF172B4C87}" type="pres">
      <dgm:prSet presAssocID="{7908C988-D7E4-44AF-8221-8548EF40F790}" presName="node" presStyleLbl="node1" presStyleIdx="4" presStyleCnt="8" custScaleX="109145" custScaleY="155585" custLinFactX="100000" custLinFactY="2334" custLinFactNeighborX="140731" custLinFactNeighborY="100000">
        <dgm:presLayoutVars>
          <dgm:bulletEnabled val="1"/>
        </dgm:presLayoutVars>
      </dgm:prSet>
      <dgm:spPr/>
      <dgm:t>
        <a:bodyPr/>
        <a:lstStyle/>
        <a:p>
          <a:endParaRPr lang="en-US"/>
        </a:p>
      </dgm:t>
    </dgm:pt>
    <dgm:pt modelId="{0A44201A-19E6-423E-9FC4-F349137ED86F}" type="pres">
      <dgm:prSet presAssocID="{305BE754-0C05-41F5-A6E7-38A79BFE42B4}" presName="sibTrans" presStyleLbl="bgSibTrans2D1" presStyleIdx="4" presStyleCnt="7"/>
      <dgm:spPr/>
      <dgm:t>
        <a:bodyPr/>
        <a:lstStyle/>
        <a:p>
          <a:endParaRPr lang="en-US"/>
        </a:p>
      </dgm:t>
    </dgm:pt>
    <dgm:pt modelId="{74409E54-2C1A-4F9D-94C6-A045A821BEA9}" type="pres">
      <dgm:prSet presAssocID="{C7086E79-BD7F-497F-8326-DBB9A7A780C0}" presName="compNode" presStyleCnt="0"/>
      <dgm:spPr/>
    </dgm:pt>
    <dgm:pt modelId="{5F6ED3F5-0502-42FB-B112-5E0A9D54B675}" type="pres">
      <dgm:prSet presAssocID="{C7086E79-BD7F-497F-8326-DBB9A7A780C0}" presName="dummyConnPt" presStyleCnt="0"/>
      <dgm:spPr/>
    </dgm:pt>
    <dgm:pt modelId="{BCCBDF5A-B273-4618-871C-A7D5C90B7A5B}" type="pres">
      <dgm:prSet presAssocID="{C7086E79-BD7F-497F-8326-DBB9A7A780C0}" presName="node" presStyleLbl="node1" presStyleIdx="5" presStyleCnt="8" custScaleX="111725" custScaleY="185986" custLinFactY="100000" custLinFactNeighborX="93717" custLinFactNeighborY="197044">
        <dgm:presLayoutVars>
          <dgm:bulletEnabled val="1"/>
        </dgm:presLayoutVars>
      </dgm:prSet>
      <dgm:spPr/>
      <dgm:t>
        <a:bodyPr/>
        <a:lstStyle/>
        <a:p>
          <a:endParaRPr lang="en-US"/>
        </a:p>
      </dgm:t>
    </dgm:pt>
    <dgm:pt modelId="{486AAD0C-D1B7-4637-B84B-FCDB8AA997BE}" type="pres">
      <dgm:prSet presAssocID="{9A9D5796-E218-481F-AB84-1B984853B4DB}" presName="sibTrans" presStyleLbl="bgSibTrans2D1" presStyleIdx="5" presStyleCnt="7"/>
      <dgm:spPr/>
      <dgm:t>
        <a:bodyPr/>
        <a:lstStyle/>
        <a:p>
          <a:endParaRPr lang="en-US"/>
        </a:p>
      </dgm:t>
    </dgm:pt>
    <dgm:pt modelId="{5D6ACD04-7706-45A7-9B82-54731BDD3400}" type="pres">
      <dgm:prSet presAssocID="{2039AB63-4815-4D24-8C81-D18A91EB585C}" presName="compNode" presStyleCnt="0"/>
      <dgm:spPr/>
    </dgm:pt>
    <dgm:pt modelId="{D2B5C761-0490-4204-8502-A2720F46BC01}" type="pres">
      <dgm:prSet presAssocID="{2039AB63-4815-4D24-8C81-D18A91EB585C}" presName="dummyConnPt" presStyleCnt="0"/>
      <dgm:spPr/>
    </dgm:pt>
    <dgm:pt modelId="{0ED3EA20-63BA-48A6-BC32-C0D05988BA50}" type="pres">
      <dgm:prSet presAssocID="{2039AB63-4815-4D24-8C81-D18A91EB585C}" presName="node" presStyleLbl="node1" presStyleIdx="6" presStyleCnt="8" custScaleX="123562" custScaleY="189659" custLinFactX="-100000" custLinFactY="100270" custLinFactNeighborX="-109372" custLinFactNeighborY="200000">
        <dgm:presLayoutVars>
          <dgm:bulletEnabled val="1"/>
        </dgm:presLayoutVars>
      </dgm:prSet>
      <dgm:spPr/>
      <dgm:t>
        <a:bodyPr/>
        <a:lstStyle/>
        <a:p>
          <a:endParaRPr lang="en-US"/>
        </a:p>
      </dgm:t>
    </dgm:pt>
    <dgm:pt modelId="{26EB6777-265F-4E9B-8CA6-1A975CE68ABA}" type="pres">
      <dgm:prSet presAssocID="{D1A39CDB-7723-4913-83A4-0FCA5509317B}" presName="sibTrans" presStyleLbl="bgSibTrans2D1" presStyleIdx="6" presStyleCnt="7"/>
      <dgm:spPr/>
      <dgm:t>
        <a:bodyPr/>
        <a:lstStyle/>
        <a:p>
          <a:endParaRPr lang="en-US"/>
        </a:p>
      </dgm:t>
    </dgm:pt>
    <dgm:pt modelId="{BA6C81BC-6BE0-4C71-AE8D-ACE88CBE6D06}" type="pres">
      <dgm:prSet presAssocID="{92D1F40A-F499-4BD4-AF47-C14964378C8D}" presName="compNode" presStyleCnt="0"/>
      <dgm:spPr/>
    </dgm:pt>
    <dgm:pt modelId="{B41FB1FF-DDE1-4551-A378-98BA28B6D359}" type="pres">
      <dgm:prSet presAssocID="{92D1F40A-F499-4BD4-AF47-C14964378C8D}" presName="dummyConnPt" presStyleCnt="0"/>
      <dgm:spPr/>
    </dgm:pt>
    <dgm:pt modelId="{0CBEC494-E717-4A80-B287-EEDB745E9DF3}" type="pres">
      <dgm:prSet presAssocID="{92D1F40A-F499-4BD4-AF47-C14964378C8D}" presName="node" presStyleLbl="node1" presStyleIdx="7" presStyleCnt="8" custScaleX="105804" custScaleY="198091" custLinFactX="-159684" custLinFactNeighborX="-200000" custLinFactNeighborY="81395">
        <dgm:presLayoutVars>
          <dgm:bulletEnabled val="1"/>
        </dgm:presLayoutVars>
      </dgm:prSet>
      <dgm:spPr/>
      <dgm:t>
        <a:bodyPr/>
        <a:lstStyle/>
        <a:p>
          <a:endParaRPr lang="en-US"/>
        </a:p>
      </dgm:t>
    </dgm:pt>
  </dgm:ptLst>
  <dgm:cxnLst>
    <dgm:cxn modelId="{16070EE0-8549-40F6-938E-8FCF085C79A9}" type="presOf" srcId="{C7086E79-BD7F-497F-8326-DBB9A7A780C0}" destId="{BCCBDF5A-B273-4618-871C-A7D5C90B7A5B}" srcOrd="0" destOrd="0" presId="urn:microsoft.com/office/officeart/2005/8/layout/bProcess4"/>
    <dgm:cxn modelId="{CC379E2E-290C-4718-BD3E-C4E484231BFD}" srcId="{E1E9D411-5F5C-4083-8F26-9F69FAD8EA29}" destId="{0B3CA0B6-C1DF-4402-BE1A-809E2B0132C0}" srcOrd="2" destOrd="0" parTransId="{8B00F74F-40F1-40D8-A4D6-969E10F231F8}" sibTransId="{C6166EF9-0CFE-4740-A415-F7DD739439DF}"/>
    <dgm:cxn modelId="{229E850F-5947-41F8-AFDB-03ACA8616814}" type="presOf" srcId="{305BE754-0C05-41F5-A6E7-38A79BFE42B4}" destId="{0A44201A-19E6-423E-9FC4-F349137ED86F}" srcOrd="0" destOrd="0" presId="urn:microsoft.com/office/officeart/2005/8/layout/bProcess4"/>
    <dgm:cxn modelId="{A2A5F151-8E49-4456-8922-1FF576B358BB}" type="presOf" srcId="{4D805C4D-9F71-4816-9155-6CB5630505F1}" destId="{7921518F-79F3-4A3D-833E-C376265486E8}" srcOrd="0" destOrd="0" presId="urn:microsoft.com/office/officeart/2005/8/layout/bProcess4"/>
    <dgm:cxn modelId="{7908F6D7-A420-4F5D-870E-7657E4A9F481}" srcId="{E1E9D411-5F5C-4083-8F26-9F69FAD8EA29}" destId="{4D805C4D-9F71-4816-9155-6CB5630505F1}" srcOrd="3" destOrd="0" parTransId="{15F29697-C761-4715-A108-69F654361696}" sibTransId="{04A2FA69-047A-49F1-BDC5-B493395556FB}"/>
    <dgm:cxn modelId="{CBA7A9F2-0E4A-4C9F-B263-49642B7E4C19}" type="presOf" srcId="{7908C988-D7E4-44AF-8221-8548EF40F790}" destId="{C11A3EA7-D73B-4D62-9188-6AAF172B4C87}" srcOrd="0" destOrd="0" presId="urn:microsoft.com/office/officeart/2005/8/layout/bProcess4"/>
    <dgm:cxn modelId="{B1AED87B-CE23-43B3-8932-89F36CFD884B}" type="presOf" srcId="{E1E9D411-5F5C-4083-8F26-9F69FAD8EA29}" destId="{02F7532C-DE6E-48A6-9408-EE3106DE6D4F}" srcOrd="0" destOrd="0" presId="urn:microsoft.com/office/officeart/2005/8/layout/bProcess4"/>
    <dgm:cxn modelId="{650E6CA8-11D4-4589-9450-EDF7CFF5CAAC}" srcId="{E1E9D411-5F5C-4083-8F26-9F69FAD8EA29}" destId="{2039AB63-4815-4D24-8C81-D18A91EB585C}" srcOrd="6" destOrd="0" parTransId="{A2B76A7B-D551-4881-A59A-E4DF2821CFCC}" sibTransId="{D1A39CDB-7723-4913-83A4-0FCA5509317B}"/>
    <dgm:cxn modelId="{E775655B-63BE-424A-B439-968CFD9B3C80}" type="presOf" srcId="{D1A39CDB-7723-4913-83A4-0FCA5509317B}" destId="{26EB6777-265F-4E9B-8CA6-1A975CE68ABA}" srcOrd="0" destOrd="0" presId="urn:microsoft.com/office/officeart/2005/8/layout/bProcess4"/>
    <dgm:cxn modelId="{DEFA4E68-035A-4F11-B3D3-862F0D7A1D9F}" srcId="{E1E9D411-5F5C-4083-8F26-9F69FAD8EA29}" destId="{027E30D7-B84A-458F-A6EC-52C378C41FC8}" srcOrd="1" destOrd="0" parTransId="{8C0308F8-3747-43A7-A0F4-97CAE9CD628E}" sibTransId="{A40F88B3-21C9-4C02-8ED7-9539DCED1DCE}"/>
    <dgm:cxn modelId="{3396DE95-F59B-4846-AB6E-BCDCF9F5CCD5}" type="presOf" srcId="{C6166EF9-0CFE-4740-A415-F7DD739439DF}" destId="{7165DAD3-7AB1-443A-8994-D4383B9418FD}" srcOrd="0" destOrd="0" presId="urn:microsoft.com/office/officeart/2005/8/layout/bProcess4"/>
    <dgm:cxn modelId="{84081783-6CD5-45D8-A694-E141A3F4D468}" type="presOf" srcId="{2039AB63-4815-4D24-8C81-D18A91EB585C}" destId="{0ED3EA20-63BA-48A6-BC32-C0D05988BA50}" srcOrd="0" destOrd="0" presId="urn:microsoft.com/office/officeart/2005/8/layout/bProcess4"/>
    <dgm:cxn modelId="{246E91F4-665A-4537-8C32-C3E8C72646E7}" type="presOf" srcId="{027E30D7-B84A-458F-A6EC-52C378C41FC8}" destId="{13FFB14F-35BB-41EF-A155-560451F60546}" srcOrd="0" destOrd="0" presId="urn:microsoft.com/office/officeart/2005/8/layout/bProcess4"/>
    <dgm:cxn modelId="{D8B8F86C-2673-4833-999C-A60E43D0BF6A}" type="presOf" srcId="{0B3CA0B6-C1DF-4402-BE1A-809E2B0132C0}" destId="{D50407A3-55E1-4EA9-8415-943B5FE627A3}" srcOrd="0" destOrd="0" presId="urn:microsoft.com/office/officeart/2005/8/layout/bProcess4"/>
    <dgm:cxn modelId="{CB6AAE2A-038F-4F0C-81EC-B0A966975C74}" type="presOf" srcId="{A40F88B3-21C9-4C02-8ED7-9539DCED1DCE}" destId="{829E5DD0-FA53-4935-9646-B0B1EF2F3109}" srcOrd="0" destOrd="0" presId="urn:microsoft.com/office/officeart/2005/8/layout/bProcess4"/>
    <dgm:cxn modelId="{9C932905-337A-4E55-BE1B-884CB0E0D4D7}" srcId="{E1E9D411-5F5C-4083-8F26-9F69FAD8EA29}" destId="{92D1F40A-F499-4BD4-AF47-C14964378C8D}" srcOrd="7" destOrd="0" parTransId="{177A845D-443E-4DB9-A46B-74AC2227CCF7}" sibTransId="{0C5DE8EB-654D-4898-9723-60C806756E6C}"/>
    <dgm:cxn modelId="{E9E8BA7D-D108-423C-B0E4-D0B9D8A58AD3}" type="presOf" srcId="{92D1F40A-F499-4BD4-AF47-C14964378C8D}" destId="{0CBEC494-E717-4A80-B287-EEDB745E9DF3}" srcOrd="0" destOrd="0" presId="urn:microsoft.com/office/officeart/2005/8/layout/bProcess4"/>
    <dgm:cxn modelId="{A9025C15-65D8-4FCA-91C9-92CA75EB8485}" srcId="{E1E9D411-5F5C-4083-8F26-9F69FAD8EA29}" destId="{F6D952E6-D86B-42F3-9324-746B607A74F2}" srcOrd="0" destOrd="0" parTransId="{661234DC-850B-4A71-8435-929C4E136AFB}" sibTransId="{5199D745-B221-4607-82BA-81A685CEE314}"/>
    <dgm:cxn modelId="{9B333B77-78B5-4E4D-B83D-A9A33A26CA6E}" srcId="{E1E9D411-5F5C-4083-8F26-9F69FAD8EA29}" destId="{C7086E79-BD7F-497F-8326-DBB9A7A780C0}" srcOrd="5" destOrd="0" parTransId="{1D22D747-0463-4022-934B-38A93FCF1DA7}" sibTransId="{9A9D5796-E218-481F-AB84-1B984853B4DB}"/>
    <dgm:cxn modelId="{DA5FA658-2968-450C-9AE5-4AF3972269DE}" type="presOf" srcId="{F6D952E6-D86B-42F3-9324-746B607A74F2}" destId="{675C835C-1133-4733-A436-376A82F62931}" srcOrd="0" destOrd="0" presId="urn:microsoft.com/office/officeart/2005/8/layout/bProcess4"/>
    <dgm:cxn modelId="{D263C356-5DB8-4FD4-8005-6E35FF4D61F9}" type="presOf" srcId="{9A9D5796-E218-481F-AB84-1B984853B4DB}" destId="{486AAD0C-D1B7-4637-B84B-FCDB8AA997BE}" srcOrd="0" destOrd="0" presId="urn:microsoft.com/office/officeart/2005/8/layout/bProcess4"/>
    <dgm:cxn modelId="{D21B955B-F353-4BCF-ACC1-85BA2B2CDE8D}" type="presOf" srcId="{04A2FA69-047A-49F1-BDC5-B493395556FB}" destId="{32354D7B-5EAC-4753-988F-E4404A7A3E7D}" srcOrd="0" destOrd="0" presId="urn:microsoft.com/office/officeart/2005/8/layout/bProcess4"/>
    <dgm:cxn modelId="{755CBB42-C9BD-4840-861E-13885ABFC7ED}" type="presOf" srcId="{5199D745-B221-4607-82BA-81A685CEE314}" destId="{3481D1D7-5BF9-4C29-B13A-73EAF38D4426}" srcOrd="0" destOrd="0" presId="urn:microsoft.com/office/officeart/2005/8/layout/bProcess4"/>
    <dgm:cxn modelId="{95A725D9-506A-4D2A-8AF5-877B4229EB1D}" srcId="{E1E9D411-5F5C-4083-8F26-9F69FAD8EA29}" destId="{7908C988-D7E4-44AF-8221-8548EF40F790}" srcOrd="4" destOrd="0" parTransId="{DFC5C4D1-E1FD-44A1-B437-E05543AB01DC}" sibTransId="{305BE754-0C05-41F5-A6E7-38A79BFE42B4}"/>
    <dgm:cxn modelId="{574CFF6B-FF0C-4A40-A826-D7CD50762045}" type="presParOf" srcId="{02F7532C-DE6E-48A6-9408-EE3106DE6D4F}" destId="{29DE0D00-CC05-450F-A832-03B9F59E6EC4}" srcOrd="0" destOrd="0" presId="urn:microsoft.com/office/officeart/2005/8/layout/bProcess4"/>
    <dgm:cxn modelId="{B1F82A54-C525-4D4A-A775-2E3248800677}" type="presParOf" srcId="{29DE0D00-CC05-450F-A832-03B9F59E6EC4}" destId="{03C12F47-AF42-4FE2-84FF-90B74671E80F}" srcOrd="0" destOrd="0" presId="urn:microsoft.com/office/officeart/2005/8/layout/bProcess4"/>
    <dgm:cxn modelId="{D7539ADB-7784-48B7-BA8D-CD4C78E51A8A}" type="presParOf" srcId="{29DE0D00-CC05-450F-A832-03B9F59E6EC4}" destId="{675C835C-1133-4733-A436-376A82F62931}" srcOrd="1" destOrd="0" presId="urn:microsoft.com/office/officeart/2005/8/layout/bProcess4"/>
    <dgm:cxn modelId="{BD210EFC-56A7-4930-99F6-13FB57A0A317}" type="presParOf" srcId="{02F7532C-DE6E-48A6-9408-EE3106DE6D4F}" destId="{3481D1D7-5BF9-4C29-B13A-73EAF38D4426}" srcOrd="1" destOrd="0" presId="urn:microsoft.com/office/officeart/2005/8/layout/bProcess4"/>
    <dgm:cxn modelId="{5399E670-B4AA-4FFD-A7CB-2999B48135A1}" type="presParOf" srcId="{02F7532C-DE6E-48A6-9408-EE3106DE6D4F}" destId="{8E575404-DDEC-46C2-BF7C-D0875D3F99F7}" srcOrd="2" destOrd="0" presId="urn:microsoft.com/office/officeart/2005/8/layout/bProcess4"/>
    <dgm:cxn modelId="{6DEB8D3D-9DBF-4EAF-9CF8-6E4C975A0745}" type="presParOf" srcId="{8E575404-DDEC-46C2-BF7C-D0875D3F99F7}" destId="{D138D043-6B96-4365-8605-ED84CD147E2F}" srcOrd="0" destOrd="0" presId="urn:microsoft.com/office/officeart/2005/8/layout/bProcess4"/>
    <dgm:cxn modelId="{45E25A96-E081-4B91-9D88-C229DFEAFC4E}" type="presParOf" srcId="{8E575404-DDEC-46C2-BF7C-D0875D3F99F7}" destId="{13FFB14F-35BB-41EF-A155-560451F60546}" srcOrd="1" destOrd="0" presId="urn:microsoft.com/office/officeart/2005/8/layout/bProcess4"/>
    <dgm:cxn modelId="{DBB45ABD-01F8-4A55-96A5-B3D55E442F15}" type="presParOf" srcId="{02F7532C-DE6E-48A6-9408-EE3106DE6D4F}" destId="{829E5DD0-FA53-4935-9646-B0B1EF2F3109}" srcOrd="3" destOrd="0" presId="urn:microsoft.com/office/officeart/2005/8/layout/bProcess4"/>
    <dgm:cxn modelId="{E8D745F3-40C3-4599-B458-3AE019870EAE}" type="presParOf" srcId="{02F7532C-DE6E-48A6-9408-EE3106DE6D4F}" destId="{A247407E-5F8F-42EF-B345-4DC025701A39}" srcOrd="4" destOrd="0" presId="urn:microsoft.com/office/officeart/2005/8/layout/bProcess4"/>
    <dgm:cxn modelId="{CBDFB72A-795C-4DD9-87C2-E9D6479D2784}" type="presParOf" srcId="{A247407E-5F8F-42EF-B345-4DC025701A39}" destId="{68839C85-A93D-4C0B-BA87-5FCE462AD4F0}" srcOrd="0" destOrd="0" presId="urn:microsoft.com/office/officeart/2005/8/layout/bProcess4"/>
    <dgm:cxn modelId="{680ABC34-065C-4BC5-BA33-3EA8F70EF31E}" type="presParOf" srcId="{A247407E-5F8F-42EF-B345-4DC025701A39}" destId="{D50407A3-55E1-4EA9-8415-943B5FE627A3}" srcOrd="1" destOrd="0" presId="urn:microsoft.com/office/officeart/2005/8/layout/bProcess4"/>
    <dgm:cxn modelId="{B2A2372F-973E-4B12-87E7-FA914785073A}" type="presParOf" srcId="{02F7532C-DE6E-48A6-9408-EE3106DE6D4F}" destId="{7165DAD3-7AB1-443A-8994-D4383B9418FD}" srcOrd="5" destOrd="0" presId="urn:microsoft.com/office/officeart/2005/8/layout/bProcess4"/>
    <dgm:cxn modelId="{140ECEFB-DB8C-4065-AF5F-55BEBD97C4D1}" type="presParOf" srcId="{02F7532C-DE6E-48A6-9408-EE3106DE6D4F}" destId="{ED07B761-F1A6-4F8E-8F54-7F6A54101772}" srcOrd="6" destOrd="0" presId="urn:microsoft.com/office/officeart/2005/8/layout/bProcess4"/>
    <dgm:cxn modelId="{DF8E0DFA-9D72-419C-9074-DC3F6F2B2FA1}" type="presParOf" srcId="{ED07B761-F1A6-4F8E-8F54-7F6A54101772}" destId="{91EF1258-5990-4FD5-8E8D-9CCF0E015D32}" srcOrd="0" destOrd="0" presId="urn:microsoft.com/office/officeart/2005/8/layout/bProcess4"/>
    <dgm:cxn modelId="{129F3956-1AEF-4AB8-880E-CFFA4C2E0C5B}" type="presParOf" srcId="{ED07B761-F1A6-4F8E-8F54-7F6A54101772}" destId="{7921518F-79F3-4A3D-833E-C376265486E8}" srcOrd="1" destOrd="0" presId="urn:microsoft.com/office/officeart/2005/8/layout/bProcess4"/>
    <dgm:cxn modelId="{30A4D407-EA2E-4734-89C7-48ADBAF28D8D}" type="presParOf" srcId="{02F7532C-DE6E-48A6-9408-EE3106DE6D4F}" destId="{32354D7B-5EAC-4753-988F-E4404A7A3E7D}" srcOrd="7" destOrd="0" presId="urn:microsoft.com/office/officeart/2005/8/layout/bProcess4"/>
    <dgm:cxn modelId="{00472157-5182-4FEE-9F3F-7D35A00C483A}" type="presParOf" srcId="{02F7532C-DE6E-48A6-9408-EE3106DE6D4F}" destId="{51F0697C-A450-4DA5-8D96-B97852084AE8}" srcOrd="8" destOrd="0" presId="urn:microsoft.com/office/officeart/2005/8/layout/bProcess4"/>
    <dgm:cxn modelId="{DE80C568-6E0E-4B8C-8167-C3A119CDC124}" type="presParOf" srcId="{51F0697C-A450-4DA5-8D96-B97852084AE8}" destId="{D8731A0E-1812-485E-AA56-C3660B936133}" srcOrd="0" destOrd="0" presId="urn:microsoft.com/office/officeart/2005/8/layout/bProcess4"/>
    <dgm:cxn modelId="{4BF2F48C-4B5A-40AF-93B9-EDDF22100C47}" type="presParOf" srcId="{51F0697C-A450-4DA5-8D96-B97852084AE8}" destId="{C11A3EA7-D73B-4D62-9188-6AAF172B4C87}" srcOrd="1" destOrd="0" presId="urn:microsoft.com/office/officeart/2005/8/layout/bProcess4"/>
    <dgm:cxn modelId="{02C1EBFF-9C15-4BAA-A9D5-E5CED888E7DB}" type="presParOf" srcId="{02F7532C-DE6E-48A6-9408-EE3106DE6D4F}" destId="{0A44201A-19E6-423E-9FC4-F349137ED86F}" srcOrd="9" destOrd="0" presId="urn:microsoft.com/office/officeart/2005/8/layout/bProcess4"/>
    <dgm:cxn modelId="{E8FCEDD2-1A59-42B9-8766-DD171EC3BEBD}" type="presParOf" srcId="{02F7532C-DE6E-48A6-9408-EE3106DE6D4F}" destId="{74409E54-2C1A-4F9D-94C6-A045A821BEA9}" srcOrd="10" destOrd="0" presId="urn:microsoft.com/office/officeart/2005/8/layout/bProcess4"/>
    <dgm:cxn modelId="{DB0999B0-CD12-4F6D-87A6-88D483151B7E}" type="presParOf" srcId="{74409E54-2C1A-4F9D-94C6-A045A821BEA9}" destId="{5F6ED3F5-0502-42FB-B112-5E0A9D54B675}" srcOrd="0" destOrd="0" presId="urn:microsoft.com/office/officeart/2005/8/layout/bProcess4"/>
    <dgm:cxn modelId="{81119FC9-99EF-4682-9148-7DFBF4451C67}" type="presParOf" srcId="{74409E54-2C1A-4F9D-94C6-A045A821BEA9}" destId="{BCCBDF5A-B273-4618-871C-A7D5C90B7A5B}" srcOrd="1" destOrd="0" presId="urn:microsoft.com/office/officeart/2005/8/layout/bProcess4"/>
    <dgm:cxn modelId="{4006682E-0441-4A13-9215-607DFDAB01A0}" type="presParOf" srcId="{02F7532C-DE6E-48A6-9408-EE3106DE6D4F}" destId="{486AAD0C-D1B7-4637-B84B-FCDB8AA997BE}" srcOrd="11" destOrd="0" presId="urn:microsoft.com/office/officeart/2005/8/layout/bProcess4"/>
    <dgm:cxn modelId="{3A9BC259-C0A1-4802-A398-4D5A9B82CC0C}" type="presParOf" srcId="{02F7532C-DE6E-48A6-9408-EE3106DE6D4F}" destId="{5D6ACD04-7706-45A7-9B82-54731BDD3400}" srcOrd="12" destOrd="0" presId="urn:microsoft.com/office/officeart/2005/8/layout/bProcess4"/>
    <dgm:cxn modelId="{69457A3E-1D9B-4BC5-8DDF-D31CD85F7527}" type="presParOf" srcId="{5D6ACD04-7706-45A7-9B82-54731BDD3400}" destId="{D2B5C761-0490-4204-8502-A2720F46BC01}" srcOrd="0" destOrd="0" presId="urn:microsoft.com/office/officeart/2005/8/layout/bProcess4"/>
    <dgm:cxn modelId="{7EDED5DD-7312-4DFE-9852-B86C2D403544}" type="presParOf" srcId="{5D6ACD04-7706-45A7-9B82-54731BDD3400}" destId="{0ED3EA20-63BA-48A6-BC32-C0D05988BA50}" srcOrd="1" destOrd="0" presId="urn:microsoft.com/office/officeart/2005/8/layout/bProcess4"/>
    <dgm:cxn modelId="{F132B435-EBD3-4BEB-A1C7-5F51F04007F1}" type="presParOf" srcId="{02F7532C-DE6E-48A6-9408-EE3106DE6D4F}" destId="{26EB6777-265F-4E9B-8CA6-1A975CE68ABA}" srcOrd="13" destOrd="0" presId="urn:microsoft.com/office/officeart/2005/8/layout/bProcess4"/>
    <dgm:cxn modelId="{C341436E-75C8-48AE-A7A9-F32D9E7AB111}" type="presParOf" srcId="{02F7532C-DE6E-48A6-9408-EE3106DE6D4F}" destId="{BA6C81BC-6BE0-4C71-AE8D-ACE88CBE6D06}" srcOrd="14" destOrd="0" presId="urn:microsoft.com/office/officeart/2005/8/layout/bProcess4"/>
    <dgm:cxn modelId="{39E0D7B2-CD49-4117-9FEE-0D5C1A68E1D3}" type="presParOf" srcId="{BA6C81BC-6BE0-4C71-AE8D-ACE88CBE6D06}" destId="{B41FB1FF-DDE1-4551-A378-98BA28B6D359}" srcOrd="0" destOrd="0" presId="urn:microsoft.com/office/officeart/2005/8/layout/bProcess4"/>
    <dgm:cxn modelId="{16C82519-E115-4C2C-A8DA-4F3406BF2292}" type="presParOf" srcId="{BA6C81BC-6BE0-4C71-AE8D-ACE88CBE6D06}" destId="{0CBEC494-E717-4A80-B287-EEDB745E9DF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85137-B448-4F32-99DD-F0914FCA1712}">
      <dsp:nvSpPr>
        <dsp:cNvPr id="0" name=""/>
        <dsp:cNvSpPr/>
      </dsp:nvSpPr>
      <dsp:spPr>
        <a:xfrm>
          <a:off x="0" y="1972614"/>
          <a:ext cx="2841106" cy="16930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INPUT DATASET</a:t>
          </a:r>
          <a:endParaRPr lang="en-US" sz="2000" kern="1200" dirty="0"/>
        </a:p>
      </dsp:txBody>
      <dsp:txXfrm>
        <a:off x="49588" y="2022202"/>
        <a:ext cx="2741930" cy="1593891"/>
      </dsp:txXfrm>
    </dsp:sp>
    <dsp:sp modelId="{F371DA26-6BD9-4439-A863-6C683D0F028E}">
      <dsp:nvSpPr>
        <dsp:cNvPr id="0" name=""/>
        <dsp:cNvSpPr/>
      </dsp:nvSpPr>
      <dsp:spPr>
        <a:xfrm rot="17097">
          <a:off x="2949409" y="2146498"/>
          <a:ext cx="649848" cy="13637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en-US" sz="5500" kern="1200"/>
        </a:p>
      </dsp:txBody>
      <dsp:txXfrm>
        <a:off x="2949410" y="2418761"/>
        <a:ext cx="454894" cy="818243"/>
      </dsp:txXfrm>
    </dsp:sp>
    <dsp:sp modelId="{F11F1ADB-4C2F-4F65-BF67-C60D930D248F}">
      <dsp:nvSpPr>
        <dsp:cNvPr id="0" name=""/>
        <dsp:cNvSpPr/>
      </dsp:nvSpPr>
      <dsp:spPr>
        <a:xfrm>
          <a:off x="3707560" y="1962114"/>
          <a:ext cx="2811431" cy="17507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HAAR CASCADE CLASSIFIER </a:t>
          </a:r>
          <a:endParaRPr lang="en-US" sz="2000" kern="1200" dirty="0"/>
        </a:p>
      </dsp:txBody>
      <dsp:txXfrm>
        <a:off x="3758839" y="2013393"/>
        <a:ext cx="2708873" cy="1648241"/>
      </dsp:txXfrm>
    </dsp:sp>
    <dsp:sp modelId="{6DBC5ADF-F7E6-440B-B311-93DCAE70E5DB}">
      <dsp:nvSpPr>
        <dsp:cNvPr id="0" name=""/>
        <dsp:cNvSpPr/>
      </dsp:nvSpPr>
      <dsp:spPr>
        <a:xfrm rot="21568666">
          <a:off x="6616735" y="2139266"/>
          <a:ext cx="586562" cy="13637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en-US" sz="5500" kern="1200"/>
        </a:p>
      </dsp:txBody>
      <dsp:txXfrm>
        <a:off x="6616739" y="2412816"/>
        <a:ext cx="410593" cy="818243"/>
      </dsp:txXfrm>
    </dsp:sp>
    <dsp:sp modelId="{D9FD30EE-ED1A-4C2A-AC38-ADE43D23F3DB}">
      <dsp:nvSpPr>
        <dsp:cNvPr id="0" name=""/>
        <dsp:cNvSpPr/>
      </dsp:nvSpPr>
      <dsp:spPr>
        <a:xfrm>
          <a:off x="7301042" y="1950158"/>
          <a:ext cx="3058705" cy="170694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DETECTEDED FACES </a:t>
          </a:r>
        </a:p>
        <a:p>
          <a:pPr lvl="0" algn="ctr" defTabSz="889000">
            <a:lnSpc>
              <a:spcPct val="90000"/>
            </a:lnSpc>
            <a:spcBef>
              <a:spcPct val="0"/>
            </a:spcBef>
            <a:spcAft>
              <a:spcPct val="35000"/>
            </a:spcAft>
          </a:pPr>
          <a:r>
            <a:rPr lang="en-US" sz="2000" kern="1200" dirty="0" smtClean="0"/>
            <a:t>WITH ID</a:t>
          </a:r>
        </a:p>
      </dsp:txBody>
      <dsp:txXfrm>
        <a:off x="7351037" y="2000153"/>
        <a:ext cx="2958715" cy="16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41E55-18FD-4A53-B947-878A7F6C4E63}">
      <dsp:nvSpPr>
        <dsp:cNvPr id="0" name=""/>
        <dsp:cNvSpPr/>
      </dsp:nvSpPr>
      <dsp:spPr>
        <a:xfrm>
          <a:off x="1960" y="2010043"/>
          <a:ext cx="2270440" cy="16943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HAAR FEATURE EXTRACTION</a:t>
          </a:r>
          <a:endParaRPr lang="en-US" sz="2100" kern="1200" dirty="0"/>
        </a:p>
      </dsp:txBody>
      <dsp:txXfrm>
        <a:off x="51585" y="2059668"/>
        <a:ext cx="2171190" cy="1595059"/>
      </dsp:txXfrm>
    </dsp:sp>
    <dsp:sp modelId="{9D507A9A-A94F-4522-A8A9-8E0BD726A04B}">
      <dsp:nvSpPr>
        <dsp:cNvPr id="0" name=""/>
        <dsp:cNvSpPr/>
      </dsp:nvSpPr>
      <dsp:spPr>
        <a:xfrm>
          <a:off x="2426802" y="2665739"/>
          <a:ext cx="327332" cy="382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426802" y="2742322"/>
        <a:ext cx="229132" cy="229751"/>
      </dsp:txXfrm>
    </dsp:sp>
    <dsp:sp modelId="{888C81CB-0A57-4B37-9240-D0FD89DFAE75}">
      <dsp:nvSpPr>
        <dsp:cNvPr id="0" name=""/>
        <dsp:cNvSpPr/>
      </dsp:nvSpPr>
      <dsp:spPr>
        <a:xfrm>
          <a:off x="2890009" y="2036450"/>
          <a:ext cx="2133932" cy="164149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INTEGRAL IMAGE CREATION</a:t>
          </a:r>
          <a:endParaRPr lang="en-US" sz="2000" kern="1200" dirty="0"/>
        </a:p>
      </dsp:txBody>
      <dsp:txXfrm>
        <a:off x="2938087" y="2084528"/>
        <a:ext cx="2037776" cy="1545338"/>
      </dsp:txXfrm>
    </dsp:sp>
    <dsp:sp modelId="{2FEE72AF-FB6C-472C-AC58-E7F54E742A6A}">
      <dsp:nvSpPr>
        <dsp:cNvPr id="0" name=""/>
        <dsp:cNvSpPr/>
      </dsp:nvSpPr>
      <dsp:spPr>
        <a:xfrm>
          <a:off x="5178345" y="2665739"/>
          <a:ext cx="327332" cy="382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178345" y="2742322"/>
        <a:ext cx="229132" cy="229751"/>
      </dsp:txXfrm>
    </dsp:sp>
    <dsp:sp modelId="{EEB789E2-21C5-4902-A309-A0DE6CC528F7}">
      <dsp:nvSpPr>
        <dsp:cNvPr id="0" name=""/>
        <dsp:cNvSpPr/>
      </dsp:nvSpPr>
      <dsp:spPr>
        <a:xfrm>
          <a:off x="5641552" y="2016857"/>
          <a:ext cx="2190614" cy="168068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ADABOOST</a:t>
          </a:r>
        </a:p>
        <a:p>
          <a:pPr lvl="0" algn="ctr" defTabSz="844550">
            <a:lnSpc>
              <a:spcPct val="90000"/>
            </a:lnSpc>
            <a:spcBef>
              <a:spcPct val="0"/>
            </a:spcBef>
            <a:spcAft>
              <a:spcPct val="35000"/>
            </a:spcAft>
          </a:pPr>
          <a:r>
            <a:rPr lang="en-US" sz="1900" kern="1200" dirty="0" smtClean="0"/>
            <a:t>TRAINING</a:t>
          </a:r>
          <a:endParaRPr lang="en-US" sz="1900" kern="1200" dirty="0"/>
        </a:p>
      </dsp:txBody>
      <dsp:txXfrm>
        <a:off x="5690777" y="2066082"/>
        <a:ext cx="2092164" cy="1582231"/>
      </dsp:txXfrm>
    </dsp:sp>
    <dsp:sp modelId="{0EADD704-9506-4551-AD6B-49333B5C34DE}">
      <dsp:nvSpPr>
        <dsp:cNvPr id="0" name=""/>
        <dsp:cNvSpPr/>
      </dsp:nvSpPr>
      <dsp:spPr>
        <a:xfrm>
          <a:off x="7986568" y="2665739"/>
          <a:ext cx="327332" cy="382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7986568" y="2742322"/>
        <a:ext cx="229132" cy="229751"/>
      </dsp:txXfrm>
    </dsp:sp>
    <dsp:sp modelId="{EB09DB5F-100F-422A-A99F-8C00596D14D8}">
      <dsp:nvSpPr>
        <dsp:cNvPr id="0" name=""/>
        <dsp:cNvSpPr/>
      </dsp:nvSpPr>
      <dsp:spPr>
        <a:xfrm>
          <a:off x="8449775" y="1995053"/>
          <a:ext cx="2359066" cy="17242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CASCADE CLASSIFIER</a:t>
          </a:r>
          <a:endParaRPr lang="en-US" sz="1900" kern="1200" dirty="0"/>
        </a:p>
      </dsp:txBody>
      <dsp:txXfrm>
        <a:off x="8500278" y="2045556"/>
        <a:ext cx="2258060" cy="1623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1D1D7-5BF9-4C29-B13A-73EAF38D4426}">
      <dsp:nvSpPr>
        <dsp:cNvPr id="0" name=""/>
        <dsp:cNvSpPr/>
      </dsp:nvSpPr>
      <dsp:spPr>
        <a:xfrm rot="11984">
          <a:off x="1237373" y="683843"/>
          <a:ext cx="2319518" cy="14365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5C835C-1133-4733-A436-376A82F62931}">
      <dsp:nvSpPr>
        <dsp:cNvPr id="0" name=""/>
        <dsp:cNvSpPr/>
      </dsp:nvSpPr>
      <dsp:spPr>
        <a:xfrm>
          <a:off x="832122" y="113592"/>
          <a:ext cx="1762542" cy="17547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INPUT DETECTED FACES FOR TRAINING</a:t>
          </a:r>
          <a:endParaRPr lang="en-US" sz="2000" kern="1200" dirty="0"/>
        </a:p>
      </dsp:txBody>
      <dsp:txXfrm>
        <a:off x="883517" y="164987"/>
        <a:ext cx="1659752" cy="1651975"/>
      </dsp:txXfrm>
    </dsp:sp>
    <dsp:sp modelId="{829E5DD0-FA53-4935-9646-B0B1EF2F3109}">
      <dsp:nvSpPr>
        <dsp:cNvPr id="0" name=""/>
        <dsp:cNvSpPr/>
      </dsp:nvSpPr>
      <dsp:spPr>
        <a:xfrm rot="651">
          <a:off x="3556884" y="698676"/>
          <a:ext cx="2407232" cy="14365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FFB14F-35BB-41EF-A155-560451F60546}">
      <dsp:nvSpPr>
        <dsp:cNvPr id="0" name=""/>
        <dsp:cNvSpPr/>
      </dsp:nvSpPr>
      <dsp:spPr>
        <a:xfrm>
          <a:off x="3131434" y="121503"/>
          <a:ext cx="1802925" cy="177611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LOCAL BINARY PATTERN HISTOGRAM </a:t>
          </a:r>
          <a:endParaRPr lang="en-US" sz="2000" kern="1200" dirty="0"/>
        </a:p>
      </dsp:txBody>
      <dsp:txXfrm>
        <a:off x="3183455" y="173524"/>
        <a:ext cx="1698883" cy="1672070"/>
      </dsp:txXfrm>
    </dsp:sp>
    <dsp:sp modelId="{7165DAD3-7AB1-443A-8994-D4383B9418FD}">
      <dsp:nvSpPr>
        <dsp:cNvPr id="0" name=""/>
        <dsp:cNvSpPr/>
      </dsp:nvSpPr>
      <dsp:spPr>
        <a:xfrm rot="6714">
          <a:off x="5966962" y="706732"/>
          <a:ext cx="2352426" cy="14365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0407A3-55E1-4EA9-8415-943B5FE627A3}">
      <dsp:nvSpPr>
        <dsp:cNvPr id="0" name=""/>
        <dsp:cNvSpPr/>
      </dsp:nvSpPr>
      <dsp:spPr>
        <a:xfrm>
          <a:off x="5642028" y="90780"/>
          <a:ext cx="1596201" cy="18600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HISTOGRAM CREATED FOR EACH TRAINING IMAGE</a:t>
          </a:r>
          <a:endParaRPr lang="en-US" sz="1800" kern="1200" dirty="0"/>
        </a:p>
      </dsp:txBody>
      <dsp:txXfrm>
        <a:off x="5688779" y="137531"/>
        <a:ext cx="1502699" cy="1766593"/>
      </dsp:txXfrm>
    </dsp:sp>
    <dsp:sp modelId="{32354D7B-5EAC-4753-988F-E4404A7A3E7D}">
      <dsp:nvSpPr>
        <dsp:cNvPr id="0" name=""/>
        <dsp:cNvSpPr/>
      </dsp:nvSpPr>
      <dsp:spPr>
        <a:xfrm rot="5394551">
          <a:off x="6934853" y="2104708"/>
          <a:ext cx="2779165" cy="14365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21518F-79F3-4A3D-833E-C376265486E8}">
      <dsp:nvSpPr>
        <dsp:cNvPr id="0" name=""/>
        <dsp:cNvSpPr/>
      </dsp:nvSpPr>
      <dsp:spPr>
        <a:xfrm>
          <a:off x="8000145" y="0"/>
          <a:ext cx="1596201" cy="205084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INPUT TEST IMAGES</a:t>
          </a:r>
          <a:endParaRPr lang="en-US" sz="2000" kern="1200" dirty="0"/>
        </a:p>
      </dsp:txBody>
      <dsp:txXfrm>
        <a:off x="8046896" y="46751"/>
        <a:ext cx="1502699" cy="1957342"/>
      </dsp:txXfrm>
    </dsp:sp>
    <dsp:sp modelId="{0A44201A-19E6-423E-9FC4-F349137ED86F}">
      <dsp:nvSpPr>
        <dsp:cNvPr id="0" name=""/>
        <dsp:cNvSpPr/>
      </dsp:nvSpPr>
      <dsp:spPr>
        <a:xfrm rot="10800840">
          <a:off x="5979999" y="3494003"/>
          <a:ext cx="2346640" cy="14365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1A3EA7-D73B-4D62-9188-6AAF172B4C87}">
      <dsp:nvSpPr>
        <dsp:cNvPr id="0" name=""/>
        <dsp:cNvSpPr/>
      </dsp:nvSpPr>
      <dsp:spPr>
        <a:xfrm>
          <a:off x="7931564" y="3070078"/>
          <a:ext cx="1742174" cy="14900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LOCAL BINARY PATTERN HISTOGRAM</a:t>
          </a:r>
          <a:endParaRPr lang="en-US" sz="2000" kern="1200" dirty="0"/>
        </a:p>
      </dsp:txBody>
      <dsp:txXfrm>
        <a:off x="7975207" y="3113721"/>
        <a:ext cx="1654888" cy="1402784"/>
      </dsp:txXfrm>
    </dsp:sp>
    <dsp:sp modelId="{486AAD0C-D1B7-4637-B84B-FCDB8AA997BE}">
      <dsp:nvSpPr>
        <dsp:cNvPr id="0" name=""/>
        <dsp:cNvSpPr/>
      </dsp:nvSpPr>
      <dsp:spPr>
        <a:xfrm rot="10746619">
          <a:off x="3546514" y="3512610"/>
          <a:ext cx="2433631" cy="14365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CBDF5A-B273-4618-871C-A7D5C90B7A5B}">
      <dsp:nvSpPr>
        <dsp:cNvPr id="0" name=""/>
        <dsp:cNvSpPr/>
      </dsp:nvSpPr>
      <dsp:spPr>
        <a:xfrm>
          <a:off x="5564333" y="2914199"/>
          <a:ext cx="1783356" cy="17812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HISTOGRAM CREATED FOR EACH TESTING IMAGE</a:t>
          </a:r>
          <a:endParaRPr lang="en-US" sz="1800" kern="1200" dirty="0"/>
        </a:p>
      </dsp:txBody>
      <dsp:txXfrm>
        <a:off x="5616503" y="2966369"/>
        <a:ext cx="1679016" cy="1676887"/>
      </dsp:txXfrm>
    </dsp:sp>
    <dsp:sp modelId="{26EB6777-265F-4E9B-8CA6-1A975CE68ABA}">
      <dsp:nvSpPr>
        <dsp:cNvPr id="0" name=""/>
        <dsp:cNvSpPr/>
      </dsp:nvSpPr>
      <dsp:spPr>
        <a:xfrm rot="10799656">
          <a:off x="1147378" y="3542425"/>
          <a:ext cx="2399282" cy="14365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D3EA20-63BA-48A6-BC32-C0D05988BA50}">
      <dsp:nvSpPr>
        <dsp:cNvPr id="0" name=""/>
        <dsp:cNvSpPr/>
      </dsp:nvSpPr>
      <dsp:spPr>
        <a:xfrm>
          <a:off x="3036524" y="2945095"/>
          <a:ext cx="1972298" cy="181640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CALCULATE DISTANCE BETWEEN TRAINING AND TESTING HISTOGRAM</a:t>
          </a:r>
          <a:endParaRPr lang="en-US" sz="2000" kern="1200" dirty="0"/>
        </a:p>
      </dsp:txBody>
      <dsp:txXfrm>
        <a:off x="3089725" y="2998296"/>
        <a:ext cx="1865896" cy="1710002"/>
      </dsp:txXfrm>
    </dsp:sp>
    <dsp:sp modelId="{0CBEC494-E717-4A80-B287-EEDB745E9DF3}">
      <dsp:nvSpPr>
        <dsp:cNvPr id="0" name=""/>
        <dsp:cNvSpPr/>
      </dsp:nvSpPr>
      <dsp:spPr>
        <a:xfrm>
          <a:off x="778968" y="2904717"/>
          <a:ext cx="1688845" cy="189715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RETURN PREDICTED IMAGE WITH ID</a:t>
          </a:r>
          <a:endParaRPr lang="en-US" sz="2000" kern="1200" dirty="0"/>
        </a:p>
      </dsp:txBody>
      <dsp:txXfrm>
        <a:off x="828433" y="2954182"/>
        <a:ext cx="1589915" cy="17982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A0FEC4-0647-4097-994E-3D480EDB8F2F}"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396981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A0FEC4-0647-4097-994E-3D480EDB8F2F}"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380031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A0FEC4-0647-4097-994E-3D480EDB8F2F}"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23C1FA-66C6-4089-8A68-C935BCA7D15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9718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CA0FEC4-0647-4097-994E-3D480EDB8F2F}" type="datetimeFigureOut">
              <a:rPr lang="en-US" smtClean="0"/>
              <a:t>03-Dec-19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1633987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CA0FEC4-0647-4097-994E-3D480EDB8F2F}" type="datetimeFigureOut">
              <a:rPr lang="en-US" smtClean="0"/>
              <a:t>03-Dec-19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23C1FA-66C6-4089-8A68-C935BCA7D15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0057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CA0FEC4-0647-4097-994E-3D480EDB8F2F}" type="datetimeFigureOut">
              <a:rPr lang="en-US" smtClean="0"/>
              <a:t>03-Dec-19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1770133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A0FEC4-0647-4097-994E-3D480EDB8F2F}"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3787403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A0FEC4-0647-4097-994E-3D480EDB8F2F}"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189866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A0FEC4-0647-4097-994E-3D480EDB8F2F}"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61440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A0FEC4-0647-4097-994E-3D480EDB8F2F}"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57071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A0FEC4-0647-4097-994E-3D480EDB8F2F}" type="datetimeFigureOut">
              <a:rPr lang="en-US" smtClean="0"/>
              <a:t>03-Dec-19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205284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A0FEC4-0647-4097-994E-3D480EDB8F2F}" type="datetimeFigureOut">
              <a:rPr lang="en-US" smtClean="0"/>
              <a:t>03-Dec-19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409563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A0FEC4-0647-4097-994E-3D480EDB8F2F}" type="datetimeFigureOut">
              <a:rPr lang="en-US" smtClean="0"/>
              <a:t>03-Dec-19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2104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0FEC4-0647-4097-994E-3D480EDB8F2F}" type="datetimeFigureOut">
              <a:rPr lang="en-US" smtClean="0"/>
              <a:t>03-Dec-19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131888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A0FEC4-0647-4097-994E-3D480EDB8F2F}" type="datetimeFigureOut">
              <a:rPr lang="en-US" smtClean="0"/>
              <a:t>03-Dec-19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37033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A0FEC4-0647-4097-994E-3D480EDB8F2F}" type="datetimeFigureOut">
              <a:rPr lang="en-US" smtClean="0"/>
              <a:t>03-Dec-19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23C1FA-66C6-4089-8A68-C935BCA7D151}" type="slidenum">
              <a:rPr lang="en-US" smtClean="0"/>
              <a:t>‹#›</a:t>
            </a:fld>
            <a:endParaRPr lang="en-US"/>
          </a:p>
        </p:txBody>
      </p:sp>
    </p:spTree>
    <p:extLst>
      <p:ext uri="{BB962C8B-B14F-4D97-AF65-F5344CB8AC3E}">
        <p14:creationId xmlns:p14="http://schemas.microsoft.com/office/powerpoint/2010/main" val="34918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CA0FEC4-0647-4097-994E-3D480EDB8F2F}" type="datetimeFigureOut">
              <a:rPr lang="en-US" smtClean="0"/>
              <a:t>03-Dec-19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23C1FA-66C6-4089-8A68-C935BCA7D151}" type="slidenum">
              <a:rPr lang="en-US" smtClean="0"/>
              <a:t>‹#›</a:t>
            </a:fld>
            <a:endParaRPr lang="en-US"/>
          </a:p>
        </p:txBody>
      </p:sp>
    </p:spTree>
    <p:extLst>
      <p:ext uri="{BB962C8B-B14F-4D97-AF65-F5344CB8AC3E}">
        <p14:creationId xmlns:p14="http://schemas.microsoft.com/office/powerpoint/2010/main" val="186650795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face-recognition-how-lbph-works-90ec258c3d6b" TargetMode="External"/><Relationship Id="rId7" Type="http://schemas.openxmlformats.org/officeDocument/2006/relationships/image" Target="../media/image46.png"/><Relationship Id="rId2" Type="http://schemas.openxmlformats.org/officeDocument/2006/relationships/hyperlink" Target="http://cvc.cs.yale.edu/cvc/projects/yalefaces/yalefaces.html" TargetMode="External"/><Relationship Id="rId1" Type="http://schemas.openxmlformats.org/officeDocument/2006/relationships/slideLayout" Target="../slideLayouts/slideLayout2.xml"/><Relationship Id="rId6" Type="http://schemas.openxmlformats.org/officeDocument/2006/relationships/hyperlink" Target="https://www.youtube.com/watch?v=uEJ71VlUmMQ" TargetMode="External"/><Relationship Id="rId5" Type="http://schemas.openxmlformats.org/officeDocument/2006/relationships/hyperlink" Target="https://www.youtube.com/watch?v=wpAwdsubl1w" TargetMode="External"/><Relationship Id="rId4" Type="http://schemas.openxmlformats.org/officeDocument/2006/relationships/hyperlink" Target="https://docs.opencv.org/2.4/modules/contrib/doc/facerec/facerec_tutorial.html?highlight=local%20binary%20pattern%20histogram#face-database"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335" y="228600"/>
            <a:ext cx="11766665" cy="1932709"/>
          </a:xfrm>
        </p:spPr>
        <p:txBody>
          <a:bodyPr>
            <a:normAutofit/>
          </a:bodyPr>
          <a:lstStyle/>
          <a:p>
            <a:r>
              <a:rPr lang="en-US" sz="6000" b="1" dirty="0" smtClean="0"/>
              <a:t>    </a:t>
            </a:r>
            <a:r>
              <a:rPr lang="en-US" sz="6000" b="1" dirty="0" smtClean="0">
                <a:solidFill>
                  <a:schemeClr val="tx1"/>
                </a:solidFill>
              </a:rPr>
              <a:t>Face Recognition System-</a:t>
            </a:r>
            <a:br>
              <a:rPr lang="en-US" sz="6000" b="1" dirty="0" smtClean="0">
                <a:solidFill>
                  <a:schemeClr val="tx1"/>
                </a:solidFill>
              </a:rPr>
            </a:br>
            <a:r>
              <a:rPr lang="en-US" sz="6000" b="1" dirty="0" smtClean="0">
                <a:solidFill>
                  <a:schemeClr val="tx1"/>
                </a:solidFill>
              </a:rPr>
              <a:t>    Using Machine Learning </a:t>
            </a:r>
            <a:endParaRPr lang="en-US" sz="6000" b="1" dirty="0">
              <a:solidFill>
                <a:schemeClr val="tx1"/>
              </a:solidFill>
            </a:endParaRPr>
          </a:p>
        </p:txBody>
      </p:sp>
      <p:sp>
        <p:nvSpPr>
          <p:cNvPr id="3" name="Subtitle 2"/>
          <p:cNvSpPr>
            <a:spLocks noGrp="1"/>
          </p:cNvSpPr>
          <p:nvPr>
            <p:ph type="subTitle" idx="1"/>
          </p:nvPr>
        </p:nvSpPr>
        <p:spPr>
          <a:xfrm>
            <a:off x="644238" y="4416137"/>
            <a:ext cx="11720944" cy="1693717"/>
          </a:xfrm>
        </p:spPr>
        <p:txBody>
          <a:bodyPr>
            <a:normAutofit fontScale="92500" lnSpcReduction="20000"/>
          </a:bodyPr>
          <a:lstStyle/>
          <a:p>
            <a:r>
              <a:rPr lang="en-US" sz="2800" dirty="0" smtClean="0">
                <a:solidFill>
                  <a:schemeClr val="tx1"/>
                </a:solidFill>
              </a:rPr>
              <a:t>Project Guide:</a:t>
            </a:r>
            <a:r>
              <a:rPr lang="en-US" sz="2800" dirty="0">
                <a:solidFill>
                  <a:schemeClr val="tx1"/>
                </a:solidFill>
              </a:rPr>
              <a:t>	</a:t>
            </a:r>
            <a:r>
              <a:rPr lang="en-US" sz="2800" dirty="0" smtClean="0">
                <a:solidFill>
                  <a:schemeClr val="tx1"/>
                </a:solidFill>
              </a:rPr>
              <a:t>							Project by:</a:t>
            </a:r>
          </a:p>
          <a:p>
            <a:r>
              <a:rPr lang="en-US" sz="2800" dirty="0" smtClean="0">
                <a:solidFill>
                  <a:schemeClr val="tx1"/>
                </a:solidFill>
              </a:rPr>
              <a:t>Dr. </a:t>
            </a:r>
            <a:r>
              <a:rPr lang="en-US" sz="2800" dirty="0" err="1" smtClean="0">
                <a:solidFill>
                  <a:schemeClr val="tx1"/>
                </a:solidFill>
              </a:rPr>
              <a:t>Nishant</a:t>
            </a:r>
            <a:r>
              <a:rPr lang="en-US" sz="2800" dirty="0" smtClean="0">
                <a:solidFill>
                  <a:schemeClr val="tx1"/>
                </a:solidFill>
              </a:rPr>
              <a:t> </a:t>
            </a:r>
            <a:r>
              <a:rPr lang="en-US" sz="2800" dirty="0" err="1" smtClean="0">
                <a:solidFill>
                  <a:schemeClr val="tx1"/>
                </a:solidFill>
              </a:rPr>
              <a:t>Shrivastava</a:t>
            </a:r>
            <a:r>
              <a:rPr lang="en-US" sz="2800" dirty="0" smtClean="0">
                <a:solidFill>
                  <a:schemeClr val="tx1"/>
                </a:solidFill>
              </a:rPr>
              <a:t> 					</a:t>
            </a:r>
            <a:r>
              <a:rPr lang="en-US" sz="2800" dirty="0" err="1" smtClean="0">
                <a:solidFill>
                  <a:schemeClr val="tx1"/>
                </a:solidFill>
              </a:rPr>
              <a:t>Somya</a:t>
            </a:r>
            <a:r>
              <a:rPr lang="en-US" sz="2800" dirty="0" smtClean="0">
                <a:solidFill>
                  <a:schemeClr val="tx1"/>
                </a:solidFill>
              </a:rPr>
              <a:t> </a:t>
            </a:r>
            <a:r>
              <a:rPr lang="en-US" sz="2800" dirty="0">
                <a:solidFill>
                  <a:schemeClr val="tx1"/>
                </a:solidFill>
              </a:rPr>
              <a:t>S</a:t>
            </a:r>
            <a:r>
              <a:rPr lang="en-US" sz="2800" dirty="0" smtClean="0">
                <a:solidFill>
                  <a:schemeClr val="tx1"/>
                </a:solidFill>
              </a:rPr>
              <a:t>harma(8817103032)</a:t>
            </a:r>
          </a:p>
          <a:p>
            <a:r>
              <a:rPr lang="en-US" sz="2800" dirty="0" smtClean="0">
                <a:solidFill>
                  <a:schemeClr val="tx1"/>
                </a:solidFill>
              </a:rPr>
              <a:t>													</a:t>
            </a:r>
            <a:r>
              <a:rPr lang="en-US" sz="2800" dirty="0" err="1" smtClean="0">
                <a:solidFill>
                  <a:schemeClr val="tx1"/>
                </a:solidFill>
              </a:rPr>
              <a:t>Animesh</a:t>
            </a:r>
            <a:r>
              <a:rPr lang="en-US" sz="2800" dirty="0" smtClean="0">
                <a:solidFill>
                  <a:schemeClr val="tx1"/>
                </a:solidFill>
              </a:rPr>
              <a:t> </a:t>
            </a:r>
            <a:r>
              <a:rPr lang="en-US" sz="2800" dirty="0">
                <a:solidFill>
                  <a:schemeClr val="tx1"/>
                </a:solidFill>
              </a:rPr>
              <a:t>K</a:t>
            </a:r>
            <a:r>
              <a:rPr lang="en-US" sz="2800" dirty="0" smtClean="0">
                <a:solidFill>
                  <a:schemeClr val="tx1"/>
                </a:solidFill>
              </a:rPr>
              <a:t>umar </a:t>
            </a:r>
            <a:r>
              <a:rPr lang="en-US" sz="2800" dirty="0">
                <a:solidFill>
                  <a:schemeClr val="tx1"/>
                </a:solidFill>
              </a:rPr>
              <a:t>J</a:t>
            </a:r>
            <a:r>
              <a:rPr lang="en-US" sz="2800" dirty="0" smtClean="0">
                <a:solidFill>
                  <a:schemeClr val="tx1"/>
                </a:solidFill>
              </a:rPr>
              <a:t>ain(8817103008)</a:t>
            </a:r>
            <a:r>
              <a:rPr lang="en-US" sz="2800" dirty="0" smtClean="0">
                <a:solidFill>
                  <a:schemeClr val="tx1">
                    <a:lumMod val="95000"/>
                    <a:lumOff val="5000"/>
                  </a:schemeClr>
                </a:solidFill>
              </a:rPr>
              <a:t>	</a:t>
            </a:r>
            <a:r>
              <a:rPr lang="en-US" sz="2800" dirty="0" smtClean="0"/>
              <a:t>	</a:t>
            </a:r>
            <a:r>
              <a:rPr lang="en-US" dirty="0" smtClean="0"/>
              <a:t>				</a:t>
            </a:r>
            <a:endParaRPr lang="en-US" dirty="0"/>
          </a:p>
        </p:txBody>
      </p:sp>
    </p:spTree>
    <p:extLst>
      <p:ext uri="{BB962C8B-B14F-4D97-AF65-F5344CB8AC3E}">
        <p14:creationId xmlns:p14="http://schemas.microsoft.com/office/powerpoint/2010/main" val="2024867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04612" y="624110"/>
            <a:ext cx="1201295" cy="1280890"/>
          </a:xfrm>
        </p:spPr>
        <p:txBody>
          <a:bodyPr/>
          <a:lstStyle/>
          <a:p>
            <a:endParaRPr lang="en-US" dirty="0"/>
          </a:p>
        </p:txBody>
      </p:sp>
      <p:sp>
        <p:nvSpPr>
          <p:cNvPr id="3" name="Content Placeholder 2"/>
          <p:cNvSpPr>
            <a:spLocks noGrp="1"/>
          </p:cNvSpPr>
          <p:nvPr>
            <p:ph idx="1"/>
          </p:nvPr>
        </p:nvSpPr>
        <p:spPr>
          <a:xfrm>
            <a:off x="1402772" y="624110"/>
            <a:ext cx="10370128" cy="5287112"/>
          </a:xfrm>
        </p:spPr>
        <p:txBody>
          <a:bodyPr>
            <a:normAutofit/>
          </a:bodyPr>
          <a:lstStyle/>
          <a:p>
            <a:pPr>
              <a:buFont typeface="Wingdings" panose="05000000000000000000" pitchFamily="2" charset="2"/>
              <a:buChar char="v"/>
            </a:pPr>
            <a:r>
              <a:rPr lang="en-US" sz="2800" dirty="0" smtClean="0">
                <a:solidFill>
                  <a:schemeClr val="tx1"/>
                </a:solidFill>
              </a:rPr>
              <a:t>A feature was detected using Integral Image Algorithm. </a:t>
            </a:r>
          </a:p>
          <a:p>
            <a:pPr>
              <a:buFont typeface="Wingdings" panose="05000000000000000000" pitchFamily="2" charset="2"/>
              <a:buChar char="v"/>
            </a:pPr>
            <a:r>
              <a:rPr lang="en-US" sz="2800" dirty="0" smtClean="0">
                <a:solidFill>
                  <a:schemeClr val="tx1"/>
                </a:solidFill>
              </a:rPr>
              <a:t>The </a:t>
            </a:r>
            <a:r>
              <a:rPr lang="en-US" sz="2800" dirty="0">
                <a:solidFill>
                  <a:schemeClr val="tx1"/>
                </a:solidFill>
              </a:rPr>
              <a:t>integral image at </a:t>
            </a:r>
            <a:r>
              <a:rPr lang="en-US" sz="2800" dirty="0" smtClean="0">
                <a:solidFill>
                  <a:schemeClr val="tx1"/>
                </a:solidFill>
              </a:rPr>
              <a:t>location (x , y) contains </a:t>
            </a:r>
            <a:r>
              <a:rPr lang="en-US" sz="2800" dirty="0">
                <a:solidFill>
                  <a:schemeClr val="tx1"/>
                </a:solidFill>
              </a:rPr>
              <a:t>the sum of the pixels above and to the left of </a:t>
            </a:r>
            <a:r>
              <a:rPr lang="en-US" sz="2800" dirty="0" smtClean="0">
                <a:solidFill>
                  <a:schemeClr val="tx1"/>
                </a:solidFill>
              </a:rPr>
              <a:t>(x , y) inclusive.</a:t>
            </a:r>
          </a:p>
          <a:p>
            <a:pPr>
              <a:buFont typeface="Wingdings" panose="05000000000000000000" pitchFamily="2" charset="2"/>
              <a:buChar char="v"/>
            </a:pPr>
            <a:endParaRPr lang="en-US" sz="28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2758497" y="2764503"/>
            <a:ext cx="6714981" cy="3575007"/>
          </a:xfrm>
          <a:prstGeom prst="rect">
            <a:avLst/>
          </a:prstGeom>
        </p:spPr>
      </p:pic>
    </p:spTree>
    <p:extLst>
      <p:ext uri="{BB962C8B-B14F-4D97-AF65-F5344CB8AC3E}">
        <p14:creationId xmlns:p14="http://schemas.microsoft.com/office/powerpoint/2010/main" val="1276799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04612" y="624110"/>
            <a:ext cx="486497" cy="1280890"/>
          </a:xfrm>
        </p:spPr>
        <p:txBody>
          <a:bodyPr/>
          <a:lstStyle/>
          <a:p>
            <a:endParaRPr lang="en-US" dirty="0"/>
          </a:p>
        </p:txBody>
      </p:sp>
      <p:sp>
        <p:nvSpPr>
          <p:cNvPr id="3" name="Content Placeholder 2"/>
          <p:cNvSpPr>
            <a:spLocks noGrp="1"/>
          </p:cNvSpPr>
          <p:nvPr>
            <p:ph idx="1"/>
          </p:nvPr>
        </p:nvSpPr>
        <p:spPr>
          <a:xfrm>
            <a:off x="1517072" y="624110"/>
            <a:ext cx="9987539" cy="5287112"/>
          </a:xfrm>
        </p:spPr>
        <p:txBody>
          <a:bodyPr>
            <a:normAutofit/>
          </a:bodyPr>
          <a:lstStyle/>
          <a:p>
            <a:pPr>
              <a:buFont typeface="Wingdings" panose="05000000000000000000" pitchFamily="2" charset="2"/>
              <a:buChar char="v"/>
            </a:pPr>
            <a:r>
              <a:rPr lang="en-US" sz="2800" dirty="0" err="1" smtClean="0">
                <a:solidFill>
                  <a:schemeClr val="tx1"/>
                </a:solidFill>
              </a:rPr>
              <a:t>Adaboost</a:t>
            </a:r>
            <a:r>
              <a:rPr lang="en-US" sz="2800" dirty="0" smtClean="0">
                <a:solidFill>
                  <a:schemeClr val="tx1"/>
                </a:solidFill>
              </a:rPr>
              <a:t> algorithm then selected the </a:t>
            </a:r>
            <a:r>
              <a:rPr lang="en-US" sz="2800" dirty="0" err="1" smtClean="0">
                <a:solidFill>
                  <a:schemeClr val="tx1"/>
                </a:solidFill>
              </a:rPr>
              <a:t>haar</a:t>
            </a:r>
            <a:r>
              <a:rPr lang="en-US" sz="2800" dirty="0" smtClean="0">
                <a:solidFill>
                  <a:schemeClr val="tx1"/>
                </a:solidFill>
              </a:rPr>
              <a:t> features and train a weak classifier.</a:t>
            </a:r>
          </a:p>
          <a:p>
            <a:pPr marL="0" indent="0">
              <a:buNone/>
            </a:pPr>
            <a:endParaRPr lang="en-US" sz="2800" dirty="0"/>
          </a:p>
        </p:txBody>
      </p:sp>
      <p:pic>
        <p:nvPicPr>
          <p:cNvPr id="4" name="Picture 3"/>
          <p:cNvPicPr>
            <a:picLocks noChangeAspect="1"/>
          </p:cNvPicPr>
          <p:nvPr/>
        </p:nvPicPr>
        <p:blipFill>
          <a:blip r:embed="rId2"/>
          <a:stretch>
            <a:fillRect/>
          </a:stretch>
        </p:blipFill>
        <p:spPr>
          <a:xfrm>
            <a:off x="3525450" y="1905000"/>
            <a:ext cx="5319441" cy="4128545"/>
          </a:xfrm>
          <a:prstGeom prst="rect">
            <a:avLst/>
          </a:prstGeom>
        </p:spPr>
      </p:pic>
    </p:spTree>
    <p:extLst>
      <p:ext uri="{BB962C8B-B14F-4D97-AF65-F5344CB8AC3E}">
        <p14:creationId xmlns:p14="http://schemas.microsoft.com/office/powerpoint/2010/main" val="3783568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04613" y="624110"/>
            <a:ext cx="1702232" cy="1280890"/>
          </a:xfrm>
        </p:spPr>
        <p:txBody>
          <a:bodyPr/>
          <a:lstStyle/>
          <a:p>
            <a:endParaRPr lang="en-US" dirty="0"/>
          </a:p>
        </p:txBody>
      </p:sp>
      <p:sp>
        <p:nvSpPr>
          <p:cNvPr id="3" name="Content Placeholder 2"/>
          <p:cNvSpPr>
            <a:spLocks noGrp="1"/>
          </p:cNvSpPr>
          <p:nvPr>
            <p:ph idx="1"/>
          </p:nvPr>
        </p:nvSpPr>
        <p:spPr>
          <a:xfrm>
            <a:off x="1350818" y="426027"/>
            <a:ext cx="10153794" cy="5485195"/>
          </a:xfrm>
        </p:spPr>
        <p:txBody>
          <a:bodyPr>
            <a:normAutofit/>
          </a:bodyPr>
          <a:lstStyle/>
          <a:p>
            <a:pPr>
              <a:buFont typeface="Wingdings" panose="05000000000000000000" pitchFamily="2" charset="2"/>
              <a:buChar char="v"/>
            </a:pPr>
            <a:r>
              <a:rPr lang="en-US" sz="2800" dirty="0" smtClean="0">
                <a:solidFill>
                  <a:schemeClr val="tx1"/>
                </a:solidFill>
              </a:rPr>
              <a:t>An image was passed through a series of classifiers to detect the face. </a:t>
            </a:r>
            <a:endParaRPr lang="en-US" sz="2800" dirty="0">
              <a:solidFill>
                <a:schemeClr val="tx1"/>
              </a:solidFill>
            </a:endParaRPr>
          </a:p>
        </p:txBody>
      </p:sp>
      <p:pic>
        <p:nvPicPr>
          <p:cNvPr id="4" name="Picture 3"/>
          <p:cNvPicPr>
            <a:picLocks noChangeAspect="1"/>
          </p:cNvPicPr>
          <p:nvPr/>
        </p:nvPicPr>
        <p:blipFill>
          <a:blip r:embed="rId2"/>
          <a:stretch>
            <a:fillRect/>
          </a:stretch>
        </p:blipFill>
        <p:spPr>
          <a:xfrm>
            <a:off x="2446758" y="1824459"/>
            <a:ext cx="7961913" cy="4086763"/>
          </a:xfrm>
          <a:prstGeom prst="rect">
            <a:avLst/>
          </a:prstGeom>
        </p:spPr>
      </p:pic>
    </p:spTree>
    <p:extLst>
      <p:ext uri="{BB962C8B-B14F-4D97-AF65-F5344CB8AC3E}">
        <p14:creationId xmlns:p14="http://schemas.microsoft.com/office/powerpoint/2010/main" val="3881117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04612" y="624110"/>
            <a:ext cx="850179" cy="1280890"/>
          </a:xfrm>
        </p:spPr>
        <p:txBody>
          <a:bodyPr/>
          <a:lstStyle/>
          <a:p>
            <a:endParaRPr lang="en-US" dirty="0"/>
          </a:p>
        </p:txBody>
      </p:sp>
      <p:sp>
        <p:nvSpPr>
          <p:cNvPr id="3" name="Content Placeholder 2"/>
          <p:cNvSpPr>
            <a:spLocks noGrp="1"/>
          </p:cNvSpPr>
          <p:nvPr>
            <p:ph idx="1"/>
          </p:nvPr>
        </p:nvSpPr>
        <p:spPr>
          <a:xfrm>
            <a:off x="1579418" y="478637"/>
            <a:ext cx="9925194" cy="612408"/>
          </a:xfrm>
        </p:spPr>
        <p:txBody>
          <a:bodyPr>
            <a:normAutofit/>
          </a:bodyPr>
          <a:lstStyle/>
          <a:p>
            <a:pPr>
              <a:buFont typeface="Wingdings" panose="05000000000000000000" pitchFamily="2" charset="2"/>
              <a:buChar char="v"/>
            </a:pPr>
            <a:r>
              <a:rPr lang="en-US" sz="2800" b="1" dirty="0" smtClean="0">
                <a:solidFill>
                  <a:schemeClr val="tx1"/>
                </a:solidFill>
              </a:rPr>
              <a:t>RECOGNITION</a:t>
            </a:r>
            <a:endParaRPr lang="en-US" sz="2800" b="1" dirty="0">
              <a:solidFill>
                <a:schemeClr val="tx1"/>
              </a:solidFill>
            </a:endParaRPr>
          </a:p>
        </p:txBody>
      </p:sp>
      <p:graphicFrame>
        <p:nvGraphicFramePr>
          <p:cNvPr id="5" name="Diagram 4"/>
          <p:cNvGraphicFramePr/>
          <p:nvPr>
            <p:extLst>
              <p:ext uri="{D42A27DB-BD31-4B8C-83A1-F6EECF244321}">
                <p14:modId xmlns:p14="http://schemas.microsoft.com/office/powerpoint/2010/main" val="1356716128"/>
              </p:ext>
            </p:extLst>
          </p:nvPr>
        </p:nvGraphicFramePr>
        <p:xfrm>
          <a:off x="935183" y="1091045"/>
          <a:ext cx="10089572" cy="5870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0097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04612" y="437073"/>
            <a:ext cx="687388" cy="1280890"/>
          </a:xfrm>
        </p:spPr>
        <p:txBody>
          <a:bodyPr>
            <a:noAutofit/>
          </a:bodyPr>
          <a:lstStyle/>
          <a:p>
            <a:pPr algn="ctr"/>
            <a:endParaRPr lang="en-US" sz="4800" dirty="0"/>
          </a:p>
        </p:txBody>
      </p:sp>
      <p:sp>
        <p:nvSpPr>
          <p:cNvPr id="3" name="Content Placeholder 2"/>
          <p:cNvSpPr>
            <a:spLocks noGrp="1"/>
          </p:cNvSpPr>
          <p:nvPr>
            <p:ph idx="1"/>
          </p:nvPr>
        </p:nvSpPr>
        <p:spPr>
          <a:xfrm>
            <a:off x="550718" y="259773"/>
            <a:ext cx="10953894" cy="6349499"/>
          </a:xfrm>
        </p:spPr>
        <p:txBody>
          <a:bodyPr>
            <a:normAutofit/>
          </a:bodyPr>
          <a:lstStyle/>
          <a:p>
            <a:pPr algn="just">
              <a:buFont typeface="Wingdings" panose="05000000000000000000" pitchFamily="2" charset="2"/>
              <a:buChar char="v"/>
            </a:pPr>
            <a:r>
              <a:rPr lang="en-US" sz="2800" dirty="0" smtClean="0">
                <a:solidFill>
                  <a:schemeClr val="tx1">
                    <a:lumMod val="95000"/>
                    <a:lumOff val="5000"/>
                  </a:schemeClr>
                </a:solidFill>
              </a:rPr>
              <a:t>            </a:t>
            </a:r>
            <a:r>
              <a:rPr lang="en-US" sz="2800" b="1" dirty="0" smtClean="0">
                <a:solidFill>
                  <a:schemeClr val="tx1"/>
                </a:solidFill>
              </a:rPr>
              <a:t>LOCAL BINARY PATTERN HISTOGRAM</a:t>
            </a:r>
          </a:p>
          <a:p>
            <a:pPr marL="0" indent="0" algn="just">
              <a:buNone/>
            </a:pPr>
            <a:endParaRPr lang="en-US" sz="2800" dirty="0">
              <a:solidFill>
                <a:schemeClr val="tx1">
                  <a:lumMod val="95000"/>
                  <a:lumOff val="5000"/>
                </a:schemeClr>
              </a:solidFill>
            </a:endParaRPr>
          </a:p>
          <a:p>
            <a:pPr marL="0" indent="0" algn="just">
              <a:buNone/>
            </a:pPr>
            <a:r>
              <a:rPr lang="en-US" sz="2800" dirty="0" smtClean="0">
                <a:solidFill>
                  <a:schemeClr val="tx1"/>
                </a:solidFill>
              </a:rPr>
              <a:t>The </a:t>
            </a:r>
            <a:r>
              <a:rPr lang="en-US" sz="2800" dirty="0">
                <a:solidFill>
                  <a:schemeClr val="tx1"/>
                </a:solidFill>
              </a:rPr>
              <a:t>basic idea of Local Binary Patterns is to summarize the local structure in an image by comparing each pixel with its neighborhood</a:t>
            </a:r>
            <a:r>
              <a:rPr lang="en-US" sz="2800" dirty="0" smtClean="0">
                <a:solidFill>
                  <a:schemeClr val="tx1"/>
                </a:solidFill>
              </a:rPr>
              <a:t>.</a:t>
            </a:r>
          </a:p>
          <a:p>
            <a:pPr marL="0" indent="0" algn="just">
              <a:buNone/>
            </a:pPr>
            <a:endParaRPr lang="en-US" sz="2800" dirty="0">
              <a:solidFill>
                <a:schemeClr val="tx1">
                  <a:lumMod val="95000"/>
                  <a:lumOff val="5000"/>
                </a:schemeClr>
              </a:solidFill>
            </a:endParaRPr>
          </a:p>
          <a:p>
            <a:pPr marL="0" indent="0" algn="just">
              <a:buNone/>
            </a:pPr>
            <a:r>
              <a:rPr lang="en-US" sz="2800" b="1" dirty="0" smtClean="0">
                <a:solidFill>
                  <a:schemeClr val="accent1"/>
                </a:solidFill>
              </a:rPr>
              <a:t>STEP 1: </a:t>
            </a:r>
            <a:r>
              <a:rPr lang="en-US" sz="2800" dirty="0" smtClean="0">
                <a:solidFill>
                  <a:schemeClr val="tx1"/>
                </a:solidFill>
              </a:rPr>
              <a:t>We took </a:t>
            </a:r>
            <a:r>
              <a:rPr lang="en-US" sz="2800" dirty="0">
                <a:solidFill>
                  <a:schemeClr val="tx1"/>
                </a:solidFill>
              </a:rPr>
              <a:t>part of an image as a </a:t>
            </a:r>
            <a:r>
              <a:rPr lang="en-US" sz="2800" dirty="0" smtClean="0">
                <a:solidFill>
                  <a:schemeClr val="tx1"/>
                </a:solidFill>
              </a:rPr>
              <a:t>3x3 </a:t>
            </a:r>
            <a:r>
              <a:rPr lang="en-US" sz="2800" dirty="0">
                <a:solidFill>
                  <a:schemeClr val="tx1"/>
                </a:solidFill>
              </a:rPr>
              <a:t>matrix </a:t>
            </a:r>
            <a:r>
              <a:rPr lang="en-US" sz="2800" dirty="0" smtClean="0">
                <a:solidFill>
                  <a:schemeClr val="tx1"/>
                </a:solidFill>
              </a:rPr>
              <a:t>containing </a:t>
            </a:r>
            <a:r>
              <a:rPr lang="en-US" sz="2800" dirty="0">
                <a:solidFill>
                  <a:schemeClr val="tx1"/>
                </a:solidFill>
              </a:rPr>
              <a:t>the intensity of each pixel (0~255</a:t>
            </a:r>
            <a:r>
              <a:rPr lang="en-US" sz="2800" dirty="0" smtClean="0">
                <a:solidFill>
                  <a:schemeClr val="tx1"/>
                </a:solidFill>
              </a:rPr>
              <a:t>).</a:t>
            </a:r>
          </a:p>
          <a:p>
            <a:pPr marL="0" indent="0" algn="just">
              <a:buNone/>
            </a:pPr>
            <a:endParaRPr lang="en-US" sz="2800" dirty="0" smtClean="0">
              <a:solidFill>
                <a:schemeClr val="tx1">
                  <a:lumMod val="95000"/>
                  <a:lumOff val="5000"/>
                </a:schemeClr>
              </a:solidFill>
            </a:endParaRPr>
          </a:p>
          <a:p>
            <a:pPr marL="0" indent="0" algn="just">
              <a:buNone/>
            </a:pPr>
            <a:r>
              <a:rPr lang="en-US" sz="2800" b="1" dirty="0" smtClean="0">
                <a:solidFill>
                  <a:schemeClr val="accent1"/>
                </a:solidFill>
              </a:rPr>
              <a:t>STEP 2: </a:t>
            </a:r>
            <a:r>
              <a:rPr lang="en-US" sz="2800" dirty="0" smtClean="0">
                <a:solidFill>
                  <a:schemeClr val="tx1"/>
                </a:solidFill>
              </a:rPr>
              <a:t>Then, we took </a:t>
            </a:r>
            <a:r>
              <a:rPr lang="en-US" sz="2800" dirty="0">
                <a:solidFill>
                  <a:schemeClr val="tx1"/>
                </a:solidFill>
              </a:rPr>
              <a:t>the central pixel </a:t>
            </a:r>
            <a:r>
              <a:rPr lang="en-US" sz="2800" dirty="0" smtClean="0">
                <a:solidFill>
                  <a:schemeClr val="tx1"/>
                </a:solidFill>
              </a:rPr>
              <a:t>as threshold and if </a:t>
            </a:r>
            <a:r>
              <a:rPr lang="en-US" sz="2800" dirty="0">
                <a:solidFill>
                  <a:schemeClr val="tx1"/>
                </a:solidFill>
              </a:rPr>
              <a:t>the intensity of the center pixel </a:t>
            </a:r>
            <a:r>
              <a:rPr lang="en-US" sz="2800" dirty="0" smtClean="0">
                <a:solidFill>
                  <a:schemeClr val="tx1"/>
                </a:solidFill>
              </a:rPr>
              <a:t>was </a:t>
            </a:r>
            <a:r>
              <a:rPr lang="en-US" sz="2800" dirty="0">
                <a:solidFill>
                  <a:schemeClr val="tx1"/>
                </a:solidFill>
              </a:rPr>
              <a:t>greater or equal to its neighbor, then we </a:t>
            </a:r>
            <a:r>
              <a:rPr lang="en-US" sz="2800" dirty="0" smtClean="0">
                <a:solidFill>
                  <a:schemeClr val="tx1"/>
                </a:solidFill>
              </a:rPr>
              <a:t>denoted </a:t>
            </a:r>
            <a:r>
              <a:rPr lang="en-US" sz="2800" dirty="0">
                <a:solidFill>
                  <a:schemeClr val="tx1"/>
                </a:solidFill>
              </a:rPr>
              <a:t>it with 1 and 0 if not.</a:t>
            </a:r>
          </a:p>
          <a:p>
            <a:pPr marL="0" indent="0" algn="just">
              <a:buNone/>
            </a:pPr>
            <a:endParaRPr lang="en-US" sz="2800"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val="3177964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673840" y="297182"/>
            <a:ext cx="1036320" cy="45719"/>
          </a:xfrm>
        </p:spPr>
        <p:txBody>
          <a:bodyPr>
            <a:normAutofit fontScale="90000"/>
          </a:bodyPr>
          <a:lstStyle/>
          <a:p>
            <a:pPr algn="ctr"/>
            <a:endParaRPr lang="en-US" b="1" dirty="0">
              <a:solidFill>
                <a:schemeClr val="tx1">
                  <a:lumMod val="95000"/>
                  <a:lumOff val="5000"/>
                </a:schemeClr>
              </a:solidFill>
            </a:endParaRPr>
          </a:p>
        </p:txBody>
      </p:sp>
      <p:sp>
        <p:nvSpPr>
          <p:cNvPr id="3" name="Content Placeholder 2"/>
          <p:cNvSpPr>
            <a:spLocks noGrp="1"/>
          </p:cNvSpPr>
          <p:nvPr>
            <p:ph idx="1"/>
          </p:nvPr>
        </p:nvSpPr>
        <p:spPr>
          <a:xfrm>
            <a:off x="1548244" y="342901"/>
            <a:ext cx="9860973" cy="5943600"/>
          </a:xfrm>
        </p:spPr>
        <p:txBody>
          <a:bodyPr>
            <a:normAutofit/>
          </a:bodyPr>
          <a:lstStyle/>
          <a:p>
            <a:pPr marL="0" indent="0" algn="just">
              <a:buNone/>
            </a:pPr>
            <a:endParaRPr lang="en-US" sz="2200" dirty="0" smtClean="0">
              <a:solidFill>
                <a:schemeClr val="tx1">
                  <a:lumMod val="95000"/>
                  <a:lumOff val="5000"/>
                </a:schemeClr>
              </a:solidFill>
            </a:endParaRPr>
          </a:p>
          <a:p>
            <a:pPr marL="0" indent="0" algn="just">
              <a:buNone/>
            </a:pPr>
            <a:r>
              <a:rPr lang="en-US" sz="2800" b="1" dirty="0" smtClean="0">
                <a:solidFill>
                  <a:schemeClr val="accent1"/>
                </a:solidFill>
              </a:rPr>
              <a:t>STEP 3: </a:t>
            </a:r>
            <a:r>
              <a:rPr lang="en-US" sz="2800" dirty="0" smtClean="0">
                <a:solidFill>
                  <a:schemeClr val="tx1"/>
                </a:solidFill>
              </a:rPr>
              <a:t>The resulting matrix contained </a:t>
            </a:r>
            <a:r>
              <a:rPr lang="en-US" sz="2800" dirty="0">
                <a:solidFill>
                  <a:schemeClr val="tx1"/>
                </a:solidFill>
              </a:rPr>
              <a:t>only binary </a:t>
            </a:r>
            <a:r>
              <a:rPr lang="en-US" sz="2800" dirty="0" smtClean="0">
                <a:solidFill>
                  <a:schemeClr val="tx1"/>
                </a:solidFill>
              </a:rPr>
              <a:t>values. Then we concatenated a binary </a:t>
            </a:r>
            <a:r>
              <a:rPr lang="en-US" sz="2800" dirty="0">
                <a:solidFill>
                  <a:schemeClr val="tx1"/>
                </a:solidFill>
              </a:rPr>
              <a:t>value from each position </a:t>
            </a:r>
            <a:r>
              <a:rPr lang="en-US" sz="2800" dirty="0" smtClean="0">
                <a:solidFill>
                  <a:schemeClr val="tx1"/>
                </a:solidFill>
              </a:rPr>
              <a:t>of </a:t>
            </a:r>
            <a:r>
              <a:rPr lang="en-US" sz="2800" dirty="0">
                <a:solidFill>
                  <a:schemeClr val="tx1"/>
                </a:solidFill>
              </a:rPr>
              <a:t>the </a:t>
            </a:r>
            <a:r>
              <a:rPr lang="en-US" sz="2800" dirty="0" smtClean="0">
                <a:solidFill>
                  <a:schemeClr val="tx1"/>
                </a:solidFill>
              </a:rPr>
              <a:t>matrix and converted </a:t>
            </a:r>
            <a:r>
              <a:rPr lang="en-US" sz="2800" dirty="0">
                <a:solidFill>
                  <a:schemeClr val="tx1"/>
                </a:solidFill>
              </a:rPr>
              <a:t>this binary value to a decimal value and set it to the central value of the </a:t>
            </a:r>
            <a:r>
              <a:rPr lang="en-US" sz="2800" dirty="0" smtClean="0">
                <a:solidFill>
                  <a:schemeClr val="tx1"/>
                </a:solidFill>
              </a:rPr>
              <a:t>matrix.</a:t>
            </a:r>
            <a:endParaRPr lang="en-US" sz="2800" dirty="0">
              <a:solidFill>
                <a:schemeClr val="tx1"/>
              </a:solidFill>
            </a:endParaRPr>
          </a:p>
        </p:txBody>
      </p:sp>
      <p:pic>
        <p:nvPicPr>
          <p:cNvPr id="5" name="Picture 4"/>
          <p:cNvPicPr>
            <a:picLocks noChangeAspect="1"/>
          </p:cNvPicPr>
          <p:nvPr/>
        </p:nvPicPr>
        <p:blipFill>
          <a:blip r:embed="rId2"/>
          <a:stretch>
            <a:fillRect/>
          </a:stretch>
        </p:blipFill>
        <p:spPr>
          <a:xfrm>
            <a:off x="500711" y="3152776"/>
            <a:ext cx="11251538" cy="3310370"/>
          </a:xfrm>
          <a:prstGeom prst="rect">
            <a:avLst/>
          </a:prstGeom>
        </p:spPr>
      </p:pic>
    </p:spTree>
    <p:extLst>
      <p:ext uri="{BB962C8B-B14F-4D97-AF65-F5344CB8AC3E}">
        <p14:creationId xmlns:p14="http://schemas.microsoft.com/office/powerpoint/2010/main" val="201562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155679" y="633844"/>
            <a:ext cx="627611" cy="197429"/>
          </a:xfrm>
        </p:spPr>
        <p:txBody>
          <a:bodyPr>
            <a:normAutofit fontScale="90000"/>
          </a:bodyPr>
          <a:lstStyle/>
          <a:p>
            <a:endParaRPr lang="en-US" dirty="0"/>
          </a:p>
        </p:txBody>
      </p:sp>
      <p:sp>
        <p:nvSpPr>
          <p:cNvPr id="3" name="Content Placeholder 2"/>
          <p:cNvSpPr>
            <a:spLocks noGrp="1"/>
          </p:cNvSpPr>
          <p:nvPr>
            <p:ph idx="1"/>
          </p:nvPr>
        </p:nvSpPr>
        <p:spPr>
          <a:xfrm>
            <a:off x="1097280" y="238991"/>
            <a:ext cx="10058400" cy="6203373"/>
          </a:xfrm>
        </p:spPr>
        <p:txBody>
          <a:bodyPr>
            <a:normAutofit lnSpcReduction="10000"/>
          </a:bodyPr>
          <a:lstStyle/>
          <a:p>
            <a:pPr marL="0" indent="0" algn="just">
              <a:buNone/>
            </a:pPr>
            <a:r>
              <a:rPr lang="en-US" sz="2800" b="1" dirty="0" smtClean="0">
                <a:solidFill>
                  <a:schemeClr val="accent1"/>
                </a:solidFill>
              </a:rPr>
              <a:t>STEP 4: </a:t>
            </a:r>
            <a:r>
              <a:rPr lang="en-US" sz="2800" dirty="0" smtClean="0">
                <a:solidFill>
                  <a:schemeClr val="tx1"/>
                </a:solidFill>
              </a:rPr>
              <a:t>We performed </a:t>
            </a:r>
            <a:r>
              <a:rPr lang="en-US" sz="2800" dirty="0">
                <a:solidFill>
                  <a:schemeClr val="tx1"/>
                </a:solidFill>
              </a:rPr>
              <a:t>the same procedure for all the pixels of the image and at the end, </a:t>
            </a:r>
            <a:r>
              <a:rPr lang="en-US" sz="2800" dirty="0" smtClean="0">
                <a:solidFill>
                  <a:schemeClr val="tx1"/>
                </a:solidFill>
              </a:rPr>
              <a:t>we had a new image which represents all the Linear Binary Codes.</a:t>
            </a:r>
            <a:endParaRPr lang="en-US" sz="2800" dirty="0">
              <a:solidFill>
                <a:schemeClr val="tx1"/>
              </a:solidFill>
            </a:endParaRPr>
          </a:p>
          <a:p>
            <a:pPr marL="0" indent="0" algn="just">
              <a:buNone/>
            </a:pPr>
            <a:endParaRPr lang="en-US" sz="2800" dirty="0" smtClean="0">
              <a:solidFill>
                <a:schemeClr val="tx1">
                  <a:lumMod val="95000"/>
                  <a:lumOff val="5000"/>
                </a:schemeClr>
              </a:solidFill>
            </a:endParaRPr>
          </a:p>
          <a:p>
            <a:pPr algn="just">
              <a:buFont typeface="Wingdings" panose="05000000000000000000" pitchFamily="2" charset="2"/>
              <a:buChar char="v"/>
            </a:pPr>
            <a:endParaRPr lang="en-US" sz="2800" dirty="0">
              <a:solidFill>
                <a:schemeClr val="tx1">
                  <a:lumMod val="95000"/>
                  <a:lumOff val="5000"/>
                </a:schemeClr>
              </a:solidFill>
            </a:endParaRPr>
          </a:p>
          <a:p>
            <a:pPr algn="just">
              <a:buFont typeface="Wingdings" panose="05000000000000000000" pitchFamily="2" charset="2"/>
              <a:buChar char="v"/>
            </a:pPr>
            <a:endParaRPr lang="en-US" sz="2800" dirty="0" smtClean="0">
              <a:solidFill>
                <a:schemeClr val="tx1">
                  <a:lumMod val="95000"/>
                  <a:lumOff val="5000"/>
                </a:schemeClr>
              </a:solidFill>
            </a:endParaRPr>
          </a:p>
          <a:p>
            <a:pPr algn="just">
              <a:buFont typeface="Wingdings" panose="05000000000000000000" pitchFamily="2" charset="2"/>
              <a:buChar char="v"/>
            </a:pPr>
            <a:endParaRPr lang="en-US" sz="2800" dirty="0">
              <a:solidFill>
                <a:schemeClr val="tx1">
                  <a:lumMod val="95000"/>
                  <a:lumOff val="5000"/>
                </a:schemeClr>
              </a:solidFill>
            </a:endParaRPr>
          </a:p>
          <a:p>
            <a:pPr algn="just">
              <a:buFont typeface="Wingdings" panose="05000000000000000000" pitchFamily="2" charset="2"/>
              <a:buChar char="v"/>
            </a:pPr>
            <a:endParaRPr lang="en-US" sz="2800" dirty="0" smtClean="0">
              <a:solidFill>
                <a:schemeClr val="tx1">
                  <a:lumMod val="95000"/>
                  <a:lumOff val="5000"/>
                </a:schemeClr>
              </a:solidFill>
            </a:endParaRPr>
          </a:p>
          <a:p>
            <a:pPr marL="0" indent="0" algn="just">
              <a:buNone/>
            </a:pPr>
            <a:endParaRPr lang="en-US" sz="2800" dirty="0" smtClean="0">
              <a:solidFill>
                <a:schemeClr val="tx1">
                  <a:lumMod val="95000"/>
                  <a:lumOff val="5000"/>
                </a:schemeClr>
              </a:solidFill>
            </a:endParaRPr>
          </a:p>
          <a:p>
            <a:pPr marL="0" indent="0" algn="just">
              <a:buNone/>
            </a:pPr>
            <a:endParaRPr lang="en-US" sz="2800" b="1" dirty="0" smtClean="0">
              <a:solidFill>
                <a:schemeClr val="tx1">
                  <a:lumMod val="95000"/>
                  <a:lumOff val="5000"/>
                </a:schemeClr>
              </a:solidFill>
            </a:endParaRPr>
          </a:p>
          <a:p>
            <a:pPr marL="0" indent="0" algn="just">
              <a:buNone/>
            </a:pPr>
            <a:r>
              <a:rPr lang="en-US" sz="2800" b="1" dirty="0" smtClean="0">
                <a:solidFill>
                  <a:schemeClr val="accent1"/>
                </a:solidFill>
              </a:rPr>
              <a:t>STEP 5: </a:t>
            </a:r>
            <a:r>
              <a:rPr lang="en-US" sz="2800" dirty="0" smtClean="0">
                <a:solidFill>
                  <a:schemeClr val="tx1"/>
                </a:solidFill>
              </a:rPr>
              <a:t>We divided the resulting image into several regions and generated a histogram for each region.</a:t>
            </a:r>
            <a:endParaRPr lang="en-US" sz="2800" dirty="0">
              <a:solidFill>
                <a:schemeClr val="tx1"/>
              </a:solidFill>
            </a:endParaRPr>
          </a:p>
          <a:p>
            <a:pPr algn="just">
              <a:buFont typeface="Wingdings" panose="05000000000000000000" pitchFamily="2" charset="2"/>
              <a:buChar char="v"/>
            </a:pPr>
            <a:endParaRPr lang="en-US" sz="2200" dirty="0">
              <a:solidFill>
                <a:schemeClr val="tx1">
                  <a:lumMod val="95000"/>
                  <a:lumOff val="5000"/>
                </a:schemeClr>
              </a:solidFill>
            </a:endParaRPr>
          </a:p>
        </p:txBody>
      </p:sp>
      <p:pic>
        <p:nvPicPr>
          <p:cNvPr id="2050" name="Picture 2" descr="https://miro.medium.com/max/1780/1*-cyqWPcas3CXp4O2O7xP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40" y="1747706"/>
            <a:ext cx="11470850" cy="292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607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155680" y="280555"/>
            <a:ext cx="939338" cy="1456805"/>
          </a:xfrm>
        </p:spPr>
        <p:txBody>
          <a:bodyPr/>
          <a:lstStyle/>
          <a:p>
            <a:endParaRPr lang="en-US" dirty="0"/>
          </a:p>
        </p:txBody>
      </p:sp>
      <p:sp>
        <p:nvSpPr>
          <p:cNvPr id="3" name="Content Placeholder 2"/>
          <p:cNvSpPr>
            <a:spLocks noGrp="1"/>
          </p:cNvSpPr>
          <p:nvPr>
            <p:ph idx="1"/>
          </p:nvPr>
        </p:nvSpPr>
        <p:spPr>
          <a:xfrm>
            <a:off x="1467982" y="517603"/>
            <a:ext cx="9473645" cy="5893587"/>
          </a:xfrm>
        </p:spPr>
        <p:txBody>
          <a:bodyPr>
            <a:normAutofit fontScale="55000" lnSpcReduction="20000"/>
          </a:bodyPr>
          <a:lstStyle/>
          <a:p>
            <a:pPr marL="0" indent="0" algn="just">
              <a:buNone/>
            </a:pPr>
            <a:r>
              <a:rPr lang="en-US" sz="5100" b="1" dirty="0" smtClean="0">
                <a:solidFill>
                  <a:schemeClr val="accent1"/>
                </a:solidFill>
              </a:rPr>
              <a:t>STEP 6</a:t>
            </a:r>
            <a:r>
              <a:rPr lang="en-US" sz="5100" dirty="0" smtClean="0">
                <a:solidFill>
                  <a:schemeClr val="accent1"/>
                </a:solidFill>
              </a:rPr>
              <a:t>:</a:t>
            </a:r>
            <a:r>
              <a:rPr lang="en-US" sz="5100" dirty="0" smtClean="0">
                <a:solidFill>
                  <a:schemeClr val="tx1"/>
                </a:solidFill>
              </a:rPr>
              <a:t> Then</a:t>
            </a:r>
            <a:r>
              <a:rPr lang="en-US" sz="5100" dirty="0">
                <a:solidFill>
                  <a:schemeClr val="tx1"/>
                </a:solidFill>
              </a:rPr>
              <a:t>, we </a:t>
            </a:r>
            <a:r>
              <a:rPr lang="en-US" sz="5100" dirty="0" smtClean="0">
                <a:solidFill>
                  <a:schemeClr val="tx1"/>
                </a:solidFill>
              </a:rPr>
              <a:t>concatenated </a:t>
            </a:r>
            <a:r>
              <a:rPr lang="en-US" sz="5100" dirty="0">
                <a:solidFill>
                  <a:schemeClr val="tx1"/>
                </a:solidFill>
              </a:rPr>
              <a:t>each histogram to create a </a:t>
            </a:r>
            <a:r>
              <a:rPr lang="en-US" sz="5100" dirty="0" smtClean="0">
                <a:solidFill>
                  <a:schemeClr val="tx1"/>
                </a:solidFill>
              </a:rPr>
              <a:t>new histogram which </a:t>
            </a:r>
            <a:r>
              <a:rPr lang="en-US" sz="5100" dirty="0">
                <a:solidFill>
                  <a:schemeClr val="tx1"/>
                </a:solidFill>
              </a:rPr>
              <a:t>represents the characteristics of the original </a:t>
            </a:r>
            <a:r>
              <a:rPr lang="en-US" sz="5100" dirty="0" smtClean="0">
                <a:solidFill>
                  <a:schemeClr val="tx1"/>
                </a:solidFill>
              </a:rPr>
              <a:t>image.</a:t>
            </a:r>
            <a:endParaRPr lang="en-US" sz="5100" dirty="0">
              <a:solidFill>
                <a:schemeClr val="tx1"/>
              </a:solidFill>
            </a:endParaRPr>
          </a:p>
          <a:p>
            <a:pPr marL="0" indent="0" algn="just">
              <a:buNone/>
            </a:pPr>
            <a:endParaRPr lang="en-US" sz="5100" dirty="0" smtClean="0">
              <a:solidFill>
                <a:schemeClr val="tx1"/>
              </a:solidFill>
            </a:endParaRPr>
          </a:p>
          <a:p>
            <a:pPr marL="0" indent="0" algn="just">
              <a:buNone/>
            </a:pPr>
            <a:r>
              <a:rPr lang="en-US" sz="5100" dirty="0" smtClean="0">
                <a:solidFill>
                  <a:schemeClr val="tx1"/>
                </a:solidFill>
              </a:rPr>
              <a:t>A </a:t>
            </a:r>
            <a:r>
              <a:rPr lang="en-US" sz="5100" dirty="0">
                <a:solidFill>
                  <a:schemeClr val="tx1"/>
                </a:solidFill>
              </a:rPr>
              <a:t>more formal description of </a:t>
            </a:r>
            <a:r>
              <a:rPr lang="en-US" sz="5100" dirty="0" smtClean="0">
                <a:solidFill>
                  <a:schemeClr val="tx1"/>
                </a:solidFill>
              </a:rPr>
              <a:t>the </a:t>
            </a:r>
            <a:r>
              <a:rPr lang="en-US" sz="5100" dirty="0">
                <a:solidFill>
                  <a:schemeClr val="tx1"/>
                </a:solidFill>
              </a:rPr>
              <a:t>LBP operator can be given as</a:t>
            </a:r>
            <a:r>
              <a:rPr lang="en-US" sz="5100" dirty="0" smtClean="0">
                <a:solidFill>
                  <a:schemeClr val="tx1"/>
                </a:solidFill>
              </a:rPr>
              <a:t>:</a:t>
            </a:r>
          </a:p>
          <a:p>
            <a:pPr algn="just">
              <a:buFont typeface="Wingdings" panose="05000000000000000000" pitchFamily="2" charset="2"/>
              <a:buChar char="v"/>
            </a:pPr>
            <a:endParaRPr lang="en-US" sz="5100" dirty="0">
              <a:solidFill>
                <a:schemeClr val="tx1"/>
              </a:solidFill>
            </a:endParaRPr>
          </a:p>
          <a:p>
            <a:pPr marL="0" indent="0" algn="just">
              <a:buNone/>
            </a:pPr>
            <a:r>
              <a:rPr lang="en-US" sz="5100" dirty="0" smtClean="0">
                <a:solidFill>
                  <a:schemeClr val="tx1"/>
                </a:solidFill>
              </a:rPr>
              <a:t>				</a:t>
            </a:r>
          </a:p>
          <a:p>
            <a:pPr marL="0" indent="0" algn="just">
              <a:buNone/>
            </a:pPr>
            <a:endParaRPr lang="en-US" sz="5100" dirty="0">
              <a:solidFill>
                <a:schemeClr val="tx1"/>
              </a:solidFill>
            </a:endParaRPr>
          </a:p>
          <a:p>
            <a:pPr marL="0" indent="0" algn="just">
              <a:buNone/>
            </a:pPr>
            <a:endParaRPr lang="en-US" sz="5100" dirty="0" smtClean="0">
              <a:solidFill>
                <a:schemeClr val="tx1"/>
              </a:solidFill>
            </a:endParaRPr>
          </a:p>
          <a:p>
            <a:pPr marL="0" indent="0" algn="just">
              <a:buNone/>
            </a:pPr>
            <a:r>
              <a:rPr lang="en-US" sz="5100" dirty="0" smtClean="0">
                <a:solidFill>
                  <a:schemeClr val="tx1"/>
                </a:solidFill>
              </a:rPr>
              <a:t>With         as </a:t>
            </a:r>
            <a:r>
              <a:rPr lang="en-US" sz="5100" dirty="0">
                <a:solidFill>
                  <a:schemeClr val="tx1"/>
                </a:solidFill>
              </a:rPr>
              <a:t>central pixel with </a:t>
            </a:r>
            <a:r>
              <a:rPr lang="en-US" sz="5100" dirty="0" smtClean="0">
                <a:solidFill>
                  <a:schemeClr val="tx1"/>
                </a:solidFill>
              </a:rPr>
              <a:t>intensity     </a:t>
            </a:r>
            <a:r>
              <a:rPr lang="en-US" sz="5100" dirty="0">
                <a:solidFill>
                  <a:schemeClr val="tx1"/>
                </a:solidFill>
              </a:rPr>
              <a:t>and </a:t>
            </a:r>
            <a:r>
              <a:rPr lang="en-US" sz="5100" dirty="0" smtClean="0">
                <a:solidFill>
                  <a:schemeClr val="tx1"/>
                </a:solidFill>
              </a:rPr>
              <a:t>    </a:t>
            </a:r>
            <a:r>
              <a:rPr lang="en-US" sz="5100" dirty="0">
                <a:solidFill>
                  <a:schemeClr val="tx1"/>
                </a:solidFill>
              </a:rPr>
              <a:t>being the intensity of the </a:t>
            </a:r>
            <a:r>
              <a:rPr lang="en-US" sz="5100" dirty="0" err="1">
                <a:solidFill>
                  <a:schemeClr val="tx1"/>
                </a:solidFill>
              </a:rPr>
              <a:t>the</a:t>
            </a:r>
            <a:r>
              <a:rPr lang="en-US" sz="5100" dirty="0">
                <a:solidFill>
                  <a:schemeClr val="tx1"/>
                </a:solidFill>
              </a:rPr>
              <a:t> </a:t>
            </a:r>
            <a:r>
              <a:rPr lang="en-US" sz="5100" dirty="0" smtClean="0">
                <a:solidFill>
                  <a:schemeClr val="tx1"/>
                </a:solidFill>
              </a:rPr>
              <a:t>neighbor pixel</a:t>
            </a:r>
            <a:r>
              <a:rPr lang="en-US" sz="5100" b="1" dirty="0" smtClean="0">
                <a:solidFill>
                  <a:schemeClr val="tx1"/>
                </a:solidFill>
              </a:rPr>
              <a:t> </a:t>
            </a:r>
            <a:r>
              <a:rPr lang="en-US" sz="5100" dirty="0" smtClean="0">
                <a:solidFill>
                  <a:schemeClr val="tx1"/>
                </a:solidFill>
              </a:rPr>
              <a:t>and</a:t>
            </a:r>
            <a:r>
              <a:rPr lang="en-US" sz="5100" b="1" dirty="0" smtClean="0">
                <a:solidFill>
                  <a:schemeClr val="tx1"/>
                </a:solidFill>
              </a:rPr>
              <a:t> S </a:t>
            </a:r>
            <a:r>
              <a:rPr lang="en-US" sz="5100" dirty="0" smtClean="0">
                <a:solidFill>
                  <a:schemeClr val="tx1"/>
                </a:solidFill>
              </a:rPr>
              <a:t>is </a:t>
            </a:r>
            <a:r>
              <a:rPr lang="en-US" sz="5100" dirty="0">
                <a:solidFill>
                  <a:schemeClr val="tx1"/>
                </a:solidFill>
              </a:rPr>
              <a:t>the sign </a:t>
            </a:r>
            <a:r>
              <a:rPr lang="en-US" sz="5100" dirty="0" smtClean="0">
                <a:solidFill>
                  <a:schemeClr val="tx1"/>
                </a:solidFill>
              </a:rPr>
              <a:t>function.</a:t>
            </a:r>
          </a:p>
          <a:p>
            <a:pPr marL="0" indent="0" algn="just">
              <a:buNone/>
            </a:pPr>
            <a:r>
              <a:rPr lang="en-US" sz="5100" dirty="0">
                <a:solidFill>
                  <a:schemeClr val="tx1"/>
                </a:solidFill>
              </a:rPr>
              <a:t>	</a:t>
            </a:r>
            <a:r>
              <a:rPr lang="en-US" sz="5100" dirty="0" smtClean="0">
                <a:solidFill>
                  <a:schemeClr val="tx1"/>
                </a:solidFill>
              </a:rPr>
              <a:t>			</a:t>
            </a:r>
          </a:p>
          <a:p>
            <a:pPr marL="0" indent="0" algn="just">
              <a:buNone/>
            </a:pPr>
            <a:endParaRPr lang="en-US" sz="2200" dirty="0" smtClean="0">
              <a:solidFill>
                <a:schemeClr val="tx1">
                  <a:lumMod val="95000"/>
                  <a:lumOff val="5000"/>
                </a:schemeClr>
              </a:solidFill>
            </a:endParaRPr>
          </a:p>
          <a:p>
            <a:pPr algn="just">
              <a:buFont typeface="Wingdings" panose="05000000000000000000" pitchFamily="2" charset="2"/>
              <a:buChar char="v"/>
            </a:pPr>
            <a:endParaRPr lang="en-US" sz="2200" dirty="0">
              <a:solidFill>
                <a:schemeClr val="tx1">
                  <a:lumMod val="95000"/>
                  <a:lumOff val="5000"/>
                </a:schemeClr>
              </a:solidFill>
            </a:endParaRPr>
          </a:p>
          <a:p>
            <a:pPr marL="0" indent="0">
              <a:buNone/>
            </a:pPr>
            <a:endParaRPr lang="en-US" sz="2200" dirty="0">
              <a:solidFill>
                <a:schemeClr val="tx1">
                  <a:lumMod val="95000"/>
                  <a:lumOff val="5000"/>
                </a:schemeClr>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741" y="4829831"/>
            <a:ext cx="865832" cy="310393"/>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652" y="4823706"/>
            <a:ext cx="257171" cy="31651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2249" y="4829831"/>
            <a:ext cx="293771" cy="31335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9977" y="2815936"/>
            <a:ext cx="4509654" cy="1901537"/>
          </a:xfrm>
          <a:prstGeom prst="rect">
            <a:avLst/>
          </a:prstGeom>
        </p:spPr>
      </p:pic>
    </p:spTree>
    <p:extLst>
      <p:ext uri="{BB962C8B-B14F-4D97-AF65-F5344CB8AC3E}">
        <p14:creationId xmlns:p14="http://schemas.microsoft.com/office/powerpoint/2010/main" val="1394511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155680" y="286603"/>
            <a:ext cx="773084" cy="1450757"/>
          </a:xfrm>
        </p:spPr>
        <p:txBody>
          <a:bodyPr/>
          <a:lstStyle/>
          <a:p>
            <a:endParaRPr lang="en-US" dirty="0"/>
          </a:p>
        </p:txBody>
      </p:sp>
      <p:sp>
        <p:nvSpPr>
          <p:cNvPr id="3" name="Content Placeholder 2"/>
          <p:cNvSpPr>
            <a:spLocks noGrp="1"/>
          </p:cNvSpPr>
          <p:nvPr>
            <p:ph idx="1"/>
          </p:nvPr>
        </p:nvSpPr>
        <p:spPr>
          <a:xfrm>
            <a:off x="675409" y="286603"/>
            <a:ext cx="11097491" cy="6457097"/>
          </a:xfrm>
        </p:spPr>
        <p:txBody>
          <a:bodyPr>
            <a:noAutofit/>
          </a:bodyPr>
          <a:lstStyle/>
          <a:p>
            <a:pPr marL="0" indent="0" algn="just">
              <a:buNone/>
            </a:pPr>
            <a:r>
              <a:rPr lang="en-US" sz="2800" dirty="0" smtClean="0">
                <a:solidFill>
                  <a:schemeClr val="tx1"/>
                </a:solidFill>
              </a:rPr>
              <a:t>So</a:t>
            </a:r>
            <a:r>
              <a:rPr lang="en-US" sz="2800" dirty="0">
                <a:solidFill>
                  <a:schemeClr val="tx1"/>
                </a:solidFill>
              </a:rPr>
              <a:t>, </a:t>
            </a:r>
            <a:r>
              <a:rPr lang="en-US" sz="2800" dirty="0" smtClean="0">
                <a:solidFill>
                  <a:schemeClr val="tx1"/>
                </a:solidFill>
              </a:rPr>
              <a:t>using the same steps we created a histogram for every image in the training dataset and for the input test image.  </a:t>
            </a:r>
          </a:p>
          <a:p>
            <a:pPr marL="0" indent="0" algn="just">
              <a:buNone/>
            </a:pPr>
            <a:r>
              <a:rPr lang="en-US" sz="2800" dirty="0">
                <a:solidFill>
                  <a:schemeClr val="tx1"/>
                </a:solidFill>
              </a:rPr>
              <a:t>T</a:t>
            </a:r>
            <a:r>
              <a:rPr lang="en-US" sz="2800" dirty="0" smtClean="0">
                <a:solidFill>
                  <a:schemeClr val="tx1"/>
                </a:solidFill>
              </a:rPr>
              <a:t>hen, we compared </a:t>
            </a:r>
            <a:r>
              <a:rPr lang="en-US" sz="2800" dirty="0">
                <a:solidFill>
                  <a:schemeClr val="tx1"/>
                </a:solidFill>
              </a:rPr>
              <a:t>the </a:t>
            </a:r>
            <a:r>
              <a:rPr lang="en-US" sz="2800" dirty="0" smtClean="0">
                <a:solidFill>
                  <a:schemeClr val="tx1"/>
                </a:solidFill>
              </a:rPr>
              <a:t>histograms of test image with all the training images i.e. calculate </a:t>
            </a:r>
            <a:r>
              <a:rPr lang="en-US" sz="2800" dirty="0">
                <a:solidFill>
                  <a:schemeClr val="tx1"/>
                </a:solidFill>
              </a:rPr>
              <a:t>the distance between two </a:t>
            </a:r>
            <a:r>
              <a:rPr lang="en-US" sz="2800" dirty="0" smtClean="0">
                <a:solidFill>
                  <a:schemeClr val="tx1"/>
                </a:solidFill>
              </a:rPr>
              <a:t>histograms. For that we have use Euclidean distance</a:t>
            </a:r>
            <a:r>
              <a:rPr lang="en-US" sz="2800" dirty="0">
                <a:solidFill>
                  <a:schemeClr val="tx1"/>
                </a:solidFill>
              </a:rPr>
              <a:t> </a:t>
            </a:r>
            <a:r>
              <a:rPr lang="en-US" sz="2800" dirty="0" smtClean="0">
                <a:solidFill>
                  <a:schemeClr val="tx1"/>
                </a:solidFill>
              </a:rPr>
              <a:t>algorithm.</a:t>
            </a:r>
          </a:p>
          <a:p>
            <a:pPr marL="0" indent="0" algn="just">
              <a:buNone/>
            </a:pPr>
            <a:r>
              <a:rPr lang="en-US" sz="2800" dirty="0" smtClean="0">
                <a:solidFill>
                  <a:schemeClr val="tx1"/>
                </a:solidFill>
              </a:rPr>
              <a:t>And the one with least distance was predicted.  </a:t>
            </a:r>
          </a:p>
          <a:p>
            <a:pPr marL="0" indent="0" algn="just">
              <a:buNone/>
            </a:pPr>
            <a:endParaRPr lang="en-US" sz="2800" dirty="0" smtClean="0">
              <a:solidFill>
                <a:schemeClr val="tx1"/>
              </a:solidFill>
            </a:endParaRPr>
          </a:p>
          <a:p>
            <a:pPr marL="0" indent="0" algn="just">
              <a:buNone/>
            </a:pPr>
            <a:endParaRPr lang="en-US" sz="2800" dirty="0">
              <a:solidFill>
                <a:schemeClr val="tx1"/>
              </a:solidFill>
            </a:endParaRPr>
          </a:p>
          <a:p>
            <a:pPr marL="0" indent="0" algn="just">
              <a:buNone/>
            </a:pPr>
            <a:endParaRPr lang="en-US" sz="2800" dirty="0" smtClean="0">
              <a:solidFill>
                <a:schemeClr val="tx1"/>
              </a:solidFill>
            </a:endParaRPr>
          </a:p>
          <a:p>
            <a:pPr marL="0" indent="0" algn="just">
              <a:buNone/>
            </a:pPr>
            <a:r>
              <a:rPr lang="en-US" sz="2800" dirty="0" smtClean="0">
                <a:solidFill>
                  <a:schemeClr val="tx1"/>
                </a:solidFill>
              </a:rPr>
              <a:t>		</a:t>
            </a:r>
          </a:p>
          <a:p>
            <a:pPr marL="0" indent="0" algn="just">
              <a:buNone/>
            </a:pPr>
            <a:r>
              <a:rPr lang="en-US" sz="2800" dirty="0">
                <a:solidFill>
                  <a:schemeClr val="tx1"/>
                </a:solidFill>
              </a:rPr>
              <a:t>	</a:t>
            </a:r>
            <a:r>
              <a:rPr lang="en-US" sz="2800" dirty="0" smtClean="0">
                <a:solidFill>
                  <a:schemeClr val="tx1"/>
                </a:solidFill>
              </a:rPr>
              <a:t>	  						Euclidean distance	</a:t>
            </a:r>
            <a:r>
              <a:rPr lang="en-US" sz="2800" dirty="0" smtClean="0">
                <a:solidFill>
                  <a:schemeClr val="tx1">
                    <a:lumMod val="95000"/>
                    <a:lumOff val="5000"/>
                  </a:schemeClr>
                </a:solidFill>
              </a:rPr>
              <a:t>					   </a:t>
            </a:r>
            <a:endParaRPr lang="en-US" sz="28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3439390" y="3515151"/>
            <a:ext cx="5569527" cy="1845254"/>
          </a:xfrm>
          <a:prstGeom prst="rect">
            <a:avLst/>
          </a:prstGeom>
        </p:spPr>
      </p:pic>
    </p:spTree>
    <p:extLst>
      <p:ext uri="{BB962C8B-B14F-4D97-AF65-F5344CB8AC3E}">
        <p14:creationId xmlns:p14="http://schemas.microsoft.com/office/powerpoint/2010/main" val="3777653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04612" y="624110"/>
            <a:ext cx="517670" cy="695535"/>
          </a:xfrm>
        </p:spPr>
        <p:txBody>
          <a:bodyPr/>
          <a:lstStyle/>
          <a:p>
            <a:endParaRPr lang="en-US" dirty="0"/>
          </a:p>
        </p:txBody>
      </p:sp>
      <p:sp>
        <p:nvSpPr>
          <p:cNvPr id="3" name="Content Placeholder 2"/>
          <p:cNvSpPr>
            <a:spLocks noGrp="1"/>
          </p:cNvSpPr>
          <p:nvPr>
            <p:ph idx="1"/>
          </p:nvPr>
        </p:nvSpPr>
        <p:spPr>
          <a:xfrm>
            <a:off x="800100" y="624110"/>
            <a:ext cx="10704512" cy="5287112"/>
          </a:xfrm>
        </p:spPr>
        <p:txBody>
          <a:bodyPr>
            <a:normAutofit/>
          </a:bodyPr>
          <a:lstStyle/>
          <a:p>
            <a:pPr lvl="2">
              <a:buFont typeface="Wingdings" panose="05000000000000000000" pitchFamily="2" charset="2"/>
              <a:buChar char="v"/>
            </a:pPr>
            <a:r>
              <a:rPr lang="en-US" sz="2800" b="1" dirty="0" smtClean="0">
                <a:solidFill>
                  <a:schemeClr val="tx1"/>
                </a:solidFill>
              </a:rPr>
              <a:t>OUTPUT</a:t>
            </a:r>
          </a:p>
          <a:p>
            <a:pPr lvl="3">
              <a:buFont typeface="Wingdings" panose="05000000000000000000" pitchFamily="2" charset="2"/>
              <a:buChar char="v"/>
            </a:pPr>
            <a:r>
              <a:rPr lang="en-US" sz="2600" b="1" dirty="0" smtClean="0">
                <a:solidFill>
                  <a:schemeClr val="tx1"/>
                </a:solidFill>
              </a:rPr>
              <a:t>Training Images</a:t>
            </a:r>
          </a:p>
          <a:p>
            <a:pPr lvl="3">
              <a:buFont typeface="Wingdings" panose="05000000000000000000" pitchFamily="2" charset="2"/>
              <a:buChar char="v"/>
            </a:pPr>
            <a:endParaRPr lang="en-US" sz="2600" b="1" dirty="0">
              <a:solidFill>
                <a:schemeClr val="tx1"/>
              </a:solidFill>
            </a:endParaRPr>
          </a:p>
          <a:p>
            <a:pPr marL="1371600" lvl="3" indent="0">
              <a:buNone/>
            </a:pPr>
            <a:endParaRPr lang="en-US" sz="2600" b="1" dirty="0" smtClean="0">
              <a:solidFill>
                <a:schemeClr val="tx1"/>
              </a:solidFill>
            </a:endParaRPr>
          </a:p>
          <a:p>
            <a:pPr lvl="2">
              <a:buFont typeface="Wingdings" panose="05000000000000000000" pitchFamily="2" charset="2"/>
              <a:buChar char="v"/>
            </a:pPr>
            <a:endParaRPr lang="en-US" sz="2800" b="1" dirty="0"/>
          </a:p>
          <a:p>
            <a:pPr marL="914400" lvl="2" indent="0">
              <a:buNone/>
            </a:pPr>
            <a:endParaRPr lang="en-US" sz="28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036" y="1685682"/>
            <a:ext cx="1524213" cy="178142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623" y="3704094"/>
            <a:ext cx="1629002" cy="186716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5572" y="3804418"/>
            <a:ext cx="1533739" cy="182905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3680" y="3805892"/>
            <a:ext cx="1486107" cy="177189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030" y="3683440"/>
            <a:ext cx="1588487" cy="190847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9206" y="3662997"/>
            <a:ext cx="1581371" cy="1914792"/>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85497" y="3716680"/>
            <a:ext cx="1600423" cy="1933845"/>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1750" y="3766312"/>
            <a:ext cx="1571844" cy="1867161"/>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03043" y="1657103"/>
            <a:ext cx="1562318" cy="1857634"/>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65202" y="1690444"/>
            <a:ext cx="1514686" cy="1810003"/>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32427" y="1685682"/>
            <a:ext cx="1562318" cy="1838582"/>
          </a:xfrm>
          <a:prstGeom prst="rect">
            <a:avLst/>
          </a:prstGeom>
        </p:spPr>
      </p:pic>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29710" y="1685682"/>
            <a:ext cx="1495634" cy="1819529"/>
          </a:xfrm>
          <a:prstGeom prst="rect">
            <a:avLst/>
          </a:prstGeom>
        </p:spPr>
      </p:pic>
      <p:pic>
        <p:nvPicPr>
          <p:cNvPr id="19" name="Picture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44748" y="1685682"/>
            <a:ext cx="1524213" cy="1800476"/>
          </a:xfrm>
          <a:prstGeom prst="rect">
            <a:avLst/>
          </a:prstGeom>
        </p:spPr>
      </p:pic>
      <p:pic>
        <p:nvPicPr>
          <p:cNvPr id="20" name="Picture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7667" y="1685682"/>
            <a:ext cx="1524213" cy="1800476"/>
          </a:xfrm>
          <a:prstGeom prst="rect">
            <a:avLst/>
          </a:prstGeom>
        </p:spPr>
      </p:pic>
    </p:spTree>
    <p:extLst>
      <p:ext uri="{BB962C8B-B14F-4D97-AF65-F5344CB8AC3E}">
        <p14:creationId xmlns:p14="http://schemas.microsoft.com/office/powerpoint/2010/main" val="526234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7" y="280555"/>
            <a:ext cx="10631776" cy="1450757"/>
          </a:xfrm>
        </p:spPr>
        <p:txBody>
          <a:bodyPr>
            <a:normAutofit/>
          </a:bodyPr>
          <a:lstStyle/>
          <a:p>
            <a:pPr algn="ctr"/>
            <a:r>
              <a:rPr lang="en-US" sz="4800" b="1" dirty="0" smtClean="0">
                <a:solidFill>
                  <a:schemeClr val="tx1">
                    <a:lumMod val="95000"/>
                    <a:lumOff val="5000"/>
                  </a:schemeClr>
                </a:solidFill>
              </a:rPr>
              <a:t>Introduction </a:t>
            </a:r>
            <a:endParaRPr lang="en-US" sz="4800" b="1" dirty="0">
              <a:solidFill>
                <a:schemeClr val="tx1">
                  <a:lumMod val="95000"/>
                  <a:lumOff val="5000"/>
                </a:schemeClr>
              </a:solidFill>
            </a:endParaRPr>
          </a:p>
        </p:txBody>
      </p:sp>
      <p:sp>
        <p:nvSpPr>
          <p:cNvPr id="3" name="Content Placeholder 2"/>
          <p:cNvSpPr>
            <a:spLocks noGrp="1"/>
          </p:cNvSpPr>
          <p:nvPr>
            <p:ph idx="1"/>
          </p:nvPr>
        </p:nvSpPr>
        <p:spPr>
          <a:xfrm>
            <a:off x="872837" y="1465118"/>
            <a:ext cx="10631776" cy="4800600"/>
          </a:xfrm>
        </p:spPr>
        <p:txBody>
          <a:bodyPr>
            <a:normAutofit/>
          </a:bodyPr>
          <a:lstStyle/>
          <a:p>
            <a:pPr algn="just">
              <a:buFont typeface="Wingdings" panose="05000000000000000000" pitchFamily="2" charset="2"/>
              <a:buChar char="v"/>
            </a:pPr>
            <a:r>
              <a:rPr lang="en-US" sz="2800" dirty="0" smtClean="0">
                <a:solidFill>
                  <a:schemeClr val="tx1"/>
                </a:solidFill>
              </a:rPr>
              <a:t>The </a:t>
            </a:r>
            <a:r>
              <a:rPr lang="en-US" sz="2800" dirty="0">
                <a:solidFill>
                  <a:schemeClr val="tx1"/>
                </a:solidFill>
              </a:rPr>
              <a:t>face of a human being conveys a lot of information about identity and emotional state </a:t>
            </a:r>
            <a:r>
              <a:rPr lang="en-US" sz="2800" dirty="0" smtClean="0">
                <a:solidFill>
                  <a:schemeClr val="tx1"/>
                </a:solidFill>
              </a:rPr>
              <a:t>of the </a:t>
            </a:r>
            <a:r>
              <a:rPr lang="en-US" sz="2800" dirty="0">
                <a:solidFill>
                  <a:schemeClr val="tx1"/>
                </a:solidFill>
              </a:rPr>
              <a:t>person. Face recognition is an interesting and challenging problem, and impacts important applications in many areas such as identification for law enforcement, authentication for banking and security system access, and personal identification among others</a:t>
            </a:r>
            <a:r>
              <a:rPr lang="en-US" sz="2800" dirty="0" smtClean="0">
                <a:solidFill>
                  <a:schemeClr val="tx1"/>
                </a:solidFill>
              </a:rPr>
              <a:t>.</a:t>
            </a:r>
          </a:p>
          <a:p>
            <a:pPr algn="just">
              <a:buFont typeface="Wingdings" panose="05000000000000000000" pitchFamily="2" charset="2"/>
              <a:buChar char="v"/>
            </a:pPr>
            <a:r>
              <a:rPr lang="en-US" sz="2800" dirty="0" smtClean="0">
                <a:solidFill>
                  <a:schemeClr val="tx1"/>
                </a:solidFill>
              </a:rPr>
              <a:t>Through this project we aim to understand and learn about the Machine Learning technology.</a:t>
            </a:r>
            <a:endParaRPr lang="en-US" sz="2800" dirty="0">
              <a:solidFill>
                <a:schemeClr val="tx1"/>
              </a:solidFill>
            </a:endParaRPr>
          </a:p>
        </p:txBody>
      </p:sp>
    </p:spTree>
    <p:extLst>
      <p:ext uri="{BB962C8B-B14F-4D97-AF65-F5344CB8AC3E}">
        <p14:creationId xmlns:p14="http://schemas.microsoft.com/office/powerpoint/2010/main" val="1680860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2045" y="624110"/>
            <a:ext cx="2412567" cy="768272"/>
          </a:xfrm>
        </p:spPr>
        <p:txBody>
          <a:bodyPr/>
          <a:lstStyle/>
          <a:p>
            <a:endParaRPr lang="en-US" dirty="0"/>
          </a:p>
        </p:txBody>
      </p:sp>
      <p:sp>
        <p:nvSpPr>
          <p:cNvPr id="3" name="Content Placeholder 2"/>
          <p:cNvSpPr>
            <a:spLocks noGrp="1"/>
          </p:cNvSpPr>
          <p:nvPr>
            <p:ph idx="1"/>
          </p:nvPr>
        </p:nvSpPr>
        <p:spPr>
          <a:xfrm>
            <a:off x="1641764" y="624110"/>
            <a:ext cx="9862848" cy="5287112"/>
          </a:xfrm>
        </p:spPr>
        <p:txBody>
          <a:bodyPr>
            <a:normAutofit/>
          </a:bodyPr>
          <a:lstStyle/>
          <a:p>
            <a:pPr>
              <a:buFont typeface="Wingdings" panose="05000000000000000000" pitchFamily="2" charset="2"/>
              <a:buChar char="v"/>
            </a:pPr>
            <a:endParaRPr lang="en-US" sz="2600" b="1" dirty="0" smtClean="0">
              <a:solidFill>
                <a:schemeClr val="tx1"/>
              </a:solidFill>
            </a:endParaRPr>
          </a:p>
          <a:p>
            <a:pPr>
              <a:buFont typeface="Wingdings" panose="05000000000000000000" pitchFamily="2" charset="2"/>
              <a:buChar char="v"/>
            </a:pPr>
            <a:endParaRPr lang="en-US" sz="2600" b="1" dirty="0">
              <a:solidFill>
                <a:schemeClr val="tx1"/>
              </a:solidFill>
            </a:endParaRPr>
          </a:p>
          <a:p>
            <a:pPr>
              <a:buFont typeface="Wingdings" panose="05000000000000000000" pitchFamily="2" charset="2"/>
              <a:buChar char="v"/>
            </a:pPr>
            <a:endParaRPr lang="en-US" sz="2600" b="1" dirty="0" smtClean="0">
              <a:solidFill>
                <a:schemeClr val="tx1"/>
              </a:solidFill>
            </a:endParaRPr>
          </a:p>
          <a:p>
            <a:pPr>
              <a:buFont typeface="Wingdings" panose="05000000000000000000" pitchFamily="2" charset="2"/>
              <a:buChar char="v"/>
            </a:pPr>
            <a:r>
              <a:rPr lang="en-US" sz="2600" b="1" dirty="0" smtClean="0">
                <a:solidFill>
                  <a:schemeClr val="tx1"/>
                </a:solidFill>
              </a:rPr>
              <a:t>Testing Images</a:t>
            </a:r>
          </a:p>
          <a:p>
            <a:pPr>
              <a:buFont typeface="Wingdings" panose="05000000000000000000" pitchFamily="2" charset="2"/>
              <a:buChar char="v"/>
            </a:pPr>
            <a:endParaRPr lang="en-US" sz="2600" b="1" dirty="0">
              <a:solidFill>
                <a:schemeClr val="tx1"/>
              </a:solidFill>
            </a:endParaRPr>
          </a:p>
          <a:p>
            <a:pPr>
              <a:buFont typeface="Wingdings" panose="05000000000000000000" pitchFamily="2" charset="2"/>
              <a:buChar char="v"/>
            </a:pPr>
            <a:endParaRPr lang="en-US" sz="26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092" y="2979683"/>
            <a:ext cx="1486107" cy="1743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694" y="2978961"/>
            <a:ext cx="1552792" cy="17202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5745" y="4959469"/>
            <a:ext cx="1514686" cy="181000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1072" y="4927481"/>
            <a:ext cx="1514686" cy="180047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2989" y="2998735"/>
            <a:ext cx="1419423" cy="168616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3312" y="4913043"/>
            <a:ext cx="1552792" cy="1857634"/>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55162" y="4903970"/>
            <a:ext cx="1533739" cy="182905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30452" y="3003498"/>
            <a:ext cx="1390844" cy="1695687"/>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20489" y="4855928"/>
            <a:ext cx="1533739" cy="1838582"/>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8003" y="2998735"/>
            <a:ext cx="1409897" cy="1724266"/>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86824" y="4808707"/>
            <a:ext cx="1571844" cy="1867161"/>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62075" y="2978961"/>
            <a:ext cx="1524213" cy="1704933"/>
          </a:xfrm>
          <a:prstGeom prst="rect">
            <a:avLst/>
          </a:prstGeom>
        </p:spPr>
      </p:pic>
      <p:pic>
        <p:nvPicPr>
          <p:cNvPr id="16" name="Picture 1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368" y="4808707"/>
            <a:ext cx="1609950" cy="1905266"/>
          </a:xfrm>
          <a:prstGeom prst="rect">
            <a:avLst/>
          </a:prstGeom>
        </p:spPr>
      </p:pic>
      <p:pic>
        <p:nvPicPr>
          <p:cNvPr id="17" name="Picture 1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41764" y="2969155"/>
            <a:ext cx="1400370" cy="1686160"/>
          </a:xfrm>
          <a:prstGeom prst="rect">
            <a:avLst/>
          </a:prstGeom>
        </p:spPr>
      </p:pic>
      <p:pic>
        <p:nvPicPr>
          <p:cNvPr id="18" name="Picture 1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0203" y="2953636"/>
            <a:ext cx="1438476" cy="1733792"/>
          </a:xfrm>
          <a:prstGeom prst="rect">
            <a:avLst/>
          </a:prstGeom>
        </p:spPr>
      </p:pic>
      <p:pic>
        <p:nvPicPr>
          <p:cNvPr id="19" name="Picture 1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25062" y="350495"/>
            <a:ext cx="6720274" cy="1729397"/>
          </a:xfrm>
          <a:prstGeom prst="rect">
            <a:avLst/>
          </a:prstGeom>
        </p:spPr>
      </p:pic>
    </p:spTree>
    <p:extLst>
      <p:ext uri="{BB962C8B-B14F-4D97-AF65-F5344CB8AC3E}">
        <p14:creationId xmlns:p14="http://schemas.microsoft.com/office/powerpoint/2010/main" val="10188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04612" y="624110"/>
            <a:ext cx="372197" cy="1280890"/>
          </a:xfrm>
        </p:spPr>
        <p:txBody>
          <a:bodyPr/>
          <a:lstStyle/>
          <a:p>
            <a:endParaRPr lang="en-US"/>
          </a:p>
        </p:txBody>
      </p:sp>
      <p:sp>
        <p:nvSpPr>
          <p:cNvPr id="3" name="Content Placeholder 2"/>
          <p:cNvSpPr>
            <a:spLocks noGrp="1"/>
          </p:cNvSpPr>
          <p:nvPr>
            <p:ph idx="1"/>
          </p:nvPr>
        </p:nvSpPr>
        <p:spPr>
          <a:xfrm>
            <a:off x="1704109" y="624110"/>
            <a:ext cx="9800503" cy="5287112"/>
          </a:xfrm>
        </p:spPr>
        <p:txBody>
          <a:bodyPr>
            <a:normAutofit/>
          </a:bodyPr>
          <a:lstStyle/>
          <a:p>
            <a:pPr>
              <a:buFont typeface="Wingdings" panose="05000000000000000000" pitchFamily="2" charset="2"/>
              <a:buChar char="v"/>
            </a:pPr>
            <a:r>
              <a:rPr lang="en-US" sz="2600" b="1" dirty="0" smtClean="0">
                <a:solidFill>
                  <a:schemeClr val="tx1"/>
                </a:solidFill>
              </a:rPr>
              <a:t>Prediction Result</a:t>
            </a:r>
            <a:endParaRPr lang="en-US" sz="2600" b="1" dirty="0">
              <a:solidFill>
                <a:schemeClr val="tx1"/>
              </a:solidFill>
            </a:endParaRPr>
          </a:p>
        </p:txBody>
      </p:sp>
      <p:pic>
        <p:nvPicPr>
          <p:cNvPr id="4" name="Picture 3"/>
          <p:cNvPicPr>
            <a:picLocks noChangeAspect="1"/>
          </p:cNvPicPr>
          <p:nvPr/>
        </p:nvPicPr>
        <p:blipFill>
          <a:blip r:embed="rId2"/>
          <a:stretch>
            <a:fillRect/>
          </a:stretch>
        </p:blipFill>
        <p:spPr>
          <a:xfrm>
            <a:off x="756474" y="1264555"/>
            <a:ext cx="10375941" cy="3631602"/>
          </a:xfrm>
          <a:prstGeom prst="rect">
            <a:avLst/>
          </a:prstGeom>
        </p:spPr>
      </p:pic>
      <p:pic>
        <p:nvPicPr>
          <p:cNvPr id="5" name="Picture 4"/>
          <p:cNvPicPr>
            <a:picLocks noChangeAspect="1"/>
          </p:cNvPicPr>
          <p:nvPr/>
        </p:nvPicPr>
        <p:blipFill>
          <a:blip r:embed="rId3"/>
          <a:stretch>
            <a:fillRect/>
          </a:stretch>
        </p:blipFill>
        <p:spPr>
          <a:xfrm>
            <a:off x="3548508" y="5175062"/>
            <a:ext cx="4791871" cy="829128"/>
          </a:xfrm>
          <a:prstGeom prst="rect">
            <a:avLst/>
          </a:prstGeom>
        </p:spPr>
      </p:pic>
    </p:spTree>
    <p:extLst>
      <p:ext uri="{BB962C8B-B14F-4D97-AF65-F5344CB8AC3E}">
        <p14:creationId xmlns:p14="http://schemas.microsoft.com/office/powerpoint/2010/main" val="2642427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5864" y="499420"/>
            <a:ext cx="2090448" cy="1280890"/>
          </a:xfrm>
        </p:spPr>
        <p:txBody>
          <a:bodyPr/>
          <a:lstStyle/>
          <a:p>
            <a:endParaRPr lang="en-US" dirty="0"/>
          </a:p>
        </p:txBody>
      </p:sp>
      <p:sp>
        <p:nvSpPr>
          <p:cNvPr id="3" name="Content Placeholder 2"/>
          <p:cNvSpPr>
            <a:spLocks noGrp="1"/>
          </p:cNvSpPr>
          <p:nvPr>
            <p:ph idx="1"/>
          </p:nvPr>
        </p:nvSpPr>
        <p:spPr>
          <a:xfrm>
            <a:off x="1493149" y="368757"/>
            <a:ext cx="9873239" cy="6244694"/>
          </a:xfrm>
        </p:spPr>
        <p:txBody>
          <a:bodyPr>
            <a:normAutofit lnSpcReduction="10000"/>
          </a:bodyPr>
          <a:lstStyle/>
          <a:p>
            <a:pPr>
              <a:buFont typeface="Wingdings" panose="05000000000000000000" pitchFamily="2" charset="2"/>
              <a:buChar char="v"/>
            </a:pPr>
            <a:r>
              <a:rPr lang="en-US" sz="2750" b="1" dirty="0" smtClean="0">
                <a:solidFill>
                  <a:schemeClr val="tx1"/>
                </a:solidFill>
              </a:rPr>
              <a:t>LIMITATIONS</a:t>
            </a:r>
          </a:p>
          <a:p>
            <a:pPr lvl="2">
              <a:buFont typeface="Wingdings" panose="05000000000000000000" pitchFamily="2" charset="2"/>
              <a:buChar char="v"/>
            </a:pPr>
            <a:r>
              <a:rPr lang="en-US" sz="2750" dirty="0">
                <a:solidFill>
                  <a:schemeClr val="tx1"/>
                </a:solidFill>
              </a:rPr>
              <a:t>Our prediction model will not give such accuracy </a:t>
            </a:r>
            <a:r>
              <a:rPr lang="en-US" sz="2750" dirty="0" smtClean="0">
                <a:solidFill>
                  <a:schemeClr val="tx1"/>
                </a:solidFill>
              </a:rPr>
              <a:t>if </a:t>
            </a:r>
            <a:r>
              <a:rPr lang="en-US" sz="2750" dirty="0">
                <a:solidFill>
                  <a:schemeClr val="tx1"/>
                </a:solidFill>
              </a:rPr>
              <a:t>pre-processed dataset is not used.</a:t>
            </a:r>
          </a:p>
          <a:p>
            <a:pPr lvl="2">
              <a:buFont typeface="Wingdings" panose="05000000000000000000" pitchFamily="2" charset="2"/>
              <a:buChar char="v"/>
            </a:pPr>
            <a:r>
              <a:rPr lang="en-US" sz="2750" dirty="0">
                <a:solidFill>
                  <a:schemeClr val="tx1"/>
                </a:solidFill>
              </a:rPr>
              <a:t> And if training and testing is done with 50% of the dataset</a:t>
            </a:r>
            <a:r>
              <a:rPr lang="en-US" sz="2750" dirty="0" smtClean="0">
                <a:solidFill>
                  <a:schemeClr val="tx1"/>
                </a:solidFill>
              </a:rPr>
              <a:t>.</a:t>
            </a:r>
          </a:p>
          <a:p>
            <a:pPr lvl="2">
              <a:buFont typeface="Wingdings" panose="05000000000000000000" pitchFamily="2" charset="2"/>
              <a:buChar char="v"/>
            </a:pPr>
            <a:r>
              <a:rPr lang="en-US" sz="2750" dirty="0" smtClean="0">
                <a:solidFill>
                  <a:schemeClr val="tx1"/>
                </a:solidFill>
              </a:rPr>
              <a:t>Also, our model will not give such accuracy in real world cases, as testing and training is done on pre-processed data.</a:t>
            </a:r>
            <a:endParaRPr lang="en-US" sz="2750" dirty="0">
              <a:solidFill>
                <a:schemeClr val="tx1"/>
              </a:solidFill>
            </a:endParaRPr>
          </a:p>
          <a:p>
            <a:pPr lvl="2">
              <a:buFont typeface="Wingdings" panose="05000000000000000000" pitchFamily="2" charset="2"/>
              <a:buChar char="v"/>
            </a:pPr>
            <a:endParaRPr lang="en-US" sz="2750" b="1" dirty="0" smtClean="0">
              <a:solidFill>
                <a:schemeClr val="tx1"/>
              </a:solidFill>
            </a:endParaRPr>
          </a:p>
          <a:p>
            <a:pPr>
              <a:buFont typeface="Wingdings" panose="05000000000000000000" pitchFamily="2" charset="2"/>
              <a:buChar char="v"/>
            </a:pPr>
            <a:r>
              <a:rPr lang="en-US" sz="2750" b="1" dirty="0" smtClean="0">
                <a:solidFill>
                  <a:schemeClr val="tx1"/>
                </a:solidFill>
              </a:rPr>
              <a:t>FUTURE WORKS</a:t>
            </a:r>
          </a:p>
          <a:p>
            <a:pPr lvl="2">
              <a:buFont typeface="Wingdings" panose="05000000000000000000" pitchFamily="2" charset="2"/>
              <a:buChar char="v"/>
            </a:pPr>
            <a:r>
              <a:rPr lang="en-US" sz="2750" dirty="0" smtClean="0">
                <a:solidFill>
                  <a:schemeClr val="tx1"/>
                </a:solidFill>
              </a:rPr>
              <a:t>Other approaches with different algorithms like </a:t>
            </a:r>
            <a:r>
              <a:rPr lang="en-US" sz="2750" dirty="0" err="1" smtClean="0">
                <a:solidFill>
                  <a:schemeClr val="tx1"/>
                </a:solidFill>
              </a:rPr>
              <a:t>Eigenfaces</a:t>
            </a:r>
            <a:r>
              <a:rPr lang="en-US" sz="2750" dirty="0" smtClean="0">
                <a:solidFill>
                  <a:schemeClr val="tx1"/>
                </a:solidFill>
              </a:rPr>
              <a:t> and </a:t>
            </a:r>
            <a:r>
              <a:rPr lang="en-US" sz="2750" dirty="0" err="1" smtClean="0">
                <a:solidFill>
                  <a:schemeClr val="tx1"/>
                </a:solidFill>
              </a:rPr>
              <a:t>Fisherfaces</a:t>
            </a:r>
            <a:r>
              <a:rPr lang="en-US" sz="2750" dirty="0" smtClean="0">
                <a:solidFill>
                  <a:schemeClr val="tx1"/>
                </a:solidFill>
              </a:rPr>
              <a:t> can be done for better accuracy over comparatively larger datasets. </a:t>
            </a:r>
          </a:p>
          <a:p>
            <a:pPr lvl="2">
              <a:buFont typeface="Wingdings" panose="05000000000000000000" pitchFamily="2" charset="2"/>
              <a:buChar char="v"/>
            </a:pPr>
            <a:endParaRPr lang="en-US" sz="2600" dirty="0">
              <a:solidFill>
                <a:schemeClr val="tx1"/>
              </a:solidFill>
            </a:endParaRPr>
          </a:p>
          <a:p>
            <a:pPr marL="914400" lvl="2" indent="0">
              <a:buNone/>
            </a:pPr>
            <a:endParaRPr lang="en-US" sz="2600" dirty="0" smtClean="0">
              <a:solidFill>
                <a:schemeClr val="tx1"/>
              </a:solidFill>
            </a:endParaRPr>
          </a:p>
        </p:txBody>
      </p:sp>
    </p:spTree>
    <p:extLst>
      <p:ext uri="{BB962C8B-B14F-4D97-AF65-F5344CB8AC3E}">
        <p14:creationId xmlns:p14="http://schemas.microsoft.com/office/powerpoint/2010/main" val="3307522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125" y="416291"/>
            <a:ext cx="9734162" cy="1280890"/>
          </a:xfrm>
        </p:spPr>
        <p:txBody>
          <a:bodyPr>
            <a:normAutofit/>
          </a:bodyPr>
          <a:lstStyle/>
          <a:p>
            <a:pPr algn="ctr"/>
            <a:r>
              <a:rPr lang="en-US" sz="4800" b="1" dirty="0" smtClean="0">
                <a:solidFill>
                  <a:schemeClr val="tx1">
                    <a:lumMod val="95000"/>
                    <a:lumOff val="5000"/>
                  </a:schemeClr>
                </a:solidFill>
              </a:rPr>
              <a:t>References </a:t>
            </a:r>
            <a:endParaRPr lang="en-US" sz="4800" b="1" dirty="0">
              <a:solidFill>
                <a:schemeClr val="tx1">
                  <a:lumMod val="95000"/>
                  <a:lumOff val="5000"/>
                </a:schemeClr>
              </a:solidFill>
            </a:endParaRPr>
          </a:p>
        </p:txBody>
      </p:sp>
      <p:sp>
        <p:nvSpPr>
          <p:cNvPr id="3" name="Content Placeholder 2"/>
          <p:cNvSpPr>
            <a:spLocks noGrp="1"/>
          </p:cNvSpPr>
          <p:nvPr>
            <p:ph idx="1"/>
          </p:nvPr>
        </p:nvSpPr>
        <p:spPr>
          <a:xfrm>
            <a:off x="685800" y="1319646"/>
            <a:ext cx="10818812" cy="4883728"/>
          </a:xfrm>
        </p:spPr>
        <p:txBody>
          <a:bodyPr>
            <a:normAutofit/>
          </a:bodyPr>
          <a:lstStyle/>
          <a:p>
            <a:pPr algn="just">
              <a:buFont typeface="Wingdings" panose="05000000000000000000" pitchFamily="2" charset="2"/>
              <a:buChar char="v"/>
            </a:pPr>
            <a:r>
              <a:rPr lang="sv-SE" sz="2600" dirty="0" smtClean="0">
                <a:solidFill>
                  <a:schemeClr val="tx1"/>
                </a:solidFill>
              </a:rPr>
              <a:t>Sudha Narang</a:t>
            </a:r>
            <a:r>
              <a:rPr lang="sv-SE" sz="2600" dirty="0">
                <a:solidFill>
                  <a:schemeClr val="tx1"/>
                </a:solidFill>
              </a:rPr>
              <a:t>, Kriti Jain, </a:t>
            </a:r>
            <a:r>
              <a:rPr lang="sv-SE" sz="2600" dirty="0" smtClean="0">
                <a:solidFill>
                  <a:schemeClr val="tx1"/>
                </a:solidFill>
              </a:rPr>
              <a:t>Megha Saxena</a:t>
            </a:r>
            <a:r>
              <a:rPr lang="sv-SE" sz="2600" dirty="0">
                <a:solidFill>
                  <a:schemeClr val="tx1"/>
                </a:solidFill>
              </a:rPr>
              <a:t>, </a:t>
            </a:r>
            <a:r>
              <a:rPr lang="sv-SE" sz="2600" dirty="0" smtClean="0">
                <a:solidFill>
                  <a:schemeClr val="tx1"/>
                </a:solidFill>
              </a:rPr>
              <a:t>Aashna Arora,</a:t>
            </a:r>
            <a:r>
              <a:rPr lang="en-US" sz="2600" dirty="0" smtClean="0">
                <a:solidFill>
                  <a:schemeClr val="tx1"/>
                </a:solidFill>
              </a:rPr>
              <a:t> “</a:t>
            </a:r>
            <a:r>
              <a:rPr lang="en-US" sz="2600" b="1" dirty="0" smtClean="0">
                <a:solidFill>
                  <a:schemeClr val="tx1"/>
                </a:solidFill>
              </a:rPr>
              <a:t>Comparison </a:t>
            </a:r>
            <a:r>
              <a:rPr lang="en-US" sz="2600" b="1" dirty="0">
                <a:solidFill>
                  <a:schemeClr val="tx1"/>
                </a:solidFill>
              </a:rPr>
              <a:t>of Face Recognition Algorithms Using </a:t>
            </a:r>
            <a:r>
              <a:rPr lang="en-US" sz="2600" b="1" dirty="0" err="1">
                <a:solidFill>
                  <a:schemeClr val="tx1"/>
                </a:solidFill>
              </a:rPr>
              <a:t>Opencv</a:t>
            </a:r>
            <a:r>
              <a:rPr lang="en-US" sz="2600" b="1" dirty="0">
                <a:solidFill>
                  <a:schemeClr val="tx1"/>
                </a:solidFill>
              </a:rPr>
              <a:t> for Attendance System</a:t>
            </a:r>
            <a:r>
              <a:rPr lang="en-US" sz="2600" dirty="0">
                <a:solidFill>
                  <a:schemeClr val="tx1"/>
                </a:solidFill>
              </a:rPr>
              <a:t>” in International Journal of Scientific and Research Publications, Volume 8, Issue 2, February </a:t>
            </a:r>
            <a:r>
              <a:rPr lang="en-US" sz="2600" dirty="0" smtClean="0">
                <a:solidFill>
                  <a:schemeClr val="tx1"/>
                </a:solidFill>
              </a:rPr>
              <a:t>2018.</a:t>
            </a:r>
          </a:p>
          <a:p>
            <a:pPr algn="just">
              <a:buFont typeface="Wingdings" panose="05000000000000000000" pitchFamily="2" charset="2"/>
              <a:buChar char="v"/>
            </a:pPr>
            <a:r>
              <a:rPr lang="en-US" sz="2600" dirty="0">
                <a:solidFill>
                  <a:schemeClr val="tx1"/>
                </a:solidFill>
              </a:rPr>
              <a:t>Md. </a:t>
            </a:r>
            <a:r>
              <a:rPr lang="en-US" sz="2600" dirty="0" err="1">
                <a:solidFill>
                  <a:schemeClr val="tx1"/>
                </a:solidFill>
              </a:rPr>
              <a:t>Abdur</a:t>
            </a:r>
            <a:r>
              <a:rPr lang="en-US" sz="2600" dirty="0">
                <a:solidFill>
                  <a:schemeClr val="tx1"/>
                </a:solidFill>
              </a:rPr>
              <a:t> Rahim, Md. </a:t>
            </a:r>
            <a:r>
              <a:rPr lang="en-US" sz="2600" dirty="0" err="1">
                <a:solidFill>
                  <a:schemeClr val="tx1"/>
                </a:solidFill>
              </a:rPr>
              <a:t>Najmul</a:t>
            </a:r>
            <a:r>
              <a:rPr lang="en-US" sz="2600" dirty="0">
                <a:solidFill>
                  <a:schemeClr val="tx1"/>
                </a:solidFill>
              </a:rPr>
              <a:t> Hossain, </a:t>
            </a:r>
            <a:r>
              <a:rPr lang="en-US" sz="2600" dirty="0" err="1">
                <a:solidFill>
                  <a:schemeClr val="tx1"/>
                </a:solidFill>
              </a:rPr>
              <a:t>Tanzillah</a:t>
            </a:r>
            <a:r>
              <a:rPr lang="en-US" sz="2600" dirty="0">
                <a:solidFill>
                  <a:schemeClr val="tx1"/>
                </a:solidFill>
              </a:rPr>
              <a:t> Wahid &amp; Md. </a:t>
            </a:r>
            <a:r>
              <a:rPr lang="en-US" sz="2600" dirty="0" err="1">
                <a:solidFill>
                  <a:schemeClr val="tx1"/>
                </a:solidFill>
              </a:rPr>
              <a:t>Shafiul</a:t>
            </a:r>
            <a:r>
              <a:rPr lang="en-US" sz="2600" dirty="0">
                <a:solidFill>
                  <a:schemeClr val="tx1"/>
                </a:solidFill>
              </a:rPr>
              <a:t> </a:t>
            </a:r>
            <a:r>
              <a:rPr lang="en-US" sz="2600" dirty="0" err="1" smtClean="0">
                <a:solidFill>
                  <a:schemeClr val="tx1"/>
                </a:solidFill>
              </a:rPr>
              <a:t>Azam</a:t>
            </a:r>
            <a:r>
              <a:rPr lang="en-US" sz="2600" dirty="0" smtClean="0">
                <a:solidFill>
                  <a:schemeClr val="tx1"/>
                </a:solidFill>
              </a:rPr>
              <a:t>, “</a:t>
            </a:r>
            <a:r>
              <a:rPr lang="en-US" sz="2600" b="1" dirty="0" smtClean="0">
                <a:solidFill>
                  <a:schemeClr val="tx1"/>
                </a:solidFill>
              </a:rPr>
              <a:t>Face </a:t>
            </a:r>
            <a:r>
              <a:rPr lang="en-US" sz="2600" b="1" dirty="0">
                <a:solidFill>
                  <a:schemeClr val="tx1"/>
                </a:solidFill>
              </a:rPr>
              <a:t>Recognition using Local Binary Patterns (LBP</a:t>
            </a:r>
            <a:r>
              <a:rPr lang="en-US" sz="2600" b="1" dirty="0" smtClean="0">
                <a:solidFill>
                  <a:schemeClr val="tx1"/>
                </a:solidFill>
              </a:rPr>
              <a:t>)</a:t>
            </a:r>
            <a:r>
              <a:rPr lang="en-US" sz="2600" dirty="0">
                <a:solidFill>
                  <a:schemeClr val="tx1"/>
                </a:solidFill>
              </a:rPr>
              <a:t>” in Global Journal of Computer Science and Technology Graphics &amp; Vision Volume 13 Issue 4 Version 1.0 Year </a:t>
            </a:r>
            <a:r>
              <a:rPr lang="en-US" sz="2600" dirty="0" smtClean="0">
                <a:solidFill>
                  <a:schemeClr val="tx1"/>
                </a:solidFill>
              </a:rPr>
              <a:t>2013.</a:t>
            </a:r>
          </a:p>
          <a:p>
            <a:pPr algn="just">
              <a:buFont typeface="Wingdings" panose="05000000000000000000" pitchFamily="2" charset="2"/>
              <a:buChar char="v"/>
            </a:pPr>
            <a:r>
              <a:rPr lang="en-US" sz="2600" dirty="0">
                <a:solidFill>
                  <a:schemeClr val="tx1"/>
                </a:solidFill>
              </a:rPr>
              <a:t>Paul Viola, Michael </a:t>
            </a:r>
            <a:r>
              <a:rPr lang="en-US" sz="2600" dirty="0" smtClean="0">
                <a:solidFill>
                  <a:schemeClr val="tx1"/>
                </a:solidFill>
              </a:rPr>
              <a:t>Jones</a:t>
            </a:r>
            <a:r>
              <a:rPr lang="en-US" sz="2600" dirty="0">
                <a:solidFill>
                  <a:schemeClr val="tx1"/>
                </a:solidFill>
              </a:rPr>
              <a:t>, “</a:t>
            </a:r>
            <a:r>
              <a:rPr lang="en-US" sz="2600" b="1" dirty="0">
                <a:solidFill>
                  <a:schemeClr val="tx1"/>
                </a:solidFill>
              </a:rPr>
              <a:t>Rapid Object Detection using a Boosted Cascade of Simple Features</a:t>
            </a:r>
            <a:r>
              <a:rPr lang="en-US" sz="2600" dirty="0">
                <a:solidFill>
                  <a:schemeClr val="tx1"/>
                </a:solidFill>
              </a:rPr>
              <a:t>” </a:t>
            </a:r>
            <a:r>
              <a:rPr lang="en-US" sz="2600" dirty="0" smtClean="0">
                <a:solidFill>
                  <a:schemeClr val="tx1"/>
                </a:solidFill>
              </a:rPr>
              <a:t>at Accepted </a:t>
            </a:r>
            <a:r>
              <a:rPr lang="en-US" sz="2600" dirty="0">
                <a:solidFill>
                  <a:schemeClr val="tx1"/>
                </a:solidFill>
              </a:rPr>
              <a:t>C</a:t>
            </a:r>
            <a:r>
              <a:rPr lang="en-US" sz="2600" dirty="0" smtClean="0">
                <a:solidFill>
                  <a:schemeClr val="tx1"/>
                </a:solidFill>
              </a:rPr>
              <a:t>onference </a:t>
            </a:r>
            <a:r>
              <a:rPr lang="en-US" sz="2600" dirty="0">
                <a:solidFill>
                  <a:schemeClr val="tx1"/>
                </a:solidFill>
              </a:rPr>
              <a:t>O</a:t>
            </a:r>
            <a:r>
              <a:rPr lang="en-US" sz="2600" dirty="0" smtClean="0">
                <a:solidFill>
                  <a:schemeClr val="tx1"/>
                </a:solidFill>
              </a:rPr>
              <a:t>n Computer Vision And Pattern Recognition 2001.</a:t>
            </a:r>
            <a:endParaRPr lang="en-US" sz="2600"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pic>
        <p:nvPicPr>
          <p:cNvPr id="4" name="Picture 3"/>
          <p:cNvPicPr>
            <a:picLocks noChangeAspect="1"/>
          </p:cNvPicPr>
          <p:nvPr/>
        </p:nvPicPr>
        <p:blipFill>
          <a:blip r:embed="rId2"/>
          <a:stretch>
            <a:fillRect/>
          </a:stretch>
        </p:blipFill>
        <p:spPr>
          <a:xfrm>
            <a:off x="10087190" y="5539800"/>
            <a:ext cx="1509610" cy="1318200"/>
          </a:xfrm>
          <a:prstGeom prst="rect">
            <a:avLst/>
          </a:prstGeom>
        </p:spPr>
      </p:pic>
    </p:spTree>
    <p:extLst>
      <p:ext uri="{BB962C8B-B14F-4D97-AF65-F5344CB8AC3E}">
        <p14:creationId xmlns:p14="http://schemas.microsoft.com/office/powerpoint/2010/main" val="3974112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027" y="460989"/>
            <a:ext cx="9301738" cy="1280890"/>
          </a:xfrm>
        </p:spPr>
        <p:txBody>
          <a:bodyPr>
            <a:normAutofit/>
          </a:bodyPr>
          <a:lstStyle/>
          <a:p>
            <a:pPr algn="ctr"/>
            <a:r>
              <a:rPr lang="en-US" sz="4800" b="1" dirty="0">
                <a:solidFill>
                  <a:schemeClr val="tx1">
                    <a:lumMod val="95000"/>
                    <a:lumOff val="5000"/>
                  </a:schemeClr>
                </a:solidFill>
              </a:rPr>
              <a:t>References</a:t>
            </a:r>
            <a:endParaRPr lang="en-US" sz="4800" dirty="0"/>
          </a:p>
        </p:txBody>
      </p:sp>
      <p:sp>
        <p:nvSpPr>
          <p:cNvPr id="3" name="Content Placeholder 2"/>
          <p:cNvSpPr>
            <a:spLocks noGrp="1"/>
          </p:cNvSpPr>
          <p:nvPr>
            <p:ph idx="1"/>
          </p:nvPr>
        </p:nvSpPr>
        <p:spPr>
          <a:xfrm>
            <a:off x="550718" y="1340427"/>
            <a:ext cx="10829203" cy="5008417"/>
          </a:xfrm>
        </p:spPr>
        <p:txBody>
          <a:bodyPr>
            <a:normAutofit fontScale="92500"/>
          </a:bodyPr>
          <a:lstStyle/>
          <a:p>
            <a:pPr>
              <a:buFont typeface="Wingdings" panose="05000000000000000000" pitchFamily="2" charset="2"/>
              <a:buChar char="v"/>
            </a:pPr>
            <a:r>
              <a:rPr lang="en-US" sz="2800" dirty="0"/>
              <a:t> </a:t>
            </a:r>
            <a:r>
              <a:rPr lang="en-US" sz="2800" dirty="0">
                <a:solidFill>
                  <a:schemeClr val="tx1"/>
                </a:solidFill>
              </a:rPr>
              <a:t>Dataset- </a:t>
            </a:r>
            <a:r>
              <a:rPr lang="en-US" sz="2800" dirty="0">
                <a:solidFill>
                  <a:schemeClr val="tx1"/>
                </a:solidFill>
                <a:hlinkClick r:id="rId2"/>
              </a:rPr>
              <a:t>http://cvc.cs.yale.edu/cvc/projects/yalefaces/yalefaces.html</a:t>
            </a:r>
            <a:endParaRPr lang="en-US" sz="2800" dirty="0">
              <a:solidFill>
                <a:schemeClr val="tx1"/>
              </a:solidFill>
            </a:endParaRPr>
          </a:p>
          <a:p>
            <a:pPr>
              <a:buFont typeface="Wingdings" panose="05000000000000000000" pitchFamily="2" charset="2"/>
              <a:buChar char="v"/>
            </a:pPr>
            <a:r>
              <a:rPr lang="en-US" sz="2800" dirty="0">
                <a:solidFill>
                  <a:schemeClr val="tx1"/>
                </a:solidFill>
                <a:hlinkClick r:id="rId3"/>
              </a:rPr>
              <a:t>https://towardsdatascience.com/face-recognition-how-lbph-works-90ec258c3d6b</a:t>
            </a:r>
            <a:endParaRPr lang="en-US" sz="2800" dirty="0">
              <a:solidFill>
                <a:schemeClr val="tx1"/>
              </a:solidFill>
            </a:endParaRPr>
          </a:p>
          <a:p>
            <a:pPr>
              <a:buFont typeface="Wingdings" panose="05000000000000000000" pitchFamily="2" charset="2"/>
              <a:buChar char="v"/>
            </a:pPr>
            <a:r>
              <a:rPr lang="en-US" sz="2800" dirty="0">
                <a:solidFill>
                  <a:schemeClr val="tx1"/>
                </a:solidFill>
              </a:rPr>
              <a:t>Documentation-</a:t>
            </a:r>
            <a:r>
              <a:rPr lang="en-US" sz="2800" dirty="0">
                <a:solidFill>
                  <a:schemeClr val="tx1"/>
                </a:solidFill>
                <a:hlinkClick r:id="rId4"/>
              </a:rPr>
              <a:t>https://docs.opencv.org/2.4/modules/</a:t>
            </a:r>
            <a:r>
              <a:rPr lang="en-US" sz="2800" dirty="0" err="1">
                <a:solidFill>
                  <a:schemeClr val="tx1"/>
                </a:solidFill>
                <a:hlinkClick r:id="rId4"/>
              </a:rPr>
              <a:t>contrib</a:t>
            </a:r>
            <a:r>
              <a:rPr lang="en-US" sz="2800" dirty="0">
                <a:solidFill>
                  <a:schemeClr val="tx1"/>
                </a:solidFill>
                <a:hlinkClick r:id="rId4"/>
              </a:rPr>
              <a:t>/doc/</a:t>
            </a:r>
            <a:r>
              <a:rPr lang="en-US" sz="2800" dirty="0" err="1">
                <a:solidFill>
                  <a:schemeClr val="tx1"/>
                </a:solidFill>
                <a:hlinkClick r:id="rId4"/>
              </a:rPr>
              <a:t>facerec</a:t>
            </a:r>
            <a:r>
              <a:rPr lang="en-US" sz="2800" dirty="0">
                <a:solidFill>
                  <a:schemeClr val="tx1"/>
                </a:solidFill>
                <a:hlinkClick r:id="rId4"/>
              </a:rPr>
              <a:t>/</a:t>
            </a:r>
            <a:r>
              <a:rPr lang="en-US" sz="2800" dirty="0" err="1">
                <a:solidFill>
                  <a:schemeClr val="tx1"/>
                </a:solidFill>
                <a:hlinkClick r:id="rId4"/>
              </a:rPr>
              <a:t>facerec_tutorial.html?highlight</a:t>
            </a:r>
            <a:r>
              <a:rPr lang="en-US" sz="2800" dirty="0">
                <a:solidFill>
                  <a:schemeClr val="tx1"/>
                </a:solidFill>
                <a:hlinkClick r:id="rId4"/>
              </a:rPr>
              <a:t>=local%20binary%20pattern%20histogram#face-database</a:t>
            </a:r>
            <a:endParaRPr lang="en-US" sz="2800" dirty="0">
              <a:solidFill>
                <a:schemeClr val="tx1"/>
              </a:solidFill>
            </a:endParaRPr>
          </a:p>
          <a:p>
            <a:pPr>
              <a:buFont typeface="Wingdings" panose="05000000000000000000" pitchFamily="2" charset="2"/>
              <a:buChar char="v"/>
            </a:pPr>
            <a:r>
              <a:rPr lang="en-US" sz="2800" dirty="0">
                <a:solidFill>
                  <a:schemeClr val="tx1"/>
                </a:solidFill>
              </a:rPr>
              <a:t>Video Lecture- </a:t>
            </a:r>
            <a:r>
              <a:rPr lang="en-US" sz="2800" dirty="0">
                <a:solidFill>
                  <a:schemeClr val="tx1"/>
                </a:solidFill>
                <a:hlinkClick r:id="rId5"/>
              </a:rPr>
              <a:t>https://</a:t>
            </a:r>
            <a:r>
              <a:rPr lang="en-US" sz="2800" dirty="0" smtClean="0">
                <a:solidFill>
                  <a:schemeClr val="tx1"/>
                </a:solidFill>
                <a:hlinkClick r:id="rId5"/>
              </a:rPr>
              <a:t>www.youtube.com/watch?v=wpAwdsubl1w</a:t>
            </a:r>
            <a:endParaRPr lang="en-US" sz="2800" dirty="0" smtClean="0">
              <a:solidFill>
                <a:schemeClr val="tx1"/>
              </a:solidFill>
            </a:endParaRPr>
          </a:p>
          <a:p>
            <a:pPr marL="0" indent="0">
              <a:buNone/>
            </a:pPr>
            <a:r>
              <a:rPr lang="en-US" sz="2800" dirty="0" smtClean="0">
                <a:solidFill>
                  <a:schemeClr val="tx1"/>
                </a:solidFill>
                <a:hlinkClick r:id="rId6"/>
              </a:rPr>
              <a:t>https</a:t>
            </a:r>
            <a:r>
              <a:rPr lang="en-US" sz="2800" dirty="0">
                <a:solidFill>
                  <a:schemeClr val="tx1"/>
                </a:solidFill>
                <a:hlinkClick r:id="rId6"/>
              </a:rPr>
              <a:t>://www.youtube.com/watch?v=uEJ71VlUmMQ</a:t>
            </a:r>
            <a:endParaRPr lang="en-US" sz="2800" dirty="0">
              <a:solidFill>
                <a:schemeClr val="tx1"/>
              </a:solidFill>
            </a:endParaRPr>
          </a:p>
          <a:p>
            <a:pPr marL="0" indent="0">
              <a:buNone/>
            </a:pPr>
            <a:endParaRPr lang="en-US" dirty="0"/>
          </a:p>
        </p:txBody>
      </p:sp>
      <p:pic>
        <p:nvPicPr>
          <p:cNvPr id="4" name="Picture 3"/>
          <p:cNvPicPr>
            <a:picLocks noChangeAspect="1"/>
          </p:cNvPicPr>
          <p:nvPr/>
        </p:nvPicPr>
        <p:blipFill>
          <a:blip r:embed="rId7"/>
          <a:stretch>
            <a:fillRect/>
          </a:stretch>
        </p:blipFill>
        <p:spPr>
          <a:xfrm>
            <a:off x="9713115" y="4966737"/>
            <a:ext cx="1820793" cy="1589927"/>
          </a:xfrm>
          <a:prstGeom prst="rect">
            <a:avLst/>
          </a:prstGeom>
        </p:spPr>
      </p:pic>
    </p:spTree>
    <p:extLst>
      <p:ext uri="{BB962C8B-B14F-4D97-AF65-F5344CB8AC3E}">
        <p14:creationId xmlns:p14="http://schemas.microsoft.com/office/powerpoint/2010/main" val="21490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00375" y="1236085"/>
            <a:ext cx="5962650" cy="4219575"/>
          </a:xfrm>
          <a:prstGeom prst="rect">
            <a:avLst/>
          </a:prstGeom>
        </p:spPr>
      </p:pic>
    </p:spTree>
    <p:extLst>
      <p:ext uri="{BB962C8B-B14F-4D97-AF65-F5344CB8AC3E}">
        <p14:creationId xmlns:p14="http://schemas.microsoft.com/office/powerpoint/2010/main" val="3274676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10" y="551374"/>
            <a:ext cx="10839593" cy="1280890"/>
          </a:xfrm>
        </p:spPr>
        <p:txBody>
          <a:bodyPr>
            <a:noAutofit/>
          </a:bodyPr>
          <a:lstStyle/>
          <a:p>
            <a:pPr algn="ctr"/>
            <a:r>
              <a:rPr lang="en-US" sz="4800" b="1" dirty="0" smtClean="0">
                <a:solidFill>
                  <a:schemeClr val="tx1">
                    <a:lumMod val="95000"/>
                    <a:lumOff val="5000"/>
                  </a:schemeClr>
                </a:solidFill>
              </a:rPr>
              <a:t>How does face recognition works?</a:t>
            </a:r>
            <a:endParaRPr lang="en-US" sz="4800" b="1" dirty="0">
              <a:solidFill>
                <a:schemeClr val="tx1">
                  <a:lumMod val="95000"/>
                  <a:lumOff val="5000"/>
                </a:schemeClr>
              </a:solidFill>
            </a:endParaRPr>
          </a:p>
        </p:txBody>
      </p:sp>
      <p:sp>
        <p:nvSpPr>
          <p:cNvPr id="3" name="Content Placeholder 2"/>
          <p:cNvSpPr>
            <a:spLocks noGrp="1"/>
          </p:cNvSpPr>
          <p:nvPr>
            <p:ph idx="1"/>
          </p:nvPr>
        </p:nvSpPr>
        <p:spPr>
          <a:xfrm>
            <a:off x="727364" y="1832264"/>
            <a:ext cx="10839593" cy="4547754"/>
          </a:xfrm>
        </p:spPr>
        <p:txBody>
          <a:bodyPr>
            <a:normAutofit fontScale="92500" lnSpcReduction="20000"/>
          </a:bodyPr>
          <a:lstStyle/>
          <a:p>
            <a:pPr marL="0" indent="0" algn="just">
              <a:buNone/>
            </a:pPr>
            <a:r>
              <a:rPr lang="en-US" sz="3000" dirty="0">
                <a:solidFill>
                  <a:schemeClr val="tx1">
                    <a:lumMod val="95000"/>
                    <a:lumOff val="5000"/>
                  </a:schemeClr>
                </a:solidFill>
              </a:rPr>
              <a:t> </a:t>
            </a:r>
            <a:r>
              <a:rPr lang="en-US" sz="3000" dirty="0" smtClean="0">
                <a:solidFill>
                  <a:schemeClr val="tx1"/>
                </a:solidFill>
              </a:rPr>
              <a:t>Face recognition is divided is two parts:</a:t>
            </a:r>
          </a:p>
          <a:p>
            <a:pPr marL="514350" indent="-514350" algn="just">
              <a:buFont typeface="+mj-lt"/>
              <a:buAutoNum type="arabicParenR"/>
            </a:pPr>
            <a:r>
              <a:rPr lang="en-US" sz="3000" b="1" dirty="0" smtClean="0">
                <a:solidFill>
                  <a:schemeClr val="tx1"/>
                </a:solidFill>
              </a:rPr>
              <a:t>Face Detection</a:t>
            </a:r>
            <a:r>
              <a:rPr lang="en-US" sz="3000" dirty="0" smtClean="0">
                <a:solidFill>
                  <a:schemeClr val="tx1"/>
                </a:solidFill>
              </a:rPr>
              <a:t>: It has the objective of finding the faces </a:t>
            </a:r>
            <a:r>
              <a:rPr lang="en-US" sz="3000" dirty="0">
                <a:solidFill>
                  <a:schemeClr val="tx1"/>
                </a:solidFill>
              </a:rPr>
              <a:t>in an image and probably extract them to be used by the face recognition algorithm</a:t>
            </a:r>
            <a:r>
              <a:rPr lang="en-US" sz="3000" dirty="0" smtClean="0">
                <a:solidFill>
                  <a:schemeClr val="tx1"/>
                </a:solidFill>
              </a:rPr>
              <a:t>. We have used </a:t>
            </a:r>
            <a:r>
              <a:rPr lang="en-US" sz="3000" dirty="0" err="1" smtClean="0">
                <a:solidFill>
                  <a:schemeClr val="tx1"/>
                </a:solidFill>
              </a:rPr>
              <a:t>Haar</a:t>
            </a:r>
            <a:r>
              <a:rPr lang="en-US" sz="3000" dirty="0" smtClean="0">
                <a:solidFill>
                  <a:schemeClr val="tx1"/>
                </a:solidFill>
              </a:rPr>
              <a:t> Cascade Classifier for detection.</a:t>
            </a:r>
          </a:p>
          <a:p>
            <a:pPr marL="514350" indent="-514350" algn="just">
              <a:buFont typeface="+mj-lt"/>
              <a:buAutoNum type="arabicParenR"/>
            </a:pPr>
            <a:r>
              <a:rPr lang="en-US" sz="3000" b="1" dirty="0">
                <a:solidFill>
                  <a:schemeClr val="tx1"/>
                </a:solidFill>
              </a:rPr>
              <a:t>Face Recognition</a:t>
            </a:r>
            <a:r>
              <a:rPr lang="en-US" sz="3000" dirty="0">
                <a:solidFill>
                  <a:schemeClr val="tx1"/>
                </a:solidFill>
              </a:rPr>
              <a:t>: </a:t>
            </a:r>
            <a:r>
              <a:rPr lang="en-US" sz="3000" dirty="0" smtClean="0">
                <a:solidFill>
                  <a:schemeClr val="tx1"/>
                </a:solidFill>
              </a:rPr>
              <a:t>With </a:t>
            </a:r>
            <a:r>
              <a:rPr lang="en-US" sz="3000" dirty="0">
                <a:solidFill>
                  <a:schemeClr val="tx1"/>
                </a:solidFill>
              </a:rPr>
              <a:t>the facial images already extracted, cropped, resized and usually converted to grayscale, the face recognition algorithm is responsible for finding characteristics which best describe the image</a:t>
            </a:r>
            <a:r>
              <a:rPr lang="en-US" sz="3000" dirty="0" smtClean="0">
                <a:solidFill>
                  <a:schemeClr val="tx1"/>
                </a:solidFill>
              </a:rPr>
              <a:t>. We have used Local Binary Pattern Histogram algorithm for recognition. </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546367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447465"/>
            <a:ext cx="10881157" cy="1280890"/>
          </a:xfrm>
        </p:spPr>
        <p:txBody>
          <a:bodyPr>
            <a:normAutofit/>
          </a:bodyPr>
          <a:lstStyle/>
          <a:p>
            <a:pPr algn="ctr"/>
            <a:r>
              <a:rPr lang="en-US" sz="4800" b="1" dirty="0" smtClean="0">
                <a:solidFill>
                  <a:schemeClr val="tx1"/>
                </a:solidFill>
              </a:rPr>
              <a:t>Implementation </a:t>
            </a:r>
            <a:endParaRPr lang="en-US" sz="4800" b="1" dirty="0">
              <a:solidFill>
                <a:schemeClr val="tx1"/>
              </a:solidFill>
            </a:endParaRPr>
          </a:p>
        </p:txBody>
      </p:sp>
      <p:sp>
        <p:nvSpPr>
          <p:cNvPr id="3" name="Content Placeholder 2"/>
          <p:cNvSpPr>
            <a:spLocks noGrp="1"/>
          </p:cNvSpPr>
          <p:nvPr>
            <p:ph idx="1"/>
          </p:nvPr>
        </p:nvSpPr>
        <p:spPr>
          <a:xfrm>
            <a:off x="623455" y="1278082"/>
            <a:ext cx="10881157" cy="4633140"/>
          </a:xfrm>
        </p:spPr>
        <p:txBody>
          <a:bodyPr>
            <a:noAutofit/>
          </a:bodyPr>
          <a:lstStyle/>
          <a:p>
            <a:pPr>
              <a:buFont typeface="Wingdings" panose="05000000000000000000" pitchFamily="2" charset="2"/>
              <a:buChar char="v"/>
            </a:pPr>
            <a:r>
              <a:rPr lang="en-US" sz="2600" b="1" dirty="0" smtClean="0">
                <a:solidFill>
                  <a:schemeClr val="tx1"/>
                </a:solidFill>
              </a:rPr>
              <a:t>DATASET:</a:t>
            </a:r>
          </a:p>
          <a:p>
            <a:pPr lvl="1">
              <a:buFont typeface="Wingdings" panose="05000000000000000000" pitchFamily="2" charset="2"/>
              <a:buChar char="v"/>
            </a:pPr>
            <a:r>
              <a:rPr lang="en-US" sz="2600" dirty="0" smtClean="0">
                <a:solidFill>
                  <a:schemeClr val="tx1"/>
                </a:solidFill>
              </a:rPr>
              <a:t>We have used a pre-processed image database know as </a:t>
            </a:r>
            <a:r>
              <a:rPr lang="en-US" sz="2600" dirty="0" err="1" smtClean="0">
                <a:solidFill>
                  <a:schemeClr val="tx1"/>
                </a:solidFill>
              </a:rPr>
              <a:t>Yalefaces</a:t>
            </a:r>
            <a:r>
              <a:rPr lang="en-US" sz="2600" dirty="0" smtClean="0">
                <a:solidFill>
                  <a:schemeClr val="tx1"/>
                </a:solidFill>
              </a:rPr>
              <a:t>.</a:t>
            </a:r>
          </a:p>
          <a:p>
            <a:pPr lvl="1">
              <a:buFont typeface="Wingdings" panose="05000000000000000000" pitchFamily="2" charset="2"/>
              <a:buChar char="v"/>
            </a:pPr>
            <a:r>
              <a:rPr lang="en-US" sz="2600" dirty="0" smtClean="0">
                <a:solidFill>
                  <a:schemeClr val="tx1"/>
                </a:solidFill>
              </a:rPr>
              <a:t>Dataset consists of 165 grayscale images of 15 people, each person having 11 images.</a:t>
            </a:r>
          </a:p>
          <a:p>
            <a:pPr lvl="1">
              <a:buFont typeface="Wingdings" panose="05000000000000000000" pitchFamily="2" charset="2"/>
              <a:buChar char="v"/>
            </a:pPr>
            <a:r>
              <a:rPr lang="en-US" sz="2600" dirty="0" smtClean="0">
                <a:solidFill>
                  <a:schemeClr val="tx1"/>
                </a:solidFill>
              </a:rPr>
              <a:t>All the images per person are in different facial expression like center-light</a:t>
            </a:r>
            <a:r>
              <a:rPr lang="en-US" sz="2600" dirty="0">
                <a:solidFill>
                  <a:schemeClr val="tx1"/>
                </a:solidFill>
              </a:rPr>
              <a:t>, </a:t>
            </a:r>
            <a:r>
              <a:rPr lang="en-US" sz="2600" dirty="0" smtClean="0">
                <a:solidFill>
                  <a:schemeClr val="tx1"/>
                </a:solidFill>
              </a:rPr>
              <a:t>with glasses</a:t>
            </a:r>
            <a:r>
              <a:rPr lang="en-US" sz="2600" dirty="0">
                <a:solidFill>
                  <a:schemeClr val="tx1"/>
                </a:solidFill>
              </a:rPr>
              <a:t>, happy, left-light, </a:t>
            </a:r>
            <a:r>
              <a:rPr lang="en-US" sz="2600" dirty="0" smtClean="0">
                <a:solidFill>
                  <a:schemeClr val="tx1"/>
                </a:solidFill>
              </a:rPr>
              <a:t>with no </a:t>
            </a:r>
            <a:r>
              <a:rPr lang="en-US" sz="2600" dirty="0">
                <a:solidFill>
                  <a:schemeClr val="tx1"/>
                </a:solidFill>
              </a:rPr>
              <a:t>glasses, normal, right-light, sad, sleepy, surprised, and wink</a:t>
            </a:r>
            <a:r>
              <a:rPr lang="en-US" sz="2600" dirty="0" smtClean="0">
                <a:solidFill>
                  <a:schemeClr val="tx1"/>
                </a:solidFill>
              </a:rPr>
              <a:t>.</a:t>
            </a:r>
          </a:p>
          <a:p>
            <a:pPr lvl="1">
              <a:buFont typeface="Wingdings" panose="05000000000000000000" pitchFamily="2" charset="2"/>
              <a:buChar char="v"/>
            </a:pPr>
            <a:r>
              <a:rPr lang="en-US" sz="2600" dirty="0" smtClean="0">
                <a:solidFill>
                  <a:schemeClr val="tx1"/>
                </a:solidFill>
              </a:rPr>
              <a:t>150 images were used to train the prediction model. </a:t>
            </a:r>
          </a:p>
          <a:p>
            <a:pPr lvl="1">
              <a:buFont typeface="Wingdings" panose="05000000000000000000" pitchFamily="2" charset="2"/>
              <a:buChar char="v"/>
            </a:pPr>
            <a:r>
              <a:rPr lang="en-US" sz="2600" dirty="0" smtClean="0">
                <a:solidFill>
                  <a:schemeClr val="tx1"/>
                </a:solidFill>
              </a:rPr>
              <a:t>15 images, one from each person was used to test the prediction model.</a:t>
            </a:r>
            <a:endParaRPr lang="en-US" sz="2600" dirty="0">
              <a:solidFill>
                <a:schemeClr val="tx1"/>
              </a:solidFill>
            </a:endParaRPr>
          </a:p>
        </p:txBody>
      </p:sp>
    </p:spTree>
    <p:extLst>
      <p:ext uri="{BB962C8B-B14F-4D97-AF65-F5344CB8AC3E}">
        <p14:creationId xmlns:p14="http://schemas.microsoft.com/office/powerpoint/2010/main" val="3498821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04612" y="624110"/>
            <a:ext cx="434543" cy="1280890"/>
          </a:xfrm>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7955" y="624110"/>
            <a:ext cx="7156771" cy="5523312"/>
          </a:xfrm>
        </p:spPr>
      </p:pic>
    </p:spTree>
    <p:extLst>
      <p:ext uri="{BB962C8B-B14F-4D97-AF65-F5344CB8AC3E}">
        <p14:creationId xmlns:p14="http://schemas.microsoft.com/office/powerpoint/2010/main" val="202947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624110"/>
            <a:ext cx="6561466" cy="5811220"/>
          </a:xfrm>
        </p:spPr>
      </p:pic>
    </p:spTree>
    <p:extLst>
      <p:ext uri="{BB962C8B-B14F-4D97-AF65-F5344CB8AC3E}">
        <p14:creationId xmlns:p14="http://schemas.microsoft.com/office/powerpoint/2010/main" val="2350486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1504612" y="669829"/>
            <a:ext cx="687387" cy="587471"/>
          </a:xfrm>
        </p:spPr>
        <p:txBody>
          <a:bodyPr>
            <a:normAutofit fontScale="90000"/>
          </a:bodyPr>
          <a:lstStyle/>
          <a:p>
            <a:endParaRPr lang="en-US" dirty="0"/>
          </a:p>
        </p:txBody>
      </p:sp>
      <p:sp>
        <p:nvSpPr>
          <p:cNvPr id="3" name="Content Placeholder 2"/>
          <p:cNvSpPr>
            <a:spLocks noGrp="1"/>
          </p:cNvSpPr>
          <p:nvPr>
            <p:ph idx="1"/>
          </p:nvPr>
        </p:nvSpPr>
        <p:spPr>
          <a:xfrm>
            <a:off x="779318" y="1257300"/>
            <a:ext cx="10725294" cy="5372100"/>
          </a:xfrm>
        </p:spPr>
        <p:txBody>
          <a:bodyPr>
            <a:normAutofit/>
          </a:bodyPr>
          <a:lstStyle/>
          <a:p>
            <a:pPr>
              <a:buFont typeface="Wingdings" panose="05000000000000000000" pitchFamily="2" charset="2"/>
              <a:buChar char="v"/>
            </a:pPr>
            <a:r>
              <a:rPr lang="en-US" sz="2800" b="1" dirty="0" smtClean="0">
                <a:solidFill>
                  <a:schemeClr val="tx1"/>
                </a:solidFill>
              </a:rPr>
              <a:t>DETECTION:</a:t>
            </a:r>
          </a:p>
          <a:p>
            <a:pPr>
              <a:buFont typeface="Wingdings" panose="05000000000000000000" pitchFamily="2" charset="2"/>
              <a:buChar char="v"/>
            </a:pPr>
            <a:endParaRPr lang="en-US" sz="2800" b="1" dirty="0"/>
          </a:p>
        </p:txBody>
      </p:sp>
      <p:graphicFrame>
        <p:nvGraphicFramePr>
          <p:cNvPr id="19" name="Diagram 18"/>
          <p:cNvGraphicFramePr/>
          <p:nvPr>
            <p:extLst>
              <p:ext uri="{D42A27DB-BD31-4B8C-83A1-F6EECF244321}">
                <p14:modId xmlns:p14="http://schemas.microsoft.com/office/powerpoint/2010/main" val="3181130623"/>
              </p:ext>
            </p:extLst>
          </p:nvPr>
        </p:nvGraphicFramePr>
        <p:xfrm>
          <a:off x="1028700" y="665018"/>
          <a:ext cx="11824855" cy="8188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249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04612" y="624110"/>
            <a:ext cx="403370" cy="1280890"/>
          </a:xfrm>
        </p:spPr>
        <p:txBody>
          <a:bodyPr/>
          <a:lstStyle/>
          <a:p>
            <a:endParaRPr lang="en-US" dirty="0"/>
          </a:p>
        </p:txBody>
      </p:sp>
      <p:sp>
        <p:nvSpPr>
          <p:cNvPr id="3" name="Content Placeholder 2"/>
          <p:cNvSpPr>
            <a:spLocks noGrp="1"/>
          </p:cNvSpPr>
          <p:nvPr>
            <p:ph idx="1"/>
          </p:nvPr>
        </p:nvSpPr>
        <p:spPr>
          <a:xfrm>
            <a:off x="675409" y="1226127"/>
            <a:ext cx="10829203" cy="4685095"/>
          </a:xfrm>
        </p:spPr>
        <p:txBody>
          <a:bodyPr>
            <a:normAutofit/>
          </a:bodyPr>
          <a:lstStyle/>
          <a:p>
            <a:pPr>
              <a:buFont typeface="Wingdings" panose="05000000000000000000" pitchFamily="2" charset="2"/>
              <a:buChar char="v"/>
            </a:pPr>
            <a:r>
              <a:rPr lang="en-US" sz="2800" b="1" dirty="0" smtClean="0">
                <a:solidFill>
                  <a:schemeClr val="tx1"/>
                </a:solidFill>
              </a:rPr>
              <a:t>HAAR CASCADE CLASSIFIER </a:t>
            </a:r>
          </a:p>
          <a:p>
            <a:pPr>
              <a:buFont typeface="Wingdings" panose="05000000000000000000" pitchFamily="2" charset="2"/>
              <a:buChar char="v"/>
            </a:pPr>
            <a:endParaRPr lang="en-US" sz="2800" b="1" dirty="0"/>
          </a:p>
        </p:txBody>
      </p:sp>
      <p:graphicFrame>
        <p:nvGraphicFramePr>
          <p:cNvPr id="34" name="Diagram 33"/>
          <p:cNvGraphicFramePr/>
          <p:nvPr>
            <p:extLst>
              <p:ext uri="{D42A27DB-BD31-4B8C-83A1-F6EECF244321}">
                <p14:modId xmlns:p14="http://schemas.microsoft.com/office/powerpoint/2010/main" val="3856022562"/>
              </p:ext>
            </p:extLst>
          </p:nvPr>
        </p:nvGraphicFramePr>
        <p:xfrm>
          <a:off x="442552" y="1007918"/>
          <a:ext cx="10810803" cy="5714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205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9334" y="322773"/>
            <a:ext cx="8911687" cy="196772"/>
          </a:xfrm>
        </p:spPr>
        <p:txBody>
          <a:bodyPr>
            <a:normAutofit fontScale="90000"/>
          </a:bodyPr>
          <a:lstStyle/>
          <a:p>
            <a:endParaRPr lang="en-US" dirty="0"/>
          </a:p>
        </p:txBody>
      </p:sp>
      <p:sp>
        <p:nvSpPr>
          <p:cNvPr id="3" name="Content Placeholder 2"/>
          <p:cNvSpPr>
            <a:spLocks noGrp="1"/>
          </p:cNvSpPr>
          <p:nvPr>
            <p:ph idx="1"/>
          </p:nvPr>
        </p:nvSpPr>
        <p:spPr>
          <a:xfrm>
            <a:off x="1690576" y="744279"/>
            <a:ext cx="9814035" cy="5773479"/>
          </a:xfrm>
        </p:spPr>
        <p:txBody>
          <a:bodyPr>
            <a:normAutofit/>
          </a:bodyPr>
          <a:lstStyle/>
          <a:p>
            <a:pPr>
              <a:buFont typeface="Wingdings" panose="05000000000000000000" pitchFamily="2" charset="2"/>
              <a:buChar char="v"/>
            </a:pPr>
            <a:r>
              <a:rPr lang="en-US" sz="2800" dirty="0" smtClean="0">
                <a:solidFill>
                  <a:schemeClr val="tx1"/>
                </a:solidFill>
              </a:rPr>
              <a:t>From training images features were extracted.</a:t>
            </a:r>
          </a:p>
          <a:p>
            <a:pPr marL="0" indent="0">
              <a:buNone/>
            </a:pPr>
            <a:endParaRPr lang="en-US" sz="2800" dirty="0">
              <a:solidFill>
                <a:schemeClr val="tx1">
                  <a:lumMod val="95000"/>
                  <a:lumOff val="5000"/>
                </a:schemeClr>
              </a:solidFill>
            </a:endParaRPr>
          </a:p>
        </p:txBody>
      </p:sp>
      <p:pic>
        <p:nvPicPr>
          <p:cNvPr id="6" name="Picture 5"/>
          <p:cNvPicPr>
            <a:picLocks noChangeAspect="1"/>
          </p:cNvPicPr>
          <p:nvPr/>
        </p:nvPicPr>
        <p:blipFill>
          <a:blip r:embed="rId2"/>
          <a:stretch>
            <a:fillRect/>
          </a:stretch>
        </p:blipFill>
        <p:spPr>
          <a:xfrm>
            <a:off x="3431568" y="1612468"/>
            <a:ext cx="6332049" cy="4037100"/>
          </a:xfrm>
          <a:prstGeom prst="rect">
            <a:avLst/>
          </a:prstGeom>
        </p:spPr>
      </p:pic>
    </p:spTree>
    <p:extLst>
      <p:ext uri="{BB962C8B-B14F-4D97-AF65-F5344CB8AC3E}">
        <p14:creationId xmlns:p14="http://schemas.microsoft.com/office/powerpoint/2010/main" val="1151011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3231</TotalTime>
  <Words>835</Words>
  <Application>Microsoft Office PowerPoint</Application>
  <PresentationFormat>Widescreen</PresentationFormat>
  <Paragraphs>105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Wingdings</vt:lpstr>
      <vt:lpstr>Wingdings 3</vt:lpstr>
      <vt:lpstr>Wisp</vt:lpstr>
      <vt:lpstr>    Face Recognition System-     Using Machine Learning </vt:lpstr>
      <vt:lpstr>Introduction </vt:lpstr>
      <vt:lpstr>How does face recognition works?</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 Using Local Binary Pattern Histogram</dc:title>
  <dc:creator>Windows User</dc:creator>
  <cp:lastModifiedBy>Windows User</cp:lastModifiedBy>
  <cp:revision>98</cp:revision>
  <dcterms:created xsi:type="dcterms:W3CDTF">2019-09-24T11:54:47Z</dcterms:created>
  <dcterms:modified xsi:type="dcterms:W3CDTF">2019-12-03T05:03:53Z</dcterms:modified>
</cp:coreProperties>
</file>