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9" r:id="rId4"/>
    <p:sldId id="258" r:id="rId5"/>
    <p:sldId id="278" r:id="rId6"/>
    <p:sldId id="295" r:id="rId7"/>
    <p:sldId id="285" r:id="rId8"/>
    <p:sldId id="309" r:id="rId9"/>
    <p:sldId id="310" r:id="rId10"/>
    <p:sldId id="311" r:id="rId11"/>
    <p:sldId id="287" r:id="rId12"/>
    <p:sldId id="306" r:id="rId13"/>
    <p:sldId id="312" r:id="rId14"/>
    <p:sldId id="288" r:id="rId15"/>
    <p:sldId id="313" r:id="rId16"/>
    <p:sldId id="314" r:id="rId17"/>
    <p:sldId id="315" r:id="rId18"/>
    <p:sldId id="294" r:id="rId19"/>
    <p:sldId id="298" r:id="rId20"/>
    <p:sldId id="299" r:id="rId21"/>
    <p:sldId id="301" r:id="rId22"/>
    <p:sldId id="305" r:id="rId23"/>
    <p:sldId id="316" r:id="rId24"/>
    <p:sldId id="317" r:id="rId25"/>
    <p:sldId id="318" r:id="rId26"/>
    <p:sldId id="319" r:id="rId27"/>
    <p:sldId id="320" r:id="rId28"/>
    <p:sldId id="286" r:id="rId29"/>
    <p:sldId id="275" r:id="rId30"/>
    <p:sldId id="27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501" autoAdjust="0"/>
  </p:normalViewPr>
  <p:slideViewPr>
    <p:cSldViewPr snapToGrid="0">
      <p:cViewPr varScale="1">
        <p:scale>
          <a:sx n="88" d="100"/>
          <a:sy n="88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2B8AD6-E3B3-4610-8D37-F2909D172EAE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D4C64D-E55B-43B0-B3B7-7B9FD58F029B}">
      <dgm:prSet phldrT="[Text]"/>
      <dgm:spPr/>
      <dgm:t>
        <a:bodyPr/>
        <a:lstStyle/>
        <a:p>
          <a:r>
            <a:rPr lang="en-US" dirty="0" smtClean="0"/>
            <a:t>Data </a:t>
          </a:r>
        </a:p>
        <a:p>
          <a:r>
            <a:rPr lang="en-US" dirty="0" smtClean="0"/>
            <a:t>Pre-Processing</a:t>
          </a:r>
          <a:endParaRPr lang="en-US" dirty="0"/>
        </a:p>
      </dgm:t>
    </dgm:pt>
    <dgm:pt modelId="{05539476-19FF-4C62-B633-3BA9A42A381A}" type="parTrans" cxnId="{D25AD517-AFAA-432E-A39F-D7CD07258265}">
      <dgm:prSet/>
      <dgm:spPr/>
      <dgm:t>
        <a:bodyPr/>
        <a:lstStyle/>
        <a:p>
          <a:endParaRPr lang="en-US"/>
        </a:p>
      </dgm:t>
    </dgm:pt>
    <dgm:pt modelId="{B355D8A9-5210-4520-AF3E-599D9307378E}" type="sibTrans" cxnId="{D25AD517-AFAA-432E-A39F-D7CD07258265}">
      <dgm:prSet/>
      <dgm:spPr/>
      <dgm:t>
        <a:bodyPr/>
        <a:lstStyle/>
        <a:p>
          <a:endParaRPr lang="en-US"/>
        </a:p>
      </dgm:t>
    </dgm:pt>
    <dgm:pt modelId="{4C49724C-D3CE-4314-B660-6D9DE83DB231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Data Cleaning </a:t>
          </a:r>
          <a:endParaRPr lang="en-US" sz="1600" dirty="0">
            <a:solidFill>
              <a:schemeClr val="tx1"/>
            </a:solidFill>
          </a:endParaRPr>
        </a:p>
      </dgm:t>
    </dgm:pt>
    <dgm:pt modelId="{CB0E7D34-B260-4B55-AE0B-707515B27531}" type="parTrans" cxnId="{C373720E-E6E4-49E0-B7E9-C8149ACA24B4}">
      <dgm:prSet/>
      <dgm:spPr/>
      <dgm:t>
        <a:bodyPr/>
        <a:lstStyle/>
        <a:p>
          <a:endParaRPr lang="en-US"/>
        </a:p>
      </dgm:t>
    </dgm:pt>
    <dgm:pt modelId="{2266074B-E217-49B5-AB36-888CCABC7D27}" type="sibTrans" cxnId="{C373720E-E6E4-49E0-B7E9-C8149ACA24B4}">
      <dgm:prSet/>
      <dgm:spPr/>
      <dgm:t>
        <a:bodyPr/>
        <a:lstStyle/>
        <a:p>
          <a:endParaRPr lang="en-US"/>
        </a:p>
      </dgm:t>
    </dgm:pt>
    <dgm:pt modelId="{8D5C2D0C-9171-4B3D-92CB-B817C1E945AE}">
      <dgm:prSet phldrT="[Text]"/>
      <dgm:spPr/>
      <dgm:t>
        <a:bodyPr/>
        <a:lstStyle/>
        <a:p>
          <a:r>
            <a:rPr lang="en-US" dirty="0" smtClean="0"/>
            <a:t>Feature Engineering </a:t>
          </a:r>
          <a:endParaRPr lang="en-US" dirty="0"/>
        </a:p>
      </dgm:t>
    </dgm:pt>
    <dgm:pt modelId="{1EAD42E3-85EA-4E2C-8DCF-43A17FFEC1CF}" type="parTrans" cxnId="{0E06BFF5-CABB-443E-9A98-A21750040D76}">
      <dgm:prSet/>
      <dgm:spPr/>
      <dgm:t>
        <a:bodyPr/>
        <a:lstStyle/>
        <a:p>
          <a:endParaRPr lang="en-US"/>
        </a:p>
      </dgm:t>
    </dgm:pt>
    <dgm:pt modelId="{847737B5-9A3B-465A-9A7B-8FAD8111EDFB}" type="sibTrans" cxnId="{0E06BFF5-CABB-443E-9A98-A21750040D76}">
      <dgm:prSet/>
      <dgm:spPr/>
      <dgm:t>
        <a:bodyPr/>
        <a:lstStyle/>
        <a:p>
          <a:endParaRPr lang="en-US"/>
        </a:p>
      </dgm:t>
    </dgm:pt>
    <dgm:pt modelId="{2787ED9C-BC36-4826-877C-41EA440D0279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Data Analyses </a:t>
          </a:r>
          <a:endParaRPr lang="en-US" sz="1600" dirty="0">
            <a:solidFill>
              <a:schemeClr val="tx1"/>
            </a:solidFill>
          </a:endParaRPr>
        </a:p>
      </dgm:t>
    </dgm:pt>
    <dgm:pt modelId="{7D8F3C82-D02D-4122-8EF2-34A975125CBD}" type="parTrans" cxnId="{EDEFC411-CC05-49B0-B5F2-402449EA0FCC}">
      <dgm:prSet/>
      <dgm:spPr/>
      <dgm:t>
        <a:bodyPr/>
        <a:lstStyle/>
        <a:p>
          <a:endParaRPr lang="en-US"/>
        </a:p>
      </dgm:t>
    </dgm:pt>
    <dgm:pt modelId="{019F009D-A529-4A6C-ACB0-13CE63BDABAE}" type="sibTrans" cxnId="{EDEFC411-CC05-49B0-B5F2-402449EA0FCC}">
      <dgm:prSet/>
      <dgm:spPr/>
      <dgm:t>
        <a:bodyPr/>
        <a:lstStyle/>
        <a:p>
          <a:endParaRPr lang="en-US"/>
        </a:p>
      </dgm:t>
    </dgm:pt>
    <dgm:pt modelId="{EC0E0F11-07FA-4565-829D-4C077D6904EA}">
      <dgm:prSet phldrT="[Text]"/>
      <dgm:spPr/>
      <dgm:t>
        <a:bodyPr/>
        <a:lstStyle/>
        <a:p>
          <a:r>
            <a:rPr lang="en-US" dirty="0" smtClean="0"/>
            <a:t>Model Training And Testing </a:t>
          </a:r>
          <a:endParaRPr lang="en-US" dirty="0"/>
        </a:p>
      </dgm:t>
    </dgm:pt>
    <dgm:pt modelId="{D5C42846-A1CC-451E-94A5-D5442E0BCB06}" type="parTrans" cxnId="{A9B408B0-F61B-4DAD-A222-E24ED3BF7B2D}">
      <dgm:prSet/>
      <dgm:spPr/>
      <dgm:t>
        <a:bodyPr/>
        <a:lstStyle/>
        <a:p>
          <a:endParaRPr lang="en-US"/>
        </a:p>
      </dgm:t>
    </dgm:pt>
    <dgm:pt modelId="{4A419B04-683E-445C-AEF5-266970317FF6}" type="sibTrans" cxnId="{A9B408B0-F61B-4DAD-A222-E24ED3BF7B2D}">
      <dgm:prSet/>
      <dgm:spPr/>
      <dgm:t>
        <a:bodyPr/>
        <a:lstStyle/>
        <a:p>
          <a:endParaRPr lang="en-US"/>
        </a:p>
      </dgm:t>
    </dgm:pt>
    <dgm:pt modelId="{E56CA4C4-B8DF-428D-AA4A-27B5665E99CC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Prediction of results </a:t>
          </a:r>
          <a:endParaRPr lang="en-US" sz="1600" dirty="0">
            <a:solidFill>
              <a:schemeClr val="tx1"/>
            </a:solidFill>
          </a:endParaRPr>
        </a:p>
      </dgm:t>
    </dgm:pt>
    <dgm:pt modelId="{04A9EC8D-BE3D-4391-8D0F-A3730755B937}" type="parTrans" cxnId="{48ED2816-ACF3-4D7B-A25B-70930E2F52A0}">
      <dgm:prSet/>
      <dgm:spPr/>
      <dgm:t>
        <a:bodyPr/>
        <a:lstStyle/>
        <a:p>
          <a:endParaRPr lang="en-US"/>
        </a:p>
      </dgm:t>
    </dgm:pt>
    <dgm:pt modelId="{0DFEE816-C50C-45C6-B46A-C38931C8E5A0}" type="sibTrans" cxnId="{48ED2816-ACF3-4D7B-A25B-70930E2F52A0}">
      <dgm:prSet/>
      <dgm:spPr/>
      <dgm:t>
        <a:bodyPr/>
        <a:lstStyle/>
        <a:p>
          <a:endParaRPr lang="en-US"/>
        </a:p>
      </dgm:t>
    </dgm:pt>
    <dgm:pt modelId="{09578590-80DA-4C8C-8627-BA9887357922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Data Consistence Check</a:t>
          </a:r>
          <a:endParaRPr lang="en-US" sz="1600" dirty="0">
            <a:solidFill>
              <a:schemeClr val="tx1"/>
            </a:solidFill>
          </a:endParaRPr>
        </a:p>
      </dgm:t>
    </dgm:pt>
    <dgm:pt modelId="{52284F3D-9AF3-434A-8707-71C6A9103037}" type="parTrans" cxnId="{59A7E56A-3F2E-4766-AD19-23E818C3266D}">
      <dgm:prSet/>
      <dgm:spPr/>
      <dgm:t>
        <a:bodyPr/>
        <a:lstStyle/>
        <a:p>
          <a:endParaRPr lang="en-US"/>
        </a:p>
      </dgm:t>
    </dgm:pt>
    <dgm:pt modelId="{F47BFE95-CCFF-4AC7-BC5E-9B7CE198CA7E}" type="sibTrans" cxnId="{59A7E56A-3F2E-4766-AD19-23E818C3266D}">
      <dgm:prSet/>
      <dgm:spPr/>
      <dgm:t>
        <a:bodyPr/>
        <a:lstStyle/>
        <a:p>
          <a:endParaRPr lang="en-US"/>
        </a:p>
      </dgm:t>
    </dgm:pt>
    <dgm:pt modelId="{EA2C59B8-54B5-44E0-AC0C-50E852E48BBC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Feature Selection</a:t>
          </a:r>
          <a:endParaRPr lang="en-US" sz="1600" dirty="0">
            <a:solidFill>
              <a:schemeClr val="tx1"/>
            </a:solidFill>
          </a:endParaRPr>
        </a:p>
      </dgm:t>
    </dgm:pt>
    <dgm:pt modelId="{04980A75-D650-40CE-B362-8870910182E5}" type="parTrans" cxnId="{18B622B0-04D0-428D-AC5A-863C5107A1B6}">
      <dgm:prSet/>
      <dgm:spPr/>
      <dgm:t>
        <a:bodyPr/>
        <a:lstStyle/>
        <a:p>
          <a:endParaRPr lang="en-US"/>
        </a:p>
      </dgm:t>
    </dgm:pt>
    <dgm:pt modelId="{AE583B7F-A4A9-4964-B9F9-E4A8A697D6C4}" type="sibTrans" cxnId="{18B622B0-04D0-428D-AC5A-863C5107A1B6}">
      <dgm:prSet/>
      <dgm:spPr/>
      <dgm:t>
        <a:bodyPr/>
        <a:lstStyle/>
        <a:p>
          <a:endParaRPr lang="en-US"/>
        </a:p>
      </dgm:t>
    </dgm:pt>
    <dgm:pt modelId="{F522A698-CC97-4B12-99C7-4AB45ADDB1E8}">
      <dgm:prSet phldrT="[Text]"/>
      <dgm:spPr/>
      <dgm:t>
        <a:bodyPr/>
        <a:lstStyle/>
        <a:p>
          <a:r>
            <a:rPr lang="en-US" dirty="0" smtClean="0"/>
            <a:t>Assessing Results </a:t>
          </a:r>
          <a:endParaRPr lang="en-US" dirty="0"/>
        </a:p>
      </dgm:t>
    </dgm:pt>
    <dgm:pt modelId="{D56F782B-EED0-4A99-9DE7-271FF7EB1D9F}" type="parTrans" cxnId="{BBB621E5-89B3-4B00-AC13-7C1BA0C54F82}">
      <dgm:prSet/>
      <dgm:spPr/>
      <dgm:t>
        <a:bodyPr/>
        <a:lstStyle/>
        <a:p>
          <a:endParaRPr lang="en-US"/>
        </a:p>
      </dgm:t>
    </dgm:pt>
    <dgm:pt modelId="{02165191-D8D2-4B22-A6F3-A08A83AD7750}" type="sibTrans" cxnId="{BBB621E5-89B3-4B00-AC13-7C1BA0C54F82}">
      <dgm:prSet/>
      <dgm:spPr/>
      <dgm:t>
        <a:bodyPr/>
        <a:lstStyle/>
        <a:p>
          <a:endParaRPr lang="en-US"/>
        </a:p>
      </dgm:t>
    </dgm:pt>
    <dgm:pt modelId="{C567237C-7049-41E4-9DFC-9BAF1DD5C5A6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Comparing Different Models</a:t>
          </a:r>
          <a:endParaRPr lang="en-US" sz="1600" dirty="0">
            <a:solidFill>
              <a:schemeClr val="tx1"/>
            </a:solidFill>
          </a:endParaRPr>
        </a:p>
      </dgm:t>
    </dgm:pt>
    <dgm:pt modelId="{5DC43B82-C6E4-44AA-BBD1-670DF90CB483}" type="parTrans" cxnId="{9ECE20C5-FA15-477E-9347-4BFC4701D908}">
      <dgm:prSet/>
      <dgm:spPr/>
      <dgm:t>
        <a:bodyPr/>
        <a:lstStyle/>
        <a:p>
          <a:endParaRPr lang="en-US"/>
        </a:p>
      </dgm:t>
    </dgm:pt>
    <dgm:pt modelId="{C71683B8-5E3D-470C-B80C-41C03635EF7B}" type="sibTrans" cxnId="{9ECE20C5-FA15-477E-9347-4BFC4701D908}">
      <dgm:prSet/>
      <dgm:spPr/>
      <dgm:t>
        <a:bodyPr/>
        <a:lstStyle/>
        <a:p>
          <a:endParaRPr lang="en-US"/>
        </a:p>
      </dgm:t>
    </dgm:pt>
    <dgm:pt modelId="{9FB550DD-BA6F-466E-A79A-6240B5204E29}" type="pres">
      <dgm:prSet presAssocID="{042B8AD6-E3B3-4610-8D37-F2909D172EAE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91FD130-9938-4245-8EE4-E9870B6B4520}" type="pres">
      <dgm:prSet presAssocID="{DFD4C64D-E55B-43B0-B3B7-7B9FD58F029B}" presName="composite" presStyleCnt="0"/>
      <dgm:spPr/>
    </dgm:pt>
    <dgm:pt modelId="{5A942552-5BFF-4465-AC1C-DD064EB5627D}" type="pres">
      <dgm:prSet presAssocID="{DFD4C64D-E55B-43B0-B3B7-7B9FD58F029B}" presName="bentUpArrow1" presStyleLbl="alignImgPlace1" presStyleIdx="0" presStyleCnt="3"/>
      <dgm:spPr/>
    </dgm:pt>
    <dgm:pt modelId="{2FB9BDAD-7015-41BE-84A6-5DCA34759961}" type="pres">
      <dgm:prSet presAssocID="{DFD4C64D-E55B-43B0-B3B7-7B9FD58F029B}" presName="ParentText" presStyleLbl="node1" presStyleIdx="0" presStyleCnt="4" custScaleX="13471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3D5CC7-EB5B-44F2-851F-3D1128FDFBC9}" type="pres">
      <dgm:prSet presAssocID="{DFD4C64D-E55B-43B0-B3B7-7B9FD58F029B}" presName="ChildText" presStyleLbl="revTx" presStyleIdx="0" presStyleCnt="4" custScaleX="228812" custLinFactNeighborX="88341" custLinFactNeighborY="10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407E0-943F-4582-B9CE-F9E1DA29FA8B}" type="pres">
      <dgm:prSet presAssocID="{B355D8A9-5210-4520-AF3E-599D9307378E}" presName="sibTrans" presStyleCnt="0"/>
      <dgm:spPr/>
    </dgm:pt>
    <dgm:pt modelId="{C31501B8-F9E3-411A-878E-114BF8168CAE}" type="pres">
      <dgm:prSet presAssocID="{8D5C2D0C-9171-4B3D-92CB-B817C1E945AE}" presName="composite" presStyleCnt="0"/>
      <dgm:spPr/>
    </dgm:pt>
    <dgm:pt modelId="{EDCC81F1-2B7C-4228-AEC9-78152DB7D696}" type="pres">
      <dgm:prSet presAssocID="{8D5C2D0C-9171-4B3D-92CB-B817C1E945AE}" presName="bentUpArrow1" presStyleLbl="alignImgPlace1" presStyleIdx="1" presStyleCnt="3"/>
      <dgm:spPr/>
    </dgm:pt>
    <dgm:pt modelId="{AF12A984-C1A5-4565-B899-9DDE7443E891}" type="pres">
      <dgm:prSet presAssocID="{8D5C2D0C-9171-4B3D-92CB-B817C1E945AE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E74397-1382-44B7-8289-98CF15CA126B}" type="pres">
      <dgm:prSet presAssocID="{8D5C2D0C-9171-4B3D-92CB-B817C1E945AE}" presName="ChildText" presStyleLbl="revTx" presStyleIdx="1" presStyleCnt="4" custScaleX="252290" custLinFactNeighborX="75374" custLinFactNeighborY="31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90F641-3086-404B-AE3B-730D7F40456F}" type="pres">
      <dgm:prSet presAssocID="{847737B5-9A3B-465A-9A7B-8FAD8111EDFB}" presName="sibTrans" presStyleCnt="0"/>
      <dgm:spPr/>
    </dgm:pt>
    <dgm:pt modelId="{2C596D1E-2BD0-4278-A262-36227D1673BD}" type="pres">
      <dgm:prSet presAssocID="{EC0E0F11-07FA-4565-829D-4C077D6904EA}" presName="composite" presStyleCnt="0"/>
      <dgm:spPr/>
    </dgm:pt>
    <dgm:pt modelId="{263075FA-563A-4AEE-BF55-049E8A76362D}" type="pres">
      <dgm:prSet presAssocID="{EC0E0F11-07FA-4565-829D-4C077D6904EA}" presName="bentUpArrow1" presStyleLbl="alignImgPlace1" presStyleIdx="2" presStyleCnt="3"/>
      <dgm:spPr/>
    </dgm:pt>
    <dgm:pt modelId="{34B2A072-6EBF-4DAC-ACDD-5DD73E38BB09}" type="pres">
      <dgm:prSet presAssocID="{EC0E0F11-07FA-4565-829D-4C077D6904EA}" presName="ParentText" presStyleLbl="node1" presStyleIdx="2" presStyleCnt="4" custLinFactNeighborX="-15326" custLinFactNeighborY="84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8179D4-C05C-4DD7-B10B-B64C107DA56A}" type="pres">
      <dgm:prSet presAssocID="{EC0E0F11-07FA-4565-829D-4C077D6904EA}" presName="ChildText" presStyleLbl="revTx" presStyleIdx="2" presStyleCnt="4" custScaleX="163246" custLinFactNeighborX="12968" custLinFactNeighborY="625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1FECFC-4832-4B54-BEBD-E10DE6A204D9}" type="pres">
      <dgm:prSet presAssocID="{4A419B04-683E-445C-AEF5-266970317FF6}" presName="sibTrans" presStyleCnt="0"/>
      <dgm:spPr/>
    </dgm:pt>
    <dgm:pt modelId="{9992F0AA-882B-4142-BABA-C81ED04D0960}" type="pres">
      <dgm:prSet presAssocID="{F522A698-CC97-4B12-99C7-4AB45ADDB1E8}" presName="composite" presStyleCnt="0"/>
      <dgm:spPr/>
    </dgm:pt>
    <dgm:pt modelId="{C258D4A3-B6B6-4254-A645-88AAFE9908E7}" type="pres">
      <dgm:prSet presAssocID="{F522A698-CC97-4B12-99C7-4AB45ADDB1E8}" presName="ParentText" presStyleLbl="node1" presStyleIdx="3" presStyleCnt="4" custLinFactNeighborX="-19452" custLinFactNeighborY="-84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827F49-14DD-4AB0-A572-D4B8A4CF1349}" type="pres">
      <dgm:prSet presAssocID="{F522A698-CC97-4B12-99C7-4AB45ADDB1E8}" presName="FinalChildText" presStyleLbl="revTx" presStyleIdx="3" presStyleCnt="4" custScaleX="171460" custLinFactNeighborX="7112" custLinFactNeighborY="-208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B408B0-F61B-4DAD-A222-E24ED3BF7B2D}" srcId="{042B8AD6-E3B3-4610-8D37-F2909D172EAE}" destId="{EC0E0F11-07FA-4565-829D-4C077D6904EA}" srcOrd="2" destOrd="0" parTransId="{D5C42846-A1CC-451E-94A5-D5442E0BCB06}" sibTransId="{4A419B04-683E-445C-AEF5-266970317FF6}"/>
    <dgm:cxn modelId="{D3AEF91E-8A08-42D6-9200-DD095CCDA3EB}" type="presOf" srcId="{C567237C-7049-41E4-9DFC-9BAF1DD5C5A6}" destId="{34827F49-14DD-4AB0-A572-D4B8A4CF1349}" srcOrd="0" destOrd="0" presId="urn:microsoft.com/office/officeart/2005/8/layout/StepDownProcess"/>
    <dgm:cxn modelId="{925EE98F-DB72-4438-B951-816CBCB7F3DD}" type="presOf" srcId="{8D5C2D0C-9171-4B3D-92CB-B817C1E945AE}" destId="{AF12A984-C1A5-4565-B899-9DDE7443E891}" srcOrd="0" destOrd="0" presId="urn:microsoft.com/office/officeart/2005/8/layout/StepDownProcess"/>
    <dgm:cxn modelId="{6619393D-1588-4914-A8AF-517829D6B3EF}" type="presOf" srcId="{E56CA4C4-B8DF-428D-AA4A-27B5665E99CC}" destId="{358179D4-C05C-4DD7-B10B-B64C107DA56A}" srcOrd="0" destOrd="0" presId="urn:microsoft.com/office/officeart/2005/8/layout/StepDownProcess"/>
    <dgm:cxn modelId="{F860FBDA-584A-48C3-B897-C08A06C92F91}" type="presOf" srcId="{4C49724C-D3CE-4314-B660-6D9DE83DB231}" destId="{963D5CC7-EB5B-44F2-851F-3D1128FDFBC9}" srcOrd="0" destOrd="0" presId="urn:microsoft.com/office/officeart/2005/8/layout/StepDownProcess"/>
    <dgm:cxn modelId="{25737A04-2CA6-4258-9F5B-E0969046730C}" type="presOf" srcId="{EA2C59B8-54B5-44E0-AC0C-50E852E48BBC}" destId="{76E74397-1382-44B7-8289-98CF15CA126B}" srcOrd="0" destOrd="1" presId="urn:microsoft.com/office/officeart/2005/8/layout/StepDownProcess"/>
    <dgm:cxn modelId="{88BB58B8-08B7-4BC4-A89C-46EED807BBCF}" type="presOf" srcId="{2787ED9C-BC36-4826-877C-41EA440D0279}" destId="{76E74397-1382-44B7-8289-98CF15CA126B}" srcOrd="0" destOrd="0" presId="urn:microsoft.com/office/officeart/2005/8/layout/StepDownProcess"/>
    <dgm:cxn modelId="{837317AE-3081-4DF5-AE89-64BB0FF9C23C}" type="presOf" srcId="{09578590-80DA-4C8C-8627-BA9887357922}" destId="{963D5CC7-EB5B-44F2-851F-3D1128FDFBC9}" srcOrd="0" destOrd="1" presId="urn:microsoft.com/office/officeart/2005/8/layout/StepDownProcess"/>
    <dgm:cxn modelId="{48ED2816-ACF3-4D7B-A25B-70930E2F52A0}" srcId="{EC0E0F11-07FA-4565-829D-4C077D6904EA}" destId="{E56CA4C4-B8DF-428D-AA4A-27B5665E99CC}" srcOrd="0" destOrd="0" parTransId="{04A9EC8D-BE3D-4391-8D0F-A3730755B937}" sibTransId="{0DFEE816-C50C-45C6-B46A-C38931C8E5A0}"/>
    <dgm:cxn modelId="{EDEFC411-CC05-49B0-B5F2-402449EA0FCC}" srcId="{8D5C2D0C-9171-4B3D-92CB-B817C1E945AE}" destId="{2787ED9C-BC36-4826-877C-41EA440D0279}" srcOrd="0" destOrd="0" parTransId="{7D8F3C82-D02D-4122-8EF2-34A975125CBD}" sibTransId="{019F009D-A529-4A6C-ACB0-13CE63BDABAE}"/>
    <dgm:cxn modelId="{C373720E-E6E4-49E0-B7E9-C8149ACA24B4}" srcId="{DFD4C64D-E55B-43B0-B3B7-7B9FD58F029B}" destId="{4C49724C-D3CE-4314-B660-6D9DE83DB231}" srcOrd="0" destOrd="0" parTransId="{CB0E7D34-B260-4B55-AE0B-707515B27531}" sibTransId="{2266074B-E217-49B5-AB36-888CCABC7D27}"/>
    <dgm:cxn modelId="{1B6F75A0-F346-429D-9DC7-93BE4A3B65D7}" type="presOf" srcId="{DFD4C64D-E55B-43B0-B3B7-7B9FD58F029B}" destId="{2FB9BDAD-7015-41BE-84A6-5DCA34759961}" srcOrd="0" destOrd="0" presId="urn:microsoft.com/office/officeart/2005/8/layout/StepDownProcess"/>
    <dgm:cxn modelId="{FE9FFCCE-FCE6-4659-82C1-9805DF2198A0}" type="presOf" srcId="{F522A698-CC97-4B12-99C7-4AB45ADDB1E8}" destId="{C258D4A3-B6B6-4254-A645-88AAFE9908E7}" srcOrd="0" destOrd="0" presId="urn:microsoft.com/office/officeart/2005/8/layout/StepDownProcess"/>
    <dgm:cxn modelId="{0E06BFF5-CABB-443E-9A98-A21750040D76}" srcId="{042B8AD6-E3B3-4610-8D37-F2909D172EAE}" destId="{8D5C2D0C-9171-4B3D-92CB-B817C1E945AE}" srcOrd="1" destOrd="0" parTransId="{1EAD42E3-85EA-4E2C-8DCF-43A17FFEC1CF}" sibTransId="{847737B5-9A3B-465A-9A7B-8FAD8111EDFB}"/>
    <dgm:cxn modelId="{59A7E56A-3F2E-4766-AD19-23E818C3266D}" srcId="{DFD4C64D-E55B-43B0-B3B7-7B9FD58F029B}" destId="{09578590-80DA-4C8C-8627-BA9887357922}" srcOrd="1" destOrd="0" parTransId="{52284F3D-9AF3-434A-8707-71C6A9103037}" sibTransId="{F47BFE95-CCFF-4AC7-BC5E-9B7CE198CA7E}"/>
    <dgm:cxn modelId="{6EC28236-6CF9-414A-8348-6C72D261FFFA}" type="presOf" srcId="{EC0E0F11-07FA-4565-829D-4C077D6904EA}" destId="{34B2A072-6EBF-4DAC-ACDD-5DD73E38BB09}" srcOrd="0" destOrd="0" presId="urn:microsoft.com/office/officeart/2005/8/layout/StepDownProcess"/>
    <dgm:cxn modelId="{EBDCDC8E-3287-4687-A082-650F36E093C0}" type="presOf" srcId="{042B8AD6-E3B3-4610-8D37-F2909D172EAE}" destId="{9FB550DD-BA6F-466E-A79A-6240B5204E29}" srcOrd="0" destOrd="0" presId="urn:microsoft.com/office/officeart/2005/8/layout/StepDownProcess"/>
    <dgm:cxn modelId="{9ECE20C5-FA15-477E-9347-4BFC4701D908}" srcId="{F522A698-CC97-4B12-99C7-4AB45ADDB1E8}" destId="{C567237C-7049-41E4-9DFC-9BAF1DD5C5A6}" srcOrd="0" destOrd="0" parTransId="{5DC43B82-C6E4-44AA-BBD1-670DF90CB483}" sibTransId="{C71683B8-5E3D-470C-B80C-41C03635EF7B}"/>
    <dgm:cxn modelId="{D25AD517-AFAA-432E-A39F-D7CD07258265}" srcId="{042B8AD6-E3B3-4610-8D37-F2909D172EAE}" destId="{DFD4C64D-E55B-43B0-B3B7-7B9FD58F029B}" srcOrd="0" destOrd="0" parTransId="{05539476-19FF-4C62-B633-3BA9A42A381A}" sibTransId="{B355D8A9-5210-4520-AF3E-599D9307378E}"/>
    <dgm:cxn modelId="{BBB621E5-89B3-4B00-AC13-7C1BA0C54F82}" srcId="{042B8AD6-E3B3-4610-8D37-F2909D172EAE}" destId="{F522A698-CC97-4B12-99C7-4AB45ADDB1E8}" srcOrd="3" destOrd="0" parTransId="{D56F782B-EED0-4A99-9DE7-271FF7EB1D9F}" sibTransId="{02165191-D8D2-4B22-A6F3-A08A83AD7750}"/>
    <dgm:cxn modelId="{18B622B0-04D0-428D-AC5A-863C5107A1B6}" srcId="{8D5C2D0C-9171-4B3D-92CB-B817C1E945AE}" destId="{EA2C59B8-54B5-44E0-AC0C-50E852E48BBC}" srcOrd="1" destOrd="0" parTransId="{04980A75-D650-40CE-B362-8870910182E5}" sibTransId="{AE583B7F-A4A9-4964-B9F9-E4A8A697D6C4}"/>
    <dgm:cxn modelId="{687FCF9A-0E15-4985-8F6C-4C290E3C7473}" type="presParOf" srcId="{9FB550DD-BA6F-466E-A79A-6240B5204E29}" destId="{691FD130-9938-4245-8EE4-E9870B6B4520}" srcOrd="0" destOrd="0" presId="urn:microsoft.com/office/officeart/2005/8/layout/StepDownProcess"/>
    <dgm:cxn modelId="{108C9BB1-5601-4651-B2D4-820A955747E1}" type="presParOf" srcId="{691FD130-9938-4245-8EE4-E9870B6B4520}" destId="{5A942552-5BFF-4465-AC1C-DD064EB5627D}" srcOrd="0" destOrd="0" presId="urn:microsoft.com/office/officeart/2005/8/layout/StepDownProcess"/>
    <dgm:cxn modelId="{5F93CD4E-BFEA-4E1C-B1A5-E1F6DCCB6DFE}" type="presParOf" srcId="{691FD130-9938-4245-8EE4-E9870B6B4520}" destId="{2FB9BDAD-7015-41BE-84A6-5DCA34759961}" srcOrd="1" destOrd="0" presId="urn:microsoft.com/office/officeart/2005/8/layout/StepDownProcess"/>
    <dgm:cxn modelId="{D1B27E7E-7B2F-45E6-A4A1-1302309F6A13}" type="presParOf" srcId="{691FD130-9938-4245-8EE4-E9870B6B4520}" destId="{963D5CC7-EB5B-44F2-851F-3D1128FDFBC9}" srcOrd="2" destOrd="0" presId="urn:microsoft.com/office/officeart/2005/8/layout/StepDownProcess"/>
    <dgm:cxn modelId="{7F679CCF-75F6-4128-8D44-CC0C823A4136}" type="presParOf" srcId="{9FB550DD-BA6F-466E-A79A-6240B5204E29}" destId="{FE2407E0-943F-4582-B9CE-F9E1DA29FA8B}" srcOrd="1" destOrd="0" presId="urn:microsoft.com/office/officeart/2005/8/layout/StepDownProcess"/>
    <dgm:cxn modelId="{ED9F92C3-25CF-413E-B910-727A2D896A8B}" type="presParOf" srcId="{9FB550DD-BA6F-466E-A79A-6240B5204E29}" destId="{C31501B8-F9E3-411A-878E-114BF8168CAE}" srcOrd="2" destOrd="0" presId="urn:microsoft.com/office/officeart/2005/8/layout/StepDownProcess"/>
    <dgm:cxn modelId="{B6E068F3-3F78-49B2-953D-B6209AAC6F24}" type="presParOf" srcId="{C31501B8-F9E3-411A-878E-114BF8168CAE}" destId="{EDCC81F1-2B7C-4228-AEC9-78152DB7D696}" srcOrd="0" destOrd="0" presId="urn:microsoft.com/office/officeart/2005/8/layout/StepDownProcess"/>
    <dgm:cxn modelId="{F96297BB-2C99-4E09-B91A-94D9561F5766}" type="presParOf" srcId="{C31501B8-F9E3-411A-878E-114BF8168CAE}" destId="{AF12A984-C1A5-4565-B899-9DDE7443E891}" srcOrd="1" destOrd="0" presId="urn:microsoft.com/office/officeart/2005/8/layout/StepDownProcess"/>
    <dgm:cxn modelId="{9DA9BF45-A18E-4147-A141-72CA18B54EE2}" type="presParOf" srcId="{C31501B8-F9E3-411A-878E-114BF8168CAE}" destId="{76E74397-1382-44B7-8289-98CF15CA126B}" srcOrd="2" destOrd="0" presId="urn:microsoft.com/office/officeart/2005/8/layout/StepDownProcess"/>
    <dgm:cxn modelId="{BB6CC6F1-1B77-46D5-B07E-A5F7E4015F10}" type="presParOf" srcId="{9FB550DD-BA6F-466E-A79A-6240B5204E29}" destId="{3B90F641-3086-404B-AE3B-730D7F40456F}" srcOrd="3" destOrd="0" presId="urn:microsoft.com/office/officeart/2005/8/layout/StepDownProcess"/>
    <dgm:cxn modelId="{9D6FC7C8-AAD4-48A5-9942-FF97B48C4971}" type="presParOf" srcId="{9FB550DD-BA6F-466E-A79A-6240B5204E29}" destId="{2C596D1E-2BD0-4278-A262-36227D1673BD}" srcOrd="4" destOrd="0" presId="urn:microsoft.com/office/officeart/2005/8/layout/StepDownProcess"/>
    <dgm:cxn modelId="{C0B5253B-5E7E-4AA3-8BCA-8B4306BF87EF}" type="presParOf" srcId="{2C596D1E-2BD0-4278-A262-36227D1673BD}" destId="{263075FA-563A-4AEE-BF55-049E8A76362D}" srcOrd="0" destOrd="0" presId="urn:microsoft.com/office/officeart/2005/8/layout/StepDownProcess"/>
    <dgm:cxn modelId="{E8558EC3-70CD-450B-9D30-77CA0AA789DA}" type="presParOf" srcId="{2C596D1E-2BD0-4278-A262-36227D1673BD}" destId="{34B2A072-6EBF-4DAC-ACDD-5DD73E38BB09}" srcOrd="1" destOrd="0" presId="urn:microsoft.com/office/officeart/2005/8/layout/StepDownProcess"/>
    <dgm:cxn modelId="{A6F21CEF-88AE-4AE2-A548-904E75935F61}" type="presParOf" srcId="{2C596D1E-2BD0-4278-A262-36227D1673BD}" destId="{358179D4-C05C-4DD7-B10B-B64C107DA56A}" srcOrd="2" destOrd="0" presId="urn:microsoft.com/office/officeart/2005/8/layout/StepDownProcess"/>
    <dgm:cxn modelId="{3BDBF9EB-CBF5-46AF-9F7E-78645695D204}" type="presParOf" srcId="{9FB550DD-BA6F-466E-A79A-6240B5204E29}" destId="{411FECFC-4832-4B54-BEBD-E10DE6A204D9}" srcOrd="5" destOrd="0" presId="urn:microsoft.com/office/officeart/2005/8/layout/StepDownProcess"/>
    <dgm:cxn modelId="{3780B0ED-4504-46BD-9ABC-DE0F3AA3A06A}" type="presParOf" srcId="{9FB550DD-BA6F-466E-A79A-6240B5204E29}" destId="{9992F0AA-882B-4142-BABA-C81ED04D0960}" srcOrd="6" destOrd="0" presId="urn:microsoft.com/office/officeart/2005/8/layout/StepDownProcess"/>
    <dgm:cxn modelId="{194D8C3F-0BDF-4E25-B07E-3A1D09B943F9}" type="presParOf" srcId="{9992F0AA-882B-4142-BABA-C81ED04D0960}" destId="{C258D4A3-B6B6-4254-A645-88AAFE9908E7}" srcOrd="0" destOrd="0" presId="urn:microsoft.com/office/officeart/2005/8/layout/StepDownProcess"/>
    <dgm:cxn modelId="{641F2246-93B7-434E-AE21-888F9858AE18}" type="presParOf" srcId="{9992F0AA-882B-4142-BABA-C81ED04D0960}" destId="{34827F49-14DD-4AB0-A572-D4B8A4CF1349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942552-5BFF-4465-AC1C-DD064EB5627D}">
      <dsp:nvSpPr>
        <dsp:cNvPr id="0" name=""/>
        <dsp:cNvSpPr/>
      </dsp:nvSpPr>
      <dsp:spPr>
        <a:xfrm rot="5400000">
          <a:off x="1841136" y="1192356"/>
          <a:ext cx="1047147" cy="119214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B9BDAD-7015-41BE-84A6-5DCA34759961}">
      <dsp:nvSpPr>
        <dsp:cNvPr id="0" name=""/>
        <dsp:cNvSpPr/>
      </dsp:nvSpPr>
      <dsp:spPr>
        <a:xfrm>
          <a:off x="1257739" y="31571"/>
          <a:ext cx="2374712" cy="123388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Data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Pre-Processing</a:t>
          </a:r>
          <a:endParaRPr lang="en-US" sz="2000" kern="1200" dirty="0"/>
        </a:p>
      </dsp:txBody>
      <dsp:txXfrm>
        <a:off x="1317983" y="91815"/>
        <a:ext cx="2254224" cy="1113401"/>
      </dsp:txXfrm>
    </dsp:sp>
    <dsp:sp modelId="{963D5CC7-EB5B-44F2-851F-3D1128FDFBC9}">
      <dsp:nvSpPr>
        <dsp:cNvPr id="0" name=""/>
        <dsp:cNvSpPr/>
      </dsp:nvSpPr>
      <dsp:spPr>
        <a:xfrm>
          <a:off x="3633351" y="159642"/>
          <a:ext cx="2933549" cy="997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/>
              </a:solidFill>
            </a:rPr>
            <a:t>Data Cleaning </a:t>
          </a:r>
          <a:endParaRPr lang="en-US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/>
              </a:solidFill>
            </a:rPr>
            <a:t>Data Consistence Check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633351" y="159642"/>
        <a:ext cx="2933549" cy="997283"/>
      </dsp:txXfrm>
    </dsp:sp>
    <dsp:sp modelId="{EDCC81F1-2B7C-4228-AEC9-78152DB7D696}">
      <dsp:nvSpPr>
        <dsp:cNvPr id="0" name=""/>
        <dsp:cNvSpPr/>
      </dsp:nvSpPr>
      <dsp:spPr>
        <a:xfrm rot="5400000">
          <a:off x="3539919" y="2578420"/>
          <a:ext cx="1047147" cy="119214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12A984-C1A5-4565-B899-9DDE7443E891}">
      <dsp:nvSpPr>
        <dsp:cNvPr id="0" name=""/>
        <dsp:cNvSpPr/>
      </dsp:nvSpPr>
      <dsp:spPr>
        <a:xfrm>
          <a:off x="3262488" y="1417636"/>
          <a:ext cx="1762780" cy="123388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Feature Engineering </a:t>
          </a:r>
          <a:endParaRPr lang="en-US" sz="2000" kern="1200" dirty="0"/>
        </a:p>
      </dsp:txBody>
      <dsp:txXfrm>
        <a:off x="3322732" y="1477880"/>
        <a:ext cx="1642292" cy="1113401"/>
      </dsp:txXfrm>
    </dsp:sp>
    <dsp:sp modelId="{76E74397-1382-44B7-8289-98CF15CA126B}">
      <dsp:nvSpPr>
        <dsp:cNvPr id="0" name=""/>
        <dsp:cNvSpPr/>
      </dsp:nvSpPr>
      <dsp:spPr>
        <a:xfrm>
          <a:off x="5015384" y="1566491"/>
          <a:ext cx="3234556" cy="997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/>
              </a:solidFill>
            </a:rPr>
            <a:t>Data Analyses </a:t>
          </a:r>
          <a:endParaRPr lang="en-US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/>
              </a:solidFill>
            </a:rPr>
            <a:t>Feature Selection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015384" y="1566491"/>
        <a:ext cx="3234556" cy="997283"/>
      </dsp:txXfrm>
    </dsp:sp>
    <dsp:sp modelId="{263075FA-563A-4AEE-BF55-049E8A76362D}">
      <dsp:nvSpPr>
        <dsp:cNvPr id="0" name=""/>
        <dsp:cNvSpPr/>
      </dsp:nvSpPr>
      <dsp:spPr>
        <a:xfrm rot="5400000">
          <a:off x="5544668" y="3964485"/>
          <a:ext cx="1047147" cy="119214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B2A072-6EBF-4DAC-ACDD-5DD73E38BB09}">
      <dsp:nvSpPr>
        <dsp:cNvPr id="0" name=""/>
        <dsp:cNvSpPr/>
      </dsp:nvSpPr>
      <dsp:spPr>
        <a:xfrm>
          <a:off x="4997074" y="2814090"/>
          <a:ext cx="1762780" cy="123388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Model Training And Testing </a:t>
          </a:r>
          <a:endParaRPr lang="en-US" sz="2000" kern="1200" dirty="0"/>
        </a:p>
      </dsp:txBody>
      <dsp:txXfrm>
        <a:off x="5057318" y="2874334"/>
        <a:ext cx="1642292" cy="1113401"/>
      </dsp:txXfrm>
    </dsp:sp>
    <dsp:sp modelId="{358179D4-C05C-4DD7-B10B-B64C107DA56A}">
      <dsp:nvSpPr>
        <dsp:cNvPr id="0" name=""/>
        <dsp:cNvSpPr/>
      </dsp:nvSpPr>
      <dsp:spPr>
        <a:xfrm>
          <a:off x="6790846" y="2983730"/>
          <a:ext cx="2092942" cy="997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/>
              </a:solidFill>
            </a:rPr>
            <a:t>Prediction of results 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6790846" y="2983730"/>
        <a:ext cx="2092942" cy="997283"/>
      </dsp:txXfrm>
    </dsp:sp>
    <dsp:sp modelId="{C258D4A3-B6B6-4254-A645-88AAFE9908E7}">
      <dsp:nvSpPr>
        <dsp:cNvPr id="0" name=""/>
        <dsp:cNvSpPr/>
      </dsp:nvSpPr>
      <dsp:spPr>
        <a:xfrm>
          <a:off x="6929091" y="4179376"/>
          <a:ext cx="1762780" cy="123388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Assessing Results </a:t>
          </a:r>
          <a:endParaRPr lang="en-US" sz="2000" kern="1200" dirty="0"/>
        </a:p>
      </dsp:txBody>
      <dsp:txXfrm>
        <a:off x="6989335" y="4239620"/>
        <a:ext cx="1642292" cy="1113401"/>
      </dsp:txXfrm>
    </dsp:sp>
    <dsp:sp modelId="{34827F49-14DD-4AB0-A572-D4B8A4CF1349}">
      <dsp:nvSpPr>
        <dsp:cNvPr id="0" name=""/>
        <dsp:cNvSpPr/>
      </dsp:nvSpPr>
      <dsp:spPr>
        <a:xfrm>
          <a:off x="8667862" y="4286662"/>
          <a:ext cx="2198252" cy="997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tx1"/>
              </a:solidFill>
            </a:rPr>
            <a:t>Comparing Different Models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8667862" y="4286662"/>
        <a:ext cx="2198252" cy="9972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FEC4-0647-4097-994E-3D480EDB8F2F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323C1FA-66C6-4089-8A68-C935BCA7D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1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FEC4-0647-4097-994E-3D480EDB8F2F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23C1FA-66C6-4089-8A68-C935BCA7D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1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FEC4-0647-4097-994E-3D480EDB8F2F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23C1FA-66C6-4089-8A68-C935BCA7D15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9718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FEC4-0647-4097-994E-3D480EDB8F2F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23C1FA-66C6-4089-8A68-C935BCA7D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87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FEC4-0647-4097-994E-3D480EDB8F2F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23C1FA-66C6-4089-8A68-C935BCA7D15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0057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FEC4-0647-4097-994E-3D480EDB8F2F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23C1FA-66C6-4089-8A68-C935BCA7D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33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FEC4-0647-4097-994E-3D480EDB8F2F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C1FA-66C6-4089-8A68-C935BCA7D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03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FEC4-0647-4097-994E-3D480EDB8F2F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C1FA-66C6-4089-8A68-C935BCA7D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60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FEC4-0647-4097-994E-3D480EDB8F2F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C1FA-66C6-4089-8A68-C935BCA7D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0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FEC4-0647-4097-994E-3D480EDB8F2F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23C1FA-66C6-4089-8A68-C935BCA7D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1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FEC4-0647-4097-994E-3D480EDB8F2F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23C1FA-66C6-4089-8A68-C935BCA7D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4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FEC4-0647-4097-994E-3D480EDB8F2F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23C1FA-66C6-4089-8A68-C935BCA7D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3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FEC4-0647-4097-994E-3D480EDB8F2F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C1FA-66C6-4089-8A68-C935BCA7D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FEC4-0647-4097-994E-3D480EDB8F2F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C1FA-66C6-4089-8A68-C935BCA7D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8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FEC4-0647-4097-994E-3D480EDB8F2F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C1FA-66C6-4089-8A68-C935BCA7D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3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FEC4-0647-4097-994E-3D480EDB8F2F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23C1FA-66C6-4089-8A68-C935BCA7D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0FEC4-0647-4097-994E-3D480EDB8F2F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323C1FA-66C6-4089-8A68-C935BCA7D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0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ravanshad/how-to-choose-machine-learning-algorithms-9a92a448e0df" TargetMode="External"/><Relationship Id="rId7" Type="http://schemas.openxmlformats.org/officeDocument/2006/relationships/image" Target="../media/image36.png"/><Relationship Id="rId2" Type="http://schemas.openxmlformats.org/officeDocument/2006/relationships/hyperlink" Target="https://towardsdatascience.com/logistic-regression-detailed-overview-46c4da4303b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c/walmart-recruiting-store-sales-forecasting/data" TargetMode="External"/><Relationship Id="rId5" Type="http://schemas.openxmlformats.org/officeDocument/2006/relationships/hyperlink" Target="https://www.youtube.com/watch?v=nz-FrbAa8dY" TargetMode="External"/><Relationship Id="rId4" Type="http://schemas.openxmlformats.org/officeDocument/2006/relationships/hyperlink" Target="https://scikit-learn.org/stable/supervised_learning.html#supervised-learn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335" y="228600"/>
            <a:ext cx="11766665" cy="1932709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    </a:t>
            </a:r>
            <a:r>
              <a:rPr lang="en-US" sz="6000" b="1" dirty="0" smtClean="0">
                <a:solidFill>
                  <a:schemeClr val="tx1"/>
                </a:solidFill>
              </a:rPr>
              <a:t>Sales Prediction Model-</a:t>
            </a:r>
            <a:br>
              <a:rPr lang="en-US" sz="6000" b="1" dirty="0" smtClean="0">
                <a:solidFill>
                  <a:schemeClr val="tx1"/>
                </a:solidFill>
              </a:rPr>
            </a:br>
            <a:r>
              <a:rPr lang="en-US" sz="6000" b="1" dirty="0" smtClean="0">
                <a:solidFill>
                  <a:schemeClr val="tx1"/>
                </a:solidFill>
              </a:rPr>
              <a:t>    Using Machine Learning 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238" y="4416137"/>
            <a:ext cx="11720944" cy="1693717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Project Guide:</a:t>
            </a: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							Project by: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Dr. </a:t>
            </a:r>
            <a:r>
              <a:rPr lang="en-US" sz="2800" dirty="0" err="1" smtClean="0">
                <a:solidFill>
                  <a:schemeClr val="tx1"/>
                </a:solidFill>
              </a:rPr>
              <a:t>Nishant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Shrivastava</a:t>
            </a:r>
            <a:r>
              <a:rPr lang="en-US" sz="2800" dirty="0" smtClean="0">
                <a:solidFill>
                  <a:schemeClr val="tx1"/>
                </a:solidFill>
              </a:rPr>
              <a:t> 					</a:t>
            </a:r>
            <a:r>
              <a:rPr lang="en-US" sz="2800" dirty="0" err="1" smtClean="0">
                <a:solidFill>
                  <a:schemeClr val="tx1"/>
                </a:solidFill>
              </a:rPr>
              <a:t>Somya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S</a:t>
            </a:r>
            <a:r>
              <a:rPr lang="en-US" sz="2800" dirty="0" smtClean="0">
                <a:solidFill>
                  <a:schemeClr val="tx1"/>
                </a:solidFill>
              </a:rPr>
              <a:t>harma(8817103032)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													</a:t>
            </a:r>
            <a:r>
              <a:rPr lang="en-US" sz="2800" dirty="0" err="1" smtClean="0">
                <a:solidFill>
                  <a:schemeClr val="tx1"/>
                </a:solidFill>
              </a:rPr>
              <a:t>Animesh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K</a:t>
            </a:r>
            <a:r>
              <a:rPr lang="en-US" sz="2800" dirty="0" smtClean="0">
                <a:solidFill>
                  <a:schemeClr val="tx1"/>
                </a:solidFill>
              </a:rPr>
              <a:t>umar </a:t>
            </a:r>
            <a:r>
              <a:rPr lang="en-US" sz="2800" dirty="0">
                <a:solidFill>
                  <a:schemeClr val="tx1"/>
                </a:solidFill>
              </a:rPr>
              <a:t>J</a:t>
            </a:r>
            <a:r>
              <a:rPr lang="en-US" sz="2800" dirty="0" smtClean="0">
                <a:solidFill>
                  <a:schemeClr val="tx1"/>
                </a:solidFill>
              </a:rPr>
              <a:t>ain(8817103008)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800" dirty="0" smtClean="0"/>
              <a:t>	</a:t>
            </a:r>
            <a:r>
              <a:rPr lang="en-US" dirty="0" smtClean="0"/>
              <a:t>	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86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6671" y="5577110"/>
            <a:ext cx="8911687" cy="128089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Before										    After</a:t>
            </a:r>
            <a:endParaRPr lang="en-US" sz="2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48" y="981069"/>
            <a:ext cx="2301087" cy="448416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220" y="981930"/>
            <a:ext cx="2330530" cy="448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2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765" y="624110"/>
            <a:ext cx="9862848" cy="128089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</a:rPr>
              <a:t>FEATURE ENGINEERING</a:t>
            </a:r>
            <a:endParaRPr lang="en-US" sz="48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18457" y="1766455"/>
                <a:ext cx="10786155" cy="5091545"/>
              </a:xfrm>
            </p:spPr>
            <p:txBody>
              <a:bodyPr>
                <a:normAutofit/>
              </a:bodyPr>
              <a:lstStyle/>
              <a:p>
                <a:pPr algn="just">
                  <a:buFont typeface="Wingdings" panose="05000000000000000000" pitchFamily="2" charset="2"/>
                  <a:buChar char="v"/>
                </a:pPr>
                <a:r>
                  <a:rPr lang="en-US" sz="2600" dirty="0" smtClean="0">
                    <a:solidFill>
                      <a:schemeClr val="tx1"/>
                    </a:solidFill>
                  </a:rPr>
                  <a:t>Feature engineer is done to improve the accuracy score of your prediction model by using only relevant features. </a:t>
                </a:r>
              </a:p>
              <a:p>
                <a:pPr algn="just">
                  <a:buFont typeface="Wingdings" panose="05000000000000000000" pitchFamily="2" charset="2"/>
                  <a:buChar char="v"/>
                </a:pPr>
                <a:r>
                  <a:rPr lang="en-US" sz="2600" dirty="0" smtClean="0">
                    <a:solidFill>
                      <a:schemeClr val="tx1"/>
                    </a:solidFill>
                  </a:rPr>
                  <a:t>To select those features we will plot a </a:t>
                </a:r>
                <a:r>
                  <a:rPr lang="en-US" sz="2600" b="1" dirty="0" smtClean="0">
                    <a:solidFill>
                      <a:schemeClr val="tx1"/>
                    </a:solidFill>
                  </a:rPr>
                  <a:t>correlation </a:t>
                </a:r>
                <a:r>
                  <a:rPr lang="en-US" sz="2600" b="1" dirty="0" err="1" smtClean="0">
                    <a:solidFill>
                      <a:schemeClr val="tx1"/>
                    </a:solidFill>
                  </a:rPr>
                  <a:t>heatmap</a:t>
                </a:r>
                <a:r>
                  <a:rPr lang="en-US" sz="2600" dirty="0" smtClean="0">
                    <a:solidFill>
                      <a:schemeClr val="tx1"/>
                    </a:solidFill>
                  </a:rPr>
                  <a:t> and analyze the interdependency of feature. </a:t>
                </a:r>
                <a:endParaRPr lang="en-US" sz="2600" dirty="0" smtClean="0">
                  <a:solidFill>
                    <a:schemeClr val="tx1"/>
                  </a:solidFill>
                </a:endParaRPr>
              </a:p>
              <a:p>
                <a:pPr algn="just">
                  <a:buFont typeface="Wingdings" panose="05000000000000000000" pitchFamily="2" charset="2"/>
                  <a:buChar char="v"/>
                </a:pPr>
                <a:r>
                  <a:rPr lang="en-US" sz="2600" dirty="0" smtClean="0">
                    <a:solidFill>
                      <a:schemeClr val="tx1"/>
                    </a:solidFill>
                  </a:rPr>
                  <a:t>Formula for correlation coefficient used</a:t>
                </a:r>
                <a:r>
                  <a:rPr lang="en-US" sz="2600" dirty="0" smtClean="0">
                    <a:solidFill>
                      <a:schemeClr val="tx1"/>
                    </a:solidFill>
                  </a:rPr>
                  <a:t> is:</a:t>
                </a:r>
              </a:p>
              <a:p>
                <a:pPr algn="just">
                  <a:buFont typeface="Wingdings" panose="05000000000000000000" pitchFamily="2" charset="2"/>
                  <a:buChar char="v"/>
                </a:pPr>
                <a:endParaRPr lang="en-US" sz="2600" dirty="0">
                  <a:solidFill>
                    <a:schemeClr val="tx1"/>
                  </a:solidFill>
                </a:endParaRPr>
              </a:p>
              <a:p>
                <a:pPr algn="just">
                  <a:buFont typeface="Wingdings" panose="05000000000000000000" pitchFamily="2" charset="2"/>
                  <a:buChar char="v"/>
                </a:pPr>
                <a:endParaRPr lang="en-US" sz="2600" dirty="0" smtClean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sz="2600" dirty="0" smtClean="0">
                    <a:solidFill>
                      <a:schemeClr val="tx1"/>
                    </a:solidFill>
                  </a:rPr>
                  <a:t>	where,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600" b="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600" b="0" dirty="0" smtClean="0">
                    <a:solidFill>
                      <a:schemeClr val="tx1"/>
                    </a:solidFill>
                  </a:rPr>
                  <a:t> are the variables. </a:t>
                </a:r>
              </a:p>
              <a:p>
                <a:pPr marL="0" indent="0" algn="just">
                  <a:buNone/>
                </a:pPr>
                <a:r>
                  <a:rPr lang="en-US" sz="2600" dirty="0">
                    <a:solidFill>
                      <a:schemeClr val="tx1"/>
                    </a:solidFill>
                  </a:rPr>
                  <a:t>	</a:t>
                </a:r>
                <a:r>
                  <a:rPr lang="en-US" sz="2600" dirty="0" smtClean="0">
                    <a:solidFill>
                      <a:schemeClr val="tx1"/>
                    </a:solidFill>
                  </a:rPr>
                  <a:t>		  </a:t>
                </a:r>
                <a14:m>
                  <m:oMath xmlns:m="http://schemas.openxmlformats.org/officeDocument/2006/math">
                    <m:r>
                      <a:rPr lang="en-US" sz="2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600" b="0" dirty="0" smtClean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sz="2600" b="0" dirty="0" smtClean="0">
                    <a:solidFill>
                      <a:schemeClr val="tx1"/>
                    </a:solidFill>
                  </a:rPr>
                  <a:t> are the mean of </a:t>
                </a:r>
                <a:r>
                  <a:rPr lang="en-US" sz="2600" b="0" smtClean="0">
                    <a:solidFill>
                      <a:schemeClr val="tx1"/>
                    </a:solidFill>
                  </a:rPr>
                  <a:t>these variables. </a:t>
                </a:r>
                <a:endParaRPr lang="en-US" sz="2600" b="0" dirty="0" smtClean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endParaRPr lang="en-US" sz="2600" dirty="0" smtClean="0">
                  <a:solidFill>
                    <a:schemeClr val="tx1"/>
                  </a:solidFill>
                </a:endParaRPr>
              </a:p>
              <a:p>
                <a:pPr algn="just">
                  <a:buFont typeface="Wingdings" panose="05000000000000000000" pitchFamily="2" charset="2"/>
                  <a:buChar char="v"/>
                </a:pPr>
                <a:endParaRPr lang="en-US" sz="2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8457" y="1766455"/>
                <a:ext cx="10786155" cy="5091545"/>
              </a:xfrm>
              <a:blipFill rotWithShape="0">
                <a:blip r:embed="rId2"/>
                <a:stretch>
                  <a:fillRect l="-904" t="-1078" r="-1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203" y="4077315"/>
            <a:ext cx="4816661" cy="103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8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293" y="272554"/>
            <a:ext cx="8521991" cy="6318364"/>
          </a:xfrm>
        </p:spPr>
      </p:pic>
    </p:spTree>
    <p:extLst>
      <p:ext uri="{BB962C8B-B14F-4D97-AF65-F5344CB8AC3E}">
        <p14:creationId xmlns:p14="http://schemas.microsoft.com/office/powerpoint/2010/main" val="121574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2592925" y="259773"/>
            <a:ext cx="8911687" cy="36433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719" y="800099"/>
            <a:ext cx="9738157" cy="540327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</a:rPr>
              <a:t>After this, we dropped </a:t>
            </a:r>
            <a:r>
              <a:rPr lang="en-US" sz="2400" dirty="0" err="1" smtClean="0">
                <a:solidFill>
                  <a:schemeClr val="tx1"/>
                </a:solidFill>
              </a:rPr>
              <a:t>IsHoliday</a:t>
            </a:r>
            <a:r>
              <a:rPr lang="en-US" sz="2400" dirty="0" smtClean="0">
                <a:solidFill>
                  <a:schemeClr val="tx1"/>
                </a:solidFill>
              </a:rPr>
              <a:t>, Temperature and Fuel Price features as they are least manipulating the weekly sales.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			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					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Final Data </a:t>
            </a:r>
            <a:r>
              <a:rPr lang="en-US" sz="2400" dirty="0">
                <a:solidFill>
                  <a:schemeClr val="tx1"/>
                </a:solidFill>
              </a:rPr>
              <a:t>F</a:t>
            </a:r>
            <a:r>
              <a:rPr lang="en-US" sz="2400" dirty="0" smtClean="0">
                <a:solidFill>
                  <a:schemeClr val="tx1"/>
                </a:solidFill>
              </a:rPr>
              <a:t>or Training 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914" y="2155371"/>
            <a:ext cx="2432733" cy="33419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36" y="2070998"/>
            <a:ext cx="9443578" cy="342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0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673" y="624110"/>
            <a:ext cx="9758939" cy="128089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</a:rPr>
              <a:t>PREDICTION MODELS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5673" y="2133600"/>
            <a:ext cx="9758939" cy="377762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For predicting the weekly sales we have use:</a:t>
            </a:r>
          </a:p>
          <a:p>
            <a:pPr marL="0" indent="0" algn="just" fontAlgn="base"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 algn="just" fontAlgn="base"/>
            <a:r>
              <a:rPr lang="en-US" sz="2800" dirty="0">
                <a:solidFill>
                  <a:schemeClr val="tx1"/>
                </a:solidFill>
              </a:rPr>
              <a:t>Linear Regression 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just" fontAlgn="base"/>
            <a:r>
              <a:rPr lang="en-US" sz="2800" dirty="0" smtClean="0">
                <a:solidFill>
                  <a:schemeClr val="tx1"/>
                </a:solidFill>
              </a:rPr>
              <a:t>Decision </a:t>
            </a:r>
            <a:r>
              <a:rPr lang="en-US" sz="2800" dirty="0">
                <a:solidFill>
                  <a:schemeClr val="tx1"/>
                </a:solidFill>
              </a:rPr>
              <a:t>Tree</a:t>
            </a:r>
          </a:p>
          <a:p>
            <a:pPr algn="just" fontAlgn="base"/>
            <a:r>
              <a:rPr lang="en-US" sz="2800" dirty="0" smtClean="0">
                <a:solidFill>
                  <a:schemeClr val="tx1"/>
                </a:solidFill>
              </a:rPr>
              <a:t>Random Forrest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12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436" y="333164"/>
            <a:ext cx="10403176" cy="128089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</a:rPr>
              <a:t>Linear Regression 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1437" y="1361209"/>
            <a:ext cx="10403175" cy="455001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 smtClean="0">
                <a:solidFill>
                  <a:schemeClr val="tx1"/>
                </a:solidFill>
              </a:rPr>
              <a:t>Regression </a:t>
            </a:r>
            <a:r>
              <a:rPr lang="en-US" sz="2600" dirty="0">
                <a:solidFill>
                  <a:schemeClr val="tx1"/>
                </a:solidFill>
              </a:rPr>
              <a:t>a</a:t>
            </a:r>
            <a:r>
              <a:rPr lang="en-US" sz="2600" dirty="0" smtClean="0">
                <a:solidFill>
                  <a:schemeClr val="tx1"/>
                </a:solidFill>
              </a:rPr>
              <a:t>nalysis is a form of predictive modelling technique which investigates the relation between dependent and independent variables. </a:t>
            </a:r>
          </a:p>
          <a:p>
            <a:pPr marL="0" indent="0" algn="just">
              <a:buNone/>
            </a:pPr>
            <a:r>
              <a:rPr lang="en-US" sz="2600" b="1" i="1" dirty="0" smtClean="0">
                <a:solidFill>
                  <a:schemeClr val="tx1"/>
                </a:solidFill>
              </a:rPr>
              <a:t>Step 1: </a:t>
            </a:r>
            <a:r>
              <a:rPr lang="en-US" sz="2600" dirty="0" smtClean="0">
                <a:solidFill>
                  <a:schemeClr val="tx1"/>
                </a:solidFill>
              </a:rPr>
              <a:t>We plot all the entries of dependent and independent 		        variables on a graph.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    </a:t>
            </a:r>
            <a:endParaRPr lang="en-US" sz="2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404" y="3158836"/>
            <a:ext cx="5078731" cy="360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 flipV="1">
            <a:off x="11504612" y="166254"/>
            <a:ext cx="486497" cy="45785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41764" y="363682"/>
                <a:ext cx="9862848" cy="6244936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2600" b="1" i="1" dirty="0" smtClean="0">
                    <a:solidFill>
                      <a:schemeClr val="tx1"/>
                    </a:solidFill>
                  </a:rPr>
                  <a:t>Step 2:</a:t>
                </a:r>
                <a:r>
                  <a:rPr lang="en-US" sz="2600" dirty="0" smtClean="0">
                    <a:solidFill>
                      <a:schemeClr val="tx1"/>
                    </a:solidFill>
                  </a:rPr>
                  <a:t> We calculate the mean value of dependent and independent variable and plot the point. And create a line for it. </a:t>
                </a:r>
              </a:p>
              <a:p>
                <a:pPr marL="0" indent="0" algn="just">
                  <a:buNone/>
                </a:pPr>
                <a:r>
                  <a:rPr lang="en-US" sz="2600" b="1" i="1" dirty="0" smtClean="0">
                    <a:solidFill>
                      <a:schemeClr val="tx1"/>
                    </a:solidFill>
                  </a:rPr>
                  <a:t>Step 3:</a:t>
                </a:r>
                <a:r>
                  <a:rPr lang="en-US" sz="2600" dirty="0" smtClean="0">
                    <a:solidFill>
                      <a:schemeClr val="tx1"/>
                    </a:solidFill>
                  </a:rPr>
                  <a:t> For creating a line we need slope, for that we will use formula.  </a:t>
                </a:r>
              </a:p>
              <a:p>
                <a:pPr marL="0" indent="0" algn="just">
                  <a:buNone/>
                </a:pPr>
                <a:endParaRPr lang="en-US" sz="2600" dirty="0" smtClean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endParaRPr lang="en-US" sz="2600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sz="2600" dirty="0" smtClean="0">
                    <a:solidFill>
                      <a:schemeClr val="tx1"/>
                    </a:solidFill>
                  </a:rPr>
                  <a:t>Where, m is slope of the line,</a:t>
                </a:r>
              </a:p>
              <a:p>
                <a:pPr marL="0" indent="0" algn="just">
                  <a:buNone/>
                </a:pPr>
                <a:r>
                  <a:rPr lang="en-US" sz="2600" dirty="0">
                    <a:solidFill>
                      <a:schemeClr val="tx1"/>
                    </a:solidFill>
                  </a:rPr>
                  <a:t>	</a:t>
                </a:r>
                <a:r>
                  <a:rPr lang="en-US" sz="2600" dirty="0" smtClean="0">
                    <a:solidFill>
                      <a:schemeClr val="tx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sz="2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6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600" dirty="0" smtClean="0">
                    <a:solidFill>
                      <a:schemeClr val="tx1"/>
                    </a:solidFill>
                  </a:rPr>
                  <a:t> are entries in dataset,</a:t>
                </a:r>
              </a:p>
              <a:p>
                <a:pPr marL="0" indent="0" algn="just">
                  <a:buNone/>
                </a:pPr>
                <a:r>
                  <a:rPr lang="en-US" sz="2600" dirty="0">
                    <a:solidFill>
                      <a:schemeClr val="tx1"/>
                    </a:solidFill>
                  </a:rPr>
                  <a:t>	</a:t>
                </a:r>
                <a:r>
                  <a:rPr lang="en-US" sz="2600" dirty="0" smtClean="0">
                    <a:solidFill>
                      <a:schemeClr val="tx1"/>
                    </a:solidFill>
                  </a:rPr>
                  <a:t>	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 smtClean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600" dirty="0" smtClean="0">
                    <a:solidFill>
                      <a:schemeClr val="tx1"/>
                    </a:solidFill>
                  </a:rPr>
                  <a:t> are mean values.</a:t>
                </a:r>
              </a:p>
              <a:p>
                <a:pPr marL="0" indent="0" algn="just">
                  <a:buNone/>
                </a:pPr>
                <a:r>
                  <a:rPr lang="en-US" sz="2600" dirty="0" smtClean="0">
                    <a:solidFill>
                      <a:schemeClr val="tx1"/>
                    </a:solidFill>
                  </a:rPr>
                  <a:t>Then, the regression line is plotted.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41764" y="363682"/>
                <a:ext cx="9862848" cy="6244936"/>
              </a:xfrm>
              <a:blipFill rotWithShape="0">
                <a:blip r:embed="rId2"/>
                <a:stretch>
                  <a:fillRect l="-1112" t="-977" r="-1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211" y="2346742"/>
            <a:ext cx="4143953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6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2592925" y="280555"/>
            <a:ext cx="8911687" cy="34355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745" y="2901400"/>
            <a:ext cx="10527867" cy="3777622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b="1" i="1" dirty="0" smtClean="0">
                <a:solidFill>
                  <a:schemeClr val="tx1"/>
                </a:solidFill>
              </a:rPr>
              <a:t>Step 4: </a:t>
            </a:r>
            <a:r>
              <a:rPr lang="en-US" sz="2000" dirty="0" smtClean="0">
                <a:solidFill>
                  <a:schemeClr val="tx1"/>
                </a:solidFill>
              </a:rPr>
              <a:t>Now, we have to minimize the distance between the actual and predicted values. For that we will plot n number of lines with different slopes and the one with the least distance from the actual values will be selected.  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                   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                     Formula for Linear Regression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411" y="2755"/>
            <a:ext cx="5362759" cy="40235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3133" t="74747" r="26527" b="8962"/>
          <a:stretch/>
        </p:blipFill>
        <p:spPr>
          <a:xfrm>
            <a:off x="3410081" y="5105897"/>
            <a:ext cx="4977246" cy="82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8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97872"/>
            <a:ext cx="9904412" cy="1406237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</a:rPr>
              <a:t>Decision Tree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573" y="1257301"/>
            <a:ext cx="10559039" cy="465392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 smtClean="0">
                <a:solidFill>
                  <a:schemeClr val="tx1"/>
                </a:solidFill>
              </a:rPr>
              <a:t>A </a:t>
            </a:r>
            <a:r>
              <a:rPr lang="en-US" sz="2600" dirty="0">
                <a:solidFill>
                  <a:schemeClr val="tx1"/>
                </a:solidFill>
              </a:rPr>
              <a:t>decision tree is a regression or classification </a:t>
            </a:r>
            <a:r>
              <a:rPr lang="en-US" sz="2600" dirty="0" smtClean="0">
                <a:solidFill>
                  <a:schemeClr val="tx1"/>
                </a:solidFill>
              </a:rPr>
              <a:t>model built </a:t>
            </a:r>
            <a:r>
              <a:rPr lang="en-US" sz="2600" dirty="0">
                <a:solidFill>
                  <a:schemeClr val="tx1"/>
                </a:solidFill>
              </a:rPr>
              <a:t>top-down from a root node and involves partitioning the </a:t>
            </a:r>
            <a:r>
              <a:rPr lang="en-US" sz="2600" dirty="0" smtClean="0">
                <a:solidFill>
                  <a:schemeClr val="tx1"/>
                </a:solidFill>
              </a:rPr>
              <a:t>dataset </a:t>
            </a:r>
            <a:r>
              <a:rPr lang="en-US" sz="2600" dirty="0">
                <a:solidFill>
                  <a:schemeClr val="tx1"/>
                </a:solidFill>
              </a:rPr>
              <a:t>into subsets that contain instances with similar </a:t>
            </a:r>
            <a:r>
              <a:rPr lang="en-US" sz="2600" dirty="0" smtClean="0">
                <a:solidFill>
                  <a:schemeClr val="tx1"/>
                </a:solidFill>
              </a:rPr>
              <a:t>values.</a:t>
            </a:r>
            <a:endParaRPr lang="en-US" sz="26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663538"/>
            <a:ext cx="9684327" cy="393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92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2592925" y="93518"/>
            <a:ext cx="8911687" cy="53059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4727" y="624110"/>
            <a:ext cx="10049885" cy="528711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</a:rPr>
              <a:t>Standard deviation for two attributes 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(</a:t>
            </a:r>
            <a:r>
              <a:rPr lang="en-US" sz="2600" dirty="0">
                <a:solidFill>
                  <a:schemeClr val="tx1"/>
                </a:solidFill>
              </a:rPr>
              <a:t>target and predictor):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435" y="1774247"/>
            <a:ext cx="6506516" cy="48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0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837" y="280555"/>
            <a:ext cx="10631776" cy="1450757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</a:rPr>
              <a:t>Introduction 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7" y="1620982"/>
            <a:ext cx="10631776" cy="464473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The world has become a competitive market and everyone wishes to know the outcomes before the event occurs. So for the same we aim to analysis historic data and predict the upcoming sales for a particular firm. </a:t>
            </a:r>
          </a:p>
          <a:p>
            <a:pPr marL="0" indent="0" algn="just"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Through this project we aim to understand and learn about the Machine Learning technology.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86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2592925" y="218209"/>
            <a:ext cx="8911687" cy="40590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719" y="488373"/>
            <a:ext cx="10953894" cy="5422849"/>
          </a:xfrm>
        </p:spPr>
        <p:txBody>
          <a:bodyPr>
            <a:normAutofit/>
          </a:bodyPr>
          <a:lstStyle/>
          <a:p>
            <a:pPr lvl="2" algn="just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</a:rPr>
              <a:t>Standard Deviation </a:t>
            </a:r>
            <a:r>
              <a:rPr lang="en-US" sz="2400" b="1" dirty="0" smtClean="0">
                <a:solidFill>
                  <a:schemeClr val="tx1"/>
                </a:solidFill>
              </a:rPr>
              <a:t>Reduction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The standard deviation reduction is based on the decrease in </a:t>
            </a:r>
            <a:r>
              <a:rPr lang="en-US" sz="2400" dirty="0" smtClean="0">
                <a:solidFill>
                  <a:schemeClr val="tx1"/>
                </a:solidFill>
              </a:rPr>
              <a:t>	 		 standard </a:t>
            </a:r>
            <a:r>
              <a:rPr lang="en-US" sz="2400" dirty="0">
                <a:solidFill>
                  <a:schemeClr val="tx1"/>
                </a:solidFill>
              </a:rPr>
              <a:t>deviation after a dataset is split on an attribute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b="1" i="1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400" b="1" i="1" dirty="0" smtClean="0">
                <a:solidFill>
                  <a:schemeClr val="tx1"/>
                </a:solidFill>
              </a:rPr>
              <a:t>Step </a:t>
            </a:r>
            <a:r>
              <a:rPr lang="en-US" sz="2400" b="1" i="1" dirty="0">
                <a:solidFill>
                  <a:schemeClr val="tx1"/>
                </a:solidFill>
              </a:rPr>
              <a:t>1</a:t>
            </a:r>
            <a:r>
              <a:rPr lang="en-US" sz="2400" dirty="0">
                <a:solidFill>
                  <a:schemeClr val="tx1"/>
                </a:solidFill>
              </a:rPr>
              <a:t>: The standard deviation of the target is calculated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0" indent="0" algn="ctr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Standard </a:t>
            </a:r>
            <a:r>
              <a:rPr lang="en-US" sz="2400" b="1" dirty="0">
                <a:solidFill>
                  <a:schemeClr val="tx1"/>
                </a:solidFill>
              </a:rPr>
              <a:t>deviation (Hours Played) = </a:t>
            </a:r>
            <a:r>
              <a:rPr lang="en-US" sz="2400" b="1" dirty="0" smtClean="0">
                <a:solidFill>
                  <a:schemeClr val="tx1"/>
                </a:solidFill>
              </a:rPr>
              <a:t>9.32</a:t>
            </a:r>
          </a:p>
          <a:p>
            <a:pPr marL="0" indent="0" algn="just">
              <a:buNone/>
            </a:pPr>
            <a:r>
              <a:rPr lang="en-US" sz="2400" b="1" i="1" dirty="0">
                <a:solidFill>
                  <a:schemeClr val="tx1"/>
                </a:solidFill>
              </a:rPr>
              <a:t>Step 2</a:t>
            </a:r>
            <a:r>
              <a:rPr lang="en-US" sz="2400" dirty="0">
                <a:solidFill>
                  <a:schemeClr val="tx1"/>
                </a:solidFill>
              </a:rPr>
              <a:t>: The dataset is then </a:t>
            </a:r>
            <a:r>
              <a:rPr lang="en-US" sz="2400" dirty="0" smtClean="0">
                <a:solidFill>
                  <a:schemeClr val="tx1"/>
                </a:solidFill>
              </a:rPr>
              <a:t>split on different attributes </a:t>
            </a:r>
            <a:r>
              <a:rPr lang="en-US" sz="2400" dirty="0">
                <a:solidFill>
                  <a:schemeClr val="tx1"/>
                </a:solidFill>
              </a:rPr>
              <a:t>and standard deviation for each branch is calculated. The resulting standard deviation is subtracted from the standard deviation before the split.</a:t>
            </a:r>
          </a:p>
          <a:p>
            <a:pPr marL="0" indent="0" algn="ctr">
              <a:buNone/>
            </a:pPr>
            <a:endParaRPr lang="en-US" sz="2400" b="1" dirty="0"/>
          </a:p>
          <a:p>
            <a:pPr marL="0" indent="0" algn="ctr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04" y="3944156"/>
            <a:ext cx="4811184" cy="28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9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2592925" y="0"/>
            <a:ext cx="8911687" cy="6241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718" y="624109"/>
            <a:ext cx="9810894" cy="603646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 b="1" i="1" dirty="0">
                <a:solidFill>
                  <a:schemeClr val="tx1"/>
                </a:solidFill>
              </a:rPr>
              <a:t>Step 3</a:t>
            </a:r>
            <a:r>
              <a:rPr lang="en-US" sz="2400" dirty="0">
                <a:solidFill>
                  <a:schemeClr val="tx1"/>
                </a:solidFill>
              </a:rPr>
              <a:t>: The attribute with the largest standard deviation </a:t>
            </a:r>
            <a:r>
              <a:rPr lang="en-US" sz="2400" dirty="0" smtClean="0">
                <a:solidFill>
                  <a:schemeClr val="tx1"/>
                </a:solidFill>
              </a:rPr>
              <a:t>					reduction </a:t>
            </a:r>
            <a:r>
              <a:rPr lang="en-US" sz="2400" dirty="0">
                <a:solidFill>
                  <a:schemeClr val="tx1"/>
                </a:solidFill>
              </a:rPr>
              <a:t>is chosen for the decision node. 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400" b="1" i="1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400" b="1" i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400" b="1" i="1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400" b="1" i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400" b="1" i="1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400" b="1" i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400" b="1" i="1" dirty="0" smtClean="0">
                <a:solidFill>
                  <a:schemeClr val="tx1"/>
                </a:solidFill>
              </a:rPr>
              <a:t>Step 4</a:t>
            </a:r>
            <a:r>
              <a:rPr lang="en-US" sz="2400" dirty="0" smtClean="0">
                <a:solidFill>
                  <a:schemeClr val="tx1"/>
                </a:solidFill>
              </a:rPr>
              <a:t>: </a:t>
            </a:r>
            <a:r>
              <a:rPr lang="en-US" sz="2400" dirty="0">
                <a:solidFill>
                  <a:schemeClr val="tx1"/>
                </a:solidFill>
              </a:rPr>
              <a:t>The dataset is divided based on </a:t>
            </a: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values of the selected attribute. This </a:t>
            </a:r>
            <a:r>
              <a:rPr lang="en-US" sz="2400" dirty="0" smtClean="0">
                <a:solidFill>
                  <a:schemeClr val="tx1"/>
                </a:solidFill>
              </a:rPr>
              <a:t>process </a:t>
            </a:r>
            <a:r>
              <a:rPr lang="en-US" sz="2400" dirty="0">
                <a:solidFill>
                  <a:schemeClr val="tx1"/>
                </a:solidFill>
              </a:rPr>
              <a:t>is run </a:t>
            </a:r>
            <a:r>
              <a:rPr lang="en-US" sz="2400" dirty="0" smtClean="0">
                <a:solidFill>
                  <a:schemeClr val="tx1"/>
                </a:solidFill>
              </a:rPr>
              <a:t>recursively, until all data is processed or </a:t>
            </a:r>
            <a:r>
              <a:rPr lang="en-US" sz="2400" dirty="0">
                <a:solidFill>
                  <a:schemeClr val="tx1"/>
                </a:solidFill>
              </a:rPr>
              <a:t>termination </a:t>
            </a:r>
            <a:r>
              <a:rPr lang="en-US" sz="2400" dirty="0" smtClean="0">
                <a:solidFill>
                  <a:schemeClr val="tx1"/>
                </a:solidFill>
              </a:rPr>
              <a:t>criteria is met. For </a:t>
            </a:r>
            <a:r>
              <a:rPr lang="en-US" sz="2400" dirty="0">
                <a:solidFill>
                  <a:schemeClr val="tx1"/>
                </a:solidFill>
              </a:rPr>
              <a:t>that we will use coefficient of deviation (CV) for a branch becomes smaller than a certain threshold (e.g., 10%) </a:t>
            </a:r>
            <a:r>
              <a:rPr lang="en-US" sz="2400" dirty="0" smtClean="0">
                <a:solidFill>
                  <a:schemeClr val="tx1"/>
                </a:solidFill>
              </a:rPr>
              <a:t>or </a:t>
            </a:r>
            <a:r>
              <a:rPr lang="en-US" sz="2400" dirty="0">
                <a:solidFill>
                  <a:schemeClr val="tx1"/>
                </a:solidFill>
              </a:rPr>
              <a:t>when too few instances (n) remain in the branch (e.g., 3).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291" t="10283" r="5325" b="9193"/>
          <a:stretch/>
        </p:blipFill>
        <p:spPr>
          <a:xfrm>
            <a:off x="4166754" y="1413165"/>
            <a:ext cx="3780581" cy="258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9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2592925" y="374073"/>
            <a:ext cx="8911687" cy="250037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0982" y="624109"/>
            <a:ext cx="9883630" cy="5994899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Step 5:</a:t>
            </a:r>
            <a:r>
              <a:rPr lang="en-US" sz="2400" dirty="0" smtClean="0">
                <a:solidFill>
                  <a:schemeClr val="tx1"/>
                </a:solidFill>
              </a:rPr>
              <a:t>When </a:t>
            </a:r>
            <a:r>
              <a:rPr lang="en-US" sz="2400" dirty="0">
                <a:solidFill>
                  <a:schemeClr val="tx1"/>
                </a:solidFill>
              </a:rPr>
              <a:t>the number of instances is more than one at a leaf node we calculate the average as the final value for the target</a:t>
            </a:r>
            <a:r>
              <a:rPr lang="en-US" sz="2400" dirty="0" smtClean="0">
                <a:solidFill>
                  <a:schemeClr val="tx1"/>
                </a:solidFill>
              </a:rPr>
              <a:t>. Resulting into the final tree.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49" y="985796"/>
            <a:ext cx="7632123" cy="356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0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245" y="322118"/>
            <a:ext cx="9956367" cy="1582882"/>
          </a:xfrm>
        </p:spPr>
        <p:txBody>
          <a:bodyPr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Random Forest 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1" y="1262743"/>
            <a:ext cx="10475912" cy="464847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A Random Forest is </a:t>
            </a:r>
            <a:r>
              <a:rPr lang="en-US" sz="2400" dirty="0" smtClean="0">
                <a:solidFill>
                  <a:schemeClr val="tx1"/>
                </a:solidFill>
              </a:rPr>
              <a:t>a </a:t>
            </a:r>
            <a:r>
              <a:rPr lang="en-US" sz="2400" dirty="0">
                <a:solidFill>
                  <a:schemeClr val="tx1"/>
                </a:solidFill>
              </a:rPr>
              <a:t>technique capable of </a:t>
            </a:r>
            <a:r>
              <a:rPr lang="en-US" sz="2400" dirty="0" smtClean="0">
                <a:solidFill>
                  <a:schemeClr val="tx1"/>
                </a:solidFill>
              </a:rPr>
              <a:t>performing predictions using </a:t>
            </a:r>
            <a:r>
              <a:rPr lang="en-US" sz="2400" dirty="0">
                <a:solidFill>
                  <a:schemeClr val="tx1"/>
                </a:solidFill>
              </a:rPr>
              <a:t>multiple decision trees and a technique called </a:t>
            </a:r>
            <a:r>
              <a:rPr lang="en-US" sz="2400" b="1" dirty="0">
                <a:solidFill>
                  <a:schemeClr val="tx1"/>
                </a:solidFill>
              </a:rPr>
              <a:t>Bootstrap Aggregation</a:t>
            </a:r>
            <a:r>
              <a:rPr lang="en-US" sz="2400" dirty="0">
                <a:solidFill>
                  <a:schemeClr val="tx1"/>
                </a:solidFill>
              </a:rPr>
              <a:t>, commonly known</a:t>
            </a:r>
            <a:r>
              <a:rPr lang="en-US" sz="2400" b="1" dirty="0">
                <a:solidFill>
                  <a:schemeClr val="tx1"/>
                </a:solidFill>
              </a:rPr>
              <a:t> </a:t>
            </a:r>
            <a:r>
              <a:rPr lang="en-US" sz="2400" dirty="0">
                <a:solidFill>
                  <a:schemeClr val="tx1"/>
                </a:solidFill>
              </a:rPr>
              <a:t>as</a:t>
            </a:r>
            <a:r>
              <a:rPr lang="en-US" sz="2400" b="1" dirty="0">
                <a:solidFill>
                  <a:schemeClr val="tx1"/>
                </a:solidFill>
              </a:rPr>
              <a:t> bagging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</a:rPr>
              <a:t>Bagging </a:t>
            </a:r>
            <a:r>
              <a:rPr lang="en-US" sz="2400" dirty="0">
                <a:solidFill>
                  <a:schemeClr val="tx1"/>
                </a:solidFill>
              </a:rPr>
              <a:t>involves training each decision tree on a different data sample where sampling is done with replacement.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071" y="3363686"/>
            <a:ext cx="4857318" cy="349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2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 flipV="1">
            <a:off x="11504612" y="304800"/>
            <a:ext cx="284617" cy="31931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8429" y="772886"/>
            <a:ext cx="9926183" cy="51383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i="1" dirty="0" smtClean="0">
                <a:solidFill>
                  <a:schemeClr val="tx1"/>
                </a:solidFill>
              </a:rPr>
              <a:t>Step 1: </a:t>
            </a:r>
            <a:r>
              <a:rPr lang="en-US" sz="2400" dirty="0" smtClean="0">
                <a:solidFill>
                  <a:schemeClr val="tx1"/>
                </a:solidFill>
              </a:rPr>
              <a:t>Pick at random some data points from the dataset, these will be our sampled training datasets.</a:t>
            </a:r>
          </a:p>
          <a:p>
            <a:pPr marL="0" indent="0" algn="just">
              <a:buNone/>
            </a:pPr>
            <a:r>
              <a:rPr lang="en-US" sz="2400" b="1" i="1" dirty="0" smtClean="0">
                <a:solidFill>
                  <a:schemeClr val="tx1"/>
                </a:solidFill>
              </a:rPr>
              <a:t>Step 2: </a:t>
            </a:r>
            <a:r>
              <a:rPr lang="en-US" sz="2400" dirty="0" smtClean="0">
                <a:solidFill>
                  <a:schemeClr val="tx1"/>
                </a:solidFill>
              </a:rPr>
              <a:t>Now, train a decision tree for each sampled training dataset.</a:t>
            </a:r>
          </a:p>
          <a:p>
            <a:pPr marL="0" indent="0" algn="just">
              <a:buNone/>
            </a:pPr>
            <a:r>
              <a:rPr lang="en-US" sz="2400" b="1" i="1" dirty="0" smtClean="0">
                <a:solidFill>
                  <a:schemeClr val="tx1"/>
                </a:solidFill>
              </a:rPr>
              <a:t>Step 3: </a:t>
            </a:r>
            <a:r>
              <a:rPr lang="en-US" sz="2400" dirty="0" smtClean="0">
                <a:solidFill>
                  <a:schemeClr val="tx1"/>
                </a:solidFill>
              </a:rPr>
              <a:t>Repeat step 1 and step 2 ‘n’ times i.e. the no. of decision trees we want to build.  </a:t>
            </a:r>
          </a:p>
          <a:p>
            <a:pPr marL="0" indent="0" algn="just">
              <a:buNone/>
            </a:pPr>
            <a:r>
              <a:rPr lang="en-US" sz="2400" b="1" i="1" dirty="0" smtClean="0">
                <a:solidFill>
                  <a:schemeClr val="tx1"/>
                </a:solidFill>
              </a:rPr>
              <a:t>Step 4: </a:t>
            </a:r>
            <a:r>
              <a:rPr lang="en-US" sz="2400" dirty="0" smtClean="0">
                <a:solidFill>
                  <a:schemeClr val="tx1"/>
                </a:solidFill>
              </a:rPr>
              <a:t>Predict the target value using the testing data for each decision tree. </a:t>
            </a:r>
          </a:p>
          <a:p>
            <a:pPr marL="0" indent="0" algn="just">
              <a:buNone/>
            </a:pPr>
            <a:r>
              <a:rPr lang="en-US" sz="2400" b="1" i="1" dirty="0" smtClean="0">
                <a:solidFill>
                  <a:schemeClr val="tx1"/>
                </a:solidFill>
              </a:rPr>
              <a:t>Step 5: </a:t>
            </a:r>
            <a:r>
              <a:rPr lang="en-US" sz="2400" dirty="0" smtClean="0">
                <a:solidFill>
                  <a:schemeClr val="tx1"/>
                </a:solidFill>
              </a:rPr>
              <a:t>Now assign the final predicted value as the average of all the predicted value of each decision tree.   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04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43931"/>
            <a:ext cx="6726012" cy="671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24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8429" y="351967"/>
            <a:ext cx="9926183" cy="1280890"/>
          </a:xfrm>
        </p:spPr>
        <p:txBody>
          <a:bodyPr/>
          <a:lstStyle/>
          <a:p>
            <a:pPr algn="ctr"/>
            <a:r>
              <a:rPr lang="en-US" b="1" dirty="0" smtClean="0"/>
              <a:t>Accuracy Evaluation 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78429" y="1426029"/>
                <a:ext cx="9926183" cy="4485193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For accuracy measure we have taken the R-Squared Error metrics.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Formula for R-Squared is: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Where,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4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is the predicted value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sz="2400" baseline="-25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sample.</a:t>
                </a:r>
              </a:p>
              <a:p>
                <a:pPr marL="0" indent="0">
                  <a:buNone/>
                </a:pPr>
                <a:r>
                  <a:rPr lang="en-US" sz="2400" b="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0" dirty="0" smtClean="0">
                    <a:solidFill>
                      <a:schemeClr val="tx1"/>
                    </a:solidFill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is the actual value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sample.</a:t>
                </a:r>
              </a:p>
              <a:p>
                <a:pPr marL="914400" lvl="2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4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aseline="-25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is the mean value of the data</a:t>
                </a:r>
                <a:endParaRPr lang="en-US" sz="2400" baseline="-25000" dirty="0" smtClean="0">
                  <a:solidFill>
                    <a:schemeClr val="tx1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78429" y="1426029"/>
                <a:ext cx="9926183" cy="4485193"/>
              </a:xfrm>
              <a:blipFill rotWithShape="0">
                <a:blip r:embed="rId2"/>
                <a:stretch>
                  <a:fillRect l="-860" t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171" y="2794005"/>
            <a:ext cx="4032697" cy="118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0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879" y="1264555"/>
            <a:ext cx="5964825" cy="91276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879" y="2930660"/>
            <a:ext cx="5964825" cy="9051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879" y="4510742"/>
            <a:ext cx="5964825" cy="89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40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5335" y="352199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</a:rPr>
              <a:t>TOOLS TO BE USED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4727" y="1298865"/>
            <a:ext cx="10049885" cy="5278580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5100" dirty="0">
                <a:solidFill>
                  <a:schemeClr val="tx1"/>
                </a:solidFill>
              </a:rPr>
              <a:t>Programming </a:t>
            </a:r>
            <a:r>
              <a:rPr lang="en-IN" sz="5100" dirty="0" smtClean="0">
                <a:solidFill>
                  <a:schemeClr val="tx1"/>
                </a:solidFill>
              </a:rPr>
              <a:t>Language: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IN" sz="5100" dirty="0" smtClean="0">
                <a:solidFill>
                  <a:schemeClr val="tx1"/>
                </a:solidFill>
              </a:rPr>
              <a:t>Python 3.6.5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5100" dirty="0" smtClean="0">
                <a:solidFill>
                  <a:schemeClr val="tx1"/>
                </a:solidFill>
              </a:rPr>
              <a:t>Libraries: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5100" dirty="0" err="1" smtClean="0">
                <a:solidFill>
                  <a:schemeClr val="tx1"/>
                </a:solidFill>
              </a:rPr>
              <a:t>SKLearn</a:t>
            </a:r>
            <a:endParaRPr lang="en-IN" sz="5100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5100" dirty="0" err="1" smtClean="0">
                <a:solidFill>
                  <a:schemeClr val="tx1"/>
                </a:solidFill>
              </a:rPr>
              <a:t>Numpy</a:t>
            </a:r>
            <a:endParaRPr lang="en-IN" sz="5100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5100" dirty="0" smtClean="0">
                <a:solidFill>
                  <a:schemeClr val="tx1"/>
                </a:solidFill>
              </a:rPr>
              <a:t>Pandas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5100" dirty="0" err="1" smtClean="0">
                <a:solidFill>
                  <a:schemeClr val="tx1"/>
                </a:solidFill>
              </a:rPr>
              <a:t>Matplotlib</a:t>
            </a:r>
            <a:endParaRPr lang="en-IN" sz="51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5100" dirty="0" smtClean="0">
                <a:solidFill>
                  <a:schemeClr val="tx1"/>
                </a:solidFill>
              </a:rPr>
              <a:t>IDE: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5100" dirty="0" err="1" smtClean="0">
                <a:solidFill>
                  <a:schemeClr val="tx1"/>
                </a:solidFill>
              </a:rPr>
              <a:t>Jupyter</a:t>
            </a:r>
            <a:r>
              <a:rPr lang="en-IN" sz="5100" dirty="0" smtClean="0">
                <a:solidFill>
                  <a:schemeClr val="tx1"/>
                </a:solidFill>
              </a:rPr>
              <a:t> Notebook </a:t>
            </a:r>
          </a:p>
          <a:p>
            <a:pPr marL="201168" lvl="1" indent="0">
              <a:buNone/>
            </a:pPr>
            <a:endParaRPr lang="en-IN" sz="3800" dirty="0" smtClean="0"/>
          </a:p>
          <a:p>
            <a:pPr marL="201168" lvl="1" indent="0">
              <a:buNone/>
            </a:pPr>
            <a:r>
              <a:rPr lang="en-IN" sz="2200" dirty="0"/>
              <a:t>	</a:t>
            </a:r>
          </a:p>
          <a:p>
            <a:endParaRPr lang="en-US" dirty="0"/>
          </a:p>
        </p:txBody>
      </p:sp>
      <p:sp>
        <p:nvSpPr>
          <p:cNvPr id="6" name="AutoShape 2" descr="Image result for open cv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221" y="1559979"/>
            <a:ext cx="3459801" cy="11686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157" y="2915693"/>
            <a:ext cx="2895904" cy="1147152"/>
          </a:xfrm>
          <a:prstGeom prst="rect">
            <a:avLst/>
          </a:prstGeom>
        </p:spPr>
      </p:pic>
      <p:sp>
        <p:nvSpPr>
          <p:cNvPr id="11" name="AutoShape 6" descr="Image result for open cv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AutoShape 8" descr="Image result for jupyter lo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873" y="4313807"/>
            <a:ext cx="1685528" cy="1961048"/>
          </a:xfrm>
          <a:prstGeom prst="rect">
            <a:avLst/>
          </a:prstGeom>
        </p:spPr>
      </p:pic>
      <p:pic>
        <p:nvPicPr>
          <p:cNvPr id="12" name="Picture 11" descr="scikit_lear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6010" y="3162273"/>
            <a:ext cx="2057399" cy="102597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309" y="4902457"/>
            <a:ext cx="2590800" cy="78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7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6682" y="221998"/>
            <a:ext cx="9301738" cy="128089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References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90" y="1184564"/>
            <a:ext cx="10829203" cy="5008417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 smtClean="0"/>
              <a:t>Articles- 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towardsdatascience.com/logistic-regression-detailed-overview-46c4da4303bc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hlinkClick r:id="rId3"/>
              </a:rPr>
              <a:t>https</a:t>
            </a:r>
            <a:r>
              <a:rPr lang="en-US" sz="2800" dirty="0">
                <a:hlinkClick r:id="rId3"/>
              </a:rPr>
              <a:t>://medium.com/@aravanshad/how-to-choose-machine-learning-algorithms-9a92a448e0df</a:t>
            </a:r>
            <a:endParaRPr lang="en-US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Documentation-</a:t>
            </a:r>
          </a:p>
          <a:p>
            <a:pPr marL="0" indent="0">
              <a:buNone/>
            </a:pPr>
            <a:r>
              <a:rPr lang="en-US" sz="2800" dirty="0" smtClean="0">
                <a:hlinkClick r:id="rId4"/>
              </a:rPr>
              <a:t>https</a:t>
            </a:r>
            <a:r>
              <a:rPr lang="en-US" sz="2800" dirty="0">
                <a:hlinkClick r:id="rId4"/>
              </a:rPr>
              <a:t>://</a:t>
            </a:r>
            <a:r>
              <a:rPr lang="en-US" sz="2800" dirty="0" smtClean="0">
                <a:hlinkClick r:id="rId4"/>
              </a:rPr>
              <a:t>scikit-learn.org/stable/supervised_learning.html#supervised-learning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Video </a:t>
            </a:r>
            <a:r>
              <a:rPr lang="en-US" sz="2800" dirty="0"/>
              <a:t>Lecture-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hlinkClick r:id="rId5"/>
              </a:rPr>
              <a:t>https</a:t>
            </a:r>
            <a:r>
              <a:rPr lang="en-US" sz="2800" dirty="0">
                <a:hlinkClick r:id="rId5"/>
              </a:rPr>
              <a:t>://</a:t>
            </a:r>
            <a:r>
              <a:rPr lang="en-US" sz="2800" dirty="0" smtClean="0">
                <a:hlinkClick r:id="rId5"/>
              </a:rPr>
              <a:t>www.youtube.com/watch?v=nz-FrbAa8dY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Dataset- </a:t>
            </a:r>
          </a:p>
          <a:p>
            <a:pPr marL="0" indent="0">
              <a:buNone/>
            </a:pPr>
            <a:r>
              <a:rPr lang="en-US" sz="2800" dirty="0" smtClean="0">
                <a:hlinkClick r:id="rId6"/>
              </a:rPr>
              <a:t>https</a:t>
            </a:r>
            <a:r>
              <a:rPr lang="en-US" sz="2800" dirty="0">
                <a:hlinkClick r:id="rId6"/>
              </a:rPr>
              <a:t>://www.kaggle.com/c/walmart-recruiting-store-sales-forecasting/data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71207" y="67479"/>
            <a:ext cx="1820793" cy="158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800" y="55137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</a:rPr>
              <a:t>Machine Learning Approach</a:t>
            </a:r>
            <a:endParaRPr lang="en-US" sz="4800" b="1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935" y="2531196"/>
            <a:ext cx="9805419" cy="236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6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1236085"/>
            <a:ext cx="59626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67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73" y="374728"/>
            <a:ext cx="10839593" cy="128089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</a:rPr>
              <a:t>How does sales prediction works?</a:t>
            </a:r>
            <a:endParaRPr lang="en-US" sz="48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7469453"/>
              </p:ext>
            </p:extLst>
          </p:nvPr>
        </p:nvGraphicFramePr>
        <p:xfrm>
          <a:off x="0" y="1194955"/>
          <a:ext cx="12032673" cy="5455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636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837" y="464782"/>
            <a:ext cx="10631776" cy="128089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</a:rPr>
              <a:t>DATASET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723" y="1423554"/>
            <a:ext cx="10692246" cy="521623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We have taken </a:t>
            </a:r>
            <a:r>
              <a:rPr lang="en-US" sz="2800" dirty="0">
                <a:solidFill>
                  <a:schemeClr val="tx1"/>
                </a:solidFill>
              </a:rPr>
              <a:t>historical sales data for 45 Walmart </a:t>
            </a:r>
            <a:r>
              <a:rPr lang="en-US" sz="2800" dirty="0" smtClean="0">
                <a:solidFill>
                  <a:schemeClr val="tx1"/>
                </a:solidFill>
              </a:rPr>
              <a:t>stores each with 98 department </a:t>
            </a:r>
            <a:r>
              <a:rPr lang="en-US" sz="2800" dirty="0">
                <a:solidFill>
                  <a:schemeClr val="tx1"/>
                </a:solidFill>
              </a:rPr>
              <a:t>located in different </a:t>
            </a:r>
            <a:r>
              <a:rPr lang="en-US" sz="2800" dirty="0" smtClean="0">
                <a:solidFill>
                  <a:schemeClr val="tx1"/>
                </a:solidFill>
              </a:rPr>
              <a:t>regions. In total there are 15 predictors and 1 target(i.e. weekly sales.)</a:t>
            </a:r>
          </a:p>
          <a:p>
            <a:pPr fontAlgn="base"/>
            <a:endParaRPr lang="en-US" sz="2800" dirty="0"/>
          </a:p>
          <a:p>
            <a:pPr marL="0" indent="0" fontAlgn="base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v"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869"/>
          <a:stretch/>
        </p:blipFill>
        <p:spPr>
          <a:xfrm>
            <a:off x="333883" y="3086100"/>
            <a:ext cx="11589926" cy="339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5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745"/>
          <a:stretch/>
        </p:blipFill>
        <p:spPr>
          <a:xfrm>
            <a:off x="354078" y="1433946"/>
            <a:ext cx="6185191" cy="4333009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289"/>
          <a:stretch/>
        </p:blipFill>
        <p:spPr>
          <a:xfrm>
            <a:off x="7520290" y="363394"/>
            <a:ext cx="3649937" cy="619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79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154" y="468246"/>
            <a:ext cx="9852457" cy="121508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</a:rPr>
              <a:t>DATA PRE-PROCESSING 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263" y="1572490"/>
            <a:ext cx="10434348" cy="4911437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For achieving higher accuracy in predictive score our dataset should be consistent, i.e. there should be no missing or null entries. 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Techniques Used: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Imputation: Handling of missing values in the data.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Conversion of categorical data into numeric data.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Extracting date</a:t>
            </a:r>
          </a:p>
          <a:p>
            <a:pPr marL="0" indent="0" algn="just">
              <a:buNone/>
            </a:pPr>
            <a:endParaRPr lang="en-US" sz="28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04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2600" y="5965037"/>
            <a:ext cx="8911687" cy="89296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Before										After</a:t>
            </a:r>
            <a:endParaRPr lang="en-US" sz="24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66" y="1028930"/>
            <a:ext cx="3326648" cy="479722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657" y="1028930"/>
            <a:ext cx="3320075" cy="479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0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1425" y="5829300"/>
            <a:ext cx="8911687" cy="128089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Before										After</a:t>
            </a:r>
            <a:endParaRPr lang="en-US" sz="2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758" y="1236518"/>
            <a:ext cx="1398334" cy="459278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98"/>
          <a:stretch/>
        </p:blipFill>
        <p:spPr>
          <a:xfrm>
            <a:off x="5736770" y="1393826"/>
            <a:ext cx="4248893" cy="427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7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7853</TotalTime>
  <Words>642</Words>
  <Application>Microsoft Office PowerPoint</Application>
  <PresentationFormat>Widescreen</PresentationFormat>
  <Paragraphs>145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Cambria Math</vt:lpstr>
      <vt:lpstr>Century Gothic</vt:lpstr>
      <vt:lpstr>Wingdings</vt:lpstr>
      <vt:lpstr>Wingdings 3</vt:lpstr>
      <vt:lpstr>Wisp</vt:lpstr>
      <vt:lpstr>    Sales Prediction Model-     Using Machine Learning </vt:lpstr>
      <vt:lpstr>Introduction </vt:lpstr>
      <vt:lpstr>Machine Learning Approach</vt:lpstr>
      <vt:lpstr>How does sales prediction works?</vt:lpstr>
      <vt:lpstr>DATASET</vt:lpstr>
      <vt:lpstr>PowerPoint Presentation</vt:lpstr>
      <vt:lpstr>DATA PRE-PROCESSING </vt:lpstr>
      <vt:lpstr>Before          After</vt:lpstr>
      <vt:lpstr>Before          After</vt:lpstr>
      <vt:lpstr>Before              After</vt:lpstr>
      <vt:lpstr>FEATURE ENGINEERING</vt:lpstr>
      <vt:lpstr>PowerPoint Presentation</vt:lpstr>
      <vt:lpstr>PowerPoint Presentation</vt:lpstr>
      <vt:lpstr>PREDICTION MODELS</vt:lpstr>
      <vt:lpstr>Linear Regression </vt:lpstr>
      <vt:lpstr>PowerPoint Presentation</vt:lpstr>
      <vt:lpstr>PowerPoint Presentation</vt:lpstr>
      <vt:lpstr>Decision Tree</vt:lpstr>
      <vt:lpstr>PowerPoint Presentation</vt:lpstr>
      <vt:lpstr>PowerPoint Presentation</vt:lpstr>
      <vt:lpstr>b</vt:lpstr>
      <vt:lpstr>PowerPoint Presentation</vt:lpstr>
      <vt:lpstr>Random Forest </vt:lpstr>
      <vt:lpstr>PowerPoint Presentation</vt:lpstr>
      <vt:lpstr>PowerPoint Presentation</vt:lpstr>
      <vt:lpstr>Accuracy Evaluation  </vt:lpstr>
      <vt:lpstr>PowerPoint Presentation</vt:lpstr>
      <vt:lpstr>TOOLS TO BE USED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System- Using Local Binary Pattern Histogram</dc:title>
  <dc:creator>Windows User</dc:creator>
  <cp:lastModifiedBy>Windows User</cp:lastModifiedBy>
  <cp:revision>180</cp:revision>
  <dcterms:created xsi:type="dcterms:W3CDTF">2019-09-24T11:54:47Z</dcterms:created>
  <dcterms:modified xsi:type="dcterms:W3CDTF">2020-05-07T10:38:18Z</dcterms:modified>
</cp:coreProperties>
</file>