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  <p:sldMasterId id="2147483686" r:id="rId2"/>
  </p:sldMasterIdLst>
  <p:notesMasterIdLst>
    <p:notesMasterId r:id="rId82"/>
  </p:notesMasterIdLst>
  <p:handoutMasterIdLst>
    <p:handoutMasterId r:id="rId83"/>
  </p:handoutMasterIdLst>
  <p:sldIdLst>
    <p:sldId id="277" r:id="rId3"/>
    <p:sldId id="265" r:id="rId4"/>
    <p:sldId id="352" r:id="rId5"/>
    <p:sldId id="353" r:id="rId6"/>
    <p:sldId id="354" r:id="rId7"/>
    <p:sldId id="356" r:id="rId8"/>
    <p:sldId id="357" r:id="rId9"/>
    <p:sldId id="358" r:id="rId10"/>
    <p:sldId id="359" r:id="rId11"/>
    <p:sldId id="360" r:id="rId12"/>
    <p:sldId id="361" r:id="rId13"/>
    <p:sldId id="362" r:id="rId14"/>
    <p:sldId id="363" r:id="rId15"/>
    <p:sldId id="366" r:id="rId16"/>
    <p:sldId id="367" r:id="rId17"/>
    <p:sldId id="368" r:id="rId18"/>
    <p:sldId id="369" r:id="rId19"/>
    <p:sldId id="370" r:id="rId20"/>
    <p:sldId id="371" r:id="rId21"/>
    <p:sldId id="372" r:id="rId22"/>
    <p:sldId id="373" r:id="rId23"/>
    <p:sldId id="374" r:id="rId24"/>
    <p:sldId id="375" r:id="rId25"/>
    <p:sldId id="376" r:id="rId26"/>
    <p:sldId id="377" r:id="rId27"/>
    <p:sldId id="378" r:id="rId28"/>
    <p:sldId id="379" r:id="rId29"/>
    <p:sldId id="380" r:id="rId30"/>
    <p:sldId id="381" r:id="rId31"/>
    <p:sldId id="382" r:id="rId32"/>
    <p:sldId id="383" r:id="rId33"/>
    <p:sldId id="384" r:id="rId34"/>
    <p:sldId id="385" r:id="rId35"/>
    <p:sldId id="386" r:id="rId36"/>
    <p:sldId id="387" r:id="rId37"/>
    <p:sldId id="388" r:id="rId38"/>
    <p:sldId id="389" r:id="rId39"/>
    <p:sldId id="390" r:id="rId40"/>
    <p:sldId id="391" r:id="rId41"/>
    <p:sldId id="392" r:id="rId42"/>
    <p:sldId id="393" r:id="rId43"/>
    <p:sldId id="394" r:id="rId44"/>
    <p:sldId id="395" r:id="rId45"/>
    <p:sldId id="396" r:id="rId46"/>
    <p:sldId id="397" r:id="rId47"/>
    <p:sldId id="398" r:id="rId48"/>
    <p:sldId id="399" r:id="rId49"/>
    <p:sldId id="400" r:id="rId50"/>
    <p:sldId id="401" r:id="rId51"/>
    <p:sldId id="402" r:id="rId52"/>
    <p:sldId id="403" r:id="rId53"/>
    <p:sldId id="404" r:id="rId54"/>
    <p:sldId id="405" r:id="rId55"/>
    <p:sldId id="406" r:id="rId56"/>
    <p:sldId id="407" r:id="rId57"/>
    <p:sldId id="408" r:id="rId58"/>
    <p:sldId id="409" r:id="rId59"/>
    <p:sldId id="410" r:id="rId60"/>
    <p:sldId id="411" r:id="rId61"/>
    <p:sldId id="412" r:id="rId62"/>
    <p:sldId id="413" r:id="rId63"/>
    <p:sldId id="414" r:id="rId64"/>
    <p:sldId id="415" r:id="rId65"/>
    <p:sldId id="416" r:id="rId66"/>
    <p:sldId id="417" r:id="rId67"/>
    <p:sldId id="418" r:id="rId68"/>
    <p:sldId id="419" r:id="rId69"/>
    <p:sldId id="420" r:id="rId70"/>
    <p:sldId id="421" r:id="rId71"/>
    <p:sldId id="422" r:id="rId72"/>
    <p:sldId id="423" r:id="rId73"/>
    <p:sldId id="424" r:id="rId74"/>
    <p:sldId id="425" r:id="rId75"/>
    <p:sldId id="426" r:id="rId76"/>
    <p:sldId id="427" r:id="rId77"/>
    <p:sldId id="428" r:id="rId78"/>
    <p:sldId id="429" r:id="rId79"/>
    <p:sldId id="430" r:id="rId80"/>
    <p:sldId id="279" r:id="rId8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8137"/>
    <a:srgbClr val="BC8F00"/>
    <a:srgbClr val="860000"/>
    <a:srgbClr val="00B0F0"/>
    <a:srgbClr val="1B3F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1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36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presProps" Target="presProps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viewProps" Target="view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tableStyles" Target="tableStyles.xml"/><Relationship Id="rId61" Type="http://schemas.openxmlformats.org/officeDocument/2006/relationships/slide" Target="slides/slide59.xml"/><Relationship Id="rId8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CDA8E9-9948-4BC7-A1DE-415AE6D34228}" type="datetimeFigureOut">
              <a:rPr lang="en-US" smtClean="0"/>
              <a:pPr/>
              <a:t>6/16/2022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B5F544-A886-482E-AF73-1D6364AAC6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9196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A4AE53-78AB-4E30-A376-70F5FA87A326}" type="datetimeFigureOut">
              <a:rPr lang="en-US" smtClean="0"/>
              <a:pPr/>
              <a:t>6/16/2022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732FBC-CC67-4B17-8935-02F23E3364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5558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CBC91AE-F258-4AB9-9E7D-C2DABEA98667}" type="slidenum">
              <a:rPr lang="ko-KR" altLang="en-US"/>
              <a:pPr/>
              <a:t>5</a:t>
            </a:fld>
            <a:endParaRPr lang="en-US" altLang="ko-KR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>
              <a:ea typeface="굴림" pitchFamily="34" charset="-127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BB80358-3CC4-431F-8124-779AB84E0FAD}" type="slidenum">
              <a:rPr lang="ko-KR" altLang="en-US"/>
              <a:pPr/>
              <a:t>26</a:t>
            </a:fld>
            <a:endParaRPr lang="en-US" altLang="ko-KR"/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>
              <a:ea typeface="굴림" pitchFamily="34" charset="-127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4E47B9E-187B-4CB1-82CF-AA7A41C2C9F5}" type="slidenum">
              <a:rPr lang="ko-KR" altLang="en-US">
                <a:ea typeface="굴림" pitchFamily="34" charset="-127"/>
              </a:rPr>
              <a:pPr/>
              <a:t>29</a:t>
            </a:fld>
            <a:endParaRPr lang="en-US" altLang="ko-KR">
              <a:ea typeface="굴림" pitchFamily="34" charset="-127"/>
            </a:endParaRPr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>
              <a:ea typeface="굴림" pitchFamily="34" charset="-127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FDCB5D1-F23C-436C-A9E3-11EDB65DF90F}" type="slidenum">
              <a:rPr lang="ko-KR" altLang="en-US"/>
              <a:pPr/>
              <a:t>30</a:t>
            </a:fld>
            <a:endParaRPr lang="en-US" altLang="ko-KR"/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>
              <a:ea typeface="굴림" pitchFamily="34" charset="-127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BB6D28F-3377-4FB8-A519-850F2D33B177}" type="slidenum">
              <a:rPr lang="ko-KR" altLang="en-US">
                <a:ea typeface="굴림" pitchFamily="34" charset="-127"/>
              </a:rPr>
              <a:pPr/>
              <a:t>33</a:t>
            </a:fld>
            <a:endParaRPr lang="en-US" altLang="ko-KR">
              <a:ea typeface="굴림" pitchFamily="34" charset="-127"/>
            </a:endParaRPr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>
              <a:ea typeface="굴림" pitchFamily="34" charset="-127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AB520A4-9B91-454A-B849-FBD89E390767}" type="slidenum">
              <a:rPr lang="ko-KR" altLang="en-US">
                <a:ea typeface="굴림" pitchFamily="34" charset="-127"/>
              </a:rPr>
              <a:pPr/>
              <a:t>34</a:t>
            </a:fld>
            <a:endParaRPr lang="en-US" altLang="ko-KR">
              <a:ea typeface="굴림" pitchFamily="34" charset="-127"/>
            </a:endParaRPr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>
              <a:ea typeface="굴림" pitchFamily="34" charset="-127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54DB880-F376-4021-814B-C7063A997246}" type="slidenum">
              <a:rPr lang="ko-KR" altLang="en-US"/>
              <a:pPr/>
              <a:t>35</a:t>
            </a:fld>
            <a:endParaRPr lang="en-US" altLang="ko-KR"/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>
              <a:ea typeface="굴림" pitchFamily="34" charset="-127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23DF873-9989-4A60-B099-42140B747E29}" type="slidenum">
              <a:rPr lang="ko-KR" altLang="en-US">
                <a:ea typeface="굴림" pitchFamily="34" charset="-127"/>
              </a:rPr>
              <a:pPr/>
              <a:t>36</a:t>
            </a:fld>
            <a:endParaRPr lang="en-US" altLang="ko-KR">
              <a:ea typeface="굴림" pitchFamily="34" charset="-127"/>
            </a:endParaRPr>
          </a:p>
        </p:txBody>
      </p:sp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>
              <a:ea typeface="굴림" pitchFamily="34" charset="-127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7801F7C-8495-4E36-B41E-62E237F5F483}" type="slidenum">
              <a:rPr lang="ko-KR" altLang="en-US">
                <a:ea typeface="굴림" pitchFamily="34" charset="-127"/>
              </a:rPr>
              <a:pPr/>
              <a:t>38</a:t>
            </a:fld>
            <a:endParaRPr lang="en-US" altLang="ko-KR">
              <a:ea typeface="굴림" pitchFamily="34" charset="-127"/>
            </a:endParaRPr>
          </a:p>
        </p:txBody>
      </p:sp>
      <p:sp>
        <p:nvSpPr>
          <p:cNvPr id="130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>
              <a:ea typeface="굴림" pitchFamily="34" charset="-127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C2F2614-A2FB-41DF-B063-127E14C3E7D9}" type="slidenum">
              <a:rPr lang="ko-KR" altLang="en-US">
                <a:ea typeface="굴림" pitchFamily="34" charset="-127"/>
              </a:rPr>
              <a:pPr/>
              <a:t>39</a:t>
            </a:fld>
            <a:endParaRPr lang="en-US" altLang="ko-KR">
              <a:ea typeface="굴림" pitchFamily="34" charset="-127"/>
            </a:endParaRPr>
          </a:p>
        </p:txBody>
      </p:sp>
      <p:sp>
        <p:nvSpPr>
          <p:cNvPr id="131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>
              <a:ea typeface="굴림" pitchFamily="34" charset="-127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470BDE0-59B3-470B-B097-4CEEEC20B05B}" type="slidenum">
              <a:rPr lang="ko-KR" altLang="en-US">
                <a:ea typeface="굴림" pitchFamily="34" charset="-127"/>
              </a:rPr>
              <a:pPr/>
              <a:t>40</a:t>
            </a:fld>
            <a:endParaRPr lang="en-US" altLang="ko-KR">
              <a:ea typeface="굴림" pitchFamily="34" charset="-127"/>
            </a:endParaRPr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>
              <a:ea typeface="굴림" pitchFamily="34" charset="-127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48D660B-1522-43CD-83E2-D3A8CFE89E54}" type="slidenum">
              <a:rPr lang="ko-KR" altLang="en-US"/>
              <a:pPr/>
              <a:t>8</a:t>
            </a:fld>
            <a:endParaRPr lang="en-US" altLang="ko-KR"/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>
              <a:ea typeface="굴림" pitchFamily="34" charset="-127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A86EE24-730A-4015-A153-958B679F6B04}" type="slidenum">
              <a:rPr lang="ko-KR" altLang="en-US"/>
              <a:pPr/>
              <a:t>44</a:t>
            </a:fld>
            <a:endParaRPr lang="en-US" altLang="ko-KR"/>
          </a:p>
        </p:txBody>
      </p:sp>
      <p:sp>
        <p:nvSpPr>
          <p:cNvPr id="133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>
              <a:ea typeface="굴림" pitchFamily="34" charset="-127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60F3FD-6E2E-435D-90F7-CB49F8E4BEC9}" type="slidenum">
              <a:rPr lang="ko-KR" altLang="en-US"/>
              <a:pPr/>
              <a:t>47</a:t>
            </a:fld>
            <a:endParaRPr lang="en-US" altLang="ko-KR"/>
          </a:p>
        </p:txBody>
      </p:sp>
      <p:sp>
        <p:nvSpPr>
          <p:cNvPr id="13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>
              <a:ea typeface="굴림" pitchFamily="34" charset="-127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2EBB7C1-C6C4-40FC-8B8C-9D2601B0DB75}" type="slidenum">
              <a:rPr lang="ko-KR" altLang="en-US"/>
              <a:pPr/>
              <a:t>48</a:t>
            </a:fld>
            <a:endParaRPr lang="en-US" altLang="ko-KR"/>
          </a:p>
        </p:txBody>
      </p:sp>
      <p:sp>
        <p:nvSpPr>
          <p:cNvPr id="135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>
              <a:ea typeface="굴림" pitchFamily="34" charset="-127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EAB033-867F-419C-BD6A-283C19A5FFA4}" type="slidenum">
              <a:rPr lang="ko-KR" altLang="en-US"/>
              <a:pPr/>
              <a:t>49</a:t>
            </a:fld>
            <a:endParaRPr lang="en-US" altLang="ko-KR"/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>
              <a:ea typeface="굴림" pitchFamily="34" charset="-127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467789-CBB0-4498-97BC-F718EDC5EDD3}" type="slidenum">
              <a:rPr lang="ko-KR" altLang="en-US"/>
              <a:pPr/>
              <a:t>50</a:t>
            </a:fld>
            <a:endParaRPr lang="en-US" altLang="ko-KR"/>
          </a:p>
        </p:txBody>
      </p:sp>
      <p:sp>
        <p:nvSpPr>
          <p:cNvPr id="137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>
              <a:ea typeface="굴림" pitchFamily="34" charset="-127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99108F6-5C36-45F6-B02B-0B2E2FC9969A}" type="slidenum">
              <a:rPr lang="ko-KR" altLang="en-US"/>
              <a:pPr/>
              <a:t>51</a:t>
            </a:fld>
            <a:endParaRPr lang="en-US" altLang="ko-KR"/>
          </a:p>
        </p:txBody>
      </p:sp>
      <p:sp>
        <p:nvSpPr>
          <p:cNvPr id="138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>
              <a:ea typeface="굴림" pitchFamily="34" charset="-127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7B1999-B79E-4D7E-877E-D7D3B3F3F396}" type="slidenum">
              <a:rPr lang="ko-KR" altLang="en-US"/>
              <a:pPr/>
              <a:t>52</a:t>
            </a:fld>
            <a:endParaRPr lang="en-US" altLang="ko-KR"/>
          </a:p>
        </p:txBody>
      </p:sp>
      <p:sp>
        <p:nvSpPr>
          <p:cNvPr id="139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>
              <a:ea typeface="굴림" pitchFamily="34" charset="-127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977CC7-A8AF-432D-9522-7E79B113FCDB}" type="slidenum">
              <a:rPr lang="ko-KR" altLang="en-US"/>
              <a:pPr/>
              <a:t>53</a:t>
            </a:fld>
            <a:endParaRPr lang="en-US" altLang="ko-KR"/>
          </a:p>
        </p:txBody>
      </p:sp>
      <p:sp>
        <p:nvSpPr>
          <p:cNvPr id="140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>
              <a:ea typeface="굴림" pitchFamily="34" charset="-127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3544712-6BD7-4AD2-95F3-E0A7C29196B4}" type="slidenum">
              <a:rPr lang="ko-KR" altLang="en-US"/>
              <a:pPr/>
              <a:t>54</a:t>
            </a:fld>
            <a:endParaRPr lang="en-US" altLang="ko-KR"/>
          </a:p>
        </p:txBody>
      </p:sp>
      <p:sp>
        <p:nvSpPr>
          <p:cNvPr id="141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>
              <a:ea typeface="굴림" pitchFamily="34" charset="-127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E76D8C-E183-4AAD-A759-94DAF524B1C7}" type="slidenum">
              <a:rPr lang="ko-KR" altLang="en-US"/>
              <a:pPr/>
              <a:t>55</a:t>
            </a:fld>
            <a:endParaRPr lang="en-US" altLang="ko-KR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>
              <a:ea typeface="굴림" pitchFamily="34" charset="-127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C710BA5-33F7-4EA9-A221-AA546A41DCC2}" type="slidenum">
              <a:rPr lang="ko-KR" altLang="en-US"/>
              <a:pPr/>
              <a:t>9</a:t>
            </a:fld>
            <a:endParaRPr lang="en-US" altLang="ko-KR"/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>
              <a:ea typeface="굴림" pitchFamily="34" charset="-127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F338C5-37AE-4D7E-BC35-CB5311F5167E}" type="slidenum">
              <a:rPr lang="ko-KR" altLang="en-US"/>
              <a:pPr/>
              <a:t>56</a:t>
            </a:fld>
            <a:endParaRPr lang="en-US" altLang="ko-KR"/>
          </a:p>
        </p:txBody>
      </p:sp>
      <p:sp>
        <p:nvSpPr>
          <p:cNvPr id="143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>
              <a:ea typeface="굴림" pitchFamily="34" charset="-127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EF0484B-68E0-4A7F-B0B7-B2A5EF8B06C6}" type="slidenum">
              <a:rPr lang="ko-KR" altLang="en-US"/>
              <a:pPr/>
              <a:t>57</a:t>
            </a:fld>
            <a:endParaRPr lang="en-US" altLang="ko-KR"/>
          </a:p>
        </p:txBody>
      </p:sp>
      <p:sp>
        <p:nvSpPr>
          <p:cNvPr id="144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>
              <a:ea typeface="굴림" pitchFamily="34" charset="-127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5D3A36-EA3F-4FF8-97B4-DC76EB4E9E46}" type="slidenum">
              <a:rPr lang="ko-KR" altLang="en-US"/>
              <a:pPr/>
              <a:t>58</a:t>
            </a:fld>
            <a:endParaRPr lang="en-US" altLang="ko-KR"/>
          </a:p>
        </p:txBody>
      </p:sp>
      <p:sp>
        <p:nvSpPr>
          <p:cNvPr id="145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>
              <a:ea typeface="굴림" pitchFamily="34" charset="-127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66017D-3EBF-4B02-BCA3-49F2151658D2}" type="slidenum">
              <a:rPr lang="ko-KR" altLang="en-US"/>
              <a:pPr/>
              <a:t>59</a:t>
            </a:fld>
            <a:endParaRPr lang="en-US" altLang="ko-KR"/>
          </a:p>
        </p:txBody>
      </p:sp>
      <p:sp>
        <p:nvSpPr>
          <p:cNvPr id="146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>
              <a:ea typeface="굴림" pitchFamily="34" charset="-127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B89B2BF-CFC1-4FE4-ACE2-19D6E316324B}" type="slidenum">
              <a:rPr lang="ko-KR" altLang="en-US"/>
              <a:pPr/>
              <a:t>60</a:t>
            </a:fld>
            <a:endParaRPr lang="en-US" altLang="ko-KR"/>
          </a:p>
        </p:txBody>
      </p:sp>
      <p:sp>
        <p:nvSpPr>
          <p:cNvPr id="147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>
              <a:ea typeface="굴림" pitchFamily="34" charset="-127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39BEA3-574D-41A6-AA2A-C25A9C3DA851}" type="slidenum">
              <a:rPr lang="ko-KR" altLang="en-US"/>
              <a:pPr/>
              <a:t>61</a:t>
            </a:fld>
            <a:endParaRPr lang="en-US" altLang="ko-KR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>
              <a:ea typeface="굴림" pitchFamily="34" charset="-127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0B665A4-5EBA-4E89-8155-563634A13B6B}" type="slidenum">
              <a:rPr lang="ko-KR" altLang="en-US"/>
              <a:pPr/>
              <a:t>64</a:t>
            </a:fld>
            <a:endParaRPr lang="en-US" altLang="ko-KR"/>
          </a:p>
        </p:txBody>
      </p:sp>
      <p:sp>
        <p:nvSpPr>
          <p:cNvPr id="149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>
              <a:ea typeface="굴림" pitchFamily="34" charset="-127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0CD74A5-3AA0-456C-AB6A-0B07A336DFE2}" type="slidenum">
              <a:rPr lang="ko-KR" altLang="en-US"/>
              <a:pPr/>
              <a:t>65</a:t>
            </a:fld>
            <a:endParaRPr lang="en-US" altLang="ko-KR"/>
          </a:p>
        </p:txBody>
      </p:sp>
      <p:sp>
        <p:nvSpPr>
          <p:cNvPr id="150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>
              <a:ea typeface="굴림" pitchFamily="34" charset="-127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B23C144-F116-4AD6-B5E9-845CD7B11BE8}" type="slidenum">
              <a:rPr lang="ko-KR" altLang="en-US"/>
              <a:pPr/>
              <a:t>73</a:t>
            </a:fld>
            <a:endParaRPr lang="en-US" altLang="ko-KR"/>
          </a:p>
        </p:txBody>
      </p:sp>
      <p:sp>
        <p:nvSpPr>
          <p:cNvPr id="151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>
              <a:ea typeface="굴림" pitchFamily="34" charset="-127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4F38A1B-3916-4A4B-BC51-3C7F1A20E275}" type="slidenum">
              <a:rPr lang="en-GB"/>
              <a:pPr/>
              <a:t>78</a:t>
            </a:fld>
            <a:endParaRPr lang="en-GB"/>
          </a:p>
        </p:txBody>
      </p:sp>
      <p:sp>
        <p:nvSpPr>
          <p:cNvPr id="152579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ea typeface="DejaVu Sans"/>
              <a:cs typeface="DejaVu Sans"/>
            </a:endParaRPr>
          </a:p>
        </p:txBody>
      </p:sp>
      <p:sp>
        <p:nvSpPr>
          <p:cNvPr id="152580" name="Rectangle 2"/>
          <p:cNvSpPr>
            <a:spLocks noGrp="1" noChangeArrowheads="1"/>
          </p:cNvSpPr>
          <p:nvPr>
            <p:ph type="body"/>
          </p:nvPr>
        </p:nvSpPr>
        <p:spPr>
          <a:noFill/>
          <a:ln/>
        </p:spPr>
        <p:txBody>
          <a:bodyPr wrap="none" anchor="ctr"/>
          <a:lstStyle/>
          <a:p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39AB64C-8681-41F2-B030-CCC18C35F923}" type="slidenum">
              <a:rPr lang="ko-KR" altLang="en-US"/>
              <a:pPr/>
              <a:t>10</a:t>
            </a:fld>
            <a:endParaRPr lang="en-US" altLang="ko-KR"/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>
              <a:ea typeface="굴림" pitchFamily="34" charset="-127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5CA0E17-037F-4118-9430-04E0DE5FA678}" type="slidenum">
              <a:rPr lang="ko-KR" altLang="en-US"/>
              <a:pPr/>
              <a:t>17</a:t>
            </a:fld>
            <a:endParaRPr lang="en-US" altLang="ko-KR"/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>
              <a:ea typeface="굴림" pitchFamily="34" charset="-127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7009775-7CA1-4426-AF9B-16AA691ED5CC}" type="slidenum">
              <a:rPr lang="ko-KR" altLang="en-US"/>
              <a:pPr/>
              <a:t>18</a:t>
            </a:fld>
            <a:endParaRPr lang="en-US" altLang="ko-KR"/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>
              <a:ea typeface="굴림" pitchFamily="34" charset="-127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B3E1B2C-2F44-4247-B01A-0C8D087AE930}" type="slidenum">
              <a:rPr lang="ko-KR" altLang="en-US"/>
              <a:pPr/>
              <a:t>20</a:t>
            </a:fld>
            <a:endParaRPr lang="en-US" altLang="ko-KR"/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>
              <a:ea typeface="굴림" pitchFamily="34" charset="-127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4736D2-3B64-4F80-9B41-612082A6FC70}" type="slidenum">
              <a:rPr lang="ko-KR" altLang="en-US"/>
              <a:pPr/>
              <a:t>21</a:t>
            </a:fld>
            <a:endParaRPr lang="en-US" altLang="ko-KR"/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>
              <a:ea typeface="굴림" pitchFamily="34" charset="-127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71FA126-7ED6-4EBF-9F55-CFFF18F993BD}" type="slidenum">
              <a:rPr lang="ko-KR" altLang="en-US"/>
              <a:pPr/>
              <a:t>23</a:t>
            </a:fld>
            <a:endParaRPr lang="en-US" altLang="ko-KR"/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>
              <a:ea typeface="굴림" pitchFamily="34" charset="-127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19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815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4941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1"/>
          <p:cNvSpPr/>
          <p:nvPr userDrawn="1"/>
        </p:nvSpPr>
        <p:spPr>
          <a:xfrm>
            <a:off x="-19050" y="1905000"/>
            <a:ext cx="12211050" cy="4953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4" name="Прямоугольник 8"/>
          <p:cNvSpPr/>
          <p:nvPr userDrawn="1"/>
        </p:nvSpPr>
        <p:spPr>
          <a:xfrm>
            <a:off x="-19050" y="0"/>
            <a:ext cx="12211050" cy="4438650"/>
          </a:xfrm>
          <a:custGeom>
            <a:avLst/>
            <a:gdLst>
              <a:gd name="connsiteX0" fmla="*/ 0 w 12192000"/>
              <a:gd name="connsiteY0" fmla="*/ 0 h 4133850"/>
              <a:gd name="connsiteX1" fmla="*/ 12192000 w 12192000"/>
              <a:gd name="connsiteY1" fmla="*/ 0 h 4133850"/>
              <a:gd name="connsiteX2" fmla="*/ 12192000 w 12192000"/>
              <a:gd name="connsiteY2" fmla="*/ 4133850 h 4133850"/>
              <a:gd name="connsiteX3" fmla="*/ 0 w 12192000"/>
              <a:gd name="connsiteY3" fmla="*/ 4133850 h 4133850"/>
              <a:gd name="connsiteX4" fmla="*/ 0 w 12192000"/>
              <a:gd name="connsiteY4" fmla="*/ 0 h 4133850"/>
              <a:gd name="connsiteX0" fmla="*/ 19050 w 12211050"/>
              <a:gd name="connsiteY0" fmla="*/ 0 h 4133850"/>
              <a:gd name="connsiteX1" fmla="*/ 12211050 w 12211050"/>
              <a:gd name="connsiteY1" fmla="*/ 0 h 4133850"/>
              <a:gd name="connsiteX2" fmla="*/ 12211050 w 12211050"/>
              <a:gd name="connsiteY2" fmla="*/ 4133850 h 4133850"/>
              <a:gd name="connsiteX3" fmla="*/ 0 w 12211050"/>
              <a:gd name="connsiteY3" fmla="*/ 3219450 h 4133850"/>
              <a:gd name="connsiteX4" fmla="*/ 19050 w 12211050"/>
              <a:gd name="connsiteY4" fmla="*/ 0 h 4133850"/>
              <a:gd name="connsiteX0" fmla="*/ 19050 w 12211050"/>
              <a:gd name="connsiteY0" fmla="*/ 0 h 4438650"/>
              <a:gd name="connsiteX1" fmla="*/ 12211050 w 12211050"/>
              <a:gd name="connsiteY1" fmla="*/ 0 h 4438650"/>
              <a:gd name="connsiteX2" fmla="*/ 12211050 w 12211050"/>
              <a:gd name="connsiteY2" fmla="*/ 4438650 h 4438650"/>
              <a:gd name="connsiteX3" fmla="*/ 0 w 12211050"/>
              <a:gd name="connsiteY3" fmla="*/ 3219450 h 4438650"/>
              <a:gd name="connsiteX4" fmla="*/ 19050 w 12211050"/>
              <a:gd name="connsiteY4" fmla="*/ 0 h 443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11050" h="4438650">
                <a:moveTo>
                  <a:pt x="19050" y="0"/>
                </a:moveTo>
                <a:lnTo>
                  <a:pt x="12211050" y="0"/>
                </a:lnTo>
                <a:lnTo>
                  <a:pt x="12211050" y="4438650"/>
                </a:lnTo>
                <a:lnTo>
                  <a:pt x="0" y="3219450"/>
                </a:lnTo>
                <a:lnTo>
                  <a:pt x="19050" y="0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5" name="Прямоугольник 3"/>
          <p:cNvSpPr/>
          <p:nvPr userDrawn="1"/>
        </p:nvSpPr>
        <p:spPr>
          <a:xfrm>
            <a:off x="1085850" y="1009650"/>
            <a:ext cx="10020300" cy="5238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0"/>
          </p:nvPr>
        </p:nvSpPr>
        <p:spPr>
          <a:xfrm>
            <a:off x="1847850" y="2819400"/>
            <a:ext cx="8496300" cy="2800350"/>
          </a:xfrm>
          <a:prstGeom prst="rect">
            <a:avLst/>
          </a:prstGeom>
        </p:spPr>
        <p:txBody>
          <a:bodyPr/>
          <a:lstStyle/>
          <a:p>
            <a:pPr lvl="0"/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974081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A48AB-23F1-45F1-98E5-D2CDC7A5261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6835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30204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909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71595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735627" y="164638"/>
            <a:ext cx="9456373" cy="7680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735627" y="932723"/>
            <a:ext cx="9456373" cy="38404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"/>
            <a:ext cx="2543605" cy="68641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43781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2276872"/>
            <a:ext cx="12192000" cy="24002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3" name="Isosceles Triangle 2"/>
          <p:cNvSpPr/>
          <p:nvPr userDrawn="1"/>
        </p:nvSpPr>
        <p:spPr>
          <a:xfrm rot="10800000">
            <a:off x="158339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2" name="Isosceles Triangle 11"/>
          <p:cNvSpPr/>
          <p:nvPr userDrawn="1"/>
        </p:nvSpPr>
        <p:spPr>
          <a:xfrm rot="10800000">
            <a:off x="446371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3" name="Isosceles Triangle 12"/>
          <p:cNvSpPr/>
          <p:nvPr userDrawn="1"/>
        </p:nvSpPr>
        <p:spPr>
          <a:xfrm rot="10800000">
            <a:off x="734403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4" name="Isosceles Triangle 13"/>
          <p:cNvSpPr/>
          <p:nvPr userDrawn="1"/>
        </p:nvSpPr>
        <p:spPr>
          <a:xfrm rot="10800000">
            <a:off x="10224348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15413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695732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576051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9456369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72175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5231904" y="2276872"/>
            <a:ext cx="5711957" cy="39364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103445" y="1412776"/>
            <a:ext cx="4560000" cy="36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2005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3695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990600"/>
            <a:ext cx="3887755" cy="5867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079776" y="0"/>
            <a:ext cx="8112224" cy="36210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5747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1013496"/>
            <a:ext cx="3887755" cy="35676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8304245" y="0"/>
            <a:ext cx="3887755" cy="45811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0" y="4773149"/>
            <a:ext cx="6096000" cy="20848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759519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595027" y="4101331"/>
            <a:ext cx="2400000" cy="23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9196973" y="1700808"/>
            <a:ext cx="2400000" cy="230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95027" y="1700808"/>
            <a:ext cx="2400000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9196973" y="4101331"/>
            <a:ext cx="2400000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119669" y="4101331"/>
            <a:ext cx="5952663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3119669" y="1700808"/>
            <a:ext cx="5952663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835944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709650" y="480055"/>
            <a:ext cx="4224469" cy="41970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126140" y="480056"/>
            <a:ext cx="6336704" cy="22961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126140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310492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9494844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230215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6767" y="2276873"/>
            <a:ext cx="7238124" cy="3966041"/>
          </a:xfrm>
          <a:prstGeom prst="rect">
            <a:avLst/>
          </a:prstGeom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705875" y="2485912"/>
            <a:ext cx="4832891" cy="31242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804153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4" descr="D:\Fullppt\005-PNG이미지\모니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00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D:\Fullppt\005-PNG이미지\모니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6826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D:\Fullppt\005-PNG이미지\모니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7251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0990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53956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816922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940683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12192000" cy="41010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465714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472011" y="1508786"/>
            <a:ext cx="3799787" cy="486556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1978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14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201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216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204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19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860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762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 cstate="print">
            <a:lum/>
          </a:blip>
          <a:srcRect/>
          <a:stretch>
            <a:fillRect l="1000" t="-1000" r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39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60" r:id="rId12"/>
    <p:sldLayoutId id="214748370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8544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</p:sldLayoutIdLst>
  <p:hf hdr="0" ftr="0" dt="0"/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hyperlink" Target="http://its2.unc.edu/dci/dci_components/shared_apps/packages/python_packages.html" TargetMode="External"/><Relationship Id="rId2" Type="http://schemas.openxmlformats.org/officeDocument/2006/relationships/hyperlink" Target="http://docs.python.org/library/" TargetMode="Externa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ython.org/" TargetMode="Externa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ocs.python.org/release/2.5.2/lib/lib.html" TargetMode="External"/><Relationship Id="rId5" Type="http://schemas.openxmlformats.org/officeDocument/2006/relationships/hyperlink" Target="http://www.python.org/doc" TargetMode="External"/><Relationship Id="rId4" Type="http://schemas.openxmlformats.org/officeDocument/2006/relationships/hyperlink" Target="http://docs.python.org/tutorial/" TargetMode="Externa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13.xml"/><Relationship Id="rId4" Type="http://schemas.openxmlformats.org/officeDocument/2006/relationships/hyperlink" Target="mailto:amandeep.ece@cumail.in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-4421" y="5427341"/>
            <a:ext cx="12196420" cy="15185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02197" y="5901985"/>
            <a:ext cx="45719" cy="61388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Slide Number Placeholder 2"/>
          <p:cNvSpPr txBox="1">
            <a:spLocks/>
          </p:cNvSpPr>
          <p:nvPr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6" name="Right Triangle 45">
            <a:extLst>
              <a:ext uri="{FF2B5EF4-FFF2-40B4-BE49-F238E27FC236}">
                <a16:creationId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V="1">
            <a:off x="9506857" y="5939880"/>
            <a:ext cx="1291772" cy="1157606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graphicFrame>
        <p:nvGraphicFramePr>
          <p:cNvPr id="48" name="Object 47">
            <a:extLst>
              <a:ext uri="{FF2B5EF4-FFF2-40B4-BE49-F238E27FC236}">
                <a16:creationId xmlns:a16="http://schemas.microsoft.com/office/drawing/2014/main" id="{CAD0D7B8-E462-453C-B296-CA0154FA54A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9304721"/>
              </p:ext>
            </p:extLst>
          </p:nvPr>
        </p:nvGraphicFramePr>
        <p:xfrm>
          <a:off x="76788" y="3121720"/>
          <a:ext cx="3303056" cy="31480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8" name="CorelDRAW" r:id="rId2" imgW="2169000" imgH="2169360" progId="">
                  <p:embed/>
                </p:oleObj>
              </mc:Choice>
              <mc:Fallback>
                <p:oleObj name="CorelDRAW" r:id="rId2" imgW="2169000" imgH="2169360" progId="">
                  <p:embed/>
                  <p:pic>
                    <p:nvPicPr>
                      <p:cNvPr id="0" name="Picture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lum bright="7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788" y="3121720"/>
                        <a:ext cx="3303056" cy="314805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" name="Rectangle 44"/>
          <p:cNvSpPr/>
          <p:nvPr/>
        </p:nvSpPr>
        <p:spPr>
          <a:xfrm>
            <a:off x="2345747" y="1928544"/>
            <a:ext cx="6829425" cy="1580679"/>
          </a:xfrm>
          <a:prstGeom prst="rect">
            <a:avLst/>
          </a:prstGeom>
          <a:gradFill flip="none" rotWithShape="1">
            <a:gsLst>
              <a:gs pos="15000">
                <a:srgbClr val="FFFFFF">
                  <a:alpha val="34000"/>
                </a:srgbClr>
              </a:gs>
              <a:gs pos="94000">
                <a:srgbClr val="FFFFFF">
                  <a:alpha val="34000"/>
                </a:srgbClr>
              </a:gs>
              <a:gs pos="2655">
                <a:schemeClr val="bg1">
                  <a:alpha val="0"/>
                </a:schemeClr>
              </a:gs>
              <a:gs pos="51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4" y="24501"/>
            <a:ext cx="3859753" cy="1538254"/>
          </a:xfrm>
          <a:prstGeom prst="rect">
            <a:avLst/>
          </a:prstGeom>
        </p:spPr>
      </p:pic>
      <p:sp>
        <p:nvSpPr>
          <p:cNvPr id="43" name="Right Triangle 42"/>
          <p:cNvSpPr/>
          <p:nvPr/>
        </p:nvSpPr>
        <p:spPr>
          <a:xfrm rot="10800000" flipV="1">
            <a:off x="9829797" y="5333999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6881359" y="6019560"/>
            <a:ext cx="492860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/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DISCOVER . </a:t>
            </a:r>
            <a:r>
              <a:rPr lang="en-US" sz="2000" b="1" dirty="0">
                <a:solidFill>
                  <a:srgbClr val="C00000"/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LEARN</a:t>
            </a:r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 . EMPOWER</a:t>
            </a:r>
            <a:endParaRPr lang="en-US" sz="1200" b="1" dirty="0">
              <a:solidFill>
                <a:prstClr val="black"/>
              </a:solidFill>
              <a:latin typeface="Casper" panose="02000506000000020004" pitchFamily="2" charset="0"/>
            </a:endParaRPr>
          </a:p>
          <a:p>
            <a:pPr eaLnBrk="1" hangingPunct="1"/>
            <a:endParaRPr lang="en-US" sz="1600" b="1" dirty="0">
              <a:latin typeface="Casper" panose="02000506000000020004" pitchFamily="2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885780" y="6043646"/>
            <a:ext cx="45719" cy="3706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403412" y="6014156"/>
            <a:ext cx="5569418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More on Python</a:t>
            </a:r>
            <a:endParaRPr lang="en-US" sz="1600" dirty="0">
              <a:latin typeface="Raleway ExtraBold" pitchFamily="34" charset="-52"/>
            </a:endParaRP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2074068" y="1173247"/>
            <a:ext cx="9063318" cy="5287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200" b="1" dirty="0">
              <a:latin typeface="Times New Roman" panose="02020603050405020304" pitchFamily="18" charset="0"/>
              <a:ea typeface="Karla" pitchFamily="2" charset="0"/>
              <a:cs typeface="Times New Roman" panose="02020603050405020304" pitchFamily="18" charset="0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600" b="1" dirty="0">
                <a:latin typeface="Arial Black" panose="020B0A04020102020204" pitchFamily="34" charset="0"/>
                <a:ea typeface="Karla" pitchFamily="2" charset="0"/>
                <a:cs typeface="Karla" pitchFamily="2" charset="0"/>
              </a:rPr>
              <a:t>INSTITUTE - UIE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600" b="1" dirty="0">
                <a:latin typeface="Arial Black" panose="020B0A04020102020204" pitchFamily="34" charset="0"/>
                <a:ea typeface="Karla" pitchFamily="2" charset="0"/>
                <a:cs typeface="Karla" pitchFamily="2" charset="0"/>
              </a:rPr>
              <a:t>DEPARTMENT- ACADEMIC UNIT-1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Bachelor of Engineering (Computer Science &amp; Engineering) 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b="1" dirty="0"/>
              <a:t>Disruptive Technologies – I</a:t>
            </a:r>
            <a:endParaRPr lang="en-US" sz="2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IN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Prepared By: </a:t>
            </a:r>
            <a:r>
              <a:rPr lang="en-IN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Dr.</a:t>
            </a:r>
            <a:r>
              <a:rPr lang="en-IN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Anuj Kumar Goel</a:t>
            </a:r>
            <a:endParaRPr lang="en-US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200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200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5021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itchFamily="34" charset="-127"/>
              </a:rPr>
              <a:t>Where to use python?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9501" y="1652589"/>
            <a:ext cx="10198100" cy="454977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ko-KR" sz="2800">
                <a:ea typeface="굴림" pitchFamily="34" charset="-127"/>
              </a:rPr>
              <a:t>System management (i.e., scripting)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ko-KR" sz="2800">
                <a:ea typeface="굴림" pitchFamily="34" charset="-127"/>
              </a:rPr>
              <a:t>Graphic User Interface (GUI)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ko-KR" sz="2800">
                <a:ea typeface="굴림" pitchFamily="34" charset="-127"/>
              </a:rPr>
              <a:t>Internet programming</a:t>
            </a:r>
          </a:p>
          <a:p>
            <a:pPr eaLnBrk="1" hangingPunct="1">
              <a:lnSpc>
                <a:spcPct val="80000"/>
              </a:lnSpc>
            </a:pPr>
            <a:r>
              <a:rPr lang="en-US" altLang="ko-KR" sz="2800">
                <a:ea typeface="굴림" pitchFamily="34" charset="-127"/>
              </a:rPr>
              <a:t>Database (DB) programming</a:t>
            </a:r>
          </a:p>
          <a:p>
            <a:pPr eaLnBrk="1" hangingPunct="1">
              <a:lnSpc>
                <a:spcPct val="80000"/>
              </a:lnSpc>
            </a:pPr>
            <a:r>
              <a:rPr lang="en-US" altLang="ko-KR" sz="2800">
                <a:ea typeface="굴림" pitchFamily="34" charset="-127"/>
              </a:rPr>
              <a:t>Text data processing</a:t>
            </a:r>
          </a:p>
          <a:p>
            <a:pPr eaLnBrk="1" hangingPunct="1">
              <a:lnSpc>
                <a:spcPct val="80000"/>
              </a:lnSpc>
            </a:pPr>
            <a:r>
              <a:rPr lang="en-US" altLang="ko-KR" sz="2800">
                <a:ea typeface="굴림" pitchFamily="34" charset="-127"/>
              </a:rPr>
              <a:t>Distributed processing</a:t>
            </a:r>
          </a:p>
          <a:p>
            <a:pPr eaLnBrk="1" hangingPunct="1">
              <a:lnSpc>
                <a:spcPct val="80000"/>
              </a:lnSpc>
            </a:pPr>
            <a:r>
              <a:rPr lang="en-US" altLang="ko-KR" sz="2800">
                <a:ea typeface="굴림" pitchFamily="34" charset="-127"/>
              </a:rPr>
              <a:t>Numerical operations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ko-KR" sz="2800">
                <a:ea typeface="굴림" pitchFamily="34" charset="-127"/>
              </a:rPr>
              <a:t>Graphics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ko-KR" sz="2800">
                <a:ea typeface="굴림" pitchFamily="34" charset="-127"/>
              </a:rPr>
              <a:t>And so on…</a:t>
            </a:r>
          </a:p>
        </p:txBody>
      </p:sp>
    </p:spTree>
  </p:cSld>
  <p:clrMapOvr>
    <a:masterClrMapping/>
  </p:clrMapOvr>
  <p:transition advClick="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Python vs. Perl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/>
              <a:t>Easier to learn</a:t>
            </a:r>
          </a:p>
          <a:p>
            <a:pPr lvl="2"/>
            <a:r>
              <a:rPr lang="en-US"/>
              <a:t>important for occasional users</a:t>
            </a:r>
          </a:p>
          <a:p>
            <a:pPr lvl="1"/>
            <a:r>
              <a:rPr lang="en-US"/>
              <a:t>More readable code</a:t>
            </a:r>
          </a:p>
          <a:p>
            <a:pPr lvl="2"/>
            <a:r>
              <a:rPr lang="en-US"/>
              <a:t>improved code maintenance</a:t>
            </a:r>
          </a:p>
          <a:p>
            <a:pPr lvl="1"/>
            <a:r>
              <a:rPr lang="en-US"/>
              <a:t>Fewer “magical” side effects</a:t>
            </a:r>
          </a:p>
          <a:p>
            <a:pPr lvl="1"/>
            <a:r>
              <a:rPr lang="en-US"/>
              <a:t>More “safety” guarantees</a:t>
            </a:r>
          </a:p>
          <a:p>
            <a:pPr lvl="1"/>
            <a:r>
              <a:rPr lang="en-US"/>
              <a:t>Better Java integration</a:t>
            </a:r>
          </a:p>
          <a:p>
            <a:pPr lvl="1"/>
            <a:r>
              <a:rPr lang="en-US"/>
              <a:t>Less Unix bias</a:t>
            </a:r>
          </a:p>
        </p:txBody>
      </p:sp>
    </p:spTree>
  </p:cSld>
  <p:clrMapOvr>
    <a:masterClrMapping/>
  </p:clrMapOvr>
  <p:transition advClick="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Python vs. Java</a:t>
            </a:r>
          </a:p>
        </p:txBody>
      </p:sp>
      <p:sp>
        <p:nvSpPr>
          <p:cNvPr id="3789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/>
              <a:t>Code 5-10 times more concise</a:t>
            </a:r>
          </a:p>
          <a:p>
            <a:pPr lvl="1"/>
            <a:r>
              <a:rPr lang="en-US"/>
              <a:t>Dynamic typing</a:t>
            </a:r>
          </a:p>
          <a:p>
            <a:pPr lvl="1"/>
            <a:r>
              <a:rPr lang="en-US"/>
              <a:t>Much quicker development</a:t>
            </a:r>
          </a:p>
          <a:p>
            <a:pPr lvl="2"/>
            <a:r>
              <a:rPr lang="en-US"/>
              <a:t>no compilation phase</a:t>
            </a:r>
          </a:p>
          <a:p>
            <a:pPr lvl="2"/>
            <a:r>
              <a:rPr lang="en-US"/>
              <a:t>less typing</a:t>
            </a:r>
          </a:p>
          <a:p>
            <a:pPr lvl="1"/>
            <a:r>
              <a:rPr lang="en-US"/>
              <a:t>Yes, it runs slower</a:t>
            </a:r>
          </a:p>
          <a:p>
            <a:pPr lvl="2"/>
            <a:r>
              <a:rPr lang="en-US"/>
              <a:t>but development is so much faster!</a:t>
            </a:r>
          </a:p>
          <a:p>
            <a:pPr lvl="1"/>
            <a:r>
              <a:rPr lang="en-US"/>
              <a:t>Similar (but more so) for C/C++</a:t>
            </a:r>
          </a:p>
          <a:p>
            <a:r>
              <a:rPr lang="en-US"/>
              <a:t>Use Python with Java: JPython!</a:t>
            </a:r>
          </a:p>
        </p:txBody>
      </p:sp>
    </p:spTree>
  </p:cSld>
  <p:clrMapOvr>
    <a:masterClrMapping/>
  </p:clrMapOvr>
  <p:transition advClick="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Introduction</a:t>
            </a:r>
          </a:p>
          <a:p>
            <a:r>
              <a:rPr lang="en-US">
                <a:solidFill>
                  <a:srgbClr val="FF0000"/>
                </a:solidFill>
              </a:rPr>
              <a:t>Running Python</a:t>
            </a:r>
          </a:p>
          <a:p>
            <a:r>
              <a:rPr lang="en-US">
                <a:solidFill>
                  <a:schemeClr val="tx1"/>
                </a:solidFill>
              </a:rPr>
              <a:t>Python Programming</a:t>
            </a:r>
          </a:p>
          <a:p>
            <a:pPr lvl="1"/>
            <a:r>
              <a:rPr lang="en-US">
                <a:solidFill>
                  <a:schemeClr val="tx1"/>
                </a:solidFill>
              </a:rPr>
              <a:t>Data types</a:t>
            </a:r>
          </a:p>
          <a:p>
            <a:pPr lvl="1"/>
            <a:r>
              <a:rPr lang="en-US">
                <a:solidFill>
                  <a:schemeClr val="tx1"/>
                </a:solidFill>
              </a:rPr>
              <a:t>Control flows</a:t>
            </a:r>
          </a:p>
          <a:p>
            <a:pPr lvl="1"/>
            <a:r>
              <a:rPr lang="en-US">
                <a:solidFill>
                  <a:schemeClr val="tx1"/>
                </a:solidFill>
              </a:rPr>
              <a:t>Classes, functions, modules</a:t>
            </a:r>
          </a:p>
          <a:p>
            <a:r>
              <a:rPr lang="en-US">
                <a:solidFill>
                  <a:schemeClr val="tx1"/>
                </a:solidFill>
              </a:rPr>
              <a:t>Hands-on Exercises</a:t>
            </a:r>
          </a:p>
          <a:p>
            <a:pPr lvl="1"/>
            <a:endParaRPr lang="en-US"/>
          </a:p>
        </p:txBody>
      </p:sp>
    </p:spTree>
  </p:cSld>
  <p:clrMapOvr>
    <a:masterClrMapping/>
  </p:clrMapOvr>
  <p:transition advClick="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3456517" y="0"/>
            <a:ext cx="8735483" cy="1143000"/>
          </a:xfrm>
        </p:spPr>
        <p:txBody>
          <a:bodyPr>
            <a:normAutofit fontScale="90000"/>
          </a:bodyPr>
          <a:lstStyle/>
          <a:p>
            <a:r>
              <a:rPr lang="en-US"/>
              <a:t>Running Python Programs</a:t>
            </a:r>
            <a:br>
              <a:rPr lang="en-US"/>
            </a:br>
            <a:r>
              <a:rPr lang="en-US"/>
              <a:t>Interactively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7118" y="1441451"/>
            <a:ext cx="11315700" cy="4879975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None/>
              <a:tabLst>
                <a:tab pos="649288" algn="l"/>
                <a:tab pos="1298575" algn="l"/>
                <a:tab pos="1947863" algn="l"/>
                <a:tab pos="2597150" algn="l"/>
                <a:tab pos="3248025" algn="l"/>
                <a:tab pos="3897313" algn="l"/>
                <a:tab pos="4546600" algn="l"/>
                <a:tab pos="5195888" algn="l"/>
                <a:tab pos="5845175" algn="l"/>
                <a:tab pos="6496050" algn="l"/>
                <a:tab pos="7145338" algn="l"/>
                <a:tab pos="7794625" algn="l"/>
              </a:tabLst>
            </a:pPr>
            <a:r>
              <a:rPr lang="en-GB" sz="1800">
                <a:solidFill>
                  <a:srgbClr val="000000"/>
                </a:solidFill>
              </a:rPr>
              <a:t>Suppose the file </a:t>
            </a:r>
            <a:r>
              <a:rPr lang="en-GB" sz="1800">
                <a:solidFill>
                  <a:srgbClr val="00B050"/>
                </a:solidFill>
                <a:latin typeface="Courier" pitchFamily="49" charset="0"/>
              </a:rPr>
              <a:t>script.py</a:t>
            </a:r>
            <a:r>
              <a:rPr lang="en-GB" sz="1800">
                <a:solidFill>
                  <a:srgbClr val="000000"/>
                </a:solidFill>
              </a:rPr>
              <a:t> contains the following lines:</a:t>
            </a:r>
          </a:p>
          <a:p>
            <a:pPr>
              <a:lnSpc>
                <a:spcPct val="103000"/>
              </a:lnSpc>
              <a:buFont typeface="Wingdings" pitchFamily="2" charset="2"/>
              <a:buNone/>
              <a:tabLst>
                <a:tab pos="649288" algn="l"/>
                <a:tab pos="1298575" algn="l"/>
                <a:tab pos="1947863" algn="l"/>
                <a:tab pos="2597150" algn="l"/>
                <a:tab pos="3248025" algn="l"/>
                <a:tab pos="3897313" algn="l"/>
                <a:tab pos="4546600" algn="l"/>
                <a:tab pos="5195888" algn="l"/>
                <a:tab pos="5845175" algn="l"/>
                <a:tab pos="6496050" algn="l"/>
                <a:tab pos="7145338" algn="l"/>
                <a:tab pos="7794625" algn="l"/>
              </a:tabLst>
            </a:pPr>
            <a:r>
              <a:rPr lang="en-GB" sz="1800">
                <a:solidFill>
                  <a:srgbClr val="C00000"/>
                </a:solidFill>
                <a:latin typeface="Courier New" pitchFamily="49" charset="0"/>
              </a:rPr>
              <a:t>	print 'Hello world'</a:t>
            </a:r>
          </a:p>
          <a:p>
            <a:pPr>
              <a:lnSpc>
                <a:spcPct val="103000"/>
              </a:lnSpc>
              <a:buFont typeface="Wingdings" pitchFamily="2" charset="2"/>
              <a:buNone/>
              <a:tabLst>
                <a:tab pos="649288" algn="l"/>
                <a:tab pos="1298575" algn="l"/>
                <a:tab pos="1947863" algn="l"/>
                <a:tab pos="2597150" algn="l"/>
                <a:tab pos="3248025" algn="l"/>
                <a:tab pos="3897313" algn="l"/>
                <a:tab pos="4546600" algn="l"/>
                <a:tab pos="5195888" algn="l"/>
                <a:tab pos="5845175" algn="l"/>
                <a:tab pos="6496050" algn="l"/>
                <a:tab pos="7145338" algn="l"/>
                <a:tab pos="7794625" algn="l"/>
              </a:tabLst>
            </a:pPr>
            <a:r>
              <a:rPr lang="en-GB" sz="1800">
                <a:solidFill>
                  <a:srgbClr val="C00000"/>
                </a:solidFill>
                <a:latin typeface="Courier New" pitchFamily="49" charset="0"/>
              </a:rPr>
              <a:t>	x = [0,1,2]</a:t>
            </a:r>
          </a:p>
          <a:p>
            <a:pPr>
              <a:buFont typeface="Wingdings" pitchFamily="2" charset="2"/>
              <a:buNone/>
              <a:tabLst>
                <a:tab pos="649288" algn="l"/>
                <a:tab pos="1298575" algn="l"/>
                <a:tab pos="1947863" algn="l"/>
                <a:tab pos="2597150" algn="l"/>
                <a:tab pos="3248025" algn="l"/>
                <a:tab pos="3897313" algn="l"/>
                <a:tab pos="4546600" algn="l"/>
                <a:tab pos="5195888" algn="l"/>
                <a:tab pos="5845175" algn="l"/>
                <a:tab pos="6496050" algn="l"/>
                <a:tab pos="7145338" algn="l"/>
                <a:tab pos="7794625" algn="l"/>
              </a:tabLst>
            </a:pPr>
            <a:r>
              <a:rPr lang="en-GB" sz="1800">
                <a:solidFill>
                  <a:srgbClr val="000000"/>
                </a:solidFill>
              </a:rPr>
              <a:t>Let's run this script in each of the ways described on the last slide:</a:t>
            </a:r>
          </a:p>
          <a:p>
            <a:pPr>
              <a:lnSpc>
                <a:spcPct val="103000"/>
              </a:lnSpc>
              <a:tabLst>
                <a:tab pos="649288" algn="l"/>
                <a:tab pos="1298575" algn="l"/>
                <a:tab pos="1947863" algn="l"/>
                <a:tab pos="2597150" algn="l"/>
                <a:tab pos="3248025" algn="l"/>
                <a:tab pos="3897313" algn="l"/>
                <a:tab pos="4546600" algn="l"/>
                <a:tab pos="5195888" algn="l"/>
                <a:tab pos="5845175" algn="l"/>
                <a:tab pos="6496050" algn="l"/>
                <a:tab pos="7145338" algn="l"/>
                <a:tab pos="7794625" algn="l"/>
              </a:tabLst>
            </a:pPr>
            <a:r>
              <a:rPr lang="en-GB" sz="1800">
                <a:solidFill>
                  <a:srgbClr val="000000"/>
                </a:solidFill>
                <a:latin typeface="Courier New" pitchFamily="49" charset="0"/>
              </a:rPr>
              <a:t>python -i script.py</a:t>
            </a:r>
          </a:p>
          <a:p>
            <a:pPr>
              <a:lnSpc>
                <a:spcPct val="103000"/>
              </a:lnSpc>
              <a:buFont typeface="Wingdings" pitchFamily="2" charset="2"/>
              <a:buNone/>
              <a:tabLst>
                <a:tab pos="649288" algn="l"/>
                <a:tab pos="1298575" algn="l"/>
                <a:tab pos="1947863" algn="l"/>
                <a:tab pos="2597150" algn="l"/>
                <a:tab pos="3248025" algn="l"/>
                <a:tab pos="3897313" algn="l"/>
                <a:tab pos="4546600" algn="l"/>
                <a:tab pos="5195888" algn="l"/>
                <a:tab pos="5845175" algn="l"/>
                <a:tab pos="6496050" algn="l"/>
                <a:tab pos="7145338" algn="l"/>
                <a:tab pos="7794625" algn="l"/>
              </a:tabLst>
            </a:pPr>
            <a:r>
              <a:rPr lang="en-GB" sz="1800">
                <a:solidFill>
                  <a:srgbClr val="000000"/>
                </a:solidFill>
                <a:latin typeface="Courier New" pitchFamily="49" charset="0"/>
              </a:rPr>
              <a:t>	Hello world</a:t>
            </a:r>
          </a:p>
          <a:p>
            <a:pPr>
              <a:lnSpc>
                <a:spcPct val="103000"/>
              </a:lnSpc>
              <a:buFont typeface="Wingdings" pitchFamily="2" charset="2"/>
              <a:buNone/>
              <a:tabLst>
                <a:tab pos="649288" algn="l"/>
                <a:tab pos="1298575" algn="l"/>
                <a:tab pos="1947863" algn="l"/>
                <a:tab pos="2597150" algn="l"/>
                <a:tab pos="3248025" algn="l"/>
                <a:tab pos="3897313" algn="l"/>
                <a:tab pos="4546600" algn="l"/>
                <a:tab pos="5195888" algn="l"/>
                <a:tab pos="5845175" algn="l"/>
                <a:tab pos="6496050" algn="l"/>
                <a:tab pos="7145338" algn="l"/>
                <a:tab pos="7794625" algn="l"/>
              </a:tabLst>
            </a:pPr>
            <a:r>
              <a:rPr lang="en-GB" sz="1800">
                <a:solidFill>
                  <a:srgbClr val="000000"/>
                </a:solidFill>
                <a:latin typeface="Courier New" pitchFamily="49" charset="0"/>
              </a:rPr>
              <a:t>	&gt;&gt;&gt; x</a:t>
            </a:r>
          </a:p>
          <a:p>
            <a:pPr>
              <a:lnSpc>
                <a:spcPct val="103000"/>
              </a:lnSpc>
              <a:buFont typeface="Wingdings" pitchFamily="2" charset="2"/>
              <a:buNone/>
              <a:tabLst>
                <a:tab pos="649288" algn="l"/>
                <a:tab pos="1298575" algn="l"/>
                <a:tab pos="1947863" algn="l"/>
                <a:tab pos="2597150" algn="l"/>
                <a:tab pos="3248025" algn="l"/>
                <a:tab pos="3897313" algn="l"/>
                <a:tab pos="4546600" algn="l"/>
                <a:tab pos="5195888" algn="l"/>
                <a:tab pos="5845175" algn="l"/>
                <a:tab pos="6496050" algn="l"/>
                <a:tab pos="7145338" algn="l"/>
                <a:tab pos="7794625" algn="l"/>
              </a:tabLst>
            </a:pPr>
            <a:r>
              <a:rPr lang="en-GB" sz="1800">
                <a:solidFill>
                  <a:srgbClr val="000000"/>
                </a:solidFill>
                <a:latin typeface="Courier New" pitchFamily="49" charset="0"/>
              </a:rPr>
              <a:t>	[0,1,2]</a:t>
            </a:r>
          </a:p>
          <a:p>
            <a:pPr>
              <a:lnSpc>
                <a:spcPct val="103000"/>
              </a:lnSpc>
              <a:buFont typeface="Wingdings" pitchFamily="2" charset="2"/>
              <a:buNone/>
              <a:tabLst>
                <a:tab pos="649288" algn="l"/>
                <a:tab pos="1298575" algn="l"/>
                <a:tab pos="1947863" algn="l"/>
                <a:tab pos="2597150" algn="l"/>
                <a:tab pos="3248025" algn="l"/>
                <a:tab pos="3897313" algn="l"/>
                <a:tab pos="4546600" algn="l"/>
                <a:tab pos="5195888" algn="l"/>
                <a:tab pos="5845175" algn="l"/>
                <a:tab pos="6496050" algn="l"/>
                <a:tab pos="7145338" algn="l"/>
                <a:tab pos="7794625" algn="l"/>
              </a:tabLst>
            </a:pPr>
            <a:endParaRPr lang="en-GB" sz="1800">
              <a:solidFill>
                <a:srgbClr val="000000"/>
              </a:solidFill>
              <a:latin typeface="Courier New" pitchFamily="49" charset="0"/>
            </a:endParaRPr>
          </a:p>
          <a:p>
            <a:pPr>
              <a:lnSpc>
                <a:spcPct val="103000"/>
              </a:lnSpc>
              <a:tabLst>
                <a:tab pos="649288" algn="l"/>
                <a:tab pos="1298575" algn="l"/>
                <a:tab pos="1947863" algn="l"/>
                <a:tab pos="2597150" algn="l"/>
                <a:tab pos="3248025" algn="l"/>
                <a:tab pos="3897313" algn="l"/>
                <a:tab pos="4546600" algn="l"/>
                <a:tab pos="5195888" algn="l"/>
                <a:tab pos="5845175" algn="l"/>
                <a:tab pos="6496050" algn="l"/>
                <a:tab pos="7145338" algn="l"/>
                <a:tab pos="7794625" algn="l"/>
              </a:tabLst>
            </a:pPr>
            <a:r>
              <a:rPr lang="en-GB" sz="1800">
                <a:solidFill>
                  <a:srgbClr val="000000"/>
                </a:solidFill>
                <a:latin typeface="Courier New" pitchFamily="49" charset="0"/>
              </a:rPr>
              <a:t>$ </a:t>
            </a:r>
            <a:r>
              <a:rPr lang="en-GB" sz="1800">
                <a:solidFill>
                  <a:srgbClr val="FF0000"/>
                </a:solidFill>
                <a:latin typeface="Courier New" pitchFamily="49" charset="0"/>
              </a:rPr>
              <a:t>python</a:t>
            </a:r>
          </a:p>
          <a:p>
            <a:pPr>
              <a:lnSpc>
                <a:spcPct val="103000"/>
              </a:lnSpc>
              <a:buFont typeface="Wingdings" pitchFamily="2" charset="2"/>
              <a:buNone/>
              <a:tabLst>
                <a:tab pos="649288" algn="l"/>
                <a:tab pos="1298575" algn="l"/>
                <a:tab pos="1947863" algn="l"/>
                <a:tab pos="2597150" algn="l"/>
                <a:tab pos="3248025" algn="l"/>
                <a:tab pos="3897313" algn="l"/>
                <a:tab pos="4546600" algn="l"/>
                <a:tab pos="5195888" algn="l"/>
                <a:tab pos="5845175" algn="l"/>
                <a:tab pos="6496050" algn="l"/>
                <a:tab pos="7145338" algn="l"/>
                <a:tab pos="7794625" algn="l"/>
              </a:tabLst>
            </a:pPr>
            <a:r>
              <a:rPr lang="en-GB" sz="1800">
                <a:solidFill>
                  <a:srgbClr val="000000"/>
                </a:solidFill>
                <a:latin typeface="Courier New" pitchFamily="49" charset="0"/>
              </a:rPr>
              <a:t>	&gt;&gt;&gt; </a:t>
            </a:r>
            <a:r>
              <a:rPr lang="en-GB" sz="1800">
                <a:solidFill>
                  <a:srgbClr val="00B0F0"/>
                </a:solidFill>
                <a:latin typeface="Courier New" pitchFamily="49" charset="0"/>
              </a:rPr>
              <a:t>execfile('script.py')</a:t>
            </a:r>
          </a:p>
          <a:p>
            <a:pPr>
              <a:lnSpc>
                <a:spcPct val="103000"/>
              </a:lnSpc>
              <a:buFont typeface="Wingdings" pitchFamily="2" charset="2"/>
              <a:buNone/>
              <a:tabLst>
                <a:tab pos="649288" algn="l"/>
                <a:tab pos="1298575" algn="l"/>
                <a:tab pos="1947863" algn="l"/>
                <a:tab pos="2597150" algn="l"/>
                <a:tab pos="3248025" algn="l"/>
                <a:tab pos="3897313" algn="l"/>
                <a:tab pos="4546600" algn="l"/>
                <a:tab pos="5195888" algn="l"/>
                <a:tab pos="5845175" algn="l"/>
                <a:tab pos="6496050" algn="l"/>
                <a:tab pos="7145338" algn="l"/>
                <a:tab pos="7794625" algn="l"/>
              </a:tabLst>
            </a:pPr>
            <a:r>
              <a:rPr lang="en-GB" sz="1800">
                <a:solidFill>
                  <a:srgbClr val="000000"/>
                </a:solidFill>
                <a:latin typeface="Courier New" pitchFamily="49" charset="0"/>
              </a:rPr>
              <a:t>	&gt;&gt;&gt; x</a:t>
            </a:r>
          </a:p>
          <a:p>
            <a:pPr>
              <a:lnSpc>
                <a:spcPct val="103000"/>
              </a:lnSpc>
              <a:buFont typeface="Wingdings" pitchFamily="2" charset="2"/>
              <a:buNone/>
              <a:tabLst>
                <a:tab pos="649288" algn="l"/>
                <a:tab pos="1298575" algn="l"/>
                <a:tab pos="1947863" algn="l"/>
                <a:tab pos="2597150" algn="l"/>
                <a:tab pos="3248025" algn="l"/>
                <a:tab pos="3897313" algn="l"/>
                <a:tab pos="4546600" algn="l"/>
                <a:tab pos="5195888" algn="l"/>
                <a:tab pos="5845175" algn="l"/>
                <a:tab pos="6496050" algn="l"/>
                <a:tab pos="7145338" algn="l"/>
                <a:tab pos="7794625" algn="l"/>
              </a:tabLst>
            </a:pPr>
            <a:r>
              <a:rPr lang="en-GB" sz="1800">
                <a:solidFill>
                  <a:srgbClr val="000000"/>
                </a:solidFill>
                <a:latin typeface="Courier New" pitchFamily="49" charset="0"/>
              </a:rPr>
              <a:t>	[0,1,2]</a:t>
            </a:r>
          </a:p>
        </p:txBody>
      </p:sp>
    </p:spTree>
  </p:cSld>
  <p:clrMapOvr>
    <a:masterClrMapping/>
  </p:clrMapOvr>
  <p:transition advClick="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3456517" y="0"/>
            <a:ext cx="8735483" cy="1143000"/>
          </a:xfrm>
        </p:spPr>
        <p:txBody>
          <a:bodyPr>
            <a:normAutofit fontScale="90000"/>
          </a:bodyPr>
          <a:lstStyle/>
          <a:p>
            <a:r>
              <a:rPr lang="en-US"/>
              <a:t>Running Python Programs</a:t>
            </a:r>
            <a:br>
              <a:rPr lang="en-US"/>
            </a:br>
            <a:r>
              <a:rPr lang="en-US"/>
              <a:t>Interactively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7117" y="1222375"/>
            <a:ext cx="11343216" cy="5099050"/>
          </a:xfrm>
        </p:spPr>
        <p:txBody>
          <a:bodyPr/>
          <a:lstStyle/>
          <a:p>
            <a:pPr>
              <a:buFont typeface="Wingdings" pitchFamily="2" charset="2"/>
              <a:buNone/>
              <a:tabLst>
                <a:tab pos="649288" algn="l"/>
                <a:tab pos="1298575" algn="l"/>
                <a:tab pos="1947863" algn="l"/>
                <a:tab pos="2597150" algn="l"/>
                <a:tab pos="3248025" algn="l"/>
                <a:tab pos="3897313" algn="l"/>
                <a:tab pos="4546600" algn="l"/>
                <a:tab pos="5195888" algn="l"/>
                <a:tab pos="5845175" algn="l"/>
                <a:tab pos="6496050" algn="l"/>
                <a:tab pos="7145338" algn="l"/>
                <a:tab pos="7794625" algn="l"/>
              </a:tabLst>
            </a:pPr>
            <a:r>
              <a:rPr lang="en-GB" sz="1800">
                <a:solidFill>
                  <a:srgbClr val="000000"/>
                </a:solidFill>
              </a:rPr>
              <a:t>Suppose the file </a:t>
            </a:r>
            <a:r>
              <a:rPr lang="en-GB" sz="1800">
                <a:solidFill>
                  <a:srgbClr val="00B050"/>
                </a:solidFill>
                <a:latin typeface="Courier" pitchFamily="49" charset="0"/>
              </a:rPr>
              <a:t>script.py</a:t>
            </a:r>
            <a:r>
              <a:rPr lang="en-GB" sz="1800">
                <a:solidFill>
                  <a:srgbClr val="000000"/>
                </a:solidFill>
              </a:rPr>
              <a:t> contains the following lines:</a:t>
            </a:r>
          </a:p>
          <a:p>
            <a:pPr>
              <a:lnSpc>
                <a:spcPct val="103000"/>
              </a:lnSpc>
              <a:buFont typeface="Wingdings" pitchFamily="2" charset="2"/>
              <a:buNone/>
              <a:tabLst>
                <a:tab pos="649288" algn="l"/>
                <a:tab pos="1298575" algn="l"/>
                <a:tab pos="1947863" algn="l"/>
                <a:tab pos="2597150" algn="l"/>
                <a:tab pos="3248025" algn="l"/>
                <a:tab pos="3897313" algn="l"/>
                <a:tab pos="4546600" algn="l"/>
                <a:tab pos="5195888" algn="l"/>
                <a:tab pos="5845175" algn="l"/>
                <a:tab pos="6496050" algn="l"/>
                <a:tab pos="7145338" algn="l"/>
                <a:tab pos="7794625" algn="l"/>
              </a:tabLst>
            </a:pPr>
            <a:r>
              <a:rPr lang="en-GB" sz="1800">
                <a:solidFill>
                  <a:srgbClr val="C00000"/>
                </a:solidFill>
                <a:latin typeface="Courier New" pitchFamily="49" charset="0"/>
              </a:rPr>
              <a:t>	print 'Hello world'</a:t>
            </a:r>
          </a:p>
          <a:p>
            <a:pPr>
              <a:lnSpc>
                <a:spcPct val="103000"/>
              </a:lnSpc>
              <a:buFont typeface="Wingdings" pitchFamily="2" charset="2"/>
              <a:buNone/>
              <a:tabLst>
                <a:tab pos="649288" algn="l"/>
                <a:tab pos="1298575" algn="l"/>
                <a:tab pos="1947863" algn="l"/>
                <a:tab pos="2597150" algn="l"/>
                <a:tab pos="3248025" algn="l"/>
                <a:tab pos="3897313" algn="l"/>
                <a:tab pos="4546600" algn="l"/>
                <a:tab pos="5195888" algn="l"/>
                <a:tab pos="5845175" algn="l"/>
                <a:tab pos="6496050" algn="l"/>
                <a:tab pos="7145338" algn="l"/>
                <a:tab pos="7794625" algn="l"/>
              </a:tabLst>
            </a:pPr>
            <a:r>
              <a:rPr lang="en-GB" sz="1800">
                <a:solidFill>
                  <a:srgbClr val="C00000"/>
                </a:solidFill>
                <a:latin typeface="Courier New" pitchFamily="49" charset="0"/>
              </a:rPr>
              <a:t>	x = [0,1,2]</a:t>
            </a:r>
          </a:p>
          <a:p>
            <a:pPr>
              <a:buFont typeface="Wingdings" pitchFamily="2" charset="2"/>
              <a:buNone/>
              <a:tabLst>
                <a:tab pos="649288" algn="l"/>
                <a:tab pos="1298575" algn="l"/>
                <a:tab pos="1947863" algn="l"/>
                <a:tab pos="2597150" algn="l"/>
                <a:tab pos="3248025" algn="l"/>
                <a:tab pos="3897313" algn="l"/>
                <a:tab pos="4546600" algn="l"/>
                <a:tab pos="5195888" algn="l"/>
                <a:tab pos="5845175" algn="l"/>
                <a:tab pos="6496050" algn="l"/>
                <a:tab pos="7145338" algn="l"/>
                <a:tab pos="7794625" algn="l"/>
              </a:tabLst>
            </a:pPr>
            <a:r>
              <a:rPr lang="en-GB" sz="1800">
                <a:solidFill>
                  <a:srgbClr val="000000"/>
                </a:solidFill>
              </a:rPr>
              <a:t>Let's run this script in each of the ways described on the last slide:</a:t>
            </a:r>
          </a:p>
          <a:p>
            <a:pPr>
              <a:lnSpc>
                <a:spcPct val="103000"/>
              </a:lnSpc>
              <a:tabLst>
                <a:tab pos="649288" algn="l"/>
                <a:tab pos="1298575" algn="l"/>
                <a:tab pos="1947863" algn="l"/>
                <a:tab pos="2597150" algn="l"/>
                <a:tab pos="3248025" algn="l"/>
                <a:tab pos="3897313" algn="l"/>
                <a:tab pos="4546600" algn="l"/>
                <a:tab pos="5195888" algn="l"/>
                <a:tab pos="5845175" algn="l"/>
                <a:tab pos="6496050" algn="l"/>
                <a:tab pos="7145338" algn="l"/>
                <a:tab pos="7794625" algn="l"/>
              </a:tabLst>
            </a:pPr>
            <a:r>
              <a:rPr lang="en-GB" sz="1800">
                <a:solidFill>
                  <a:srgbClr val="000000"/>
                </a:solidFill>
                <a:latin typeface="Courier New" pitchFamily="49" charset="0"/>
              </a:rPr>
              <a:t>python</a:t>
            </a:r>
          </a:p>
          <a:p>
            <a:pPr>
              <a:lnSpc>
                <a:spcPct val="103000"/>
              </a:lnSpc>
              <a:buFont typeface="Wingdings" pitchFamily="2" charset="2"/>
              <a:buNone/>
              <a:tabLst>
                <a:tab pos="649288" algn="l"/>
                <a:tab pos="1298575" algn="l"/>
                <a:tab pos="1947863" algn="l"/>
                <a:tab pos="2597150" algn="l"/>
                <a:tab pos="3248025" algn="l"/>
                <a:tab pos="3897313" algn="l"/>
                <a:tab pos="4546600" algn="l"/>
                <a:tab pos="5195888" algn="l"/>
                <a:tab pos="5845175" algn="l"/>
                <a:tab pos="6496050" algn="l"/>
                <a:tab pos="7145338" algn="l"/>
                <a:tab pos="7794625" algn="l"/>
              </a:tabLst>
            </a:pPr>
            <a:r>
              <a:rPr lang="en-GB" sz="1800">
                <a:solidFill>
                  <a:srgbClr val="000000"/>
                </a:solidFill>
                <a:latin typeface="Courier New" pitchFamily="49" charset="0"/>
              </a:rPr>
              <a:t>	&gt;&gt;&gt; import script </a:t>
            </a:r>
            <a:r>
              <a:rPr lang="en-GB" sz="1800">
                <a:solidFill>
                  <a:srgbClr val="008000"/>
                </a:solidFill>
              </a:rPr>
              <a:t># DO NOT add the .py suffix.  Script is a </a:t>
            </a:r>
            <a:r>
              <a:rPr lang="en-GB" sz="1800" i="1">
                <a:solidFill>
                  <a:srgbClr val="008000"/>
                </a:solidFill>
              </a:rPr>
              <a:t>module</a:t>
            </a:r>
            <a:r>
              <a:rPr lang="en-GB" sz="1800">
                <a:solidFill>
                  <a:srgbClr val="008000"/>
                </a:solidFill>
              </a:rPr>
              <a:t> here</a:t>
            </a:r>
          </a:p>
          <a:p>
            <a:pPr>
              <a:lnSpc>
                <a:spcPct val="103000"/>
              </a:lnSpc>
              <a:buFont typeface="Wingdings" pitchFamily="2" charset="2"/>
              <a:buNone/>
              <a:tabLst>
                <a:tab pos="649288" algn="l"/>
                <a:tab pos="1298575" algn="l"/>
                <a:tab pos="1947863" algn="l"/>
                <a:tab pos="2597150" algn="l"/>
                <a:tab pos="3248025" algn="l"/>
                <a:tab pos="3897313" algn="l"/>
                <a:tab pos="4546600" algn="l"/>
                <a:tab pos="5195888" algn="l"/>
                <a:tab pos="5845175" algn="l"/>
                <a:tab pos="6496050" algn="l"/>
                <a:tab pos="7145338" algn="l"/>
                <a:tab pos="7794625" algn="l"/>
              </a:tabLst>
            </a:pPr>
            <a:r>
              <a:rPr lang="en-GB" sz="1800">
                <a:solidFill>
                  <a:srgbClr val="000000"/>
                </a:solidFill>
                <a:latin typeface="Courier New" pitchFamily="49" charset="0"/>
              </a:rPr>
              <a:t>	&gt;&gt;&gt; x</a:t>
            </a:r>
          </a:p>
          <a:p>
            <a:pPr>
              <a:lnSpc>
                <a:spcPct val="103000"/>
              </a:lnSpc>
              <a:buFont typeface="Wingdings" pitchFamily="2" charset="2"/>
              <a:buNone/>
              <a:tabLst>
                <a:tab pos="649288" algn="l"/>
                <a:tab pos="1298575" algn="l"/>
                <a:tab pos="1947863" algn="l"/>
                <a:tab pos="2597150" algn="l"/>
                <a:tab pos="3248025" algn="l"/>
                <a:tab pos="3897313" algn="l"/>
                <a:tab pos="4546600" algn="l"/>
                <a:tab pos="5195888" algn="l"/>
                <a:tab pos="5845175" algn="l"/>
                <a:tab pos="6496050" algn="l"/>
                <a:tab pos="7145338" algn="l"/>
                <a:tab pos="7794625" algn="l"/>
              </a:tabLst>
            </a:pPr>
            <a:r>
              <a:rPr lang="en-GB" sz="1800">
                <a:solidFill>
                  <a:srgbClr val="000000"/>
                </a:solidFill>
                <a:latin typeface="Courier New" pitchFamily="49" charset="0"/>
              </a:rPr>
              <a:t>		Traceback (most recent call last):</a:t>
            </a:r>
          </a:p>
          <a:p>
            <a:pPr>
              <a:lnSpc>
                <a:spcPct val="103000"/>
              </a:lnSpc>
              <a:buFont typeface="Wingdings" pitchFamily="2" charset="2"/>
              <a:buNone/>
              <a:tabLst>
                <a:tab pos="649288" algn="l"/>
                <a:tab pos="1298575" algn="l"/>
                <a:tab pos="1947863" algn="l"/>
                <a:tab pos="2597150" algn="l"/>
                <a:tab pos="3248025" algn="l"/>
                <a:tab pos="3897313" algn="l"/>
                <a:tab pos="4546600" algn="l"/>
                <a:tab pos="5195888" algn="l"/>
                <a:tab pos="5845175" algn="l"/>
                <a:tab pos="6496050" algn="l"/>
                <a:tab pos="7145338" algn="l"/>
                <a:tab pos="7794625" algn="l"/>
              </a:tabLst>
            </a:pPr>
            <a:r>
              <a:rPr lang="en-GB" sz="1800">
                <a:solidFill>
                  <a:srgbClr val="000000"/>
                </a:solidFill>
                <a:latin typeface="Courier New" pitchFamily="49" charset="0"/>
              </a:rPr>
              <a:t>		File "&lt;stdin&gt;", line 1, in ?</a:t>
            </a:r>
          </a:p>
          <a:p>
            <a:pPr>
              <a:lnSpc>
                <a:spcPct val="103000"/>
              </a:lnSpc>
              <a:buFont typeface="Wingdings" pitchFamily="2" charset="2"/>
              <a:buNone/>
              <a:tabLst>
                <a:tab pos="649288" algn="l"/>
                <a:tab pos="1298575" algn="l"/>
                <a:tab pos="1947863" algn="l"/>
                <a:tab pos="2597150" algn="l"/>
                <a:tab pos="3248025" algn="l"/>
                <a:tab pos="3897313" algn="l"/>
                <a:tab pos="4546600" algn="l"/>
                <a:tab pos="5195888" algn="l"/>
                <a:tab pos="5845175" algn="l"/>
                <a:tab pos="6496050" algn="l"/>
                <a:tab pos="7145338" algn="l"/>
                <a:tab pos="7794625" algn="l"/>
              </a:tabLst>
            </a:pPr>
            <a:r>
              <a:rPr lang="en-GB" sz="1800">
                <a:solidFill>
                  <a:srgbClr val="000000"/>
                </a:solidFill>
                <a:latin typeface="Courier New" pitchFamily="49" charset="0"/>
              </a:rPr>
              <a:t>		NameError: name 'x' is not defined</a:t>
            </a:r>
          </a:p>
          <a:p>
            <a:pPr>
              <a:lnSpc>
                <a:spcPct val="103000"/>
              </a:lnSpc>
              <a:buFont typeface="Wingdings" pitchFamily="2" charset="2"/>
              <a:buNone/>
              <a:tabLst>
                <a:tab pos="649288" algn="l"/>
                <a:tab pos="1298575" algn="l"/>
                <a:tab pos="1947863" algn="l"/>
                <a:tab pos="2597150" algn="l"/>
                <a:tab pos="3248025" algn="l"/>
                <a:tab pos="3897313" algn="l"/>
                <a:tab pos="4546600" algn="l"/>
                <a:tab pos="5195888" algn="l"/>
                <a:tab pos="5845175" algn="l"/>
                <a:tab pos="6496050" algn="l"/>
                <a:tab pos="7145338" algn="l"/>
                <a:tab pos="7794625" algn="l"/>
              </a:tabLst>
            </a:pPr>
            <a:r>
              <a:rPr lang="en-GB" sz="1800">
                <a:solidFill>
                  <a:srgbClr val="000000"/>
                </a:solidFill>
                <a:latin typeface="Courier New" pitchFamily="49" charset="0"/>
              </a:rPr>
              <a:t>	&gt;&gt;&gt; script.x   </a:t>
            </a:r>
            <a:r>
              <a:rPr lang="en-GB" sz="1800">
                <a:solidFill>
                  <a:srgbClr val="008000"/>
                </a:solidFill>
              </a:rPr>
              <a:t># to make use of x, we need to let Python know which 				      #module it came from, i.e. give Python its context</a:t>
            </a:r>
          </a:p>
          <a:p>
            <a:pPr>
              <a:lnSpc>
                <a:spcPct val="103000"/>
              </a:lnSpc>
              <a:buFont typeface="Wingdings" pitchFamily="2" charset="2"/>
              <a:buNone/>
              <a:tabLst>
                <a:tab pos="649288" algn="l"/>
                <a:tab pos="1298575" algn="l"/>
                <a:tab pos="1947863" algn="l"/>
                <a:tab pos="2597150" algn="l"/>
                <a:tab pos="3248025" algn="l"/>
                <a:tab pos="3897313" algn="l"/>
                <a:tab pos="4546600" algn="l"/>
                <a:tab pos="5195888" algn="l"/>
                <a:tab pos="5845175" algn="l"/>
                <a:tab pos="6496050" algn="l"/>
                <a:tab pos="7145338" algn="l"/>
                <a:tab pos="7794625" algn="l"/>
              </a:tabLst>
            </a:pPr>
            <a:r>
              <a:rPr lang="en-GB" sz="1800">
                <a:solidFill>
                  <a:srgbClr val="000000"/>
                </a:solidFill>
                <a:latin typeface="Courier New" pitchFamily="49" charset="0"/>
              </a:rPr>
              <a:t>		[0,1,2]</a:t>
            </a:r>
          </a:p>
        </p:txBody>
      </p:sp>
    </p:spTree>
  </p:cSld>
  <p:clrMapOvr>
    <a:masterClrMapping/>
  </p:clrMapOvr>
  <p:transition advClick="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3456517" y="0"/>
            <a:ext cx="8735483" cy="1143000"/>
          </a:xfrm>
        </p:spPr>
        <p:txBody>
          <a:bodyPr>
            <a:normAutofit fontScale="90000"/>
          </a:bodyPr>
          <a:lstStyle/>
          <a:p>
            <a:r>
              <a:rPr lang="en-US"/>
              <a:t>Running Python Programs</a:t>
            </a:r>
            <a:br>
              <a:rPr lang="en-US"/>
            </a:br>
            <a:r>
              <a:rPr lang="en-US"/>
              <a:t>Interactively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4418" y="1501776"/>
            <a:ext cx="11144249" cy="4829175"/>
          </a:xfrm>
        </p:spPr>
        <p:txBody>
          <a:bodyPr/>
          <a:lstStyle/>
          <a:p>
            <a:pPr>
              <a:buFont typeface="Wingdings" pitchFamily="2" charset="2"/>
              <a:buNone/>
              <a:tabLst>
                <a:tab pos="649288" algn="l"/>
                <a:tab pos="1298575" algn="l"/>
                <a:tab pos="1947863" algn="l"/>
                <a:tab pos="2597150" algn="l"/>
                <a:tab pos="3248025" algn="l"/>
                <a:tab pos="3897313" algn="l"/>
                <a:tab pos="4546600" algn="l"/>
                <a:tab pos="5195888" algn="l"/>
                <a:tab pos="5845175" algn="l"/>
                <a:tab pos="6496050" algn="l"/>
                <a:tab pos="7145338" algn="l"/>
                <a:tab pos="7794625" algn="l"/>
              </a:tabLst>
            </a:pPr>
            <a:r>
              <a:rPr lang="en-GB" sz="1800">
                <a:solidFill>
                  <a:srgbClr val="008000"/>
                </a:solidFill>
              </a:rPr>
              <a:t># Pretend that script.py contains multiple stored quantities.  To promote x(and only x) to the top level context, type the following:</a:t>
            </a:r>
          </a:p>
          <a:p>
            <a:pPr>
              <a:lnSpc>
                <a:spcPct val="103000"/>
              </a:lnSpc>
              <a:tabLst>
                <a:tab pos="649288" algn="l"/>
                <a:tab pos="1298575" algn="l"/>
                <a:tab pos="1947863" algn="l"/>
                <a:tab pos="2597150" algn="l"/>
                <a:tab pos="3248025" algn="l"/>
                <a:tab pos="3897313" algn="l"/>
                <a:tab pos="4546600" algn="l"/>
                <a:tab pos="5195888" algn="l"/>
                <a:tab pos="5845175" algn="l"/>
                <a:tab pos="6496050" algn="l"/>
                <a:tab pos="7145338" algn="l"/>
                <a:tab pos="7794625" algn="l"/>
              </a:tabLst>
            </a:pPr>
            <a:r>
              <a:rPr lang="en-GB" sz="1800">
                <a:solidFill>
                  <a:srgbClr val="000000"/>
                </a:solidFill>
                <a:latin typeface="Courier New" pitchFamily="49" charset="0"/>
              </a:rPr>
              <a:t>$ python</a:t>
            </a:r>
          </a:p>
          <a:p>
            <a:pPr>
              <a:lnSpc>
                <a:spcPct val="103000"/>
              </a:lnSpc>
              <a:buFont typeface="Wingdings" pitchFamily="2" charset="2"/>
              <a:buNone/>
              <a:tabLst>
                <a:tab pos="649288" algn="l"/>
                <a:tab pos="1298575" algn="l"/>
                <a:tab pos="1947863" algn="l"/>
                <a:tab pos="2597150" algn="l"/>
                <a:tab pos="3248025" algn="l"/>
                <a:tab pos="3897313" algn="l"/>
                <a:tab pos="4546600" algn="l"/>
                <a:tab pos="5195888" algn="l"/>
                <a:tab pos="5845175" algn="l"/>
                <a:tab pos="6496050" algn="l"/>
                <a:tab pos="7145338" algn="l"/>
                <a:tab pos="7794625" algn="l"/>
              </a:tabLst>
            </a:pPr>
            <a:r>
              <a:rPr lang="en-GB" sz="1800">
                <a:solidFill>
                  <a:srgbClr val="000000"/>
                </a:solidFill>
                <a:latin typeface="Courier New" pitchFamily="49" charset="0"/>
              </a:rPr>
              <a:t>	&gt;&gt;&gt; </a:t>
            </a:r>
            <a:r>
              <a:rPr lang="en-GB" sz="1800">
                <a:solidFill>
                  <a:srgbClr val="FF0000"/>
                </a:solidFill>
                <a:latin typeface="Courier New" pitchFamily="49" charset="0"/>
              </a:rPr>
              <a:t>from script import x</a:t>
            </a:r>
          </a:p>
          <a:p>
            <a:pPr>
              <a:lnSpc>
                <a:spcPct val="103000"/>
              </a:lnSpc>
              <a:buFont typeface="Wingdings" pitchFamily="2" charset="2"/>
              <a:buNone/>
              <a:tabLst>
                <a:tab pos="649288" algn="l"/>
                <a:tab pos="1298575" algn="l"/>
                <a:tab pos="1947863" algn="l"/>
                <a:tab pos="2597150" algn="l"/>
                <a:tab pos="3248025" algn="l"/>
                <a:tab pos="3897313" algn="l"/>
                <a:tab pos="4546600" algn="l"/>
                <a:tab pos="5195888" algn="l"/>
                <a:tab pos="5845175" algn="l"/>
                <a:tab pos="6496050" algn="l"/>
                <a:tab pos="7145338" algn="l"/>
                <a:tab pos="7794625" algn="l"/>
              </a:tabLst>
            </a:pPr>
            <a:r>
              <a:rPr lang="en-GB" sz="1800">
                <a:solidFill>
                  <a:srgbClr val="000000"/>
                </a:solidFill>
                <a:latin typeface="Courier New" pitchFamily="49" charset="0"/>
              </a:rPr>
              <a:t>	Hello world</a:t>
            </a:r>
          </a:p>
          <a:p>
            <a:pPr>
              <a:lnSpc>
                <a:spcPct val="103000"/>
              </a:lnSpc>
              <a:buFont typeface="Wingdings" pitchFamily="2" charset="2"/>
              <a:buNone/>
              <a:tabLst>
                <a:tab pos="649288" algn="l"/>
                <a:tab pos="1298575" algn="l"/>
                <a:tab pos="1947863" algn="l"/>
                <a:tab pos="2597150" algn="l"/>
                <a:tab pos="3248025" algn="l"/>
                <a:tab pos="3897313" algn="l"/>
                <a:tab pos="4546600" algn="l"/>
                <a:tab pos="5195888" algn="l"/>
                <a:tab pos="5845175" algn="l"/>
                <a:tab pos="6496050" algn="l"/>
                <a:tab pos="7145338" algn="l"/>
                <a:tab pos="7794625" algn="l"/>
              </a:tabLst>
            </a:pPr>
            <a:r>
              <a:rPr lang="en-GB" sz="1800">
                <a:solidFill>
                  <a:srgbClr val="000000"/>
                </a:solidFill>
                <a:latin typeface="Courier New" pitchFamily="49" charset="0"/>
              </a:rPr>
              <a:t>	&gt;&gt;&gt; x</a:t>
            </a:r>
          </a:p>
          <a:p>
            <a:pPr>
              <a:lnSpc>
                <a:spcPct val="103000"/>
              </a:lnSpc>
              <a:buFont typeface="Wingdings" pitchFamily="2" charset="2"/>
              <a:buNone/>
              <a:tabLst>
                <a:tab pos="649288" algn="l"/>
                <a:tab pos="1298575" algn="l"/>
                <a:tab pos="1947863" algn="l"/>
                <a:tab pos="2597150" algn="l"/>
                <a:tab pos="3248025" algn="l"/>
                <a:tab pos="3897313" algn="l"/>
                <a:tab pos="4546600" algn="l"/>
                <a:tab pos="5195888" algn="l"/>
                <a:tab pos="5845175" algn="l"/>
                <a:tab pos="6496050" algn="l"/>
                <a:tab pos="7145338" algn="l"/>
                <a:tab pos="7794625" algn="l"/>
              </a:tabLst>
            </a:pPr>
            <a:r>
              <a:rPr lang="en-GB" sz="1800">
                <a:solidFill>
                  <a:srgbClr val="000000"/>
                </a:solidFill>
                <a:latin typeface="Courier New" pitchFamily="49" charset="0"/>
              </a:rPr>
              <a:t>	[0,1,2]</a:t>
            </a:r>
          </a:p>
          <a:p>
            <a:pPr>
              <a:lnSpc>
                <a:spcPct val="103000"/>
              </a:lnSpc>
              <a:buFont typeface="Wingdings" pitchFamily="2" charset="2"/>
              <a:buNone/>
              <a:tabLst>
                <a:tab pos="649288" algn="l"/>
                <a:tab pos="1298575" algn="l"/>
                <a:tab pos="1947863" algn="l"/>
                <a:tab pos="2597150" algn="l"/>
                <a:tab pos="3248025" algn="l"/>
                <a:tab pos="3897313" algn="l"/>
                <a:tab pos="4546600" algn="l"/>
                <a:tab pos="5195888" algn="l"/>
                <a:tab pos="5845175" algn="l"/>
                <a:tab pos="6496050" algn="l"/>
                <a:tab pos="7145338" algn="l"/>
                <a:tab pos="7794625" algn="l"/>
              </a:tabLst>
            </a:pPr>
            <a:r>
              <a:rPr lang="en-GB" sz="1800">
                <a:solidFill>
                  <a:srgbClr val="000000"/>
                </a:solidFill>
                <a:latin typeface="Courier New" pitchFamily="49" charset="0"/>
              </a:rPr>
              <a:t>	&gt;&gt;&gt; </a:t>
            </a:r>
          </a:p>
          <a:p>
            <a:pPr>
              <a:buFont typeface="Wingdings" pitchFamily="2" charset="2"/>
              <a:buNone/>
              <a:tabLst>
                <a:tab pos="649288" algn="l"/>
                <a:tab pos="1298575" algn="l"/>
                <a:tab pos="1947863" algn="l"/>
                <a:tab pos="2597150" algn="l"/>
                <a:tab pos="3248025" algn="l"/>
                <a:tab pos="3897313" algn="l"/>
                <a:tab pos="4546600" algn="l"/>
                <a:tab pos="5195888" algn="l"/>
                <a:tab pos="5845175" algn="l"/>
                <a:tab pos="6496050" algn="l"/>
                <a:tab pos="7145338" algn="l"/>
                <a:tab pos="7794625" algn="l"/>
              </a:tabLst>
            </a:pPr>
            <a:r>
              <a:rPr lang="en-GB" sz="1800">
                <a:solidFill>
                  <a:srgbClr val="008000"/>
                </a:solidFill>
              </a:rPr>
              <a:t>	# To promote all quantities in </a:t>
            </a:r>
            <a:r>
              <a:rPr lang="en-GB" sz="1800">
                <a:solidFill>
                  <a:srgbClr val="008000"/>
                </a:solidFill>
                <a:latin typeface="Courier" pitchFamily="49" charset="0"/>
              </a:rPr>
              <a:t>script.py</a:t>
            </a:r>
            <a:r>
              <a:rPr lang="en-GB" sz="1800">
                <a:solidFill>
                  <a:srgbClr val="008000"/>
                </a:solidFill>
              </a:rPr>
              <a:t> to the top level context, type </a:t>
            </a:r>
          </a:p>
          <a:p>
            <a:pPr>
              <a:lnSpc>
                <a:spcPct val="103000"/>
              </a:lnSpc>
              <a:buFont typeface="Wingdings" pitchFamily="2" charset="2"/>
              <a:buNone/>
              <a:tabLst>
                <a:tab pos="649288" algn="l"/>
                <a:tab pos="1298575" algn="l"/>
                <a:tab pos="1947863" algn="l"/>
                <a:tab pos="2597150" algn="l"/>
                <a:tab pos="3248025" algn="l"/>
                <a:tab pos="3897313" algn="l"/>
                <a:tab pos="4546600" algn="l"/>
                <a:tab pos="5195888" algn="l"/>
                <a:tab pos="5845175" algn="l"/>
                <a:tab pos="6496050" algn="l"/>
                <a:tab pos="7145338" algn="l"/>
                <a:tab pos="7794625" algn="l"/>
              </a:tabLst>
            </a:pPr>
            <a:r>
              <a:rPr lang="en-GB" sz="1800">
                <a:solidFill>
                  <a:srgbClr val="800080"/>
                </a:solidFill>
                <a:latin typeface="Courier New" pitchFamily="49" charset="0"/>
              </a:rPr>
              <a:t>	from script import *</a:t>
            </a:r>
            <a:r>
              <a:rPr lang="en-GB" sz="1800">
                <a:solidFill>
                  <a:srgbClr val="008000"/>
                </a:solidFill>
              </a:rPr>
              <a:t> into the interpreter.  Of course, if that's what you want, you might as well type </a:t>
            </a:r>
            <a:r>
              <a:rPr lang="en-GB" sz="1800">
                <a:solidFill>
                  <a:srgbClr val="800080"/>
                </a:solidFill>
                <a:latin typeface="Courier New" pitchFamily="49" charset="0"/>
              </a:rPr>
              <a:t>python -i script.py</a:t>
            </a:r>
            <a:r>
              <a:rPr lang="en-GB" sz="1800">
                <a:solidFill>
                  <a:srgbClr val="008000"/>
                </a:solidFill>
              </a:rPr>
              <a:t> into the terminal.</a:t>
            </a:r>
          </a:p>
          <a:p>
            <a:pPr>
              <a:lnSpc>
                <a:spcPct val="103000"/>
              </a:lnSpc>
              <a:buFont typeface="Wingdings" pitchFamily="2" charset="2"/>
              <a:buNone/>
              <a:tabLst>
                <a:tab pos="649288" algn="l"/>
                <a:tab pos="1298575" algn="l"/>
                <a:tab pos="1947863" algn="l"/>
                <a:tab pos="2597150" algn="l"/>
                <a:tab pos="3248025" algn="l"/>
                <a:tab pos="3897313" algn="l"/>
                <a:tab pos="4546600" algn="l"/>
                <a:tab pos="5195888" algn="l"/>
                <a:tab pos="5845175" algn="l"/>
                <a:tab pos="6496050" algn="l"/>
                <a:tab pos="7145338" algn="l"/>
                <a:tab pos="7794625" algn="l"/>
              </a:tabLst>
            </a:pPr>
            <a:r>
              <a:rPr lang="en-GB" sz="1800">
                <a:solidFill>
                  <a:srgbClr val="000000"/>
                </a:solidFill>
                <a:latin typeface="Courier New" pitchFamily="49" charset="0"/>
              </a:rPr>
              <a:t>	&gt;&gt;&gt;</a:t>
            </a:r>
            <a:r>
              <a:rPr lang="en-GB" sz="1800">
                <a:solidFill>
                  <a:srgbClr val="800080"/>
                </a:solidFill>
                <a:latin typeface="Courier New" pitchFamily="49" charset="0"/>
              </a:rPr>
              <a:t> </a:t>
            </a:r>
            <a:r>
              <a:rPr lang="en-GB" sz="1800">
                <a:solidFill>
                  <a:srgbClr val="FF0000"/>
                </a:solidFill>
                <a:latin typeface="Courier New" pitchFamily="49" charset="0"/>
              </a:rPr>
              <a:t>from script import *</a:t>
            </a:r>
            <a:r>
              <a:rPr lang="en-GB" sz="1800">
                <a:solidFill>
                  <a:srgbClr val="FF0000"/>
                </a:solidFill>
              </a:rPr>
              <a:t> </a:t>
            </a:r>
            <a:endParaRPr lang="en-GB" sz="1800">
              <a:solidFill>
                <a:srgbClr val="FF0000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ransition advClick="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itchFamily="34" charset="-127"/>
              </a:rPr>
              <a:t>File naming conventions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6900" y="1776414"/>
            <a:ext cx="11209867" cy="4256087"/>
          </a:xfrm>
          <a:noFill/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en-US" altLang="ko-KR" sz="2800">
                <a:ea typeface="굴림" pitchFamily="34" charset="-127"/>
              </a:rPr>
              <a:t>python files usually end with the suffix </a:t>
            </a:r>
            <a:r>
              <a:rPr lang="en-US" altLang="ko-KR" sz="2800" b="1">
                <a:solidFill>
                  <a:schemeClr val="folHlink"/>
                </a:solidFill>
                <a:latin typeface="Courier New" pitchFamily="49" charset="0"/>
                <a:ea typeface="굴림" pitchFamily="34" charset="-127"/>
              </a:rPr>
              <a:t>.py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ko-KR" sz="2800">
                <a:ea typeface="굴림" pitchFamily="34" charset="-127"/>
              </a:rPr>
              <a:t>but executable files usually don’t have the </a:t>
            </a:r>
            <a:r>
              <a:rPr lang="en-US" altLang="ko-KR" sz="2800" b="1">
                <a:solidFill>
                  <a:schemeClr val="folHlink"/>
                </a:solidFill>
                <a:latin typeface="Courier New" pitchFamily="49" charset="0"/>
                <a:ea typeface="굴림" pitchFamily="34" charset="-127"/>
              </a:rPr>
              <a:t>.py</a:t>
            </a:r>
            <a:r>
              <a:rPr lang="en-US" altLang="ko-KR" sz="2800">
                <a:ea typeface="굴림" pitchFamily="34" charset="-127"/>
              </a:rPr>
              <a:t> extension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ko-KR" sz="2800">
                <a:solidFill>
                  <a:srgbClr val="00B050"/>
                </a:solidFill>
                <a:ea typeface="굴림" pitchFamily="34" charset="-127"/>
              </a:rPr>
              <a:t>modules</a:t>
            </a:r>
            <a:r>
              <a:rPr lang="en-US" altLang="ko-KR" sz="2800">
                <a:ea typeface="굴림" pitchFamily="34" charset="-127"/>
              </a:rPr>
              <a:t> (later) should </a:t>
            </a:r>
            <a:r>
              <a:rPr lang="en-US" altLang="ko-KR" sz="2800" u="sng">
                <a:ea typeface="굴림" pitchFamily="34" charset="-127"/>
              </a:rPr>
              <a:t>always</a:t>
            </a:r>
            <a:r>
              <a:rPr lang="en-US" altLang="ko-KR" sz="2800">
                <a:ea typeface="굴림" pitchFamily="34" charset="-127"/>
              </a:rPr>
              <a:t> have the </a:t>
            </a:r>
            <a:r>
              <a:rPr lang="en-US" altLang="ko-KR" sz="2800" b="1">
                <a:solidFill>
                  <a:schemeClr val="folHlink"/>
                </a:solidFill>
                <a:latin typeface="Courier New" pitchFamily="49" charset="0"/>
                <a:ea typeface="굴림" pitchFamily="34" charset="-127"/>
              </a:rPr>
              <a:t>.py</a:t>
            </a:r>
            <a:r>
              <a:rPr lang="en-US" altLang="ko-KR" sz="2800">
                <a:ea typeface="굴림" pitchFamily="34" charset="-127"/>
              </a:rPr>
              <a:t> extension</a:t>
            </a:r>
          </a:p>
        </p:txBody>
      </p:sp>
    </p:spTree>
  </p:cSld>
  <p:clrMapOvr>
    <a:masterClrMapping/>
  </p:clrMapOvr>
  <p:transition advClick="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itchFamily="34" charset="-127"/>
              </a:rPr>
              <a:t>Comments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0400" y="2144713"/>
            <a:ext cx="10822517" cy="4114800"/>
          </a:xfrm>
          <a:noFill/>
        </p:spPr>
        <p:txBody>
          <a:bodyPr/>
          <a:lstStyle/>
          <a:p>
            <a:pPr eaLnBrk="1" hangingPunct="1">
              <a:lnSpc>
                <a:spcPct val="160000"/>
              </a:lnSpc>
            </a:pPr>
            <a:r>
              <a:rPr lang="en-US" altLang="ko-KR" sz="3600">
                <a:ea typeface="굴림" pitchFamily="34" charset="-127"/>
              </a:rPr>
              <a:t>Start with </a:t>
            </a:r>
            <a:r>
              <a:rPr lang="en-US" altLang="ko-KR" sz="3600" b="1">
                <a:solidFill>
                  <a:schemeClr val="folHlink"/>
                </a:solidFill>
                <a:latin typeface="Courier New" pitchFamily="49" charset="0"/>
                <a:ea typeface="굴림" pitchFamily="34" charset="-127"/>
              </a:rPr>
              <a:t>#</a:t>
            </a:r>
            <a:r>
              <a:rPr lang="en-US" altLang="ko-KR" sz="3600">
                <a:ea typeface="굴림" pitchFamily="34" charset="-127"/>
              </a:rPr>
              <a:t> and go to end of line</a:t>
            </a:r>
          </a:p>
          <a:p>
            <a:pPr eaLnBrk="1" hangingPunct="1">
              <a:lnSpc>
                <a:spcPct val="160000"/>
              </a:lnSpc>
            </a:pPr>
            <a:r>
              <a:rPr lang="en-US" altLang="ko-KR" sz="3600">
                <a:ea typeface="굴림" pitchFamily="34" charset="-127"/>
              </a:rPr>
              <a:t>What about C, C++ style comments?</a:t>
            </a:r>
          </a:p>
          <a:p>
            <a:pPr lvl="1" eaLnBrk="1" hangingPunct="1">
              <a:lnSpc>
                <a:spcPct val="160000"/>
              </a:lnSpc>
            </a:pPr>
            <a:r>
              <a:rPr lang="en-US" altLang="ko-KR" sz="3200">
                <a:ea typeface="굴림" pitchFamily="34" charset="-127"/>
              </a:rPr>
              <a:t>NOT supported!</a:t>
            </a:r>
          </a:p>
          <a:p>
            <a:pPr eaLnBrk="1" hangingPunct="1">
              <a:buFont typeface="Wingdings" pitchFamily="2" charset="2"/>
              <a:buNone/>
            </a:pPr>
            <a:endParaRPr lang="ko-KR" altLang="en-US" sz="3600" b="1">
              <a:latin typeface="Courier New" pitchFamily="49" charset="0"/>
              <a:ea typeface="굴림" pitchFamily="34" charset="-127"/>
            </a:endParaRPr>
          </a:p>
        </p:txBody>
      </p:sp>
    </p:spTree>
  </p:cSld>
  <p:clrMapOvr>
    <a:masterClrMapping/>
  </p:clrMapOvr>
  <p:transition advClick="0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  <p:sp>
        <p:nvSpPr>
          <p:cNvPr id="471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Introduction</a:t>
            </a:r>
          </a:p>
          <a:p>
            <a:r>
              <a:rPr lang="en-US">
                <a:solidFill>
                  <a:schemeClr val="tx1"/>
                </a:solidFill>
              </a:rPr>
              <a:t>Running Python</a:t>
            </a:r>
          </a:p>
          <a:p>
            <a:r>
              <a:rPr lang="en-US">
                <a:solidFill>
                  <a:srgbClr val="FF0000"/>
                </a:solidFill>
              </a:rPr>
              <a:t>Python Programming</a:t>
            </a:r>
          </a:p>
          <a:p>
            <a:pPr lvl="1"/>
            <a:r>
              <a:rPr lang="en-US"/>
              <a:t>Data types</a:t>
            </a:r>
          </a:p>
          <a:p>
            <a:pPr lvl="1"/>
            <a:r>
              <a:rPr lang="en-US"/>
              <a:t>Control flows</a:t>
            </a:r>
          </a:p>
          <a:p>
            <a:pPr lvl="1"/>
            <a:r>
              <a:rPr lang="en-US"/>
              <a:t>Classes, functions, modules</a:t>
            </a:r>
          </a:p>
          <a:p>
            <a:r>
              <a:rPr lang="en-US">
                <a:solidFill>
                  <a:schemeClr val="tx1"/>
                </a:solidFill>
              </a:rPr>
              <a:t>Hands-on Exercises</a:t>
            </a:r>
          </a:p>
          <a:p>
            <a:pPr lvl="1"/>
            <a:endParaRPr lang="en-US"/>
          </a:p>
        </p:txBody>
      </p:sp>
      <p:sp>
        <p:nvSpPr>
          <p:cNvPr id="47108" name="Text Box 6"/>
          <p:cNvSpPr txBox="1">
            <a:spLocks noChangeArrowheads="1"/>
          </p:cNvSpPr>
          <p:nvPr/>
        </p:nvSpPr>
        <p:spPr bwMode="auto">
          <a:xfrm>
            <a:off x="1934634" y="5614989"/>
            <a:ext cx="10257367" cy="922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The PPT/WORD format of this presentation is available here:</a:t>
            </a:r>
          </a:p>
          <a:p>
            <a:r>
              <a:rPr lang="en-US"/>
              <a:t>		http://its2.unc.edu/divisions/rc/training/scientific/</a:t>
            </a:r>
          </a:p>
          <a:p>
            <a:r>
              <a:rPr lang="en-US"/>
              <a:t>/afs/isis/depts/its/public_html/divisions/rc/training/scientific/short_courses/</a:t>
            </a:r>
          </a:p>
        </p:txBody>
      </p:sp>
    </p:spTree>
  </p:cSld>
  <p:clrMapOvr>
    <a:masterClrMapping/>
  </p:clrMapOvr>
  <p:transition advClick="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839200" y="6356350"/>
            <a:ext cx="2743200" cy="365125"/>
          </a:xfrm>
        </p:spPr>
        <p:txBody>
          <a:bodyPr/>
          <a:lstStyle/>
          <a:p>
            <a:fld id="{BDCDBBEF-AA6C-4BA6-85B2-A17D7F280E3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8" name="Title 7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759768" y="781428"/>
            <a:ext cx="495645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 algn="ctr" defTabSz="622300">
              <a:spcAft>
                <a:spcPct val="35000"/>
              </a:spcAft>
            </a:pPr>
            <a:r>
              <a:rPr lang="en-US" sz="400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More on Python</a:t>
            </a:r>
            <a:endParaRPr lang="en-US" sz="2800" dirty="0">
              <a:latin typeface="Raleway ExtraBold" pitchFamily="34" charset="-52"/>
            </a:endParaRPr>
          </a:p>
        </p:txBody>
      </p:sp>
      <p:sp>
        <p:nvSpPr>
          <p:cNvPr id="10" name="Oval 9"/>
          <p:cNvSpPr/>
          <p:nvPr/>
        </p:nvSpPr>
        <p:spPr>
          <a:xfrm>
            <a:off x="11217276" y="6324600"/>
            <a:ext cx="444500" cy="4222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7279721"/>
              </p:ext>
            </p:extLst>
          </p:nvPr>
        </p:nvGraphicFramePr>
        <p:xfrm>
          <a:off x="277090" y="2802426"/>
          <a:ext cx="5709331" cy="295451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8007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791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95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5225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CO Number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Title 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Level 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483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CO1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88265" algn="just">
                        <a:lnSpc>
                          <a:spcPct val="115000"/>
                        </a:lnSpc>
                        <a:spcBef>
                          <a:spcPts val="925"/>
                        </a:spcBef>
                        <a:spcAft>
                          <a:spcPts val="0"/>
                        </a:spcAft>
                        <a:tabLst>
                          <a:tab pos="448310" algn="l"/>
                          <a:tab pos="448945" algn="l"/>
                        </a:tabLst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Times New Roman"/>
                        </a:rPr>
                        <a:t>Grasp</a:t>
                      </a:r>
                      <a:r>
                        <a:rPr lang="en-US" sz="1100" spc="10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100">
                          <a:latin typeface="Times New Roman"/>
                          <a:ea typeface="Times New Roman"/>
                          <a:cs typeface="Times New Roman"/>
                        </a:rPr>
                        <a:t>the</a:t>
                      </a:r>
                      <a:r>
                        <a:rPr lang="en-US" sz="1100" spc="115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100">
                          <a:latin typeface="Times New Roman"/>
                          <a:ea typeface="Times New Roman"/>
                          <a:cs typeface="Times New Roman"/>
                        </a:rPr>
                        <a:t>characteristics</a:t>
                      </a:r>
                      <a:r>
                        <a:rPr lang="en-US" sz="1100" spc="10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100">
                          <a:latin typeface="Times New Roman"/>
                          <a:ea typeface="Times New Roman"/>
                          <a:cs typeface="Times New Roman"/>
                        </a:rPr>
                        <a:t>of</a:t>
                      </a:r>
                      <a:r>
                        <a:rPr lang="en-US" sz="1100" spc="10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100">
                          <a:latin typeface="Times New Roman"/>
                          <a:ea typeface="Times New Roman"/>
                          <a:cs typeface="Times New Roman"/>
                        </a:rPr>
                        <a:t>disruptive</a:t>
                      </a:r>
                      <a:r>
                        <a:rPr lang="en-US" sz="1100" spc="95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100">
                          <a:latin typeface="Times New Roman"/>
                          <a:ea typeface="Times New Roman"/>
                          <a:cs typeface="Times New Roman"/>
                        </a:rPr>
                        <a:t>technologies</a:t>
                      </a:r>
                      <a:r>
                        <a:rPr lang="en-US" sz="1100" spc="105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100">
                          <a:latin typeface="Times New Roman"/>
                          <a:ea typeface="Times New Roman"/>
                          <a:cs typeface="Times New Roman"/>
                        </a:rPr>
                        <a:t>and</a:t>
                      </a:r>
                      <a:r>
                        <a:rPr lang="en-US" sz="1100" spc="12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100">
                          <a:latin typeface="Times New Roman"/>
                          <a:ea typeface="Times New Roman"/>
                          <a:cs typeface="Times New Roman"/>
                        </a:rPr>
                        <a:t>understand</a:t>
                      </a:r>
                      <a:r>
                        <a:rPr lang="en-US" sz="1100" spc="10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100">
                          <a:latin typeface="Times New Roman"/>
                          <a:ea typeface="Times New Roman"/>
                          <a:cs typeface="Times New Roman"/>
                        </a:rPr>
                        <a:t>building</a:t>
                      </a:r>
                      <a:r>
                        <a:rPr lang="en-US" sz="1100" spc="9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100">
                          <a:latin typeface="Times New Roman"/>
                          <a:ea typeface="Times New Roman"/>
                          <a:cs typeface="Times New Roman"/>
                        </a:rPr>
                        <a:t>blocks</a:t>
                      </a:r>
                      <a:r>
                        <a:rPr lang="en-US" sz="1100" spc="11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100">
                          <a:latin typeface="Times New Roman"/>
                          <a:ea typeface="Times New Roman"/>
                          <a:cs typeface="Times New Roman"/>
                        </a:rPr>
                        <a:t>of </a:t>
                      </a:r>
                      <a:r>
                        <a:rPr lang="en-US" sz="1100" spc="-285">
                          <a:latin typeface="Times New Roman"/>
                          <a:ea typeface="Times New Roman"/>
                          <a:cs typeface="Times New Roman"/>
                        </a:rPr>
                        <a:t>   </a:t>
                      </a:r>
                      <a:r>
                        <a:rPr lang="en-US" sz="1100">
                          <a:latin typeface="Times New Roman"/>
                          <a:ea typeface="Times New Roman"/>
                          <a:cs typeface="Times New Roman"/>
                        </a:rPr>
                        <a:t>artificial</a:t>
                      </a:r>
                      <a:r>
                        <a:rPr lang="en-US" sz="1100" spc="-5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100">
                          <a:latin typeface="Times New Roman"/>
                          <a:ea typeface="Times New Roman"/>
                          <a:cs typeface="Times New Roman"/>
                        </a:rPr>
                        <a:t>intelligence, data science</a:t>
                      </a:r>
                      <a:r>
                        <a:rPr lang="en-US" sz="1100" spc="-5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100">
                          <a:latin typeface="Times New Roman"/>
                          <a:ea typeface="Times New Roman"/>
                          <a:cs typeface="Times New Roman"/>
                        </a:rPr>
                        <a:t>and cloud</a:t>
                      </a:r>
                      <a:r>
                        <a:rPr lang="en-US" sz="1100" spc="1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100">
                          <a:latin typeface="Times New Roman"/>
                          <a:ea typeface="Times New Roman"/>
                          <a:cs typeface="Times New Roman"/>
                        </a:rPr>
                        <a:t>computing.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Remember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483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CO2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92075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48310" algn="l"/>
                          <a:tab pos="448945" algn="l"/>
                        </a:tabLst>
                      </a:pPr>
                      <a:r>
                        <a:rPr lang="en-US" sz="1100" dirty="0">
                          <a:latin typeface="Times New Roman"/>
                          <a:ea typeface="Times New Roman"/>
                          <a:cs typeface="Times New Roman"/>
                        </a:rPr>
                        <a:t>Develop</a:t>
                      </a:r>
                      <a:r>
                        <a:rPr lang="en-US" sz="1100" spc="15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100" dirty="0">
                          <a:latin typeface="Times New Roman"/>
                          <a:ea typeface="Times New Roman"/>
                          <a:cs typeface="Times New Roman"/>
                        </a:rPr>
                        <a:t>simple</a:t>
                      </a:r>
                      <a:r>
                        <a:rPr lang="en-US" sz="1100" spc="15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100" dirty="0">
                          <a:latin typeface="Times New Roman"/>
                          <a:ea typeface="Times New Roman"/>
                          <a:cs typeface="Times New Roman"/>
                        </a:rPr>
                        <a:t>intelligent</a:t>
                      </a:r>
                      <a:r>
                        <a:rPr lang="en-US" sz="1100" spc="20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100" dirty="0">
                          <a:latin typeface="Times New Roman"/>
                          <a:ea typeface="Times New Roman"/>
                          <a:cs typeface="Times New Roman"/>
                        </a:rPr>
                        <a:t>system</a:t>
                      </a:r>
                      <a:r>
                        <a:rPr lang="en-US" sz="1100" spc="10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100" dirty="0">
                          <a:latin typeface="Times New Roman"/>
                          <a:ea typeface="Times New Roman"/>
                          <a:cs typeface="Times New Roman"/>
                        </a:rPr>
                        <a:t>using</a:t>
                      </a:r>
                      <a:r>
                        <a:rPr lang="en-US" sz="1100" spc="5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100" dirty="0">
                          <a:latin typeface="Times New Roman"/>
                          <a:ea typeface="Times New Roman"/>
                          <a:cs typeface="Times New Roman"/>
                        </a:rPr>
                        <a:t>available</a:t>
                      </a:r>
                      <a:r>
                        <a:rPr lang="en-US" sz="1100" spc="25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100" dirty="0">
                          <a:latin typeface="Times New Roman"/>
                          <a:ea typeface="Times New Roman"/>
                          <a:cs typeface="Times New Roman"/>
                        </a:rPr>
                        <a:t>tools</a:t>
                      </a:r>
                      <a:r>
                        <a:rPr lang="en-US" sz="1100" spc="15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100" dirty="0">
                          <a:latin typeface="Times New Roman"/>
                          <a:ea typeface="Times New Roman"/>
                          <a:cs typeface="Times New Roman"/>
                        </a:rPr>
                        <a:t>and</a:t>
                      </a:r>
                      <a:r>
                        <a:rPr lang="en-US" sz="1100" spc="15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100" dirty="0">
                          <a:latin typeface="Times New Roman"/>
                          <a:ea typeface="Times New Roman"/>
                          <a:cs typeface="Times New Roman"/>
                        </a:rPr>
                        <a:t>techniques</a:t>
                      </a:r>
                      <a:r>
                        <a:rPr lang="en-US" sz="1100" spc="10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100" dirty="0">
                          <a:latin typeface="Times New Roman"/>
                          <a:ea typeface="Times New Roman"/>
                          <a:cs typeface="Times New Roman"/>
                        </a:rPr>
                        <a:t>of AI</a:t>
                      </a:r>
                      <a:r>
                        <a:rPr lang="en-US" sz="1100" spc="-10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100" dirty="0">
                          <a:latin typeface="Times New Roman"/>
                          <a:ea typeface="Times New Roman"/>
                          <a:cs typeface="Times New Roman"/>
                        </a:rPr>
                        <a:t>to</a:t>
                      </a:r>
                      <a:r>
                        <a:rPr lang="en-US" sz="1100" spc="20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100" dirty="0">
                          <a:latin typeface="Times New Roman"/>
                          <a:ea typeface="Times New Roman"/>
                          <a:cs typeface="Times New Roman"/>
                        </a:rPr>
                        <a:t>analyze </a:t>
                      </a:r>
                      <a:r>
                        <a:rPr lang="en-US" sz="1100" spc="-285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100" dirty="0">
                          <a:latin typeface="Times New Roman"/>
                          <a:ea typeface="Times New Roman"/>
                          <a:cs typeface="Times New Roman"/>
                        </a:rPr>
                        <a:t>and</a:t>
                      </a:r>
                      <a:r>
                        <a:rPr lang="en-US" sz="1100" spc="-5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100" dirty="0">
                          <a:latin typeface="Times New Roman"/>
                          <a:ea typeface="Times New Roman"/>
                          <a:cs typeface="Times New Roman"/>
                        </a:rPr>
                        <a:t>interpret domain knowledge.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Understand 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483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CO3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89535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48310" algn="l"/>
                          <a:tab pos="448945" algn="l"/>
                        </a:tabLst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Times New Roman"/>
                        </a:rPr>
                        <a:t>Build</a:t>
                      </a:r>
                      <a:r>
                        <a:rPr lang="en-US" sz="1100" spc="7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100">
                          <a:latin typeface="Times New Roman"/>
                          <a:ea typeface="Times New Roman"/>
                          <a:cs typeface="Times New Roman"/>
                        </a:rPr>
                        <a:t>effective</a:t>
                      </a:r>
                      <a:r>
                        <a:rPr lang="en-US" sz="1100" spc="7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100">
                          <a:latin typeface="Times New Roman"/>
                          <a:ea typeface="Times New Roman"/>
                          <a:cs typeface="Times New Roman"/>
                        </a:rPr>
                        <a:t>data</a:t>
                      </a:r>
                      <a:r>
                        <a:rPr lang="en-US" sz="1100" spc="75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100">
                          <a:latin typeface="Times New Roman"/>
                          <a:ea typeface="Times New Roman"/>
                          <a:cs typeface="Times New Roman"/>
                        </a:rPr>
                        <a:t>visualizations,</a:t>
                      </a:r>
                      <a:r>
                        <a:rPr lang="en-US" sz="1100" spc="95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100">
                          <a:latin typeface="Times New Roman"/>
                          <a:ea typeface="Times New Roman"/>
                          <a:cs typeface="Times New Roman"/>
                        </a:rPr>
                        <a:t>and</a:t>
                      </a:r>
                      <a:r>
                        <a:rPr lang="en-US" sz="1100" spc="75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100">
                          <a:latin typeface="Times New Roman"/>
                          <a:ea typeface="Times New Roman"/>
                          <a:cs typeface="Times New Roman"/>
                        </a:rPr>
                        <a:t>learn</a:t>
                      </a:r>
                      <a:r>
                        <a:rPr lang="en-US" sz="1100" spc="7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100">
                          <a:latin typeface="Times New Roman"/>
                          <a:ea typeface="Times New Roman"/>
                          <a:cs typeface="Times New Roman"/>
                        </a:rPr>
                        <a:t>to</a:t>
                      </a:r>
                      <a:r>
                        <a:rPr lang="en-US" sz="1100" spc="65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100">
                          <a:latin typeface="Times New Roman"/>
                          <a:ea typeface="Times New Roman"/>
                          <a:cs typeface="Times New Roman"/>
                        </a:rPr>
                        <a:t>work</a:t>
                      </a:r>
                      <a:r>
                        <a:rPr lang="en-US" sz="1100" spc="7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100">
                          <a:latin typeface="Times New Roman"/>
                          <a:ea typeface="Times New Roman"/>
                          <a:cs typeface="Times New Roman"/>
                        </a:rPr>
                        <a:t>with</a:t>
                      </a:r>
                      <a:r>
                        <a:rPr lang="en-US" sz="1100" spc="8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100">
                          <a:latin typeface="Times New Roman"/>
                          <a:ea typeface="Times New Roman"/>
                          <a:cs typeface="Times New Roman"/>
                        </a:rPr>
                        <a:t>data</a:t>
                      </a:r>
                      <a:r>
                        <a:rPr lang="en-US" sz="1100" spc="75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100">
                          <a:latin typeface="Times New Roman"/>
                          <a:ea typeface="Times New Roman"/>
                          <a:cs typeface="Times New Roman"/>
                        </a:rPr>
                        <a:t>through</a:t>
                      </a:r>
                      <a:r>
                        <a:rPr lang="en-US" sz="1100" spc="75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100">
                          <a:latin typeface="Times New Roman"/>
                          <a:ea typeface="Times New Roman"/>
                          <a:cs typeface="Times New Roman"/>
                        </a:rPr>
                        <a:t>the</a:t>
                      </a:r>
                      <a:r>
                        <a:rPr lang="en-US" sz="1100" spc="7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100">
                          <a:latin typeface="Times New Roman"/>
                          <a:ea typeface="Times New Roman"/>
                          <a:cs typeface="Times New Roman"/>
                        </a:rPr>
                        <a:t>entire</a:t>
                      </a:r>
                      <a:r>
                        <a:rPr lang="en-US" sz="1100" spc="65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100">
                          <a:latin typeface="Times New Roman"/>
                          <a:ea typeface="Times New Roman"/>
                          <a:cs typeface="Times New Roman"/>
                        </a:rPr>
                        <a:t>data</a:t>
                      </a:r>
                      <a:r>
                        <a:rPr lang="en-US" sz="1100" spc="-285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100">
                          <a:latin typeface="Times New Roman"/>
                          <a:ea typeface="Times New Roman"/>
                          <a:cs typeface="Times New Roman"/>
                        </a:rPr>
                        <a:t>science</a:t>
                      </a:r>
                      <a:r>
                        <a:rPr lang="en-US" sz="1100" spc="-1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100">
                          <a:latin typeface="Times New Roman"/>
                          <a:ea typeface="Times New Roman"/>
                          <a:cs typeface="Times New Roman"/>
                        </a:rPr>
                        <a:t>process.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Apply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483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CO4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48310" algn="l"/>
                          <a:tab pos="448945" algn="l"/>
                        </a:tabLst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Times New Roman"/>
                        </a:rPr>
                        <a:t>Deploy,</a:t>
                      </a:r>
                      <a:r>
                        <a:rPr lang="en-US" sz="1100" spc="-5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100">
                          <a:latin typeface="Times New Roman"/>
                          <a:ea typeface="Times New Roman"/>
                          <a:cs typeface="Times New Roman"/>
                        </a:rPr>
                        <a:t>build,</a:t>
                      </a:r>
                      <a:r>
                        <a:rPr lang="en-US" sz="1100" spc="-5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100">
                          <a:latin typeface="Times New Roman"/>
                          <a:ea typeface="Times New Roman"/>
                          <a:cs typeface="Times New Roman"/>
                        </a:rPr>
                        <a:t>and</a:t>
                      </a:r>
                      <a:r>
                        <a:rPr lang="en-US" sz="1100" spc="-5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100">
                          <a:latin typeface="Times New Roman"/>
                          <a:ea typeface="Times New Roman"/>
                          <a:cs typeface="Times New Roman"/>
                        </a:rPr>
                        <a:t>monitor cloud-based</a:t>
                      </a:r>
                      <a:r>
                        <a:rPr lang="en-US" sz="1100" spc="-5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100">
                          <a:latin typeface="Times New Roman"/>
                          <a:ea typeface="Times New Roman"/>
                          <a:cs typeface="Times New Roman"/>
                        </a:rPr>
                        <a:t>applications.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Analyze and evaluate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483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190"/>
                        </a:spcBef>
                        <a:spcAft>
                          <a:spcPts val="0"/>
                        </a:spcAft>
                        <a:tabLst>
                          <a:tab pos="448310" algn="l"/>
                          <a:tab pos="448945" algn="l"/>
                        </a:tabLst>
                      </a:pPr>
                      <a:r>
                        <a:rPr lang="en-US" sz="1100" dirty="0">
                          <a:latin typeface="Times New Roman"/>
                          <a:ea typeface="Times New Roman"/>
                          <a:cs typeface="Times New Roman"/>
                        </a:rPr>
                        <a:t>Work</a:t>
                      </a:r>
                      <a:r>
                        <a:rPr lang="en-US" sz="1100" spc="-35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100" dirty="0">
                          <a:latin typeface="Times New Roman"/>
                          <a:ea typeface="Times New Roman"/>
                          <a:cs typeface="Times New Roman"/>
                        </a:rPr>
                        <a:t>in</a:t>
                      </a:r>
                      <a:r>
                        <a:rPr lang="en-US" sz="1100" spc="-25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100" dirty="0">
                          <a:latin typeface="Times New Roman"/>
                          <a:ea typeface="Times New Roman"/>
                          <a:cs typeface="Times New Roman"/>
                        </a:rPr>
                        <a:t>a</a:t>
                      </a:r>
                      <a:r>
                        <a:rPr lang="en-US" sz="1100" spc="-30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100" dirty="0">
                          <a:latin typeface="Times New Roman"/>
                          <a:ea typeface="Times New Roman"/>
                          <a:cs typeface="Times New Roman"/>
                        </a:rPr>
                        <a:t>team</a:t>
                      </a:r>
                      <a:r>
                        <a:rPr lang="en-US" sz="1100" spc="-30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100" dirty="0">
                          <a:latin typeface="Times New Roman"/>
                          <a:ea typeface="Times New Roman"/>
                          <a:cs typeface="Times New Roman"/>
                        </a:rPr>
                        <a:t>that</a:t>
                      </a:r>
                      <a:r>
                        <a:rPr lang="en-US" sz="1100" spc="-25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100" dirty="0">
                          <a:latin typeface="Times New Roman"/>
                          <a:ea typeface="Times New Roman"/>
                          <a:cs typeface="Times New Roman"/>
                        </a:rPr>
                        <a:t>can</a:t>
                      </a:r>
                      <a:r>
                        <a:rPr lang="en-US" sz="1100" spc="-25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100" dirty="0">
                          <a:latin typeface="Times New Roman"/>
                          <a:ea typeface="Times New Roman"/>
                          <a:cs typeface="Times New Roman"/>
                        </a:rPr>
                        <a:t>propose,</a:t>
                      </a:r>
                      <a:r>
                        <a:rPr lang="en-US" sz="1100" spc="-30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100" dirty="0">
                          <a:latin typeface="Times New Roman"/>
                          <a:ea typeface="Times New Roman"/>
                          <a:cs typeface="Times New Roman"/>
                        </a:rPr>
                        <a:t>design,</a:t>
                      </a:r>
                      <a:r>
                        <a:rPr lang="en-US" sz="1100" spc="-25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100" dirty="0">
                          <a:latin typeface="Times New Roman"/>
                          <a:ea typeface="Times New Roman"/>
                          <a:cs typeface="Times New Roman"/>
                        </a:rPr>
                        <a:t>implement</a:t>
                      </a:r>
                      <a:r>
                        <a:rPr lang="en-US" sz="1100" spc="-25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100" dirty="0">
                          <a:latin typeface="Times New Roman"/>
                          <a:ea typeface="Times New Roman"/>
                          <a:cs typeface="Times New Roman"/>
                        </a:rPr>
                        <a:t>and</a:t>
                      </a:r>
                      <a:r>
                        <a:rPr lang="en-US" sz="1100" spc="-30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100" dirty="0">
                          <a:latin typeface="Times New Roman"/>
                          <a:ea typeface="Times New Roman"/>
                          <a:cs typeface="Times New Roman"/>
                        </a:rPr>
                        <a:t>report</a:t>
                      </a:r>
                      <a:r>
                        <a:rPr lang="en-US" sz="1100" spc="-30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100" dirty="0">
                          <a:latin typeface="Times New Roman"/>
                          <a:ea typeface="Times New Roman"/>
                          <a:cs typeface="Times New Roman"/>
                        </a:rPr>
                        <a:t>on</a:t>
                      </a:r>
                      <a:r>
                        <a:rPr lang="en-US" sz="1100" spc="-10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100" dirty="0">
                          <a:latin typeface="Times New Roman"/>
                          <a:ea typeface="Times New Roman"/>
                          <a:cs typeface="Times New Roman"/>
                        </a:rPr>
                        <a:t>their</a:t>
                      </a:r>
                      <a:r>
                        <a:rPr lang="en-US" sz="1100" spc="-35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100" dirty="0">
                          <a:latin typeface="Times New Roman"/>
                          <a:ea typeface="Times New Roman"/>
                          <a:cs typeface="Times New Roman"/>
                        </a:rPr>
                        <a:t>selected</a:t>
                      </a:r>
                      <a:r>
                        <a:rPr lang="en-US" sz="1100" spc="-30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100" dirty="0">
                          <a:latin typeface="Times New Roman"/>
                          <a:ea typeface="Times New Roman"/>
                          <a:cs typeface="Times New Roman"/>
                        </a:rPr>
                        <a:t>domain.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Create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0" y="2215334"/>
            <a:ext cx="23746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Course Outcome </a:t>
            </a:r>
          </a:p>
        </p:txBody>
      </p:sp>
      <p:sp>
        <p:nvSpPr>
          <p:cNvPr id="9" name="Rectangle 8"/>
          <p:cNvSpPr/>
          <p:nvPr/>
        </p:nvSpPr>
        <p:spPr>
          <a:xfrm>
            <a:off x="6165274" y="564776"/>
            <a:ext cx="5654692" cy="5545079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610" name="AutoShape 2" descr="Computation Platform for AI/ML | NIS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0417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01660" y="1302327"/>
            <a:ext cx="5377721" cy="35786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0180973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itchFamily="34" charset="-127"/>
              </a:rPr>
              <a:t>Python Syntax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51467" y="1708150"/>
            <a:ext cx="9144000" cy="4114800"/>
          </a:xfrm>
        </p:spPr>
        <p:txBody>
          <a:bodyPr/>
          <a:lstStyle/>
          <a:p>
            <a:pPr eaLnBrk="1" hangingPunct="1"/>
            <a:r>
              <a:rPr lang="en-US" altLang="ko-KR">
                <a:ea typeface="굴림" pitchFamily="34" charset="-127"/>
              </a:rPr>
              <a:t>Much of it is similar to C syntax</a:t>
            </a:r>
          </a:p>
          <a:p>
            <a:pPr eaLnBrk="1" hangingPunct="1"/>
            <a:r>
              <a:rPr lang="en-US" altLang="ko-KR">
                <a:ea typeface="굴림" pitchFamily="34" charset="-127"/>
              </a:rPr>
              <a:t>Exceptions:</a:t>
            </a:r>
          </a:p>
          <a:p>
            <a:pPr lvl="1" eaLnBrk="1" hangingPunct="1"/>
            <a:r>
              <a:rPr lang="en-US" altLang="ko-KR">
                <a:ea typeface="굴림" pitchFamily="34" charset="-127"/>
              </a:rPr>
              <a:t>missing operators: </a:t>
            </a:r>
            <a:r>
              <a:rPr lang="en-US" altLang="ko-KR" b="1">
                <a:solidFill>
                  <a:schemeClr val="folHlink"/>
                </a:solidFill>
                <a:latin typeface="Courier New" pitchFamily="49" charset="0"/>
                <a:ea typeface="굴림" pitchFamily="34" charset="-127"/>
              </a:rPr>
              <a:t>++</a:t>
            </a:r>
            <a:r>
              <a:rPr lang="en-US" altLang="ko-KR">
                <a:ea typeface="굴림" pitchFamily="34" charset="-127"/>
              </a:rPr>
              <a:t>, </a:t>
            </a:r>
            <a:r>
              <a:rPr lang="en-US" altLang="ko-KR" b="1">
                <a:solidFill>
                  <a:schemeClr val="folHlink"/>
                </a:solidFill>
                <a:latin typeface="Courier New" pitchFamily="49" charset="0"/>
                <a:ea typeface="굴림" pitchFamily="34" charset="-127"/>
              </a:rPr>
              <a:t>--</a:t>
            </a:r>
          </a:p>
          <a:p>
            <a:pPr lvl="1" eaLnBrk="1" hangingPunct="1"/>
            <a:r>
              <a:rPr lang="en-US" altLang="ko-KR">
                <a:ea typeface="굴림" pitchFamily="34" charset="-127"/>
              </a:rPr>
              <a:t>no curly brackets,</a:t>
            </a:r>
            <a:r>
              <a:rPr lang="en-US" altLang="ko-KR" b="1">
                <a:solidFill>
                  <a:schemeClr val="folHlink"/>
                </a:solidFill>
                <a:latin typeface="Courier New" pitchFamily="49" charset="0"/>
                <a:ea typeface="굴림" pitchFamily="34" charset="-127"/>
              </a:rPr>
              <a:t>{},</a:t>
            </a:r>
            <a:r>
              <a:rPr lang="en-US" altLang="ko-KR">
                <a:ea typeface="굴림" pitchFamily="34" charset="-127"/>
              </a:rPr>
              <a:t> for blocks; uses </a:t>
            </a:r>
            <a:r>
              <a:rPr lang="en-US" altLang="ko-KR">
                <a:solidFill>
                  <a:srgbClr val="FF0000"/>
                </a:solidFill>
                <a:ea typeface="굴림" pitchFamily="34" charset="-127"/>
              </a:rPr>
              <a:t>whitespace</a:t>
            </a:r>
          </a:p>
          <a:p>
            <a:pPr lvl="1" eaLnBrk="1" hangingPunct="1"/>
            <a:r>
              <a:rPr lang="en-US" altLang="ko-KR">
                <a:ea typeface="굴림" pitchFamily="34" charset="-127"/>
              </a:rPr>
              <a:t>different keywords</a:t>
            </a:r>
          </a:p>
          <a:p>
            <a:pPr lvl="1" eaLnBrk="1" hangingPunct="1"/>
            <a:r>
              <a:rPr lang="en-US" altLang="ko-KR">
                <a:ea typeface="굴림" pitchFamily="34" charset="-127"/>
              </a:rPr>
              <a:t>lots of extra features</a:t>
            </a:r>
          </a:p>
          <a:p>
            <a:pPr lvl="1" eaLnBrk="1" hangingPunct="1"/>
            <a:r>
              <a:rPr lang="en-US" altLang="ko-KR">
                <a:solidFill>
                  <a:srgbClr val="00B050"/>
                </a:solidFill>
                <a:ea typeface="굴림" pitchFamily="34" charset="-127"/>
              </a:rPr>
              <a:t>no type declarations</a:t>
            </a:r>
            <a:r>
              <a:rPr lang="en-US" altLang="ko-KR">
                <a:ea typeface="굴림" pitchFamily="34" charset="-127"/>
              </a:rPr>
              <a:t>!</a:t>
            </a:r>
          </a:p>
        </p:txBody>
      </p:sp>
    </p:spTree>
  </p:cSld>
  <p:clrMapOvr>
    <a:masterClrMapping/>
  </p:clrMapOvr>
  <p:transition advClick="0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itchFamily="34" charset="-127"/>
              </a:rPr>
              <a:t>Simple data types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65767" y="1827213"/>
            <a:ext cx="9512300" cy="4114800"/>
          </a:xfrm>
        </p:spPr>
        <p:txBody>
          <a:bodyPr/>
          <a:lstStyle/>
          <a:p>
            <a:pPr eaLnBrk="1" hangingPunct="1"/>
            <a:r>
              <a:rPr lang="en-US" altLang="ko-KR">
                <a:ea typeface="굴림" pitchFamily="34" charset="-127"/>
              </a:rPr>
              <a:t>Numbers</a:t>
            </a:r>
          </a:p>
          <a:p>
            <a:pPr lvl="1" eaLnBrk="1" hangingPunct="1"/>
            <a:r>
              <a:rPr lang="en-US" altLang="ko-KR">
                <a:ea typeface="굴림" pitchFamily="34" charset="-127"/>
              </a:rPr>
              <a:t>Integer, floating-point, complex!</a:t>
            </a:r>
          </a:p>
          <a:p>
            <a:pPr lvl="1" eaLnBrk="1" hangingPunct="1"/>
            <a:endParaRPr lang="en-US" altLang="ko-KR">
              <a:ea typeface="굴림" pitchFamily="34" charset="-127"/>
            </a:endParaRPr>
          </a:p>
          <a:p>
            <a:pPr eaLnBrk="1" hangingPunct="1"/>
            <a:r>
              <a:rPr lang="en-US" altLang="ko-KR">
                <a:ea typeface="굴림" pitchFamily="34" charset="-127"/>
              </a:rPr>
              <a:t>Strings</a:t>
            </a:r>
          </a:p>
          <a:p>
            <a:pPr lvl="1" eaLnBrk="1" hangingPunct="1"/>
            <a:r>
              <a:rPr lang="en-US" altLang="ko-KR">
                <a:ea typeface="굴림" pitchFamily="34" charset="-127"/>
              </a:rPr>
              <a:t>characters are strings of length 1</a:t>
            </a:r>
          </a:p>
          <a:p>
            <a:pPr lvl="1" eaLnBrk="1" hangingPunct="1"/>
            <a:endParaRPr lang="en-US" altLang="ko-KR">
              <a:ea typeface="굴림" pitchFamily="34" charset="-127"/>
            </a:endParaRPr>
          </a:p>
          <a:p>
            <a:pPr eaLnBrk="1" hangingPunct="1"/>
            <a:r>
              <a:rPr lang="en-US" altLang="ko-KR">
                <a:ea typeface="굴림" pitchFamily="34" charset="-127"/>
              </a:rPr>
              <a:t>Booleans are </a:t>
            </a:r>
            <a:r>
              <a:rPr lang="en-US" altLang="ko-KR" b="1">
                <a:solidFill>
                  <a:schemeClr val="folHlink"/>
                </a:solidFill>
                <a:latin typeface="Courier New" pitchFamily="49" charset="0"/>
                <a:ea typeface="굴림" pitchFamily="34" charset="-127"/>
              </a:rPr>
              <a:t>False </a:t>
            </a:r>
            <a:r>
              <a:rPr lang="en-US" altLang="ko-KR">
                <a:ea typeface="굴림" pitchFamily="34" charset="-127"/>
              </a:rPr>
              <a:t>or </a:t>
            </a:r>
            <a:r>
              <a:rPr lang="en-US" altLang="ko-KR" b="1">
                <a:solidFill>
                  <a:schemeClr val="folHlink"/>
                </a:solidFill>
                <a:latin typeface="Courier New" pitchFamily="49" charset="0"/>
                <a:ea typeface="굴림" pitchFamily="34" charset="-127"/>
              </a:rPr>
              <a:t>True</a:t>
            </a:r>
            <a:endParaRPr lang="en-US" altLang="ko-KR">
              <a:ea typeface="굴림" pitchFamily="34" charset="-127"/>
            </a:endParaRPr>
          </a:p>
        </p:txBody>
      </p:sp>
    </p:spTree>
  </p:cSld>
  <p:clrMapOvr>
    <a:masterClrMapping/>
  </p:clrMapOvr>
  <p:transition advClick="0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Numbers</a:t>
            </a:r>
          </a:p>
        </p:txBody>
      </p:sp>
      <p:sp>
        <p:nvSpPr>
          <p:cNvPr id="50179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1121834" y="1619251"/>
            <a:ext cx="10100733" cy="4525963"/>
          </a:xfrm>
        </p:spPr>
        <p:txBody>
          <a:bodyPr/>
          <a:lstStyle/>
          <a:p>
            <a:r>
              <a:rPr lang="en-US" sz="2800"/>
              <a:t>The usual notations and operators</a:t>
            </a:r>
          </a:p>
          <a:p>
            <a:pPr lvl="2"/>
            <a:r>
              <a:rPr lang="en-US" sz="1800"/>
              <a:t>12, 3.14, 0xFF, 0377, (-1+2)*3/4**5, abs(x), 0&lt;x&lt;=5</a:t>
            </a:r>
          </a:p>
          <a:p>
            <a:r>
              <a:rPr lang="en-US" sz="2800"/>
              <a:t>C-style shifting &amp; masking</a:t>
            </a:r>
          </a:p>
          <a:p>
            <a:pPr lvl="2"/>
            <a:r>
              <a:rPr lang="en-US" sz="2000"/>
              <a:t>1&lt;&lt;16, x&amp;0xff, x|1, ~x, x^y</a:t>
            </a:r>
          </a:p>
          <a:p>
            <a:r>
              <a:rPr lang="en-US" sz="2800"/>
              <a:t>Integer division truncates :-(</a:t>
            </a:r>
          </a:p>
          <a:p>
            <a:pPr lvl="2"/>
            <a:r>
              <a:rPr lang="en-US" sz="2000"/>
              <a:t>1/2 -&gt; 0	# float(1)/2 -&gt; 0.5</a:t>
            </a:r>
          </a:p>
          <a:p>
            <a:r>
              <a:rPr lang="en-US" sz="2800"/>
              <a:t>Long (arbitrary precision), complex</a:t>
            </a:r>
          </a:p>
          <a:p>
            <a:pPr lvl="2"/>
            <a:r>
              <a:rPr lang="en-US" sz="1800"/>
              <a:t>2L**100 -&gt; 1267650600228229401496703205376L</a:t>
            </a:r>
          </a:p>
          <a:p>
            <a:pPr lvl="2"/>
            <a:r>
              <a:rPr lang="en-US" sz="1800"/>
              <a:t>1j**2 -&gt; (-1+0j)</a:t>
            </a:r>
          </a:p>
        </p:txBody>
      </p:sp>
    </p:spTree>
  </p:cSld>
  <p:clrMapOvr>
    <a:masterClrMapping/>
  </p:clrMapOvr>
  <p:transition advClick="0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itchFamily="34" charset="-127"/>
              </a:rPr>
              <a:t>Strings and formatting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94318" y="1531939"/>
            <a:ext cx="10646833" cy="4700587"/>
          </a:xfrm>
          <a:noFill/>
        </p:spPr>
        <p:txBody>
          <a:bodyPr/>
          <a:lstStyle/>
          <a:p>
            <a:pPr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en-US" altLang="ko-KR" b="1">
                <a:solidFill>
                  <a:schemeClr val="folHlink"/>
                </a:solidFill>
                <a:latin typeface="Courier New" pitchFamily="49" charset="0"/>
                <a:ea typeface="굴림" pitchFamily="34" charset="-127"/>
              </a:rPr>
              <a:t>i = 10</a:t>
            </a:r>
          </a:p>
          <a:p>
            <a:pPr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en-US" altLang="ko-KR" b="1">
                <a:solidFill>
                  <a:schemeClr val="folHlink"/>
                </a:solidFill>
                <a:latin typeface="Courier New" pitchFamily="49" charset="0"/>
                <a:ea typeface="굴림" pitchFamily="34" charset="-127"/>
              </a:rPr>
              <a:t>d = 3.1415926</a:t>
            </a:r>
          </a:p>
          <a:p>
            <a:pPr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en-US" altLang="ko-KR" b="1">
                <a:solidFill>
                  <a:schemeClr val="folHlink"/>
                </a:solidFill>
                <a:latin typeface="Courier New" pitchFamily="49" charset="0"/>
                <a:ea typeface="굴림" pitchFamily="34" charset="-127"/>
              </a:rPr>
              <a:t>s = "I am a string!"</a:t>
            </a:r>
          </a:p>
          <a:p>
            <a:pPr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en-US" altLang="ko-KR" b="1">
                <a:solidFill>
                  <a:schemeClr val="folHlink"/>
                </a:solidFill>
                <a:latin typeface="Courier New" pitchFamily="49" charset="0"/>
                <a:ea typeface="굴림" pitchFamily="34" charset="-127"/>
              </a:rPr>
              <a:t>print "%</a:t>
            </a:r>
            <a:r>
              <a:rPr lang="en-US" altLang="ko-KR" b="1">
                <a:solidFill>
                  <a:srgbClr val="FF0000"/>
                </a:solidFill>
                <a:latin typeface="Courier New" pitchFamily="49" charset="0"/>
                <a:ea typeface="굴림" pitchFamily="34" charset="-127"/>
              </a:rPr>
              <a:t>d</a:t>
            </a:r>
            <a:r>
              <a:rPr lang="en-US" altLang="ko-KR" b="1">
                <a:solidFill>
                  <a:schemeClr val="folHlink"/>
                </a:solidFill>
                <a:latin typeface="Courier New" pitchFamily="49" charset="0"/>
                <a:ea typeface="굴림" pitchFamily="34" charset="-127"/>
              </a:rPr>
              <a:t>\t%</a:t>
            </a:r>
            <a:r>
              <a:rPr lang="en-US" altLang="ko-KR" b="1">
                <a:solidFill>
                  <a:srgbClr val="FF0000"/>
                </a:solidFill>
                <a:latin typeface="Courier New" pitchFamily="49" charset="0"/>
                <a:ea typeface="굴림" pitchFamily="34" charset="-127"/>
              </a:rPr>
              <a:t>f</a:t>
            </a:r>
            <a:r>
              <a:rPr lang="en-US" altLang="ko-KR" b="1">
                <a:solidFill>
                  <a:schemeClr val="folHlink"/>
                </a:solidFill>
                <a:latin typeface="Courier New" pitchFamily="49" charset="0"/>
                <a:ea typeface="굴림" pitchFamily="34" charset="-127"/>
              </a:rPr>
              <a:t>\t%</a:t>
            </a:r>
            <a:r>
              <a:rPr lang="en-US" altLang="ko-KR" b="1">
                <a:solidFill>
                  <a:srgbClr val="FF0000"/>
                </a:solidFill>
                <a:latin typeface="Courier New" pitchFamily="49" charset="0"/>
                <a:ea typeface="굴림" pitchFamily="34" charset="-127"/>
              </a:rPr>
              <a:t>s</a:t>
            </a:r>
            <a:r>
              <a:rPr lang="en-US" altLang="ko-KR" b="1">
                <a:solidFill>
                  <a:schemeClr val="folHlink"/>
                </a:solidFill>
                <a:latin typeface="Courier New" pitchFamily="49" charset="0"/>
                <a:ea typeface="굴림" pitchFamily="34" charset="-127"/>
              </a:rPr>
              <a:t>" % (i, d, s)</a:t>
            </a:r>
          </a:p>
          <a:p>
            <a:pPr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en-US" altLang="ko-KR" b="1">
                <a:solidFill>
                  <a:schemeClr val="folHlink"/>
                </a:solidFill>
                <a:latin typeface="Courier New" pitchFamily="49" charset="0"/>
                <a:ea typeface="굴림" pitchFamily="34" charset="-127"/>
              </a:rPr>
              <a:t>print “newline\n"</a:t>
            </a:r>
          </a:p>
          <a:p>
            <a:pPr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en-US" altLang="ko-KR" b="1">
                <a:solidFill>
                  <a:schemeClr val="folHlink"/>
                </a:solidFill>
                <a:latin typeface="Courier New" pitchFamily="49" charset="0"/>
                <a:ea typeface="굴림" pitchFamily="34" charset="-127"/>
              </a:rPr>
              <a:t>print "no newline"</a:t>
            </a:r>
          </a:p>
        </p:txBody>
      </p:sp>
    </p:spTree>
  </p:cSld>
  <p:clrMapOvr>
    <a:masterClrMapping/>
  </p:clrMapOvr>
  <p:transition advClick="0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Variables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No need to declare</a:t>
            </a:r>
          </a:p>
          <a:p>
            <a:r>
              <a:rPr lang="en-US" sz="2800"/>
              <a:t>Need to assign (initialize)</a:t>
            </a:r>
          </a:p>
          <a:p>
            <a:pPr lvl="2"/>
            <a:r>
              <a:rPr lang="en-US" sz="2000"/>
              <a:t>use of uninitialized variable raises exception</a:t>
            </a:r>
          </a:p>
          <a:p>
            <a:r>
              <a:rPr lang="en-US" sz="2800"/>
              <a:t>Not typed</a:t>
            </a:r>
          </a:p>
          <a:p>
            <a:pPr lvl="2">
              <a:buFontTx/>
              <a:buNone/>
            </a:pPr>
            <a:r>
              <a:rPr lang="en-US" sz="2000"/>
              <a:t>if friendly: greeting = "hello world"</a:t>
            </a:r>
          </a:p>
          <a:p>
            <a:pPr lvl="2">
              <a:buFontTx/>
              <a:buNone/>
            </a:pPr>
            <a:r>
              <a:rPr lang="en-US" sz="2000"/>
              <a:t>else: greeting = 12**2</a:t>
            </a:r>
          </a:p>
          <a:p>
            <a:pPr lvl="2">
              <a:buFontTx/>
              <a:buNone/>
            </a:pPr>
            <a:r>
              <a:rPr lang="en-US" sz="2000"/>
              <a:t>print greeting</a:t>
            </a:r>
          </a:p>
          <a:p>
            <a:r>
              <a:rPr lang="en-US" sz="2800" b="1" i="1"/>
              <a:t>Everything</a:t>
            </a:r>
            <a:r>
              <a:rPr lang="en-US" sz="2800"/>
              <a:t> is a variable:</a:t>
            </a:r>
          </a:p>
          <a:p>
            <a:pPr lvl="2"/>
            <a:r>
              <a:rPr lang="en-US" sz="2000"/>
              <a:t>functions, modules, classes</a:t>
            </a:r>
          </a:p>
        </p:txBody>
      </p:sp>
    </p:spTree>
  </p:cSld>
  <p:clrMapOvr>
    <a:masterClrMapping/>
  </p:clrMapOvr>
  <p:transition advClick="0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Reference semantics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Assignment manipulates references</a:t>
            </a:r>
          </a:p>
          <a:p>
            <a:pPr lvl="2"/>
            <a:r>
              <a:rPr lang="en-US" sz="2000">
                <a:solidFill>
                  <a:srgbClr val="00B050"/>
                </a:solidFill>
              </a:rPr>
              <a:t>x = y </a:t>
            </a:r>
            <a:r>
              <a:rPr lang="en-US" sz="2000" b="1">
                <a:solidFill>
                  <a:srgbClr val="00B050"/>
                </a:solidFill>
              </a:rPr>
              <a:t>does not make a copy</a:t>
            </a:r>
            <a:r>
              <a:rPr lang="en-US" sz="2000">
                <a:solidFill>
                  <a:srgbClr val="00B050"/>
                </a:solidFill>
              </a:rPr>
              <a:t> of y</a:t>
            </a:r>
          </a:p>
          <a:p>
            <a:pPr lvl="2"/>
            <a:r>
              <a:rPr lang="en-US" sz="2000">
                <a:solidFill>
                  <a:srgbClr val="FF0000"/>
                </a:solidFill>
              </a:rPr>
              <a:t>x = y makes x </a:t>
            </a:r>
            <a:r>
              <a:rPr lang="en-US" sz="2000" b="1">
                <a:solidFill>
                  <a:srgbClr val="FF0000"/>
                </a:solidFill>
              </a:rPr>
              <a:t>reference</a:t>
            </a:r>
            <a:r>
              <a:rPr lang="en-US" sz="2000">
                <a:solidFill>
                  <a:srgbClr val="FF0000"/>
                </a:solidFill>
              </a:rPr>
              <a:t> the object y references</a:t>
            </a:r>
          </a:p>
          <a:p>
            <a:r>
              <a:rPr lang="en-US" sz="2800"/>
              <a:t>Very useful; but beware!</a:t>
            </a:r>
          </a:p>
          <a:p>
            <a:r>
              <a:rPr lang="en-US" sz="2800"/>
              <a:t>Example:</a:t>
            </a:r>
          </a:p>
          <a:p>
            <a:pPr lvl="2">
              <a:buFontTx/>
              <a:buNone/>
            </a:pPr>
            <a:r>
              <a:rPr lang="en-US" sz="2000"/>
              <a:t>&gt;&gt;&gt; a = [1, 2, 3]; b = a</a:t>
            </a:r>
          </a:p>
          <a:p>
            <a:pPr lvl="2">
              <a:buFontTx/>
              <a:buNone/>
            </a:pPr>
            <a:r>
              <a:rPr lang="en-US" sz="2000"/>
              <a:t>&gt;&gt;&gt; a.append(4); print b</a:t>
            </a:r>
          </a:p>
          <a:p>
            <a:pPr lvl="2">
              <a:buFontTx/>
              <a:buNone/>
            </a:pPr>
            <a:r>
              <a:rPr lang="en-US" sz="2000"/>
              <a:t>[1, 2, 3, 4]</a:t>
            </a:r>
          </a:p>
        </p:txBody>
      </p:sp>
    </p:spTree>
  </p:cSld>
  <p:clrMapOvr>
    <a:masterClrMapping/>
  </p:clrMapOvr>
  <p:transition advClick="0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itchFamily="34" charset="-127"/>
              </a:rPr>
              <a:t>Simple data types: operators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66285" y="1863725"/>
            <a:ext cx="10035116" cy="4114800"/>
          </a:xfrm>
        </p:spPr>
        <p:txBody>
          <a:bodyPr/>
          <a:lstStyle/>
          <a:p>
            <a:pPr eaLnBrk="1" hangingPunct="1"/>
            <a:r>
              <a:rPr lang="en-US" altLang="ko-KR" b="1">
                <a:solidFill>
                  <a:schemeClr val="folHlink"/>
                </a:solidFill>
                <a:latin typeface="Courier New" pitchFamily="49" charset="0"/>
                <a:ea typeface="굴림" pitchFamily="34" charset="-127"/>
              </a:rPr>
              <a:t>+ - * / %</a:t>
            </a:r>
            <a:r>
              <a:rPr lang="en-US" altLang="ko-KR">
                <a:ea typeface="굴림" pitchFamily="34" charset="-127"/>
              </a:rPr>
              <a:t>  (like C)</a:t>
            </a:r>
          </a:p>
          <a:p>
            <a:pPr eaLnBrk="1" hangingPunct="1"/>
            <a:r>
              <a:rPr lang="en-US" altLang="ko-KR" b="1">
                <a:solidFill>
                  <a:schemeClr val="folHlink"/>
                </a:solidFill>
                <a:latin typeface="Courier New" pitchFamily="49" charset="0"/>
                <a:ea typeface="굴림" pitchFamily="34" charset="-127"/>
              </a:rPr>
              <a:t>+= -=</a:t>
            </a:r>
            <a:r>
              <a:rPr lang="en-US" altLang="ko-KR">
                <a:ea typeface="굴림" pitchFamily="34" charset="-127"/>
              </a:rPr>
              <a:t>  etc. (no </a:t>
            </a:r>
            <a:r>
              <a:rPr lang="en-US" altLang="ko-KR" b="1">
                <a:solidFill>
                  <a:schemeClr val="folHlink"/>
                </a:solidFill>
                <a:latin typeface="Courier New" pitchFamily="49" charset="0"/>
                <a:ea typeface="굴림" pitchFamily="34" charset="-127"/>
              </a:rPr>
              <a:t>++</a:t>
            </a:r>
            <a:r>
              <a:rPr lang="en-US" altLang="ko-KR">
                <a:ea typeface="굴림" pitchFamily="34" charset="-127"/>
              </a:rPr>
              <a:t> or </a:t>
            </a:r>
            <a:r>
              <a:rPr lang="en-US" altLang="ko-KR" b="1">
                <a:solidFill>
                  <a:schemeClr val="folHlink"/>
                </a:solidFill>
                <a:latin typeface="Courier New" pitchFamily="49" charset="0"/>
                <a:ea typeface="굴림" pitchFamily="34" charset="-127"/>
              </a:rPr>
              <a:t>--</a:t>
            </a:r>
            <a:r>
              <a:rPr lang="en-US" altLang="ko-KR">
                <a:ea typeface="굴림" pitchFamily="34" charset="-127"/>
              </a:rPr>
              <a:t>)</a:t>
            </a:r>
          </a:p>
          <a:p>
            <a:pPr eaLnBrk="1" hangingPunct="1"/>
            <a:r>
              <a:rPr lang="en-US" altLang="ko-KR">
                <a:ea typeface="굴림" pitchFamily="34" charset="-127"/>
              </a:rPr>
              <a:t>Assignment using </a:t>
            </a:r>
            <a:r>
              <a:rPr lang="en-US" altLang="ko-KR" b="1">
                <a:solidFill>
                  <a:schemeClr val="folHlink"/>
                </a:solidFill>
                <a:latin typeface="Courier New" pitchFamily="49" charset="0"/>
                <a:ea typeface="굴림" pitchFamily="34" charset="-127"/>
              </a:rPr>
              <a:t>=</a:t>
            </a:r>
          </a:p>
          <a:p>
            <a:pPr lvl="1" eaLnBrk="1" hangingPunct="1"/>
            <a:r>
              <a:rPr lang="en-US" altLang="ko-KR">
                <a:ea typeface="굴림" pitchFamily="34" charset="-127"/>
              </a:rPr>
              <a:t>but semantics are different!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ko-KR" b="1">
                <a:solidFill>
                  <a:schemeClr val="folHlink"/>
                </a:solidFill>
                <a:latin typeface="Courier New" pitchFamily="49" charset="0"/>
                <a:ea typeface="굴림" pitchFamily="34" charset="-127"/>
              </a:rPr>
              <a:t>a = 1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ko-KR" b="1">
                <a:solidFill>
                  <a:schemeClr val="folHlink"/>
                </a:solidFill>
                <a:latin typeface="Courier New" pitchFamily="49" charset="0"/>
                <a:ea typeface="굴림" pitchFamily="34" charset="-127"/>
              </a:rPr>
              <a:t>a = "foo"  # OK</a:t>
            </a:r>
          </a:p>
          <a:p>
            <a:pPr eaLnBrk="1" hangingPunct="1"/>
            <a:r>
              <a:rPr lang="en-US" altLang="ko-KR">
                <a:ea typeface="굴림" pitchFamily="34" charset="-127"/>
              </a:rPr>
              <a:t>Can also use </a:t>
            </a:r>
            <a:r>
              <a:rPr lang="en-US" altLang="ko-KR" b="1">
                <a:solidFill>
                  <a:schemeClr val="folHlink"/>
                </a:solidFill>
                <a:latin typeface="Courier New" pitchFamily="49" charset="0"/>
                <a:ea typeface="굴림" pitchFamily="34" charset="-127"/>
              </a:rPr>
              <a:t>+</a:t>
            </a:r>
            <a:r>
              <a:rPr lang="en-US" altLang="ko-KR">
                <a:ea typeface="굴림" pitchFamily="34" charset="-127"/>
              </a:rPr>
              <a:t> to concatenate strings</a:t>
            </a:r>
          </a:p>
        </p:txBody>
      </p:sp>
    </p:spTree>
  </p:cSld>
  <p:clrMapOvr>
    <a:masterClrMapping/>
  </p:clrMapOvr>
  <p:transition advClick="0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Strings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2467" y="1738313"/>
            <a:ext cx="10625667" cy="4525962"/>
          </a:xfrm>
        </p:spPr>
        <p:txBody>
          <a:bodyPr/>
          <a:lstStyle/>
          <a:p>
            <a:pPr lvl="2"/>
            <a:r>
              <a:rPr lang="en-US" sz="2200"/>
              <a:t>"hello"+"world"	"helloworld"	# concatenation</a:t>
            </a:r>
          </a:p>
          <a:p>
            <a:pPr lvl="2"/>
            <a:r>
              <a:rPr lang="en-US" sz="2200"/>
              <a:t>"hello"*3		"hellohellohello" # repetition</a:t>
            </a:r>
          </a:p>
          <a:p>
            <a:pPr lvl="2"/>
            <a:r>
              <a:rPr lang="en-US" sz="2200"/>
              <a:t>"hello"[0]		"h"		# indexing</a:t>
            </a:r>
          </a:p>
          <a:p>
            <a:pPr lvl="2"/>
            <a:r>
              <a:rPr lang="en-US" sz="2200"/>
              <a:t>"hello"[-1]		"o"		# (from end)</a:t>
            </a:r>
          </a:p>
          <a:p>
            <a:pPr lvl="2"/>
            <a:r>
              <a:rPr lang="en-US" sz="2200"/>
              <a:t>"hello"[1:4]		"ell"		# slicing</a:t>
            </a:r>
          </a:p>
          <a:p>
            <a:pPr lvl="2"/>
            <a:r>
              <a:rPr lang="en-US" sz="2200"/>
              <a:t>len("hello")		5		# size</a:t>
            </a:r>
          </a:p>
          <a:p>
            <a:pPr lvl="2"/>
            <a:r>
              <a:rPr lang="en-US" sz="2200"/>
              <a:t>"hello" &lt; "jello"	1		# comparison</a:t>
            </a:r>
          </a:p>
          <a:p>
            <a:pPr lvl="2"/>
            <a:r>
              <a:rPr lang="en-US" sz="2200"/>
              <a:t>"e" in "hello"		1		# search</a:t>
            </a:r>
          </a:p>
          <a:p>
            <a:pPr lvl="2"/>
            <a:r>
              <a:rPr lang="en-US" sz="2200"/>
              <a:t>New line: 		"escapes: \n "</a:t>
            </a:r>
          </a:p>
          <a:p>
            <a:pPr lvl="2"/>
            <a:r>
              <a:rPr lang="en-US" sz="2200"/>
              <a:t>Line continuation: 	triple quotes ’’’</a:t>
            </a:r>
          </a:p>
          <a:p>
            <a:pPr lvl="2"/>
            <a:r>
              <a:rPr lang="en-US" sz="2200"/>
              <a:t>Quotes: 		‘single quotes’, "raw strings"</a:t>
            </a:r>
          </a:p>
        </p:txBody>
      </p:sp>
    </p:spTree>
  </p:cSld>
  <p:clrMapOvr>
    <a:masterClrMapping/>
  </p:clrMapOvr>
  <p:transition advClick="0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Simple Data Types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AU"/>
              <a:t>Triple quotes useful for multi-line strings</a:t>
            </a:r>
          </a:p>
          <a:p>
            <a:pPr lvl="1">
              <a:buFontTx/>
              <a:buNone/>
            </a:pPr>
            <a:r>
              <a:rPr lang="en-AU" b="1">
                <a:solidFill>
                  <a:srgbClr val="3399FF"/>
                </a:solidFill>
                <a:latin typeface="Courier New" pitchFamily="49" charset="0"/>
              </a:rPr>
              <a:t> &gt;&gt;&gt; s = """ a long</a:t>
            </a:r>
            <a:br>
              <a:rPr lang="en-AU" b="1">
                <a:solidFill>
                  <a:srgbClr val="3399FF"/>
                </a:solidFill>
                <a:latin typeface="Courier New" pitchFamily="49" charset="0"/>
              </a:rPr>
            </a:br>
            <a:r>
              <a:rPr lang="en-AU" b="1">
                <a:solidFill>
                  <a:srgbClr val="3399FF"/>
                </a:solidFill>
                <a:latin typeface="Courier New" pitchFamily="49" charset="0"/>
              </a:rPr>
              <a:t>... string with "quotes" or anything else"""</a:t>
            </a:r>
            <a:br>
              <a:rPr lang="en-AU" b="1">
                <a:solidFill>
                  <a:srgbClr val="3399FF"/>
                </a:solidFill>
                <a:latin typeface="Courier New" pitchFamily="49" charset="0"/>
              </a:rPr>
            </a:br>
            <a:r>
              <a:rPr lang="en-AU" b="1">
                <a:solidFill>
                  <a:srgbClr val="3399FF"/>
                </a:solidFill>
                <a:latin typeface="Courier New" pitchFamily="49" charset="0"/>
              </a:rPr>
              <a:t>&gt;&gt;&gt; s</a:t>
            </a:r>
            <a:br>
              <a:rPr lang="en-AU" b="1">
                <a:solidFill>
                  <a:srgbClr val="3399FF"/>
                </a:solidFill>
                <a:latin typeface="Courier New" pitchFamily="49" charset="0"/>
              </a:rPr>
            </a:br>
            <a:r>
              <a:rPr lang="en-AU" b="1">
                <a:solidFill>
                  <a:srgbClr val="3399FF"/>
                </a:solidFill>
                <a:latin typeface="Courier New" pitchFamily="49" charset="0"/>
              </a:rPr>
              <a:t>' a long\012string with "quotes" or anything else' </a:t>
            </a:r>
            <a:br>
              <a:rPr lang="en-AU" b="1">
                <a:solidFill>
                  <a:srgbClr val="3399FF"/>
                </a:solidFill>
                <a:latin typeface="Courier New" pitchFamily="49" charset="0"/>
              </a:rPr>
            </a:br>
            <a:r>
              <a:rPr lang="en-AU" b="1">
                <a:solidFill>
                  <a:srgbClr val="3399FF"/>
                </a:solidFill>
                <a:latin typeface="Courier New" pitchFamily="49" charset="0"/>
              </a:rPr>
              <a:t>&gt;&gt;&gt; len(s)</a:t>
            </a:r>
            <a:br>
              <a:rPr lang="en-AU" b="1">
                <a:solidFill>
                  <a:srgbClr val="3399FF"/>
                </a:solidFill>
                <a:latin typeface="Courier New" pitchFamily="49" charset="0"/>
              </a:rPr>
            </a:br>
            <a:r>
              <a:rPr lang="en-AU" b="1">
                <a:solidFill>
                  <a:srgbClr val="3399FF"/>
                </a:solidFill>
                <a:latin typeface="Courier New" pitchFamily="49" charset="0"/>
              </a:rPr>
              <a:t>45</a:t>
            </a:r>
            <a:endParaRPr lang="en-AU">
              <a:solidFill>
                <a:srgbClr val="3399FF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ransition advClick="0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itchFamily="34" charset="-127"/>
              </a:rPr>
              <a:t>Methods in string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55700" y="1897063"/>
            <a:ext cx="3761317" cy="4114800"/>
          </a:xfrm>
        </p:spPr>
        <p:txBody>
          <a:bodyPr/>
          <a:lstStyle/>
          <a:p>
            <a:pPr eaLnBrk="1" hangingPunct="1"/>
            <a:r>
              <a:rPr lang="en-US" altLang="ko-KR" sz="2400">
                <a:ea typeface="굴림" pitchFamily="34" charset="-127"/>
              </a:rPr>
              <a:t>upper()</a:t>
            </a:r>
          </a:p>
          <a:p>
            <a:pPr eaLnBrk="1" hangingPunct="1"/>
            <a:r>
              <a:rPr lang="en-US" altLang="ko-KR" sz="2400">
                <a:ea typeface="굴림" pitchFamily="34" charset="-127"/>
              </a:rPr>
              <a:t>lower()</a:t>
            </a:r>
          </a:p>
          <a:p>
            <a:pPr eaLnBrk="1" hangingPunct="1"/>
            <a:r>
              <a:rPr lang="en-US" altLang="ko-KR" sz="2400">
                <a:ea typeface="굴림" pitchFamily="34" charset="-127"/>
              </a:rPr>
              <a:t>capitalize()</a:t>
            </a:r>
          </a:p>
          <a:p>
            <a:pPr eaLnBrk="1" hangingPunct="1"/>
            <a:r>
              <a:rPr lang="en-US" altLang="ko-KR" sz="2400">
                <a:ea typeface="굴림" pitchFamily="34" charset="-127"/>
              </a:rPr>
              <a:t>count(s)</a:t>
            </a:r>
          </a:p>
          <a:p>
            <a:pPr eaLnBrk="1" hangingPunct="1"/>
            <a:r>
              <a:rPr lang="en-US" altLang="ko-KR" sz="2400">
                <a:ea typeface="굴림" pitchFamily="34" charset="-127"/>
              </a:rPr>
              <a:t>find(s)</a:t>
            </a:r>
          </a:p>
          <a:p>
            <a:pPr eaLnBrk="1" hangingPunct="1"/>
            <a:r>
              <a:rPr lang="en-US" altLang="ko-KR" sz="2400">
                <a:ea typeface="굴림" pitchFamily="34" charset="-127"/>
              </a:rPr>
              <a:t>rfind(s)</a:t>
            </a:r>
          </a:p>
          <a:p>
            <a:pPr eaLnBrk="1" hangingPunct="1"/>
            <a:r>
              <a:rPr lang="en-US" altLang="ko-KR" sz="2400">
                <a:ea typeface="굴림" pitchFamily="34" charset="-127"/>
              </a:rPr>
              <a:t>index(s)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5482167" y="1885951"/>
            <a:ext cx="5543551" cy="417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rgbClr val="336699"/>
              </a:buClr>
              <a:buSzPct val="115000"/>
              <a:buFont typeface="Wingdings" pitchFamily="2" charset="2"/>
              <a:buChar char="§"/>
              <a:defRPr/>
            </a:pPr>
            <a:r>
              <a:rPr lang="en-US" altLang="ko-KR" sz="2400" kern="0" dirty="0">
                <a:solidFill>
                  <a:srgbClr val="003366"/>
                </a:solidFill>
                <a:latin typeface="+mn-lt"/>
                <a:ea typeface="굴림" pitchFamily="34" charset="-127"/>
                <a:cs typeface="+mn-cs"/>
              </a:rPr>
              <a:t>strip(), </a:t>
            </a:r>
            <a:r>
              <a:rPr lang="en-US" altLang="ko-KR" sz="2400" kern="0" dirty="0" err="1">
                <a:solidFill>
                  <a:srgbClr val="003366"/>
                </a:solidFill>
                <a:latin typeface="+mn-lt"/>
                <a:ea typeface="굴림" pitchFamily="34" charset="-127"/>
                <a:cs typeface="+mn-cs"/>
              </a:rPr>
              <a:t>lstrip</a:t>
            </a:r>
            <a:r>
              <a:rPr lang="en-US" altLang="ko-KR" sz="2400" kern="0" dirty="0">
                <a:solidFill>
                  <a:srgbClr val="003366"/>
                </a:solidFill>
                <a:latin typeface="+mn-lt"/>
                <a:ea typeface="굴림" pitchFamily="34" charset="-127"/>
                <a:cs typeface="+mn-cs"/>
              </a:rPr>
              <a:t>(), </a:t>
            </a:r>
            <a:r>
              <a:rPr lang="en-US" altLang="ko-KR" sz="2400" kern="0" dirty="0" err="1">
                <a:solidFill>
                  <a:srgbClr val="003366"/>
                </a:solidFill>
                <a:latin typeface="+mn-lt"/>
                <a:ea typeface="굴림" pitchFamily="34" charset="-127"/>
                <a:cs typeface="+mn-cs"/>
              </a:rPr>
              <a:t>rstrip</a:t>
            </a:r>
            <a:r>
              <a:rPr lang="en-US" altLang="ko-KR" sz="2400" kern="0" dirty="0">
                <a:solidFill>
                  <a:srgbClr val="003366"/>
                </a:solidFill>
                <a:latin typeface="+mn-lt"/>
                <a:ea typeface="굴림" pitchFamily="34" charset="-127"/>
                <a:cs typeface="+mn-cs"/>
              </a:rPr>
              <a:t>()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rgbClr val="336699"/>
              </a:buClr>
              <a:buSzPct val="115000"/>
              <a:buFont typeface="Wingdings" pitchFamily="2" charset="2"/>
              <a:buChar char="§"/>
              <a:defRPr/>
            </a:pPr>
            <a:r>
              <a:rPr lang="en-US" altLang="ko-KR" sz="2400" kern="0" dirty="0">
                <a:solidFill>
                  <a:srgbClr val="003366"/>
                </a:solidFill>
                <a:latin typeface="+mn-lt"/>
                <a:ea typeface="굴림" pitchFamily="34" charset="-127"/>
                <a:cs typeface="+mn-cs"/>
              </a:rPr>
              <a:t>replace(a, b)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rgbClr val="336699"/>
              </a:buClr>
              <a:buSzPct val="115000"/>
              <a:buFont typeface="Wingdings" pitchFamily="2" charset="2"/>
              <a:buChar char="§"/>
              <a:defRPr/>
            </a:pPr>
            <a:r>
              <a:rPr lang="en-US" altLang="ko-KR" sz="2400" kern="0" dirty="0" err="1">
                <a:solidFill>
                  <a:srgbClr val="003366"/>
                </a:solidFill>
                <a:latin typeface="+mn-lt"/>
                <a:ea typeface="굴림" pitchFamily="34" charset="-127"/>
                <a:cs typeface="+mn-cs"/>
              </a:rPr>
              <a:t>expandtabs</a:t>
            </a:r>
            <a:r>
              <a:rPr lang="en-US" altLang="ko-KR" sz="2400" kern="0" dirty="0">
                <a:solidFill>
                  <a:srgbClr val="003366"/>
                </a:solidFill>
                <a:latin typeface="+mn-lt"/>
                <a:ea typeface="굴림" pitchFamily="34" charset="-127"/>
                <a:cs typeface="+mn-cs"/>
              </a:rPr>
              <a:t>()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rgbClr val="336699"/>
              </a:buClr>
              <a:buSzPct val="115000"/>
              <a:buFont typeface="Wingdings" pitchFamily="2" charset="2"/>
              <a:buChar char="§"/>
              <a:defRPr/>
            </a:pPr>
            <a:r>
              <a:rPr lang="en-US" altLang="ko-KR" sz="2400" kern="0" dirty="0">
                <a:solidFill>
                  <a:srgbClr val="003366"/>
                </a:solidFill>
                <a:latin typeface="+mn-lt"/>
                <a:ea typeface="굴림" pitchFamily="34" charset="-127"/>
                <a:cs typeface="+mn-cs"/>
              </a:rPr>
              <a:t>split()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rgbClr val="336699"/>
              </a:buClr>
              <a:buSzPct val="115000"/>
              <a:buFont typeface="Wingdings" pitchFamily="2" charset="2"/>
              <a:buChar char="§"/>
              <a:defRPr/>
            </a:pPr>
            <a:r>
              <a:rPr lang="en-US" altLang="ko-KR" sz="2400" kern="0" dirty="0">
                <a:solidFill>
                  <a:srgbClr val="003366"/>
                </a:solidFill>
                <a:latin typeface="+mn-lt"/>
                <a:ea typeface="굴림" pitchFamily="34" charset="-127"/>
                <a:cs typeface="+mn-cs"/>
              </a:rPr>
              <a:t>join()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rgbClr val="336699"/>
              </a:buClr>
              <a:buSzPct val="115000"/>
              <a:buFont typeface="Wingdings" pitchFamily="2" charset="2"/>
              <a:buChar char="§"/>
              <a:defRPr/>
            </a:pPr>
            <a:r>
              <a:rPr lang="en-US" altLang="ko-KR" sz="2400" kern="0" dirty="0">
                <a:solidFill>
                  <a:srgbClr val="003366"/>
                </a:solidFill>
                <a:latin typeface="+mn-lt"/>
                <a:ea typeface="굴림" pitchFamily="34" charset="-127"/>
                <a:cs typeface="+mn-cs"/>
              </a:rPr>
              <a:t>center(), </a:t>
            </a:r>
            <a:r>
              <a:rPr lang="en-US" altLang="ko-KR" sz="2400" kern="0" dirty="0" err="1">
                <a:solidFill>
                  <a:srgbClr val="003366"/>
                </a:solidFill>
                <a:latin typeface="+mn-lt"/>
                <a:ea typeface="굴림" pitchFamily="34" charset="-127"/>
                <a:cs typeface="+mn-cs"/>
              </a:rPr>
              <a:t>ljust</a:t>
            </a:r>
            <a:r>
              <a:rPr lang="en-US" altLang="ko-KR" sz="2400" kern="0" dirty="0">
                <a:solidFill>
                  <a:srgbClr val="003366"/>
                </a:solidFill>
                <a:latin typeface="+mn-lt"/>
                <a:ea typeface="굴림" pitchFamily="34" charset="-127"/>
                <a:cs typeface="+mn-cs"/>
              </a:rPr>
              <a:t>(), </a:t>
            </a:r>
            <a:r>
              <a:rPr lang="en-US" altLang="ko-KR" sz="2400" kern="0" dirty="0" err="1">
                <a:solidFill>
                  <a:srgbClr val="003366"/>
                </a:solidFill>
                <a:latin typeface="+mn-lt"/>
                <a:ea typeface="굴림" pitchFamily="34" charset="-127"/>
                <a:cs typeface="+mn-cs"/>
              </a:rPr>
              <a:t>rjust</a:t>
            </a:r>
            <a:r>
              <a:rPr lang="en-US" altLang="ko-KR" sz="2400" kern="0" dirty="0">
                <a:solidFill>
                  <a:srgbClr val="003366"/>
                </a:solidFill>
                <a:latin typeface="+mn-lt"/>
                <a:ea typeface="굴림" pitchFamily="34" charset="-127"/>
                <a:cs typeface="+mn-cs"/>
              </a:rPr>
              <a:t>()</a:t>
            </a:r>
          </a:p>
        </p:txBody>
      </p:sp>
    </p:spTree>
  </p:cSld>
  <p:clrMapOvr>
    <a:masterClrMapping/>
  </p:clrMapOvr>
  <p:transition advClick="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>
          <a:xfrm>
            <a:off x="622300" y="1420813"/>
            <a:ext cx="10972800" cy="4525962"/>
          </a:xfrm>
        </p:spPr>
        <p:txBody>
          <a:bodyPr/>
          <a:lstStyle/>
          <a:p>
            <a:r>
              <a:rPr lang="en-US"/>
              <a:t>Introduction</a:t>
            </a:r>
          </a:p>
          <a:p>
            <a:r>
              <a:rPr lang="en-US"/>
              <a:t>Running Python</a:t>
            </a:r>
          </a:p>
          <a:p>
            <a:r>
              <a:rPr lang="en-US"/>
              <a:t>Python Programming</a:t>
            </a:r>
          </a:p>
          <a:p>
            <a:pPr lvl="1"/>
            <a:r>
              <a:rPr lang="en-US"/>
              <a:t>Data types</a:t>
            </a:r>
          </a:p>
          <a:p>
            <a:pPr lvl="1"/>
            <a:r>
              <a:rPr lang="en-US"/>
              <a:t>Control flows</a:t>
            </a:r>
          </a:p>
          <a:p>
            <a:pPr lvl="1"/>
            <a:r>
              <a:rPr lang="en-US"/>
              <a:t>Classes, functions, modules</a:t>
            </a:r>
          </a:p>
          <a:p>
            <a:r>
              <a:rPr lang="en-US"/>
              <a:t>Hands-on Exercises</a:t>
            </a:r>
          </a:p>
          <a:p>
            <a:pPr lvl="1"/>
            <a:endParaRPr lang="en-US"/>
          </a:p>
        </p:txBody>
      </p:sp>
    </p:spTree>
  </p:cSld>
  <p:clrMapOvr>
    <a:masterClrMapping/>
  </p:clrMapOvr>
  <p:transition advClick="0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itchFamily="34" charset="-127"/>
              </a:rPr>
              <a:t>Compound Data Type: List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7034" y="1420813"/>
            <a:ext cx="10619317" cy="5080000"/>
          </a:xfrm>
        </p:spPr>
        <p:txBody>
          <a:bodyPr/>
          <a:lstStyle/>
          <a:p>
            <a:pPr eaLnBrk="1" hangingPunct="1"/>
            <a:r>
              <a:rPr lang="en-US" altLang="ko-KR">
                <a:ea typeface="굴림" pitchFamily="34" charset="-127"/>
              </a:rPr>
              <a:t>List: </a:t>
            </a:r>
          </a:p>
          <a:p>
            <a:pPr lvl="1" eaLnBrk="1" hangingPunct="1"/>
            <a:r>
              <a:rPr lang="en-US" sz="2400"/>
              <a:t>A container that holds a number of other objects, in a </a:t>
            </a:r>
            <a:r>
              <a:rPr lang="en-US" sz="2400">
                <a:solidFill>
                  <a:srgbClr val="FF0000"/>
                </a:solidFill>
              </a:rPr>
              <a:t>given</a:t>
            </a:r>
            <a:r>
              <a:rPr lang="en-US" sz="2400"/>
              <a:t> order</a:t>
            </a:r>
            <a:endParaRPr lang="en-US" altLang="ko-KR" sz="2400">
              <a:ea typeface="굴림" pitchFamily="34" charset="-127"/>
            </a:endParaRPr>
          </a:p>
          <a:p>
            <a:pPr lvl="1" eaLnBrk="1" hangingPunct="1"/>
            <a:r>
              <a:rPr lang="en-US" altLang="ko-KR" sz="2400">
                <a:ea typeface="굴림" pitchFamily="34" charset="-127"/>
              </a:rPr>
              <a:t>Defined in </a:t>
            </a:r>
            <a:r>
              <a:rPr lang="en-US" altLang="ko-KR" sz="2400">
                <a:solidFill>
                  <a:srgbClr val="00B050"/>
                </a:solidFill>
                <a:ea typeface="굴림" pitchFamily="34" charset="-127"/>
              </a:rPr>
              <a:t>square brackets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ko-KR" sz="2400" b="1">
                <a:solidFill>
                  <a:schemeClr val="folHlink"/>
                </a:solidFill>
                <a:latin typeface="Courier New" pitchFamily="49" charset="0"/>
                <a:ea typeface="굴림" pitchFamily="34" charset="-127"/>
              </a:rPr>
              <a:t>a = [1, 2, 3, 4, 5]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ko-KR" sz="2400" b="1">
                <a:solidFill>
                  <a:schemeClr val="folHlink"/>
                </a:solidFill>
                <a:latin typeface="Courier New" pitchFamily="49" charset="0"/>
                <a:ea typeface="굴림" pitchFamily="34" charset="-127"/>
              </a:rPr>
              <a:t>print a[1]  # number 2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ko-KR" sz="2400" b="1">
                <a:solidFill>
                  <a:schemeClr val="folHlink"/>
                </a:solidFill>
                <a:latin typeface="Courier New" pitchFamily="49" charset="0"/>
                <a:ea typeface="굴림" pitchFamily="34" charset="-127"/>
              </a:rPr>
              <a:t>some_list = []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ko-KR" sz="2400" b="1">
                <a:solidFill>
                  <a:schemeClr val="folHlink"/>
                </a:solidFill>
                <a:latin typeface="Courier New" pitchFamily="49" charset="0"/>
                <a:ea typeface="굴림" pitchFamily="34" charset="-127"/>
              </a:rPr>
              <a:t>some_list.append("foo")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ko-KR" sz="2400" b="1">
                <a:solidFill>
                  <a:schemeClr val="folHlink"/>
                </a:solidFill>
                <a:latin typeface="Courier New" pitchFamily="49" charset="0"/>
                <a:ea typeface="굴림" pitchFamily="34" charset="-127"/>
              </a:rPr>
              <a:t>some_list.append(12)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ko-KR" sz="2400" b="1">
                <a:solidFill>
                  <a:schemeClr val="folHlink"/>
                </a:solidFill>
                <a:latin typeface="Courier New" pitchFamily="49" charset="0"/>
                <a:ea typeface="굴림" pitchFamily="34" charset="-127"/>
              </a:rPr>
              <a:t>print len(some_list)  # 2</a:t>
            </a:r>
            <a:endParaRPr lang="en-US" altLang="ko-KR" sz="2400">
              <a:solidFill>
                <a:schemeClr val="folHlink"/>
              </a:solidFill>
              <a:ea typeface="굴림" pitchFamily="34" charset="-127"/>
            </a:endParaRPr>
          </a:p>
        </p:txBody>
      </p:sp>
    </p:spTree>
  </p:cSld>
  <p:clrMapOvr>
    <a:masterClrMapping/>
  </p:clrMapOvr>
  <p:transition advClick="0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List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2"/>
            <a:r>
              <a:rPr lang="en-US" sz="2000"/>
              <a:t>a = [99, "bottles of beer", ["on", "the", "wall"]]</a:t>
            </a:r>
          </a:p>
          <a:p>
            <a:r>
              <a:rPr lang="en-US" sz="2800">
                <a:solidFill>
                  <a:srgbClr val="FF0000"/>
                </a:solidFill>
              </a:rPr>
              <a:t>Flexible</a:t>
            </a:r>
            <a:r>
              <a:rPr lang="en-US" sz="2800"/>
              <a:t> arrays, </a:t>
            </a:r>
            <a:r>
              <a:rPr lang="en-US" sz="2800" i="1"/>
              <a:t>not</a:t>
            </a:r>
            <a:r>
              <a:rPr lang="en-US" sz="2800"/>
              <a:t> Lisp-like linked lists</a:t>
            </a:r>
          </a:p>
          <a:p>
            <a:r>
              <a:rPr lang="en-US" sz="2800">
                <a:solidFill>
                  <a:srgbClr val="00B050"/>
                </a:solidFill>
              </a:rPr>
              <a:t>Same operators </a:t>
            </a:r>
            <a:r>
              <a:rPr lang="en-US" sz="2800"/>
              <a:t>as for strings</a:t>
            </a:r>
          </a:p>
          <a:p>
            <a:pPr lvl="2"/>
            <a:r>
              <a:rPr lang="en-US" sz="2000"/>
              <a:t>a+b, a*3, a[0], a[-1], a[1:], len(a)</a:t>
            </a:r>
          </a:p>
          <a:p>
            <a:r>
              <a:rPr lang="en-US" sz="2800"/>
              <a:t>Item and slice assignment</a:t>
            </a:r>
          </a:p>
          <a:p>
            <a:pPr lvl="2"/>
            <a:r>
              <a:rPr lang="en-US" sz="2000"/>
              <a:t>a[0] = 98</a:t>
            </a:r>
          </a:p>
          <a:p>
            <a:pPr lvl="2"/>
            <a:r>
              <a:rPr lang="en-US" sz="2000"/>
              <a:t>a[1:2] = ["bottles", "of", "beer"]</a:t>
            </a:r>
          </a:p>
          <a:p>
            <a:pPr lvl="3">
              <a:buFontTx/>
              <a:buNone/>
            </a:pPr>
            <a:r>
              <a:rPr lang="en-US" sz="1800"/>
              <a:t>-&gt; [98, "bottles", "of", "beer", ["on", "the", "wall"]]</a:t>
            </a:r>
          </a:p>
          <a:p>
            <a:pPr lvl="2"/>
            <a:r>
              <a:rPr lang="en-US" sz="2000"/>
              <a:t>del a[-1]	# -&gt; [98, "bottles", "of", "beer"]</a:t>
            </a:r>
          </a:p>
        </p:txBody>
      </p:sp>
    </p:spTree>
  </p:cSld>
  <p:clrMapOvr>
    <a:masterClrMapping/>
  </p:clrMapOvr>
  <p:transition advClick="0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More list operations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2400"/>
              <a:t>&gt;&gt;&gt; a = range(5)		# [0,1,2,3,4]</a:t>
            </a:r>
          </a:p>
          <a:p>
            <a:pPr>
              <a:buFontTx/>
              <a:buNone/>
            </a:pPr>
            <a:r>
              <a:rPr lang="en-US" sz="2400"/>
              <a:t>&gt;&gt;&gt; a.append(5)		# [0,1,2,3,4,5]</a:t>
            </a:r>
          </a:p>
          <a:p>
            <a:pPr>
              <a:buFontTx/>
              <a:buNone/>
            </a:pPr>
            <a:r>
              <a:rPr lang="en-US" sz="2400"/>
              <a:t>&gt;&gt;&gt; a.pop()			# [0,1,2,3,4]</a:t>
            </a:r>
          </a:p>
          <a:p>
            <a:pPr>
              <a:buFontTx/>
              <a:buNone/>
            </a:pPr>
            <a:r>
              <a:rPr lang="en-US" sz="2400"/>
              <a:t>5</a:t>
            </a:r>
          </a:p>
          <a:p>
            <a:pPr>
              <a:buFontTx/>
              <a:buNone/>
            </a:pPr>
            <a:r>
              <a:rPr lang="en-US" sz="2400"/>
              <a:t>&gt;&gt;&gt; a.insert(0, 5.5)		# [5.5,0,1,2,3,4]</a:t>
            </a:r>
          </a:p>
          <a:p>
            <a:pPr>
              <a:buFontTx/>
              <a:buNone/>
            </a:pPr>
            <a:r>
              <a:rPr lang="en-US" sz="2400"/>
              <a:t>&gt;&gt;&gt; a.pop(0)			# [0,1,2,3,4]</a:t>
            </a:r>
          </a:p>
          <a:p>
            <a:pPr>
              <a:buFontTx/>
              <a:buNone/>
            </a:pPr>
            <a:r>
              <a:rPr lang="en-US" sz="2400"/>
              <a:t>5.5</a:t>
            </a:r>
          </a:p>
          <a:p>
            <a:pPr>
              <a:buFontTx/>
              <a:buNone/>
            </a:pPr>
            <a:r>
              <a:rPr lang="en-US" sz="2400"/>
              <a:t>&gt;&gt;&gt; a.reverse()			# [4,3,2,1,0]</a:t>
            </a:r>
          </a:p>
          <a:p>
            <a:pPr>
              <a:buFontTx/>
              <a:buNone/>
            </a:pPr>
            <a:r>
              <a:rPr lang="en-US" sz="2400"/>
              <a:t>&gt;&gt;&gt; a.sort()			# [0,1,2,3,4]</a:t>
            </a:r>
          </a:p>
        </p:txBody>
      </p:sp>
    </p:spTree>
  </p:cSld>
  <p:clrMapOvr>
    <a:masterClrMapping/>
  </p:clrMapOvr>
  <p:transition advClick="0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itchFamily="34" charset="-127"/>
              </a:rPr>
              <a:t>Operations in List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41334" y="1684338"/>
            <a:ext cx="6769100" cy="4214812"/>
          </a:xfrm>
        </p:spPr>
        <p:txBody>
          <a:bodyPr/>
          <a:lstStyle/>
          <a:p>
            <a:pPr eaLnBrk="1" hangingPunct="1"/>
            <a:r>
              <a:rPr lang="en-US" altLang="ko-KR" sz="2400">
                <a:ea typeface="굴림" pitchFamily="34" charset="-127"/>
              </a:rPr>
              <a:t>Indexing		e.g., </a:t>
            </a:r>
            <a:r>
              <a:rPr lang="en-US" altLang="ko-KR" sz="2400">
                <a:solidFill>
                  <a:schemeClr val="folHlink"/>
                </a:solidFill>
                <a:ea typeface="굴림" pitchFamily="34" charset="-127"/>
              </a:rPr>
              <a:t>L[i]</a:t>
            </a:r>
          </a:p>
          <a:p>
            <a:pPr eaLnBrk="1" hangingPunct="1"/>
            <a:r>
              <a:rPr lang="en-US" altLang="ko-KR" sz="2400">
                <a:ea typeface="굴림" pitchFamily="34" charset="-127"/>
              </a:rPr>
              <a:t>Slicing		e.g., </a:t>
            </a:r>
            <a:r>
              <a:rPr lang="en-US" altLang="ko-KR" sz="2400">
                <a:solidFill>
                  <a:schemeClr val="folHlink"/>
                </a:solidFill>
                <a:ea typeface="굴림" pitchFamily="34" charset="-127"/>
              </a:rPr>
              <a:t>L[1:5]</a:t>
            </a:r>
          </a:p>
          <a:p>
            <a:pPr eaLnBrk="1" hangingPunct="1"/>
            <a:r>
              <a:rPr lang="en-US" altLang="ko-KR" sz="2400">
                <a:ea typeface="굴림" pitchFamily="34" charset="-127"/>
              </a:rPr>
              <a:t>Concatenation	e.g., </a:t>
            </a:r>
            <a:r>
              <a:rPr lang="en-US" altLang="ko-KR" sz="2400">
                <a:solidFill>
                  <a:schemeClr val="folHlink"/>
                </a:solidFill>
                <a:ea typeface="굴림" pitchFamily="34" charset="-127"/>
              </a:rPr>
              <a:t>L + L</a:t>
            </a:r>
          </a:p>
          <a:p>
            <a:pPr eaLnBrk="1" hangingPunct="1"/>
            <a:r>
              <a:rPr lang="en-US" altLang="ko-KR" sz="2400">
                <a:ea typeface="굴림" pitchFamily="34" charset="-127"/>
              </a:rPr>
              <a:t>Repetition		e.g., </a:t>
            </a:r>
            <a:r>
              <a:rPr lang="en-US" altLang="ko-KR" sz="2400">
                <a:solidFill>
                  <a:schemeClr val="folHlink"/>
                </a:solidFill>
                <a:ea typeface="굴림" pitchFamily="34" charset="-127"/>
              </a:rPr>
              <a:t>L * 5</a:t>
            </a:r>
          </a:p>
          <a:p>
            <a:pPr eaLnBrk="1" hangingPunct="1"/>
            <a:r>
              <a:rPr lang="en-US" altLang="ko-KR" sz="2400">
                <a:ea typeface="굴림" pitchFamily="34" charset="-127"/>
              </a:rPr>
              <a:t>Membership test	e.g., </a:t>
            </a:r>
            <a:r>
              <a:rPr lang="en-US" altLang="ko-KR" sz="2400">
                <a:solidFill>
                  <a:schemeClr val="folHlink"/>
                </a:solidFill>
                <a:ea typeface="굴림" pitchFamily="34" charset="-127"/>
              </a:rPr>
              <a:t>‘a’ in L</a:t>
            </a:r>
          </a:p>
          <a:p>
            <a:pPr eaLnBrk="1" hangingPunct="1"/>
            <a:r>
              <a:rPr lang="en-US" altLang="ko-KR" sz="2400">
                <a:ea typeface="굴림" pitchFamily="34" charset="-127"/>
              </a:rPr>
              <a:t>Length		e.g., </a:t>
            </a:r>
            <a:r>
              <a:rPr lang="en-US" altLang="ko-KR" sz="2400">
                <a:solidFill>
                  <a:schemeClr val="folHlink"/>
                </a:solidFill>
                <a:ea typeface="굴림" pitchFamily="34" charset="-127"/>
              </a:rPr>
              <a:t>len(L)</a:t>
            </a:r>
          </a:p>
          <a:p>
            <a:pPr eaLnBrk="1" hangingPunct="1">
              <a:buFont typeface="Wingdings" pitchFamily="2" charset="2"/>
              <a:buNone/>
            </a:pPr>
            <a:endParaRPr lang="en-US" altLang="ko-KR" sz="2400">
              <a:ea typeface="굴림" pitchFamily="34" charset="-127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880533" y="1709738"/>
            <a:ext cx="5647267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spcAft>
                <a:spcPct val="20000"/>
              </a:spcAft>
              <a:buClr>
                <a:srgbClr val="336699"/>
              </a:buClr>
              <a:buSzPct val="115000"/>
              <a:buFont typeface="Wingdings" pitchFamily="2" charset="2"/>
              <a:buChar char="§"/>
              <a:defRPr/>
            </a:pPr>
            <a:r>
              <a:rPr lang="en-US" altLang="ko-KR" sz="2400" kern="0" dirty="0">
                <a:solidFill>
                  <a:srgbClr val="003366"/>
                </a:solidFill>
                <a:latin typeface="+mn-lt"/>
                <a:ea typeface="굴림" pitchFamily="34" charset="-127"/>
                <a:cs typeface="+mn-cs"/>
              </a:rPr>
              <a:t>append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spcAft>
                <a:spcPct val="20000"/>
              </a:spcAft>
              <a:buClr>
                <a:srgbClr val="336699"/>
              </a:buClr>
              <a:buSzPct val="115000"/>
              <a:buFont typeface="Wingdings" pitchFamily="2" charset="2"/>
              <a:buChar char="§"/>
              <a:defRPr/>
            </a:pPr>
            <a:r>
              <a:rPr lang="en-US" altLang="ko-KR" sz="2400" kern="0" dirty="0">
                <a:solidFill>
                  <a:srgbClr val="003366"/>
                </a:solidFill>
                <a:latin typeface="+mn-lt"/>
                <a:ea typeface="굴림" pitchFamily="34" charset="-127"/>
                <a:cs typeface="+mn-cs"/>
              </a:rPr>
              <a:t>insert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spcAft>
                <a:spcPct val="20000"/>
              </a:spcAft>
              <a:buClr>
                <a:srgbClr val="336699"/>
              </a:buClr>
              <a:buSzPct val="115000"/>
              <a:buFont typeface="Wingdings" pitchFamily="2" charset="2"/>
              <a:buChar char="§"/>
              <a:defRPr/>
            </a:pPr>
            <a:r>
              <a:rPr lang="en-US" altLang="ko-KR" sz="2400" kern="0" dirty="0">
                <a:solidFill>
                  <a:srgbClr val="003366"/>
                </a:solidFill>
                <a:latin typeface="+mn-lt"/>
                <a:ea typeface="굴림" pitchFamily="34" charset="-127"/>
                <a:cs typeface="+mn-cs"/>
              </a:rPr>
              <a:t>index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spcAft>
                <a:spcPct val="20000"/>
              </a:spcAft>
              <a:buClr>
                <a:srgbClr val="336699"/>
              </a:buClr>
              <a:buSzPct val="115000"/>
              <a:buFont typeface="Wingdings" pitchFamily="2" charset="2"/>
              <a:buChar char="§"/>
              <a:defRPr/>
            </a:pPr>
            <a:r>
              <a:rPr lang="en-US" altLang="ko-KR" sz="2400" kern="0" dirty="0">
                <a:solidFill>
                  <a:srgbClr val="003366"/>
                </a:solidFill>
                <a:latin typeface="+mn-lt"/>
                <a:ea typeface="굴림" pitchFamily="34" charset="-127"/>
                <a:cs typeface="+mn-cs"/>
              </a:rPr>
              <a:t>count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spcAft>
                <a:spcPct val="20000"/>
              </a:spcAft>
              <a:buClr>
                <a:srgbClr val="336699"/>
              </a:buClr>
              <a:buSzPct val="115000"/>
              <a:buFont typeface="Wingdings" pitchFamily="2" charset="2"/>
              <a:buChar char="§"/>
              <a:defRPr/>
            </a:pPr>
            <a:r>
              <a:rPr lang="en-US" altLang="ko-KR" sz="2400" kern="0" dirty="0">
                <a:solidFill>
                  <a:srgbClr val="003366"/>
                </a:solidFill>
                <a:latin typeface="+mn-lt"/>
                <a:ea typeface="굴림" pitchFamily="34" charset="-127"/>
                <a:cs typeface="+mn-cs"/>
              </a:rPr>
              <a:t>sort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spcAft>
                <a:spcPct val="20000"/>
              </a:spcAft>
              <a:buClr>
                <a:srgbClr val="336699"/>
              </a:buClr>
              <a:buSzPct val="115000"/>
              <a:buFont typeface="Wingdings" pitchFamily="2" charset="2"/>
              <a:buChar char="§"/>
              <a:defRPr/>
            </a:pPr>
            <a:r>
              <a:rPr lang="en-US" altLang="ko-KR" sz="2400" kern="0" dirty="0">
                <a:solidFill>
                  <a:srgbClr val="003366"/>
                </a:solidFill>
                <a:latin typeface="+mn-lt"/>
                <a:ea typeface="굴림" pitchFamily="34" charset="-127"/>
                <a:cs typeface="+mn-cs"/>
              </a:rPr>
              <a:t>reverse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spcAft>
                <a:spcPct val="20000"/>
              </a:spcAft>
              <a:buClr>
                <a:srgbClr val="336699"/>
              </a:buClr>
              <a:buSzPct val="115000"/>
              <a:buFont typeface="Wingdings" pitchFamily="2" charset="2"/>
              <a:buChar char="§"/>
              <a:defRPr/>
            </a:pPr>
            <a:r>
              <a:rPr lang="en-US" altLang="ko-KR" sz="2400" kern="0" dirty="0">
                <a:solidFill>
                  <a:srgbClr val="003366"/>
                </a:solidFill>
                <a:latin typeface="+mn-lt"/>
                <a:ea typeface="굴림" pitchFamily="34" charset="-127"/>
                <a:cs typeface="+mn-cs"/>
              </a:rPr>
              <a:t>remove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spcAft>
                <a:spcPct val="20000"/>
              </a:spcAft>
              <a:buClr>
                <a:srgbClr val="336699"/>
              </a:buClr>
              <a:buSzPct val="115000"/>
              <a:buFont typeface="Wingdings" pitchFamily="2" charset="2"/>
              <a:buChar char="§"/>
              <a:defRPr/>
            </a:pPr>
            <a:r>
              <a:rPr lang="en-US" altLang="ko-KR" sz="2400" kern="0" dirty="0">
                <a:solidFill>
                  <a:srgbClr val="003366"/>
                </a:solidFill>
                <a:latin typeface="+mn-lt"/>
                <a:ea typeface="굴림" pitchFamily="34" charset="-127"/>
                <a:cs typeface="+mn-cs"/>
              </a:rPr>
              <a:t>pop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spcAft>
                <a:spcPct val="20000"/>
              </a:spcAft>
              <a:buClr>
                <a:srgbClr val="336699"/>
              </a:buClr>
              <a:buSzPct val="115000"/>
              <a:buFont typeface="Wingdings" pitchFamily="2" charset="2"/>
              <a:buChar char="§"/>
              <a:defRPr/>
            </a:pPr>
            <a:r>
              <a:rPr lang="en-US" altLang="ko-KR" sz="2400" kern="0" dirty="0">
                <a:solidFill>
                  <a:srgbClr val="003366"/>
                </a:solidFill>
                <a:latin typeface="+mn-lt"/>
                <a:ea typeface="굴림" pitchFamily="34" charset="-127"/>
                <a:cs typeface="+mn-cs"/>
              </a:rPr>
              <a:t>extend</a:t>
            </a:r>
          </a:p>
        </p:txBody>
      </p:sp>
    </p:spTree>
  </p:cSld>
  <p:clrMapOvr>
    <a:masterClrMapping/>
  </p:clrMapOvr>
  <p:transition advClick="0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itchFamily="34" charset="-127"/>
              </a:rPr>
              <a:t>Nested List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27717" y="1674813"/>
            <a:ext cx="9144000" cy="4114800"/>
          </a:xfrm>
        </p:spPr>
        <p:txBody>
          <a:bodyPr/>
          <a:lstStyle/>
          <a:p>
            <a:pPr eaLnBrk="1" hangingPunct="1"/>
            <a:r>
              <a:rPr lang="en-US" altLang="ko-KR">
                <a:ea typeface="굴림" pitchFamily="34" charset="-127"/>
              </a:rPr>
              <a:t>List in a list</a:t>
            </a:r>
          </a:p>
          <a:p>
            <a:pPr eaLnBrk="1" hangingPunct="1"/>
            <a:r>
              <a:rPr lang="en-US" altLang="ko-KR">
                <a:ea typeface="굴림" pitchFamily="34" charset="-127"/>
              </a:rPr>
              <a:t>E.g.,</a:t>
            </a:r>
          </a:p>
          <a:p>
            <a:pPr lvl="1" eaLnBrk="1" hangingPunct="1"/>
            <a:r>
              <a:rPr lang="en-US" altLang="ko-KR">
                <a:ea typeface="굴림" pitchFamily="34" charset="-127"/>
              </a:rPr>
              <a:t>&gt;&gt;&gt; s = [1,2,3]</a:t>
            </a:r>
          </a:p>
          <a:p>
            <a:pPr lvl="1" eaLnBrk="1" hangingPunct="1"/>
            <a:r>
              <a:rPr lang="en-US" altLang="ko-KR">
                <a:ea typeface="굴림" pitchFamily="34" charset="-127"/>
              </a:rPr>
              <a:t>&gt;&gt;&gt; t = [‘begin’, s, ‘end’]</a:t>
            </a:r>
          </a:p>
          <a:p>
            <a:pPr lvl="1" eaLnBrk="1" hangingPunct="1"/>
            <a:r>
              <a:rPr lang="en-US" altLang="ko-KR">
                <a:ea typeface="굴림" pitchFamily="34" charset="-127"/>
              </a:rPr>
              <a:t>&gt;&gt;&gt; t</a:t>
            </a:r>
          </a:p>
          <a:p>
            <a:pPr lvl="1" eaLnBrk="1" hangingPunct="1"/>
            <a:r>
              <a:rPr lang="en-US" altLang="ko-KR">
                <a:ea typeface="굴림" pitchFamily="34" charset="-127"/>
              </a:rPr>
              <a:t>[‘begin’, [1, 2, 3], ‘end’]</a:t>
            </a:r>
          </a:p>
          <a:p>
            <a:pPr lvl="1" eaLnBrk="1" hangingPunct="1"/>
            <a:r>
              <a:rPr lang="en-US" altLang="ko-KR">
                <a:ea typeface="굴림" pitchFamily="34" charset="-127"/>
              </a:rPr>
              <a:t>&gt;&gt;&gt; t[1][1]</a:t>
            </a:r>
          </a:p>
          <a:p>
            <a:pPr lvl="1" eaLnBrk="1" hangingPunct="1"/>
            <a:r>
              <a:rPr lang="en-US" altLang="ko-KR">
                <a:ea typeface="굴림" pitchFamily="34" charset="-127"/>
              </a:rPr>
              <a:t>2</a:t>
            </a:r>
          </a:p>
        </p:txBody>
      </p:sp>
    </p:spTree>
  </p:cSld>
  <p:clrMapOvr>
    <a:masterClrMapping/>
  </p:clrMapOvr>
  <p:transition advClick="0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itchFamily="34" charset="-127"/>
              </a:rPr>
              <a:t>Dictionaries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2500" y="1371601"/>
            <a:ext cx="10907184" cy="5167313"/>
          </a:xfrm>
        </p:spPr>
        <p:txBody>
          <a:bodyPr/>
          <a:lstStyle/>
          <a:p>
            <a:pPr eaLnBrk="1" hangingPunct="1"/>
            <a:r>
              <a:rPr lang="en-US" altLang="ko-KR" sz="2400">
                <a:ea typeface="굴림" pitchFamily="34" charset="-127"/>
              </a:rPr>
              <a:t>Dictionaries: </a:t>
            </a:r>
            <a:r>
              <a:rPr lang="en-US" altLang="ko-KR" sz="2400">
                <a:solidFill>
                  <a:srgbClr val="00B050"/>
                </a:solidFill>
                <a:ea typeface="굴림" pitchFamily="34" charset="-127"/>
              </a:rPr>
              <a:t>curly brackets</a:t>
            </a:r>
          </a:p>
          <a:p>
            <a:pPr lvl="1" eaLnBrk="1" hangingPunct="1"/>
            <a:r>
              <a:rPr lang="en-US" altLang="ko-KR" sz="2000">
                <a:ea typeface="굴림" pitchFamily="34" charset="-127"/>
              </a:rPr>
              <a:t>What is dictionary? </a:t>
            </a:r>
          </a:p>
          <a:p>
            <a:pPr lvl="2" eaLnBrk="1" hangingPunct="1"/>
            <a:r>
              <a:rPr lang="en-US" altLang="ko-KR" sz="2000">
                <a:solidFill>
                  <a:srgbClr val="C00000"/>
                </a:solidFill>
                <a:ea typeface="굴림" pitchFamily="34" charset="-127"/>
              </a:rPr>
              <a:t>Refer value through key</a:t>
            </a:r>
            <a:r>
              <a:rPr lang="en-US" altLang="ko-KR" sz="2000">
                <a:ea typeface="굴림" pitchFamily="34" charset="-127"/>
              </a:rPr>
              <a:t>; </a:t>
            </a:r>
            <a:r>
              <a:rPr lang="en-US" sz="2000"/>
              <a:t>“associative arrays”</a:t>
            </a:r>
            <a:endParaRPr lang="en-US" altLang="ko-KR" sz="2000">
              <a:ea typeface="굴림" pitchFamily="34" charset="-127"/>
            </a:endParaRPr>
          </a:p>
          <a:p>
            <a:pPr lvl="1" eaLnBrk="1" hangingPunct="1"/>
            <a:r>
              <a:rPr lang="en-US" altLang="ko-KR" sz="2000">
                <a:ea typeface="굴림" pitchFamily="34" charset="-127"/>
              </a:rPr>
              <a:t>Like an array indexed by a string</a:t>
            </a:r>
          </a:p>
          <a:p>
            <a:pPr lvl="1" eaLnBrk="1" hangingPunct="1"/>
            <a:r>
              <a:rPr lang="en-US" sz="2000"/>
              <a:t>An </a:t>
            </a:r>
            <a:r>
              <a:rPr lang="en-US" sz="2000">
                <a:solidFill>
                  <a:srgbClr val="FF0000"/>
                </a:solidFill>
              </a:rPr>
              <a:t>unordered</a:t>
            </a:r>
            <a:r>
              <a:rPr lang="en-US" sz="2000"/>
              <a:t> set of </a:t>
            </a:r>
            <a:r>
              <a:rPr lang="en-US" sz="2000" i="1"/>
              <a:t>key: value</a:t>
            </a:r>
            <a:r>
              <a:rPr lang="en-US" sz="2000"/>
              <a:t> pairs</a:t>
            </a:r>
            <a:endParaRPr lang="en-US" altLang="ko-KR" sz="2000">
              <a:ea typeface="굴림" pitchFamily="34" charset="-127"/>
            </a:endParaRPr>
          </a:p>
          <a:p>
            <a:pPr lvl="1"/>
            <a:r>
              <a:rPr lang="en-US" sz="2000" i="1"/>
              <a:t>Values</a:t>
            </a:r>
            <a:r>
              <a:rPr lang="en-US" sz="2000"/>
              <a:t> of any type; keys of almost any type</a:t>
            </a:r>
          </a:p>
          <a:p>
            <a:pPr lvl="2"/>
            <a:r>
              <a:rPr lang="en-US" sz="2000"/>
              <a:t>{"name":"Guido", "age":43, ("hello","world"):1,</a:t>
            </a:r>
            <a:br>
              <a:rPr lang="en-US" sz="2000"/>
            </a:br>
            <a:r>
              <a:rPr lang="en-US" sz="2000"/>
              <a:t>  42:"yes", "flag": ["red","white","blue"]}</a:t>
            </a:r>
            <a:endParaRPr lang="en-US" altLang="ko-KR" sz="2000">
              <a:ea typeface="굴림" pitchFamily="34" charset="-127"/>
            </a:endParaRPr>
          </a:p>
          <a:p>
            <a:pPr lvl="1" eaLnBrk="1" hangingPunct="1">
              <a:buFont typeface="Wingdings" pitchFamily="2" charset="2"/>
              <a:buNone/>
            </a:pPr>
            <a:r>
              <a:rPr lang="en-US" altLang="ko-KR" sz="2000" b="1">
                <a:solidFill>
                  <a:schemeClr val="folHlink"/>
                </a:solidFill>
                <a:latin typeface="Courier New" pitchFamily="49" charset="0"/>
                <a:ea typeface="굴림" pitchFamily="34" charset="-127"/>
              </a:rPr>
              <a:t>d = { "foo" : 1, "bar" : 2 }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ko-KR" sz="2000" b="1">
                <a:solidFill>
                  <a:schemeClr val="folHlink"/>
                </a:solidFill>
                <a:latin typeface="Courier New" pitchFamily="49" charset="0"/>
                <a:ea typeface="굴림" pitchFamily="34" charset="-127"/>
              </a:rPr>
              <a:t>print d["bar"]   # 2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ko-KR" sz="2000" b="1">
                <a:solidFill>
                  <a:schemeClr val="folHlink"/>
                </a:solidFill>
                <a:latin typeface="Courier New" pitchFamily="49" charset="0"/>
                <a:ea typeface="굴림" pitchFamily="34" charset="-127"/>
              </a:rPr>
              <a:t>some_dict = {}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ko-KR" sz="2000" b="1">
                <a:solidFill>
                  <a:schemeClr val="folHlink"/>
                </a:solidFill>
                <a:latin typeface="Courier New" pitchFamily="49" charset="0"/>
                <a:ea typeface="굴림" pitchFamily="34" charset="-127"/>
              </a:rPr>
              <a:t>some_dict["foo"] = "yow!"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ko-KR" sz="2000" b="1">
                <a:solidFill>
                  <a:schemeClr val="folHlink"/>
                </a:solidFill>
                <a:latin typeface="Courier New" pitchFamily="49" charset="0"/>
                <a:ea typeface="굴림" pitchFamily="34" charset="-127"/>
              </a:rPr>
              <a:t>print some_dict.keys() # ["foo"]</a:t>
            </a:r>
            <a:endParaRPr lang="en-US" altLang="ko-KR" sz="2000">
              <a:solidFill>
                <a:schemeClr val="folHlink"/>
              </a:solidFill>
              <a:ea typeface="굴림" pitchFamily="34" charset="-127"/>
            </a:endParaRPr>
          </a:p>
        </p:txBody>
      </p:sp>
    </p:spTree>
  </p:cSld>
  <p:clrMapOvr>
    <a:masterClrMapping/>
  </p:clrMapOvr>
  <p:transition advClick="0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itchFamily="34" charset="-127"/>
              </a:rPr>
              <a:t>Methods in Dictionary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8951" y="1620838"/>
            <a:ext cx="9144000" cy="4114800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altLang="ko-KR" sz="2400">
                <a:ea typeface="굴림" pitchFamily="34" charset="-127"/>
              </a:rPr>
              <a:t>keys()</a:t>
            </a:r>
          </a:p>
          <a:p>
            <a:pPr eaLnBrk="1" hangingPunct="1"/>
            <a:r>
              <a:rPr lang="en-US" altLang="ko-KR" sz="2400">
                <a:ea typeface="굴림" pitchFamily="34" charset="-127"/>
              </a:rPr>
              <a:t>values()</a:t>
            </a:r>
          </a:p>
          <a:p>
            <a:pPr eaLnBrk="1" hangingPunct="1"/>
            <a:r>
              <a:rPr lang="en-US" altLang="ko-KR" sz="2400">
                <a:ea typeface="굴림" pitchFamily="34" charset="-127"/>
              </a:rPr>
              <a:t>items()</a:t>
            </a:r>
          </a:p>
          <a:p>
            <a:pPr eaLnBrk="1" hangingPunct="1"/>
            <a:r>
              <a:rPr lang="en-US" altLang="ko-KR" sz="2400">
                <a:ea typeface="굴림" pitchFamily="34" charset="-127"/>
              </a:rPr>
              <a:t>has_key(key)</a:t>
            </a:r>
          </a:p>
          <a:p>
            <a:pPr eaLnBrk="1" hangingPunct="1"/>
            <a:r>
              <a:rPr lang="en-US" altLang="ko-KR" sz="2400">
                <a:ea typeface="굴림" pitchFamily="34" charset="-127"/>
              </a:rPr>
              <a:t>clear()</a:t>
            </a:r>
          </a:p>
          <a:p>
            <a:pPr eaLnBrk="1" hangingPunct="1"/>
            <a:r>
              <a:rPr lang="en-US" altLang="ko-KR" sz="2400">
                <a:ea typeface="굴림" pitchFamily="34" charset="-127"/>
              </a:rPr>
              <a:t>copy()</a:t>
            </a:r>
          </a:p>
          <a:p>
            <a:pPr eaLnBrk="1" hangingPunct="1"/>
            <a:r>
              <a:rPr lang="en-US" altLang="ko-KR" sz="2400">
                <a:ea typeface="굴림" pitchFamily="34" charset="-127"/>
              </a:rPr>
              <a:t>get(key[,x])</a:t>
            </a:r>
          </a:p>
          <a:p>
            <a:pPr eaLnBrk="1" hangingPunct="1"/>
            <a:r>
              <a:rPr lang="en-US" altLang="ko-KR" sz="2400">
                <a:ea typeface="굴림" pitchFamily="34" charset="-127"/>
              </a:rPr>
              <a:t>setdefault(key[,x])</a:t>
            </a:r>
          </a:p>
          <a:p>
            <a:pPr eaLnBrk="1" hangingPunct="1"/>
            <a:r>
              <a:rPr lang="en-US" altLang="ko-KR" sz="2400">
                <a:ea typeface="굴림" pitchFamily="34" charset="-127"/>
              </a:rPr>
              <a:t>update(D)</a:t>
            </a:r>
          </a:p>
          <a:p>
            <a:pPr eaLnBrk="1" hangingPunct="1"/>
            <a:r>
              <a:rPr lang="en-US" altLang="ko-KR" sz="2400">
                <a:ea typeface="굴림" pitchFamily="34" charset="-127"/>
              </a:rPr>
              <a:t>popitem()</a:t>
            </a:r>
          </a:p>
        </p:txBody>
      </p:sp>
    </p:spTree>
  </p:cSld>
  <p:clrMapOvr>
    <a:masterClrMapping/>
  </p:clrMapOvr>
  <p:transition advClick="0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Dictionary details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>
                <a:solidFill>
                  <a:srgbClr val="00B050"/>
                </a:solidFill>
              </a:rPr>
              <a:t>Keys must be </a:t>
            </a:r>
            <a:r>
              <a:rPr lang="en-US" sz="2800" b="1">
                <a:solidFill>
                  <a:srgbClr val="00B050"/>
                </a:solidFill>
              </a:rPr>
              <a:t>immutable</a:t>
            </a:r>
            <a:r>
              <a:rPr lang="en-US" sz="2800"/>
              <a:t>:</a:t>
            </a:r>
          </a:p>
          <a:p>
            <a:pPr lvl="1"/>
            <a:r>
              <a:rPr lang="en-US" sz="2400"/>
              <a:t>numbers, strings, tuples of immutables</a:t>
            </a:r>
          </a:p>
          <a:p>
            <a:pPr lvl="2"/>
            <a:r>
              <a:rPr lang="en-US" sz="2000"/>
              <a:t>these cannot be changed after creation</a:t>
            </a:r>
          </a:p>
          <a:p>
            <a:pPr lvl="1"/>
            <a:r>
              <a:rPr lang="en-US" sz="2400"/>
              <a:t>reason is </a:t>
            </a:r>
            <a:r>
              <a:rPr lang="en-US" sz="2400" i="1"/>
              <a:t>hashing</a:t>
            </a:r>
            <a:r>
              <a:rPr lang="en-US" sz="2400"/>
              <a:t> (fast lookup technique)</a:t>
            </a:r>
          </a:p>
          <a:p>
            <a:pPr lvl="1"/>
            <a:r>
              <a:rPr lang="en-US" sz="2400" b="1"/>
              <a:t>not</a:t>
            </a:r>
            <a:r>
              <a:rPr lang="en-US" sz="2400"/>
              <a:t> lists or other dictionaries</a:t>
            </a:r>
          </a:p>
          <a:p>
            <a:pPr lvl="2"/>
            <a:r>
              <a:rPr lang="en-US" sz="2000"/>
              <a:t>these types of objects can be changed "in place"</a:t>
            </a:r>
          </a:p>
          <a:p>
            <a:pPr lvl="1"/>
            <a:r>
              <a:rPr lang="en-US" sz="2400"/>
              <a:t>no restrictions on values</a:t>
            </a:r>
          </a:p>
          <a:p>
            <a:r>
              <a:rPr lang="en-US" sz="2800">
                <a:solidFill>
                  <a:srgbClr val="FF0000"/>
                </a:solidFill>
              </a:rPr>
              <a:t>Keys will be listed in </a:t>
            </a:r>
            <a:r>
              <a:rPr lang="en-US" sz="2800" b="1">
                <a:solidFill>
                  <a:srgbClr val="FF0000"/>
                </a:solidFill>
              </a:rPr>
              <a:t>arbitrary order</a:t>
            </a:r>
            <a:endParaRPr lang="en-US" sz="2800">
              <a:solidFill>
                <a:srgbClr val="FF0000"/>
              </a:solidFill>
            </a:endParaRPr>
          </a:p>
          <a:p>
            <a:pPr lvl="1"/>
            <a:r>
              <a:rPr lang="en-US" sz="2400"/>
              <a:t>again, because of hashing</a:t>
            </a:r>
          </a:p>
        </p:txBody>
      </p:sp>
    </p:spTree>
  </p:cSld>
  <p:clrMapOvr>
    <a:masterClrMapping/>
  </p:clrMapOvr>
  <p:transition advClick="0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itchFamily="34" charset="-127"/>
              </a:rPr>
              <a:t>Tuples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1700" y="1343025"/>
            <a:ext cx="10839451" cy="5087938"/>
          </a:xfrm>
        </p:spPr>
        <p:txBody>
          <a:bodyPr/>
          <a:lstStyle/>
          <a:p>
            <a:pPr eaLnBrk="1" hangingPunct="1"/>
            <a:r>
              <a:rPr lang="en-US" altLang="ko-KR" sz="2400">
                <a:ea typeface="굴림" pitchFamily="34" charset="-127"/>
              </a:rPr>
              <a:t>What is a tuple?</a:t>
            </a:r>
          </a:p>
          <a:p>
            <a:pPr lvl="1" eaLnBrk="1" hangingPunct="1"/>
            <a:r>
              <a:rPr lang="en-US" sz="2000"/>
              <a:t>A tuple is an ordered collection which cannot be modified once it has been created. </a:t>
            </a:r>
          </a:p>
          <a:p>
            <a:pPr lvl="1" eaLnBrk="1" hangingPunct="1"/>
            <a:r>
              <a:rPr lang="en-US" sz="2000"/>
              <a:t>In other words, it's a special array, </a:t>
            </a:r>
            <a:r>
              <a:rPr lang="en-US" sz="2000">
                <a:solidFill>
                  <a:srgbClr val="FF0000"/>
                </a:solidFill>
              </a:rPr>
              <a:t>a read-only array</a:t>
            </a:r>
            <a:r>
              <a:rPr lang="en-US" sz="2000"/>
              <a:t>.</a:t>
            </a:r>
            <a:endParaRPr lang="en-US" altLang="ko-KR" sz="2000">
              <a:ea typeface="굴림" pitchFamily="34" charset="-127"/>
            </a:endParaRPr>
          </a:p>
          <a:p>
            <a:pPr eaLnBrk="1" hangingPunct="1"/>
            <a:r>
              <a:rPr lang="en-US" altLang="ko-KR" sz="2400">
                <a:ea typeface="굴림" pitchFamily="34" charset="-127"/>
              </a:rPr>
              <a:t>How to make a tuple?  </a:t>
            </a:r>
            <a:r>
              <a:rPr lang="en-US" altLang="ko-KR" sz="2400">
                <a:solidFill>
                  <a:srgbClr val="00B050"/>
                </a:solidFill>
                <a:ea typeface="굴림" pitchFamily="34" charset="-127"/>
              </a:rPr>
              <a:t>In round brackets</a:t>
            </a:r>
          </a:p>
          <a:p>
            <a:pPr lvl="1" eaLnBrk="1" hangingPunct="1"/>
            <a:r>
              <a:rPr lang="en-US" altLang="ko-KR" sz="2000">
                <a:solidFill>
                  <a:schemeClr val="bg2"/>
                </a:solidFill>
                <a:ea typeface="굴림" pitchFamily="34" charset="-127"/>
              </a:rPr>
              <a:t>E.g.,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ko-KR" sz="2000">
                <a:solidFill>
                  <a:schemeClr val="bg2"/>
                </a:solidFill>
                <a:ea typeface="굴림" pitchFamily="34" charset="-127"/>
              </a:rPr>
              <a:t>&gt;&gt;&gt; t = ()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ko-KR" sz="2000">
                <a:solidFill>
                  <a:schemeClr val="bg2"/>
                </a:solidFill>
                <a:ea typeface="굴림" pitchFamily="34" charset="-127"/>
              </a:rPr>
              <a:t>&gt;&gt;&gt; t = (1, 2, 3)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ko-KR" sz="2000">
                <a:solidFill>
                  <a:schemeClr val="bg2"/>
                </a:solidFill>
                <a:ea typeface="굴림" pitchFamily="34" charset="-127"/>
              </a:rPr>
              <a:t>&gt;&gt;&gt; t = (1, )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ko-KR" sz="2000">
                <a:solidFill>
                  <a:schemeClr val="bg2"/>
                </a:solidFill>
                <a:ea typeface="굴림" pitchFamily="34" charset="-127"/>
              </a:rPr>
              <a:t>&gt;&gt;&gt; t = 1,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ko-KR" sz="2000">
                <a:solidFill>
                  <a:schemeClr val="bg2"/>
                </a:solidFill>
                <a:ea typeface="굴림" pitchFamily="34" charset="-127"/>
              </a:rPr>
              <a:t>&gt;&gt;&gt; a = (1, 2, 3, 4, 5)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ko-KR" sz="2000">
                <a:solidFill>
                  <a:schemeClr val="bg2"/>
                </a:solidFill>
                <a:ea typeface="굴림" pitchFamily="34" charset="-127"/>
              </a:rPr>
              <a:t>&gt;&gt;&gt; print a[1]  # 2</a:t>
            </a:r>
          </a:p>
          <a:p>
            <a:pPr lvl="1" eaLnBrk="1" hangingPunct="1">
              <a:buFont typeface="Wingdings" pitchFamily="2" charset="2"/>
              <a:buNone/>
            </a:pPr>
            <a:endParaRPr lang="en-US" altLang="ko-KR" sz="2000">
              <a:ea typeface="굴림" pitchFamily="34" charset="-127"/>
            </a:endParaRPr>
          </a:p>
        </p:txBody>
      </p:sp>
    </p:spTree>
  </p:cSld>
  <p:clrMapOvr>
    <a:masterClrMapping/>
  </p:clrMapOvr>
  <p:transition advClick="0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itchFamily="34" charset="-127"/>
              </a:rPr>
              <a:t>Operations in Tuple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09184" y="1906588"/>
            <a:ext cx="9144000" cy="4114800"/>
          </a:xfrm>
        </p:spPr>
        <p:txBody>
          <a:bodyPr/>
          <a:lstStyle/>
          <a:p>
            <a:pPr eaLnBrk="1" hangingPunct="1"/>
            <a:r>
              <a:rPr lang="en-US" altLang="ko-KR">
                <a:ea typeface="굴림" pitchFamily="34" charset="-127"/>
              </a:rPr>
              <a:t>Indexing		e.g., </a:t>
            </a:r>
            <a:r>
              <a:rPr lang="en-US" altLang="ko-KR">
                <a:solidFill>
                  <a:schemeClr val="folHlink"/>
                </a:solidFill>
                <a:ea typeface="굴림" pitchFamily="34" charset="-127"/>
              </a:rPr>
              <a:t>T[i]</a:t>
            </a:r>
          </a:p>
          <a:p>
            <a:pPr eaLnBrk="1" hangingPunct="1"/>
            <a:r>
              <a:rPr lang="en-US" altLang="ko-KR">
                <a:ea typeface="굴림" pitchFamily="34" charset="-127"/>
              </a:rPr>
              <a:t>Slicing			e.g., </a:t>
            </a:r>
            <a:r>
              <a:rPr lang="en-US" altLang="ko-KR">
                <a:solidFill>
                  <a:schemeClr val="folHlink"/>
                </a:solidFill>
                <a:ea typeface="굴림" pitchFamily="34" charset="-127"/>
              </a:rPr>
              <a:t>T[1:5]</a:t>
            </a:r>
          </a:p>
          <a:p>
            <a:pPr eaLnBrk="1" hangingPunct="1"/>
            <a:r>
              <a:rPr lang="en-US" altLang="ko-KR">
                <a:ea typeface="굴림" pitchFamily="34" charset="-127"/>
              </a:rPr>
              <a:t>Concatenation	e.g., </a:t>
            </a:r>
            <a:r>
              <a:rPr lang="en-US" altLang="ko-KR">
                <a:solidFill>
                  <a:schemeClr val="folHlink"/>
                </a:solidFill>
                <a:ea typeface="굴림" pitchFamily="34" charset="-127"/>
              </a:rPr>
              <a:t>T + T</a:t>
            </a:r>
          </a:p>
          <a:p>
            <a:pPr eaLnBrk="1" hangingPunct="1"/>
            <a:r>
              <a:rPr lang="en-US" altLang="ko-KR">
                <a:ea typeface="굴림" pitchFamily="34" charset="-127"/>
              </a:rPr>
              <a:t>Repetition		e.g., </a:t>
            </a:r>
            <a:r>
              <a:rPr lang="en-US" altLang="ko-KR">
                <a:solidFill>
                  <a:schemeClr val="folHlink"/>
                </a:solidFill>
                <a:ea typeface="굴림" pitchFamily="34" charset="-127"/>
              </a:rPr>
              <a:t>T * 5</a:t>
            </a:r>
          </a:p>
          <a:p>
            <a:pPr eaLnBrk="1" hangingPunct="1"/>
            <a:r>
              <a:rPr lang="en-US" altLang="ko-KR">
                <a:ea typeface="굴림" pitchFamily="34" charset="-127"/>
              </a:rPr>
              <a:t>Membership test	e.g., </a:t>
            </a:r>
            <a:r>
              <a:rPr lang="en-US" altLang="ko-KR">
                <a:solidFill>
                  <a:schemeClr val="folHlink"/>
                </a:solidFill>
                <a:ea typeface="굴림" pitchFamily="34" charset="-127"/>
              </a:rPr>
              <a:t>‘a’ in T</a:t>
            </a:r>
          </a:p>
          <a:p>
            <a:pPr eaLnBrk="1" hangingPunct="1"/>
            <a:r>
              <a:rPr lang="en-US" altLang="ko-KR">
                <a:ea typeface="굴림" pitchFamily="34" charset="-127"/>
              </a:rPr>
              <a:t>Length			e.g., </a:t>
            </a:r>
            <a:r>
              <a:rPr lang="en-US" altLang="ko-KR">
                <a:solidFill>
                  <a:schemeClr val="folHlink"/>
                </a:solidFill>
                <a:ea typeface="굴림" pitchFamily="34" charset="-127"/>
              </a:rPr>
              <a:t>len(T)</a:t>
            </a:r>
          </a:p>
        </p:txBody>
      </p:sp>
    </p:spTree>
  </p:cSld>
  <p:clrMapOvr>
    <a:masterClrMapping/>
  </p:clrMapOvr>
  <p:transition advClick="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Course Goals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To understand the basic structure and syntax of Python programming language</a:t>
            </a:r>
          </a:p>
          <a:p>
            <a:r>
              <a:rPr lang="en-US"/>
              <a:t>To learn how to run Python scripts on our research computing facility, the Emerald Linux cluster</a:t>
            </a:r>
          </a:p>
          <a:p>
            <a:r>
              <a:rPr lang="en-US"/>
              <a:t>To write your own simple Python scripts.</a:t>
            </a:r>
          </a:p>
          <a:p>
            <a:r>
              <a:rPr lang="en-US"/>
              <a:t>To serve as the starting point for more advanced training on Python coding</a:t>
            </a:r>
          </a:p>
        </p:txBody>
      </p:sp>
    </p:spTree>
  </p:cSld>
  <p:clrMapOvr>
    <a:masterClrMapping/>
  </p:clrMapOvr>
  <p:transition advClick="0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itchFamily="34" charset="-127"/>
              </a:rPr>
              <a:t>List vs. Tuple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551" y="1581150"/>
            <a:ext cx="10642600" cy="4878388"/>
          </a:xfrm>
        </p:spPr>
        <p:txBody>
          <a:bodyPr/>
          <a:lstStyle/>
          <a:p>
            <a:pPr eaLnBrk="1" hangingPunct="1"/>
            <a:r>
              <a:rPr lang="en-US" altLang="ko-KR" sz="2800">
                <a:ea typeface="굴림" pitchFamily="34" charset="-127"/>
              </a:rPr>
              <a:t>What are common characteristics?</a:t>
            </a:r>
          </a:p>
          <a:p>
            <a:pPr lvl="1" eaLnBrk="1" hangingPunct="1"/>
            <a:r>
              <a:rPr lang="en-US" altLang="ko-KR" sz="2400">
                <a:ea typeface="굴림" pitchFamily="34" charset="-127"/>
              </a:rPr>
              <a:t>Both store arbitrary data objects</a:t>
            </a:r>
          </a:p>
          <a:p>
            <a:pPr lvl="1" eaLnBrk="1" hangingPunct="1"/>
            <a:r>
              <a:rPr lang="en-US" altLang="ko-KR" sz="2400">
                <a:ea typeface="굴림" pitchFamily="34" charset="-127"/>
              </a:rPr>
              <a:t>Both are of sequence data type</a:t>
            </a:r>
          </a:p>
          <a:p>
            <a:pPr eaLnBrk="1" hangingPunct="1"/>
            <a:r>
              <a:rPr lang="en-US" altLang="ko-KR" sz="2800">
                <a:ea typeface="굴림" pitchFamily="34" charset="-127"/>
              </a:rPr>
              <a:t>What are differences?</a:t>
            </a:r>
          </a:p>
          <a:p>
            <a:pPr lvl="1" eaLnBrk="1" hangingPunct="1"/>
            <a:r>
              <a:rPr lang="en-US" altLang="ko-KR" sz="2400">
                <a:ea typeface="굴림" pitchFamily="34" charset="-127"/>
              </a:rPr>
              <a:t>Tuple </a:t>
            </a:r>
            <a:r>
              <a:rPr lang="en-US" altLang="ko-KR" sz="2400" b="1">
                <a:solidFill>
                  <a:srgbClr val="FF0000"/>
                </a:solidFill>
                <a:ea typeface="굴림" pitchFamily="34" charset="-127"/>
              </a:rPr>
              <a:t>doesn’t allow modification</a:t>
            </a:r>
          </a:p>
          <a:p>
            <a:pPr lvl="1" eaLnBrk="1" hangingPunct="1"/>
            <a:r>
              <a:rPr lang="en-US" altLang="ko-KR" sz="2400">
                <a:ea typeface="굴림" pitchFamily="34" charset="-127"/>
              </a:rPr>
              <a:t>Tuple doesn’t have methods</a:t>
            </a:r>
          </a:p>
          <a:p>
            <a:pPr lvl="1" eaLnBrk="1" hangingPunct="1"/>
            <a:r>
              <a:rPr lang="en-US" altLang="ko-KR" sz="2400">
                <a:ea typeface="굴림" pitchFamily="34" charset="-127"/>
              </a:rPr>
              <a:t>Tuple supports format strings</a:t>
            </a:r>
          </a:p>
          <a:p>
            <a:pPr lvl="1" eaLnBrk="1" hangingPunct="1"/>
            <a:r>
              <a:rPr lang="en-US" altLang="ko-KR" sz="2400">
                <a:ea typeface="굴림" pitchFamily="34" charset="-127"/>
              </a:rPr>
              <a:t>Tuple supports variable length parameter in function call.</a:t>
            </a:r>
          </a:p>
          <a:p>
            <a:pPr lvl="1" eaLnBrk="1" hangingPunct="1"/>
            <a:r>
              <a:rPr lang="en-US" altLang="ko-KR" sz="2400">
                <a:ea typeface="굴림" pitchFamily="34" charset="-127"/>
              </a:rPr>
              <a:t>Tuples </a:t>
            </a:r>
            <a:r>
              <a:rPr lang="en-US" altLang="ko-KR" sz="2400" b="1">
                <a:solidFill>
                  <a:srgbClr val="FF0000"/>
                </a:solidFill>
                <a:ea typeface="굴림" pitchFamily="34" charset="-127"/>
              </a:rPr>
              <a:t>slightly faster</a:t>
            </a:r>
          </a:p>
          <a:p>
            <a:pPr lvl="1" eaLnBrk="1" hangingPunct="1"/>
            <a:endParaRPr lang="en-US" altLang="ko-KR" sz="2400">
              <a:ea typeface="굴림" pitchFamily="34" charset="-127"/>
            </a:endParaRPr>
          </a:p>
        </p:txBody>
      </p:sp>
    </p:spTree>
  </p:cSld>
  <p:clrMapOvr>
    <a:masterClrMapping/>
  </p:clrMapOvr>
  <p:transition advClick="0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Data Type Wrap Up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Integers: 2323, 3234L</a:t>
            </a:r>
          </a:p>
          <a:p>
            <a:pPr eaLnBrk="1" hangingPunct="1"/>
            <a:r>
              <a:rPr lang="en-US"/>
              <a:t>Floating Point: 32.3, 3.1E2</a:t>
            </a:r>
          </a:p>
          <a:p>
            <a:pPr eaLnBrk="1" hangingPunct="1"/>
            <a:r>
              <a:rPr lang="en-US"/>
              <a:t>Complex: 3 + 2j, 1j</a:t>
            </a:r>
          </a:p>
          <a:p>
            <a:pPr eaLnBrk="1" hangingPunct="1"/>
            <a:r>
              <a:rPr lang="en-US"/>
              <a:t>Lists: l =  [ 1,2,3]</a:t>
            </a:r>
          </a:p>
          <a:p>
            <a:pPr eaLnBrk="1" hangingPunct="1"/>
            <a:r>
              <a:rPr lang="en-US"/>
              <a:t>Tuples: t = (1,2,3)</a:t>
            </a:r>
          </a:p>
          <a:p>
            <a:pPr eaLnBrk="1" hangingPunct="1"/>
            <a:r>
              <a:rPr lang="en-US"/>
              <a:t>Dictionaries: d = {‘hello’ : ‘there’, 2 : 15}</a:t>
            </a:r>
          </a:p>
        </p:txBody>
      </p:sp>
    </p:spTree>
  </p:cSld>
  <p:clrMapOvr>
    <a:masterClrMapping/>
  </p:clrMapOvr>
  <p:transition advClick="0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Data Type Wrap Up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Lists, Tuples, and Dictionaries can store any type (including other lists, tuples, and dictionaries!)</a:t>
            </a:r>
          </a:p>
          <a:p>
            <a:pPr eaLnBrk="1" hangingPunct="1"/>
            <a:r>
              <a:rPr lang="en-US"/>
              <a:t>Only lists and dictionaries are mutable</a:t>
            </a:r>
          </a:p>
          <a:p>
            <a:pPr eaLnBrk="1" hangingPunct="1"/>
            <a:r>
              <a:rPr lang="en-US"/>
              <a:t>All variables are references</a:t>
            </a:r>
          </a:p>
        </p:txBody>
      </p:sp>
    </p:spTree>
  </p:cSld>
  <p:clrMapOvr>
    <a:masterClrMapping/>
  </p:clrMapOvr>
  <p:transition advClick="0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Input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981200"/>
            <a:ext cx="10363200" cy="3276600"/>
          </a:xfrm>
        </p:spPr>
        <p:txBody>
          <a:bodyPr/>
          <a:lstStyle/>
          <a:p>
            <a:pPr eaLnBrk="1" hangingPunct="1"/>
            <a:r>
              <a:rPr lang="en-US"/>
              <a:t>The raw_input(string) method returns a line of user input as a string</a:t>
            </a:r>
          </a:p>
          <a:p>
            <a:pPr eaLnBrk="1" hangingPunct="1"/>
            <a:r>
              <a:rPr lang="en-US"/>
              <a:t>The parameter is used as a prompt</a:t>
            </a:r>
          </a:p>
          <a:p>
            <a:pPr eaLnBrk="1" hangingPunct="1"/>
            <a:r>
              <a:rPr lang="en-US"/>
              <a:t>The string can be converted by using the conversion methods int(string), float(string), etc.</a:t>
            </a:r>
          </a:p>
        </p:txBody>
      </p:sp>
    </p:spTree>
  </p:cSld>
  <p:clrMapOvr>
    <a:masterClrMapping/>
  </p:clrMapOvr>
  <p:transition advClick="0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itchFamily="34" charset="-127"/>
              </a:rPr>
              <a:t>File I/O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8634" y="1735138"/>
            <a:ext cx="10405533" cy="4114800"/>
          </a:xfrm>
          <a:noFill/>
        </p:spPr>
        <p:txBody>
          <a:bodyPr/>
          <a:lstStyle/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altLang="ko-KR" b="1">
                <a:solidFill>
                  <a:schemeClr val="folHlink"/>
                </a:solidFill>
                <a:latin typeface="Courier New" pitchFamily="49" charset="0"/>
                <a:ea typeface="굴림" pitchFamily="34" charset="-127"/>
              </a:rPr>
              <a:t>f = file("foo", "r")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altLang="ko-KR" b="1">
                <a:solidFill>
                  <a:schemeClr val="folHlink"/>
                </a:solidFill>
                <a:latin typeface="Courier New" pitchFamily="49" charset="0"/>
                <a:ea typeface="굴림" pitchFamily="34" charset="-127"/>
              </a:rPr>
              <a:t>line = f.readline()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altLang="ko-KR" b="1">
                <a:solidFill>
                  <a:schemeClr val="folHlink"/>
                </a:solidFill>
                <a:latin typeface="Courier New" pitchFamily="49" charset="0"/>
                <a:ea typeface="굴림" pitchFamily="34" charset="-127"/>
              </a:rPr>
              <a:t>print line,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altLang="ko-KR" b="1">
                <a:solidFill>
                  <a:schemeClr val="folHlink"/>
                </a:solidFill>
                <a:latin typeface="Courier New" pitchFamily="49" charset="0"/>
                <a:ea typeface="굴림" pitchFamily="34" charset="-127"/>
              </a:rPr>
              <a:t>f.close()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altLang="ko-KR" b="1">
                <a:solidFill>
                  <a:schemeClr val="folHlink"/>
                </a:solidFill>
                <a:latin typeface="Courier New" pitchFamily="49" charset="0"/>
                <a:ea typeface="굴림" pitchFamily="34" charset="-127"/>
              </a:rPr>
              <a:t># Can use sys.stdin as input;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altLang="ko-KR" b="1">
                <a:solidFill>
                  <a:schemeClr val="folHlink"/>
                </a:solidFill>
                <a:latin typeface="Courier New" pitchFamily="49" charset="0"/>
                <a:ea typeface="굴림" pitchFamily="34" charset="-127"/>
              </a:rPr>
              <a:t># Can use sys.stdout as output.</a:t>
            </a:r>
          </a:p>
        </p:txBody>
      </p:sp>
    </p:spTree>
  </p:cSld>
  <p:clrMapOvr>
    <a:masterClrMapping/>
  </p:clrMapOvr>
  <p:transition advClick="0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Files: Input</a:t>
            </a:r>
          </a:p>
        </p:txBody>
      </p:sp>
      <p:graphicFrame>
        <p:nvGraphicFramePr>
          <p:cNvPr id="38937" name="Group 25"/>
          <p:cNvGraphicFramePr>
            <a:graphicFrameLocks noGrp="1"/>
          </p:cNvGraphicFramePr>
          <p:nvPr/>
        </p:nvGraphicFramePr>
        <p:xfrm>
          <a:off x="1016000" y="1752600"/>
          <a:ext cx="9652000" cy="4103688"/>
        </p:xfrm>
        <a:graphic>
          <a:graphicData uri="http://schemas.openxmlformats.org/drawingml/2006/table">
            <a:tbl>
              <a:tblPr/>
              <a:tblGrid>
                <a:gridCol w="5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41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input = open(‘data’, ‘r’)</a:t>
                      </a:r>
                    </a:p>
                  </a:txBody>
                  <a:tcPr marL="121920" marR="121920"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Open the file for input</a:t>
                      </a:r>
                    </a:p>
                  </a:txBody>
                  <a:tcPr marL="121920" marR="121920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16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S = input.read()</a:t>
                      </a:r>
                    </a:p>
                  </a:txBody>
                  <a:tcPr marL="121920" marR="121920"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Read whole file into one String</a:t>
                      </a:r>
                    </a:p>
                  </a:txBody>
                  <a:tcPr marL="121920" marR="121920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30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S = input.read(N)</a:t>
                      </a:r>
                    </a:p>
                  </a:txBody>
                  <a:tcPr marL="121920" marR="121920"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Reads N bytes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(N &gt;= 1)</a:t>
                      </a:r>
                    </a:p>
                  </a:txBody>
                  <a:tcPr marL="121920" marR="121920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16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L = input.readlines()</a:t>
                      </a:r>
                    </a:p>
                  </a:txBody>
                  <a:tcPr marL="121920" marR="121920"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Returns a list of line strings</a:t>
                      </a:r>
                    </a:p>
                  </a:txBody>
                  <a:tcPr marL="121920" marR="121920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 advClick="0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Files: Output</a:t>
            </a:r>
          </a:p>
        </p:txBody>
      </p:sp>
      <p:graphicFrame>
        <p:nvGraphicFramePr>
          <p:cNvPr id="39961" name="Group 25"/>
          <p:cNvGraphicFramePr>
            <a:graphicFrameLocks noGrp="1"/>
          </p:cNvGraphicFramePr>
          <p:nvPr/>
        </p:nvGraphicFramePr>
        <p:xfrm>
          <a:off x="1016000" y="1828800"/>
          <a:ext cx="10160000" cy="4089400"/>
        </p:xfrm>
        <a:graphic>
          <a:graphicData uri="http://schemas.openxmlformats.org/drawingml/2006/table">
            <a:tbl>
              <a:tblPr/>
              <a:tblGrid>
                <a:gridCol w="55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41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output = open(‘data’, ‘w’)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Open the file for writing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16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output.write(S)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Writes the string S to file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16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output.writelines(L)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Writes each of the strings in list L to file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16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output.close()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Manual close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699164" y="6109855"/>
            <a:ext cx="3754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1: Different options of output</a:t>
            </a:r>
          </a:p>
        </p:txBody>
      </p:sp>
    </p:spTree>
  </p:cSld>
  <p:clrMapOvr>
    <a:masterClrMapping/>
  </p:clrMapOvr>
  <p:transition advClick="0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latin typeface="Courier New" pitchFamily="49" charset="0"/>
                <a:ea typeface="굴림" pitchFamily="34" charset="-127"/>
              </a:rPr>
              <a:t>open()</a:t>
            </a:r>
            <a:r>
              <a:rPr lang="en-US" altLang="ko-KR">
                <a:ea typeface="굴림" pitchFamily="34" charset="-127"/>
              </a:rPr>
              <a:t> and </a:t>
            </a:r>
            <a:r>
              <a:rPr lang="en-US" altLang="ko-KR">
                <a:latin typeface="Courier New" pitchFamily="49" charset="0"/>
                <a:ea typeface="굴림" pitchFamily="34" charset="-127"/>
              </a:rPr>
              <a:t>file()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61484" y="1797050"/>
            <a:ext cx="10744200" cy="4167188"/>
          </a:xfrm>
        </p:spPr>
        <p:txBody>
          <a:bodyPr/>
          <a:lstStyle/>
          <a:p>
            <a:pPr eaLnBrk="1" hangingPunct="1"/>
            <a:r>
              <a:rPr lang="en-US" altLang="ko-KR">
                <a:ea typeface="굴림" pitchFamily="34" charset="-127"/>
              </a:rPr>
              <a:t>These are identical: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ko-KR" b="1">
                <a:latin typeface="Courier New" pitchFamily="49" charset="0"/>
                <a:ea typeface="굴림" pitchFamily="34" charset="-127"/>
              </a:rPr>
              <a:t>  </a:t>
            </a:r>
            <a:r>
              <a:rPr lang="en-US" altLang="ko-KR" b="1">
                <a:solidFill>
                  <a:schemeClr val="folHlink"/>
                </a:solidFill>
                <a:latin typeface="Courier New" pitchFamily="49" charset="0"/>
                <a:ea typeface="굴림" pitchFamily="34" charset="-127"/>
              </a:rPr>
              <a:t>f = open(filename, "r")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ko-KR" b="1">
                <a:solidFill>
                  <a:schemeClr val="folHlink"/>
                </a:solidFill>
                <a:latin typeface="Courier New" pitchFamily="49" charset="0"/>
                <a:ea typeface="굴림" pitchFamily="34" charset="-127"/>
              </a:rPr>
              <a:t>  f = file(filename, "r")</a:t>
            </a:r>
          </a:p>
          <a:p>
            <a:pPr eaLnBrk="1" hangingPunct="1"/>
            <a:r>
              <a:rPr lang="en-US" altLang="ko-KR">
                <a:ea typeface="굴림" pitchFamily="34" charset="-127"/>
              </a:rPr>
              <a:t>The </a:t>
            </a:r>
            <a:r>
              <a:rPr lang="en-US" altLang="ko-KR" b="1">
                <a:solidFill>
                  <a:schemeClr val="folHlink"/>
                </a:solidFill>
                <a:latin typeface="Courier New" pitchFamily="49" charset="0"/>
                <a:ea typeface="굴림" pitchFamily="34" charset="-127"/>
              </a:rPr>
              <a:t>open()</a:t>
            </a:r>
            <a:r>
              <a:rPr lang="en-US" altLang="ko-KR">
                <a:ea typeface="굴림" pitchFamily="34" charset="-127"/>
              </a:rPr>
              <a:t> version is older</a:t>
            </a:r>
          </a:p>
          <a:p>
            <a:pPr eaLnBrk="1" hangingPunct="1"/>
            <a:r>
              <a:rPr lang="en-US" altLang="ko-KR">
                <a:ea typeface="굴림" pitchFamily="34" charset="-127"/>
              </a:rPr>
              <a:t>The </a:t>
            </a:r>
            <a:r>
              <a:rPr lang="en-US" altLang="ko-KR" b="1">
                <a:solidFill>
                  <a:schemeClr val="folHlink"/>
                </a:solidFill>
                <a:latin typeface="Courier New" pitchFamily="49" charset="0"/>
                <a:ea typeface="굴림" pitchFamily="34" charset="-127"/>
              </a:rPr>
              <a:t>file()</a:t>
            </a:r>
            <a:r>
              <a:rPr lang="en-US" altLang="ko-KR">
                <a:ea typeface="굴림" pitchFamily="34" charset="-127"/>
              </a:rPr>
              <a:t> version is the recommended way to open a file now</a:t>
            </a:r>
          </a:p>
          <a:p>
            <a:pPr lvl="1" eaLnBrk="1" hangingPunct="1"/>
            <a:r>
              <a:rPr lang="en-US" altLang="ko-KR">
                <a:ea typeface="굴림" pitchFamily="34" charset="-127"/>
              </a:rPr>
              <a:t>uses object constructor syntax (next lecture)</a:t>
            </a:r>
          </a:p>
        </p:txBody>
      </p:sp>
    </p:spTree>
  </p:cSld>
  <p:clrMapOvr>
    <a:masterClrMapping/>
  </p:clrMapOvr>
  <p:transition advClick="0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34" charset="-127"/>
              </a:rPr>
              <a:t>OOP Terminology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84251" y="1758950"/>
            <a:ext cx="10416116" cy="4408488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altLang="ko-KR" sz="2800">
                <a:solidFill>
                  <a:schemeClr val="hlink"/>
                </a:solidFill>
                <a:ea typeface="굴림" pitchFamily="34" charset="-127"/>
              </a:rPr>
              <a:t>class</a:t>
            </a:r>
            <a:r>
              <a:rPr lang="en-US" altLang="ko-KR" sz="2800">
                <a:ea typeface="굴림" pitchFamily="34" charset="-127"/>
              </a:rPr>
              <a:t> -- a template for building objects</a:t>
            </a:r>
          </a:p>
          <a:p>
            <a:pPr>
              <a:lnSpc>
                <a:spcPct val="130000"/>
              </a:lnSpc>
            </a:pPr>
            <a:r>
              <a:rPr lang="en-US" altLang="ko-KR" sz="2800">
                <a:solidFill>
                  <a:schemeClr val="hlink"/>
                </a:solidFill>
                <a:ea typeface="굴림" pitchFamily="34" charset="-127"/>
              </a:rPr>
              <a:t>instance</a:t>
            </a:r>
            <a:r>
              <a:rPr lang="en-US" altLang="ko-KR" sz="2800">
                <a:ea typeface="굴림" pitchFamily="34" charset="-127"/>
              </a:rPr>
              <a:t> -- an object created from the template (an instance of the class)</a:t>
            </a:r>
          </a:p>
          <a:p>
            <a:pPr>
              <a:lnSpc>
                <a:spcPct val="130000"/>
              </a:lnSpc>
            </a:pPr>
            <a:r>
              <a:rPr lang="en-US" altLang="ko-KR" sz="2800">
                <a:solidFill>
                  <a:schemeClr val="hlink"/>
                </a:solidFill>
                <a:ea typeface="굴림" pitchFamily="34" charset="-127"/>
              </a:rPr>
              <a:t>method</a:t>
            </a:r>
            <a:r>
              <a:rPr lang="en-US" altLang="ko-KR" sz="2800">
                <a:ea typeface="굴림" pitchFamily="34" charset="-127"/>
              </a:rPr>
              <a:t> -- a function that is part of the object and acts on instances directly</a:t>
            </a:r>
          </a:p>
          <a:p>
            <a:pPr>
              <a:lnSpc>
                <a:spcPct val="130000"/>
              </a:lnSpc>
            </a:pPr>
            <a:r>
              <a:rPr lang="en-US" altLang="ko-KR" sz="2800">
                <a:solidFill>
                  <a:schemeClr val="hlink"/>
                </a:solidFill>
                <a:ea typeface="굴림" pitchFamily="34" charset="-127"/>
              </a:rPr>
              <a:t>constructor</a:t>
            </a:r>
            <a:r>
              <a:rPr lang="en-US" altLang="ko-KR" sz="2800">
                <a:ea typeface="굴림" pitchFamily="34" charset="-127"/>
              </a:rPr>
              <a:t> -- special "method" that creates new instances</a:t>
            </a:r>
            <a:endParaRPr lang="en-US" altLang="ko-KR" sz="2800">
              <a:solidFill>
                <a:schemeClr val="hlink"/>
              </a:solidFill>
              <a:ea typeface="굴림" pitchFamily="34" charset="-127"/>
            </a:endParaRPr>
          </a:p>
        </p:txBody>
      </p:sp>
    </p:spTree>
  </p:cSld>
  <p:clrMapOvr>
    <a:masterClrMapping/>
  </p:clrMapOvr>
  <p:transition advClick="0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itchFamily="34" charset="-127"/>
              </a:rPr>
              <a:t>Objects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32933" y="1485901"/>
            <a:ext cx="10788651" cy="4716463"/>
          </a:xfrm>
        </p:spPr>
        <p:txBody>
          <a:bodyPr/>
          <a:lstStyle/>
          <a:p>
            <a:pPr eaLnBrk="1" hangingPunct="1"/>
            <a:r>
              <a:rPr lang="en-US" altLang="ko-KR" sz="2000">
                <a:ea typeface="굴림" pitchFamily="34" charset="-127"/>
              </a:rPr>
              <a:t>Objects:</a:t>
            </a:r>
          </a:p>
          <a:p>
            <a:pPr lvl="1">
              <a:lnSpc>
                <a:spcPct val="130000"/>
              </a:lnSpc>
            </a:pPr>
            <a:r>
              <a:rPr lang="en-US" altLang="ko-KR" sz="2000">
                <a:ea typeface="굴림" pitchFamily="34" charset="-127"/>
              </a:rPr>
              <a:t>What is an object?</a:t>
            </a:r>
          </a:p>
          <a:p>
            <a:pPr lvl="2">
              <a:lnSpc>
                <a:spcPct val="130000"/>
              </a:lnSpc>
            </a:pPr>
            <a:r>
              <a:rPr lang="en-US" altLang="ko-KR" sz="2000">
                <a:ea typeface="굴림" pitchFamily="34" charset="-127"/>
              </a:rPr>
              <a:t>data structure, and</a:t>
            </a:r>
          </a:p>
          <a:p>
            <a:pPr lvl="2">
              <a:lnSpc>
                <a:spcPct val="130000"/>
              </a:lnSpc>
            </a:pPr>
            <a:r>
              <a:rPr lang="en-US" altLang="ko-KR" sz="2000">
                <a:ea typeface="굴림" pitchFamily="34" charset="-127"/>
              </a:rPr>
              <a:t>functions (methods) that operate on it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ko-KR" sz="2000" b="1">
                <a:solidFill>
                  <a:schemeClr val="hlink"/>
                </a:solidFill>
                <a:latin typeface="Courier New" pitchFamily="49" charset="0"/>
                <a:ea typeface="굴림" pitchFamily="34" charset="-127"/>
              </a:rPr>
              <a:t>  class</a:t>
            </a:r>
            <a:r>
              <a:rPr lang="en-US" altLang="ko-KR" sz="2000" b="1">
                <a:latin typeface="Courier New" pitchFamily="49" charset="0"/>
                <a:ea typeface="굴림" pitchFamily="34" charset="-127"/>
              </a:rPr>
              <a:t> </a:t>
            </a:r>
            <a:r>
              <a:rPr lang="en-US" altLang="ko-KR" sz="2000" b="1">
                <a:solidFill>
                  <a:schemeClr val="folHlink"/>
                </a:solidFill>
                <a:latin typeface="Courier New" pitchFamily="49" charset="0"/>
                <a:ea typeface="굴림" pitchFamily="34" charset="-127"/>
              </a:rPr>
              <a:t>thingy: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ko-KR" sz="2000" b="1">
                <a:solidFill>
                  <a:schemeClr val="folHlink"/>
                </a:solidFill>
                <a:latin typeface="Courier New" pitchFamily="49" charset="0"/>
                <a:ea typeface="굴림" pitchFamily="34" charset="-127"/>
              </a:rPr>
              <a:t>      # Definition of the class here, next slide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ko-KR" sz="2000" b="1">
                <a:solidFill>
                  <a:schemeClr val="folHlink"/>
                </a:solidFill>
                <a:latin typeface="Courier New" pitchFamily="49" charset="0"/>
                <a:ea typeface="굴림" pitchFamily="34" charset="-127"/>
              </a:rPr>
              <a:t>  t = thingy()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ko-KR" sz="2000" b="1">
                <a:solidFill>
                  <a:schemeClr val="folHlink"/>
                </a:solidFill>
                <a:latin typeface="Courier New" pitchFamily="49" charset="0"/>
                <a:ea typeface="굴림" pitchFamily="34" charset="-127"/>
              </a:rPr>
              <a:t>  t.method()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ko-KR" sz="2000" b="1">
                <a:solidFill>
                  <a:schemeClr val="folHlink"/>
                </a:solidFill>
                <a:latin typeface="Courier New" pitchFamily="49" charset="0"/>
                <a:ea typeface="굴림" pitchFamily="34" charset="-127"/>
              </a:rPr>
              <a:t>  print t.field</a:t>
            </a:r>
          </a:p>
          <a:p>
            <a:pPr eaLnBrk="1" hangingPunct="1"/>
            <a:r>
              <a:rPr lang="en-US" altLang="ko-KR" sz="2000">
                <a:ea typeface="굴림" pitchFamily="34" charset="-127"/>
              </a:rPr>
              <a:t>Built-in data structures (lists, dictionaries)  are also objects</a:t>
            </a:r>
          </a:p>
          <a:p>
            <a:pPr lvl="1" eaLnBrk="1" hangingPunct="1"/>
            <a:r>
              <a:rPr lang="en-US" altLang="ko-KR" sz="2000">
                <a:ea typeface="굴림" pitchFamily="34" charset="-127"/>
              </a:rPr>
              <a:t>though internal representation is different</a:t>
            </a:r>
          </a:p>
        </p:txBody>
      </p:sp>
    </p:spTree>
  </p:cSld>
  <p:clrMapOvr>
    <a:masterClrMapping/>
  </p:clrMapOvr>
  <p:transition advClick="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itchFamily="34" charset="-127"/>
              </a:rPr>
              <a:t>What is python?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88484" y="1593850"/>
            <a:ext cx="10513483" cy="45688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ko-KR" sz="2800">
                <a:ea typeface="굴림" pitchFamily="34" charset="-127"/>
              </a:rPr>
              <a:t>Object oriented language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ko-KR" sz="2800">
                <a:ea typeface="굴림" pitchFamily="34" charset="-127"/>
              </a:rPr>
              <a:t>Interpreted language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ko-KR" sz="2800">
                <a:ea typeface="굴림" pitchFamily="34" charset="-127"/>
              </a:rPr>
              <a:t>Supports dynamic data type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ko-KR" sz="2800">
                <a:ea typeface="굴림" pitchFamily="34" charset="-127"/>
              </a:rPr>
              <a:t>Independent from platforms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ko-KR" sz="2800">
                <a:ea typeface="굴림" pitchFamily="34" charset="-127"/>
              </a:rPr>
              <a:t>Focused on development time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ko-KR" sz="2800">
                <a:ea typeface="굴림" pitchFamily="34" charset="-127"/>
              </a:rPr>
              <a:t>Simple and easy grammar</a:t>
            </a:r>
          </a:p>
          <a:p>
            <a:pPr eaLnBrk="1" hangingPunct="1">
              <a:lnSpc>
                <a:spcPct val="80000"/>
              </a:lnSpc>
            </a:pPr>
            <a:r>
              <a:rPr lang="en-US" altLang="ko-KR" sz="2800">
                <a:ea typeface="굴림" pitchFamily="34" charset="-127"/>
              </a:rPr>
              <a:t>High-level internal object data types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ko-KR" sz="2800">
                <a:ea typeface="굴림" pitchFamily="34" charset="-127"/>
              </a:rPr>
              <a:t>Automatic memory management</a:t>
            </a:r>
          </a:p>
          <a:p>
            <a:pPr eaLnBrk="1" hangingPunct="1">
              <a:lnSpc>
                <a:spcPct val="80000"/>
              </a:lnSpc>
            </a:pPr>
            <a:r>
              <a:rPr lang="en-US" altLang="ko-KR" sz="2800">
                <a:ea typeface="굴림" pitchFamily="34" charset="-127"/>
              </a:rPr>
              <a:t>It’s free (open source)!</a:t>
            </a:r>
          </a:p>
        </p:txBody>
      </p:sp>
    </p:spTree>
  </p:cSld>
  <p:clrMapOvr>
    <a:masterClrMapping/>
  </p:clrMapOvr>
  <p:transition advClick="0">
    <p:sndAc>
      <p:endSnd/>
    </p:sndAc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34" charset="-127"/>
              </a:rPr>
              <a:t>Defining a class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7685" y="1928813"/>
            <a:ext cx="10416116" cy="4038600"/>
          </a:xfrm>
        </p:spPr>
        <p:txBody>
          <a:bodyPr>
            <a:normAutofit lnSpcReduction="10000"/>
          </a:bodyPr>
          <a:lstStyle/>
          <a:p>
            <a:pPr>
              <a:lnSpc>
                <a:spcPct val="130000"/>
              </a:lnSpc>
              <a:buFont typeface="Wingdings" pitchFamily="2" charset="2"/>
              <a:buNone/>
            </a:pPr>
            <a:r>
              <a:rPr lang="en-US" altLang="ko-KR" sz="2000" b="1">
                <a:solidFill>
                  <a:schemeClr val="hlink"/>
                </a:solidFill>
                <a:latin typeface="Courier New" pitchFamily="49" charset="0"/>
                <a:ea typeface="굴림" pitchFamily="34" charset="-127"/>
              </a:rPr>
              <a:t>class </a:t>
            </a:r>
            <a:r>
              <a:rPr lang="en-US" altLang="ko-KR" sz="2000" b="1">
                <a:solidFill>
                  <a:schemeClr val="folHlink"/>
                </a:solidFill>
                <a:latin typeface="Courier New" pitchFamily="49" charset="0"/>
                <a:ea typeface="굴림" pitchFamily="34" charset="-127"/>
              </a:rPr>
              <a:t>Thingy:</a:t>
            </a:r>
          </a:p>
          <a:p>
            <a:pPr>
              <a:lnSpc>
                <a:spcPct val="130000"/>
              </a:lnSpc>
              <a:buFont typeface="Wingdings" pitchFamily="2" charset="2"/>
              <a:buNone/>
            </a:pPr>
            <a:r>
              <a:rPr lang="en-US" altLang="ko-KR" sz="2000" b="1">
                <a:solidFill>
                  <a:schemeClr val="folHlink"/>
                </a:solidFill>
                <a:latin typeface="Courier New" pitchFamily="49" charset="0"/>
                <a:ea typeface="굴림" pitchFamily="34" charset="-127"/>
              </a:rPr>
              <a:t>    """This class stores an arbitrary object."""</a:t>
            </a:r>
          </a:p>
          <a:p>
            <a:pPr>
              <a:lnSpc>
                <a:spcPct val="130000"/>
              </a:lnSpc>
              <a:buFont typeface="Wingdings" pitchFamily="2" charset="2"/>
              <a:buNone/>
            </a:pPr>
            <a:r>
              <a:rPr lang="en-US" altLang="ko-KR" sz="2000" b="1">
                <a:latin typeface="Courier New" pitchFamily="49" charset="0"/>
                <a:ea typeface="굴림" pitchFamily="34" charset="-127"/>
              </a:rPr>
              <a:t>    </a:t>
            </a:r>
            <a:r>
              <a:rPr lang="en-US" altLang="ko-KR" sz="2000" b="1">
                <a:solidFill>
                  <a:schemeClr val="folHlink"/>
                </a:solidFill>
                <a:latin typeface="Courier New" pitchFamily="49" charset="0"/>
                <a:ea typeface="굴림" pitchFamily="34" charset="-127"/>
              </a:rPr>
              <a:t>def</a:t>
            </a:r>
            <a:r>
              <a:rPr lang="en-US" altLang="ko-KR" sz="2000" b="1">
                <a:latin typeface="Courier New" pitchFamily="49" charset="0"/>
                <a:ea typeface="굴림" pitchFamily="34" charset="-127"/>
              </a:rPr>
              <a:t> </a:t>
            </a:r>
            <a:r>
              <a:rPr lang="en-US" altLang="ko-KR" sz="2000" b="1">
                <a:solidFill>
                  <a:schemeClr val="hlink"/>
                </a:solidFill>
                <a:latin typeface="Courier New" pitchFamily="49" charset="0"/>
                <a:ea typeface="굴림" pitchFamily="34" charset="-127"/>
              </a:rPr>
              <a:t>__init__</a:t>
            </a:r>
            <a:r>
              <a:rPr lang="en-US" altLang="ko-KR" sz="2000" b="1">
                <a:solidFill>
                  <a:schemeClr val="folHlink"/>
                </a:solidFill>
                <a:latin typeface="Courier New" pitchFamily="49" charset="0"/>
                <a:ea typeface="굴림" pitchFamily="34" charset="-127"/>
              </a:rPr>
              <a:t>(self, value):</a:t>
            </a:r>
          </a:p>
          <a:p>
            <a:pPr>
              <a:lnSpc>
                <a:spcPct val="130000"/>
              </a:lnSpc>
              <a:buFont typeface="Wingdings" pitchFamily="2" charset="2"/>
              <a:buNone/>
            </a:pPr>
            <a:r>
              <a:rPr lang="en-US" altLang="ko-KR" sz="2000" b="1">
                <a:solidFill>
                  <a:schemeClr val="folHlink"/>
                </a:solidFill>
                <a:latin typeface="Courier New" pitchFamily="49" charset="0"/>
                <a:ea typeface="굴림" pitchFamily="34" charset="-127"/>
              </a:rPr>
              <a:t>        """Initialize a Thingy."""</a:t>
            </a:r>
          </a:p>
          <a:p>
            <a:pPr>
              <a:lnSpc>
                <a:spcPct val="130000"/>
              </a:lnSpc>
              <a:buFont typeface="Wingdings" pitchFamily="2" charset="2"/>
              <a:buNone/>
            </a:pPr>
            <a:r>
              <a:rPr lang="en-US" altLang="ko-KR" sz="2000" b="1">
                <a:solidFill>
                  <a:schemeClr val="folHlink"/>
                </a:solidFill>
                <a:latin typeface="Courier New" pitchFamily="49" charset="0"/>
                <a:ea typeface="굴림" pitchFamily="34" charset="-127"/>
              </a:rPr>
              <a:t>        self.value = value</a:t>
            </a:r>
          </a:p>
          <a:p>
            <a:pPr>
              <a:lnSpc>
                <a:spcPct val="130000"/>
              </a:lnSpc>
              <a:buFont typeface="Wingdings" pitchFamily="2" charset="2"/>
              <a:buNone/>
            </a:pPr>
            <a:r>
              <a:rPr lang="en-US" altLang="ko-KR" sz="2000" b="1">
                <a:latin typeface="Courier New" pitchFamily="49" charset="0"/>
                <a:ea typeface="굴림" pitchFamily="34" charset="-127"/>
              </a:rPr>
              <a:t>    </a:t>
            </a:r>
            <a:r>
              <a:rPr lang="en-US" altLang="ko-KR" sz="2000" b="1">
                <a:solidFill>
                  <a:schemeClr val="folHlink"/>
                </a:solidFill>
                <a:latin typeface="Courier New" pitchFamily="49" charset="0"/>
                <a:ea typeface="굴림" pitchFamily="34" charset="-127"/>
              </a:rPr>
              <a:t>def showme(self):</a:t>
            </a:r>
          </a:p>
          <a:p>
            <a:pPr>
              <a:lnSpc>
                <a:spcPct val="130000"/>
              </a:lnSpc>
              <a:buFont typeface="Wingdings" pitchFamily="2" charset="2"/>
              <a:buNone/>
            </a:pPr>
            <a:r>
              <a:rPr lang="en-US" altLang="ko-KR" sz="2000" b="1">
                <a:solidFill>
                  <a:schemeClr val="folHlink"/>
                </a:solidFill>
                <a:latin typeface="Courier New" pitchFamily="49" charset="0"/>
                <a:ea typeface="굴림" pitchFamily="34" charset="-127"/>
              </a:rPr>
              <a:t>        """Print this object to stdout."""</a:t>
            </a:r>
          </a:p>
          <a:p>
            <a:pPr>
              <a:lnSpc>
                <a:spcPct val="130000"/>
              </a:lnSpc>
              <a:buFont typeface="Wingdings" pitchFamily="2" charset="2"/>
              <a:buNone/>
            </a:pPr>
            <a:r>
              <a:rPr lang="en-US" altLang="ko-KR" sz="2000" b="1">
                <a:solidFill>
                  <a:schemeClr val="folHlink"/>
                </a:solidFill>
                <a:latin typeface="Courier New" pitchFamily="49" charset="0"/>
                <a:ea typeface="굴림" pitchFamily="34" charset="-127"/>
              </a:rPr>
              <a:t>        print "value = %s" % self.value</a:t>
            </a:r>
          </a:p>
        </p:txBody>
      </p:sp>
      <p:sp>
        <p:nvSpPr>
          <p:cNvPr id="78852" name="Rectangle 4"/>
          <p:cNvSpPr>
            <a:spLocks noChangeArrowheads="1"/>
          </p:cNvSpPr>
          <p:nvPr/>
        </p:nvSpPr>
        <p:spPr bwMode="auto">
          <a:xfrm>
            <a:off x="1267884" y="3071814"/>
            <a:ext cx="8026400" cy="1455737"/>
          </a:xfrm>
          <a:prstGeom prst="rect">
            <a:avLst/>
          </a:prstGeom>
          <a:noFill/>
          <a:ln w="38100">
            <a:solidFill>
              <a:srgbClr val="008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53" name="Rectangle 5"/>
          <p:cNvSpPr>
            <a:spLocks noChangeArrowheads="1"/>
          </p:cNvSpPr>
          <p:nvPr/>
        </p:nvSpPr>
        <p:spPr bwMode="auto">
          <a:xfrm>
            <a:off x="1255184" y="4553959"/>
            <a:ext cx="9550400" cy="1323975"/>
          </a:xfrm>
          <a:prstGeom prst="rect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>
              <a:solidFill>
                <a:schemeClr val="hlink"/>
              </a:solidFill>
              <a:ea typeface="굴림" pitchFamily="34" charset="-127"/>
            </a:endParaRPr>
          </a:p>
        </p:txBody>
      </p:sp>
      <p:sp>
        <p:nvSpPr>
          <p:cNvPr id="167942" name="Text Box 6"/>
          <p:cNvSpPr txBox="1">
            <a:spLocks noChangeArrowheads="1"/>
          </p:cNvSpPr>
          <p:nvPr/>
        </p:nvSpPr>
        <p:spPr bwMode="auto">
          <a:xfrm>
            <a:off x="9550400" y="3276600"/>
            <a:ext cx="2336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>
                <a:solidFill>
                  <a:srgbClr val="008000"/>
                </a:solidFill>
                <a:ea typeface="굴림" pitchFamily="34" charset="-127"/>
              </a:rPr>
              <a:t>constructor</a:t>
            </a:r>
          </a:p>
        </p:txBody>
      </p:sp>
      <p:sp>
        <p:nvSpPr>
          <p:cNvPr id="167943" name="Text Box 7"/>
          <p:cNvSpPr txBox="1">
            <a:spLocks noChangeArrowheads="1"/>
          </p:cNvSpPr>
          <p:nvPr/>
        </p:nvSpPr>
        <p:spPr bwMode="auto">
          <a:xfrm>
            <a:off x="9753600" y="4232560"/>
            <a:ext cx="2336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dirty="0">
                <a:solidFill>
                  <a:schemeClr val="hlink"/>
                </a:solidFill>
                <a:ea typeface="굴림" pitchFamily="34" charset="-127"/>
              </a:rPr>
              <a:t>method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942" grpId="0"/>
      <p:bldP spid="167943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34" charset="-127"/>
              </a:rPr>
              <a:t>Using a class (1)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0417" y="1673225"/>
            <a:ext cx="11582400" cy="4343400"/>
          </a:xfrm>
        </p:spPr>
        <p:txBody>
          <a:bodyPr/>
          <a:lstStyle/>
          <a:p>
            <a:pPr lvl="1">
              <a:lnSpc>
                <a:spcPct val="130000"/>
              </a:lnSpc>
              <a:buFont typeface="Wingdings" pitchFamily="2" charset="2"/>
              <a:buNone/>
            </a:pPr>
            <a:r>
              <a:rPr lang="en-US" altLang="ko-KR" sz="2400" b="1">
                <a:solidFill>
                  <a:schemeClr val="folHlink"/>
                </a:solidFill>
                <a:latin typeface="Courier New" pitchFamily="49" charset="0"/>
                <a:ea typeface="굴림" pitchFamily="34" charset="-127"/>
              </a:rPr>
              <a:t>t = Thingy(10)  # calls __init__ method</a:t>
            </a:r>
          </a:p>
          <a:p>
            <a:pPr lvl="1">
              <a:lnSpc>
                <a:spcPct val="130000"/>
              </a:lnSpc>
              <a:buFont typeface="Wingdings" pitchFamily="2" charset="2"/>
              <a:buNone/>
            </a:pPr>
            <a:r>
              <a:rPr lang="en-US" altLang="ko-KR" sz="2400" b="1">
                <a:solidFill>
                  <a:schemeClr val="folHlink"/>
                </a:solidFill>
                <a:latin typeface="Courier New" pitchFamily="49" charset="0"/>
                <a:ea typeface="굴림" pitchFamily="34" charset="-127"/>
              </a:rPr>
              <a:t>t.showme()      # prints "value = 10"</a:t>
            </a:r>
          </a:p>
          <a:p>
            <a:pPr>
              <a:lnSpc>
                <a:spcPct val="130000"/>
              </a:lnSpc>
            </a:pPr>
            <a:r>
              <a:rPr lang="en-US" altLang="ko-KR" sz="2400" b="1">
                <a:solidFill>
                  <a:schemeClr val="folHlink"/>
                </a:solidFill>
                <a:latin typeface="Courier New" pitchFamily="49" charset="0"/>
                <a:ea typeface="굴림" pitchFamily="34" charset="-127"/>
              </a:rPr>
              <a:t>t</a:t>
            </a:r>
            <a:r>
              <a:rPr lang="en-US" altLang="ko-KR" sz="2400">
                <a:ea typeface="굴림" pitchFamily="34" charset="-127"/>
              </a:rPr>
              <a:t> is an </a:t>
            </a:r>
            <a:r>
              <a:rPr lang="en-US" altLang="ko-KR" sz="2400">
                <a:solidFill>
                  <a:schemeClr val="hlink"/>
                </a:solidFill>
                <a:ea typeface="굴림" pitchFamily="34" charset="-127"/>
              </a:rPr>
              <a:t>instance</a:t>
            </a:r>
            <a:r>
              <a:rPr lang="en-US" altLang="ko-KR" sz="2400">
                <a:ea typeface="굴림" pitchFamily="34" charset="-127"/>
              </a:rPr>
              <a:t> of class </a:t>
            </a:r>
            <a:r>
              <a:rPr lang="en-US" altLang="ko-KR" sz="2400" b="1">
                <a:solidFill>
                  <a:schemeClr val="folHlink"/>
                </a:solidFill>
                <a:latin typeface="Courier New" pitchFamily="49" charset="0"/>
                <a:ea typeface="굴림" pitchFamily="34" charset="-127"/>
              </a:rPr>
              <a:t>Thingy</a:t>
            </a:r>
          </a:p>
          <a:p>
            <a:pPr>
              <a:lnSpc>
                <a:spcPct val="130000"/>
              </a:lnSpc>
            </a:pPr>
            <a:r>
              <a:rPr lang="en-US" altLang="ko-KR" sz="2400" b="1">
                <a:solidFill>
                  <a:schemeClr val="folHlink"/>
                </a:solidFill>
                <a:latin typeface="Courier New" pitchFamily="49" charset="0"/>
                <a:ea typeface="굴림" pitchFamily="34" charset="-127"/>
              </a:rPr>
              <a:t>showme</a:t>
            </a:r>
            <a:r>
              <a:rPr lang="en-US" altLang="ko-KR" sz="2400">
                <a:ea typeface="굴림" pitchFamily="34" charset="-127"/>
              </a:rPr>
              <a:t> is a </a:t>
            </a:r>
            <a:r>
              <a:rPr lang="en-US" altLang="ko-KR" sz="2400">
                <a:solidFill>
                  <a:schemeClr val="hlink"/>
                </a:solidFill>
                <a:ea typeface="굴림" pitchFamily="34" charset="-127"/>
              </a:rPr>
              <a:t>method</a:t>
            </a:r>
            <a:r>
              <a:rPr lang="en-US" altLang="ko-KR" sz="2400">
                <a:ea typeface="굴림" pitchFamily="34" charset="-127"/>
              </a:rPr>
              <a:t> of class </a:t>
            </a:r>
            <a:r>
              <a:rPr lang="en-US" altLang="ko-KR" sz="2400" b="1">
                <a:solidFill>
                  <a:schemeClr val="folHlink"/>
                </a:solidFill>
                <a:latin typeface="Courier New" pitchFamily="49" charset="0"/>
                <a:ea typeface="굴림" pitchFamily="34" charset="-127"/>
              </a:rPr>
              <a:t>Thingy</a:t>
            </a:r>
          </a:p>
          <a:p>
            <a:pPr>
              <a:lnSpc>
                <a:spcPct val="130000"/>
              </a:lnSpc>
            </a:pPr>
            <a:r>
              <a:rPr lang="en-US" altLang="ko-KR" sz="2400" b="1">
                <a:solidFill>
                  <a:schemeClr val="folHlink"/>
                </a:solidFill>
                <a:latin typeface="Courier New" pitchFamily="49" charset="0"/>
                <a:ea typeface="굴림" pitchFamily="34" charset="-127"/>
              </a:rPr>
              <a:t>__init__</a:t>
            </a:r>
            <a:r>
              <a:rPr lang="en-US" altLang="ko-KR" sz="2400">
                <a:ea typeface="굴림" pitchFamily="34" charset="-127"/>
              </a:rPr>
              <a:t> is the </a:t>
            </a:r>
            <a:r>
              <a:rPr lang="en-US" altLang="ko-KR" sz="2400">
                <a:solidFill>
                  <a:schemeClr val="hlink"/>
                </a:solidFill>
                <a:ea typeface="굴림" pitchFamily="34" charset="-127"/>
              </a:rPr>
              <a:t>constructor method</a:t>
            </a:r>
            <a:r>
              <a:rPr lang="en-US" altLang="ko-KR" sz="2400">
                <a:ea typeface="굴림" pitchFamily="34" charset="-127"/>
              </a:rPr>
              <a:t> of class </a:t>
            </a:r>
            <a:r>
              <a:rPr lang="en-US" altLang="ko-KR" sz="2400" b="1">
                <a:solidFill>
                  <a:schemeClr val="folHlink"/>
                </a:solidFill>
                <a:latin typeface="Courier New" pitchFamily="49" charset="0"/>
                <a:ea typeface="굴림" pitchFamily="34" charset="-127"/>
              </a:rPr>
              <a:t>Thingy</a:t>
            </a:r>
          </a:p>
          <a:p>
            <a:pPr lvl="1">
              <a:lnSpc>
                <a:spcPct val="130000"/>
              </a:lnSpc>
            </a:pPr>
            <a:r>
              <a:rPr lang="en-US" altLang="ko-KR" sz="2400">
                <a:ea typeface="굴림" pitchFamily="34" charset="-127"/>
              </a:rPr>
              <a:t>when a </a:t>
            </a:r>
            <a:r>
              <a:rPr lang="en-US" altLang="ko-KR" sz="2400" b="1">
                <a:solidFill>
                  <a:schemeClr val="folHlink"/>
                </a:solidFill>
                <a:latin typeface="Courier New" pitchFamily="49" charset="0"/>
                <a:ea typeface="굴림" pitchFamily="34" charset="-127"/>
              </a:rPr>
              <a:t>Thingy</a:t>
            </a:r>
            <a:r>
              <a:rPr lang="en-US" altLang="ko-KR" sz="2400">
                <a:ea typeface="굴림" pitchFamily="34" charset="-127"/>
              </a:rPr>
              <a:t> is created, the </a:t>
            </a:r>
            <a:r>
              <a:rPr lang="en-US" altLang="ko-KR" sz="2400" b="1">
                <a:solidFill>
                  <a:schemeClr val="folHlink"/>
                </a:solidFill>
                <a:latin typeface="Courier New" pitchFamily="49" charset="0"/>
                <a:ea typeface="굴림" pitchFamily="34" charset="-127"/>
              </a:rPr>
              <a:t>__init__</a:t>
            </a:r>
            <a:r>
              <a:rPr lang="en-US" altLang="ko-KR" sz="2400">
                <a:ea typeface="굴림" pitchFamily="34" charset="-127"/>
              </a:rPr>
              <a:t> method is called</a:t>
            </a:r>
          </a:p>
          <a:p>
            <a:pPr>
              <a:lnSpc>
                <a:spcPct val="130000"/>
              </a:lnSpc>
            </a:pPr>
            <a:r>
              <a:rPr lang="en-US" altLang="ko-KR" sz="2400">
                <a:ea typeface="굴림" pitchFamily="34" charset="-127"/>
              </a:rPr>
              <a:t>Methods starting and ending with </a:t>
            </a:r>
            <a:r>
              <a:rPr lang="en-US" altLang="ko-KR" sz="2400" b="1">
                <a:solidFill>
                  <a:schemeClr val="folHlink"/>
                </a:solidFill>
                <a:latin typeface="Courier New" pitchFamily="49" charset="0"/>
                <a:ea typeface="굴림" pitchFamily="34" charset="-127"/>
              </a:rPr>
              <a:t>__</a:t>
            </a:r>
            <a:r>
              <a:rPr lang="en-US" altLang="ko-KR" sz="2400">
                <a:ea typeface="굴림" pitchFamily="34" charset="-127"/>
              </a:rPr>
              <a:t> are "special" methods</a:t>
            </a:r>
          </a:p>
        </p:txBody>
      </p:sp>
    </p:spTree>
  </p:cSld>
  <p:clrMapOvr>
    <a:masterClrMapping/>
  </p:clrMapOvr>
  <p:transition advClick="0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34" charset="-127"/>
              </a:rPr>
              <a:t>Using a class (2)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2514600"/>
            <a:ext cx="10871200" cy="3048000"/>
          </a:xfrm>
        </p:spPr>
        <p:txBody>
          <a:bodyPr/>
          <a:lstStyle/>
          <a:p>
            <a:pPr lvl="1">
              <a:lnSpc>
                <a:spcPct val="130000"/>
              </a:lnSpc>
              <a:buFont typeface="Wingdings" pitchFamily="2" charset="2"/>
              <a:buNone/>
            </a:pPr>
            <a:r>
              <a:rPr lang="en-US" altLang="ko-KR" sz="2400" b="1">
                <a:solidFill>
                  <a:schemeClr val="folHlink"/>
                </a:solidFill>
                <a:latin typeface="Courier New" pitchFamily="49" charset="0"/>
                <a:ea typeface="굴림" pitchFamily="34" charset="-127"/>
              </a:rPr>
              <a:t>print t.value  # prints "10"</a:t>
            </a:r>
          </a:p>
          <a:p>
            <a:pPr lvl="1">
              <a:lnSpc>
                <a:spcPct val="130000"/>
              </a:lnSpc>
            </a:pPr>
            <a:r>
              <a:rPr lang="en-US" altLang="ko-KR" b="1">
                <a:solidFill>
                  <a:schemeClr val="folHlink"/>
                </a:solidFill>
                <a:latin typeface="Courier New" pitchFamily="49" charset="0"/>
                <a:ea typeface="굴림" pitchFamily="34" charset="-127"/>
              </a:rPr>
              <a:t>value</a:t>
            </a:r>
            <a:r>
              <a:rPr lang="en-US" altLang="ko-KR">
                <a:ea typeface="굴림" pitchFamily="34" charset="-127"/>
              </a:rPr>
              <a:t> is a </a:t>
            </a:r>
            <a:r>
              <a:rPr lang="en-US" altLang="ko-KR" i="1">
                <a:solidFill>
                  <a:schemeClr val="hlink"/>
                </a:solidFill>
                <a:ea typeface="굴림" pitchFamily="34" charset="-127"/>
              </a:rPr>
              <a:t>field</a:t>
            </a:r>
            <a:r>
              <a:rPr lang="en-US" altLang="ko-KR">
                <a:ea typeface="굴림" pitchFamily="34" charset="-127"/>
              </a:rPr>
              <a:t> of class </a:t>
            </a:r>
            <a:r>
              <a:rPr lang="en-US" altLang="ko-KR" b="1">
                <a:solidFill>
                  <a:schemeClr val="folHlink"/>
                </a:solidFill>
                <a:latin typeface="Courier New" pitchFamily="49" charset="0"/>
                <a:ea typeface="굴림" pitchFamily="34" charset="-127"/>
              </a:rPr>
              <a:t>Thingy</a:t>
            </a:r>
          </a:p>
          <a:p>
            <a:pPr lvl="1">
              <a:lnSpc>
                <a:spcPct val="130000"/>
              </a:lnSpc>
              <a:buFont typeface="Wingdings" pitchFamily="2" charset="2"/>
              <a:buNone/>
            </a:pPr>
            <a:r>
              <a:rPr lang="en-US" altLang="ko-KR" sz="2400" b="1">
                <a:solidFill>
                  <a:schemeClr val="folHlink"/>
                </a:solidFill>
                <a:latin typeface="Courier New" pitchFamily="49" charset="0"/>
                <a:ea typeface="굴림" pitchFamily="34" charset="-127"/>
              </a:rPr>
              <a:t>t.value = 20   # change the field value</a:t>
            </a:r>
          </a:p>
          <a:p>
            <a:pPr lvl="1">
              <a:lnSpc>
                <a:spcPct val="130000"/>
              </a:lnSpc>
              <a:buFont typeface="Wingdings" pitchFamily="2" charset="2"/>
              <a:buNone/>
            </a:pPr>
            <a:r>
              <a:rPr lang="en-US" altLang="ko-KR" sz="2400" b="1">
                <a:solidFill>
                  <a:schemeClr val="folHlink"/>
                </a:solidFill>
                <a:latin typeface="Courier New" pitchFamily="49" charset="0"/>
                <a:ea typeface="굴림" pitchFamily="34" charset="-127"/>
              </a:rPr>
              <a:t>print t.value  # prints "20"</a:t>
            </a:r>
          </a:p>
        </p:txBody>
      </p:sp>
    </p:spTree>
  </p:cSld>
  <p:clrMapOvr>
    <a:masterClrMapping/>
  </p:clrMapOvr>
  <p:transition advClick="0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34" charset="-127"/>
              </a:rPr>
              <a:t>"Special" methods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1400" y="1851025"/>
            <a:ext cx="10416117" cy="4038600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altLang="ko-KR" sz="2800">
                <a:ea typeface="굴림" pitchFamily="34" charset="-127"/>
              </a:rPr>
              <a:t>All start and end with </a:t>
            </a:r>
            <a:r>
              <a:rPr lang="en-US" altLang="ko-KR" sz="2800" b="1">
                <a:solidFill>
                  <a:schemeClr val="folHlink"/>
                </a:solidFill>
                <a:latin typeface="Courier New" pitchFamily="49" charset="0"/>
                <a:ea typeface="굴림" pitchFamily="34" charset="-127"/>
              </a:rPr>
              <a:t>__</a:t>
            </a:r>
            <a:r>
              <a:rPr lang="en-US" altLang="ko-KR" sz="2800">
                <a:ea typeface="굴림" pitchFamily="34" charset="-127"/>
              </a:rPr>
              <a:t> (two underscores)</a:t>
            </a:r>
            <a:endParaRPr lang="en-US" altLang="ko-KR" sz="2800" b="1">
              <a:latin typeface="Courier New" pitchFamily="49" charset="0"/>
              <a:ea typeface="굴림" pitchFamily="34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2800">
                <a:ea typeface="굴림" pitchFamily="34" charset="-127"/>
              </a:rPr>
              <a:t>Most are used to emulate functionality of built-in types in user-defined classes</a:t>
            </a:r>
          </a:p>
          <a:p>
            <a:pPr>
              <a:lnSpc>
                <a:spcPct val="130000"/>
              </a:lnSpc>
            </a:pPr>
            <a:r>
              <a:rPr lang="en-US" altLang="ko-KR" sz="2800" i="1">
                <a:ea typeface="굴림" pitchFamily="34" charset="-127"/>
              </a:rPr>
              <a:t>e.g.</a:t>
            </a:r>
            <a:r>
              <a:rPr lang="en-US" altLang="ko-KR" sz="2800">
                <a:ea typeface="굴림" pitchFamily="34" charset="-127"/>
              </a:rPr>
              <a:t> operator overloading</a:t>
            </a:r>
          </a:p>
          <a:p>
            <a:pPr lvl="1">
              <a:lnSpc>
                <a:spcPct val="130000"/>
              </a:lnSpc>
            </a:pPr>
            <a:r>
              <a:rPr lang="en-US" altLang="ko-KR" sz="2400" b="1">
                <a:solidFill>
                  <a:schemeClr val="folHlink"/>
                </a:solidFill>
                <a:latin typeface="Courier New" pitchFamily="49" charset="0"/>
                <a:ea typeface="굴림" pitchFamily="34" charset="-127"/>
              </a:rPr>
              <a:t>__add__</a:t>
            </a:r>
            <a:r>
              <a:rPr lang="en-US" altLang="ko-KR" sz="2400" b="1">
                <a:latin typeface="Courier New" pitchFamily="49" charset="0"/>
                <a:ea typeface="굴림" pitchFamily="34" charset="-127"/>
              </a:rPr>
              <a:t>,</a:t>
            </a:r>
            <a:r>
              <a:rPr lang="en-US" altLang="ko-KR" sz="2400" b="1">
                <a:solidFill>
                  <a:schemeClr val="folHlink"/>
                </a:solidFill>
                <a:latin typeface="Courier New" pitchFamily="49" charset="0"/>
                <a:ea typeface="굴림" pitchFamily="34" charset="-127"/>
              </a:rPr>
              <a:t> __sub__</a:t>
            </a:r>
            <a:r>
              <a:rPr lang="en-US" altLang="ko-KR" sz="2400" b="1">
                <a:latin typeface="Courier New" pitchFamily="49" charset="0"/>
                <a:ea typeface="굴림" pitchFamily="34" charset="-127"/>
              </a:rPr>
              <a:t>,</a:t>
            </a:r>
            <a:r>
              <a:rPr lang="en-US" altLang="ko-KR" sz="2400" b="1">
                <a:solidFill>
                  <a:schemeClr val="folHlink"/>
                </a:solidFill>
                <a:latin typeface="Courier New" pitchFamily="49" charset="0"/>
                <a:ea typeface="굴림" pitchFamily="34" charset="-127"/>
              </a:rPr>
              <a:t> __mult__</a:t>
            </a:r>
            <a:r>
              <a:rPr lang="en-US" altLang="ko-KR" sz="2400" b="1">
                <a:latin typeface="Courier New" pitchFamily="49" charset="0"/>
                <a:ea typeface="굴림" pitchFamily="34" charset="-127"/>
              </a:rPr>
              <a:t>, ...</a:t>
            </a:r>
          </a:p>
          <a:p>
            <a:pPr lvl="1">
              <a:lnSpc>
                <a:spcPct val="130000"/>
              </a:lnSpc>
            </a:pPr>
            <a:r>
              <a:rPr lang="en-US" altLang="ko-KR" sz="2400">
                <a:ea typeface="굴림" pitchFamily="34" charset="-127"/>
              </a:rPr>
              <a:t>see python docs for more information</a:t>
            </a:r>
            <a:endParaRPr lang="en-US" altLang="ko-KR" sz="2400" b="1">
              <a:latin typeface="Courier New" pitchFamily="49" charset="0"/>
              <a:ea typeface="굴림" pitchFamily="34" charset="-127"/>
            </a:endParaRPr>
          </a:p>
        </p:txBody>
      </p:sp>
    </p:spTree>
  </p:cSld>
  <p:clrMapOvr>
    <a:masterClrMapping/>
  </p:clrMapOvr>
  <p:transition advClick="0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itchFamily="34" charset="-127"/>
              </a:rPr>
              <a:t>Control flow (1)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8467" y="1387475"/>
            <a:ext cx="9309100" cy="3690938"/>
          </a:xfrm>
        </p:spPr>
        <p:txBody>
          <a:bodyPr/>
          <a:lstStyle/>
          <a:p>
            <a:pPr eaLnBrk="1" hangingPunct="1"/>
            <a:r>
              <a:rPr lang="en-US" altLang="ko-KR" sz="2400" b="1">
                <a:solidFill>
                  <a:schemeClr val="hlink"/>
                </a:solidFill>
                <a:latin typeface="Courier New" pitchFamily="49" charset="0"/>
                <a:ea typeface="굴림" pitchFamily="34" charset="-127"/>
              </a:rPr>
              <a:t>if</a:t>
            </a:r>
            <a:r>
              <a:rPr lang="en-US" altLang="ko-KR" sz="2400" b="1">
                <a:latin typeface="Courier New" pitchFamily="49" charset="0"/>
                <a:ea typeface="굴림" pitchFamily="34" charset="-127"/>
              </a:rPr>
              <a:t>, </a:t>
            </a:r>
            <a:r>
              <a:rPr lang="en-US" altLang="ko-KR" sz="2400" b="1">
                <a:solidFill>
                  <a:schemeClr val="hlink"/>
                </a:solidFill>
                <a:latin typeface="Courier New" pitchFamily="49" charset="0"/>
                <a:ea typeface="굴림" pitchFamily="34" charset="-127"/>
              </a:rPr>
              <a:t>if</a:t>
            </a:r>
            <a:r>
              <a:rPr lang="en-US" altLang="ko-KR" sz="2400" b="1">
                <a:latin typeface="Courier New" pitchFamily="49" charset="0"/>
                <a:ea typeface="굴림" pitchFamily="34" charset="-127"/>
              </a:rPr>
              <a:t>/</a:t>
            </a:r>
            <a:r>
              <a:rPr lang="en-US" altLang="ko-KR" sz="2400" b="1">
                <a:solidFill>
                  <a:schemeClr val="hlink"/>
                </a:solidFill>
                <a:latin typeface="Courier New" pitchFamily="49" charset="0"/>
                <a:ea typeface="굴림" pitchFamily="34" charset="-127"/>
              </a:rPr>
              <a:t>else</a:t>
            </a:r>
            <a:r>
              <a:rPr lang="en-US" altLang="ko-KR" sz="2400" b="1">
                <a:latin typeface="Courier New" pitchFamily="49" charset="0"/>
                <a:ea typeface="굴림" pitchFamily="34" charset="-127"/>
              </a:rPr>
              <a:t>, </a:t>
            </a:r>
            <a:r>
              <a:rPr lang="en-US" altLang="ko-KR" sz="2400" b="1">
                <a:solidFill>
                  <a:schemeClr val="hlink"/>
                </a:solidFill>
                <a:latin typeface="Courier New" pitchFamily="49" charset="0"/>
                <a:ea typeface="굴림" pitchFamily="34" charset="-127"/>
              </a:rPr>
              <a:t>if</a:t>
            </a:r>
            <a:r>
              <a:rPr lang="en-US" altLang="ko-KR" sz="2400" b="1">
                <a:latin typeface="Courier New" pitchFamily="49" charset="0"/>
                <a:ea typeface="굴림" pitchFamily="34" charset="-127"/>
              </a:rPr>
              <a:t>/</a:t>
            </a:r>
            <a:r>
              <a:rPr lang="en-US" altLang="ko-KR" sz="2400" b="1">
                <a:solidFill>
                  <a:schemeClr val="hlink"/>
                </a:solidFill>
                <a:latin typeface="Courier New" pitchFamily="49" charset="0"/>
                <a:ea typeface="굴림" pitchFamily="34" charset="-127"/>
              </a:rPr>
              <a:t>elif</a:t>
            </a:r>
            <a:r>
              <a:rPr lang="en-US" altLang="ko-KR" sz="2400" b="1">
                <a:latin typeface="Courier New" pitchFamily="49" charset="0"/>
                <a:ea typeface="굴림" pitchFamily="34" charset="-127"/>
              </a:rPr>
              <a:t>/</a:t>
            </a:r>
            <a:r>
              <a:rPr lang="en-US" altLang="ko-KR" sz="2400" b="1">
                <a:solidFill>
                  <a:schemeClr val="hlink"/>
                </a:solidFill>
                <a:latin typeface="Courier New" pitchFamily="49" charset="0"/>
                <a:ea typeface="굴림" pitchFamily="34" charset="-127"/>
              </a:rPr>
              <a:t>else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ko-KR" sz="2400" b="1">
                <a:solidFill>
                  <a:schemeClr val="hlink"/>
                </a:solidFill>
                <a:latin typeface="Courier New" pitchFamily="49" charset="0"/>
                <a:ea typeface="굴림" pitchFamily="34" charset="-127"/>
              </a:rPr>
              <a:t>  if</a:t>
            </a:r>
            <a:r>
              <a:rPr lang="en-US" altLang="ko-KR" sz="2400" b="1">
                <a:solidFill>
                  <a:schemeClr val="folHlink"/>
                </a:solidFill>
                <a:latin typeface="Courier New" pitchFamily="49" charset="0"/>
                <a:ea typeface="굴림" pitchFamily="34" charset="-127"/>
              </a:rPr>
              <a:t> a == 0: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ko-KR" sz="2400" b="1">
                <a:solidFill>
                  <a:schemeClr val="folHlink"/>
                </a:solidFill>
                <a:latin typeface="Courier New" pitchFamily="49" charset="0"/>
                <a:ea typeface="굴림" pitchFamily="34" charset="-127"/>
              </a:rPr>
              <a:t>      print "zero!"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ko-KR" sz="2400" b="1">
                <a:solidFill>
                  <a:schemeClr val="hlink"/>
                </a:solidFill>
                <a:latin typeface="Courier New" pitchFamily="49" charset="0"/>
                <a:ea typeface="굴림" pitchFamily="34" charset="-127"/>
              </a:rPr>
              <a:t>  elif</a:t>
            </a:r>
            <a:r>
              <a:rPr lang="en-US" altLang="ko-KR" sz="2400" b="1">
                <a:solidFill>
                  <a:schemeClr val="folHlink"/>
                </a:solidFill>
                <a:latin typeface="Courier New" pitchFamily="49" charset="0"/>
                <a:ea typeface="굴림" pitchFamily="34" charset="-127"/>
              </a:rPr>
              <a:t> a &lt; 0: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ko-KR" sz="2400" b="1">
                <a:solidFill>
                  <a:schemeClr val="folHlink"/>
                </a:solidFill>
                <a:latin typeface="Courier New" pitchFamily="49" charset="0"/>
                <a:ea typeface="굴림" pitchFamily="34" charset="-127"/>
              </a:rPr>
              <a:t>      print "negative!"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ko-KR" sz="2400" b="1">
                <a:solidFill>
                  <a:schemeClr val="hlink"/>
                </a:solidFill>
                <a:latin typeface="Courier New" pitchFamily="49" charset="0"/>
                <a:ea typeface="굴림" pitchFamily="34" charset="-127"/>
              </a:rPr>
              <a:t>  else</a:t>
            </a:r>
            <a:r>
              <a:rPr lang="en-US" altLang="ko-KR" sz="2400" b="1">
                <a:solidFill>
                  <a:schemeClr val="folHlink"/>
                </a:solidFill>
                <a:latin typeface="Courier New" pitchFamily="49" charset="0"/>
                <a:ea typeface="굴림" pitchFamily="34" charset="-127"/>
              </a:rPr>
              <a:t>: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ko-KR" sz="2400" b="1">
                <a:solidFill>
                  <a:schemeClr val="folHlink"/>
                </a:solidFill>
                <a:latin typeface="Courier New" pitchFamily="49" charset="0"/>
                <a:ea typeface="굴림" pitchFamily="34" charset="-127"/>
              </a:rPr>
              <a:t>      print "positive!"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924984" y="4824414"/>
            <a:ext cx="10803467" cy="1646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40000"/>
              </a:lnSpc>
              <a:spcBef>
                <a:spcPct val="20000"/>
              </a:spcBef>
              <a:spcAft>
                <a:spcPct val="20000"/>
              </a:spcAft>
              <a:buClr>
                <a:srgbClr val="336699"/>
              </a:buClr>
              <a:buSzPct val="115000"/>
              <a:buFont typeface="Wingdings" pitchFamily="2" charset="2"/>
              <a:buChar char="§"/>
              <a:defRPr/>
            </a:pPr>
            <a:r>
              <a:rPr lang="en-US" altLang="ko-KR" sz="2000" kern="0" dirty="0">
                <a:solidFill>
                  <a:srgbClr val="003366"/>
                </a:solidFill>
                <a:latin typeface="+mn-lt"/>
                <a:ea typeface="굴림" pitchFamily="34" charset="-127"/>
                <a:cs typeface="+mn-cs"/>
              </a:rPr>
              <a:t>Notes:</a:t>
            </a:r>
          </a:p>
          <a:p>
            <a:pPr marL="742950" lvl="1" indent="-285750">
              <a:lnSpc>
                <a:spcPct val="140000"/>
              </a:lnSpc>
              <a:spcBef>
                <a:spcPct val="20000"/>
              </a:spcBef>
              <a:spcAft>
                <a:spcPct val="20000"/>
              </a:spcAft>
              <a:buClr>
                <a:srgbClr val="6699CC"/>
              </a:buClr>
              <a:buSzPct val="125000"/>
              <a:buFontTx/>
              <a:buChar char="•"/>
              <a:defRPr/>
            </a:pPr>
            <a:r>
              <a:rPr lang="en-US" altLang="ko-KR" sz="2000" kern="0" dirty="0">
                <a:solidFill>
                  <a:srgbClr val="335F89"/>
                </a:solidFill>
                <a:latin typeface="+mn-lt"/>
                <a:ea typeface="굴림" pitchFamily="34" charset="-127"/>
                <a:cs typeface="+mn-cs"/>
              </a:rPr>
              <a:t>blocks delimited by indentation!</a:t>
            </a:r>
          </a:p>
          <a:p>
            <a:pPr marL="742950" lvl="1" indent="-285750">
              <a:lnSpc>
                <a:spcPct val="140000"/>
              </a:lnSpc>
              <a:spcBef>
                <a:spcPct val="20000"/>
              </a:spcBef>
              <a:spcAft>
                <a:spcPct val="20000"/>
              </a:spcAft>
              <a:buClr>
                <a:srgbClr val="6699CC"/>
              </a:buClr>
              <a:buSzPct val="125000"/>
              <a:buFontTx/>
              <a:buChar char="•"/>
              <a:defRPr/>
            </a:pPr>
            <a:r>
              <a:rPr lang="en-US" altLang="ko-KR" sz="2000" kern="0" dirty="0">
                <a:solidFill>
                  <a:srgbClr val="335F89"/>
                </a:solidFill>
                <a:latin typeface="+mn-lt"/>
                <a:ea typeface="굴림" pitchFamily="34" charset="-127"/>
                <a:cs typeface="+mn-cs"/>
              </a:rPr>
              <a:t>colon (</a:t>
            </a:r>
            <a:r>
              <a:rPr lang="en-US" altLang="ko-KR" sz="2000" kern="0" dirty="0">
                <a:solidFill>
                  <a:schemeClr val="folHlink"/>
                </a:solidFill>
                <a:latin typeface="+mn-lt"/>
                <a:ea typeface="굴림" pitchFamily="34" charset="-127"/>
                <a:cs typeface="+mn-cs"/>
              </a:rPr>
              <a:t>:</a:t>
            </a:r>
            <a:r>
              <a:rPr lang="en-US" altLang="ko-KR" sz="2000" kern="0" dirty="0">
                <a:solidFill>
                  <a:srgbClr val="335F89"/>
                </a:solidFill>
                <a:latin typeface="+mn-lt"/>
                <a:ea typeface="굴림" pitchFamily="34" charset="-127"/>
                <a:cs typeface="+mn-cs"/>
              </a:rPr>
              <a:t>) used at end of lines containing control flow keywords</a:t>
            </a:r>
          </a:p>
        </p:txBody>
      </p:sp>
    </p:spTree>
  </p:cSld>
  <p:clrMapOvr>
    <a:masterClrMapping/>
  </p:clrMapOvr>
  <p:transition advClick="0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itchFamily="34" charset="-127"/>
              </a:rPr>
              <a:t>Control flow (3)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1318" y="1925638"/>
            <a:ext cx="9713383" cy="4114800"/>
          </a:xfrm>
        </p:spPr>
        <p:txBody>
          <a:bodyPr/>
          <a:lstStyle/>
          <a:p>
            <a:pPr eaLnBrk="1" hangingPunct="1"/>
            <a:r>
              <a:rPr lang="en-US" altLang="ko-KR" sz="3600" b="1">
                <a:solidFill>
                  <a:schemeClr val="hlink"/>
                </a:solidFill>
                <a:latin typeface="Courier New" pitchFamily="49" charset="0"/>
                <a:ea typeface="굴림" pitchFamily="34" charset="-127"/>
              </a:rPr>
              <a:t>while</a:t>
            </a:r>
            <a:r>
              <a:rPr lang="en-US" altLang="ko-KR" sz="3600" b="1">
                <a:latin typeface="Courier New" pitchFamily="49" charset="0"/>
                <a:ea typeface="굴림" pitchFamily="34" charset="-127"/>
              </a:rPr>
              <a:t> </a:t>
            </a:r>
            <a:r>
              <a:rPr lang="en-US" altLang="ko-KR" sz="3600">
                <a:ea typeface="굴림" pitchFamily="34" charset="-127"/>
              </a:rPr>
              <a:t>loops</a:t>
            </a:r>
          </a:p>
          <a:p>
            <a:pPr eaLnBrk="1" hangingPunct="1">
              <a:buFont typeface="Wingdings" pitchFamily="2" charset="2"/>
              <a:buNone/>
            </a:pPr>
            <a:endParaRPr lang="en-US" altLang="ko-KR" sz="3600">
              <a:ea typeface="굴림" pitchFamily="34" charset="-127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ko-KR" sz="3600" b="1">
                <a:latin typeface="Courier New" pitchFamily="49" charset="0"/>
                <a:ea typeface="굴림" pitchFamily="34" charset="-127"/>
              </a:rPr>
              <a:t>  </a:t>
            </a:r>
            <a:r>
              <a:rPr lang="en-US" altLang="ko-KR" sz="3600" b="1">
                <a:solidFill>
                  <a:schemeClr val="folHlink"/>
                </a:solidFill>
                <a:latin typeface="Courier New" pitchFamily="49" charset="0"/>
                <a:ea typeface="굴림" pitchFamily="34" charset="-127"/>
              </a:rPr>
              <a:t>a = 10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ko-KR" sz="3600" b="1">
                <a:solidFill>
                  <a:schemeClr val="hlink"/>
                </a:solidFill>
                <a:latin typeface="Courier New" pitchFamily="49" charset="0"/>
                <a:ea typeface="굴림" pitchFamily="34" charset="-127"/>
              </a:rPr>
              <a:t>  while</a:t>
            </a:r>
            <a:r>
              <a:rPr lang="en-US" altLang="ko-KR" sz="3600" b="1">
                <a:solidFill>
                  <a:schemeClr val="folHlink"/>
                </a:solidFill>
                <a:latin typeface="Courier New" pitchFamily="49" charset="0"/>
                <a:ea typeface="굴림" pitchFamily="34" charset="-127"/>
              </a:rPr>
              <a:t> a &gt; 0: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ko-KR" sz="3600" b="1">
                <a:solidFill>
                  <a:schemeClr val="folHlink"/>
                </a:solidFill>
                <a:latin typeface="Courier New" pitchFamily="49" charset="0"/>
                <a:ea typeface="굴림" pitchFamily="34" charset="-127"/>
              </a:rPr>
              <a:t>      print a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ko-KR" sz="3600" b="1">
                <a:solidFill>
                  <a:schemeClr val="folHlink"/>
                </a:solidFill>
                <a:latin typeface="Courier New" pitchFamily="49" charset="0"/>
                <a:ea typeface="굴림" pitchFamily="34" charset="-127"/>
              </a:rPr>
              <a:t>      a -= 1</a:t>
            </a:r>
            <a:endParaRPr lang="en-US" altLang="ko-KR" sz="4000">
              <a:solidFill>
                <a:schemeClr val="folHlink"/>
              </a:solidFill>
              <a:ea typeface="굴림" pitchFamily="34" charset="-127"/>
            </a:endParaRPr>
          </a:p>
        </p:txBody>
      </p:sp>
    </p:spTree>
  </p:cSld>
  <p:clrMapOvr>
    <a:masterClrMapping/>
  </p:clrMapOvr>
  <p:transition advClick="0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itchFamily="34" charset="-127"/>
              </a:rPr>
              <a:t>Control flow (4)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62101" y="1846263"/>
            <a:ext cx="9175751" cy="4114800"/>
          </a:xfrm>
        </p:spPr>
        <p:txBody>
          <a:bodyPr/>
          <a:lstStyle/>
          <a:p>
            <a:pPr eaLnBrk="1" hangingPunct="1"/>
            <a:r>
              <a:rPr lang="en-US" altLang="ko-KR" sz="3600" b="1">
                <a:solidFill>
                  <a:schemeClr val="hlink"/>
                </a:solidFill>
                <a:latin typeface="Courier New" pitchFamily="49" charset="0"/>
                <a:ea typeface="굴림" pitchFamily="34" charset="-127"/>
              </a:rPr>
              <a:t>for</a:t>
            </a:r>
            <a:r>
              <a:rPr lang="en-US" altLang="ko-KR" sz="3600" b="1">
                <a:latin typeface="Courier New" pitchFamily="49" charset="0"/>
                <a:ea typeface="굴림" pitchFamily="34" charset="-127"/>
              </a:rPr>
              <a:t> </a:t>
            </a:r>
            <a:r>
              <a:rPr lang="en-US" altLang="ko-KR" sz="3600">
                <a:ea typeface="굴림" pitchFamily="34" charset="-127"/>
              </a:rPr>
              <a:t>loops</a:t>
            </a:r>
          </a:p>
          <a:p>
            <a:pPr eaLnBrk="1" hangingPunct="1">
              <a:buFont typeface="Wingdings" pitchFamily="2" charset="2"/>
              <a:buNone/>
            </a:pPr>
            <a:endParaRPr lang="en-US" altLang="ko-KR" sz="3600" b="1">
              <a:latin typeface="Courier New" pitchFamily="49" charset="0"/>
              <a:ea typeface="굴림" pitchFamily="34" charset="-127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ko-KR" sz="3600" b="1">
                <a:solidFill>
                  <a:schemeClr val="hlink"/>
                </a:solidFill>
                <a:latin typeface="Courier New" pitchFamily="49" charset="0"/>
                <a:ea typeface="굴림" pitchFamily="34" charset="-127"/>
              </a:rPr>
              <a:t>  for</a:t>
            </a:r>
            <a:r>
              <a:rPr lang="en-US" altLang="ko-KR" sz="3600" b="1">
                <a:latin typeface="Courier New" pitchFamily="49" charset="0"/>
                <a:ea typeface="굴림" pitchFamily="34" charset="-127"/>
              </a:rPr>
              <a:t> </a:t>
            </a:r>
            <a:r>
              <a:rPr lang="en-US" altLang="ko-KR" sz="3600" b="1">
                <a:solidFill>
                  <a:schemeClr val="folHlink"/>
                </a:solidFill>
                <a:latin typeface="Courier New" pitchFamily="49" charset="0"/>
                <a:ea typeface="굴림" pitchFamily="34" charset="-127"/>
              </a:rPr>
              <a:t>a in range(10):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ko-KR" sz="3600" b="1">
                <a:solidFill>
                  <a:schemeClr val="folHlink"/>
                </a:solidFill>
                <a:latin typeface="Courier New" pitchFamily="49" charset="0"/>
                <a:ea typeface="굴림" pitchFamily="34" charset="-127"/>
              </a:rPr>
              <a:t>      print a</a:t>
            </a:r>
          </a:p>
          <a:p>
            <a:pPr eaLnBrk="1" hangingPunct="1">
              <a:buFont typeface="Wingdings" pitchFamily="2" charset="2"/>
              <a:buNone/>
            </a:pPr>
            <a:endParaRPr lang="en-US" altLang="ko-KR" sz="3600" b="1">
              <a:solidFill>
                <a:schemeClr val="folHlink"/>
              </a:solidFill>
              <a:latin typeface="Courier New" pitchFamily="49" charset="0"/>
              <a:ea typeface="굴림" pitchFamily="34" charset="-127"/>
            </a:endParaRPr>
          </a:p>
          <a:p>
            <a:pPr eaLnBrk="1" hangingPunct="1"/>
            <a:r>
              <a:rPr lang="en-US" altLang="ko-KR" sz="3600">
                <a:ea typeface="굴림" pitchFamily="34" charset="-127"/>
              </a:rPr>
              <a:t>really a "foreach" loop</a:t>
            </a:r>
          </a:p>
        </p:txBody>
      </p:sp>
    </p:spTree>
  </p:cSld>
  <p:clrMapOvr>
    <a:masterClrMapping/>
  </p:clrMapOvr>
  <p:transition advClick="0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itchFamily="34" charset="-127"/>
              </a:rPr>
              <a:t>Control flow (5)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22351" y="1947863"/>
            <a:ext cx="10363200" cy="4114800"/>
          </a:xfrm>
        </p:spPr>
        <p:txBody>
          <a:bodyPr/>
          <a:lstStyle/>
          <a:p>
            <a:pPr eaLnBrk="1" hangingPunct="1"/>
            <a:r>
              <a:rPr lang="en-US" altLang="ko-KR" sz="3600">
                <a:ea typeface="굴림" pitchFamily="34" charset="-127"/>
              </a:rPr>
              <a:t>Common </a:t>
            </a:r>
            <a:r>
              <a:rPr lang="en-US" altLang="ko-KR" sz="3600" b="1">
                <a:solidFill>
                  <a:schemeClr val="hlink"/>
                </a:solidFill>
                <a:latin typeface="Courier New" pitchFamily="49" charset="0"/>
                <a:ea typeface="굴림" pitchFamily="34" charset="-127"/>
              </a:rPr>
              <a:t>for</a:t>
            </a:r>
            <a:r>
              <a:rPr lang="en-US" altLang="ko-KR" sz="3600" b="1">
                <a:latin typeface="Courier New" pitchFamily="49" charset="0"/>
                <a:ea typeface="굴림" pitchFamily="34" charset="-127"/>
              </a:rPr>
              <a:t> </a:t>
            </a:r>
            <a:r>
              <a:rPr lang="en-US" altLang="ko-KR" sz="3600">
                <a:ea typeface="굴림" pitchFamily="34" charset="-127"/>
              </a:rPr>
              <a:t>loop idiom:</a:t>
            </a:r>
          </a:p>
          <a:p>
            <a:pPr eaLnBrk="1" hangingPunct="1">
              <a:buFont typeface="Wingdings" pitchFamily="2" charset="2"/>
              <a:buNone/>
            </a:pPr>
            <a:endParaRPr lang="en-US" altLang="ko-KR" sz="3600">
              <a:ea typeface="굴림" pitchFamily="34" charset="-127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ko-KR" sz="3600" b="1">
                <a:latin typeface="Courier New" pitchFamily="49" charset="0"/>
                <a:ea typeface="굴림" pitchFamily="34" charset="-127"/>
              </a:rPr>
              <a:t>  </a:t>
            </a:r>
            <a:r>
              <a:rPr lang="en-US" altLang="ko-KR" sz="3600" b="1">
                <a:solidFill>
                  <a:schemeClr val="folHlink"/>
                </a:solidFill>
                <a:latin typeface="Courier New" pitchFamily="49" charset="0"/>
                <a:ea typeface="굴림" pitchFamily="34" charset="-127"/>
              </a:rPr>
              <a:t>a = [3, 1, 4, 1, 5, 9]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ko-KR" sz="3600" b="1">
                <a:solidFill>
                  <a:schemeClr val="folHlink"/>
                </a:solidFill>
                <a:latin typeface="Courier New" pitchFamily="49" charset="0"/>
                <a:ea typeface="굴림" pitchFamily="34" charset="-127"/>
              </a:rPr>
              <a:t>  for i in range(len(a)):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ko-KR" sz="3600" b="1">
                <a:solidFill>
                  <a:schemeClr val="folHlink"/>
                </a:solidFill>
                <a:latin typeface="Courier New" pitchFamily="49" charset="0"/>
                <a:ea typeface="굴림" pitchFamily="34" charset="-127"/>
              </a:rPr>
              <a:t>      print a[i]</a:t>
            </a:r>
          </a:p>
          <a:p>
            <a:pPr eaLnBrk="1" hangingPunct="1">
              <a:buFont typeface="Wingdings" pitchFamily="2" charset="2"/>
              <a:buNone/>
            </a:pPr>
            <a:endParaRPr lang="ko-KR" altLang="en-US" sz="3600" b="1">
              <a:solidFill>
                <a:srgbClr val="008000"/>
              </a:solidFill>
              <a:latin typeface="Courier New" pitchFamily="49" charset="0"/>
              <a:ea typeface="굴림" pitchFamily="34" charset="-127"/>
            </a:endParaRPr>
          </a:p>
        </p:txBody>
      </p:sp>
    </p:spTree>
  </p:cSld>
  <p:clrMapOvr>
    <a:masterClrMapping/>
  </p:clrMapOvr>
  <p:transition advClick="0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itchFamily="34" charset="-127"/>
              </a:rPr>
              <a:t>Control flow (6)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9734" y="1778000"/>
            <a:ext cx="10725151" cy="4114800"/>
          </a:xfrm>
        </p:spPr>
        <p:txBody>
          <a:bodyPr/>
          <a:lstStyle/>
          <a:p>
            <a:pPr eaLnBrk="1" hangingPunct="1"/>
            <a:r>
              <a:rPr lang="en-US" altLang="ko-KR">
                <a:ea typeface="굴림" pitchFamily="34" charset="-127"/>
              </a:rPr>
              <a:t>Common </a:t>
            </a:r>
            <a:r>
              <a:rPr lang="en-US" altLang="ko-KR" b="1">
                <a:solidFill>
                  <a:schemeClr val="hlink"/>
                </a:solidFill>
                <a:latin typeface="Courier New" pitchFamily="49" charset="0"/>
                <a:ea typeface="굴림" pitchFamily="34" charset="-127"/>
              </a:rPr>
              <a:t>while</a:t>
            </a:r>
            <a:r>
              <a:rPr lang="en-US" altLang="ko-KR" b="1">
                <a:latin typeface="Courier New" pitchFamily="49" charset="0"/>
                <a:ea typeface="굴림" pitchFamily="34" charset="-127"/>
              </a:rPr>
              <a:t> </a:t>
            </a:r>
            <a:r>
              <a:rPr lang="en-US" altLang="ko-KR">
                <a:ea typeface="굴림" pitchFamily="34" charset="-127"/>
              </a:rPr>
              <a:t>loop idiom: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ko-KR" b="1">
                <a:latin typeface="Courier New" pitchFamily="49" charset="0"/>
                <a:ea typeface="굴림" pitchFamily="34" charset="-127"/>
              </a:rPr>
              <a:t>  </a:t>
            </a:r>
            <a:r>
              <a:rPr lang="en-US" altLang="ko-KR" b="1">
                <a:solidFill>
                  <a:schemeClr val="folHlink"/>
                </a:solidFill>
                <a:latin typeface="Courier New" pitchFamily="49" charset="0"/>
                <a:ea typeface="굴림" pitchFamily="34" charset="-127"/>
              </a:rPr>
              <a:t>f = open(filename, "r")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ko-KR" b="1">
                <a:solidFill>
                  <a:schemeClr val="folHlink"/>
                </a:solidFill>
                <a:latin typeface="Courier New" pitchFamily="49" charset="0"/>
                <a:ea typeface="굴림" pitchFamily="34" charset="-127"/>
              </a:rPr>
              <a:t>  while True: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ko-KR" b="1">
                <a:solidFill>
                  <a:schemeClr val="folHlink"/>
                </a:solidFill>
                <a:latin typeface="Courier New" pitchFamily="49" charset="0"/>
                <a:ea typeface="굴림" pitchFamily="34" charset="-127"/>
              </a:rPr>
              <a:t>      line = f.readline()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ko-KR" b="1">
                <a:solidFill>
                  <a:schemeClr val="folHlink"/>
                </a:solidFill>
                <a:latin typeface="Courier New" pitchFamily="49" charset="0"/>
                <a:ea typeface="굴림" pitchFamily="34" charset="-127"/>
              </a:rPr>
              <a:t>      if not line: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ko-KR" b="1">
                <a:solidFill>
                  <a:schemeClr val="folHlink"/>
                </a:solidFill>
                <a:latin typeface="Courier New" pitchFamily="49" charset="0"/>
                <a:ea typeface="굴림" pitchFamily="34" charset="-127"/>
              </a:rPr>
              <a:t>          </a:t>
            </a:r>
            <a:r>
              <a:rPr lang="en-US" altLang="ko-KR" b="1">
                <a:solidFill>
                  <a:schemeClr val="hlink"/>
                </a:solidFill>
                <a:latin typeface="Courier New" pitchFamily="49" charset="0"/>
                <a:ea typeface="굴림" pitchFamily="34" charset="-127"/>
              </a:rPr>
              <a:t>break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ko-KR" b="1">
                <a:solidFill>
                  <a:schemeClr val="folHlink"/>
                </a:solidFill>
                <a:latin typeface="Courier New" pitchFamily="49" charset="0"/>
                <a:ea typeface="굴림" pitchFamily="34" charset="-127"/>
              </a:rPr>
              <a:t>      # do something with line</a:t>
            </a:r>
          </a:p>
        </p:txBody>
      </p:sp>
    </p:spTree>
  </p:cSld>
  <p:clrMapOvr>
    <a:masterClrMapping/>
  </p:clrMapOvr>
  <p:transition advClick="0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itchFamily="34" charset="-127"/>
              </a:rPr>
              <a:t>Control flow (7): odds &amp; ends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4033" y="1971675"/>
            <a:ext cx="10363200" cy="4114800"/>
          </a:xfrm>
        </p:spPr>
        <p:txBody>
          <a:bodyPr/>
          <a:lstStyle/>
          <a:p>
            <a:pPr eaLnBrk="1" hangingPunct="1"/>
            <a:r>
              <a:rPr lang="en-US" altLang="ko-KR" sz="3600" b="1">
                <a:solidFill>
                  <a:schemeClr val="hlink"/>
                </a:solidFill>
                <a:latin typeface="Courier New" pitchFamily="49" charset="0"/>
                <a:ea typeface="굴림" pitchFamily="34" charset="-127"/>
              </a:rPr>
              <a:t>continue</a:t>
            </a:r>
            <a:r>
              <a:rPr lang="en-US" altLang="ko-KR" sz="3600" b="1">
                <a:latin typeface="Courier New" pitchFamily="49" charset="0"/>
                <a:ea typeface="굴림" pitchFamily="34" charset="-127"/>
              </a:rPr>
              <a:t> </a:t>
            </a:r>
            <a:r>
              <a:rPr lang="en-US" altLang="ko-KR" sz="3600">
                <a:ea typeface="굴림" pitchFamily="34" charset="-127"/>
              </a:rPr>
              <a:t>statement like in C</a:t>
            </a:r>
          </a:p>
          <a:p>
            <a:pPr eaLnBrk="1" hangingPunct="1"/>
            <a:r>
              <a:rPr lang="en-US" altLang="ko-KR" sz="3600" b="1">
                <a:solidFill>
                  <a:schemeClr val="hlink"/>
                </a:solidFill>
                <a:latin typeface="Courier New" pitchFamily="49" charset="0"/>
                <a:ea typeface="굴림" pitchFamily="34" charset="-127"/>
              </a:rPr>
              <a:t>pass</a:t>
            </a:r>
            <a:r>
              <a:rPr lang="en-US" altLang="ko-KR" sz="3600">
                <a:ea typeface="굴림" pitchFamily="34" charset="-127"/>
              </a:rPr>
              <a:t> keyword: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ko-KR" sz="3600" b="1">
                <a:latin typeface="Courier New" pitchFamily="49" charset="0"/>
                <a:ea typeface="굴림" pitchFamily="34" charset="-127"/>
              </a:rPr>
              <a:t>  </a:t>
            </a:r>
            <a:r>
              <a:rPr lang="en-US" altLang="ko-KR" sz="3600" b="1">
                <a:solidFill>
                  <a:schemeClr val="folHlink"/>
                </a:solidFill>
                <a:latin typeface="Courier New" pitchFamily="49" charset="0"/>
                <a:ea typeface="굴림" pitchFamily="34" charset="-127"/>
              </a:rPr>
              <a:t>if a == 0: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ko-KR" sz="3600" b="1">
                <a:latin typeface="Courier New" pitchFamily="49" charset="0"/>
                <a:ea typeface="굴림" pitchFamily="34" charset="-127"/>
              </a:rPr>
              <a:t>      </a:t>
            </a:r>
            <a:r>
              <a:rPr lang="en-US" altLang="ko-KR" sz="3600" b="1">
                <a:solidFill>
                  <a:schemeClr val="hlink"/>
                </a:solidFill>
                <a:latin typeface="Courier New" pitchFamily="49" charset="0"/>
                <a:ea typeface="굴림" pitchFamily="34" charset="-127"/>
              </a:rPr>
              <a:t>pass</a:t>
            </a:r>
            <a:r>
              <a:rPr lang="en-US" altLang="ko-KR" sz="3600" b="1">
                <a:solidFill>
                  <a:schemeClr val="folHlink"/>
                </a:solidFill>
                <a:latin typeface="Courier New" pitchFamily="49" charset="0"/>
                <a:ea typeface="굴림" pitchFamily="34" charset="-127"/>
              </a:rPr>
              <a:t>  # do nothing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ko-KR" sz="3600" b="1">
                <a:solidFill>
                  <a:schemeClr val="folHlink"/>
                </a:solidFill>
                <a:latin typeface="Courier New" pitchFamily="49" charset="0"/>
                <a:ea typeface="굴림" pitchFamily="34" charset="-127"/>
              </a:rPr>
              <a:t>  else: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ko-KR" sz="3600" b="1">
                <a:solidFill>
                  <a:schemeClr val="folHlink"/>
                </a:solidFill>
                <a:latin typeface="Courier New" pitchFamily="49" charset="0"/>
                <a:ea typeface="굴림" pitchFamily="34" charset="-127"/>
              </a:rPr>
              <a:t>      # whatever</a:t>
            </a:r>
          </a:p>
        </p:txBody>
      </p:sp>
    </p:spTree>
  </p:cSld>
  <p:clrMapOvr>
    <a:masterClrMapping/>
  </p:clrMapOvr>
  <p:transition advClick="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Language properties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570038"/>
            <a:ext cx="10972800" cy="4525962"/>
          </a:xfrm>
        </p:spPr>
        <p:txBody>
          <a:bodyPr/>
          <a:lstStyle/>
          <a:p>
            <a:r>
              <a:rPr lang="en-US"/>
              <a:t>Everything is an object</a:t>
            </a:r>
          </a:p>
          <a:p>
            <a:r>
              <a:rPr lang="en-US"/>
              <a:t>Modules, classes, functions</a:t>
            </a:r>
          </a:p>
          <a:p>
            <a:r>
              <a:rPr lang="en-US"/>
              <a:t>Exception handling</a:t>
            </a:r>
          </a:p>
          <a:p>
            <a:r>
              <a:rPr lang="en-US"/>
              <a:t>Dynamic typing, polymorphism</a:t>
            </a:r>
          </a:p>
          <a:p>
            <a:r>
              <a:rPr lang="en-US"/>
              <a:t>Static scoping</a:t>
            </a:r>
          </a:p>
          <a:p>
            <a:r>
              <a:rPr lang="en-US"/>
              <a:t>Operator overloading</a:t>
            </a:r>
          </a:p>
          <a:p>
            <a:r>
              <a:rPr lang="en-US"/>
              <a:t>Indentation for block structure</a:t>
            </a:r>
          </a:p>
        </p:txBody>
      </p:sp>
    </p:spTree>
  </p:cSld>
  <p:clrMapOvr>
    <a:masterClrMapping/>
  </p:clrMapOvr>
  <p:transition advClick="0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itchFamily="34" charset="-127"/>
              </a:rPr>
              <a:t>Defining functions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52033" y="1789113"/>
            <a:ext cx="9076267" cy="4114800"/>
          </a:xfrm>
          <a:noFill/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ko-KR" altLang="en-US" sz="3600" b="1">
                <a:solidFill>
                  <a:schemeClr val="hlink"/>
                </a:solidFill>
                <a:latin typeface="Courier New" pitchFamily="49" charset="0"/>
                <a:ea typeface="굴림" pitchFamily="34" charset="-127"/>
              </a:rPr>
              <a:t>  </a:t>
            </a:r>
            <a:r>
              <a:rPr lang="en-US" altLang="ko-KR" sz="3600" b="1">
                <a:solidFill>
                  <a:schemeClr val="hlink"/>
                </a:solidFill>
                <a:latin typeface="Courier New" pitchFamily="49" charset="0"/>
                <a:ea typeface="굴림" pitchFamily="34" charset="-127"/>
              </a:rPr>
              <a:t>def</a:t>
            </a:r>
            <a:r>
              <a:rPr lang="en-US" altLang="ko-KR" sz="3600" b="1">
                <a:solidFill>
                  <a:schemeClr val="folHlink"/>
                </a:solidFill>
                <a:latin typeface="Courier New" pitchFamily="49" charset="0"/>
                <a:ea typeface="굴림" pitchFamily="34" charset="-127"/>
              </a:rPr>
              <a:t> foo(x):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ko-KR" sz="3600" b="1">
                <a:solidFill>
                  <a:schemeClr val="folHlink"/>
                </a:solidFill>
                <a:latin typeface="Courier New" pitchFamily="49" charset="0"/>
                <a:ea typeface="굴림" pitchFamily="34" charset="-127"/>
              </a:rPr>
              <a:t>      y = 10 * x + 2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ko-KR" sz="3600" b="1">
                <a:latin typeface="Courier New" pitchFamily="49" charset="0"/>
                <a:ea typeface="굴림" pitchFamily="34" charset="-127"/>
              </a:rPr>
              <a:t>      </a:t>
            </a:r>
            <a:r>
              <a:rPr lang="en-US" altLang="ko-KR" sz="3600" b="1">
                <a:solidFill>
                  <a:schemeClr val="hlink"/>
                </a:solidFill>
                <a:latin typeface="Courier New" pitchFamily="49" charset="0"/>
                <a:ea typeface="굴림" pitchFamily="34" charset="-127"/>
              </a:rPr>
              <a:t>return</a:t>
            </a:r>
            <a:r>
              <a:rPr lang="en-US" altLang="ko-KR" sz="3600" b="1">
                <a:latin typeface="Courier New" pitchFamily="49" charset="0"/>
                <a:ea typeface="굴림" pitchFamily="34" charset="-127"/>
              </a:rPr>
              <a:t> </a:t>
            </a:r>
            <a:r>
              <a:rPr lang="en-US" altLang="ko-KR" sz="3600" b="1">
                <a:solidFill>
                  <a:schemeClr val="folHlink"/>
                </a:solidFill>
                <a:latin typeface="Courier New" pitchFamily="49" charset="0"/>
                <a:ea typeface="굴림" pitchFamily="34" charset="-127"/>
              </a:rPr>
              <a:t>y</a:t>
            </a:r>
          </a:p>
          <a:p>
            <a:pPr eaLnBrk="1" hangingPunct="1"/>
            <a:r>
              <a:rPr lang="en-US" altLang="ko-KR" sz="3600">
                <a:ea typeface="굴림" pitchFamily="34" charset="-127"/>
              </a:rPr>
              <a:t>All variables are local unless specified as </a:t>
            </a:r>
            <a:r>
              <a:rPr lang="en-US" altLang="ko-KR" sz="3600" b="1">
                <a:solidFill>
                  <a:schemeClr val="folHlink"/>
                </a:solidFill>
                <a:latin typeface="Courier New" pitchFamily="49" charset="0"/>
                <a:ea typeface="굴림" pitchFamily="34" charset="-127"/>
              </a:rPr>
              <a:t>global</a:t>
            </a:r>
          </a:p>
          <a:p>
            <a:pPr eaLnBrk="1" hangingPunct="1"/>
            <a:r>
              <a:rPr lang="en-US" altLang="ko-KR" sz="3600">
                <a:ea typeface="굴림" pitchFamily="34" charset="-127"/>
              </a:rPr>
              <a:t>Arguments passed by </a:t>
            </a:r>
            <a:r>
              <a:rPr lang="en-US" altLang="ko-KR" sz="3600">
                <a:solidFill>
                  <a:srgbClr val="FF0000"/>
                </a:solidFill>
                <a:ea typeface="굴림" pitchFamily="34" charset="-127"/>
              </a:rPr>
              <a:t>value</a:t>
            </a:r>
          </a:p>
        </p:txBody>
      </p:sp>
    </p:spTree>
  </p:cSld>
  <p:clrMapOvr>
    <a:masterClrMapping/>
  </p:clrMapOvr>
  <p:transition advClick="0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itchFamily="34" charset="-127"/>
              </a:rPr>
              <a:t>Executing functions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35101" y="2220913"/>
            <a:ext cx="9285817" cy="4114800"/>
          </a:xfrm>
          <a:noFill/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ko-KR" sz="3600" b="1">
                <a:solidFill>
                  <a:schemeClr val="hlink"/>
                </a:solidFill>
                <a:latin typeface="Courier New" pitchFamily="49" charset="0"/>
                <a:ea typeface="굴림" pitchFamily="34" charset="-127"/>
              </a:rPr>
              <a:t>def</a:t>
            </a:r>
            <a:r>
              <a:rPr lang="en-US" altLang="ko-KR" sz="3600" b="1">
                <a:solidFill>
                  <a:schemeClr val="folHlink"/>
                </a:solidFill>
                <a:latin typeface="Courier New" pitchFamily="49" charset="0"/>
                <a:ea typeface="굴림" pitchFamily="34" charset="-127"/>
              </a:rPr>
              <a:t> foo(x):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ko-KR" sz="3600" b="1">
                <a:solidFill>
                  <a:schemeClr val="folHlink"/>
                </a:solidFill>
                <a:latin typeface="Courier New" pitchFamily="49" charset="0"/>
                <a:ea typeface="굴림" pitchFamily="34" charset="-127"/>
              </a:rPr>
              <a:t>    y = 10 * x + 2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ko-KR" sz="3600" b="1">
                <a:latin typeface="Courier New" pitchFamily="49" charset="0"/>
                <a:ea typeface="굴림" pitchFamily="34" charset="-127"/>
              </a:rPr>
              <a:t>    </a:t>
            </a:r>
            <a:r>
              <a:rPr lang="en-US" altLang="ko-KR" sz="3600" b="1">
                <a:solidFill>
                  <a:schemeClr val="hlink"/>
                </a:solidFill>
                <a:latin typeface="Courier New" pitchFamily="49" charset="0"/>
                <a:ea typeface="굴림" pitchFamily="34" charset="-127"/>
              </a:rPr>
              <a:t>return</a:t>
            </a:r>
            <a:r>
              <a:rPr lang="en-US" altLang="ko-KR" sz="3600" b="1">
                <a:latin typeface="Courier New" pitchFamily="49" charset="0"/>
                <a:ea typeface="굴림" pitchFamily="34" charset="-127"/>
              </a:rPr>
              <a:t> </a:t>
            </a:r>
            <a:r>
              <a:rPr lang="en-US" altLang="ko-KR" sz="3600" b="1">
                <a:solidFill>
                  <a:schemeClr val="folHlink"/>
                </a:solidFill>
                <a:latin typeface="Courier New" pitchFamily="49" charset="0"/>
                <a:ea typeface="굴림" pitchFamily="34" charset="-127"/>
              </a:rPr>
              <a:t>y</a:t>
            </a:r>
          </a:p>
          <a:p>
            <a:pPr eaLnBrk="1" hangingPunct="1">
              <a:buFont typeface="Wingdings" pitchFamily="2" charset="2"/>
              <a:buNone/>
            </a:pPr>
            <a:endParaRPr lang="en-US" altLang="ko-KR" sz="3600" b="1">
              <a:latin typeface="Courier New" pitchFamily="49" charset="0"/>
              <a:ea typeface="굴림" pitchFamily="34" charset="-127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ko-KR" sz="3600" b="1">
                <a:solidFill>
                  <a:schemeClr val="folHlink"/>
                </a:solidFill>
                <a:latin typeface="Courier New" pitchFamily="49" charset="0"/>
                <a:ea typeface="굴림" pitchFamily="34" charset="-127"/>
              </a:rPr>
              <a:t>print </a:t>
            </a:r>
            <a:r>
              <a:rPr lang="en-US" altLang="ko-KR" sz="3600" b="1">
                <a:solidFill>
                  <a:schemeClr val="hlink"/>
                </a:solidFill>
                <a:latin typeface="Courier New" pitchFamily="49" charset="0"/>
                <a:ea typeface="굴림" pitchFamily="34" charset="-127"/>
              </a:rPr>
              <a:t>foo(10)</a:t>
            </a:r>
            <a:r>
              <a:rPr lang="en-US" altLang="ko-KR" sz="3600" b="1">
                <a:solidFill>
                  <a:schemeClr val="folHlink"/>
                </a:solidFill>
                <a:latin typeface="Courier New" pitchFamily="49" charset="0"/>
                <a:ea typeface="굴림" pitchFamily="34" charset="-127"/>
              </a:rPr>
              <a:t>  # 102</a:t>
            </a:r>
          </a:p>
        </p:txBody>
      </p:sp>
    </p:spTree>
  </p:cSld>
  <p:clrMapOvr>
    <a:masterClrMapping/>
  </p:clrMapOvr>
  <p:transition advClick="0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use modules?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6900" y="1490663"/>
            <a:ext cx="10972800" cy="4525962"/>
          </a:xfrm>
        </p:spPr>
        <p:txBody>
          <a:bodyPr/>
          <a:lstStyle/>
          <a:p>
            <a:r>
              <a:rPr lang="en-US" sz="2400"/>
              <a:t>Code reuse</a:t>
            </a:r>
          </a:p>
          <a:p>
            <a:pPr lvl="1"/>
            <a:r>
              <a:rPr lang="en-US" sz="2400"/>
              <a:t>Routines can be called multiple times within a program</a:t>
            </a:r>
          </a:p>
          <a:p>
            <a:pPr lvl="1"/>
            <a:r>
              <a:rPr lang="en-US" sz="2400"/>
              <a:t>Routines can be used from multiple programs</a:t>
            </a:r>
          </a:p>
          <a:p>
            <a:r>
              <a:rPr lang="en-US" sz="2400"/>
              <a:t>Namespace partitioning</a:t>
            </a:r>
          </a:p>
          <a:p>
            <a:pPr lvl="1"/>
            <a:r>
              <a:rPr lang="en-US" sz="2400"/>
              <a:t>Group data together with functions used for that data</a:t>
            </a:r>
          </a:p>
          <a:p>
            <a:r>
              <a:rPr lang="en-US" sz="2400"/>
              <a:t>Implementing shared services or data</a:t>
            </a:r>
          </a:p>
          <a:p>
            <a:pPr lvl="1"/>
            <a:r>
              <a:rPr lang="en-US" sz="2400"/>
              <a:t>Can provide global data structure that is accessed by multiple subprograms</a:t>
            </a:r>
          </a:p>
        </p:txBody>
      </p:sp>
    </p:spTree>
  </p:cSld>
  <p:clrMapOvr>
    <a:masterClrMapping/>
  </p:clrMapOvr>
  <p:transition advClick="0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Modules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490663"/>
            <a:ext cx="10972800" cy="4525962"/>
          </a:xfrm>
        </p:spPr>
        <p:txBody>
          <a:bodyPr/>
          <a:lstStyle/>
          <a:p>
            <a:r>
              <a:rPr lang="en-US" sz="2400"/>
              <a:t>Modules are functions and variables defined in separate files</a:t>
            </a:r>
          </a:p>
          <a:p>
            <a:r>
              <a:rPr lang="en-US" sz="2400"/>
              <a:t>Items are imported using </a:t>
            </a:r>
            <a:r>
              <a:rPr lang="en-US" sz="2400">
                <a:solidFill>
                  <a:schemeClr val="accent2"/>
                </a:solidFill>
              </a:rPr>
              <a:t>from</a:t>
            </a:r>
            <a:r>
              <a:rPr lang="en-US" sz="2400"/>
              <a:t> or </a:t>
            </a:r>
            <a:r>
              <a:rPr lang="en-US" sz="2400">
                <a:solidFill>
                  <a:schemeClr val="accent2"/>
                </a:solidFill>
              </a:rPr>
              <a:t>import</a:t>
            </a:r>
          </a:p>
          <a:p>
            <a:pPr lvl="2"/>
            <a:r>
              <a:rPr lang="en-US">
                <a:solidFill>
                  <a:srgbClr val="3399FF"/>
                </a:solidFill>
              </a:rPr>
              <a:t>from module import function</a:t>
            </a:r>
          </a:p>
          <a:p>
            <a:pPr lvl="2"/>
            <a:r>
              <a:rPr lang="en-US">
                <a:solidFill>
                  <a:srgbClr val="3399FF"/>
                </a:solidFill>
              </a:rPr>
              <a:t>function()</a:t>
            </a:r>
          </a:p>
          <a:p>
            <a:pPr lvl="2"/>
            <a:endParaRPr lang="en-US">
              <a:solidFill>
                <a:srgbClr val="3399FF"/>
              </a:solidFill>
            </a:endParaRPr>
          </a:p>
          <a:p>
            <a:pPr lvl="2"/>
            <a:r>
              <a:rPr lang="en-US">
                <a:solidFill>
                  <a:srgbClr val="3399FF"/>
                </a:solidFill>
              </a:rPr>
              <a:t>import module</a:t>
            </a:r>
          </a:p>
          <a:p>
            <a:pPr lvl="2"/>
            <a:r>
              <a:rPr lang="en-US">
                <a:solidFill>
                  <a:srgbClr val="3399FF"/>
                </a:solidFill>
              </a:rPr>
              <a:t>module.function()</a:t>
            </a:r>
          </a:p>
          <a:p>
            <a:r>
              <a:rPr lang="en-US" sz="2400"/>
              <a:t>Modules are namespaces</a:t>
            </a:r>
          </a:p>
          <a:p>
            <a:pPr lvl="1"/>
            <a:r>
              <a:rPr lang="en-US" sz="2400"/>
              <a:t>Can be used to organize variable names, i.e.</a:t>
            </a:r>
          </a:p>
          <a:p>
            <a:pPr lvl="2"/>
            <a:r>
              <a:rPr lang="en-US"/>
              <a:t>atom.position = atom.position - molecule.position</a:t>
            </a:r>
          </a:p>
        </p:txBody>
      </p:sp>
    </p:spTree>
  </p:cSld>
  <p:clrMapOvr>
    <a:masterClrMapping/>
  </p:clrMapOvr>
  <p:transition advClick="0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itchFamily="34" charset="-127"/>
              </a:rPr>
              <a:t>Modules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8134" y="1666875"/>
            <a:ext cx="10822517" cy="4114800"/>
          </a:xfrm>
          <a:noFill/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en-US" altLang="ko-KR">
                <a:ea typeface="굴림" pitchFamily="34" charset="-127"/>
              </a:rPr>
              <a:t>Access other code by </a:t>
            </a:r>
            <a:r>
              <a:rPr lang="en-US" altLang="ko-KR" u="sng">
                <a:ea typeface="굴림" pitchFamily="34" charset="-127"/>
              </a:rPr>
              <a:t>importing modules</a:t>
            </a:r>
          </a:p>
          <a:p>
            <a:pPr lvl="1"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en-US" altLang="ko-KR" b="1">
                <a:solidFill>
                  <a:schemeClr val="folHlink"/>
                </a:solidFill>
                <a:latin typeface="Courier New" pitchFamily="49" charset="0"/>
                <a:ea typeface="굴림" pitchFamily="34" charset="-127"/>
              </a:rPr>
              <a:t>import math</a:t>
            </a:r>
          </a:p>
          <a:p>
            <a:pPr lvl="1"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en-US" altLang="ko-KR" b="1">
                <a:solidFill>
                  <a:schemeClr val="folHlink"/>
                </a:solidFill>
                <a:latin typeface="Courier New" pitchFamily="49" charset="0"/>
                <a:ea typeface="굴림" pitchFamily="34" charset="-127"/>
              </a:rPr>
              <a:t>print math.sqrt(2.0)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ko-KR">
                <a:ea typeface="굴림" pitchFamily="34" charset="-127"/>
              </a:rPr>
              <a:t>or:</a:t>
            </a:r>
          </a:p>
          <a:p>
            <a:pPr lvl="1"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en-US" altLang="ko-KR" b="1">
                <a:solidFill>
                  <a:schemeClr val="folHlink"/>
                </a:solidFill>
                <a:latin typeface="Courier New" pitchFamily="49" charset="0"/>
                <a:ea typeface="굴림" pitchFamily="34" charset="-127"/>
              </a:rPr>
              <a:t>from math import sqrt</a:t>
            </a:r>
          </a:p>
          <a:p>
            <a:pPr lvl="1"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en-US" altLang="ko-KR" b="1">
                <a:solidFill>
                  <a:schemeClr val="folHlink"/>
                </a:solidFill>
                <a:latin typeface="Courier New" pitchFamily="49" charset="0"/>
                <a:ea typeface="굴림" pitchFamily="34" charset="-127"/>
              </a:rPr>
              <a:t>print sqrt(2.0)</a:t>
            </a:r>
          </a:p>
        </p:txBody>
      </p:sp>
    </p:spTree>
  </p:cSld>
  <p:clrMapOvr>
    <a:masterClrMapping/>
  </p:clrMapOvr>
  <p:transition advClick="0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itchFamily="34" charset="-127"/>
              </a:rPr>
              <a:t>Modules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1851" y="1549400"/>
            <a:ext cx="10822516" cy="4114800"/>
          </a:xfrm>
          <a:noFill/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en-US" altLang="ko-KR">
                <a:ea typeface="굴림" pitchFamily="34" charset="-127"/>
              </a:rPr>
              <a:t>or:</a:t>
            </a:r>
          </a:p>
          <a:p>
            <a:pPr lvl="1"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en-US" altLang="ko-KR" b="1">
                <a:solidFill>
                  <a:schemeClr val="folHlink"/>
                </a:solidFill>
                <a:latin typeface="Courier New" pitchFamily="49" charset="0"/>
                <a:ea typeface="굴림" pitchFamily="34" charset="-127"/>
              </a:rPr>
              <a:t>from math import *</a:t>
            </a:r>
          </a:p>
          <a:p>
            <a:pPr lvl="1"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en-US" altLang="ko-KR" b="1">
                <a:solidFill>
                  <a:schemeClr val="folHlink"/>
                </a:solidFill>
                <a:latin typeface="Courier New" pitchFamily="49" charset="0"/>
                <a:ea typeface="굴림" pitchFamily="34" charset="-127"/>
              </a:rPr>
              <a:t>print sqrt(2.0)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ko-KR">
                <a:ea typeface="굴림" pitchFamily="34" charset="-127"/>
              </a:rPr>
              <a:t>Can import multiple modules on one line:</a:t>
            </a:r>
          </a:p>
          <a:p>
            <a:pPr lvl="1"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en-US" altLang="ko-KR" b="1">
                <a:solidFill>
                  <a:schemeClr val="folHlink"/>
                </a:solidFill>
                <a:latin typeface="Courier New" pitchFamily="49" charset="0"/>
                <a:ea typeface="굴림" pitchFamily="34" charset="-127"/>
              </a:rPr>
              <a:t>import sys, string, math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ko-KR">
                <a:ea typeface="굴림" pitchFamily="34" charset="-127"/>
              </a:rPr>
              <a:t>Only one "</a:t>
            </a:r>
            <a:r>
              <a:rPr lang="en-US" altLang="ko-KR" b="1">
                <a:solidFill>
                  <a:schemeClr val="folHlink"/>
                </a:solidFill>
                <a:latin typeface="Courier New" pitchFamily="49" charset="0"/>
                <a:ea typeface="굴림" pitchFamily="34" charset="-127"/>
              </a:rPr>
              <a:t>from x import y</a:t>
            </a:r>
            <a:r>
              <a:rPr lang="en-US" altLang="ko-KR">
                <a:ea typeface="굴림" pitchFamily="34" charset="-127"/>
              </a:rPr>
              <a:t>" per line</a:t>
            </a:r>
          </a:p>
        </p:txBody>
      </p:sp>
    </p:spTree>
  </p:cSld>
  <p:clrMapOvr>
    <a:masterClrMapping/>
  </p:clrMapOvr>
  <p:transition advClick="0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NumPy Modules</a:t>
            </a:r>
          </a:p>
        </p:txBody>
      </p:sp>
      <p:sp>
        <p:nvSpPr>
          <p:cNvPr id="9523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886884" y="1371601"/>
            <a:ext cx="10972800" cy="4525963"/>
          </a:xfrm>
        </p:spPr>
        <p:txBody>
          <a:bodyPr/>
          <a:lstStyle/>
          <a:p>
            <a:r>
              <a:rPr lang="en-US" sz="2800"/>
              <a:t>http://numpy.scipy.org/</a:t>
            </a:r>
          </a:p>
          <a:p>
            <a:r>
              <a:rPr lang="en-US" sz="2000"/>
              <a:t>NumPy has many of the features of Matlab, in a free, multiplatform program. It also allows you to do intensive computing operations in a simple way</a:t>
            </a:r>
          </a:p>
          <a:p>
            <a:r>
              <a:rPr lang="en-US" sz="2000"/>
              <a:t>Numeric Module: Array Constructors</a:t>
            </a:r>
          </a:p>
          <a:p>
            <a:pPr lvl="1"/>
            <a:r>
              <a:rPr lang="en-US" sz="2000"/>
              <a:t>ones, zeros, identity</a:t>
            </a:r>
          </a:p>
          <a:p>
            <a:pPr lvl="1"/>
            <a:r>
              <a:rPr lang="en-US" sz="2000"/>
              <a:t>arrayrange</a:t>
            </a:r>
          </a:p>
          <a:p>
            <a:r>
              <a:rPr lang="en-US" sz="2000"/>
              <a:t>LinearAlgebra Module: Solvers</a:t>
            </a:r>
          </a:p>
          <a:p>
            <a:pPr lvl="1"/>
            <a:r>
              <a:rPr lang="en-US" sz="2000"/>
              <a:t>Singular Value Decomposition</a:t>
            </a:r>
          </a:p>
          <a:p>
            <a:pPr lvl="1"/>
            <a:r>
              <a:rPr lang="en-US" sz="2000"/>
              <a:t>Eigenvalue, Eigenvector</a:t>
            </a:r>
          </a:p>
          <a:p>
            <a:pPr lvl="1"/>
            <a:r>
              <a:rPr lang="en-US" sz="2000"/>
              <a:t>Inverse</a:t>
            </a:r>
          </a:p>
          <a:p>
            <a:pPr lvl="1"/>
            <a:r>
              <a:rPr lang="en-US" sz="2000"/>
              <a:t>Determinant</a:t>
            </a:r>
          </a:p>
          <a:p>
            <a:pPr lvl="1"/>
            <a:r>
              <a:rPr lang="en-US" sz="2000"/>
              <a:t>Linear System Solver</a:t>
            </a:r>
          </a:p>
        </p:txBody>
      </p:sp>
    </p:spTree>
  </p:cSld>
  <p:clrMapOvr>
    <a:masterClrMapping/>
  </p:clrMapOvr>
  <p:transition advClick="0"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Arrays and Constructors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9817" y="1431926"/>
            <a:ext cx="10972800" cy="4525963"/>
          </a:xfrm>
        </p:spPr>
        <p:txBody>
          <a:bodyPr/>
          <a:lstStyle/>
          <a:p>
            <a:pPr lvl="2"/>
            <a:r>
              <a:rPr lang="en-US" sz="2000"/>
              <a:t>&gt;&gt;&gt; a = </a:t>
            </a:r>
            <a:r>
              <a:rPr lang="en-US" sz="2000">
                <a:solidFill>
                  <a:schemeClr val="accent2"/>
                </a:solidFill>
              </a:rPr>
              <a:t>ones</a:t>
            </a:r>
            <a:r>
              <a:rPr lang="en-US" sz="2000"/>
              <a:t>((3,3),float)</a:t>
            </a:r>
          </a:p>
          <a:p>
            <a:pPr lvl="2"/>
            <a:r>
              <a:rPr lang="en-US" sz="2000"/>
              <a:t>&gt;&gt;&gt; print a</a:t>
            </a:r>
          </a:p>
          <a:p>
            <a:pPr lvl="2"/>
            <a:r>
              <a:rPr lang="en-US" sz="2000"/>
              <a:t>[[1., 1., 1.],</a:t>
            </a:r>
          </a:p>
          <a:p>
            <a:pPr lvl="2"/>
            <a:r>
              <a:rPr lang="en-US" sz="2000"/>
              <a:t> [1., 1., 1.],</a:t>
            </a:r>
          </a:p>
          <a:p>
            <a:pPr lvl="2"/>
            <a:r>
              <a:rPr lang="en-US" sz="2000"/>
              <a:t> [1., 1., 1.]]</a:t>
            </a:r>
          </a:p>
          <a:p>
            <a:pPr lvl="2"/>
            <a:r>
              <a:rPr lang="en-US" sz="2000"/>
              <a:t>&gt;&gt;&gt; b = zeros((3,3),float)</a:t>
            </a:r>
          </a:p>
          <a:p>
            <a:pPr lvl="2"/>
            <a:r>
              <a:rPr lang="en-US" sz="2000"/>
              <a:t>&gt;&gt;&gt; b = b + 2.*</a:t>
            </a:r>
            <a:r>
              <a:rPr lang="en-US" sz="2000">
                <a:solidFill>
                  <a:schemeClr val="accent2"/>
                </a:solidFill>
              </a:rPr>
              <a:t>identity</a:t>
            </a:r>
            <a:r>
              <a:rPr lang="en-US" sz="2000"/>
              <a:t>(3) </a:t>
            </a:r>
            <a:r>
              <a:rPr lang="en-US" sz="2000">
                <a:solidFill>
                  <a:schemeClr val="hlink"/>
                </a:solidFill>
              </a:rPr>
              <a:t>#"+" is overloaded</a:t>
            </a:r>
          </a:p>
          <a:p>
            <a:pPr lvl="2"/>
            <a:r>
              <a:rPr lang="en-US" sz="2000"/>
              <a:t>&gt;&gt;&gt; c = a + b</a:t>
            </a:r>
          </a:p>
          <a:p>
            <a:pPr lvl="2"/>
            <a:r>
              <a:rPr lang="en-US" sz="2000"/>
              <a:t>&gt;&gt;&gt; print c </a:t>
            </a:r>
          </a:p>
          <a:p>
            <a:pPr lvl="2"/>
            <a:r>
              <a:rPr lang="en-US" sz="2000"/>
              <a:t>[[3., 1., 1.],</a:t>
            </a:r>
          </a:p>
          <a:p>
            <a:pPr lvl="2"/>
            <a:r>
              <a:rPr lang="en-US" sz="2000"/>
              <a:t> [1., 3., 1.],</a:t>
            </a:r>
          </a:p>
          <a:p>
            <a:pPr lvl="2"/>
            <a:r>
              <a:rPr lang="en-US" sz="2000"/>
              <a:t> [1., 1., 3.]]</a:t>
            </a:r>
          </a:p>
        </p:txBody>
      </p:sp>
    </p:spTree>
  </p:cSld>
  <p:clrMapOvr>
    <a:masterClrMapping/>
  </p:clrMapOvr>
  <p:transition advClick="0"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Overloaded operators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1" y="1500188"/>
            <a:ext cx="11171767" cy="4751387"/>
          </a:xfrm>
        </p:spPr>
        <p:txBody>
          <a:bodyPr/>
          <a:lstStyle/>
          <a:p>
            <a:pPr lvl="2"/>
            <a:r>
              <a:rPr lang="en-US" sz="2000"/>
              <a:t>&gt;&gt;&gt; b = 2.*ones((2,2),float) </a:t>
            </a:r>
            <a:r>
              <a:rPr lang="en-US" sz="2000">
                <a:solidFill>
                  <a:schemeClr val="hlink"/>
                </a:solidFill>
              </a:rPr>
              <a:t>#overloaded</a:t>
            </a:r>
          </a:p>
          <a:p>
            <a:pPr lvl="2"/>
            <a:r>
              <a:rPr lang="en-US" sz="2000"/>
              <a:t>&gt;&gt;&gt; print b</a:t>
            </a:r>
          </a:p>
          <a:p>
            <a:pPr lvl="2"/>
            <a:r>
              <a:rPr lang="en-US" sz="2000"/>
              <a:t>[[2.,2.],</a:t>
            </a:r>
          </a:p>
          <a:p>
            <a:pPr lvl="2"/>
            <a:r>
              <a:rPr lang="en-US" sz="2000"/>
              <a:t> [2.,2.]]</a:t>
            </a:r>
          </a:p>
          <a:p>
            <a:pPr lvl="2"/>
            <a:r>
              <a:rPr lang="en-US" sz="2000"/>
              <a:t>&gt;&gt;&gt; b = b+1   </a:t>
            </a:r>
            <a:r>
              <a:rPr lang="en-US" sz="2000">
                <a:solidFill>
                  <a:schemeClr val="hlink"/>
                </a:solidFill>
              </a:rPr>
              <a:t># Addition of a scalar is</a:t>
            </a:r>
            <a:r>
              <a:rPr lang="en-US" sz="2000"/>
              <a:t> </a:t>
            </a:r>
          </a:p>
          <a:p>
            <a:pPr lvl="2"/>
            <a:r>
              <a:rPr lang="en-US" sz="2000"/>
              <a:t>&gt;&gt;&gt; print b   </a:t>
            </a:r>
            <a:r>
              <a:rPr lang="en-US" sz="2000">
                <a:solidFill>
                  <a:schemeClr val="hlink"/>
                </a:solidFill>
              </a:rPr>
              <a:t>#   element-by-element</a:t>
            </a:r>
          </a:p>
          <a:p>
            <a:pPr lvl="2"/>
            <a:r>
              <a:rPr lang="en-US" sz="2000"/>
              <a:t>[[3.,3.],</a:t>
            </a:r>
          </a:p>
          <a:p>
            <a:pPr lvl="2"/>
            <a:r>
              <a:rPr lang="en-US" sz="2000"/>
              <a:t> [3.,3.]]</a:t>
            </a:r>
          </a:p>
          <a:p>
            <a:pPr lvl="2"/>
            <a:r>
              <a:rPr lang="en-US" sz="2000"/>
              <a:t>&gt;&gt;&gt; c = 2.*b  </a:t>
            </a:r>
            <a:r>
              <a:rPr lang="en-US" sz="2000">
                <a:solidFill>
                  <a:schemeClr val="hlink"/>
                </a:solidFill>
              </a:rPr>
              <a:t># Multiplication by a scalar is</a:t>
            </a:r>
          </a:p>
          <a:p>
            <a:pPr lvl="2"/>
            <a:r>
              <a:rPr lang="en-US" sz="2000"/>
              <a:t>&gt;&gt;&gt; print c   </a:t>
            </a:r>
            <a:r>
              <a:rPr lang="en-US" sz="2000">
                <a:solidFill>
                  <a:schemeClr val="hlink"/>
                </a:solidFill>
              </a:rPr>
              <a:t>#   element-by-element</a:t>
            </a:r>
          </a:p>
          <a:p>
            <a:pPr lvl="2"/>
            <a:r>
              <a:rPr lang="en-US" sz="2000"/>
              <a:t>[[6.,6.],</a:t>
            </a:r>
          </a:p>
          <a:p>
            <a:pPr lvl="2"/>
            <a:r>
              <a:rPr lang="en-US" sz="2000"/>
              <a:t> [6.,6.]]</a:t>
            </a:r>
          </a:p>
        </p:txBody>
      </p:sp>
    </p:spTree>
  </p:cSld>
  <p:clrMapOvr>
    <a:masterClrMapping/>
  </p:clrMapOvr>
  <p:transition advClick="0"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Array functions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3984" y="1381126"/>
            <a:ext cx="10972800" cy="4525963"/>
          </a:xfrm>
        </p:spPr>
        <p:txBody>
          <a:bodyPr/>
          <a:lstStyle/>
          <a:p>
            <a:pPr lvl="2"/>
            <a:r>
              <a:rPr lang="en-US" sz="2000"/>
              <a:t>&gt;&gt;&gt; from LinearAlgebra import *</a:t>
            </a:r>
          </a:p>
          <a:p>
            <a:pPr lvl="2"/>
            <a:r>
              <a:rPr lang="en-US" sz="2000"/>
              <a:t>&gt;&gt;&gt; a = zeros((3,3),float) + 2.*identity(3)</a:t>
            </a:r>
          </a:p>
          <a:p>
            <a:pPr lvl="2"/>
            <a:r>
              <a:rPr lang="en-US" sz="2000"/>
              <a:t>&gt;&gt;&gt; print </a:t>
            </a:r>
            <a:r>
              <a:rPr lang="en-US" sz="2000">
                <a:solidFill>
                  <a:schemeClr val="accent2"/>
                </a:solidFill>
              </a:rPr>
              <a:t>inverse</a:t>
            </a:r>
            <a:r>
              <a:rPr lang="en-US" sz="2000"/>
              <a:t>(a)</a:t>
            </a:r>
          </a:p>
          <a:p>
            <a:pPr lvl="2"/>
            <a:r>
              <a:rPr lang="en-US" sz="2000"/>
              <a:t>[[0.5, 0., 0.],</a:t>
            </a:r>
          </a:p>
          <a:p>
            <a:pPr lvl="2"/>
            <a:r>
              <a:rPr lang="en-US" sz="2000"/>
              <a:t> [0., 0.5, 0.],</a:t>
            </a:r>
          </a:p>
          <a:p>
            <a:pPr lvl="2"/>
            <a:r>
              <a:rPr lang="en-US" sz="2000"/>
              <a:t> [0., 0., 0.5]]</a:t>
            </a:r>
          </a:p>
          <a:p>
            <a:pPr lvl="2"/>
            <a:r>
              <a:rPr lang="en-US" sz="2000"/>
              <a:t>&gt;&gt;&gt; print </a:t>
            </a:r>
            <a:r>
              <a:rPr lang="en-US" sz="2000">
                <a:solidFill>
                  <a:schemeClr val="accent2"/>
                </a:solidFill>
              </a:rPr>
              <a:t>determinant</a:t>
            </a:r>
            <a:r>
              <a:rPr lang="en-US" sz="2000"/>
              <a:t>(inverse(a))</a:t>
            </a:r>
          </a:p>
          <a:p>
            <a:pPr lvl="2"/>
            <a:r>
              <a:rPr lang="en-US" sz="2000"/>
              <a:t>0.125</a:t>
            </a:r>
          </a:p>
          <a:p>
            <a:pPr lvl="2"/>
            <a:r>
              <a:rPr lang="en-US" sz="2000"/>
              <a:t>&gt;&gt;&gt; print </a:t>
            </a:r>
            <a:r>
              <a:rPr lang="en-US" sz="2000">
                <a:solidFill>
                  <a:schemeClr val="accent2"/>
                </a:solidFill>
              </a:rPr>
              <a:t>diagonal</a:t>
            </a:r>
            <a:r>
              <a:rPr lang="en-US" sz="2000"/>
              <a:t>(a)</a:t>
            </a:r>
          </a:p>
          <a:p>
            <a:pPr lvl="2"/>
            <a:r>
              <a:rPr lang="en-US" sz="2000"/>
              <a:t>[0.5,0.5,0.5]</a:t>
            </a:r>
          </a:p>
          <a:p>
            <a:pPr lvl="2"/>
            <a:r>
              <a:rPr lang="en-US" sz="2000"/>
              <a:t>&gt;&gt;&gt; print diagonal(a,1)</a:t>
            </a:r>
          </a:p>
          <a:p>
            <a:pPr lvl="2"/>
            <a:r>
              <a:rPr lang="en-US" sz="2000"/>
              <a:t>[0.,0.]</a:t>
            </a:r>
          </a:p>
          <a:p>
            <a:pPr lvl="1"/>
            <a:r>
              <a:rPr lang="en-US" sz="2000"/>
              <a:t>transpose(a), argsort(), dot()</a:t>
            </a:r>
          </a:p>
        </p:txBody>
      </p:sp>
    </p:spTree>
  </p:cSld>
  <p:clrMapOvr>
    <a:masterClrMapping/>
  </p:clrMapOvr>
  <p:transition advClick="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High-level data types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Numbers: int, long, float, complex</a:t>
            </a:r>
          </a:p>
          <a:p>
            <a:r>
              <a:rPr lang="en-US"/>
              <a:t>Strings: immutable</a:t>
            </a:r>
          </a:p>
          <a:p>
            <a:r>
              <a:rPr lang="en-US"/>
              <a:t>Lists and dictionaries: containers</a:t>
            </a:r>
          </a:p>
          <a:p>
            <a:r>
              <a:rPr lang="en-US"/>
              <a:t>Other types for e.g. binary data, regular expressions, introspection</a:t>
            </a:r>
          </a:p>
          <a:p>
            <a:r>
              <a:rPr lang="en-US"/>
              <a:t>Extension modules can define new “built-in” data types</a:t>
            </a:r>
          </a:p>
        </p:txBody>
      </p:sp>
    </p:spTree>
  </p:cSld>
  <p:clrMapOvr>
    <a:masterClrMapping/>
  </p:clrMapOvr>
  <p:transition advClick="0"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Eigenvalues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6900" y="1670051"/>
            <a:ext cx="10972800" cy="4525963"/>
          </a:xfrm>
        </p:spPr>
        <p:txBody>
          <a:bodyPr/>
          <a:lstStyle/>
          <a:p>
            <a:pPr lvl="2"/>
            <a:r>
              <a:rPr lang="en-US" sz="2000"/>
              <a:t>&gt;&gt;&gt; from </a:t>
            </a:r>
            <a:r>
              <a:rPr lang="en-US" sz="2000">
                <a:solidFill>
                  <a:schemeClr val="accent2"/>
                </a:solidFill>
              </a:rPr>
              <a:t>LinearAlgebra</a:t>
            </a:r>
            <a:r>
              <a:rPr lang="en-US" sz="2000"/>
              <a:t> import *</a:t>
            </a:r>
          </a:p>
          <a:p>
            <a:pPr lvl="2"/>
            <a:r>
              <a:rPr lang="en-US" sz="2000"/>
              <a:t>&gt;&gt;&gt; val = </a:t>
            </a:r>
            <a:r>
              <a:rPr lang="en-US" sz="2000">
                <a:solidFill>
                  <a:schemeClr val="accent2"/>
                </a:solidFill>
              </a:rPr>
              <a:t>eigenvalues</a:t>
            </a:r>
            <a:r>
              <a:rPr lang="en-US" sz="2000"/>
              <a:t>(c)</a:t>
            </a:r>
          </a:p>
          <a:p>
            <a:pPr lvl="2"/>
            <a:r>
              <a:rPr lang="en-US" sz="2000"/>
              <a:t>&gt;&gt;&gt; val, vec = </a:t>
            </a:r>
            <a:r>
              <a:rPr lang="en-US" sz="2000">
                <a:solidFill>
                  <a:schemeClr val="accent2"/>
                </a:solidFill>
              </a:rPr>
              <a:t>eigenvectors</a:t>
            </a:r>
            <a:r>
              <a:rPr lang="en-US" sz="2000"/>
              <a:t>(c)</a:t>
            </a:r>
          </a:p>
          <a:p>
            <a:pPr lvl="2"/>
            <a:r>
              <a:rPr lang="en-US" sz="2000"/>
              <a:t>&gt;&gt;&gt; print val</a:t>
            </a:r>
          </a:p>
          <a:p>
            <a:pPr lvl="2"/>
            <a:r>
              <a:rPr lang="en-US" sz="2000"/>
              <a:t>[1., 4., 1.]</a:t>
            </a:r>
          </a:p>
          <a:p>
            <a:pPr lvl="2"/>
            <a:r>
              <a:rPr lang="en-US" sz="2000"/>
              <a:t>&gt;&gt;&gt; print vec</a:t>
            </a:r>
          </a:p>
          <a:p>
            <a:pPr lvl="2"/>
            <a:r>
              <a:rPr lang="en-US" sz="2000"/>
              <a:t>[[0.816, -0.408, -0.408],</a:t>
            </a:r>
          </a:p>
          <a:p>
            <a:pPr lvl="2"/>
            <a:r>
              <a:rPr lang="en-US" sz="2000"/>
              <a:t> [0.575, 0.577, 0.577],</a:t>
            </a:r>
          </a:p>
          <a:p>
            <a:pPr lvl="2"/>
            <a:r>
              <a:rPr lang="en-US" sz="2000"/>
              <a:t> [-0.324, -0.487, 0.811]]</a:t>
            </a:r>
          </a:p>
          <a:p>
            <a:pPr lvl="1"/>
            <a:r>
              <a:rPr lang="en-US" sz="2000"/>
              <a:t>also solve_linear_equations, singular_value_decomposition, etc.</a:t>
            </a:r>
          </a:p>
        </p:txBody>
      </p:sp>
    </p:spTree>
  </p:cSld>
  <p:clrMapOvr>
    <a:masterClrMapping/>
  </p:clrMapOvr>
  <p:transition advClick="0"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Least Squares Fitting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6467" y="1322389"/>
            <a:ext cx="10985500" cy="4651375"/>
          </a:xfrm>
        </p:spPr>
        <p:txBody>
          <a:bodyPr/>
          <a:lstStyle/>
          <a:p>
            <a:r>
              <a:rPr lang="en-US" sz="2800"/>
              <a:t>Part of Hinsen's Scientific Python module</a:t>
            </a:r>
          </a:p>
          <a:p>
            <a:pPr lvl="2"/>
            <a:r>
              <a:rPr lang="en-US" sz="2000"/>
              <a:t>&gt;&gt;&gt; from </a:t>
            </a:r>
            <a:r>
              <a:rPr lang="en-US" sz="2000">
                <a:solidFill>
                  <a:schemeClr val="accent2"/>
                </a:solidFill>
              </a:rPr>
              <a:t>LeastSquares</a:t>
            </a:r>
            <a:r>
              <a:rPr lang="en-US" sz="2000"/>
              <a:t> import *</a:t>
            </a:r>
          </a:p>
          <a:p>
            <a:pPr lvl="2"/>
            <a:r>
              <a:rPr lang="en-US" sz="2000"/>
              <a:t>&gt;&gt;&gt; def func(params,x): # y=ax^2+bx+c</a:t>
            </a:r>
          </a:p>
          <a:p>
            <a:pPr lvl="2"/>
            <a:r>
              <a:rPr lang="en-US" sz="2000"/>
              <a:t>		return params[0]*x*x + params[1]*x +</a:t>
            </a:r>
          </a:p>
          <a:p>
            <a:pPr lvl="2"/>
            <a:r>
              <a:rPr lang="en-US" sz="2000"/>
              <a:t>               params[2]</a:t>
            </a:r>
          </a:p>
          <a:p>
            <a:pPr lvl="2"/>
            <a:r>
              <a:rPr lang="en-US" sz="2000"/>
              <a:t>&gt;&gt;&gt; data = []</a:t>
            </a:r>
          </a:p>
          <a:p>
            <a:pPr lvl="2"/>
            <a:r>
              <a:rPr lang="en-US" sz="2000"/>
              <a:t>&gt;&gt;&gt; for i in range(10):</a:t>
            </a:r>
          </a:p>
          <a:p>
            <a:pPr lvl="2"/>
            <a:r>
              <a:rPr lang="en-US" sz="2000"/>
              <a:t>		data.append((i,i*i))</a:t>
            </a:r>
          </a:p>
          <a:p>
            <a:pPr lvl="2"/>
            <a:r>
              <a:rPr lang="en-US" sz="2000"/>
              <a:t>&gt;&gt;&gt; guess = (3,2,1)</a:t>
            </a:r>
          </a:p>
          <a:p>
            <a:pPr lvl="2"/>
            <a:r>
              <a:rPr lang="en-US" sz="2000"/>
              <a:t>&gt;&gt;&gt; fit_params, fit_error = </a:t>
            </a:r>
          </a:p>
          <a:p>
            <a:pPr lvl="2"/>
            <a:r>
              <a:rPr lang="en-US" sz="2000"/>
              <a:t>		</a:t>
            </a:r>
            <a:r>
              <a:rPr lang="en-US" sz="2000">
                <a:solidFill>
                  <a:schemeClr val="accent2"/>
                </a:solidFill>
              </a:rPr>
              <a:t>leastSquaresFit</a:t>
            </a:r>
            <a:r>
              <a:rPr lang="en-US" sz="2000"/>
              <a:t>(func,guess,data)</a:t>
            </a:r>
          </a:p>
          <a:p>
            <a:pPr lvl="2"/>
            <a:r>
              <a:rPr lang="en-US" sz="2000"/>
              <a:t>&gt;&gt;&gt; print fit_params</a:t>
            </a:r>
          </a:p>
          <a:p>
            <a:pPr lvl="2"/>
            <a:r>
              <a:rPr lang="en-US" sz="2000"/>
              <a:t>[1.00,0.000,0.00]</a:t>
            </a:r>
          </a:p>
        </p:txBody>
      </p:sp>
    </p:spTree>
  </p:cSld>
  <p:clrMapOvr>
    <a:masterClrMapping/>
  </p:clrMapOvr>
  <p:transition advClick="0"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FFT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7117" y="1411288"/>
            <a:ext cx="11184467" cy="4849812"/>
          </a:xfrm>
        </p:spPr>
        <p:txBody>
          <a:bodyPr/>
          <a:lstStyle/>
          <a:p>
            <a:pPr lvl="2"/>
            <a:r>
              <a:rPr lang="en-US" dirty="0"/>
              <a:t>&gt;&gt;&gt; from </a:t>
            </a:r>
            <a:r>
              <a:rPr lang="en-US" dirty="0">
                <a:solidFill>
                  <a:schemeClr val="accent2"/>
                </a:solidFill>
              </a:rPr>
              <a:t>FFT</a:t>
            </a:r>
            <a:r>
              <a:rPr lang="en-US" dirty="0"/>
              <a:t> import *	</a:t>
            </a:r>
          </a:p>
          <a:p>
            <a:pPr lvl="2"/>
            <a:r>
              <a:rPr lang="en-US" dirty="0"/>
              <a:t>&gt;&gt;&gt; data = array((1,0,1,0,1,0,1,0))</a:t>
            </a:r>
          </a:p>
          <a:p>
            <a:pPr lvl="2"/>
            <a:r>
              <a:rPr lang="en-US" dirty="0"/>
              <a:t>&gt;&gt;&gt; print </a:t>
            </a:r>
            <a:r>
              <a:rPr lang="en-US" dirty="0" err="1">
                <a:solidFill>
                  <a:schemeClr val="accent2"/>
                </a:solidFill>
              </a:rPr>
              <a:t>fft</a:t>
            </a:r>
            <a:r>
              <a:rPr lang="en-US" dirty="0"/>
              <a:t>(data).real</a:t>
            </a:r>
          </a:p>
          <a:p>
            <a:pPr lvl="2"/>
            <a:r>
              <a:rPr lang="en-US" dirty="0"/>
              <a:t>[4., 0., 0., 0., 4., 0., 0., 0.]]</a:t>
            </a:r>
          </a:p>
          <a:p>
            <a:endParaRPr lang="en-US" dirty="0"/>
          </a:p>
          <a:p>
            <a:r>
              <a:rPr lang="en-US" sz="2000" dirty="0"/>
              <a:t>Also note that the FFTW package ("fastest Fourier transform in the West") has a python wrapper. See notes at the end</a:t>
            </a:r>
          </a:p>
          <a:p>
            <a:r>
              <a:rPr lang="en-US" sz="2000" dirty="0"/>
              <a:t>Python Standard Libraries/Modules:</a:t>
            </a:r>
          </a:p>
          <a:p>
            <a:pPr lvl="1"/>
            <a:r>
              <a:rPr lang="en-US" sz="2000" dirty="0">
                <a:solidFill>
                  <a:srgbClr val="FF0000"/>
                </a:solidFill>
                <a:hlinkClick r:id="rId2"/>
              </a:rPr>
              <a:t>http://docs.python.org/library/</a:t>
            </a:r>
            <a:endParaRPr lang="en-US" sz="2000" dirty="0">
              <a:solidFill>
                <a:srgbClr val="FF0000"/>
              </a:solidFill>
            </a:endParaRPr>
          </a:p>
          <a:p>
            <a:pPr lvl="1"/>
            <a:r>
              <a:rPr lang="en-US" sz="2000" u="sng" dirty="0">
                <a:hlinkClick r:id="rId3"/>
              </a:rPr>
              <a:t>http://its2.unc.edu/dci/dci_components/shared_apps/packages/python_packages.html</a:t>
            </a:r>
            <a:endParaRPr lang="en-US" sz="2000" u="sng" dirty="0"/>
          </a:p>
          <a:p>
            <a:pPr lvl="1"/>
            <a:r>
              <a:rPr lang="en-US" sz="2000" dirty="0">
                <a:solidFill>
                  <a:srgbClr val="FF0000"/>
                </a:solidFill>
              </a:rPr>
              <a:t>http://pypi.python.org/pypi/</a:t>
            </a:r>
          </a:p>
        </p:txBody>
      </p:sp>
    </p:spTree>
  </p:cSld>
  <p:clrMapOvr>
    <a:masterClrMapping/>
  </p:clrMapOvr>
  <p:transition advClick="0"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itchFamily="34" charset="-127"/>
              </a:rPr>
              <a:t>Command-line arguments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3534" y="1473200"/>
            <a:ext cx="10822517" cy="4114800"/>
          </a:xfrm>
          <a:noFill/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altLang="ko-KR" sz="2800" b="1">
                <a:solidFill>
                  <a:schemeClr val="folHlink"/>
                </a:solidFill>
                <a:latin typeface="Courier New" pitchFamily="49" charset="0"/>
                <a:ea typeface="굴림" pitchFamily="34" charset="-127"/>
              </a:rPr>
              <a:t>import sys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altLang="ko-KR" sz="2800" b="1">
                <a:solidFill>
                  <a:schemeClr val="folHlink"/>
                </a:solidFill>
                <a:latin typeface="Courier New" pitchFamily="49" charset="0"/>
                <a:ea typeface="굴림" pitchFamily="34" charset="-127"/>
              </a:rPr>
              <a:t>print len(sys.argv) # NOT argc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altLang="ko-KR" sz="2800" b="1">
                <a:solidFill>
                  <a:schemeClr val="folHlink"/>
                </a:solidFill>
                <a:latin typeface="Courier New" pitchFamily="49" charset="0"/>
                <a:ea typeface="굴림" pitchFamily="34" charset="-127"/>
              </a:rPr>
              <a:t># Print all arguments: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altLang="ko-KR" sz="2800" b="1">
                <a:solidFill>
                  <a:schemeClr val="folHlink"/>
                </a:solidFill>
                <a:latin typeface="Courier New" pitchFamily="49" charset="0"/>
                <a:ea typeface="굴림" pitchFamily="34" charset="-127"/>
              </a:rPr>
              <a:t>print sys.argv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altLang="ko-KR" sz="2800" b="1">
                <a:solidFill>
                  <a:schemeClr val="folHlink"/>
                </a:solidFill>
                <a:latin typeface="Courier New" pitchFamily="49" charset="0"/>
                <a:ea typeface="굴림" pitchFamily="34" charset="-127"/>
              </a:rPr>
              <a:t># Print all arguments but the program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altLang="ko-KR" sz="2800" b="1">
                <a:solidFill>
                  <a:schemeClr val="folHlink"/>
                </a:solidFill>
                <a:latin typeface="Courier New" pitchFamily="49" charset="0"/>
                <a:ea typeface="굴림" pitchFamily="34" charset="-127"/>
              </a:rPr>
              <a:t># or module name: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altLang="ko-KR" sz="2800" b="1">
                <a:solidFill>
                  <a:schemeClr val="folHlink"/>
                </a:solidFill>
                <a:latin typeface="Courier New" pitchFamily="49" charset="0"/>
                <a:ea typeface="굴림" pitchFamily="34" charset="-127"/>
              </a:rPr>
              <a:t>print sys.argv</a:t>
            </a:r>
            <a:r>
              <a:rPr lang="en-US" altLang="ko-KR" sz="2800" b="1">
                <a:solidFill>
                  <a:schemeClr val="hlink"/>
                </a:solidFill>
                <a:latin typeface="Courier New" pitchFamily="49" charset="0"/>
                <a:ea typeface="굴림" pitchFamily="34" charset="-127"/>
              </a:rPr>
              <a:t>[1:]</a:t>
            </a:r>
            <a:r>
              <a:rPr lang="en-US" altLang="ko-KR" sz="2800" b="1">
                <a:solidFill>
                  <a:schemeClr val="folHlink"/>
                </a:solidFill>
                <a:latin typeface="Courier New" pitchFamily="49" charset="0"/>
                <a:ea typeface="굴림" pitchFamily="34" charset="-127"/>
              </a:rPr>
              <a:t>  # "array slice"</a:t>
            </a:r>
          </a:p>
        </p:txBody>
      </p:sp>
    </p:spTree>
  </p:cSld>
  <p:clrMapOvr>
    <a:masterClrMapping/>
  </p:clrMapOvr>
  <p:transition advClick="0"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Catching Exceptions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1" y="1431925"/>
            <a:ext cx="11013017" cy="4694238"/>
          </a:xfrm>
        </p:spPr>
        <p:txBody>
          <a:bodyPr/>
          <a:lstStyle/>
          <a:p>
            <a:pPr lvl="1">
              <a:buFontTx/>
              <a:buNone/>
            </a:pPr>
            <a:r>
              <a:rPr lang="en-US" sz="2400"/>
              <a:t>#python </a:t>
            </a:r>
            <a:r>
              <a:rPr lang="en-US" sz="2400">
                <a:latin typeface="Courier" pitchFamily="49" charset="0"/>
              </a:rPr>
              <a:t>code a.py</a:t>
            </a:r>
          </a:p>
          <a:p>
            <a:pPr lvl="1">
              <a:buFontTx/>
              <a:buNone/>
            </a:pPr>
            <a:r>
              <a:rPr lang="en-US" sz="2400">
                <a:latin typeface="Courier" pitchFamily="49" charset="0"/>
              </a:rPr>
              <a:t>x = 0</a:t>
            </a:r>
          </a:p>
          <a:p>
            <a:pPr lvl="1">
              <a:buFontTx/>
              <a:buNone/>
            </a:pPr>
            <a:r>
              <a:rPr lang="en-US" sz="2400">
                <a:latin typeface="Courier" pitchFamily="49" charset="0"/>
              </a:rPr>
              <a:t>try:</a:t>
            </a:r>
          </a:p>
          <a:p>
            <a:pPr lvl="1">
              <a:buFontTx/>
              <a:buNone/>
            </a:pPr>
            <a:r>
              <a:rPr lang="en-US" sz="2400">
                <a:latin typeface="Courier" pitchFamily="49" charset="0"/>
              </a:rPr>
              <a:t>    print 1/x</a:t>
            </a:r>
          </a:p>
          <a:p>
            <a:pPr lvl="1">
              <a:buFontTx/>
              <a:buNone/>
            </a:pPr>
            <a:r>
              <a:rPr lang="en-US" sz="2400">
                <a:latin typeface="Courier" pitchFamily="49" charset="0"/>
              </a:rPr>
              <a:t>except ZeroDivisionError, message:</a:t>
            </a:r>
          </a:p>
          <a:p>
            <a:pPr lvl="1">
              <a:buFontTx/>
              <a:buNone/>
            </a:pPr>
            <a:r>
              <a:rPr lang="en-US" sz="2400">
                <a:latin typeface="Courier" pitchFamily="49" charset="0"/>
              </a:rPr>
              <a:t>    print "Can’t divide by zero:"</a:t>
            </a:r>
          </a:p>
          <a:p>
            <a:pPr lvl="1">
              <a:buFontTx/>
              <a:buNone/>
            </a:pPr>
            <a:r>
              <a:rPr lang="en-US" sz="2400">
                <a:latin typeface="Courier" pitchFamily="49" charset="0"/>
              </a:rPr>
              <a:t>    print message</a:t>
            </a:r>
          </a:p>
          <a:p>
            <a:pPr lvl="1">
              <a:buFontTx/>
              <a:buNone/>
            </a:pPr>
            <a:r>
              <a:rPr lang="en-US" sz="2400"/>
              <a:t>&gt;&gt;&gt;</a:t>
            </a:r>
            <a:r>
              <a:rPr lang="en-US" sz="2400">
                <a:latin typeface="Courier" pitchFamily="49" charset="0"/>
              </a:rPr>
              <a:t>python a.py</a:t>
            </a:r>
          </a:p>
          <a:p>
            <a:pPr lvl="1">
              <a:buFontTx/>
              <a:buNone/>
            </a:pPr>
            <a:r>
              <a:rPr lang="en-US" sz="2400"/>
              <a:t>Can't divide by zero:</a:t>
            </a:r>
          </a:p>
          <a:p>
            <a:pPr lvl="1">
              <a:buFontTx/>
              <a:buNone/>
            </a:pPr>
            <a:r>
              <a:rPr lang="en-US" sz="2400"/>
              <a:t>integer division or modulo by zero</a:t>
            </a:r>
          </a:p>
          <a:p>
            <a:endParaRPr lang="en-US" sz="2400"/>
          </a:p>
        </p:txBody>
      </p:sp>
    </p:spTree>
  </p:cSld>
  <p:clrMapOvr>
    <a:masterClrMapping/>
  </p:clrMapOvr>
  <p:transition advClick="0"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Try-Finally: Cleanup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981200"/>
            <a:ext cx="11277600" cy="4114800"/>
          </a:xfrm>
        </p:spPr>
        <p:txBody>
          <a:bodyPr/>
          <a:lstStyle/>
          <a:p>
            <a:pPr lvl="1">
              <a:buFontTx/>
              <a:buNone/>
            </a:pPr>
            <a:r>
              <a:rPr lang="en-US"/>
              <a:t>f = open(file)</a:t>
            </a:r>
          </a:p>
          <a:p>
            <a:pPr lvl="1">
              <a:buFontTx/>
              <a:buNone/>
            </a:pPr>
            <a:r>
              <a:rPr lang="en-US"/>
              <a:t>try:</a:t>
            </a:r>
          </a:p>
          <a:p>
            <a:pPr lvl="1">
              <a:buFontTx/>
              <a:buNone/>
            </a:pPr>
            <a:r>
              <a:rPr lang="en-US"/>
              <a:t>    process_file(f)</a:t>
            </a:r>
          </a:p>
          <a:p>
            <a:pPr lvl="1">
              <a:buFontTx/>
              <a:buNone/>
            </a:pPr>
            <a:r>
              <a:rPr lang="en-US"/>
              <a:t>finally:</a:t>
            </a:r>
          </a:p>
          <a:p>
            <a:pPr lvl="1">
              <a:buFontTx/>
              <a:buNone/>
            </a:pPr>
            <a:r>
              <a:rPr lang="en-US"/>
              <a:t>    f.close()	# always executed</a:t>
            </a:r>
          </a:p>
          <a:p>
            <a:pPr lvl="1">
              <a:buFontTx/>
              <a:buNone/>
            </a:pPr>
            <a:r>
              <a:rPr lang="en-US"/>
              <a:t>print "OK"	# executed on success only</a:t>
            </a:r>
          </a:p>
          <a:p>
            <a:pPr>
              <a:buFontTx/>
              <a:buNone/>
            </a:pPr>
            <a:r>
              <a:rPr lang="en-US"/>
              <a:t>	</a:t>
            </a:r>
          </a:p>
        </p:txBody>
      </p:sp>
    </p:spTree>
  </p:cSld>
  <p:clrMapOvr>
    <a:masterClrMapping/>
  </p:clrMapOvr>
  <p:transition advClick="0"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Raising Exceptions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raise IndexError</a:t>
            </a:r>
          </a:p>
          <a:p>
            <a:r>
              <a:rPr lang="en-US"/>
              <a:t>raise IndexError("k out of range")</a:t>
            </a:r>
          </a:p>
          <a:p>
            <a:r>
              <a:rPr lang="en-US"/>
              <a:t>raise IndexError, "k out of range”</a:t>
            </a:r>
          </a:p>
          <a:p>
            <a:r>
              <a:rPr lang="en-US"/>
              <a:t>try:</a:t>
            </a:r>
            <a:br>
              <a:rPr lang="en-US"/>
            </a:br>
            <a:r>
              <a:rPr lang="en-US"/>
              <a:t>    </a:t>
            </a:r>
            <a:r>
              <a:rPr lang="en-US" i="1"/>
              <a:t>something</a:t>
            </a:r>
            <a:br>
              <a:rPr lang="en-US"/>
            </a:br>
            <a:r>
              <a:rPr lang="en-US"/>
              <a:t>except:	# catch everything</a:t>
            </a:r>
            <a:br>
              <a:rPr lang="en-US"/>
            </a:br>
            <a:r>
              <a:rPr lang="en-US"/>
              <a:t>    print "Oops"</a:t>
            </a:r>
            <a:br>
              <a:rPr lang="en-US"/>
            </a:br>
            <a:r>
              <a:rPr lang="en-US"/>
              <a:t>    raise	# reraise</a:t>
            </a:r>
          </a:p>
        </p:txBody>
      </p:sp>
    </p:spTree>
  </p:cSld>
  <p:clrMapOvr>
    <a:masterClrMapping/>
  </p:clrMapOvr>
  <p:transition advClick="0"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Python: Pros &amp; Cons</a:t>
            </a:r>
          </a:p>
        </p:txBody>
      </p:sp>
      <p:sp>
        <p:nvSpPr>
          <p:cNvPr id="106499" name="Content Placeholder 2"/>
          <p:cNvSpPr>
            <a:spLocks noGrp="1"/>
          </p:cNvSpPr>
          <p:nvPr>
            <p:ph idx="1"/>
          </p:nvPr>
        </p:nvSpPr>
        <p:spPr>
          <a:xfrm>
            <a:off x="622300" y="1411288"/>
            <a:ext cx="10972800" cy="4525962"/>
          </a:xfrm>
        </p:spPr>
        <p:txBody>
          <a:bodyPr/>
          <a:lstStyle/>
          <a:p>
            <a:r>
              <a:rPr lang="en-US" sz="2400"/>
              <a:t>Pros</a:t>
            </a:r>
          </a:p>
          <a:p>
            <a:pPr lvl="1"/>
            <a:r>
              <a:rPr lang="en-US" sz="1800">
                <a:solidFill>
                  <a:srgbClr val="FF0000"/>
                </a:solidFill>
              </a:rPr>
              <a:t>Free</a:t>
            </a:r>
            <a:r>
              <a:rPr lang="en-US" sz="1800"/>
              <a:t> availability (like Perl, Python is open source).</a:t>
            </a:r>
          </a:p>
          <a:p>
            <a:pPr lvl="1"/>
            <a:r>
              <a:rPr lang="en-US" sz="1800">
                <a:solidFill>
                  <a:srgbClr val="FF0000"/>
                </a:solidFill>
              </a:rPr>
              <a:t>Stability</a:t>
            </a:r>
            <a:r>
              <a:rPr lang="en-US" sz="1800"/>
              <a:t> (Python is in release 2.6 at this point and, as I noted earlier, is older than Java).</a:t>
            </a:r>
          </a:p>
          <a:p>
            <a:pPr lvl="1"/>
            <a:r>
              <a:rPr lang="en-US" sz="1800"/>
              <a:t>Very </a:t>
            </a:r>
            <a:r>
              <a:rPr lang="en-US" sz="1800">
                <a:solidFill>
                  <a:srgbClr val="FF0000"/>
                </a:solidFill>
              </a:rPr>
              <a:t>easy</a:t>
            </a:r>
            <a:r>
              <a:rPr lang="en-US" sz="1800"/>
              <a:t> to learn and use</a:t>
            </a:r>
          </a:p>
          <a:p>
            <a:pPr lvl="1"/>
            <a:r>
              <a:rPr lang="en-US" sz="1800"/>
              <a:t>Good </a:t>
            </a:r>
            <a:r>
              <a:rPr lang="en-US" sz="1800">
                <a:solidFill>
                  <a:srgbClr val="FF0000"/>
                </a:solidFill>
              </a:rPr>
              <a:t>support</a:t>
            </a:r>
            <a:r>
              <a:rPr lang="en-US" sz="1800"/>
              <a:t> for objects, modules, and other reusability mechanisms.</a:t>
            </a:r>
          </a:p>
          <a:p>
            <a:pPr lvl="1"/>
            <a:r>
              <a:rPr lang="en-US" sz="1800"/>
              <a:t>Easy integration with and </a:t>
            </a:r>
            <a:r>
              <a:rPr lang="en-US" sz="1800">
                <a:solidFill>
                  <a:srgbClr val="FF0000"/>
                </a:solidFill>
              </a:rPr>
              <a:t>extensibility</a:t>
            </a:r>
            <a:r>
              <a:rPr lang="en-US" sz="1800"/>
              <a:t> using C and Java.</a:t>
            </a:r>
          </a:p>
          <a:p>
            <a:r>
              <a:rPr lang="en-US" sz="2400"/>
              <a:t>Cons</a:t>
            </a:r>
          </a:p>
          <a:p>
            <a:pPr lvl="1"/>
            <a:r>
              <a:rPr lang="en-US" sz="1800"/>
              <a:t>Smaller pool of Python developers compared to other languages, such as Java</a:t>
            </a:r>
          </a:p>
          <a:p>
            <a:pPr lvl="1"/>
            <a:r>
              <a:rPr lang="en-US" sz="1800"/>
              <a:t>Lack of true </a:t>
            </a:r>
            <a:r>
              <a:rPr lang="en-US" sz="1800">
                <a:solidFill>
                  <a:srgbClr val="FF0000"/>
                </a:solidFill>
              </a:rPr>
              <a:t>multiprocessor</a:t>
            </a:r>
            <a:r>
              <a:rPr lang="en-US" sz="1800"/>
              <a:t> support</a:t>
            </a:r>
          </a:p>
          <a:p>
            <a:pPr lvl="1"/>
            <a:r>
              <a:rPr lang="en-US" sz="1800"/>
              <a:t>Absence of a commercial support point, even for an Open Source project (though this situation is changing)</a:t>
            </a:r>
          </a:p>
          <a:p>
            <a:pPr lvl="1"/>
            <a:r>
              <a:rPr lang="en-US" sz="1800"/>
              <a:t>Software </a:t>
            </a:r>
            <a:r>
              <a:rPr lang="en-US" sz="1800">
                <a:solidFill>
                  <a:srgbClr val="FF0000"/>
                </a:solidFill>
              </a:rPr>
              <a:t>performance</a:t>
            </a:r>
            <a:r>
              <a:rPr lang="en-US" sz="1800"/>
              <a:t> slow, not suitable for high performance applications</a:t>
            </a:r>
          </a:p>
        </p:txBody>
      </p:sp>
    </p:spTree>
  </p:cSld>
  <p:clrMapOvr>
    <a:masterClrMapping/>
  </p:clrMapOvr>
  <p:transition advClick="0"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Text Box 1"/>
          <p:cNvSpPr txBox="1">
            <a:spLocks noChangeArrowheads="1"/>
          </p:cNvSpPr>
          <p:nvPr/>
        </p:nvSpPr>
        <p:spPr bwMode="auto">
          <a:xfrm>
            <a:off x="812800" y="533401"/>
            <a:ext cx="10769600" cy="3667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752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219200" y="435841"/>
            <a:ext cx="10972800" cy="639763"/>
          </a:xfrm>
        </p:spPr>
        <p:txBody>
          <a:bodyPr lIns="0" tIns="0" rIns="0" bIns="0"/>
          <a:lstStyle/>
          <a:p>
            <a:pPr eaLnBrk="1" hangingPunct="1"/>
            <a:r>
              <a:rPr lang="en-US" dirty="0"/>
              <a:t>References</a:t>
            </a:r>
          </a:p>
        </p:txBody>
      </p:sp>
      <p:sp>
        <p:nvSpPr>
          <p:cNvPr id="10752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97933" y="1217613"/>
            <a:ext cx="11516784" cy="5053012"/>
          </a:xfrm>
        </p:spPr>
        <p:txBody>
          <a:bodyPr/>
          <a:lstStyle/>
          <a:p>
            <a:pPr lvl="1" eaLnBrk="1" hangingPunct="1"/>
            <a:r>
              <a:rPr lang="en-GB"/>
              <a:t>Python Homepage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GB"/>
              <a:t>	• </a:t>
            </a:r>
            <a:r>
              <a:rPr lang="en-GB">
                <a:hlinkClick r:id="rId3"/>
              </a:rPr>
              <a:t>http://www.python.org</a:t>
            </a:r>
            <a:endParaRPr lang="en-GB"/>
          </a:p>
          <a:p>
            <a:pPr lvl="1" eaLnBrk="1" hangingPunct="1"/>
            <a:r>
              <a:rPr lang="en-GB"/>
              <a:t>Python Tutorial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GB"/>
              <a:t>	• </a:t>
            </a:r>
            <a:r>
              <a:rPr lang="en-GB">
                <a:hlinkClick r:id="rId4"/>
              </a:rPr>
              <a:t>http://docs.python.org/tutorial/</a:t>
            </a:r>
            <a:endParaRPr lang="en-GB"/>
          </a:p>
          <a:p>
            <a:pPr lvl="1" eaLnBrk="1" hangingPunct="1"/>
            <a:r>
              <a:rPr lang="en-GB"/>
              <a:t>Python Documentation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GB"/>
              <a:t>	• </a:t>
            </a:r>
            <a:r>
              <a:rPr lang="en-GB">
                <a:hlinkClick r:id="rId5"/>
              </a:rPr>
              <a:t>http://www.python.org/doc</a:t>
            </a:r>
            <a:endParaRPr lang="en-GB"/>
          </a:p>
          <a:p>
            <a:pPr lvl="1" eaLnBrk="1" hangingPunct="1"/>
            <a:r>
              <a:rPr lang="en-GB"/>
              <a:t>Python Library References</a:t>
            </a:r>
          </a:p>
          <a:p>
            <a:pPr lvl="2" eaLnBrk="1" hangingPunct="1"/>
            <a:r>
              <a:rPr lang="en-GB">
                <a:hlinkClick r:id="rId6"/>
              </a:rPr>
              <a:t>http://docs.python.org/release/2.5.2/lib/lib.html</a:t>
            </a:r>
            <a:endParaRPr lang="en-GB"/>
          </a:p>
          <a:p>
            <a:pPr lvl="1" eaLnBrk="1" hangingPunct="1"/>
            <a:r>
              <a:rPr lang="en-GB"/>
              <a:t>Python Add-on Packages:</a:t>
            </a:r>
          </a:p>
          <a:p>
            <a:pPr lvl="2" eaLnBrk="1" hangingPunct="1"/>
            <a:r>
              <a:rPr lang="en-US">
                <a:solidFill>
                  <a:srgbClr val="FF0000"/>
                </a:solidFill>
              </a:rPr>
              <a:t>http://pypi.python.org/pypi</a:t>
            </a:r>
            <a:r>
              <a:rPr lang="en-GB"/>
              <a:t>	</a:t>
            </a:r>
          </a:p>
          <a:p>
            <a:pPr lvl="1" eaLnBrk="1" hangingPunct="1">
              <a:buFont typeface="Wingdings" pitchFamily="2" charset="2"/>
              <a:buNone/>
            </a:pPr>
            <a:endParaRPr lang="en-GB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2C813A83-4CF3-4942-8C24-169E11C40466}"/>
              </a:ext>
            </a:extLst>
          </p:cNvPr>
          <p:cNvSpPr/>
          <p:nvPr/>
        </p:nvSpPr>
        <p:spPr>
          <a:xfrm>
            <a:off x="0" y="0"/>
            <a:ext cx="12192000" cy="4686918"/>
          </a:xfrm>
          <a:prstGeom prst="rect">
            <a:avLst/>
          </a:prstGeom>
          <a:solidFill>
            <a:schemeClr val="accent6">
              <a:lumMod val="50000"/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</a:rPr>
              <a:t> 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C6F3F28-25A8-4E20-83C7-12F88E7C28D0}"/>
              </a:ext>
            </a:extLst>
          </p:cNvPr>
          <p:cNvCxnSpPr>
            <a:cxnSpLocks/>
          </p:cNvCxnSpPr>
          <p:nvPr/>
        </p:nvCxnSpPr>
        <p:spPr>
          <a:xfrm>
            <a:off x="9347200" y="0"/>
            <a:ext cx="1828800" cy="18288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E1879BF-80CB-413D-9BC1-C05963A116D7}"/>
              </a:ext>
            </a:extLst>
          </p:cNvPr>
          <p:cNvCxnSpPr>
            <a:cxnSpLocks/>
          </p:cNvCxnSpPr>
          <p:nvPr/>
        </p:nvCxnSpPr>
        <p:spPr>
          <a:xfrm>
            <a:off x="10169128" y="0"/>
            <a:ext cx="663972" cy="66397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D354CBC-26FA-4C5C-B91C-AD6F2AE53BC2}"/>
              </a:ext>
            </a:extLst>
          </p:cNvPr>
          <p:cNvCxnSpPr>
            <a:cxnSpLocks/>
          </p:cNvCxnSpPr>
          <p:nvPr/>
        </p:nvCxnSpPr>
        <p:spPr>
          <a:xfrm>
            <a:off x="733426" y="6294597"/>
            <a:ext cx="558345" cy="55834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6F6E02B-7F30-40ED-9667-2C98864546BE}"/>
              </a:ext>
            </a:extLst>
          </p:cNvPr>
          <p:cNvCxnSpPr>
            <a:cxnSpLocks/>
          </p:cNvCxnSpPr>
          <p:nvPr/>
        </p:nvCxnSpPr>
        <p:spPr>
          <a:xfrm>
            <a:off x="390526" y="5129689"/>
            <a:ext cx="1728311" cy="172831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 txBox="1">
            <a:spLocks/>
          </p:cNvSpPr>
          <p:nvPr/>
        </p:nvSpPr>
        <p:spPr>
          <a:xfrm>
            <a:off x="1485902" y="2249080"/>
            <a:ext cx="10725148" cy="123110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sper" panose="02000506000000020004" pitchFamily="2" charset="0"/>
                <a:ea typeface="Segoe UI" panose="020B0502040204020203" pitchFamily="34" charset="0"/>
                <a:cs typeface="Segoe UI" panose="020B0502040204020203" pitchFamily="34" charset="0"/>
              </a:rPr>
              <a:t>THANK YOU</a:t>
            </a:r>
          </a:p>
        </p:txBody>
      </p:sp>
      <p:sp>
        <p:nvSpPr>
          <p:cNvPr id="22" name="Diamond 6">
            <a:extLst>
              <a:ext uri="{FF2B5EF4-FFF2-40B4-BE49-F238E27FC236}">
                <a16:creationId xmlns:a16="http://schemas.microsoft.com/office/drawing/2014/main" id="{AFBA4B1A-59E0-42F9-8062-FE9B4E00A99F}"/>
              </a:ext>
            </a:extLst>
          </p:cNvPr>
          <p:cNvSpPr/>
          <p:nvPr/>
        </p:nvSpPr>
        <p:spPr>
          <a:xfrm>
            <a:off x="2641599" y="1214279"/>
            <a:ext cx="2430463" cy="3225800"/>
          </a:xfrm>
          <a:custGeom>
            <a:avLst/>
            <a:gdLst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3225800 w 3225800"/>
              <a:gd name="connsiteY2" fmla="*/ 1612900 h 3225800"/>
              <a:gd name="connsiteX3" fmla="*/ 1612900 w 3225800"/>
              <a:gd name="connsiteY3" fmla="*/ 3225800 h 3225800"/>
              <a:gd name="connsiteX4" fmla="*/ 0 w 3225800"/>
              <a:gd name="connsiteY4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1612900 w 3225800"/>
              <a:gd name="connsiteY4" fmla="*/ 3225800 h 3225800"/>
              <a:gd name="connsiteX5" fmla="*/ 0 w 3225800"/>
              <a:gd name="connsiteY5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2430463 w 3225800"/>
              <a:gd name="connsiteY4" fmla="*/ 2413000 h 3225800"/>
              <a:gd name="connsiteX5" fmla="*/ 1612900 w 3225800"/>
              <a:gd name="connsiteY5" fmla="*/ 3225800 h 3225800"/>
              <a:gd name="connsiteX6" fmla="*/ 0 w 3225800"/>
              <a:gd name="connsiteY6" fmla="*/ 1612900 h 3225800"/>
              <a:gd name="connsiteX0" fmla="*/ 3225800 w 3317240"/>
              <a:gd name="connsiteY0" fmla="*/ 1612900 h 3225800"/>
              <a:gd name="connsiteX1" fmla="*/ 2430463 w 3317240"/>
              <a:gd name="connsiteY1" fmla="*/ 2413000 h 3225800"/>
              <a:gd name="connsiteX2" fmla="*/ 1612900 w 3317240"/>
              <a:gd name="connsiteY2" fmla="*/ 3225800 h 3225800"/>
              <a:gd name="connsiteX3" fmla="*/ 0 w 3317240"/>
              <a:gd name="connsiteY3" fmla="*/ 1612900 h 3225800"/>
              <a:gd name="connsiteX4" fmla="*/ 1612900 w 3317240"/>
              <a:gd name="connsiteY4" fmla="*/ 0 h 3225800"/>
              <a:gd name="connsiteX5" fmla="*/ 2430463 w 3317240"/>
              <a:gd name="connsiteY5" fmla="*/ 817563 h 3225800"/>
              <a:gd name="connsiteX6" fmla="*/ 3317240 w 3317240"/>
              <a:gd name="connsiteY6" fmla="*/ 1704340 h 3225800"/>
              <a:gd name="connsiteX0" fmla="*/ 2430463 w 3317240"/>
              <a:gd name="connsiteY0" fmla="*/ 2413000 h 3225800"/>
              <a:gd name="connsiteX1" fmla="*/ 1612900 w 3317240"/>
              <a:gd name="connsiteY1" fmla="*/ 3225800 h 3225800"/>
              <a:gd name="connsiteX2" fmla="*/ 0 w 3317240"/>
              <a:gd name="connsiteY2" fmla="*/ 1612900 h 3225800"/>
              <a:gd name="connsiteX3" fmla="*/ 1612900 w 3317240"/>
              <a:gd name="connsiteY3" fmla="*/ 0 h 3225800"/>
              <a:gd name="connsiteX4" fmla="*/ 2430463 w 3317240"/>
              <a:gd name="connsiteY4" fmla="*/ 817563 h 3225800"/>
              <a:gd name="connsiteX5" fmla="*/ 3317240 w 3317240"/>
              <a:gd name="connsiteY5" fmla="*/ 1704340 h 3225800"/>
              <a:gd name="connsiteX0" fmla="*/ 2430463 w 2430463"/>
              <a:gd name="connsiteY0" fmla="*/ 2413000 h 3225800"/>
              <a:gd name="connsiteX1" fmla="*/ 1612900 w 2430463"/>
              <a:gd name="connsiteY1" fmla="*/ 3225800 h 3225800"/>
              <a:gd name="connsiteX2" fmla="*/ 0 w 2430463"/>
              <a:gd name="connsiteY2" fmla="*/ 1612900 h 3225800"/>
              <a:gd name="connsiteX3" fmla="*/ 1612900 w 2430463"/>
              <a:gd name="connsiteY3" fmla="*/ 0 h 3225800"/>
              <a:gd name="connsiteX4" fmla="*/ 2430463 w 2430463"/>
              <a:gd name="connsiteY4" fmla="*/ 817563 h 322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0463" h="3225800">
                <a:moveTo>
                  <a:pt x="2430463" y="2413000"/>
                </a:moveTo>
                <a:lnTo>
                  <a:pt x="1612900" y="3225800"/>
                </a:lnTo>
                <a:lnTo>
                  <a:pt x="0" y="1612900"/>
                </a:lnTo>
                <a:lnTo>
                  <a:pt x="1612900" y="0"/>
                </a:lnTo>
                <a:lnTo>
                  <a:pt x="2430463" y="817563"/>
                </a:lnTo>
              </a:path>
            </a:pathLst>
          </a:custGeom>
          <a:noFill/>
          <a:ln w="3810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</a:endParaRPr>
          </a:p>
        </p:txBody>
      </p:sp>
      <p:sp>
        <p:nvSpPr>
          <p:cNvPr id="23" name="Diamond 6">
            <a:extLst>
              <a:ext uri="{FF2B5EF4-FFF2-40B4-BE49-F238E27FC236}">
                <a16:creationId xmlns:a16="http://schemas.microsoft.com/office/drawing/2014/main" id="{4F0CA98B-3337-4AC3-8305-ED6C9C731FFB}"/>
              </a:ext>
            </a:extLst>
          </p:cNvPr>
          <p:cNvSpPr/>
          <p:nvPr/>
        </p:nvSpPr>
        <p:spPr>
          <a:xfrm>
            <a:off x="2898774" y="1214279"/>
            <a:ext cx="2430463" cy="3225800"/>
          </a:xfrm>
          <a:custGeom>
            <a:avLst/>
            <a:gdLst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3225800 w 3225800"/>
              <a:gd name="connsiteY2" fmla="*/ 1612900 h 3225800"/>
              <a:gd name="connsiteX3" fmla="*/ 1612900 w 3225800"/>
              <a:gd name="connsiteY3" fmla="*/ 3225800 h 3225800"/>
              <a:gd name="connsiteX4" fmla="*/ 0 w 3225800"/>
              <a:gd name="connsiteY4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1612900 w 3225800"/>
              <a:gd name="connsiteY4" fmla="*/ 3225800 h 3225800"/>
              <a:gd name="connsiteX5" fmla="*/ 0 w 3225800"/>
              <a:gd name="connsiteY5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2430463 w 3225800"/>
              <a:gd name="connsiteY4" fmla="*/ 2413000 h 3225800"/>
              <a:gd name="connsiteX5" fmla="*/ 1612900 w 3225800"/>
              <a:gd name="connsiteY5" fmla="*/ 3225800 h 3225800"/>
              <a:gd name="connsiteX6" fmla="*/ 0 w 3225800"/>
              <a:gd name="connsiteY6" fmla="*/ 1612900 h 3225800"/>
              <a:gd name="connsiteX0" fmla="*/ 3225800 w 3317240"/>
              <a:gd name="connsiteY0" fmla="*/ 1612900 h 3225800"/>
              <a:gd name="connsiteX1" fmla="*/ 2430463 w 3317240"/>
              <a:gd name="connsiteY1" fmla="*/ 2413000 h 3225800"/>
              <a:gd name="connsiteX2" fmla="*/ 1612900 w 3317240"/>
              <a:gd name="connsiteY2" fmla="*/ 3225800 h 3225800"/>
              <a:gd name="connsiteX3" fmla="*/ 0 w 3317240"/>
              <a:gd name="connsiteY3" fmla="*/ 1612900 h 3225800"/>
              <a:gd name="connsiteX4" fmla="*/ 1612900 w 3317240"/>
              <a:gd name="connsiteY4" fmla="*/ 0 h 3225800"/>
              <a:gd name="connsiteX5" fmla="*/ 2430463 w 3317240"/>
              <a:gd name="connsiteY5" fmla="*/ 817563 h 3225800"/>
              <a:gd name="connsiteX6" fmla="*/ 3317240 w 3317240"/>
              <a:gd name="connsiteY6" fmla="*/ 1704340 h 3225800"/>
              <a:gd name="connsiteX0" fmla="*/ 2430463 w 3317240"/>
              <a:gd name="connsiteY0" fmla="*/ 2413000 h 3225800"/>
              <a:gd name="connsiteX1" fmla="*/ 1612900 w 3317240"/>
              <a:gd name="connsiteY1" fmla="*/ 3225800 h 3225800"/>
              <a:gd name="connsiteX2" fmla="*/ 0 w 3317240"/>
              <a:gd name="connsiteY2" fmla="*/ 1612900 h 3225800"/>
              <a:gd name="connsiteX3" fmla="*/ 1612900 w 3317240"/>
              <a:gd name="connsiteY3" fmla="*/ 0 h 3225800"/>
              <a:gd name="connsiteX4" fmla="*/ 2430463 w 3317240"/>
              <a:gd name="connsiteY4" fmla="*/ 817563 h 3225800"/>
              <a:gd name="connsiteX5" fmla="*/ 3317240 w 3317240"/>
              <a:gd name="connsiteY5" fmla="*/ 1704340 h 3225800"/>
              <a:gd name="connsiteX0" fmla="*/ 2430463 w 2430463"/>
              <a:gd name="connsiteY0" fmla="*/ 2413000 h 3225800"/>
              <a:gd name="connsiteX1" fmla="*/ 1612900 w 2430463"/>
              <a:gd name="connsiteY1" fmla="*/ 3225800 h 3225800"/>
              <a:gd name="connsiteX2" fmla="*/ 0 w 2430463"/>
              <a:gd name="connsiteY2" fmla="*/ 1612900 h 3225800"/>
              <a:gd name="connsiteX3" fmla="*/ 1612900 w 2430463"/>
              <a:gd name="connsiteY3" fmla="*/ 0 h 3225800"/>
              <a:gd name="connsiteX4" fmla="*/ 2430463 w 2430463"/>
              <a:gd name="connsiteY4" fmla="*/ 817563 h 322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0463" h="3225800">
                <a:moveTo>
                  <a:pt x="2430463" y="2413000"/>
                </a:moveTo>
                <a:lnTo>
                  <a:pt x="1612900" y="3225800"/>
                </a:lnTo>
                <a:lnTo>
                  <a:pt x="0" y="1612900"/>
                </a:lnTo>
                <a:lnTo>
                  <a:pt x="1612900" y="0"/>
                </a:lnTo>
                <a:lnTo>
                  <a:pt x="2430463" y="817563"/>
                </a:lnTo>
              </a:path>
            </a:pathLst>
          </a:custGeom>
          <a:noFill/>
          <a:ln w="381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237520" y="152400"/>
            <a:ext cx="410563" cy="1612900"/>
            <a:chOff x="83821" y="0"/>
            <a:chExt cx="219636" cy="903079"/>
          </a:xfrm>
        </p:grpSpPr>
        <p:sp>
          <p:nvSpPr>
            <p:cNvPr id="30" name="Rectangle 29"/>
            <p:cNvSpPr/>
            <p:nvPr/>
          </p:nvSpPr>
          <p:spPr>
            <a:xfrm>
              <a:off x="84026" y="0"/>
              <a:ext cx="219431" cy="21095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84262" y="408599"/>
              <a:ext cx="219194" cy="49448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83821" y="210952"/>
              <a:ext cx="217937" cy="2209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33" name="Object 32">
              <a:extLst>
                <a:ext uri="{FF2B5EF4-FFF2-40B4-BE49-F238E27FC236}">
                  <a16:creationId xmlns:a16="http://schemas.microsoft.com/office/drawing/2014/main" id="{CAD0D7B8-E462-453C-B296-CA0154FA54A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59142145"/>
                </p:ext>
              </p:extLst>
            </p:nvPr>
          </p:nvGraphicFramePr>
          <p:xfrm>
            <a:off x="100420" y="236973"/>
            <a:ext cx="183878" cy="1834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40" name="CorelDRAW" r:id="rId2" imgW="2169000" imgH="2169360" progId="">
                    <p:embed/>
                  </p:oleObj>
                </mc:Choice>
                <mc:Fallback>
                  <p:oleObj name="CorelDRAW" r:id="rId2" imgW="2169000" imgH="2169360" progId="">
                    <p:embed/>
                    <p:pic>
                      <p:nvPicPr>
                        <p:cNvPr id="0" name="Picture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420" y="236973"/>
                          <a:ext cx="183878" cy="18342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" name="Rectangle 1"/>
          <p:cNvSpPr/>
          <p:nvPr/>
        </p:nvSpPr>
        <p:spPr>
          <a:xfrm>
            <a:off x="4114005" y="5394447"/>
            <a:ext cx="303961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sper" panose="02000506000000020004" pitchFamily="2" charset="0"/>
                <a:ea typeface="Segoe UI" panose="020B0502040204020203" pitchFamily="34" charset="0"/>
                <a:cs typeface="Segoe UI" panose="020B0502040204020203" pitchFamily="34" charset="0"/>
              </a:rPr>
              <a:t>For queries</a:t>
            </a:r>
          </a:p>
          <a:p>
            <a:r>
              <a:rPr lang="en-US" dirty="0">
                <a:latin typeface="Casper" panose="02000506000000020004" pitchFamily="2" charset="0"/>
                <a:cs typeface="Segoe UI" panose="020B0502040204020203" pitchFamily="34" charset="0"/>
              </a:rPr>
              <a:t>Email: </a:t>
            </a:r>
            <a:r>
              <a:rPr lang="en-US" dirty="0">
                <a:latin typeface="Casper" panose="02000506000000020004" pitchFamily="2" charset="0"/>
                <a:cs typeface="Segoe UI" panose="020B0502040204020203" pitchFamily="34" charset="0"/>
                <a:hlinkClick r:id="rId4"/>
              </a:rPr>
              <a:t>anuj.e10160@cumail.in</a:t>
            </a:r>
            <a:endParaRPr lang="en-US" dirty="0">
              <a:latin typeface="Casper" panose="02000506000000020004" pitchFamily="2" charset="0"/>
              <a:cs typeface="Segoe UI" panose="020B0502040204020203" pitchFamily="34" charset="0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A48AB-23F1-45F1-98E5-D2CDC7A5261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65012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itchFamily="34" charset="-127"/>
              </a:rPr>
              <a:t>Why learn python?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5118" y="1624013"/>
            <a:ext cx="9912349" cy="4114800"/>
          </a:xfrm>
        </p:spPr>
        <p:txBody>
          <a:bodyPr/>
          <a:lstStyle/>
          <a:p>
            <a:pPr eaLnBrk="1" hangingPunct="1"/>
            <a:r>
              <a:rPr lang="en-US" altLang="ko-KR" sz="2800">
                <a:ea typeface="굴림" pitchFamily="34" charset="-127"/>
              </a:rPr>
              <a:t>Fun-to-use "Scripting language" </a:t>
            </a:r>
          </a:p>
          <a:p>
            <a:pPr eaLnBrk="1" hangingPunct="1"/>
            <a:r>
              <a:rPr lang="en-US" altLang="ko-KR" sz="2800">
                <a:ea typeface="굴림" pitchFamily="34" charset="-127"/>
              </a:rPr>
              <a:t>Object-oriented</a:t>
            </a:r>
          </a:p>
          <a:p>
            <a:pPr lvl="1" eaLnBrk="1" hangingPunct="1"/>
            <a:r>
              <a:rPr lang="en-US" altLang="ko-KR" sz="2400">
                <a:ea typeface="굴림" pitchFamily="34" charset="-127"/>
              </a:rPr>
              <a:t>Highly educational</a:t>
            </a:r>
          </a:p>
          <a:p>
            <a:pPr eaLnBrk="1" hangingPunct="1"/>
            <a:r>
              <a:rPr lang="en-US" altLang="ko-KR" sz="2800">
                <a:ea typeface="굴림" pitchFamily="34" charset="-127"/>
              </a:rPr>
              <a:t>Very easy to learn</a:t>
            </a:r>
          </a:p>
          <a:p>
            <a:pPr eaLnBrk="1" hangingPunct="1"/>
            <a:r>
              <a:rPr lang="en-US" altLang="ko-KR" sz="2800">
                <a:ea typeface="굴림" pitchFamily="34" charset="-127"/>
              </a:rPr>
              <a:t>Powerful, scalable, easy to maintain</a:t>
            </a:r>
          </a:p>
          <a:p>
            <a:pPr lvl="1" eaLnBrk="1" hangingPunct="1"/>
            <a:r>
              <a:rPr lang="en-US" altLang="ko-KR" sz="2400">
                <a:ea typeface="굴림" pitchFamily="34" charset="-127"/>
              </a:rPr>
              <a:t>high productivity</a:t>
            </a:r>
          </a:p>
          <a:p>
            <a:pPr lvl="1" eaLnBrk="1" hangingPunct="1"/>
            <a:r>
              <a:rPr lang="en-US" altLang="ko-KR" sz="2400">
                <a:ea typeface="굴림" pitchFamily="34" charset="-127"/>
              </a:rPr>
              <a:t>Lots of libraries</a:t>
            </a:r>
          </a:p>
          <a:p>
            <a:pPr eaLnBrk="1" hangingPunct="1"/>
            <a:r>
              <a:rPr lang="en-US" altLang="ko-KR" sz="2800">
                <a:ea typeface="굴림" pitchFamily="34" charset="-127"/>
              </a:rPr>
              <a:t>Glue language</a:t>
            </a:r>
          </a:p>
          <a:p>
            <a:pPr lvl="1" eaLnBrk="1" hangingPunct="1"/>
            <a:r>
              <a:rPr lang="en-US" altLang="ko-KR" sz="2400">
                <a:ea typeface="굴림" pitchFamily="34" charset="-127"/>
              </a:rPr>
              <a:t>Interactive front-end for FORTRAN/C/C++ code</a:t>
            </a:r>
          </a:p>
        </p:txBody>
      </p:sp>
    </p:spTree>
  </p:cSld>
  <p:clrMapOvr>
    <a:masterClrMapping/>
  </p:clrMapOvr>
  <p:transition advClick="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itchFamily="34" charset="-127"/>
              </a:rPr>
              <a:t>Why learn python? (cont.)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28701" y="1741488"/>
            <a:ext cx="9912351" cy="4114800"/>
          </a:xfrm>
        </p:spPr>
        <p:txBody>
          <a:bodyPr/>
          <a:lstStyle/>
          <a:p>
            <a:pPr eaLnBrk="1" hangingPunct="1"/>
            <a:r>
              <a:rPr lang="en-US" altLang="ko-KR">
                <a:ea typeface="굴림" pitchFamily="34" charset="-127"/>
              </a:rPr>
              <a:t>Reduce development time</a:t>
            </a:r>
          </a:p>
          <a:p>
            <a:pPr eaLnBrk="1" hangingPunct="1"/>
            <a:r>
              <a:rPr lang="en-US" altLang="ko-KR">
                <a:ea typeface="굴림" pitchFamily="34" charset="-127"/>
              </a:rPr>
              <a:t>Reduce code length</a:t>
            </a:r>
          </a:p>
          <a:p>
            <a:pPr eaLnBrk="1" hangingPunct="1"/>
            <a:r>
              <a:rPr lang="en-US" altLang="ko-KR">
                <a:ea typeface="굴림" pitchFamily="34" charset="-127"/>
              </a:rPr>
              <a:t>Easy to learn and use as developers</a:t>
            </a:r>
          </a:p>
          <a:p>
            <a:pPr eaLnBrk="1" hangingPunct="1"/>
            <a:r>
              <a:rPr lang="en-US" altLang="ko-KR">
                <a:ea typeface="굴림" pitchFamily="34" charset="-127"/>
              </a:rPr>
              <a:t>Easy to understand codes</a:t>
            </a:r>
          </a:p>
          <a:p>
            <a:pPr eaLnBrk="1" hangingPunct="1"/>
            <a:r>
              <a:rPr lang="en-US" altLang="ko-KR">
                <a:ea typeface="굴림" pitchFamily="34" charset="-127"/>
              </a:rPr>
              <a:t>Easy to do team projects</a:t>
            </a:r>
          </a:p>
          <a:p>
            <a:pPr eaLnBrk="1" hangingPunct="1"/>
            <a:r>
              <a:rPr lang="en-US" altLang="ko-KR">
                <a:ea typeface="굴림" pitchFamily="34" charset="-127"/>
              </a:rPr>
              <a:t>Easy to extend to other languages</a:t>
            </a:r>
          </a:p>
        </p:txBody>
      </p:sp>
    </p:spTree>
  </p:cSld>
  <p:clrMapOvr>
    <a:masterClrMapping/>
  </p:clrMapOvr>
  <p:transition advClick="0"/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COLOR-A3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F4A4A"/>
      </a:accent1>
      <a:accent2>
        <a:srgbClr val="262626"/>
      </a:accent2>
      <a:accent3>
        <a:srgbClr val="EF4A4A"/>
      </a:accent3>
      <a:accent4>
        <a:srgbClr val="262626"/>
      </a:accent4>
      <a:accent5>
        <a:srgbClr val="EF4A4A"/>
      </a:accent5>
      <a:accent6>
        <a:srgbClr val="262626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smaple</Template>
  <TotalTime>4712</TotalTime>
  <Words>4628</Words>
  <Application>Microsoft Office PowerPoint</Application>
  <PresentationFormat>Widescreen</PresentationFormat>
  <Paragraphs>761</Paragraphs>
  <Slides>79</Slides>
  <Notes>39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79</vt:i4>
      </vt:variant>
    </vt:vector>
  </HeadingPairs>
  <TitlesOfParts>
    <vt:vector size="93" baseType="lpstr">
      <vt:lpstr>Arial</vt:lpstr>
      <vt:lpstr>Arial Black</vt:lpstr>
      <vt:lpstr>Calibri</vt:lpstr>
      <vt:lpstr>Calibri Light</vt:lpstr>
      <vt:lpstr>Casper</vt:lpstr>
      <vt:lpstr>Courier</vt:lpstr>
      <vt:lpstr>Courier New</vt:lpstr>
      <vt:lpstr>King</vt:lpstr>
      <vt:lpstr>Raleway ExtraBold</vt:lpstr>
      <vt:lpstr>Times New Roman</vt:lpstr>
      <vt:lpstr>Wingdings</vt:lpstr>
      <vt:lpstr>1_Office Theme</vt:lpstr>
      <vt:lpstr>Contents Slide Master</vt:lpstr>
      <vt:lpstr>CorelDRAW</vt:lpstr>
      <vt:lpstr>PowerPoint Presentation</vt:lpstr>
      <vt:lpstr>More on Python</vt:lpstr>
      <vt:lpstr>Agenda</vt:lpstr>
      <vt:lpstr>Course Goals</vt:lpstr>
      <vt:lpstr>What is python?</vt:lpstr>
      <vt:lpstr>Language properties</vt:lpstr>
      <vt:lpstr>High-level data types</vt:lpstr>
      <vt:lpstr>Why learn python?</vt:lpstr>
      <vt:lpstr>Why learn python? (cont.)</vt:lpstr>
      <vt:lpstr>Where to use python?</vt:lpstr>
      <vt:lpstr>Python vs. Perl</vt:lpstr>
      <vt:lpstr>Python vs. Java</vt:lpstr>
      <vt:lpstr>Agenda</vt:lpstr>
      <vt:lpstr>Running Python Programs Interactively</vt:lpstr>
      <vt:lpstr>Running Python Programs Interactively</vt:lpstr>
      <vt:lpstr>Running Python Programs Interactively</vt:lpstr>
      <vt:lpstr>File naming conventions</vt:lpstr>
      <vt:lpstr>Comments</vt:lpstr>
      <vt:lpstr>Agenda</vt:lpstr>
      <vt:lpstr>Python Syntax</vt:lpstr>
      <vt:lpstr>Simple data types</vt:lpstr>
      <vt:lpstr>Numbers</vt:lpstr>
      <vt:lpstr>Strings and formatting</vt:lpstr>
      <vt:lpstr>Variables</vt:lpstr>
      <vt:lpstr>Reference semantics</vt:lpstr>
      <vt:lpstr>Simple data types: operators</vt:lpstr>
      <vt:lpstr>Strings</vt:lpstr>
      <vt:lpstr>Simple Data Types</vt:lpstr>
      <vt:lpstr>Methods in string</vt:lpstr>
      <vt:lpstr>Compound Data Type: List</vt:lpstr>
      <vt:lpstr>List</vt:lpstr>
      <vt:lpstr>More list operations</vt:lpstr>
      <vt:lpstr>Operations in List</vt:lpstr>
      <vt:lpstr>Nested List</vt:lpstr>
      <vt:lpstr>Dictionaries</vt:lpstr>
      <vt:lpstr>Methods in Dictionary</vt:lpstr>
      <vt:lpstr>Dictionary details</vt:lpstr>
      <vt:lpstr>Tuples</vt:lpstr>
      <vt:lpstr>Operations in Tuple</vt:lpstr>
      <vt:lpstr>List vs. Tuple</vt:lpstr>
      <vt:lpstr>Data Type Wrap Up</vt:lpstr>
      <vt:lpstr>Data Type Wrap Up</vt:lpstr>
      <vt:lpstr>Input</vt:lpstr>
      <vt:lpstr>File I/O</vt:lpstr>
      <vt:lpstr>Files: Input</vt:lpstr>
      <vt:lpstr>Files: Output</vt:lpstr>
      <vt:lpstr>open() and file()</vt:lpstr>
      <vt:lpstr>OOP Terminology</vt:lpstr>
      <vt:lpstr>Objects</vt:lpstr>
      <vt:lpstr>Defining a class</vt:lpstr>
      <vt:lpstr>Using a class (1)</vt:lpstr>
      <vt:lpstr>Using a class (2)</vt:lpstr>
      <vt:lpstr>"Special" methods</vt:lpstr>
      <vt:lpstr>Control flow (1)</vt:lpstr>
      <vt:lpstr>Control flow (3)</vt:lpstr>
      <vt:lpstr>Control flow (4)</vt:lpstr>
      <vt:lpstr>Control flow (5)</vt:lpstr>
      <vt:lpstr>Control flow (6)</vt:lpstr>
      <vt:lpstr>Control flow (7): odds &amp; ends</vt:lpstr>
      <vt:lpstr>Defining functions</vt:lpstr>
      <vt:lpstr>Executing functions</vt:lpstr>
      <vt:lpstr>Why use modules?</vt:lpstr>
      <vt:lpstr>Modules</vt:lpstr>
      <vt:lpstr>Modules</vt:lpstr>
      <vt:lpstr>Modules</vt:lpstr>
      <vt:lpstr>Example: NumPy Modules</vt:lpstr>
      <vt:lpstr>Arrays and Constructors</vt:lpstr>
      <vt:lpstr>Overloaded operators</vt:lpstr>
      <vt:lpstr>Array functions</vt:lpstr>
      <vt:lpstr>Eigenvalues</vt:lpstr>
      <vt:lpstr>Least Squares Fitting</vt:lpstr>
      <vt:lpstr>FFT</vt:lpstr>
      <vt:lpstr>Command-line arguments</vt:lpstr>
      <vt:lpstr>Catching Exceptions</vt:lpstr>
      <vt:lpstr>Try-Finally: Cleanup</vt:lpstr>
      <vt:lpstr>Raising Exceptions</vt:lpstr>
      <vt:lpstr>Python: Pros &amp; Cons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Branding</dc:creator>
  <cp:lastModifiedBy>anuj goel</cp:lastModifiedBy>
  <cp:revision>241</cp:revision>
  <dcterms:created xsi:type="dcterms:W3CDTF">2019-01-09T10:33:58Z</dcterms:created>
  <dcterms:modified xsi:type="dcterms:W3CDTF">2022-06-16T04:32:25Z</dcterms:modified>
</cp:coreProperties>
</file>