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0"/>
  </p:notesMasterIdLst>
  <p:handoutMasterIdLst>
    <p:handoutMasterId r:id="rId21"/>
  </p:handoutMasterIdLst>
  <p:sldIdLst>
    <p:sldId id="354" r:id="rId3"/>
    <p:sldId id="369" r:id="rId4"/>
    <p:sldId id="370" r:id="rId5"/>
    <p:sldId id="371" r:id="rId6"/>
    <p:sldId id="281" r:id="rId7"/>
    <p:sldId id="280" r:id="rId8"/>
    <p:sldId id="319" r:id="rId9"/>
    <p:sldId id="364" r:id="rId10"/>
    <p:sldId id="320" r:id="rId11"/>
    <p:sldId id="365" r:id="rId12"/>
    <p:sldId id="366" r:id="rId13"/>
    <p:sldId id="367" r:id="rId14"/>
    <p:sldId id="368" r:id="rId15"/>
    <p:sldId id="350" r:id="rId16"/>
    <p:sldId id="351" r:id="rId17"/>
    <p:sldId id="284" r:id="rId18"/>
    <p:sldId id="353"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ED8137"/>
    <a:srgbClr val="BC8F00"/>
    <a:srgbClr val="86000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434" autoAdjust="0"/>
  </p:normalViewPr>
  <p:slideViewPr>
    <p:cSldViewPr snapToGrid="0">
      <p:cViewPr varScale="1">
        <p:scale>
          <a:sx n="73" d="100"/>
          <a:sy n="73" d="100"/>
        </p:scale>
        <p:origin x="600" y="78"/>
      </p:cViewPr>
      <p:guideLst>
        <p:guide orient="horz" pos="2160"/>
        <p:guide pos="3840"/>
      </p:guideLst>
    </p:cSldViewPr>
  </p:slideViewPr>
  <p:notesTextViewPr>
    <p:cViewPr>
      <p:scale>
        <a:sx n="3" d="2"/>
        <a:sy n="3" d="2"/>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D818A-DE61-492C-9F49-4330F19690E3}"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72067E99-1C3B-406E-B0E9-FC347F914FA8}">
      <dgm:prSet phldrT="[Text]" custT="1"/>
      <dgm:spPr/>
      <dgm:t>
        <a:bodyPr/>
        <a:lstStyle/>
        <a:p>
          <a:r>
            <a:rPr lang="en-US" sz="2400" b="1" dirty="0">
              <a:solidFill>
                <a:schemeClr val="bg2">
                  <a:lumMod val="10000"/>
                </a:schemeClr>
              </a:solidFill>
            </a:rPr>
            <a:t>In this lecture we have discussed about </a:t>
          </a:r>
          <a:r>
            <a:rPr lang="en-US" sz="2400" b="1" dirty="0" smtClean="0">
              <a:solidFill>
                <a:schemeClr val="bg2">
                  <a:lumMod val="10000"/>
                </a:schemeClr>
              </a:solidFill>
            </a:rPr>
            <a:t>problem &amp; problem solving</a:t>
          </a:r>
          <a:endParaRPr lang="en-IN" sz="2400" b="1" dirty="0">
            <a:solidFill>
              <a:schemeClr val="bg2">
                <a:lumMod val="10000"/>
              </a:schemeClr>
            </a:solidFill>
          </a:endParaRPr>
        </a:p>
      </dgm:t>
    </dgm:pt>
    <dgm:pt modelId="{E295694A-E3FF-4E4D-B786-E47583760C4E}" type="parTrans" cxnId="{AAE49CDE-EE1C-4041-8DCB-69A3B80087AD}">
      <dgm:prSet/>
      <dgm:spPr/>
      <dgm:t>
        <a:bodyPr/>
        <a:lstStyle/>
        <a:p>
          <a:endParaRPr lang="en-IN"/>
        </a:p>
      </dgm:t>
    </dgm:pt>
    <dgm:pt modelId="{E2FCE763-C2C6-41BB-BE42-2FC9B40C0439}" type="sibTrans" cxnId="{AAE49CDE-EE1C-4041-8DCB-69A3B80087AD}">
      <dgm:prSet/>
      <dgm:spPr/>
      <dgm:t>
        <a:bodyPr/>
        <a:lstStyle/>
        <a:p>
          <a:endParaRPr lang="en-IN"/>
        </a:p>
      </dgm:t>
    </dgm:pt>
    <dgm:pt modelId="{0621545F-95F6-44EB-825F-83C24ABAE76E}">
      <dgm:prSet phldrT="[Text]" custT="1"/>
      <dgm:spPr/>
      <dgm:t>
        <a:bodyPr/>
        <a:lstStyle/>
        <a:p>
          <a:r>
            <a:rPr lang="en-US" sz="2400" b="1" kern="1200" dirty="0">
              <a:solidFill>
                <a:srgbClr val="E7E6E6">
                  <a:lumMod val="10000"/>
                </a:srgbClr>
              </a:solidFill>
              <a:latin typeface="Calibri"/>
              <a:ea typeface="+mn-ea"/>
              <a:cs typeface="+mn-cs"/>
            </a:rPr>
            <a:t>We have discussed about the </a:t>
          </a:r>
          <a:r>
            <a:rPr lang="en-US" sz="2400" b="1" kern="1200" dirty="0" smtClean="0">
              <a:solidFill>
                <a:srgbClr val="E7E6E6">
                  <a:lumMod val="10000"/>
                </a:srgbClr>
              </a:solidFill>
              <a:latin typeface="Calibri"/>
              <a:ea typeface="+mn-ea"/>
              <a:cs typeface="+mn-cs"/>
            </a:rPr>
            <a:t>phases of problem solving. </a:t>
          </a:r>
          <a:endParaRPr lang="en-IN" sz="2400" b="1" kern="1200" dirty="0">
            <a:solidFill>
              <a:srgbClr val="E7E6E6">
                <a:lumMod val="10000"/>
              </a:srgbClr>
            </a:solidFill>
            <a:latin typeface="Calibri"/>
            <a:ea typeface="+mn-ea"/>
            <a:cs typeface="+mn-cs"/>
          </a:endParaRPr>
        </a:p>
      </dgm:t>
    </dgm:pt>
    <dgm:pt modelId="{0DC4AED1-1C4B-492D-B362-E4F34DA21582}" type="parTrans" cxnId="{57421435-2741-45ED-8B76-658C1BDCB734}">
      <dgm:prSet/>
      <dgm:spPr/>
      <dgm:t>
        <a:bodyPr/>
        <a:lstStyle/>
        <a:p>
          <a:endParaRPr lang="en-IN"/>
        </a:p>
      </dgm:t>
    </dgm:pt>
    <dgm:pt modelId="{93AF2E2B-5524-48E6-96A4-F1B0B555DF04}" type="sibTrans" cxnId="{57421435-2741-45ED-8B76-658C1BDCB734}">
      <dgm:prSet/>
      <dgm:spPr/>
      <dgm:t>
        <a:bodyPr/>
        <a:lstStyle/>
        <a:p>
          <a:endParaRPr lang="en-IN"/>
        </a:p>
      </dgm:t>
    </dgm:pt>
    <dgm:pt modelId="{A01C6F03-8F64-4572-A415-227584B1F1D4}">
      <dgm:prSet custT="1"/>
      <dgm:spPr>
        <a:solidFill>
          <a:schemeClr val="accent1">
            <a:lumMod val="40000"/>
            <a:lumOff val="60000"/>
          </a:schemeClr>
        </a:solidFill>
      </dgm:spPr>
      <dgm:t>
        <a:bodyPr/>
        <a:lstStyle/>
        <a:p>
          <a:r>
            <a:rPr lang="en-US" sz="2400" b="1" dirty="0">
              <a:solidFill>
                <a:schemeClr val="bg2">
                  <a:lumMod val="10000"/>
                </a:schemeClr>
              </a:solidFill>
              <a:sym typeface="Wingdings" panose="05000000000000000000" pitchFamily="2" charset="2"/>
            </a:rPr>
            <a:t>We have learnt about </a:t>
          </a:r>
          <a:r>
            <a:rPr lang="en-US" sz="2400" b="1" dirty="0" smtClean="0">
              <a:solidFill>
                <a:schemeClr val="bg2">
                  <a:lumMod val="10000"/>
                </a:schemeClr>
              </a:solidFill>
              <a:sym typeface="Wingdings" panose="05000000000000000000" pitchFamily="2" charset="2"/>
            </a:rPr>
            <a:t>problem solving solutions</a:t>
          </a:r>
          <a:endParaRPr lang="en-US" sz="2400" b="1" dirty="0">
            <a:solidFill>
              <a:schemeClr val="bg2">
                <a:lumMod val="10000"/>
              </a:schemeClr>
            </a:solidFill>
            <a:sym typeface="Wingdings" panose="05000000000000000000" pitchFamily="2" charset="2"/>
          </a:endParaRPr>
        </a:p>
      </dgm:t>
    </dgm:pt>
    <dgm:pt modelId="{4DA968A8-0948-417F-9134-FA754EAB92DA}" type="parTrans" cxnId="{9495434F-F7C9-45D7-B8C6-CCE0B7994591}">
      <dgm:prSet/>
      <dgm:spPr/>
      <dgm:t>
        <a:bodyPr/>
        <a:lstStyle/>
        <a:p>
          <a:endParaRPr lang="en-IN"/>
        </a:p>
      </dgm:t>
    </dgm:pt>
    <dgm:pt modelId="{14056E56-91CB-4AD0-BDAA-2A69C7D39824}" type="sibTrans" cxnId="{9495434F-F7C9-45D7-B8C6-CCE0B7994591}">
      <dgm:prSet/>
      <dgm:spPr/>
      <dgm:t>
        <a:bodyPr/>
        <a:lstStyle/>
        <a:p>
          <a:endParaRPr lang="en-IN"/>
        </a:p>
      </dgm:t>
    </dgm:pt>
    <dgm:pt modelId="{097EF926-1259-452F-A448-711C22076917}" type="pres">
      <dgm:prSet presAssocID="{A30D818A-DE61-492C-9F49-4330F19690E3}" presName="diagram" presStyleCnt="0">
        <dgm:presLayoutVars>
          <dgm:dir/>
          <dgm:resizeHandles val="exact"/>
        </dgm:presLayoutVars>
      </dgm:prSet>
      <dgm:spPr/>
      <dgm:t>
        <a:bodyPr/>
        <a:lstStyle/>
        <a:p>
          <a:endParaRPr lang="en-US"/>
        </a:p>
      </dgm:t>
    </dgm:pt>
    <dgm:pt modelId="{2F0A59F6-A053-4340-A4F0-E60DDF039046}" type="pres">
      <dgm:prSet presAssocID="{72067E99-1C3B-406E-B0E9-FC347F914FA8}" presName="node" presStyleLbl="node1" presStyleIdx="0" presStyleCnt="3">
        <dgm:presLayoutVars>
          <dgm:bulletEnabled val="1"/>
        </dgm:presLayoutVars>
      </dgm:prSet>
      <dgm:spPr/>
      <dgm:t>
        <a:bodyPr/>
        <a:lstStyle/>
        <a:p>
          <a:endParaRPr lang="en-US"/>
        </a:p>
      </dgm:t>
    </dgm:pt>
    <dgm:pt modelId="{B7110241-4B56-449E-BE7E-CE03E41DECBD}" type="pres">
      <dgm:prSet presAssocID="{E2FCE763-C2C6-41BB-BE42-2FC9B40C0439}" presName="sibTrans" presStyleCnt="0"/>
      <dgm:spPr/>
    </dgm:pt>
    <dgm:pt modelId="{45C74EF1-9A11-4F71-A1B7-79F2B3452A9C}" type="pres">
      <dgm:prSet presAssocID="{0621545F-95F6-44EB-825F-83C24ABAE76E}" presName="node" presStyleLbl="node1" presStyleIdx="1" presStyleCnt="3">
        <dgm:presLayoutVars>
          <dgm:bulletEnabled val="1"/>
        </dgm:presLayoutVars>
      </dgm:prSet>
      <dgm:spPr/>
      <dgm:t>
        <a:bodyPr/>
        <a:lstStyle/>
        <a:p>
          <a:endParaRPr lang="en-US"/>
        </a:p>
      </dgm:t>
    </dgm:pt>
    <dgm:pt modelId="{0CC0DE93-1BD7-4691-B76E-8B0327162FB5}" type="pres">
      <dgm:prSet presAssocID="{93AF2E2B-5524-48E6-96A4-F1B0B555DF04}" presName="sibTrans" presStyleCnt="0"/>
      <dgm:spPr/>
    </dgm:pt>
    <dgm:pt modelId="{125214B9-F360-433C-AD02-087D02D43A08}" type="pres">
      <dgm:prSet presAssocID="{A01C6F03-8F64-4572-A415-227584B1F1D4}" presName="node" presStyleLbl="node1" presStyleIdx="2" presStyleCnt="3">
        <dgm:presLayoutVars>
          <dgm:bulletEnabled val="1"/>
        </dgm:presLayoutVars>
      </dgm:prSet>
      <dgm:spPr/>
      <dgm:t>
        <a:bodyPr/>
        <a:lstStyle/>
        <a:p>
          <a:endParaRPr lang="en-US"/>
        </a:p>
      </dgm:t>
    </dgm:pt>
  </dgm:ptLst>
  <dgm:cxnLst>
    <dgm:cxn modelId="{D00252CB-9D61-4788-A959-DB99FAB8CBDB}" type="presOf" srcId="{A30D818A-DE61-492C-9F49-4330F19690E3}" destId="{097EF926-1259-452F-A448-711C22076917}" srcOrd="0" destOrd="0" presId="urn:microsoft.com/office/officeart/2005/8/layout/default"/>
    <dgm:cxn modelId="{57421435-2741-45ED-8B76-658C1BDCB734}" srcId="{A30D818A-DE61-492C-9F49-4330F19690E3}" destId="{0621545F-95F6-44EB-825F-83C24ABAE76E}" srcOrd="1" destOrd="0" parTransId="{0DC4AED1-1C4B-492D-B362-E4F34DA21582}" sibTransId="{93AF2E2B-5524-48E6-96A4-F1B0B555DF04}"/>
    <dgm:cxn modelId="{ECCE3782-0BA7-4D11-9D3C-49385FC334F5}" type="presOf" srcId="{72067E99-1C3B-406E-B0E9-FC347F914FA8}" destId="{2F0A59F6-A053-4340-A4F0-E60DDF039046}" srcOrd="0" destOrd="0" presId="urn:microsoft.com/office/officeart/2005/8/layout/default"/>
    <dgm:cxn modelId="{FB907561-3042-443C-9925-0235425570A1}" type="presOf" srcId="{0621545F-95F6-44EB-825F-83C24ABAE76E}" destId="{45C74EF1-9A11-4F71-A1B7-79F2B3452A9C}" srcOrd="0" destOrd="0" presId="urn:microsoft.com/office/officeart/2005/8/layout/default"/>
    <dgm:cxn modelId="{AAE49CDE-EE1C-4041-8DCB-69A3B80087AD}" srcId="{A30D818A-DE61-492C-9F49-4330F19690E3}" destId="{72067E99-1C3B-406E-B0E9-FC347F914FA8}" srcOrd="0" destOrd="0" parTransId="{E295694A-E3FF-4E4D-B786-E47583760C4E}" sibTransId="{E2FCE763-C2C6-41BB-BE42-2FC9B40C0439}"/>
    <dgm:cxn modelId="{9495434F-F7C9-45D7-B8C6-CCE0B7994591}" srcId="{A30D818A-DE61-492C-9F49-4330F19690E3}" destId="{A01C6F03-8F64-4572-A415-227584B1F1D4}" srcOrd="2" destOrd="0" parTransId="{4DA968A8-0948-417F-9134-FA754EAB92DA}" sibTransId="{14056E56-91CB-4AD0-BDAA-2A69C7D39824}"/>
    <dgm:cxn modelId="{537F3816-8AD7-4A36-A251-136F9CB6EDBD}" type="presOf" srcId="{A01C6F03-8F64-4572-A415-227584B1F1D4}" destId="{125214B9-F360-433C-AD02-087D02D43A08}" srcOrd="0" destOrd="0" presId="urn:microsoft.com/office/officeart/2005/8/layout/default"/>
    <dgm:cxn modelId="{699A32D2-8395-47D4-BE2B-5B8EF202D093}" type="presParOf" srcId="{097EF926-1259-452F-A448-711C22076917}" destId="{2F0A59F6-A053-4340-A4F0-E60DDF039046}" srcOrd="0" destOrd="0" presId="urn:microsoft.com/office/officeart/2005/8/layout/default"/>
    <dgm:cxn modelId="{02491696-24B3-49AC-8F8C-9C3FB5FD4A79}" type="presParOf" srcId="{097EF926-1259-452F-A448-711C22076917}" destId="{B7110241-4B56-449E-BE7E-CE03E41DECBD}" srcOrd="1" destOrd="0" presId="urn:microsoft.com/office/officeart/2005/8/layout/default"/>
    <dgm:cxn modelId="{5E671BA3-C945-46E3-8A16-A759A8BB1E41}" type="presParOf" srcId="{097EF926-1259-452F-A448-711C22076917}" destId="{45C74EF1-9A11-4F71-A1B7-79F2B3452A9C}" srcOrd="2" destOrd="0" presId="urn:microsoft.com/office/officeart/2005/8/layout/default"/>
    <dgm:cxn modelId="{83814BDA-AC59-4D7F-A37F-B0624856D23C}" type="presParOf" srcId="{097EF926-1259-452F-A448-711C22076917}" destId="{0CC0DE93-1BD7-4691-B76E-8B0327162FB5}" srcOrd="3" destOrd="0" presId="urn:microsoft.com/office/officeart/2005/8/layout/default"/>
    <dgm:cxn modelId="{CEF43F2E-179B-44AB-B9A4-9CF127E089EE}" type="presParOf" srcId="{097EF926-1259-452F-A448-711C22076917}" destId="{125214B9-F360-433C-AD02-087D02D43A0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0A59F6-A053-4340-A4F0-E60DDF039046}">
      <dsp:nvSpPr>
        <dsp:cNvPr id="0" name=""/>
        <dsp:cNvSpPr/>
      </dsp:nvSpPr>
      <dsp:spPr>
        <a:xfrm>
          <a:off x="74071" y="1256"/>
          <a:ext cx="4166272" cy="249976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rPr>
            <a:t>In this lecture we have discussed about </a:t>
          </a:r>
          <a:r>
            <a:rPr lang="en-US" sz="2400" b="1" kern="1200" dirty="0" smtClean="0">
              <a:solidFill>
                <a:schemeClr val="bg2">
                  <a:lumMod val="10000"/>
                </a:schemeClr>
              </a:solidFill>
            </a:rPr>
            <a:t>problem &amp; problem solving</a:t>
          </a:r>
          <a:endParaRPr lang="en-IN" sz="2400" b="1" kern="1200" dirty="0">
            <a:solidFill>
              <a:schemeClr val="bg2">
                <a:lumMod val="10000"/>
              </a:schemeClr>
            </a:solidFill>
          </a:endParaRPr>
        </a:p>
      </dsp:txBody>
      <dsp:txXfrm>
        <a:off x="74071" y="1256"/>
        <a:ext cx="4166272" cy="2499763"/>
      </dsp:txXfrm>
    </dsp:sp>
    <dsp:sp modelId="{45C74EF1-9A11-4F71-A1B7-79F2B3452A9C}">
      <dsp:nvSpPr>
        <dsp:cNvPr id="0" name=""/>
        <dsp:cNvSpPr/>
      </dsp:nvSpPr>
      <dsp:spPr>
        <a:xfrm>
          <a:off x="4656972" y="1256"/>
          <a:ext cx="4166272" cy="24997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rgbClr val="E7E6E6">
                  <a:lumMod val="10000"/>
                </a:srgbClr>
              </a:solidFill>
              <a:latin typeface="Calibri"/>
              <a:ea typeface="+mn-ea"/>
              <a:cs typeface="+mn-cs"/>
            </a:rPr>
            <a:t>We have discussed about the </a:t>
          </a:r>
          <a:r>
            <a:rPr lang="en-US" sz="2400" b="1" kern="1200" dirty="0" smtClean="0">
              <a:solidFill>
                <a:srgbClr val="E7E6E6">
                  <a:lumMod val="10000"/>
                </a:srgbClr>
              </a:solidFill>
              <a:latin typeface="Calibri"/>
              <a:ea typeface="+mn-ea"/>
              <a:cs typeface="+mn-cs"/>
            </a:rPr>
            <a:t>phases of problem solving. </a:t>
          </a:r>
          <a:endParaRPr lang="en-IN" sz="2400" b="1" kern="1200" dirty="0">
            <a:solidFill>
              <a:srgbClr val="E7E6E6">
                <a:lumMod val="10000"/>
              </a:srgbClr>
            </a:solidFill>
            <a:latin typeface="Calibri"/>
            <a:ea typeface="+mn-ea"/>
            <a:cs typeface="+mn-cs"/>
          </a:endParaRPr>
        </a:p>
      </dsp:txBody>
      <dsp:txXfrm>
        <a:off x="4656972" y="1256"/>
        <a:ext cx="4166272" cy="2499763"/>
      </dsp:txXfrm>
    </dsp:sp>
    <dsp:sp modelId="{125214B9-F360-433C-AD02-087D02D43A08}">
      <dsp:nvSpPr>
        <dsp:cNvPr id="0" name=""/>
        <dsp:cNvSpPr/>
      </dsp:nvSpPr>
      <dsp:spPr>
        <a:xfrm>
          <a:off x="2365522" y="2917647"/>
          <a:ext cx="4166272" cy="2499763"/>
        </a:xfrm>
        <a:prstGeom prst="rect">
          <a:avLst/>
        </a:prstGeom>
        <a:solidFill>
          <a:schemeClr val="accent1">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solidFill>
                <a:schemeClr val="bg2">
                  <a:lumMod val="10000"/>
                </a:schemeClr>
              </a:solidFill>
              <a:sym typeface="Wingdings" panose="05000000000000000000" pitchFamily="2" charset="2"/>
            </a:rPr>
            <a:t>We have learnt about </a:t>
          </a:r>
          <a:r>
            <a:rPr lang="en-US" sz="2400" b="1" kern="1200" dirty="0" smtClean="0">
              <a:solidFill>
                <a:schemeClr val="bg2">
                  <a:lumMod val="10000"/>
                </a:schemeClr>
              </a:solidFill>
              <a:sym typeface="Wingdings" panose="05000000000000000000" pitchFamily="2" charset="2"/>
            </a:rPr>
            <a:t>problem solving solutions</a:t>
          </a:r>
          <a:endParaRPr lang="en-US" sz="2400" b="1" kern="1200" dirty="0">
            <a:solidFill>
              <a:schemeClr val="bg2">
                <a:lumMod val="10000"/>
              </a:schemeClr>
            </a:solidFill>
            <a:sym typeface="Wingdings" panose="05000000000000000000" pitchFamily="2" charset="2"/>
          </a:endParaRPr>
        </a:p>
      </dsp:txBody>
      <dsp:txXfrm>
        <a:off x="2365522" y="2917647"/>
        <a:ext cx="4166272" cy="249976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7/7/2022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a:t>
            </a:fld>
            <a:endParaRPr lang="en-US"/>
          </a:p>
        </p:txBody>
      </p:sp>
    </p:spTree>
    <p:extLst>
      <p:ext uri="{BB962C8B-B14F-4D97-AF65-F5344CB8AC3E}">
        <p14:creationId xmlns:p14="http://schemas.microsoft.com/office/powerpoint/2010/main" val="60206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10</a:t>
            </a:fld>
            <a:endParaRPr lang="en-US"/>
          </a:p>
        </p:txBody>
      </p:sp>
    </p:spTree>
    <p:extLst>
      <p:ext uri="{BB962C8B-B14F-4D97-AF65-F5344CB8AC3E}">
        <p14:creationId xmlns:p14="http://schemas.microsoft.com/office/powerpoint/2010/main" val="3691648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11</a:t>
            </a:fld>
            <a:endParaRPr lang="en-US"/>
          </a:p>
        </p:txBody>
      </p:sp>
    </p:spTree>
    <p:extLst>
      <p:ext uri="{BB962C8B-B14F-4D97-AF65-F5344CB8AC3E}">
        <p14:creationId xmlns:p14="http://schemas.microsoft.com/office/powerpoint/2010/main" val="3691648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12</a:t>
            </a:fld>
            <a:endParaRPr lang="en-US"/>
          </a:p>
        </p:txBody>
      </p:sp>
    </p:spTree>
    <p:extLst>
      <p:ext uri="{BB962C8B-B14F-4D97-AF65-F5344CB8AC3E}">
        <p14:creationId xmlns:p14="http://schemas.microsoft.com/office/powerpoint/2010/main" val="3691648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13</a:t>
            </a:fld>
            <a:endParaRPr lang="en-US"/>
          </a:p>
        </p:txBody>
      </p:sp>
    </p:spTree>
    <p:extLst>
      <p:ext uri="{BB962C8B-B14F-4D97-AF65-F5344CB8AC3E}">
        <p14:creationId xmlns:p14="http://schemas.microsoft.com/office/powerpoint/2010/main" val="3691648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14</a:t>
            </a:fld>
            <a:endParaRPr lang="en-US"/>
          </a:p>
        </p:txBody>
      </p:sp>
    </p:spTree>
    <p:extLst>
      <p:ext uri="{BB962C8B-B14F-4D97-AF65-F5344CB8AC3E}">
        <p14:creationId xmlns:p14="http://schemas.microsoft.com/office/powerpoint/2010/main" val="346008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15</a:t>
            </a:fld>
            <a:endParaRPr lang="en-US"/>
          </a:p>
        </p:txBody>
      </p:sp>
    </p:spTree>
    <p:extLst>
      <p:ext uri="{BB962C8B-B14F-4D97-AF65-F5344CB8AC3E}">
        <p14:creationId xmlns:p14="http://schemas.microsoft.com/office/powerpoint/2010/main" val="189074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16</a:t>
            </a:fld>
            <a:endParaRPr lang="en-US"/>
          </a:p>
        </p:txBody>
      </p:sp>
    </p:spTree>
    <p:extLst>
      <p:ext uri="{BB962C8B-B14F-4D97-AF65-F5344CB8AC3E}">
        <p14:creationId xmlns:p14="http://schemas.microsoft.com/office/powerpoint/2010/main" val="2604625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17</a:t>
            </a:fld>
            <a:endParaRPr lang="en-US"/>
          </a:p>
        </p:txBody>
      </p:sp>
    </p:spTree>
    <p:extLst>
      <p:ext uri="{BB962C8B-B14F-4D97-AF65-F5344CB8AC3E}">
        <p14:creationId xmlns:p14="http://schemas.microsoft.com/office/powerpoint/2010/main" val="3552896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2</a:t>
            </a:fld>
            <a:endParaRPr lang="en-US"/>
          </a:p>
        </p:txBody>
      </p:sp>
    </p:spTree>
    <p:extLst>
      <p:ext uri="{BB962C8B-B14F-4D97-AF65-F5344CB8AC3E}">
        <p14:creationId xmlns:p14="http://schemas.microsoft.com/office/powerpoint/2010/main" val="26682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3</a:t>
            </a:fld>
            <a:endParaRPr lang="en-US"/>
          </a:p>
        </p:txBody>
      </p:sp>
    </p:spTree>
    <p:extLst>
      <p:ext uri="{BB962C8B-B14F-4D97-AF65-F5344CB8AC3E}">
        <p14:creationId xmlns:p14="http://schemas.microsoft.com/office/powerpoint/2010/main" val="2930513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4</a:t>
            </a:fld>
            <a:endParaRPr lang="en-US"/>
          </a:p>
        </p:txBody>
      </p:sp>
    </p:spTree>
    <p:extLst>
      <p:ext uri="{BB962C8B-B14F-4D97-AF65-F5344CB8AC3E}">
        <p14:creationId xmlns:p14="http://schemas.microsoft.com/office/powerpoint/2010/main" val="2702624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in the diagram is 3</a:t>
            </a:r>
            <a:r>
              <a:rPr lang="en-US" baseline="30000" dirty="0"/>
              <a:t>rd</a:t>
            </a:r>
            <a:r>
              <a:rPr lang="en-US" dirty="0"/>
              <a:t> generation</a:t>
            </a:r>
            <a:r>
              <a:rPr lang="en-US" baseline="0" dirty="0"/>
              <a:t> computer. The period of third generation was from 1965-1971. The computers of third generation used Integrated Circuits (ICs) in place of transistors. A single IC has many transistors, resistors, and capacitors along with the associated circuitry. The main features of third generation are −</a:t>
            </a:r>
          </a:p>
          <a:p>
            <a:r>
              <a:rPr lang="en-US" baseline="0" dirty="0"/>
              <a:t>IC used</a:t>
            </a:r>
          </a:p>
          <a:p>
            <a:r>
              <a:rPr lang="en-US" baseline="0" dirty="0"/>
              <a:t>More reliable in comparison to previous two generations</a:t>
            </a:r>
          </a:p>
          <a:p>
            <a:r>
              <a:rPr lang="en-US" baseline="0" dirty="0"/>
              <a:t>Smaller size</a:t>
            </a:r>
          </a:p>
          <a:p>
            <a:r>
              <a:rPr lang="en-US" baseline="0" dirty="0"/>
              <a:t>Generated less heat</a:t>
            </a:r>
          </a:p>
          <a:p>
            <a:r>
              <a:rPr lang="en-US" baseline="0" dirty="0"/>
              <a:t>Faster</a:t>
            </a:r>
          </a:p>
          <a:p>
            <a:r>
              <a:rPr lang="en-US" baseline="0" dirty="0"/>
              <a:t>Lesser maintenance</a:t>
            </a:r>
          </a:p>
          <a:p>
            <a:r>
              <a:rPr lang="en-US" baseline="0" dirty="0"/>
              <a:t>Costly</a:t>
            </a:r>
          </a:p>
          <a:p>
            <a:r>
              <a:rPr lang="en-US" baseline="0" dirty="0"/>
              <a:t>AC required</a:t>
            </a:r>
          </a:p>
          <a:p>
            <a:r>
              <a:rPr lang="en-US" baseline="0" dirty="0"/>
              <a:t>Consumed lesser electricity</a:t>
            </a:r>
          </a:p>
          <a:p>
            <a:r>
              <a:rPr lang="en-US" baseline="0" dirty="0"/>
              <a:t>Supported high-level language</a:t>
            </a:r>
            <a:endParaRPr lang="en-US" dirty="0"/>
          </a:p>
        </p:txBody>
      </p:sp>
      <p:sp>
        <p:nvSpPr>
          <p:cNvPr id="4" name="Slide Number Placeholder 3"/>
          <p:cNvSpPr>
            <a:spLocks noGrp="1"/>
          </p:cNvSpPr>
          <p:nvPr>
            <p:ph type="sldNum" sz="quarter" idx="10"/>
          </p:nvPr>
        </p:nvSpPr>
        <p:spPr/>
        <p:txBody>
          <a:bodyPr/>
          <a:lstStyle/>
          <a:p>
            <a:fld id="{60732FBC-CC67-4B17-8935-02F23E3364AC}" type="slidenum">
              <a:rPr lang="en-US" smtClean="0"/>
              <a:pPr/>
              <a:t>5</a:t>
            </a:fld>
            <a:endParaRPr lang="en-US"/>
          </a:p>
        </p:txBody>
      </p:sp>
    </p:spTree>
    <p:extLst>
      <p:ext uri="{BB962C8B-B14F-4D97-AF65-F5344CB8AC3E}">
        <p14:creationId xmlns:p14="http://schemas.microsoft.com/office/powerpoint/2010/main" val="418602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6</a:t>
            </a:fld>
            <a:endParaRPr lang="en-US"/>
          </a:p>
        </p:txBody>
      </p:sp>
    </p:spTree>
    <p:extLst>
      <p:ext uri="{BB962C8B-B14F-4D97-AF65-F5344CB8AC3E}">
        <p14:creationId xmlns:p14="http://schemas.microsoft.com/office/powerpoint/2010/main" val="1224629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7</a:t>
            </a:fld>
            <a:endParaRPr lang="en-US"/>
          </a:p>
        </p:txBody>
      </p:sp>
    </p:spTree>
    <p:extLst>
      <p:ext uri="{BB962C8B-B14F-4D97-AF65-F5344CB8AC3E}">
        <p14:creationId xmlns:p14="http://schemas.microsoft.com/office/powerpoint/2010/main" val="2466201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8</a:t>
            </a:fld>
            <a:endParaRPr lang="en-US"/>
          </a:p>
        </p:txBody>
      </p:sp>
    </p:spTree>
    <p:extLst>
      <p:ext uri="{BB962C8B-B14F-4D97-AF65-F5344CB8AC3E}">
        <p14:creationId xmlns:p14="http://schemas.microsoft.com/office/powerpoint/2010/main" val="24662013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732FBC-CC67-4B17-8935-02F23E3364AC}" type="slidenum">
              <a:rPr lang="en-US" smtClean="0"/>
              <a:pPr/>
              <a:t>9</a:t>
            </a:fld>
            <a:endParaRPr lang="en-US"/>
          </a:p>
        </p:txBody>
      </p:sp>
    </p:spTree>
    <p:extLst>
      <p:ext uri="{BB962C8B-B14F-4D97-AF65-F5344CB8AC3E}">
        <p14:creationId xmlns:p14="http://schemas.microsoft.com/office/powerpoint/2010/main" val="3691648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7/7/2022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c5XAmA5Oc4" TargetMode="External"/><Relationship Id="rId3" Type="http://schemas.openxmlformats.org/officeDocument/2006/relationships/hyperlink" Target="https://www.thebalancecareers.com/problem-solving-skills-with-examples-2063764" TargetMode="External"/><Relationship Id="rId7" Type="http://schemas.openxmlformats.org/officeDocument/2006/relationships/hyperlink" Target="https://www.youtube.com/watch?v=8BeXwhljq2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youtube.com/watch?v=klAE9ML0XLs" TargetMode="External"/><Relationship Id="rId5" Type="http://schemas.openxmlformats.org/officeDocument/2006/relationships/hyperlink" Target="https://asq.org/quality-resources/problem-solving" TargetMode="External"/><Relationship Id="rId4" Type="http://schemas.openxmlformats.org/officeDocument/2006/relationships/hyperlink" Target="https://www.mindtools.com/pages/article/newTMC_00.htm" TargetMode="External"/><Relationship Id="rId9"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2.jp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0" y="5369340"/>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236408" y="592201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spid="_x0000_s1036" name="CorelDRAW" r:id="rId4" imgW="2169000" imgH="2169360" progId="">
                  <p:embed/>
                </p:oleObj>
              </mc:Choice>
              <mc:Fallback>
                <p:oleObj name="CorelDRAW" r:id="rId4"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dirty="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29"/>
          <p:cNvPicPr>
            <a:picLocks noChangeAspect="1"/>
          </p:cNvPicPr>
          <p:nvPr/>
        </p:nvPicPr>
        <p:blipFill>
          <a:blip r:embed="rId6" cstate="print">
            <a:extLst>
              <a:ext uri="{BEBA8EAE-BF5A-486C-A8C5-ECC9F3942E4B}">
                <a14:imgProps xmlns:a14="http://schemas.microsoft.com/office/drawing/2010/main">
                  <a14:imgLayer r:embed="rId7">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p:cNvSpPr txBox="1">
            <a:spLocks noChangeArrowheads="1"/>
          </p:cNvSpPr>
          <p:nvPr/>
        </p:nvSpPr>
        <p:spPr bwMode="auto">
          <a:xfrm>
            <a:off x="240610" y="5988169"/>
            <a:ext cx="643204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Introduction to </a:t>
            </a:r>
            <a:r>
              <a:rPr lang="en-US" sz="2400" b="1" dirty="0" smtClean="0">
                <a:solidFill>
                  <a:prstClr val="black">
                    <a:lumMod val="85000"/>
                    <a:lumOff val="15000"/>
                  </a:prstClr>
                </a:solidFill>
                <a:latin typeface="Times New Roman" panose="02020603050405020304" pitchFamily="18" charset="0"/>
                <a:cs typeface="Times New Roman" panose="02020603050405020304" pitchFamily="18" charset="0"/>
              </a:rPr>
              <a:t>problem solving</a:t>
            </a: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eaLnBrk="1" hangingPunct="1"/>
            <a:endParaRPr lang="en-US" sz="1600" dirty="0">
              <a:latin typeface="Raleway ExtraBold" pitchFamily="34" charset="-52"/>
            </a:endParaRPr>
          </a:p>
        </p:txBody>
      </p:sp>
      <p:sp>
        <p:nvSpPr>
          <p:cNvPr id="15" name="TextBox 14"/>
          <p:cNvSpPr txBox="1">
            <a:spLocks noChangeArrowheads="1"/>
          </p:cNvSpPr>
          <p:nvPr/>
        </p:nvSpPr>
        <p:spPr bwMode="auto">
          <a:xfrm>
            <a:off x="1030403" y="1632908"/>
            <a:ext cx="9884238" cy="327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 UIE</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ACADEMIC UNIT-2</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Introduction to Problem Solving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Code:22CSH-101</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45D0-440A-4E9C-9EA8-B95270A81173}"/>
              </a:ext>
            </a:extLst>
          </p:cNvPr>
          <p:cNvSpPr>
            <a:spLocks noGrp="1"/>
          </p:cNvSpPr>
          <p:nvPr>
            <p:ph type="title"/>
          </p:nvPr>
        </p:nvSpPr>
        <p:spPr>
          <a:xfrm>
            <a:off x="838200" y="265479"/>
            <a:ext cx="10515600" cy="911225"/>
          </a:xfrm>
        </p:spPr>
        <p:txBody>
          <a:bodyPr>
            <a:normAutofit fontScale="90000"/>
          </a:bodyPr>
          <a:lstStyle/>
          <a:p>
            <a:pPr algn="ctr"/>
            <a:r>
              <a:rPr lang="en-US" dirty="0" smtClean="0"/>
              <a:t/>
            </a:r>
            <a:br>
              <a:rPr lang="en-US" dirty="0" smtClean="0"/>
            </a:br>
            <a:r>
              <a:rPr lang="en-US" sz="4900" b="1" dirty="0"/>
              <a:t>Understanding the Problem</a:t>
            </a:r>
            <a:br>
              <a:rPr lang="en-US" sz="4900" b="1" dirty="0"/>
            </a:br>
            <a:endParaRPr lang="en-IN" sz="4900" b="1" dirty="0"/>
          </a:p>
        </p:txBody>
      </p:sp>
      <p:sp>
        <p:nvSpPr>
          <p:cNvPr id="3" name="Content Placeholder 2">
            <a:extLst>
              <a:ext uri="{FF2B5EF4-FFF2-40B4-BE49-F238E27FC236}">
                <a16:creationId xmlns:a16="http://schemas.microsoft.com/office/drawing/2014/main" id="{BB71EF6D-5670-487B-85DB-F165BAE122DF}"/>
              </a:ext>
            </a:extLst>
          </p:cNvPr>
          <p:cNvSpPr>
            <a:spLocks noGrp="1"/>
          </p:cNvSpPr>
          <p:nvPr>
            <p:ph idx="1"/>
          </p:nvPr>
        </p:nvSpPr>
        <p:spPr>
          <a:xfrm>
            <a:off x="838200" y="1370579"/>
            <a:ext cx="10515600" cy="6098382"/>
          </a:xfrm>
        </p:spPr>
        <p:txBody>
          <a:bodyPr>
            <a:noAutofit/>
          </a:bodyPr>
          <a:lstStyle/>
          <a:p>
            <a:pPr lvl="0"/>
            <a:r>
              <a:rPr lang="en-US" dirty="0" smtClean="0"/>
              <a:t>Read </a:t>
            </a:r>
            <a:r>
              <a:rPr lang="en-US" dirty="0"/>
              <a:t>the problem very carefully.</a:t>
            </a:r>
          </a:p>
          <a:p>
            <a:pPr lvl="0"/>
            <a:r>
              <a:rPr lang="en-US" dirty="0"/>
              <a:t>Identify the functions that the solution (algorithm) should have.</a:t>
            </a:r>
          </a:p>
          <a:p>
            <a:pPr lvl="0"/>
            <a:r>
              <a:rPr lang="en-US" dirty="0"/>
              <a:t>Identify the required output.</a:t>
            </a:r>
          </a:p>
          <a:p>
            <a:pPr lvl="0"/>
            <a:r>
              <a:rPr lang="en-US" dirty="0"/>
              <a:t>Find a way to produce the required output.</a:t>
            </a:r>
          </a:p>
          <a:p>
            <a:pPr lvl="0"/>
            <a:r>
              <a:rPr lang="en-US" dirty="0"/>
              <a:t>Draw a proper relationship between the input and output.</a:t>
            </a:r>
          </a:p>
          <a:p>
            <a:pPr lvl="0"/>
            <a:r>
              <a:rPr lang="en-US" dirty="0"/>
              <a:t>Take all the necessary number of inputs.</a:t>
            </a:r>
          </a:p>
          <a:p>
            <a:pPr lvl="0"/>
            <a:r>
              <a:rPr lang="en-US" dirty="0"/>
              <a:t>Avoid unnecessary inputs.</a:t>
            </a:r>
          </a:p>
          <a:p>
            <a:pPr lvl="0"/>
            <a:r>
              <a:rPr lang="en-US" dirty="0"/>
              <a:t>Identify the correct number of the required input.</a:t>
            </a:r>
          </a:p>
          <a:p>
            <a:pPr marL="0" lvl="0" indent="0">
              <a:buNone/>
            </a:pPr>
            <a:endParaRPr lang="en-US" dirty="0"/>
          </a:p>
          <a:p>
            <a:pPr marL="0" indent="0" algn="just">
              <a:buNone/>
            </a:pPr>
            <a:endParaRPr lang="en-US" dirty="0"/>
          </a:p>
        </p:txBody>
      </p:sp>
      <p:sp>
        <p:nvSpPr>
          <p:cNvPr id="4" name="Slide Number Placeholder 3">
            <a:extLst>
              <a:ext uri="{FF2B5EF4-FFF2-40B4-BE49-F238E27FC236}">
                <a16:creationId xmlns:a16="http://schemas.microsoft.com/office/drawing/2014/main" id="{00A0C570-526E-44D0-A3A8-4ADF44FFE120}"/>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20649850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45D0-440A-4E9C-9EA8-B95270A81173}"/>
              </a:ext>
            </a:extLst>
          </p:cNvPr>
          <p:cNvSpPr>
            <a:spLocks noGrp="1"/>
          </p:cNvSpPr>
          <p:nvPr>
            <p:ph type="title"/>
          </p:nvPr>
        </p:nvSpPr>
        <p:spPr>
          <a:xfrm>
            <a:off x="838200" y="265479"/>
            <a:ext cx="10515600" cy="911225"/>
          </a:xfrm>
        </p:spPr>
        <p:txBody>
          <a:bodyPr>
            <a:noAutofit/>
          </a:bodyPr>
          <a:lstStyle/>
          <a:p>
            <a:pPr lvl="1" algn="ctr" rtl="0">
              <a:lnSpc>
                <a:spcPct val="90000"/>
              </a:lnSpc>
              <a:spcBef>
                <a:spcPct val="0"/>
              </a:spcBef>
            </a:pPr>
            <a:r>
              <a:rPr lang="en-US" sz="4400" b="1" kern="1200" dirty="0">
                <a:solidFill>
                  <a:schemeClr val="tx1"/>
                </a:solidFill>
                <a:latin typeface="+mj-lt"/>
                <a:ea typeface="+mj-ea"/>
                <a:cs typeface="+mj-cs"/>
              </a:rPr>
              <a:t/>
            </a:r>
            <a:br>
              <a:rPr lang="en-US" sz="4400" b="1" kern="1200" dirty="0">
                <a:solidFill>
                  <a:schemeClr val="tx1"/>
                </a:solidFill>
                <a:latin typeface="+mj-lt"/>
                <a:ea typeface="+mj-ea"/>
                <a:cs typeface="+mj-cs"/>
              </a:rPr>
            </a:br>
            <a:r>
              <a:rPr lang="en-US" sz="4400" b="1" kern="1200" dirty="0">
                <a:solidFill>
                  <a:schemeClr val="tx1"/>
                </a:solidFill>
                <a:latin typeface="+mj-lt"/>
                <a:ea typeface="+mj-ea"/>
                <a:cs typeface="+mj-cs"/>
              </a:rPr>
              <a:t>Making a plan of solution </a:t>
            </a:r>
            <a:br>
              <a:rPr lang="en-US" sz="4400" b="1" kern="1200" dirty="0">
                <a:solidFill>
                  <a:schemeClr val="tx1"/>
                </a:solidFill>
                <a:latin typeface="+mj-lt"/>
                <a:ea typeface="+mj-ea"/>
                <a:cs typeface="+mj-cs"/>
              </a:rPr>
            </a:br>
            <a:endParaRPr lang="en-IN" sz="4400" b="1"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B71EF6D-5670-487B-85DB-F165BAE122DF}"/>
              </a:ext>
            </a:extLst>
          </p:cNvPr>
          <p:cNvSpPr>
            <a:spLocks noGrp="1"/>
          </p:cNvSpPr>
          <p:nvPr>
            <p:ph idx="1"/>
          </p:nvPr>
        </p:nvSpPr>
        <p:spPr>
          <a:xfrm>
            <a:off x="838200" y="978693"/>
            <a:ext cx="10515600" cy="6098382"/>
          </a:xfrm>
        </p:spPr>
        <p:txBody>
          <a:bodyPr>
            <a:noAutofit/>
          </a:bodyPr>
          <a:lstStyle/>
          <a:p>
            <a:pPr marL="0" lvl="0" indent="0">
              <a:buNone/>
            </a:pPr>
            <a:endParaRPr lang="en-US" dirty="0" smtClean="0"/>
          </a:p>
          <a:p>
            <a:pPr lvl="0"/>
            <a:r>
              <a:rPr lang="en-US" dirty="0"/>
              <a:t>Postpone evaluating alternatives initially</a:t>
            </a:r>
          </a:p>
          <a:p>
            <a:pPr lvl="0"/>
            <a:r>
              <a:rPr lang="en-US" dirty="0"/>
              <a:t>Include all involved individuals in the generating of alternatives</a:t>
            </a:r>
          </a:p>
          <a:p>
            <a:pPr lvl="0"/>
            <a:r>
              <a:rPr lang="en-US" dirty="0"/>
              <a:t>Specify alternatives consistent with organizational goals</a:t>
            </a:r>
          </a:p>
          <a:p>
            <a:pPr lvl="0"/>
            <a:r>
              <a:rPr lang="en-US" dirty="0"/>
              <a:t>Specify short- and long-term alternatives</a:t>
            </a:r>
          </a:p>
          <a:p>
            <a:pPr lvl="0"/>
            <a:r>
              <a:rPr lang="en-US" dirty="0"/>
              <a:t>Brainstorm on others' ideas</a:t>
            </a:r>
          </a:p>
          <a:p>
            <a:pPr lvl="0"/>
            <a:r>
              <a:rPr lang="en-US" dirty="0"/>
              <a:t>Seek alternatives that may solve the </a:t>
            </a:r>
            <a:r>
              <a:rPr lang="en-US" dirty="0" smtClean="0"/>
              <a:t>problem.</a:t>
            </a:r>
            <a:endParaRPr lang="en-US" dirty="0"/>
          </a:p>
          <a:p>
            <a:pPr marL="0" lvl="0" indent="0">
              <a:buNone/>
            </a:pPr>
            <a:endParaRPr lang="en-US" dirty="0"/>
          </a:p>
          <a:p>
            <a:pPr marL="0" indent="0" algn="just">
              <a:buNone/>
            </a:pPr>
            <a:endParaRPr lang="en-US" dirty="0"/>
          </a:p>
        </p:txBody>
      </p:sp>
      <p:sp>
        <p:nvSpPr>
          <p:cNvPr id="4" name="Slide Number Placeholder 3">
            <a:extLst>
              <a:ext uri="{FF2B5EF4-FFF2-40B4-BE49-F238E27FC236}">
                <a16:creationId xmlns:a16="http://schemas.microsoft.com/office/drawing/2014/main" id="{00A0C570-526E-44D0-A3A8-4ADF44FFE120}"/>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374763812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45D0-440A-4E9C-9EA8-B95270A81173}"/>
              </a:ext>
            </a:extLst>
          </p:cNvPr>
          <p:cNvSpPr>
            <a:spLocks noGrp="1"/>
          </p:cNvSpPr>
          <p:nvPr>
            <p:ph type="title"/>
          </p:nvPr>
        </p:nvSpPr>
        <p:spPr>
          <a:xfrm>
            <a:off x="838200" y="265479"/>
            <a:ext cx="10515600" cy="911225"/>
          </a:xfrm>
        </p:spPr>
        <p:txBody>
          <a:bodyPr>
            <a:noAutofit/>
          </a:bodyPr>
          <a:lstStyle/>
          <a:p>
            <a:pPr lvl="1" algn="ctr" rtl="0">
              <a:lnSpc>
                <a:spcPct val="90000"/>
              </a:lnSpc>
              <a:spcBef>
                <a:spcPct val="0"/>
              </a:spcBef>
            </a:pPr>
            <a:r>
              <a:rPr lang="en-US" sz="4400" b="1" kern="1200" dirty="0">
                <a:solidFill>
                  <a:schemeClr val="tx1"/>
                </a:solidFill>
                <a:latin typeface="+mj-lt"/>
                <a:ea typeface="+mj-ea"/>
                <a:cs typeface="+mj-cs"/>
              </a:rPr>
              <a:t/>
            </a:r>
            <a:br>
              <a:rPr lang="en-US" sz="4400" b="1" kern="1200" dirty="0">
                <a:solidFill>
                  <a:schemeClr val="tx1"/>
                </a:solidFill>
                <a:latin typeface="+mj-lt"/>
                <a:ea typeface="+mj-ea"/>
                <a:cs typeface="+mj-cs"/>
              </a:rPr>
            </a:br>
            <a:r>
              <a:rPr lang="en-US" sz="4400" b="1" kern="1200" dirty="0" smtClean="0">
                <a:solidFill>
                  <a:schemeClr val="tx1"/>
                </a:solidFill>
                <a:latin typeface="+mj-lt"/>
                <a:ea typeface="+mj-ea"/>
                <a:cs typeface="+mj-cs"/>
              </a:rPr>
              <a:t/>
            </a:r>
            <a:br>
              <a:rPr lang="en-US" sz="4400" b="1" kern="1200" dirty="0" smtClean="0">
                <a:solidFill>
                  <a:schemeClr val="tx1"/>
                </a:solidFill>
                <a:latin typeface="+mj-lt"/>
                <a:ea typeface="+mj-ea"/>
                <a:cs typeface="+mj-cs"/>
              </a:rPr>
            </a:br>
            <a:r>
              <a:rPr lang="en-US" sz="4400" b="1" kern="1200" dirty="0">
                <a:solidFill>
                  <a:schemeClr val="tx1"/>
                </a:solidFill>
                <a:latin typeface="+mj-lt"/>
                <a:ea typeface="+mj-ea"/>
                <a:cs typeface="+mj-cs"/>
              </a:rPr>
              <a:t>Carrying out the plan</a:t>
            </a:r>
            <a:br>
              <a:rPr lang="en-US" sz="4400" b="1" kern="1200" dirty="0">
                <a:solidFill>
                  <a:schemeClr val="tx1"/>
                </a:solidFill>
                <a:latin typeface="+mj-lt"/>
                <a:ea typeface="+mj-ea"/>
                <a:cs typeface="+mj-cs"/>
              </a:rPr>
            </a:br>
            <a:r>
              <a:rPr lang="en-US" sz="4400" b="1" kern="1200" dirty="0">
                <a:solidFill>
                  <a:schemeClr val="tx1"/>
                </a:solidFill>
                <a:latin typeface="+mj-lt"/>
                <a:ea typeface="+mj-ea"/>
                <a:cs typeface="+mj-cs"/>
              </a:rPr>
              <a:t/>
            </a:r>
            <a:br>
              <a:rPr lang="en-US" sz="4400" b="1" kern="1200" dirty="0">
                <a:solidFill>
                  <a:schemeClr val="tx1"/>
                </a:solidFill>
                <a:latin typeface="+mj-lt"/>
                <a:ea typeface="+mj-ea"/>
                <a:cs typeface="+mj-cs"/>
              </a:rPr>
            </a:br>
            <a:endParaRPr lang="en-IN" sz="4400" b="1"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B71EF6D-5670-487B-85DB-F165BAE122DF}"/>
              </a:ext>
            </a:extLst>
          </p:cNvPr>
          <p:cNvSpPr>
            <a:spLocks noGrp="1"/>
          </p:cNvSpPr>
          <p:nvPr>
            <p:ph idx="1"/>
          </p:nvPr>
        </p:nvSpPr>
        <p:spPr>
          <a:xfrm>
            <a:off x="838200" y="1176704"/>
            <a:ext cx="10515600" cy="5446165"/>
          </a:xfrm>
        </p:spPr>
        <p:txBody>
          <a:bodyPr>
            <a:noAutofit/>
          </a:bodyPr>
          <a:lstStyle/>
          <a:p>
            <a:pPr lvl="0"/>
            <a:r>
              <a:rPr lang="en-US" dirty="0"/>
              <a:t>I</a:t>
            </a:r>
            <a:r>
              <a:rPr lang="en-US" dirty="0" smtClean="0"/>
              <a:t>dentifying </a:t>
            </a:r>
            <a:r>
              <a:rPr lang="en-US" dirty="0"/>
              <a:t>all the features of an ideal solution, including the constraints it has to meet</a:t>
            </a:r>
          </a:p>
          <a:p>
            <a:pPr lvl="0"/>
            <a:r>
              <a:rPr lang="en-US" dirty="0"/>
              <a:t>E</a:t>
            </a:r>
            <a:r>
              <a:rPr lang="en-US" dirty="0" smtClean="0"/>
              <a:t>liminating </a:t>
            </a:r>
            <a:r>
              <a:rPr lang="en-US" dirty="0"/>
              <a:t>solutions which do not meet the constraints</a:t>
            </a:r>
          </a:p>
          <a:p>
            <a:pPr lvl="0"/>
            <a:r>
              <a:rPr lang="en-US" dirty="0"/>
              <a:t>E</a:t>
            </a:r>
            <a:r>
              <a:rPr lang="en-US" dirty="0" smtClean="0"/>
              <a:t>valuating </a:t>
            </a:r>
            <a:r>
              <a:rPr lang="en-US" dirty="0"/>
              <a:t>the remaining solutions against the outcome required</a:t>
            </a:r>
          </a:p>
          <a:p>
            <a:pPr lvl="0"/>
            <a:r>
              <a:rPr lang="en-US" dirty="0"/>
              <a:t>A</a:t>
            </a:r>
            <a:r>
              <a:rPr lang="en-US" dirty="0" smtClean="0"/>
              <a:t>ssessing </a:t>
            </a:r>
            <a:r>
              <a:rPr lang="en-US" dirty="0"/>
              <a:t>the risks associated with the 'best' solution</a:t>
            </a:r>
          </a:p>
          <a:p>
            <a:pPr lvl="0"/>
            <a:r>
              <a:rPr lang="en-US" dirty="0"/>
              <a:t>M</a:t>
            </a:r>
            <a:r>
              <a:rPr lang="en-US" dirty="0" smtClean="0"/>
              <a:t>aking </a:t>
            </a:r>
            <a:r>
              <a:rPr lang="en-US" dirty="0"/>
              <a:t>the decision to implement this </a:t>
            </a:r>
            <a:r>
              <a:rPr lang="en-US" dirty="0" smtClean="0"/>
              <a:t>solution</a:t>
            </a:r>
            <a:endParaRPr lang="en-US" dirty="0"/>
          </a:p>
          <a:p>
            <a:pPr marL="0" indent="0">
              <a:buNone/>
            </a:pPr>
            <a:r>
              <a:rPr lang="en-US" b="1" dirty="0"/>
              <a:t>Implementing the solution</a:t>
            </a:r>
          </a:p>
          <a:p>
            <a:pPr marL="0" indent="0">
              <a:buNone/>
            </a:pPr>
            <a:r>
              <a:rPr lang="en-US" dirty="0"/>
              <a:t>This involves three separate stages:</a:t>
            </a:r>
          </a:p>
          <a:p>
            <a:pPr lvl="0"/>
            <a:r>
              <a:rPr lang="en-US" dirty="0"/>
              <a:t>P</a:t>
            </a:r>
            <a:r>
              <a:rPr lang="en-US" dirty="0" smtClean="0"/>
              <a:t>lanning </a:t>
            </a:r>
            <a:r>
              <a:rPr lang="en-US" dirty="0"/>
              <a:t>and preparing to implement the solution</a:t>
            </a:r>
          </a:p>
          <a:p>
            <a:pPr lvl="0"/>
            <a:r>
              <a:rPr lang="en-US" dirty="0"/>
              <a:t>T</a:t>
            </a:r>
            <a:r>
              <a:rPr lang="en-US" dirty="0" smtClean="0"/>
              <a:t>aking </a:t>
            </a:r>
            <a:r>
              <a:rPr lang="en-US" dirty="0"/>
              <a:t>the appropriate action and monitoring its effects</a:t>
            </a:r>
          </a:p>
          <a:p>
            <a:pPr lvl="0"/>
            <a:r>
              <a:rPr lang="en-US" dirty="0"/>
              <a:t>R</a:t>
            </a:r>
            <a:r>
              <a:rPr lang="en-US" dirty="0" smtClean="0"/>
              <a:t>eviewing </a:t>
            </a:r>
            <a:r>
              <a:rPr lang="en-US" dirty="0"/>
              <a:t>the ultimate success of the action</a:t>
            </a:r>
          </a:p>
          <a:p>
            <a:pPr marL="0" indent="0" algn="just">
              <a:buNone/>
            </a:pPr>
            <a:endParaRPr lang="en-US" dirty="0"/>
          </a:p>
        </p:txBody>
      </p:sp>
      <p:sp>
        <p:nvSpPr>
          <p:cNvPr id="4" name="Slide Number Placeholder 3">
            <a:extLst>
              <a:ext uri="{FF2B5EF4-FFF2-40B4-BE49-F238E27FC236}">
                <a16:creationId xmlns:a16="http://schemas.microsoft.com/office/drawing/2014/main" id="{00A0C570-526E-44D0-A3A8-4ADF44FFE120}"/>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699754218"/>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45D0-440A-4E9C-9EA8-B95270A81173}"/>
              </a:ext>
            </a:extLst>
          </p:cNvPr>
          <p:cNvSpPr>
            <a:spLocks noGrp="1"/>
          </p:cNvSpPr>
          <p:nvPr>
            <p:ph type="title"/>
          </p:nvPr>
        </p:nvSpPr>
        <p:spPr>
          <a:xfrm>
            <a:off x="838200" y="265479"/>
            <a:ext cx="10515600" cy="911225"/>
          </a:xfrm>
        </p:spPr>
        <p:txBody>
          <a:bodyPr>
            <a:noAutofit/>
          </a:bodyPr>
          <a:lstStyle/>
          <a:p>
            <a:pPr lvl="1" algn="ctr" rtl="0">
              <a:lnSpc>
                <a:spcPct val="90000"/>
              </a:lnSpc>
              <a:spcBef>
                <a:spcPct val="0"/>
              </a:spcBef>
            </a:pPr>
            <a:r>
              <a:rPr lang="en-US" sz="4400" b="1" kern="1200" dirty="0">
                <a:solidFill>
                  <a:schemeClr val="tx1"/>
                </a:solidFill>
                <a:latin typeface="+mj-lt"/>
                <a:ea typeface="+mj-ea"/>
                <a:cs typeface="+mj-cs"/>
              </a:rPr>
              <a:t/>
            </a:r>
            <a:br>
              <a:rPr lang="en-US" sz="4400" b="1" kern="1200" dirty="0">
                <a:solidFill>
                  <a:schemeClr val="tx1"/>
                </a:solidFill>
                <a:latin typeface="+mj-lt"/>
                <a:ea typeface="+mj-ea"/>
                <a:cs typeface="+mj-cs"/>
              </a:rPr>
            </a:br>
            <a:r>
              <a:rPr lang="en-US" sz="4400" b="1" kern="1200" dirty="0" smtClean="0">
                <a:solidFill>
                  <a:schemeClr val="tx1"/>
                </a:solidFill>
                <a:latin typeface="+mj-lt"/>
                <a:ea typeface="+mj-ea"/>
                <a:cs typeface="+mj-cs"/>
              </a:rPr>
              <a:t/>
            </a:r>
            <a:br>
              <a:rPr lang="en-US" sz="4400" b="1" kern="1200" dirty="0" smtClean="0">
                <a:solidFill>
                  <a:schemeClr val="tx1"/>
                </a:solidFill>
                <a:latin typeface="+mj-lt"/>
                <a:ea typeface="+mj-ea"/>
                <a:cs typeface="+mj-cs"/>
              </a:rPr>
            </a:br>
            <a:r>
              <a:rPr lang="en-US" sz="4400" b="1" kern="1200" dirty="0">
                <a:solidFill>
                  <a:schemeClr val="tx1"/>
                </a:solidFill>
                <a:latin typeface="+mj-lt"/>
                <a:ea typeface="+mj-ea"/>
                <a:cs typeface="+mj-cs"/>
              </a:rPr>
              <a:t>Looking back </a:t>
            </a:r>
            <a:br>
              <a:rPr lang="en-US" sz="4400" b="1" kern="1200" dirty="0">
                <a:solidFill>
                  <a:schemeClr val="tx1"/>
                </a:solidFill>
                <a:latin typeface="+mj-lt"/>
                <a:ea typeface="+mj-ea"/>
                <a:cs typeface="+mj-cs"/>
              </a:rPr>
            </a:br>
            <a:r>
              <a:rPr lang="en-US" sz="4400" b="1" kern="1200" dirty="0">
                <a:solidFill>
                  <a:schemeClr val="tx1"/>
                </a:solidFill>
                <a:latin typeface="+mj-lt"/>
                <a:ea typeface="+mj-ea"/>
                <a:cs typeface="+mj-cs"/>
              </a:rPr>
              <a:t/>
            </a:r>
            <a:br>
              <a:rPr lang="en-US" sz="4400" b="1" kern="1200" dirty="0">
                <a:solidFill>
                  <a:schemeClr val="tx1"/>
                </a:solidFill>
                <a:latin typeface="+mj-lt"/>
                <a:ea typeface="+mj-ea"/>
                <a:cs typeface="+mj-cs"/>
              </a:rPr>
            </a:br>
            <a:endParaRPr lang="en-IN" sz="4400" b="1"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BB71EF6D-5670-487B-85DB-F165BAE122DF}"/>
              </a:ext>
            </a:extLst>
          </p:cNvPr>
          <p:cNvSpPr>
            <a:spLocks noGrp="1"/>
          </p:cNvSpPr>
          <p:nvPr>
            <p:ph idx="1"/>
          </p:nvPr>
        </p:nvSpPr>
        <p:spPr>
          <a:xfrm>
            <a:off x="838200" y="978693"/>
            <a:ext cx="10515600" cy="6098382"/>
          </a:xfrm>
        </p:spPr>
        <p:txBody>
          <a:bodyPr>
            <a:noAutofit/>
          </a:bodyPr>
          <a:lstStyle/>
          <a:p>
            <a:pPr marL="0" lvl="0" indent="0">
              <a:buNone/>
            </a:pPr>
            <a:endParaRPr lang="en-US" dirty="0"/>
          </a:p>
          <a:p>
            <a:pPr marL="0" lvl="0" indent="0">
              <a:buNone/>
            </a:pPr>
            <a:r>
              <a:rPr lang="en-US" dirty="0"/>
              <a:t>This final stage requires an evaluation of the outcomes and results of the solution </a:t>
            </a:r>
            <a:r>
              <a:rPr lang="en-US" dirty="0" smtClean="0"/>
              <a:t>process:</a:t>
            </a:r>
          </a:p>
          <a:p>
            <a:r>
              <a:rPr lang="en-US" dirty="0"/>
              <a:t>Did the option answer the questions we were working on? </a:t>
            </a:r>
            <a:endParaRPr lang="en-US" dirty="0" smtClean="0"/>
          </a:p>
          <a:p>
            <a:r>
              <a:rPr lang="en-US" dirty="0"/>
              <a:t>Did this process address the findings that came out of the assumptions? </a:t>
            </a:r>
            <a:endParaRPr lang="en-US" dirty="0" smtClean="0"/>
          </a:p>
          <a:p>
            <a:pPr marL="0" indent="0">
              <a:buNone/>
            </a:pPr>
            <a:endParaRPr lang="en-US" dirty="0"/>
          </a:p>
          <a:p>
            <a:pPr marL="0" indent="0">
              <a:buNone/>
            </a:pPr>
            <a:r>
              <a:rPr lang="en-US" dirty="0"/>
              <a:t>This process helps keep groups on track, and enables a thorough investigation of the problem and solution search.</a:t>
            </a:r>
          </a:p>
          <a:p>
            <a:pPr marL="0" indent="0">
              <a:buNone/>
            </a:pPr>
            <a:endParaRPr lang="en-US" dirty="0" smtClean="0"/>
          </a:p>
        </p:txBody>
      </p:sp>
      <p:sp>
        <p:nvSpPr>
          <p:cNvPr id="4" name="Slide Number Placeholder 3">
            <a:extLst>
              <a:ext uri="{FF2B5EF4-FFF2-40B4-BE49-F238E27FC236}">
                <a16:creationId xmlns:a16="http://schemas.microsoft.com/office/drawing/2014/main" id="{00A0C570-526E-44D0-A3A8-4ADF44FFE120}"/>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48772008"/>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2F9E2-FFA9-470D-8177-51DABEE80B0B}"/>
              </a:ext>
            </a:extLst>
          </p:cNvPr>
          <p:cNvSpPr>
            <a:spLocks noGrp="1"/>
          </p:cNvSpPr>
          <p:nvPr>
            <p:ph idx="1"/>
          </p:nvPr>
        </p:nvSpPr>
        <p:spPr>
          <a:xfrm>
            <a:off x="781878" y="1152525"/>
            <a:ext cx="11510904" cy="5340350"/>
          </a:xfrm>
        </p:spPr>
        <p:txBody>
          <a:bodyPr>
            <a:normAutofit/>
          </a:bodyPr>
          <a:lstStyle/>
          <a:p>
            <a:endParaRPr lang="en-US" sz="3200" dirty="0"/>
          </a:p>
          <a:p>
            <a:pPr marL="0" indent="0">
              <a:buNone/>
            </a:pPr>
            <a:endParaRPr lang="en-IN" sz="3200" dirty="0"/>
          </a:p>
        </p:txBody>
      </p:sp>
      <p:sp>
        <p:nvSpPr>
          <p:cNvPr id="4" name="Slide Number Placeholder 3">
            <a:extLst>
              <a:ext uri="{FF2B5EF4-FFF2-40B4-BE49-F238E27FC236}">
                <a16:creationId xmlns:a16="http://schemas.microsoft.com/office/drawing/2014/main" id="{42F074E6-5593-499A-999A-A8E6BFB26FEF}"/>
              </a:ext>
            </a:extLst>
          </p:cNvPr>
          <p:cNvSpPr>
            <a:spLocks noGrp="1"/>
          </p:cNvSpPr>
          <p:nvPr>
            <p:ph type="sldNum" sz="quarter" idx="12"/>
          </p:nvPr>
        </p:nvSpPr>
        <p:spPr>
          <a:xfrm>
            <a:off x="9563100" y="6675756"/>
            <a:ext cx="2050344" cy="45719"/>
          </a:xfrm>
        </p:spPr>
        <p:txBody>
          <a:bodyPr/>
          <a:lstStyle/>
          <a:p>
            <a:fld id="{BDCDBBEF-AA6C-4BA6-85B2-A17D7F280E38}" type="slidenum">
              <a:rPr lang="en-US" sz="1400" smtClean="0"/>
              <a:pPr/>
              <a:t>14</a:t>
            </a:fld>
            <a:endParaRPr lang="en-US" sz="1400" dirty="0"/>
          </a:p>
        </p:txBody>
      </p:sp>
      <p:sp>
        <p:nvSpPr>
          <p:cNvPr id="5" name="Flowchart: Sequential Access Storage 4">
            <a:extLst>
              <a:ext uri="{FF2B5EF4-FFF2-40B4-BE49-F238E27FC236}">
                <a16:creationId xmlns:a16="http://schemas.microsoft.com/office/drawing/2014/main" id="{A9A974E1-239B-41FB-8D6A-D0A9F00EB13D}"/>
              </a:ext>
            </a:extLst>
          </p:cNvPr>
          <p:cNvSpPr/>
          <p:nvPr/>
        </p:nvSpPr>
        <p:spPr>
          <a:xfrm>
            <a:off x="1003852" y="138734"/>
            <a:ext cx="2643809" cy="1013791"/>
          </a:xfrm>
          <a:prstGeom prst="flowChartMagneticTap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10000"/>
                  </a:schemeClr>
                </a:solidFill>
              </a:rPr>
              <a:t>Summary</a:t>
            </a:r>
            <a:endParaRPr lang="en-IN" sz="3200" b="1" dirty="0">
              <a:solidFill>
                <a:schemeClr val="bg2">
                  <a:lumMod val="10000"/>
                </a:schemeClr>
              </a:solidFill>
            </a:endParaRPr>
          </a:p>
        </p:txBody>
      </p:sp>
      <p:graphicFrame>
        <p:nvGraphicFramePr>
          <p:cNvPr id="6" name="Diagram 5">
            <a:extLst>
              <a:ext uri="{FF2B5EF4-FFF2-40B4-BE49-F238E27FC236}">
                <a16:creationId xmlns:a16="http://schemas.microsoft.com/office/drawing/2014/main" id="{A7F6A135-B6D5-40B7-BF67-2E0F4EF47A01}"/>
              </a:ext>
            </a:extLst>
          </p:cNvPr>
          <p:cNvGraphicFramePr/>
          <p:nvPr>
            <p:extLst>
              <p:ext uri="{D42A27DB-BD31-4B8C-83A1-F6EECF244321}">
                <p14:modId xmlns:p14="http://schemas.microsoft.com/office/powerpoint/2010/main" val="1575481973"/>
              </p:ext>
            </p:extLst>
          </p:nvPr>
        </p:nvGraphicFramePr>
        <p:xfrm>
          <a:off x="2088671" y="1300599"/>
          <a:ext cx="8897317"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8795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8E2F6-A89B-465A-A1BD-AB3595FE99C5}"/>
              </a:ext>
            </a:extLst>
          </p:cNvPr>
          <p:cNvSpPr>
            <a:spLocks noGrp="1"/>
          </p:cNvSpPr>
          <p:nvPr>
            <p:ph type="title"/>
          </p:nvPr>
        </p:nvSpPr>
        <p:spPr>
          <a:xfrm>
            <a:off x="838200" y="-119855"/>
            <a:ext cx="10515600" cy="1325563"/>
          </a:xfrm>
        </p:spPr>
        <p:txBody>
          <a:bodyPr/>
          <a:lstStyle/>
          <a:p>
            <a:r>
              <a:rPr lang="en-US" b="1" dirty="0"/>
              <a:t>Frequently Asked question</a:t>
            </a:r>
            <a:endParaRPr lang="en-IN" b="1" dirty="0"/>
          </a:p>
        </p:txBody>
      </p:sp>
      <p:sp>
        <p:nvSpPr>
          <p:cNvPr id="3" name="Content Placeholder 2">
            <a:extLst>
              <a:ext uri="{FF2B5EF4-FFF2-40B4-BE49-F238E27FC236}">
                <a16:creationId xmlns:a16="http://schemas.microsoft.com/office/drawing/2014/main" id="{7E006E3E-5DF9-4790-B5C6-ECD785B8D0E7}"/>
              </a:ext>
            </a:extLst>
          </p:cNvPr>
          <p:cNvSpPr>
            <a:spLocks noGrp="1"/>
          </p:cNvSpPr>
          <p:nvPr>
            <p:ph idx="1"/>
          </p:nvPr>
        </p:nvSpPr>
        <p:spPr>
          <a:xfrm>
            <a:off x="748749" y="867728"/>
            <a:ext cx="11443251" cy="4351338"/>
          </a:xfrm>
        </p:spPr>
        <p:txBody>
          <a:bodyPr>
            <a:normAutofit fontScale="92500" lnSpcReduction="20000"/>
          </a:bodyPr>
          <a:lstStyle/>
          <a:p>
            <a:pPr marL="0" indent="0">
              <a:buNone/>
            </a:pPr>
            <a:r>
              <a:rPr lang="en-US" b="1" dirty="0" smtClean="0"/>
              <a:t>Q1. What are the phases of problem solving?</a:t>
            </a:r>
          </a:p>
          <a:p>
            <a:pPr marL="0" lvl="0" indent="0">
              <a:buNone/>
            </a:pPr>
            <a:r>
              <a:rPr lang="en-US" b="1" dirty="0" err="1" smtClean="0"/>
              <a:t>Ans</a:t>
            </a:r>
            <a:r>
              <a:rPr lang="en-US" b="1" dirty="0" smtClean="0"/>
              <a:t>: </a:t>
            </a:r>
          </a:p>
          <a:p>
            <a:pPr marL="0" lvl="0" indent="0">
              <a:buNone/>
            </a:pPr>
            <a:endParaRPr lang="en-US" b="1" dirty="0" smtClean="0"/>
          </a:p>
          <a:p>
            <a:pPr marL="0" indent="0">
              <a:buNone/>
            </a:pPr>
            <a:r>
              <a:rPr lang="en-US" dirty="0" smtClean="0"/>
              <a:t>Understanding  </a:t>
            </a:r>
            <a:r>
              <a:rPr lang="en-US" dirty="0"/>
              <a:t>the problem </a:t>
            </a:r>
          </a:p>
          <a:p>
            <a:pPr marL="0" lvl="0" indent="0">
              <a:buNone/>
            </a:pPr>
            <a:r>
              <a:rPr lang="en-US" dirty="0"/>
              <a:t>Making a plan of solution </a:t>
            </a:r>
          </a:p>
          <a:p>
            <a:pPr marL="0" indent="0">
              <a:buNone/>
            </a:pPr>
            <a:r>
              <a:rPr lang="en-US" dirty="0" smtClean="0"/>
              <a:t>                             </a:t>
            </a:r>
            <a:r>
              <a:rPr lang="en-US" dirty="0"/>
              <a:t>(</a:t>
            </a:r>
            <a:r>
              <a:rPr lang="en-US" dirty="0" err="1"/>
              <a:t>i</a:t>
            </a:r>
            <a:r>
              <a:rPr lang="en-US" dirty="0" smtClean="0"/>
              <a:t>) </a:t>
            </a:r>
            <a:r>
              <a:rPr lang="en-US" dirty="0"/>
              <a:t>Finding possible solutions</a:t>
            </a:r>
          </a:p>
          <a:p>
            <a:pPr marL="0" lvl="0" indent="0">
              <a:buNone/>
            </a:pPr>
            <a:r>
              <a:rPr lang="en-US" dirty="0"/>
              <a:t>Carrying out the plan </a:t>
            </a:r>
          </a:p>
          <a:p>
            <a:pPr marL="0" indent="0">
              <a:buNone/>
            </a:pPr>
            <a:r>
              <a:rPr lang="en-US" dirty="0"/>
              <a:t>                               (</a:t>
            </a:r>
            <a:r>
              <a:rPr lang="en-US" dirty="0" err="1"/>
              <a:t>i</a:t>
            </a:r>
            <a:r>
              <a:rPr lang="en-US" dirty="0"/>
              <a:t>)  Choosing the best solution</a:t>
            </a:r>
          </a:p>
          <a:p>
            <a:pPr marL="0" indent="0">
              <a:buNone/>
            </a:pPr>
            <a:r>
              <a:rPr lang="en-US" dirty="0"/>
              <a:t>                               (ii) Implementing the solution.</a:t>
            </a:r>
          </a:p>
          <a:p>
            <a:pPr marL="0" indent="0">
              <a:buNone/>
            </a:pPr>
            <a:r>
              <a:rPr lang="en-US" dirty="0"/>
              <a:t> </a:t>
            </a:r>
            <a:r>
              <a:rPr lang="en-US" dirty="0" smtClean="0"/>
              <a:t>Looking </a:t>
            </a:r>
            <a:r>
              <a:rPr lang="en-US" dirty="0"/>
              <a:t>back i.e. Verifying</a:t>
            </a:r>
          </a:p>
          <a:p>
            <a:pPr marL="0" indent="0">
              <a:buNone/>
            </a:pPr>
            <a:endParaRPr lang="en-IN" dirty="0"/>
          </a:p>
        </p:txBody>
      </p:sp>
      <p:sp>
        <p:nvSpPr>
          <p:cNvPr id="4" name="Slide Number Placeholder 3">
            <a:extLst>
              <a:ext uri="{FF2B5EF4-FFF2-40B4-BE49-F238E27FC236}">
                <a16:creationId xmlns:a16="http://schemas.microsoft.com/office/drawing/2014/main" id="{1A7B4CF3-EBCB-4313-9D42-E3317606C387}"/>
              </a:ext>
            </a:extLst>
          </p:cNvPr>
          <p:cNvSpPr>
            <a:spLocks noGrp="1"/>
          </p:cNvSpPr>
          <p:nvPr>
            <p:ph type="sldNum" sz="quarter" idx="12"/>
          </p:nvPr>
        </p:nvSpPr>
        <p:spPr/>
        <p:txBody>
          <a:bodyPr/>
          <a:lstStyle/>
          <a:p>
            <a:fld id="{BDCDBBEF-AA6C-4BA6-85B2-A17D7F280E38}" type="slidenum">
              <a:rPr lang="en-US" smtClean="0"/>
              <a:pPr/>
              <a:t>15</a:t>
            </a:fld>
            <a:endParaRPr lang="en-US" dirty="0"/>
          </a:p>
        </p:txBody>
      </p:sp>
    </p:spTree>
    <p:extLst>
      <p:ext uri="{BB962C8B-B14F-4D97-AF65-F5344CB8AC3E}">
        <p14:creationId xmlns:p14="http://schemas.microsoft.com/office/powerpoint/2010/main" val="128444470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REFERENCES</a:t>
            </a:r>
            <a:r>
              <a:rPr lang="en-US" sz="2800" dirty="0">
                <a:latin typeface="Casper Bold" panose="02000806040000020004" pitchFamily="2" charset="0"/>
                <a:cs typeface="Arial" panose="020B0604020202020204" pitchFamily="34" charset="0"/>
              </a:rPr>
              <a:t> </a:t>
            </a:r>
            <a:r>
              <a:rPr lang="en-US" sz="2800" dirty="0"/>
              <a:t>  </a:t>
            </a:r>
            <a:endParaRPr lang="en-US" dirty="0"/>
          </a:p>
        </p:txBody>
      </p:sp>
      <p:sp>
        <p:nvSpPr>
          <p:cNvPr id="3" name="Content Placeholder 2"/>
          <p:cNvSpPr>
            <a:spLocks noGrp="1"/>
          </p:cNvSpPr>
          <p:nvPr>
            <p:ph idx="1"/>
          </p:nvPr>
        </p:nvSpPr>
        <p:spPr>
          <a:xfrm>
            <a:off x="840377" y="1276349"/>
            <a:ext cx="7162800" cy="5445125"/>
          </a:xfrm>
        </p:spPr>
        <p:txBody>
          <a:bodyPr>
            <a:normAutofit/>
          </a:bodyPr>
          <a:lstStyle/>
          <a:p>
            <a:pPr marL="0" lvl="0" indent="0">
              <a:buNone/>
            </a:pPr>
            <a:r>
              <a:rPr lang="en-US" sz="1800" b="1" dirty="0" smtClean="0">
                <a:latin typeface="Casper"/>
              </a:rPr>
              <a:t>Reference </a:t>
            </a:r>
            <a:r>
              <a:rPr lang="en-US" sz="1800" b="1" dirty="0">
                <a:latin typeface="Casper"/>
              </a:rPr>
              <a:t>Books</a:t>
            </a:r>
          </a:p>
          <a:p>
            <a:pPr>
              <a:buNone/>
            </a:pPr>
            <a:r>
              <a:rPr lang="en-US" sz="1600" dirty="0">
                <a:latin typeface="Times New Roman" pitchFamily="18" charset="0"/>
                <a:cs typeface="Times New Roman" pitchFamily="18" charset="0"/>
              </a:rPr>
              <a:t>[1] Programming in C by Reema </a:t>
            </a:r>
            <a:r>
              <a:rPr lang="en-US" sz="1600" dirty="0" err="1">
                <a:latin typeface="Times New Roman" pitchFamily="18" charset="0"/>
                <a:cs typeface="Times New Roman" pitchFamily="18" charset="0"/>
              </a:rPr>
              <a:t>Thareja</a:t>
            </a:r>
            <a:r>
              <a:rPr lang="en-US" sz="1600" dirty="0">
                <a:latin typeface="Times New Roman" pitchFamily="18" charset="0"/>
                <a:cs typeface="Times New Roman" pitchFamily="18" charset="0"/>
              </a:rPr>
              <a:t>.</a:t>
            </a:r>
          </a:p>
          <a:p>
            <a:pPr>
              <a:buNone/>
            </a:pPr>
            <a:r>
              <a:rPr lang="en-US" sz="1600" dirty="0">
                <a:latin typeface="Times New Roman" pitchFamily="18" charset="0"/>
                <a:cs typeface="Times New Roman" pitchFamily="18" charset="0"/>
              </a:rPr>
              <a:t>[2] Programming in ANSI C by E. </a:t>
            </a:r>
            <a:r>
              <a:rPr lang="en-US" sz="1600" dirty="0" err="1">
                <a:latin typeface="Times New Roman" pitchFamily="18" charset="0"/>
                <a:cs typeface="Times New Roman" pitchFamily="18" charset="0"/>
              </a:rPr>
              <a:t>Balaguruswamy</a:t>
            </a:r>
            <a:r>
              <a:rPr lang="en-US" sz="1600" dirty="0">
                <a:latin typeface="Times New Roman" pitchFamily="18" charset="0"/>
                <a:cs typeface="Times New Roman" pitchFamily="18" charset="0"/>
              </a:rPr>
              <a:t>, Tata McGraw Hill.</a:t>
            </a:r>
          </a:p>
          <a:p>
            <a:pPr>
              <a:buNone/>
            </a:pPr>
            <a:r>
              <a:rPr lang="en-US" sz="1600" dirty="0">
                <a:latin typeface="Times New Roman" pitchFamily="18" charset="0"/>
                <a:cs typeface="Times New Roman" pitchFamily="18" charset="0"/>
              </a:rPr>
              <a:t>[3] Programming with C (</a:t>
            </a:r>
            <a:r>
              <a:rPr lang="en-US" sz="1600" dirty="0" err="1">
                <a:latin typeface="Times New Roman" pitchFamily="18" charset="0"/>
                <a:cs typeface="Times New Roman" pitchFamily="18" charset="0"/>
              </a:rPr>
              <a:t>Schaum's</a:t>
            </a:r>
            <a:r>
              <a:rPr lang="en-US" sz="1600" dirty="0">
                <a:latin typeface="Times New Roman" pitchFamily="18" charset="0"/>
                <a:cs typeface="Times New Roman" pitchFamily="18" charset="0"/>
              </a:rPr>
              <a:t> Outline Series) by Byron Gottfried  Jitender Chhabra, Tata McGraw Hill.</a:t>
            </a:r>
          </a:p>
          <a:p>
            <a:pPr>
              <a:buNone/>
            </a:pPr>
            <a:r>
              <a:rPr lang="en-US" sz="1600" dirty="0">
                <a:latin typeface="Times New Roman" pitchFamily="18" charset="0"/>
                <a:cs typeface="Times New Roman" pitchFamily="18" charset="0"/>
              </a:rPr>
              <a:t>[4] The C Programming Language by Brian W. Kernighan, Dennis Ritchie, Pearson education.</a:t>
            </a:r>
          </a:p>
          <a:p>
            <a:pPr marL="0" indent="0">
              <a:buNone/>
            </a:pPr>
            <a:r>
              <a:rPr lang="en-IN" sz="2000" b="1" dirty="0"/>
              <a:t>Websites:</a:t>
            </a:r>
          </a:p>
          <a:p>
            <a:pPr lvl="0"/>
            <a:r>
              <a:rPr lang="en-US" sz="1600" u="sng" dirty="0">
                <a:hlinkClick r:id="rId3"/>
              </a:rPr>
              <a:t>https://www.thebalancecareers.com/problem-solving-skills-with-examples-2063764</a:t>
            </a:r>
            <a:endParaRPr lang="en-US" sz="1600" dirty="0"/>
          </a:p>
          <a:p>
            <a:pPr lvl="0"/>
            <a:r>
              <a:rPr lang="en-US" sz="1600" u="sng" dirty="0">
                <a:hlinkClick r:id="rId4"/>
              </a:rPr>
              <a:t>https://www.mindtools.com/pages/article/newTMC_00.htm</a:t>
            </a:r>
            <a:endParaRPr lang="en-US" sz="1600" dirty="0"/>
          </a:p>
          <a:p>
            <a:r>
              <a:rPr lang="en-US" sz="1600" u="sng" dirty="0">
                <a:hlinkClick r:id="rId5"/>
              </a:rPr>
              <a:t>https://</a:t>
            </a:r>
            <a:r>
              <a:rPr lang="en-US" sz="1600" u="sng" dirty="0" smtClean="0">
                <a:hlinkClick r:id="rId5"/>
              </a:rPr>
              <a:t>asq.org/quality-resources/problem-solving</a:t>
            </a:r>
            <a:endParaRPr lang="en-US" sz="1600" u="sng" dirty="0" smtClean="0"/>
          </a:p>
          <a:p>
            <a:pPr marL="0" indent="0">
              <a:buNone/>
            </a:pPr>
            <a:r>
              <a:rPr lang="en-IN" sz="2000" b="1" dirty="0" smtClean="0"/>
              <a:t>YouTube </a:t>
            </a:r>
            <a:r>
              <a:rPr lang="en-IN" sz="2000" b="1" dirty="0"/>
              <a:t>Links:</a:t>
            </a:r>
            <a:endParaRPr lang="en-IN" sz="2000" dirty="0"/>
          </a:p>
          <a:p>
            <a:r>
              <a:rPr lang="en-US" sz="1600" u="sng" dirty="0">
                <a:hlinkClick r:id="rId6"/>
              </a:rPr>
              <a:t>https://www.youtube.com/watch?v=klAE9ML0XLs</a:t>
            </a:r>
            <a:endParaRPr lang="en-US" sz="1600" dirty="0"/>
          </a:p>
          <a:p>
            <a:r>
              <a:rPr lang="en-US" sz="1600" u="sng" dirty="0">
                <a:hlinkClick r:id="rId7"/>
              </a:rPr>
              <a:t>https://www.youtube.com/watch?v=8BeXwhljq2g</a:t>
            </a:r>
            <a:endParaRPr lang="en-US" sz="1600" dirty="0"/>
          </a:p>
          <a:p>
            <a:r>
              <a:rPr lang="en-US" sz="1600" u="sng" dirty="0">
                <a:hlinkClick r:id="rId8"/>
              </a:rPr>
              <a:t>https://www.youtube.com/watch?v=-c5XAmA5Oc4</a:t>
            </a:r>
            <a:endParaRPr lang="en-US" sz="1600" dirty="0"/>
          </a:p>
          <a:p>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5" name="Rectangle 4"/>
          <p:cNvSpPr/>
          <p:nvPr/>
        </p:nvSpPr>
        <p:spPr>
          <a:xfrm>
            <a:off x="838200" y="1803400"/>
            <a:ext cx="7162800" cy="43688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lated imag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999912" y="1666923"/>
            <a:ext cx="3352800" cy="3914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87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2060" name="CorelDRAW" r:id="rId4" imgW="2169000" imgH="2169360" progId="">
                    <p:embed/>
                  </p:oleObj>
                </mc:Choice>
                <mc:Fallback>
                  <p:oleObj name="CorelDRAW" r:id="rId4" imgW="2169000" imgH="2169360" progId="">
                    <p:embed/>
                    <p:pic>
                      <p:nvPicPr>
                        <p:cNvPr id="33" name="Object 32">
                          <a:extLst>
                            <a:ext uri="{FF2B5EF4-FFF2-40B4-BE49-F238E27FC236}">
                              <a16:creationId xmlns:a16="http://schemas.microsoft.com/office/drawing/2014/main" id="{CAD0D7B8-E462-453C-B296-CA0154FA54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431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4AFE-B27C-4A9A-A9F5-7F62354B01A2}"/>
              </a:ext>
            </a:extLst>
          </p:cNvPr>
          <p:cNvSpPr>
            <a:spLocks noGrp="1"/>
          </p:cNvSpPr>
          <p:nvPr>
            <p:ph type="title"/>
          </p:nvPr>
        </p:nvSpPr>
        <p:spPr>
          <a:xfrm>
            <a:off x="600075" y="0"/>
            <a:ext cx="4277328" cy="2619374"/>
          </a:xfrm>
        </p:spPr>
        <p:txBody>
          <a:bodyPr>
            <a:normAutofit/>
          </a:bodyPr>
          <a:lstStyle/>
          <a:p>
            <a:pPr algn="ctr"/>
            <a:r>
              <a:rPr lang="en-US" sz="4400" dirty="0" smtClean="0">
                <a:latin typeface="Times New Roman" panose="02020603050405020304" pitchFamily="18" charset="0"/>
                <a:ea typeface="Calibri" panose="020F0502020204030204" pitchFamily="34" charset="0"/>
                <a:cs typeface="Times New Roman" panose="02020603050405020304" pitchFamily="18" charset="0"/>
              </a:rPr>
              <a:t>Introduction to Problem Solving</a:t>
            </a:r>
            <a:endParaRPr lang="en-IN" dirty="0"/>
          </a:p>
        </p:txBody>
      </p:sp>
      <p:sp>
        <p:nvSpPr>
          <p:cNvPr id="3" name="Content Placeholder 2">
            <a:extLst>
              <a:ext uri="{FF2B5EF4-FFF2-40B4-BE49-F238E27FC236}">
                <a16:creationId xmlns:a16="http://schemas.microsoft.com/office/drawing/2014/main" id="{A09B5602-926A-470D-BC2B-78EBF425FF1F}"/>
              </a:ext>
            </a:extLst>
          </p:cNvPr>
          <p:cNvSpPr>
            <a:spLocks noGrp="1"/>
          </p:cNvSpPr>
          <p:nvPr>
            <p:ph idx="1"/>
          </p:nvPr>
        </p:nvSpPr>
        <p:spPr/>
        <p:txBody>
          <a:bodyPr>
            <a:normAutofit/>
          </a:bodyPr>
          <a:lstStyle/>
          <a:p>
            <a:pPr marL="0" lvl="0" indent="0">
              <a:buNone/>
            </a:pPr>
            <a:r>
              <a:rPr lang="en-US" dirty="0"/>
              <a:t/>
            </a:r>
            <a:br>
              <a:rPr lang="en-US" dirty="0"/>
            </a:br>
            <a:endParaRPr lang="en-IN" b="1" dirty="0"/>
          </a:p>
          <a:p>
            <a:endParaRPr lang="en-IN" dirty="0"/>
          </a:p>
        </p:txBody>
      </p:sp>
      <p:sp>
        <p:nvSpPr>
          <p:cNvPr id="4" name="Text Placeholder 3">
            <a:extLst>
              <a:ext uri="{FF2B5EF4-FFF2-40B4-BE49-F238E27FC236}">
                <a16:creationId xmlns:a16="http://schemas.microsoft.com/office/drawing/2014/main" id="{467BF1DB-555C-464C-9D63-BB68417BDF76}"/>
              </a:ext>
            </a:extLst>
          </p:cNvPr>
          <p:cNvSpPr>
            <a:spLocks noGrp="1"/>
          </p:cNvSpPr>
          <p:nvPr>
            <p:ph type="body" sz="half" idx="2"/>
          </p:nvPr>
        </p:nvSpPr>
        <p:spPr>
          <a:xfrm>
            <a:off x="450248" y="3457574"/>
            <a:ext cx="3683602" cy="333376"/>
          </a:xfrm>
        </p:spPr>
        <p:txBody>
          <a:bodyPr>
            <a:normAutofit fontScale="92500" lnSpcReduction="20000"/>
          </a:bodyPr>
          <a:lstStyle/>
          <a:p>
            <a:r>
              <a:rPr lang="en-US" sz="2400" b="1" dirty="0"/>
              <a:t>Course Objectives</a:t>
            </a:r>
          </a:p>
          <a:p>
            <a:endParaRPr lang="en-US" b="1" i="1" u="sng" dirty="0"/>
          </a:p>
          <a:p>
            <a:endParaRPr lang="en-US" b="1" i="1" u="sng" dirty="0"/>
          </a:p>
        </p:txBody>
      </p:sp>
      <p:sp>
        <p:nvSpPr>
          <p:cNvPr id="5" name="Slide Number Placeholder 4">
            <a:extLst>
              <a:ext uri="{FF2B5EF4-FFF2-40B4-BE49-F238E27FC236}">
                <a16:creationId xmlns:a16="http://schemas.microsoft.com/office/drawing/2014/main" id="{6817145E-8450-434E-A8F0-1114075FB9BF}"/>
              </a:ext>
            </a:extLst>
          </p:cNvPr>
          <p:cNvSpPr>
            <a:spLocks noGrp="1"/>
          </p:cNvSpPr>
          <p:nvPr>
            <p:ph type="sldNum" sz="quarter" idx="12"/>
          </p:nvPr>
        </p:nvSpPr>
        <p:spPr/>
        <p:txBody>
          <a:bodyPr/>
          <a:lstStyle/>
          <a:p>
            <a:fld id="{BDCDBBEF-AA6C-4BA6-85B2-A17D7F280E38}" type="slidenum">
              <a:rPr lang="en-US" smtClean="0"/>
              <a:pPr/>
              <a:t>2</a:t>
            </a:fld>
            <a:endParaRPr lang="en-US" dirty="0"/>
          </a:p>
        </p:txBody>
      </p:sp>
      <p:graphicFrame>
        <p:nvGraphicFramePr>
          <p:cNvPr id="10" name="Table 10">
            <a:extLst>
              <a:ext uri="{FF2B5EF4-FFF2-40B4-BE49-F238E27FC236}">
                <a16:creationId xmlns:a16="http://schemas.microsoft.com/office/drawing/2014/main" id="{61791A24-3CC5-4ACD-B2EC-2F300FCC8BF6}"/>
              </a:ext>
            </a:extLst>
          </p:cNvPr>
          <p:cNvGraphicFramePr>
            <a:graphicFrameLocks noGrp="1"/>
          </p:cNvGraphicFramePr>
          <p:nvPr/>
        </p:nvGraphicFramePr>
        <p:xfrm>
          <a:off x="450248" y="3952876"/>
          <a:ext cx="5398102" cy="2768599"/>
        </p:xfrm>
        <a:graphic>
          <a:graphicData uri="http://schemas.openxmlformats.org/drawingml/2006/table">
            <a:tbl>
              <a:tblPr firstRow="1" bandRow="1">
                <a:tableStyleId>{5940675A-B579-460E-94D1-54222C63F5DA}</a:tableStyleId>
              </a:tblPr>
              <a:tblGrid>
                <a:gridCol w="5398102">
                  <a:extLst>
                    <a:ext uri="{9D8B030D-6E8A-4147-A177-3AD203B41FA5}">
                      <a16:colId xmlns:a16="http://schemas.microsoft.com/office/drawing/2014/main" val="529727568"/>
                    </a:ext>
                  </a:extLst>
                </a:gridCol>
              </a:tblGrid>
              <a:tr h="78415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The course aims to provide exposure to problem-solving through programming.</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1055258708"/>
                  </a:ext>
                </a:extLst>
              </a:tr>
              <a:tr h="790538">
                <a:tc>
                  <a:txBody>
                    <a:bodyPr/>
                    <a:lstStyle/>
                    <a:p>
                      <a:pPr marL="0" lvl="0" indent="0" algn="just">
                        <a:buFont typeface="Arial" panose="020B0604020202020204" pitchFamily="34" charset="0"/>
                        <a:buNone/>
                      </a:pPr>
                      <a:r>
                        <a:rPr lang="en-US" sz="2000" b="1" kern="1200" dirty="0">
                          <a:solidFill>
                            <a:srgbClr val="FF0000"/>
                          </a:solidFill>
                          <a:effectLst/>
                          <a:latin typeface="+mn-lt"/>
                          <a:ea typeface="+mn-ea"/>
                          <a:cs typeface="+mn-cs"/>
                        </a:rPr>
                        <a:t>The course aims to raise the programming skills of students via logic building capability.</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990456970"/>
                  </a:ext>
                </a:extLst>
              </a:tr>
              <a:tr h="119390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effectLst/>
                          <a:latin typeface="+mn-lt"/>
                          <a:ea typeface="+mn-ea"/>
                          <a:cs typeface="+mn-cs"/>
                        </a:rPr>
                        <a:t>With knowledge of C programming language, students would be able to model real world problems.</a:t>
                      </a:r>
                      <a:endParaRPr lang="en-IN" sz="2000" b="1" kern="1200" dirty="0">
                        <a:solidFill>
                          <a:srgbClr val="FF0000"/>
                        </a:solidFill>
                        <a:effectLst/>
                        <a:latin typeface="+mn-lt"/>
                        <a:ea typeface="+mn-ea"/>
                        <a:cs typeface="+mn-cs"/>
                      </a:endParaRPr>
                    </a:p>
                  </a:txBody>
                  <a:tcPr/>
                </a:tc>
                <a:extLst>
                  <a:ext uri="{0D108BD9-81ED-4DB2-BD59-A6C34878D82A}">
                    <a16:rowId xmlns:a16="http://schemas.microsoft.com/office/drawing/2014/main" val="2557340115"/>
                  </a:ext>
                </a:extLst>
              </a:tr>
            </a:tbl>
          </a:graphicData>
        </a:graphic>
      </p:graphicFrame>
      <p:pic>
        <p:nvPicPr>
          <p:cNvPr id="7" name="Picture 6">
            <a:extLst>
              <a:ext uri="{FF2B5EF4-FFF2-40B4-BE49-F238E27FC236}">
                <a16:creationId xmlns:a16="http://schemas.microsoft.com/office/drawing/2014/main" id="{4F45ED97-A37D-4BD5-9BB8-9A010CD2A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329" y="3901327"/>
            <a:ext cx="2581941" cy="2520950"/>
          </a:xfrm>
          <a:prstGeom prst="rect">
            <a:avLst/>
          </a:prstGeom>
        </p:spPr>
      </p:pic>
      <p:pic>
        <p:nvPicPr>
          <p:cNvPr id="9" name="Picture 8">
            <a:extLst>
              <a:ext uri="{FF2B5EF4-FFF2-40B4-BE49-F238E27FC236}">
                <a16:creationId xmlns:a16="http://schemas.microsoft.com/office/drawing/2014/main" id="{E4C0D224-3882-4701-BE24-7AC23C1C37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8350" y="481100"/>
            <a:ext cx="5812823" cy="3390813"/>
          </a:xfrm>
          <a:prstGeom prst="rect">
            <a:avLst/>
          </a:prstGeom>
        </p:spPr>
      </p:pic>
    </p:spTree>
    <p:extLst>
      <p:ext uri="{BB962C8B-B14F-4D97-AF65-F5344CB8AC3E}">
        <p14:creationId xmlns:p14="http://schemas.microsoft.com/office/powerpoint/2010/main" val="419451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3583" y="1144447"/>
            <a:ext cx="3755334" cy="4728357"/>
          </a:xfrm>
        </p:spPr>
        <p:txBody>
          <a:bodyPr>
            <a:normAutofit/>
          </a:bodyPr>
          <a:lstStyle/>
          <a:p>
            <a:endParaRPr lang="en-US" sz="2400" dirty="0">
              <a:latin typeface="Casper" panose="02000506000000020004" pitchFamily="2" charset="0"/>
              <a:cs typeface="Arial" panose="020B0604020202020204" pitchFamily="34" charset="0"/>
            </a:endParaRPr>
          </a:p>
          <a:p>
            <a:endParaRPr lang="en-US" sz="2400" dirty="0">
              <a:latin typeface="Casper" panose="02000506000000020004" pitchFamily="2" charset="0"/>
              <a:cs typeface="Arial" panose="020B0604020202020204" pitchFamily="34" charset="0"/>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dirty="0"/>
          </a:p>
        </p:txBody>
      </p:sp>
      <p:sp>
        <p:nvSpPr>
          <p:cNvPr id="2" name="Rectangle 1"/>
          <p:cNvSpPr/>
          <p:nvPr/>
        </p:nvSpPr>
        <p:spPr>
          <a:xfrm>
            <a:off x="8297137" y="1566862"/>
            <a:ext cx="3364639" cy="4121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le 5"/>
          <p:cNvGraphicFramePr>
            <a:graphicFrameLocks noGrp="1"/>
          </p:cNvGraphicFramePr>
          <p:nvPr>
            <p:extLst/>
          </p:nvPr>
        </p:nvGraphicFramePr>
        <p:xfrm>
          <a:off x="374073" y="1801092"/>
          <a:ext cx="7532369" cy="4071711"/>
        </p:xfrm>
        <a:graphic>
          <a:graphicData uri="http://schemas.openxmlformats.org/drawingml/2006/table">
            <a:tbl>
              <a:tblPr firstRow="1" firstCol="1" bandRow="1">
                <a:tableStyleId>{5940675A-B579-460E-94D1-54222C63F5DA}</a:tableStyleId>
              </a:tblPr>
              <a:tblGrid>
                <a:gridCol w="1092249">
                  <a:extLst>
                    <a:ext uri="{9D8B030D-6E8A-4147-A177-3AD203B41FA5}">
                      <a16:colId xmlns:a16="http://schemas.microsoft.com/office/drawing/2014/main" val="20000"/>
                    </a:ext>
                  </a:extLst>
                </a:gridCol>
                <a:gridCol w="6440120">
                  <a:extLst>
                    <a:ext uri="{9D8B030D-6E8A-4147-A177-3AD203B41FA5}">
                      <a16:colId xmlns:a16="http://schemas.microsoft.com/office/drawing/2014/main" val="20001"/>
                    </a:ext>
                  </a:extLst>
                </a:gridCol>
              </a:tblGrid>
              <a:tr h="719836">
                <a:tc>
                  <a:txBody>
                    <a:bodyPr/>
                    <a:lstStyle/>
                    <a:p>
                      <a:pPr marL="0" marR="0">
                        <a:lnSpc>
                          <a:spcPct val="100000"/>
                        </a:lnSpc>
                        <a:spcBef>
                          <a:spcPts val="0"/>
                        </a:spcBef>
                        <a:spcAft>
                          <a:spcPts val="0"/>
                        </a:spcAft>
                      </a:pPr>
                      <a:r>
                        <a:rPr lang="en-US" sz="1800" b="1" dirty="0">
                          <a:solidFill>
                            <a:schemeClr val="tx1"/>
                          </a:solidFill>
                          <a:effectLst/>
                        </a:rPr>
                        <a:t>CO Number</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0000"/>
                        </a:lnSpc>
                        <a:spcBef>
                          <a:spcPts val="0"/>
                        </a:spcBef>
                        <a:spcAft>
                          <a:spcPts val="0"/>
                        </a:spcAft>
                      </a:pPr>
                      <a:r>
                        <a:rPr lang="en-US" sz="1800" b="1" dirty="0" smtClean="0">
                          <a:solidFill>
                            <a:schemeClr val="tx1"/>
                          </a:solidFill>
                          <a:effectLst/>
                          <a:latin typeface="+mn-lt"/>
                          <a:ea typeface="+mn-ea"/>
                          <a:cs typeface="+mn-cs"/>
                        </a:rPr>
                        <a:t>Course</a:t>
                      </a:r>
                      <a:r>
                        <a:rPr lang="en-US" sz="1800" b="1" baseline="0" dirty="0" smtClean="0">
                          <a:solidFill>
                            <a:schemeClr val="tx1"/>
                          </a:solidFill>
                          <a:effectLst/>
                          <a:latin typeface="+mn-lt"/>
                          <a:ea typeface="+mn-ea"/>
                          <a:cs typeface="+mn-cs"/>
                        </a:rPr>
                        <a:t> Outcome</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83534">
                <a:tc>
                  <a:txBody>
                    <a:bodyPr/>
                    <a:lstStyle/>
                    <a:p>
                      <a:pPr marL="0" marR="0">
                        <a:lnSpc>
                          <a:spcPct val="100000"/>
                        </a:lnSpc>
                        <a:spcBef>
                          <a:spcPts val="0"/>
                        </a:spcBef>
                        <a:spcAft>
                          <a:spcPts val="0"/>
                        </a:spcAft>
                      </a:pPr>
                      <a:r>
                        <a:rPr lang="en-US" sz="1800" b="1" dirty="0">
                          <a:solidFill>
                            <a:schemeClr val="tx1"/>
                          </a:solidFill>
                          <a:effectLst/>
                        </a:rPr>
                        <a:t>CO1</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Remember the concepts related to fundamentals of C language, draw flowcharts and write algorithm/pseudocode.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25510">
                <a:tc>
                  <a:txBody>
                    <a:bodyPr/>
                    <a:lstStyle/>
                    <a:p>
                      <a:pPr marL="0" marR="0">
                        <a:lnSpc>
                          <a:spcPct val="100000"/>
                        </a:lnSpc>
                        <a:spcBef>
                          <a:spcPts val="0"/>
                        </a:spcBef>
                        <a:spcAft>
                          <a:spcPts val="0"/>
                        </a:spcAft>
                      </a:pPr>
                      <a:r>
                        <a:rPr lang="en-US" sz="1800" b="1" dirty="0">
                          <a:solidFill>
                            <a:schemeClr val="tx1"/>
                          </a:solidFill>
                          <a:effectLst/>
                        </a:rPr>
                        <a:t>CO2</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Understand the way of execution and debug programs in C language.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55163">
                <a:tc>
                  <a:txBody>
                    <a:bodyPr/>
                    <a:lstStyle/>
                    <a:p>
                      <a:pPr marL="0" marR="0">
                        <a:lnSpc>
                          <a:spcPct val="100000"/>
                        </a:lnSpc>
                        <a:spcBef>
                          <a:spcPts val="0"/>
                        </a:spcBef>
                        <a:spcAft>
                          <a:spcPts val="0"/>
                        </a:spcAft>
                      </a:pPr>
                      <a:r>
                        <a:rPr lang="en-US" sz="1800" b="1" dirty="0">
                          <a:solidFill>
                            <a:schemeClr val="tx1"/>
                          </a:solidFill>
                          <a:effectLst/>
                        </a:rPr>
                        <a:t>CO3</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Apply various constructs, loops, functions to solve mathematical and scientific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28422">
                <a:tc>
                  <a:txBody>
                    <a:bodyPr/>
                    <a:lstStyle/>
                    <a:p>
                      <a:pPr marL="0" marR="0">
                        <a:lnSpc>
                          <a:spcPct val="100000"/>
                        </a:lnSpc>
                        <a:spcBef>
                          <a:spcPts val="0"/>
                        </a:spcBef>
                        <a:spcAft>
                          <a:spcPts val="0"/>
                        </a:spcAft>
                      </a:pPr>
                      <a:r>
                        <a:rPr lang="en-US" sz="1800" b="1" dirty="0">
                          <a:solidFill>
                            <a:schemeClr val="tx1"/>
                          </a:solidFill>
                          <a:effectLst/>
                        </a:rPr>
                        <a:t>CO4</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Analyze the dynamic behavior of memory by the use of pointers.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759246">
                <a:tc>
                  <a:txBody>
                    <a:bodyPr/>
                    <a:lstStyle/>
                    <a:p>
                      <a:pPr marL="0" marR="0">
                        <a:lnSpc>
                          <a:spcPct val="100000"/>
                        </a:lnSpc>
                        <a:spcBef>
                          <a:spcPts val="0"/>
                        </a:spcBef>
                        <a:spcAft>
                          <a:spcPts val="0"/>
                        </a:spcAft>
                      </a:pPr>
                      <a:r>
                        <a:rPr lang="en-US" sz="1800" b="1" dirty="0" smtClean="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CO5</a:t>
                      </a:r>
                      <a:endParaRPr lang="en-US" sz="1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R="53975" algn="just">
                        <a:lnSpc>
                          <a:spcPct val="100000"/>
                        </a:lnSpc>
                        <a:spcAft>
                          <a:spcPts val="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Design and develop modular programs for real world problems using control structure and selection structure.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8883604"/>
                  </a:ext>
                </a:extLst>
              </a:tr>
            </a:tbl>
          </a:graphicData>
        </a:graphic>
      </p:graphicFrame>
      <p:sp>
        <p:nvSpPr>
          <p:cNvPr id="11" name="Rectangle 10"/>
          <p:cNvSpPr/>
          <p:nvPr/>
        </p:nvSpPr>
        <p:spPr>
          <a:xfrm>
            <a:off x="546270" y="1144447"/>
            <a:ext cx="2635080" cy="461665"/>
          </a:xfrm>
          <a:prstGeom prst="rect">
            <a:avLst/>
          </a:prstGeom>
        </p:spPr>
        <p:txBody>
          <a:bodyPr wrap="square">
            <a:spAutoFit/>
          </a:bodyPr>
          <a:lstStyle/>
          <a:p>
            <a:r>
              <a:rPr lang="en-US" sz="2400" b="1" dirty="0"/>
              <a:t>Course Outcomes </a:t>
            </a:r>
          </a:p>
        </p:txBody>
      </p:sp>
      <p:pic>
        <p:nvPicPr>
          <p:cNvPr id="16" name="Picture 15"/>
          <p:cNvPicPr>
            <a:picLocks noChangeAspect="1"/>
          </p:cNvPicPr>
          <p:nvPr/>
        </p:nvPicPr>
        <p:blipFill>
          <a:blip r:embed="rId3" cstate="print"/>
          <a:stretch>
            <a:fillRect/>
          </a:stretch>
        </p:blipFill>
        <p:spPr>
          <a:xfrm>
            <a:off x="8352861" y="2024947"/>
            <a:ext cx="3183156" cy="3407607"/>
          </a:xfrm>
          <a:prstGeom prst="rect">
            <a:avLst/>
          </a:prstGeom>
        </p:spPr>
      </p:pic>
      <p:pic>
        <p:nvPicPr>
          <p:cNvPr id="18" name="Picture 17"/>
          <p:cNvPicPr>
            <a:picLocks noChangeAspect="1"/>
          </p:cNvPicPr>
          <p:nvPr/>
        </p:nvPicPr>
        <p:blipFill>
          <a:blip r:embed="rId4" cstate="print"/>
          <a:stretch>
            <a:fillRect/>
          </a:stretch>
        </p:blipFill>
        <p:spPr>
          <a:xfrm>
            <a:off x="8360776" y="1701556"/>
            <a:ext cx="895189" cy="916170"/>
          </a:xfrm>
          <a:prstGeom prst="rect">
            <a:avLst/>
          </a:prstGeom>
        </p:spPr>
      </p:pic>
      <p:pic>
        <p:nvPicPr>
          <p:cNvPr id="9" name="Picture 8">
            <a:extLst>
              <a:ext uri="{FF2B5EF4-FFF2-40B4-BE49-F238E27FC236}">
                <a16:creationId xmlns:a16="http://schemas.microsoft.com/office/drawing/2014/main" id="{39FBA091-1FD7-4CFB-ACD7-85BE3251E7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77" y="109537"/>
            <a:ext cx="2686050" cy="1457325"/>
          </a:xfrm>
          <a:prstGeom prst="rect">
            <a:avLst/>
          </a:prstGeom>
        </p:spPr>
      </p:pic>
    </p:spTree>
    <p:extLst>
      <p:ext uri="{BB962C8B-B14F-4D97-AF65-F5344CB8AC3E}">
        <p14:creationId xmlns:p14="http://schemas.microsoft.com/office/powerpoint/2010/main" val="357379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9376" y="346479"/>
            <a:ext cx="7685314" cy="1147360"/>
          </a:xfrm>
        </p:spPr>
        <p:txBody>
          <a:bodyPr>
            <a:normAutofit fontScale="90000"/>
          </a:bodyPr>
          <a:lstStyle/>
          <a:p>
            <a:r>
              <a:rPr lang="en-US" b="1" dirty="0"/>
              <a:t/>
            </a:r>
            <a:br>
              <a:rPr lang="en-US" b="1" dirty="0"/>
            </a:br>
            <a:r>
              <a:rPr lang="en-US" sz="4900" b="1" dirty="0">
                <a:solidFill>
                  <a:srgbClr val="FF0000"/>
                </a:solidFill>
                <a:latin typeface="+mn-lt"/>
              </a:rPr>
              <a:t>Scheme of Evaluation </a:t>
            </a:r>
            <a:r>
              <a:rPr lang="en-US" dirty="0">
                <a:solidFill>
                  <a:srgbClr val="FF0000"/>
                </a:solidFill>
              </a:rPr>
              <a:t/>
            </a:r>
            <a:br>
              <a:rPr lang="en-US"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4"/>
          <p:cNvSpPr/>
          <p:nvPr/>
        </p:nvSpPr>
        <p:spPr>
          <a:xfrm>
            <a:off x="871728" y="261543"/>
            <a:ext cx="10515600" cy="123229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p:nvSpPr>
        <p:spPr>
          <a:xfrm>
            <a:off x="1082040" y="178927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6" name="Picture 5"/>
          <p:cNvPicPr>
            <a:picLocks noChangeAspect="1"/>
          </p:cNvPicPr>
          <p:nvPr/>
        </p:nvPicPr>
        <p:blipFill>
          <a:blip r:embed="rId3"/>
          <a:stretch>
            <a:fillRect/>
          </a:stretch>
        </p:blipFill>
        <p:spPr>
          <a:xfrm>
            <a:off x="873905" y="1578775"/>
            <a:ext cx="10515600" cy="5153025"/>
          </a:xfrm>
          <a:prstGeom prst="rect">
            <a:avLst/>
          </a:prstGeom>
        </p:spPr>
      </p:pic>
    </p:spTree>
    <p:extLst>
      <p:ext uri="{BB962C8B-B14F-4D97-AF65-F5344CB8AC3E}">
        <p14:creationId xmlns:p14="http://schemas.microsoft.com/office/powerpoint/2010/main" val="114849508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0" y="1028700"/>
            <a:ext cx="5778500" cy="4873625"/>
          </a:xfrm>
        </p:spPr>
        <p:txBody>
          <a:bodyPr>
            <a:normAutofit/>
          </a:bodyPr>
          <a:lstStyle/>
          <a:p>
            <a:r>
              <a:rPr lang="en-US" sz="2400" dirty="0">
                <a:latin typeface="Casper" panose="02000506000000020004" pitchFamily="2" charset="0"/>
                <a:cs typeface="Arial" panose="020B0604020202020204" pitchFamily="34" charset="0"/>
              </a:rPr>
              <a:t>Space for visual (size 24)</a:t>
            </a:r>
          </a:p>
          <a:p>
            <a:endParaRPr lang="en-US" sz="2400" dirty="0">
              <a:latin typeface="Casper" panose="02000506000000020004" pitchFamily="2" charset="0"/>
              <a:cs typeface="Arial" panose="020B0604020202020204" pitchFamily="34" charset="0"/>
            </a:endParaRPr>
          </a:p>
          <a:p>
            <a:pPr marL="0" indent="0">
              <a:buNone/>
            </a:pPr>
            <a:endParaRPr lang="en-US" sz="2400" dirty="0">
              <a:latin typeface="Casper" panose="02000506000000020004" pitchFamily="2" charset="0"/>
              <a:cs typeface="Arial" panose="020B0604020202020204" pitchFamily="34" charset="0"/>
            </a:endParaRPr>
          </a:p>
        </p:txBody>
      </p:sp>
      <p:sp>
        <p:nvSpPr>
          <p:cNvPr id="4" name="Text Placeholder 3"/>
          <p:cNvSpPr>
            <a:spLocks noGrp="1"/>
          </p:cNvSpPr>
          <p:nvPr>
            <p:ph type="body" sz="half" idx="2"/>
          </p:nvPr>
        </p:nvSpPr>
        <p:spPr>
          <a:xfrm>
            <a:off x="647701" y="3479800"/>
            <a:ext cx="4124324" cy="2520950"/>
          </a:xfrm>
        </p:spPr>
        <p:txBody>
          <a:bodyPr>
            <a:noAutofit/>
          </a:bodyPr>
          <a:lstStyle/>
          <a:p>
            <a:pPr marL="285750" indent="-285750">
              <a:buFont typeface="Arial" panose="020B0604020202020204" pitchFamily="34" charset="0"/>
              <a:buChar char="•"/>
            </a:pPr>
            <a:r>
              <a:rPr lang="en-US" sz="2000" b="1" dirty="0">
                <a:latin typeface="Casper"/>
              </a:rPr>
              <a:t>Introduction to </a:t>
            </a:r>
            <a:r>
              <a:rPr lang="en-US" sz="2000" b="1" dirty="0" smtClean="0">
                <a:latin typeface="Casper"/>
              </a:rPr>
              <a:t>problem solving  </a:t>
            </a:r>
            <a:endParaRPr lang="en-US" sz="2000" b="1" dirty="0">
              <a:latin typeface="Casper"/>
            </a:endParaRPr>
          </a:p>
          <a:p>
            <a:pPr marL="285750" indent="-285750">
              <a:buFont typeface="Arial" panose="020B0604020202020204" pitchFamily="34" charset="0"/>
              <a:buChar char="•"/>
            </a:pPr>
            <a:r>
              <a:rPr lang="en-US" sz="2000" b="1" dirty="0" smtClean="0">
                <a:latin typeface="Casper"/>
              </a:rPr>
              <a:t>Problem solving phases</a:t>
            </a:r>
            <a:endParaRPr lang="en-US" sz="2000" b="1" dirty="0">
              <a:latin typeface="Casper"/>
            </a:endParaRPr>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5</a:t>
            </a:fld>
            <a:endParaRPr lang="en-US" dirty="0"/>
          </a:p>
        </p:txBody>
      </p:sp>
      <p:sp>
        <p:nvSpPr>
          <p:cNvPr id="8" name="Title 7"/>
          <p:cNvSpPr txBox="1">
            <a:spLocks noGrp="1" noChangeArrowheads="1"/>
          </p:cNvSpPr>
          <p:nvPr>
            <p:ph type="title"/>
          </p:nvPr>
        </p:nvSpPr>
        <p:spPr bwMode="auto">
          <a:xfrm>
            <a:off x="449262" y="2343863"/>
            <a:ext cx="445656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CONTENTS</a:t>
            </a:r>
            <a:r>
              <a:rPr lang="en-US" sz="2000" b="1" dirty="0">
                <a:latin typeface="Karla" pitchFamily="2" charset="0"/>
                <a:ea typeface="Karla" pitchFamily="2" charset="0"/>
                <a:cs typeface="Karla" pitchFamily="2" charset="0"/>
              </a:rPr>
              <a:t/>
            </a:r>
            <a:br>
              <a:rPr lang="en-US" sz="2000" b="1" dirty="0">
                <a:latin typeface="Karla" pitchFamily="2" charset="0"/>
                <a:ea typeface="Karla" pitchFamily="2" charset="0"/>
                <a:cs typeface="Karla" pitchFamily="2" charset="0"/>
              </a:rPr>
            </a:br>
            <a:endParaRPr lang="en-US" sz="1600" dirty="0">
              <a:latin typeface="Raleway ExtraBold" pitchFamily="34" charset="-52"/>
            </a:endParaRPr>
          </a:p>
        </p:txBody>
      </p:sp>
      <p:sp>
        <p:nvSpPr>
          <p:cNvPr id="2" name="Rectangle 1"/>
          <p:cNvSpPr/>
          <p:nvPr/>
        </p:nvSpPr>
        <p:spPr>
          <a:xfrm>
            <a:off x="5295900" y="838200"/>
            <a:ext cx="5867400"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6164" y="3479800"/>
            <a:ext cx="4322762" cy="2520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5330824" y="849086"/>
            <a:ext cx="5832476" cy="5507264"/>
          </a:xfrm>
          <a:prstGeom prst="rect">
            <a:avLst/>
          </a:prstGeom>
        </p:spPr>
      </p:pic>
    </p:spTree>
    <p:extLst>
      <p:ext uri="{BB962C8B-B14F-4D97-AF65-F5344CB8AC3E}">
        <p14:creationId xmlns:p14="http://schemas.microsoft.com/office/powerpoint/2010/main" val="69380159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t>What is a </a:t>
            </a:r>
            <a:r>
              <a:rPr lang="en-US" dirty="0" smtClean="0"/>
              <a:t>problem?</a:t>
            </a:r>
            <a:br>
              <a:rPr lang="en-US" dirty="0" smtClean="0"/>
            </a:br>
            <a:r>
              <a:rPr lang="en-US" sz="2800" dirty="0" smtClean="0"/>
              <a:t>  </a:t>
            </a:r>
            <a:endParaRPr lang="en-US" dirty="0"/>
          </a:p>
        </p:txBody>
      </p:sp>
      <p:sp>
        <p:nvSpPr>
          <p:cNvPr id="3" name="Content Placeholder 2"/>
          <p:cNvSpPr>
            <a:spLocks noGrp="1"/>
          </p:cNvSpPr>
          <p:nvPr>
            <p:ph idx="1"/>
          </p:nvPr>
        </p:nvSpPr>
        <p:spPr/>
        <p:txBody>
          <a:bodyPr>
            <a:normAutofit/>
          </a:bodyPr>
          <a:lstStyle/>
          <a:p>
            <a:r>
              <a:rPr lang="en-US" dirty="0"/>
              <a:t>The definition of a problem is </a:t>
            </a:r>
            <a:r>
              <a:rPr lang="en-US" b="1" dirty="0"/>
              <a:t>something that has to be solved or an unpleasant or undesirable condition that needs to be corrected</a:t>
            </a:r>
            <a:r>
              <a:rPr lang="en-US" dirty="0"/>
              <a:t>. </a:t>
            </a:r>
            <a:endParaRPr lang="en-US" dirty="0" smtClean="0"/>
          </a:p>
          <a:p>
            <a:r>
              <a:rPr lang="en-US" dirty="0" smtClean="0"/>
              <a:t>An </a:t>
            </a:r>
            <a:r>
              <a:rPr lang="en-US" dirty="0"/>
              <a:t>example of a problem is an algebra equation. </a:t>
            </a:r>
            <a:endParaRPr lang="en-US" dirty="0" smtClean="0"/>
          </a:p>
          <a:p>
            <a:r>
              <a:rPr lang="en-US" dirty="0" smtClean="0"/>
              <a:t>An </a:t>
            </a:r>
            <a:r>
              <a:rPr lang="en-US" dirty="0"/>
              <a:t>example of a problem is when it is raining and you don't have an umbrella</a:t>
            </a:r>
            <a:r>
              <a:rPr lang="en-US" dirty="0" smtClean="0"/>
              <a:t>.</a:t>
            </a:r>
          </a:p>
          <a:p>
            <a:r>
              <a:rPr lang="en-US" dirty="0"/>
              <a:t>Everything happening in this world has its problems. This is because no system in this world has 100% efficiency. But this is not a big issue for the people who are prepared to deal with any kind of problem. The field that is heavily affected by the problems in the field of companies and organizations.</a:t>
            </a:r>
          </a:p>
          <a:p>
            <a:pPr marL="0" indent="0">
              <a:buNone/>
            </a:pPr>
            <a:endParaRPr lang="en-US" sz="1600" dirty="0">
              <a:latin typeface="Casper" panose="02000506000000020004" pitchFamily="2"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702376"/>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55EE-323B-4CD9-A892-FE89FEA4DE28}"/>
              </a:ext>
            </a:extLst>
          </p:cNvPr>
          <p:cNvSpPr>
            <a:spLocks noGrp="1"/>
          </p:cNvSpPr>
          <p:nvPr>
            <p:ph type="title"/>
          </p:nvPr>
        </p:nvSpPr>
        <p:spPr>
          <a:xfrm>
            <a:off x="914400" y="260350"/>
            <a:ext cx="10515600" cy="1325563"/>
          </a:xfrm>
        </p:spPr>
        <p:txBody>
          <a:bodyPr/>
          <a:lstStyle/>
          <a:p>
            <a:pPr algn="ctr"/>
            <a:r>
              <a:rPr lang="en-US" dirty="0" smtClean="0"/>
              <a:t>Problem Solving</a:t>
            </a:r>
            <a:endParaRPr lang="en-IN" dirty="0"/>
          </a:p>
        </p:txBody>
      </p:sp>
      <p:sp>
        <p:nvSpPr>
          <p:cNvPr id="3" name="Content Placeholder 2">
            <a:extLst>
              <a:ext uri="{FF2B5EF4-FFF2-40B4-BE49-F238E27FC236}">
                <a16:creationId xmlns:a16="http://schemas.microsoft.com/office/drawing/2014/main" id="{64908A17-F941-4D43-B77F-40EAEFE62E74}"/>
              </a:ext>
            </a:extLst>
          </p:cNvPr>
          <p:cNvSpPr>
            <a:spLocks noGrp="1"/>
          </p:cNvSpPr>
          <p:nvPr>
            <p:ph idx="1"/>
          </p:nvPr>
        </p:nvSpPr>
        <p:spPr>
          <a:xfrm>
            <a:off x="290512" y="1142207"/>
            <a:ext cx="10515600" cy="5781675"/>
          </a:xfrm>
        </p:spPr>
        <p:txBody>
          <a:bodyPr>
            <a:normAutofit/>
          </a:bodyPr>
          <a:lstStyle/>
          <a:p>
            <a:pPr marL="0" indent="0" algn="ctr">
              <a:buNone/>
            </a:pPr>
            <a:endParaRPr lang="en-US" b="1" dirty="0"/>
          </a:p>
          <a:p>
            <a:r>
              <a:rPr lang="en-US" dirty="0"/>
              <a:t>Problem-solving </a:t>
            </a:r>
            <a:r>
              <a:rPr lang="en-US" b="1" dirty="0"/>
              <a:t>enables us to identify and exploit opportunities in the environment and exert (some level of) control over the future</a:t>
            </a:r>
            <a:r>
              <a:rPr lang="en-US" dirty="0" smtClean="0"/>
              <a:t>.</a:t>
            </a:r>
          </a:p>
          <a:p>
            <a:r>
              <a:rPr lang="en-US" dirty="0" smtClean="0"/>
              <a:t> Problem </a:t>
            </a:r>
            <a:r>
              <a:rPr lang="en-US" dirty="0"/>
              <a:t>solving is the act of defining a problem; determining the cause of the problem; identifying, prioritizing, and selecting alternatives for a solution; and implementing a solution</a:t>
            </a:r>
            <a:r>
              <a:rPr lang="en-US" dirty="0" smtClean="0"/>
              <a:t>.</a:t>
            </a:r>
          </a:p>
          <a:p>
            <a:r>
              <a:rPr lang="en-US" dirty="0"/>
              <a:t>Problem solving skills and the problem-solving process are a critical part of daily life both as individuals and organizations.</a:t>
            </a:r>
          </a:p>
          <a:p>
            <a:pPr marL="0" indent="0">
              <a:buNone/>
            </a:pPr>
            <a:endParaRPr lang="en-US" b="1" dirty="0"/>
          </a:p>
          <a:p>
            <a:endParaRPr lang="en-US" dirty="0"/>
          </a:p>
          <a:p>
            <a:endParaRPr lang="en-IN" dirty="0"/>
          </a:p>
        </p:txBody>
      </p:sp>
      <p:sp>
        <p:nvSpPr>
          <p:cNvPr id="4" name="Slide Number Placeholder 3">
            <a:extLst>
              <a:ext uri="{FF2B5EF4-FFF2-40B4-BE49-F238E27FC236}">
                <a16:creationId xmlns:a16="http://schemas.microsoft.com/office/drawing/2014/main" id="{49B6BDBA-6437-44A3-BC1A-7C8D991B4B9D}"/>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53133593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55EE-323B-4CD9-A892-FE89FEA4DE28}"/>
              </a:ext>
            </a:extLst>
          </p:cNvPr>
          <p:cNvSpPr>
            <a:spLocks noGrp="1"/>
          </p:cNvSpPr>
          <p:nvPr>
            <p:ph type="title"/>
          </p:nvPr>
        </p:nvSpPr>
        <p:spPr>
          <a:xfrm>
            <a:off x="914400" y="260350"/>
            <a:ext cx="10515600" cy="1325563"/>
          </a:xfrm>
        </p:spPr>
        <p:txBody>
          <a:bodyPr/>
          <a:lstStyle/>
          <a:p>
            <a:pPr algn="ctr"/>
            <a:r>
              <a:rPr lang="en-IN" dirty="0" smtClean="0"/>
              <a:t> </a:t>
            </a:r>
            <a:r>
              <a:rPr lang="en-US" b="1" dirty="0"/>
              <a:t>Characteristics of defining the </a:t>
            </a:r>
            <a:r>
              <a:rPr lang="en-US" b="1" dirty="0" smtClean="0"/>
              <a:t>problem</a:t>
            </a:r>
            <a:r>
              <a:rPr lang="en-US" dirty="0"/>
              <a:t/>
            </a:r>
            <a:br>
              <a:rPr lang="en-US" dirty="0"/>
            </a:br>
            <a:endParaRPr lang="en-IN" dirty="0"/>
          </a:p>
        </p:txBody>
      </p:sp>
      <p:sp>
        <p:nvSpPr>
          <p:cNvPr id="3" name="Content Placeholder 2">
            <a:extLst>
              <a:ext uri="{FF2B5EF4-FFF2-40B4-BE49-F238E27FC236}">
                <a16:creationId xmlns:a16="http://schemas.microsoft.com/office/drawing/2014/main" id="{64908A17-F941-4D43-B77F-40EAEFE62E74}"/>
              </a:ext>
            </a:extLst>
          </p:cNvPr>
          <p:cNvSpPr>
            <a:spLocks noGrp="1"/>
          </p:cNvSpPr>
          <p:nvPr>
            <p:ph idx="1"/>
          </p:nvPr>
        </p:nvSpPr>
        <p:spPr>
          <a:xfrm>
            <a:off x="290512" y="1142207"/>
            <a:ext cx="10515600" cy="5781675"/>
          </a:xfrm>
        </p:spPr>
        <p:txBody>
          <a:bodyPr>
            <a:normAutofit/>
          </a:bodyPr>
          <a:lstStyle/>
          <a:p>
            <a:pPr marL="0" indent="0" algn="ctr">
              <a:buNone/>
            </a:pPr>
            <a:endParaRPr lang="en-US" b="1" dirty="0"/>
          </a:p>
          <a:p>
            <a:pPr lvl="0"/>
            <a:r>
              <a:rPr lang="en-US" dirty="0"/>
              <a:t>Differentiate fact from opinion</a:t>
            </a:r>
          </a:p>
          <a:p>
            <a:pPr lvl="0"/>
            <a:r>
              <a:rPr lang="en-US" dirty="0"/>
              <a:t>Specify underlying causes</a:t>
            </a:r>
          </a:p>
          <a:p>
            <a:pPr lvl="0"/>
            <a:r>
              <a:rPr lang="en-US" dirty="0"/>
              <a:t>Consult each faction involved for information</a:t>
            </a:r>
          </a:p>
          <a:p>
            <a:pPr lvl="0"/>
            <a:r>
              <a:rPr lang="en-US" dirty="0"/>
              <a:t>State the problem specifically</a:t>
            </a:r>
          </a:p>
          <a:p>
            <a:pPr lvl="0"/>
            <a:r>
              <a:rPr lang="en-US" dirty="0"/>
              <a:t>Identify what standard or expectation is violated</a:t>
            </a:r>
          </a:p>
          <a:p>
            <a:pPr lvl="0"/>
            <a:r>
              <a:rPr lang="en-US" dirty="0"/>
              <a:t>Determine in which process the problem lies</a:t>
            </a:r>
          </a:p>
          <a:p>
            <a:pPr lvl="0"/>
            <a:r>
              <a:rPr lang="en-US" dirty="0"/>
              <a:t>Avoid trying to solve the problem without data</a:t>
            </a:r>
          </a:p>
          <a:p>
            <a:pPr marL="0" indent="0">
              <a:buNone/>
            </a:pPr>
            <a:endParaRPr lang="en-US" b="1" dirty="0"/>
          </a:p>
          <a:p>
            <a:endParaRPr lang="en-US" dirty="0"/>
          </a:p>
          <a:p>
            <a:endParaRPr lang="en-IN" dirty="0"/>
          </a:p>
        </p:txBody>
      </p:sp>
      <p:sp>
        <p:nvSpPr>
          <p:cNvPr id="4" name="Slide Number Placeholder 3">
            <a:extLst>
              <a:ext uri="{FF2B5EF4-FFF2-40B4-BE49-F238E27FC236}">
                <a16:creationId xmlns:a16="http://schemas.microsoft.com/office/drawing/2014/main" id="{49B6BDBA-6437-44A3-BC1A-7C8D991B4B9D}"/>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1435120247"/>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B45D0-440A-4E9C-9EA8-B95270A81173}"/>
              </a:ext>
            </a:extLst>
          </p:cNvPr>
          <p:cNvSpPr>
            <a:spLocks noGrp="1"/>
          </p:cNvSpPr>
          <p:nvPr>
            <p:ph type="title"/>
          </p:nvPr>
        </p:nvSpPr>
        <p:spPr>
          <a:xfrm>
            <a:off x="2758440" y="67468"/>
            <a:ext cx="10515600" cy="911225"/>
          </a:xfrm>
        </p:spPr>
        <p:txBody>
          <a:bodyPr/>
          <a:lstStyle/>
          <a:p>
            <a:r>
              <a:rPr lang="en-US" b="1" dirty="0"/>
              <a:t>P</a:t>
            </a:r>
            <a:r>
              <a:rPr lang="en-US" b="1" dirty="0" smtClean="0"/>
              <a:t>hases </a:t>
            </a:r>
            <a:r>
              <a:rPr lang="en-US" b="1" dirty="0"/>
              <a:t>of solving a </a:t>
            </a:r>
            <a:r>
              <a:rPr lang="en-US" b="1" dirty="0" smtClean="0"/>
              <a:t>problem</a:t>
            </a:r>
            <a:endParaRPr lang="en-IN" dirty="0"/>
          </a:p>
        </p:txBody>
      </p:sp>
      <p:sp>
        <p:nvSpPr>
          <p:cNvPr id="3" name="Content Placeholder 2">
            <a:extLst>
              <a:ext uri="{FF2B5EF4-FFF2-40B4-BE49-F238E27FC236}">
                <a16:creationId xmlns:a16="http://schemas.microsoft.com/office/drawing/2014/main" id="{BB71EF6D-5670-487B-85DB-F165BAE122DF}"/>
              </a:ext>
            </a:extLst>
          </p:cNvPr>
          <p:cNvSpPr>
            <a:spLocks noGrp="1"/>
          </p:cNvSpPr>
          <p:nvPr>
            <p:ph idx="1"/>
          </p:nvPr>
        </p:nvSpPr>
        <p:spPr>
          <a:xfrm>
            <a:off x="838200" y="1527334"/>
            <a:ext cx="10515600" cy="3410427"/>
          </a:xfrm>
        </p:spPr>
        <p:txBody>
          <a:bodyPr>
            <a:noAutofit/>
          </a:bodyPr>
          <a:lstStyle/>
          <a:p>
            <a:r>
              <a:rPr lang="en-US" dirty="0" smtClean="0"/>
              <a:t>Understanding  </a:t>
            </a:r>
            <a:r>
              <a:rPr lang="en-US" dirty="0"/>
              <a:t>the problem </a:t>
            </a:r>
          </a:p>
          <a:p>
            <a:r>
              <a:rPr lang="en-US" dirty="0"/>
              <a:t>Making a plan of solution </a:t>
            </a:r>
          </a:p>
          <a:p>
            <a:pPr marL="0" indent="0">
              <a:buNone/>
            </a:pPr>
            <a:r>
              <a:rPr lang="en-US" dirty="0"/>
              <a:t>        </a:t>
            </a:r>
            <a:r>
              <a:rPr lang="en-US" dirty="0" smtClean="0"/>
              <a:t>                (</a:t>
            </a:r>
            <a:r>
              <a:rPr lang="en-US" dirty="0" err="1"/>
              <a:t>i</a:t>
            </a:r>
            <a:r>
              <a:rPr lang="en-US" dirty="0" smtClean="0"/>
              <a:t>) </a:t>
            </a:r>
            <a:r>
              <a:rPr lang="en-US" dirty="0"/>
              <a:t>Finding possible solutions</a:t>
            </a:r>
          </a:p>
          <a:p>
            <a:r>
              <a:rPr lang="en-US" dirty="0"/>
              <a:t>Carrying out the plan </a:t>
            </a:r>
            <a:endParaRPr lang="en-US" dirty="0" smtClean="0"/>
          </a:p>
          <a:p>
            <a:pPr marL="0" indent="0">
              <a:buNone/>
            </a:pPr>
            <a:r>
              <a:rPr lang="en-US" dirty="0" smtClean="0"/>
              <a:t>                        (</a:t>
            </a:r>
            <a:r>
              <a:rPr lang="en-US" dirty="0" err="1" smtClean="0"/>
              <a:t>i</a:t>
            </a:r>
            <a:r>
              <a:rPr lang="en-US" dirty="0" smtClean="0"/>
              <a:t>)  Choosing the best solution</a:t>
            </a:r>
          </a:p>
          <a:p>
            <a:pPr marL="0" indent="0">
              <a:buNone/>
            </a:pPr>
            <a:r>
              <a:rPr lang="en-US" dirty="0" smtClean="0"/>
              <a:t>                        </a:t>
            </a:r>
            <a:r>
              <a:rPr lang="en-US" dirty="0"/>
              <a:t>(ii) Implementing the solution</a:t>
            </a:r>
            <a:r>
              <a:rPr lang="en-US" dirty="0" smtClean="0"/>
              <a:t>.</a:t>
            </a:r>
            <a:endParaRPr lang="en-US" dirty="0"/>
          </a:p>
          <a:p>
            <a:r>
              <a:rPr lang="en-US" dirty="0"/>
              <a:t>Looking back i.e. Verifying</a:t>
            </a:r>
          </a:p>
          <a:p>
            <a:pPr marL="0" indent="0" algn="just">
              <a:buNone/>
            </a:pPr>
            <a:endParaRPr lang="en-US" dirty="0"/>
          </a:p>
        </p:txBody>
      </p:sp>
      <p:sp>
        <p:nvSpPr>
          <p:cNvPr id="4" name="Slide Number Placeholder 3">
            <a:extLst>
              <a:ext uri="{FF2B5EF4-FFF2-40B4-BE49-F238E27FC236}">
                <a16:creationId xmlns:a16="http://schemas.microsoft.com/office/drawing/2014/main" id="{00A0C570-526E-44D0-A3A8-4ADF44FFE120}"/>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8900407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LMS_API_VERSION" val="SCORM 2004 (2nd edition)"/>
  <p:tag name="ISPRING_ULTRA_SCORM_COURSE_ID" val="FEAD2911-7226-4B77-A887-25E50BE1F44D"/>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001B.\u0018{C273B255-4E4C-4601-ABF8-D07FC645117E}&quot;,&quot;F:\\CU\\BlackBoard\\20CST111\\PPTs&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
  <p:tag name="ISPRING_SCORM_RATE_SLIDES" val="0"/>
  <p:tag name="ISPRING_SCORM_RATE_QUIZZES" val="0"/>
  <p:tag name="ISPRING_SCORM_PASSING_SCORE" val="0.000000"/>
  <p:tag name="ISPRING_CURRENT_PLAYER_ID" val="universal"/>
  <p:tag name="ISPRING_PRESENTATION_TITLE" val="lecture 1 Introduction"/>
  <p:tag name="ISPRING_FIRST_PUBLI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2960</TotalTime>
  <Words>691</Words>
  <Application>Microsoft Office PowerPoint</Application>
  <PresentationFormat>Widescreen</PresentationFormat>
  <Paragraphs>169</Paragraphs>
  <Slides>17</Slides>
  <Notes>17</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32" baseType="lpstr">
      <vt:lpstr>Arial</vt:lpstr>
      <vt:lpstr>Arial Black</vt:lpstr>
      <vt:lpstr>Arial Unicode MS</vt:lpstr>
      <vt:lpstr>Calibri</vt:lpstr>
      <vt:lpstr>Calibri Light</vt:lpstr>
      <vt:lpstr>Casper</vt:lpstr>
      <vt:lpstr>Casper Bold</vt:lpstr>
      <vt:lpstr>Karla</vt:lpstr>
      <vt:lpstr>Raleway ExtraBold</vt:lpstr>
      <vt:lpstr>Segoe UI</vt:lpstr>
      <vt:lpstr>Times New Roman</vt:lpstr>
      <vt:lpstr>Wingdings</vt:lpstr>
      <vt:lpstr>1_Office Theme</vt:lpstr>
      <vt:lpstr>Contents Slide Master</vt:lpstr>
      <vt:lpstr>CorelDRAW</vt:lpstr>
      <vt:lpstr>PowerPoint Presentation</vt:lpstr>
      <vt:lpstr>Introduction to Problem Solving</vt:lpstr>
      <vt:lpstr>PowerPoint Presentation</vt:lpstr>
      <vt:lpstr> Scheme of Evaluation  </vt:lpstr>
      <vt:lpstr>CONTENTS </vt:lpstr>
      <vt:lpstr>What is a problem?   </vt:lpstr>
      <vt:lpstr>Problem Solving</vt:lpstr>
      <vt:lpstr> Characteristics of defining the problem </vt:lpstr>
      <vt:lpstr>Phases of solving a problem</vt:lpstr>
      <vt:lpstr> Understanding the Problem </vt:lpstr>
      <vt:lpstr> Making a plan of solution  </vt:lpstr>
      <vt:lpstr>  Carrying out the plan  </vt:lpstr>
      <vt:lpstr>  Looking back   </vt:lpstr>
      <vt:lpstr>PowerPoint Presentation</vt:lpstr>
      <vt:lpstr>Frequently Asked question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Branding</dc:creator>
  <cp:lastModifiedBy>nishu</cp:lastModifiedBy>
  <cp:revision>202</cp:revision>
  <dcterms:created xsi:type="dcterms:W3CDTF">2019-01-09T10:33:58Z</dcterms:created>
  <dcterms:modified xsi:type="dcterms:W3CDTF">2022-07-07T10:12:58Z</dcterms:modified>
</cp:coreProperties>
</file>