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31"/>
  </p:notesMasterIdLst>
  <p:handoutMasterIdLst>
    <p:handoutMasterId r:id="rId32"/>
  </p:handoutMasterIdLst>
  <p:sldIdLst>
    <p:sldId id="354" r:id="rId3"/>
    <p:sldId id="368" r:id="rId4"/>
    <p:sldId id="366" r:id="rId5"/>
    <p:sldId id="367" r:id="rId6"/>
    <p:sldId id="358" r:id="rId7"/>
    <p:sldId id="359" r:id="rId8"/>
    <p:sldId id="281" r:id="rId9"/>
    <p:sldId id="296" r:id="rId10"/>
    <p:sldId id="360" r:id="rId11"/>
    <p:sldId id="304" r:id="rId12"/>
    <p:sldId id="297" r:id="rId13"/>
    <p:sldId id="299" r:id="rId14"/>
    <p:sldId id="301" r:id="rId15"/>
    <p:sldId id="300" r:id="rId16"/>
    <p:sldId id="303" r:id="rId17"/>
    <p:sldId id="302" r:id="rId18"/>
    <p:sldId id="283" r:id="rId19"/>
    <p:sldId id="305" r:id="rId20"/>
    <p:sldId id="307" r:id="rId21"/>
    <p:sldId id="306" r:id="rId22"/>
    <p:sldId id="350" r:id="rId23"/>
    <p:sldId id="351" r:id="rId24"/>
    <p:sldId id="363" r:id="rId25"/>
    <p:sldId id="361" r:id="rId26"/>
    <p:sldId id="329" r:id="rId27"/>
    <p:sldId id="352" r:id="rId28"/>
    <p:sldId id="284" r:id="rId29"/>
    <p:sldId id="353" r:id="rId30"/>
  </p:sldIdLst>
  <p:sldSz cx="12192000" cy="6858000"/>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5" autoAdjust="0"/>
    <p:restoredTop sz="94434" autoAdjust="0"/>
  </p:normalViewPr>
  <p:slideViewPr>
    <p:cSldViewPr snapToGrid="0">
      <p:cViewPr varScale="1">
        <p:scale>
          <a:sx n="73" d="100"/>
          <a:sy n="73" d="100"/>
        </p:scale>
        <p:origin x="600" y="78"/>
      </p:cViewPr>
      <p:guideLst>
        <p:guide orient="horz" pos="2160"/>
        <p:guide pos="3840"/>
      </p:guideLst>
    </p:cSldViewPr>
  </p:slideViewPr>
  <p:notesTextViewPr>
    <p:cViewPr>
      <p:scale>
        <a:sx n="3" d="2"/>
        <a:sy n="3" d="2"/>
      </p:scale>
      <p:origin x="0" y="0"/>
    </p:cViewPr>
  </p:notesTextViewPr>
  <p:sorterViewPr>
    <p:cViewPr>
      <p:scale>
        <a:sx n="100" d="100"/>
        <a:sy n="100" d="100"/>
      </p:scale>
      <p:origin x="0" y="-13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0D818A-DE61-492C-9F49-4330F19690E3}"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IN"/>
        </a:p>
      </dgm:t>
    </dgm:pt>
    <dgm:pt modelId="{72067E99-1C3B-406E-B0E9-FC347F914FA8}">
      <dgm:prSet phldrT="[Text]" custT="1"/>
      <dgm:spPr/>
      <dgm:t>
        <a:bodyPr/>
        <a:lstStyle/>
        <a:p>
          <a:r>
            <a:rPr lang="en-US" sz="2400" b="1" dirty="0">
              <a:solidFill>
                <a:schemeClr val="bg2">
                  <a:lumMod val="10000"/>
                </a:schemeClr>
              </a:solidFill>
            </a:rPr>
            <a:t>In this lecture we have discussed about need and use of flowcharts</a:t>
          </a:r>
          <a:endParaRPr lang="en-IN" sz="2400" b="1" dirty="0">
            <a:solidFill>
              <a:schemeClr val="bg2">
                <a:lumMod val="10000"/>
              </a:schemeClr>
            </a:solidFill>
          </a:endParaRPr>
        </a:p>
      </dgm:t>
    </dgm:pt>
    <dgm:pt modelId="{E295694A-E3FF-4E4D-B786-E47583760C4E}" type="parTrans" cxnId="{AAE49CDE-EE1C-4041-8DCB-69A3B80087AD}">
      <dgm:prSet/>
      <dgm:spPr/>
      <dgm:t>
        <a:bodyPr/>
        <a:lstStyle/>
        <a:p>
          <a:endParaRPr lang="en-IN"/>
        </a:p>
      </dgm:t>
    </dgm:pt>
    <dgm:pt modelId="{E2FCE763-C2C6-41BB-BE42-2FC9B40C0439}" type="sibTrans" cxnId="{AAE49CDE-EE1C-4041-8DCB-69A3B80087AD}">
      <dgm:prSet/>
      <dgm:spPr/>
      <dgm:t>
        <a:bodyPr/>
        <a:lstStyle/>
        <a:p>
          <a:endParaRPr lang="en-IN"/>
        </a:p>
      </dgm:t>
    </dgm:pt>
    <dgm:pt modelId="{A7DE4063-2DA9-4CA0-9DDC-11769B7332D8}">
      <dgm:prSet phldrT="[Text]" custT="1"/>
      <dgm:spPr/>
      <dgm:t>
        <a:bodyPr/>
        <a:lstStyle/>
        <a:p>
          <a:r>
            <a:rPr lang="en-IN" sz="2400" b="1" dirty="0">
              <a:solidFill>
                <a:schemeClr val="bg2">
                  <a:lumMod val="10000"/>
                </a:schemeClr>
              </a:solidFill>
            </a:rPr>
            <a:t>In this lecture we have learnt how to design flowchart , how to use specific symbol . </a:t>
          </a:r>
        </a:p>
      </dgm:t>
    </dgm:pt>
    <dgm:pt modelId="{ED3D644F-FD3E-48AA-A0DA-12CED9DB591C}" type="parTrans" cxnId="{CB715DCB-B8A2-400C-A562-D0851701E2C1}">
      <dgm:prSet/>
      <dgm:spPr/>
      <dgm:t>
        <a:bodyPr/>
        <a:lstStyle/>
        <a:p>
          <a:endParaRPr lang="en-IN"/>
        </a:p>
      </dgm:t>
    </dgm:pt>
    <dgm:pt modelId="{EA51BD59-3F69-42AA-902C-6B9694E16D92}" type="sibTrans" cxnId="{CB715DCB-B8A2-400C-A562-D0851701E2C1}">
      <dgm:prSet/>
      <dgm:spPr/>
      <dgm:t>
        <a:bodyPr/>
        <a:lstStyle/>
        <a:p>
          <a:endParaRPr lang="en-IN"/>
        </a:p>
      </dgm:t>
    </dgm:pt>
    <dgm:pt modelId="{A01C6F03-8F64-4572-A415-227584B1F1D4}">
      <dgm:prSet custT="1"/>
      <dgm:spPr>
        <a:solidFill>
          <a:schemeClr val="accent1">
            <a:lumMod val="40000"/>
            <a:lumOff val="60000"/>
          </a:schemeClr>
        </a:solidFill>
      </dgm:spPr>
      <dgm:t>
        <a:bodyPr/>
        <a:lstStyle/>
        <a:p>
          <a:r>
            <a:rPr lang="en-US" sz="2400" b="1" dirty="0">
              <a:solidFill>
                <a:schemeClr val="bg2">
                  <a:lumMod val="10000"/>
                </a:schemeClr>
              </a:solidFill>
              <a:sym typeface="Wingdings" panose="05000000000000000000" pitchFamily="2" charset="2"/>
            </a:rPr>
            <a:t>We have also discussed some advantages ,  disadvantages and applications of Flowcharts</a:t>
          </a:r>
        </a:p>
      </dgm:t>
    </dgm:pt>
    <dgm:pt modelId="{4DA968A8-0948-417F-9134-FA754EAB92DA}" type="parTrans" cxnId="{9495434F-F7C9-45D7-B8C6-CCE0B7994591}">
      <dgm:prSet/>
      <dgm:spPr/>
      <dgm:t>
        <a:bodyPr/>
        <a:lstStyle/>
        <a:p>
          <a:endParaRPr lang="en-IN"/>
        </a:p>
      </dgm:t>
    </dgm:pt>
    <dgm:pt modelId="{14056E56-91CB-4AD0-BDAA-2A69C7D39824}" type="sibTrans" cxnId="{9495434F-F7C9-45D7-B8C6-CCE0B7994591}">
      <dgm:prSet/>
      <dgm:spPr/>
      <dgm:t>
        <a:bodyPr/>
        <a:lstStyle/>
        <a:p>
          <a:endParaRPr lang="en-IN"/>
        </a:p>
      </dgm:t>
    </dgm:pt>
    <dgm:pt modelId="{097EF926-1259-452F-A448-711C22076917}" type="pres">
      <dgm:prSet presAssocID="{A30D818A-DE61-492C-9F49-4330F19690E3}" presName="diagram" presStyleCnt="0">
        <dgm:presLayoutVars>
          <dgm:dir/>
          <dgm:resizeHandles val="exact"/>
        </dgm:presLayoutVars>
      </dgm:prSet>
      <dgm:spPr/>
      <dgm:t>
        <a:bodyPr/>
        <a:lstStyle/>
        <a:p>
          <a:endParaRPr lang="en-US"/>
        </a:p>
      </dgm:t>
    </dgm:pt>
    <dgm:pt modelId="{2F0A59F6-A053-4340-A4F0-E60DDF039046}" type="pres">
      <dgm:prSet presAssocID="{72067E99-1C3B-406E-B0E9-FC347F914FA8}" presName="node" presStyleLbl="node1" presStyleIdx="0" presStyleCnt="3" custLinFactNeighborX="-5593" custLinFactNeighborY="843">
        <dgm:presLayoutVars>
          <dgm:bulletEnabled val="1"/>
        </dgm:presLayoutVars>
      </dgm:prSet>
      <dgm:spPr/>
      <dgm:t>
        <a:bodyPr/>
        <a:lstStyle/>
        <a:p>
          <a:endParaRPr lang="en-US"/>
        </a:p>
      </dgm:t>
    </dgm:pt>
    <dgm:pt modelId="{B7110241-4B56-449E-BE7E-CE03E41DECBD}" type="pres">
      <dgm:prSet presAssocID="{E2FCE763-C2C6-41BB-BE42-2FC9B40C0439}" presName="sibTrans" presStyleCnt="0"/>
      <dgm:spPr/>
    </dgm:pt>
    <dgm:pt modelId="{DE45F2CF-0A49-462B-B901-AD08FACBBB0E}" type="pres">
      <dgm:prSet presAssocID="{A7DE4063-2DA9-4CA0-9DDC-11769B7332D8}" presName="node" presStyleLbl="node1" presStyleIdx="1" presStyleCnt="3">
        <dgm:presLayoutVars>
          <dgm:bulletEnabled val="1"/>
        </dgm:presLayoutVars>
      </dgm:prSet>
      <dgm:spPr/>
      <dgm:t>
        <a:bodyPr/>
        <a:lstStyle/>
        <a:p>
          <a:endParaRPr lang="en-US"/>
        </a:p>
      </dgm:t>
    </dgm:pt>
    <dgm:pt modelId="{E15D8264-6CE6-4D91-B2D2-1EAC00783183}" type="pres">
      <dgm:prSet presAssocID="{EA51BD59-3F69-42AA-902C-6B9694E16D92}" presName="sibTrans" presStyleCnt="0"/>
      <dgm:spPr/>
    </dgm:pt>
    <dgm:pt modelId="{125214B9-F360-433C-AD02-087D02D43A08}" type="pres">
      <dgm:prSet presAssocID="{A01C6F03-8F64-4572-A415-227584B1F1D4}" presName="node" presStyleLbl="node1" presStyleIdx="2" presStyleCnt="3" custLinFactNeighborX="0" custLinFactNeighborY="-9006">
        <dgm:presLayoutVars>
          <dgm:bulletEnabled val="1"/>
        </dgm:presLayoutVars>
      </dgm:prSet>
      <dgm:spPr/>
      <dgm:t>
        <a:bodyPr/>
        <a:lstStyle/>
        <a:p>
          <a:endParaRPr lang="en-US"/>
        </a:p>
      </dgm:t>
    </dgm:pt>
  </dgm:ptLst>
  <dgm:cxnLst>
    <dgm:cxn modelId="{D00252CB-9D61-4788-A959-DB99FAB8CBDB}" type="presOf" srcId="{A30D818A-DE61-492C-9F49-4330F19690E3}" destId="{097EF926-1259-452F-A448-711C22076917}" srcOrd="0" destOrd="0" presId="urn:microsoft.com/office/officeart/2005/8/layout/default"/>
    <dgm:cxn modelId="{ECCE3782-0BA7-4D11-9D3C-49385FC334F5}" type="presOf" srcId="{72067E99-1C3B-406E-B0E9-FC347F914FA8}" destId="{2F0A59F6-A053-4340-A4F0-E60DDF039046}" srcOrd="0" destOrd="0" presId="urn:microsoft.com/office/officeart/2005/8/layout/default"/>
    <dgm:cxn modelId="{CB715DCB-B8A2-400C-A562-D0851701E2C1}" srcId="{A30D818A-DE61-492C-9F49-4330F19690E3}" destId="{A7DE4063-2DA9-4CA0-9DDC-11769B7332D8}" srcOrd="1" destOrd="0" parTransId="{ED3D644F-FD3E-48AA-A0DA-12CED9DB591C}" sibTransId="{EA51BD59-3F69-42AA-902C-6B9694E16D92}"/>
    <dgm:cxn modelId="{AAE49CDE-EE1C-4041-8DCB-69A3B80087AD}" srcId="{A30D818A-DE61-492C-9F49-4330F19690E3}" destId="{72067E99-1C3B-406E-B0E9-FC347F914FA8}" srcOrd="0" destOrd="0" parTransId="{E295694A-E3FF-4E4D-B786-E47583760C4E}" sibTransId="{E2FCE763-C2C6-41BB-BE42-2FC9B40C0439}"/>
    <dgm:cxn modelId="{9495434F-F7C9-45D7-B8C6-CCE0B7994591}" srcId="{A30D818A-DE61-492C-9F49-4330F19690E3}" destId="{A01C6F03-8F64-4572-A415-227584B1F1D4}" srcOrd="2" destOrd="0" parTransId="{4DA968A8-0948-417F-9134-FA754EAB92DA}" sibTransId="{14056E56-91CB-4AD0-BDAA-2A69C7D39824}"/>
    <dgm:cxn modelId="{537F3816-8AD7-4A36-A251-136F9CB6EDBD}" type="presOf" srcId="{A01C6F03-8F64-4572-A415-227584B1F1D4}" destId="{125214B9-F360-433C-AD02-087D02D43A08}" srcOrd="0" destOrd="0" presId="urn:microsoft.com/office/officeart/2005/8/layout/default"/>
    <dgm:cxn modelId="{7DDA5D15-540F-4782-AC07-9170D87AA5BA}" type="presOf" srcId="{A7DE4063-2DA9-4CA0-9DDC-11769B7332D8}" destId="{DE45F2CF-0A49-462B-B901-AD08FACBBB0E}" srcOrd="0" destOrd="0" presId="urn:microsoft.com/office/officeart/2005/8/layout/default"/>
    <dgm:cxn modelId="{699A32D2-8395-47D4-BE2B-5B8EF202D093}" type="presParOf" srcId="{097EF926-1259-452F-A448-711C22076917}" destId="{2F0A59F6-A053-4340-A4F0-E60DDF039046}" srcOrd="0" destOrd="0" presId="urn:microsoft.com/office/officeart/2005/8/layout/default"/>
    <dgm:cxn modelId="{02491696-24B3-49AC-8F8C-9C3FB5FD4A79}" type="presParOf" srcId="{097EF926-1259-452F-A448-711C22076917}" destId="{B7110241-4B56-449E-BE7E-CE03E41DECBD}" srcOrd="1" destOrd="0" presId="urn:microsoft.com/office/officeart/2005/8/layout/default"/>
    <dgm:cxn modelId="{74690019-F115-4FDC-B1CB-756CF730DB81}" type="presParOf" srcId="{097EF926-1259-452F-A448-711C22076917}" destId="{DE45F2CF-0A49-462B-B901-AD08FACBBB0E}" srcOrd="2" destOrd="0" presId="urn:microsoft.com/office/officeart/2005/8/layout/default"/>
    <dgm:cxn modelId="{5AB02E86-EE83-4357-B54B-6448622334B5}" type="presParOf" srcId="{097EF926-1259-452F-A448-711C22076917}" destId="{E15D8264-6CE6-4D91-B2D2-1EAC00783183}" srcOrd="3" destOrd="0" presId="urn:microsoft.com/office/officeart/2005/8/layout/default"/>
    <dgm:cxn modelId="{CEF43F2E-179B-44AB-B9A4-9CF127E089EE}" type="presParOf" srcId="{097EF926-1259-452F-A448-711C22076917}" destId="{125214B9-F360-433C-AD02-087D02D43A08}"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0A59F6-A053-4340-A4F0-E60DDF039046}">
      <dsp:nvSpPr>
        <dsp:cNvPr id="0" name=""/>
        <dsp:cNvSpPr/>
      </dsp:nvSpPr>
      <dsp:spPr>
        <a:xfrm>
          <a:off x="0" y="22329"/>
          <a:ext cx="4166272" cy="249976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a:solidFill>
                <a:schemeClr val="bg2">
                  <a:lumMod val="10000"/>
                </a:schemeClr>
              </a:solidFill>
            </a:rPr>
            <a:t>In this lecture we have discussed about need and use of flowcharts</a:t>
          </a:r>
          <a:endParaRPr lang="en-IN" sz="2400" b="1" kern="1200" dirty="0">
            <a:solidFill>
              <a:schemeClr val="bg2">
                <a:lumMod val="10000"/>
              </a:schemeClr>
            </a:solidFill>
          </a:endParaRPr>
        </a:p>
      </dsp:txBody>
      <dsp:txXfrm>
        <a:off x="0" y="22329"/>
        <a:ext cx="4166272" cy="2499763"/>
      </dsp:txXfrm>
    </dsp:sp>
    <dsp:sp modelId="{DE45F2CF-0A49-462B-B901-AD08FACBBB0E}">
      <dsp:nvSpPr>
        <dsp:cNvPr id="0" name=""/>
        <dsp:cNvSpPr/>
      </dsp:nvSpPr>
      <dsp:spPr>
        <a:xfrm>
          <a:off x="4656972" y="1256"/>
          <a:ext cx="4166272" cy="249976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IN" sz="2400" b="1" kern="1200" dirty="0">
              <a:solidFill>
                <a:schemeClr val="bg2">
                  <a:lumMod val="10000"/>
                </a:schemeClr>
              </a:solidFill>
            </a:rPr>
            <a:t>In this lecture we have learnt how to design flowchart , how to use specific symbol . </a:t>
          </a:r>
        </a:p>
      </dsp:txBody>
      <dsp:txXfrm>
        <a:off x="4656972" y="1256"/>
        <a:ext cx="4166272" cy="2499763"/>
      </dsp:txXfrm>
    </dsp:sp>
    <dsp:sp modelId="{125214B9-F360-433C-AD02-087D02D43A08}">
      <dsp:nvSpPr>
        <dsp:cNvPr id="0" name=""/>
        <dsp:cNvSpPr/>
      </dsp:nvSpPr>
      <dsp:spPr>
        <a:xfrm>
          <a:off x="2365522" y="2692518"/>
          <a:ext cx="4166272" cy="2499763"/>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a:solidFill>
                <a:schemeClr val="bg2">
                  <a:lumMod val="10000"/>
                </a:schemeClr>
              </a:solidFill>
              <a:sym typeface="Wingdings" panose="05000000000000000000" pitchFamily="2" charset="2"/>
            </a:rPr>
            <a:t>We have also discussed some advantages ,  disadvantages and applications of Flowcharts</a:t>
          </a:r>
        </a:p>
      </dsp:txBody>
      <dsp:txXfrm>
        <a:off x="2365522" y="2692518"/>
        <a:ext cx="4166272" cy="249976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6/9/2022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6/9/2022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a:t>
            </a:fld>
            <a:endParaRPr lang="en-US"/>
          </a:p>
        </p:txBody>
      </p:sp>
    </p:spTree>
    <p:extLst>
      <p:ext uri="{BB962C8B-B14F-4D97-AF65-F5344CB8AC3E}">
        <p14:creationId xmlns:p14="http://schemas.microsoft.com/office/powerpoint/2010/main" val="12248469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10</a:t>
            </a:fld>
            <a:endParaRPr lang="en-US"/>
          </a:p>
        </p:txBody>
      </p:sp>
    </p:spTree>
    <p:extLst>
      <p:ext uri="{BB962C8B-B14F-4D97-AF65-F5344CB8AC3E}">
        <p14:creationId xmlns:p14="http://schemas.microsoft.com/office/powerpoint/2010/main" val="1028859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11</a:t>
            </a:fld>
            <a:endParaRPr lang="en-US"/>
          </a:p>
        </p:txBody>
      </p:sp>
    </p:spTree>
    <p:extLst>
      <p:ext uri="{BB962C8B-B14F-4D97-AF65-F5344CB8AC3E}">
        <p14:creationId xmlns:p14="http://schemas.microsoft.com/office/powerpoint/2010/main" val="411068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12</a:t>
            </a:fld>
            <a:endParaRPr lang="en-US"/>
          </a:p>
        </p:txBody>
      </p:sp>
    </p:spTree>
    <p:extLst>
      <p:ext uri="{BB962C8B-B14F-4D97-AF65-F5344CB8AC3E}">
        <p14:creationId xmlns:p14="http://schemas.microsoft.com/office/powerpoint/2010/main" val="3859611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13</a:t>
            </a:fld>
            <a:endParaRPr lang="en-US"/>
          </a:p>
        </p:txBody>
      </p:sp>
    </p:spTree>
    <p:extLst>
      <p:ext uri="{BB962C8B-B14F-4D97-AF65-F5344CB8AC3E}">
        <p14:creationId xmlns:p14="http://schemas.microsoft.com/office/powerpoint/2010/main" val="1015508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14</a:t>
            </a:fld>
            <a:endParaRPr lang="en-US"/>
          </a:p>
        </p:txBody>
      </p:sp>
    </p:spTree>
    <p:extLst>
      <p:ext uri="{BB962C8B-B14F-4D97-AF65-F5344CB8AC3E}">
        <p14:creationId xmlns:p14="http://schemas.microsoft.com/office/powerpoint/2010/main" val="3202349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15</a:t>
            </a:fld>
            <a:endParaRPr lang="en-US"/>
          </a:p>
        </p:txBody>
      </p:sp>
    </p:spTree>
    <p:extLst>
      <p:ext uri="{BB962C8B-B14F-4D97-AF65-F5344CB8AC3E}">
        <p14:creationId xmlns:p14="http://schemas.microsoft.com/office/powerpoint/2010/main" val="9949951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16</a:t>
            </a:fld>
            <a:endParaRPr lang="en-US"/>
          </a:p>
        </p:txBody>
      </p:sp>
    </p:spTree>
    <p:extLst>
      <p:ext uri="{BB962C8B-B14F-4D97-AF65-F5344CB8AC3E}">
        <p14:creationId xmlns:p14="http://schemas.microsoft.com/office/powerpoint/2010/main" val="1900105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17</a:t>
            </a:fld>
            <a:endParaRPr lang="en-US"/>
          </a:p>
        </p:txBody>
      </p:sp>
    </p:spTree>
    <p:extLst>
      <p:ext uri="{BB962C8B-B14F-4D97-AF65-F5344CB8AC3E}">
        <p14:creationId xmlns:p14="http://schemas.microsoft.com/office/powerpoint/2010/main" val="36551533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18</a:t>
            </a:fld>
            <a:endParaRPr lang="en-US"/>
          </a:p>
        </p:txBody>
      </p:sp>
    </p:spTree>
    <p:extLst>
      <p:ext uri="{BB962C8B-B14F-4D97-AF65-F5344CB8AC3E}">
        <p14:creationId xmlns:p14="http://schemas.microsoft.com/office/powerpoint/2010/main" val="14534712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19</a:t>
            </a:fld>
            <a:endParaRPr lang="en-US"/>
          </a:p>
        </p:txBody>
      </p:sp>
    </p:spTree>
    <p:extLst>
      <p:ext uri="{BB962C8B-B14F-4D97-AF65-F5344CB8AC3E}">
        <p14:creationId xmlns:p14="http://schemas.microsoft.com/office/powerpoint/2010/main" val="3224898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val="6249160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20</a:t>
            </a:fld>
            <a:endParaRPr lang="en-US"/>
          </a:p>
        </p:txBody>
      </p:sp>
    </p:spTree>
    <p:extLst>
      <p:ext uri="{BB962C8B-B14F-4D97-AF65-F5344CB8AC3E}">
        <p14:creationId xmlns:p14="http://schemas.microsoft.com/office/powerpoint/2010/main" val="33367269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21</a:t>
            </a:fld>
            <a:endParaRPr lang="en-US"/>
          </a:p>
        </p:txBody>
      </p:sp>
    </p:spTree>
    <p:extLst>
      <p:ext uri="{BB962C8B-B14F-4D97-AF65-F5344CB8AC3E}">
        <p14:creationId xmlns:p14="http://schemas.microsoft.com/office/powerpoint/2010/main" val="39685482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22</a:t>
            </a:fld>
            <a:endParaRPr lang="en-US"/>
          </a:p>
        </p:txBody>
      </p:sp>
    </p:spTree>
    <p:extLst>
      <p:ext uri="{BB962C8B-B14F-4D97-AF65-F5344CB8AC3E}">
        <p14:creationId xmlns:p14="http://schemas.microsoft.com/office/powerpoint/2010/main" val="30076372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23</a:t>
            </a:fld>
            <a:endParaRPr lang="en-US"/>
          </a:p>
        </p:txBody>
      </p:sp>
    </p:spTree>
    <p:extLst>
      <p:ext uri="{BB962C8B-B14F-4D97-AF65-F5344CB8AC3E}">
        <p14:creationId xmlns:p14="http://schemas.microsoft.com/office/powerpoint/2010/main" val="2161569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24</a:t>
            </a:fld>
            <a:endParaRPr lang="en-US"/>
          </a:p>
        </p:txBody>
      </p:sp>
    </p:spTree>
    <p:extLst>
      <p:ext uri="{BB962C8B-B14F-4D97-AF65-F5344CB8AC3E}">
        <p14:creationId xmlns:p14="http://schemas.microsoft.com/office/powerpoint/2010/main" val="7014289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25</a:t>
            </a:fld>
            <a:endParaRPr lang="en-US"/>
          </a:p>
        </p:txBody>
      </p:sp>
    </p:spTree>
    <p:extLst>
      <p:ext uri="{BB962C8B-B14F-4D97-AF65-F5344CB8AC3E}">
        <p14:creationId xmlns:p14="http://schemas.microsoft.com/office/powerpoint/2010/main" val="13734374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26</a:t>
            </a:fld>
            <a:endParaRPr lang="en-US"/>
          </a:p>
        </p:txBody>
      </p:sp>
    </p:spTree>
    <p:extLst>
      <p:ext uri="{BB962C8B-B14F-4D97-AF65-F5344CB8AC3E}">
        <p14:creationId xmlns:p14="http://schemas.microsoft.com/office/powerpoint/2010/main" val="8475527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27</a:t>
            </a:fld>
            <a:endParaRPr lang="en-US"/>
          </a:p>
        </p:txBody>
      </p:sp>
    </p:spTree>
    <p:extLst>
      <p:ext uri="{BB962C8B-B14F-4D97-AF65-F5344CB8AC3E}">
        <p14:creationId xmlns:p14="http://schemas.microsoft.com/office/powerpoint/2010/main" val="11571952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28</a:t>
            </a:fld>
            <a:endParaRPr lang="en-US"/>
          </a:p>
        </p:txBody>
      </p:sp>
    </p:spTree>
    <p:extLst>
      <p:ext uri="{BB962C8B-B14F-4D97-AF65-F5344CB8AC3E}">
        <p14:creationId xmlns:p14="http://schemas.microsoft.com/office/powerpoint/2010/main" val="4292764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a:t>
            </a:fld>
            <a:endParaRPr lang="en-US"/>
          </a:p>
        </p:txBody>
      </p:sp>
    </p:spTree>
    <p:extLst>
      <p:ext uri="{BB962C8B-B14F-4D97-AF65-F5344CB8AC3E}">
        <p14:creationId xmlns:p14="http://schemas.microsoft.com/office/powerpoint/2010/main" val="4184759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4</a:t>
            </a:fld>
            <a:endParaRPr lang="en-US"/>
          </a:p>
        </p:txBody>
      </p:sp>
    </p:spTree>
    <p:extLst>
      <p:ext uri="{BB962C8B-B14F-4D97-AF65-F5344CB8AC3E}">
        <p14:creationId xmlns:p14="http://schemas.microsoft.com/office/powerpoint/2010/main" val="3878155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5</a:t>
            </a:fld>
            <a:endParaRPr lang="en-US"/>
          </a:p>
        </p:txBody>
      </p:sp>
    </p:spTree>
    <p:extLst>
      <p:ext uri="{BB962C8B-B14F-4D97-AF65-F5344CB8AC3E}">
        <p14:creationId xmlns:p14="http://schemas.microsoft.com/office/powerpoint/2010/main" val="3667566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6</a:t>
            </a:fld>
            <a:endParaRPr lang="en-US"/>
          </a:p>
        </p:txBody>
      </p:sp>
    </p:spTree>
    <p:extLst>
      <p:ext uri="{BB962C8B-B14F-4D97-AF65-F5344CB8AC3E}">
        <p14:creationId xmlns:p14="http://schemas.microsoft.com/office/powerpoint/2010/main" val="580829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in the diagram is 3</a:t>
            </a:r>
            <a:r>
              <a:rPr lang="en-US" baseline="30000" dirty="0"/>
              <a:t>rd</a:t>
            </a:r>
            <a:r>
              <a:rPr lang="en-US" dirty="0"/>
              <a:t> generation</a:t>
            </a:r>
            <a:r>
              <a:rPr lang="en-US" baseline="0" dirty="0"/>
              <a:t> computer. The period of third generation was from 1965-1971. The computers of third generation used Integrated Circuits (ICs) in place of transistors. A single IC has many transistors, resistors, and capacitors along with the associated circuitry. The main features of third generation are −</a:t>
            </a:r>
          </a:p>
          <a:p>
            <a:r>
              <a:rPr lang="en-US" baseline="0" dirty="0"/>
              <a:t>IC used</a:t>
            </a:r>
          </a:p>
          <a:p>
            <a:r>
              <a:rPr lang="en-US" baseline="0" dirty="0"/>
              <a:t>More reliable in comparison to previous two generations</a:t>
            </a:r>
          </a:p>
          <a:p>
            <a:r>
              <a:rPr lang="en-US" baseline="0" dirty="0"/>
              <a:t>Smaller size</a:t>
            </a:r>
          </a:p>
          <a:p>
            <a:r>
              <a:rPr lang="en-US" baseline="0" dirty="0"/>
              <a:t>Generated less heat</a:t>
            </a:r>
          </a:p>
          <a:p>
            <a:r>
              <a:rPr lang="en-US" baseline="0" dirty="0"/>
              <a:t>Faster</a:t>
            </a:r>
          </a:p>
          <a:p>
            <a:r>
              <a:rPr lang="en-US" baseline="0" dirty="0"/>
              <a:t>Lesser maintenance</a:t>
            </a:r>
          </a:p>
          <a:p>
            <a:r>
              <a:rPr lang="en-US" baseline="0" dirty="0"/>
              <a:t>Costly</a:t>
            </a:r>
          </a:p>
          <a:p>
            <a:r>
              <a:rPr lang="en-US" baseline="0" dirty="0"/>
              <a:t>AC required</a:t>
            </a:r>
          </a:p>
          <a:p>
            <a:r>
              <a:rPr lang="en-US" baseline="0" dirty="0"/>
              <a:t>Consumed lesser electricity</a:t>
            </a:r>
          </a:p>
          <a:p>
            <a:r>
              <a:rPr lang="en-US" baseline="0" dirty="0"/>
              <a:t>Supported high-level language</a:t>
            </a:r>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7</a:t>
            </a:fld>
            <a:endParaRPr lang="en-US"/>
          </a:p>
        </p:txBody>
      </p:sp>
    </p:spTree>
    <p:extLst>
      <p:ext uri="{BB962C8B-B14F-4D97-AF65-F5344CB8AC3E}">
        <p14:creationId xmlns:p14="http://schemas.microsoft.com/office/powerpoint/2010/main" val="4186024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8</a:t>
            </a:fld>
            <a:endParaRPr lang="en-US"/>
          </a:p>
        </p:txBody>
      </p:sp>
    </p:spTree>
    <p:extLst>
      <p:ext uri="{BB962C8B-B14F-4D97-AF65-F5344CB8AC3E}">
        <p14:creationId xmlns:p14="http://schemas.microsoft.com/office/powerpoint/2010/main" val="3567142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9</a:t>
            </a:fld>
            <a:endParaRPr lang="en-US"/>
          </a:p>
        </p:txBody>
      </p:sp>
    </p:spTree>
    <p:extLst>
      <p:ext uri="{BB962C8B-B14F-4D97-AF65-F5344CB8AC3E}">
        <p14:creationId xmlns:p14="http://schemas.microsoft.com/office/powerpoint/2010/main" val="3855011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6/9/2022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313032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sanfoundry.com/wp-content/uploads/2018/07/computer-fundamentals-questions-answers-flowcharts-q1.png"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hyperlink" Target="https://www.sanfoundry.com/wp-content/uploads/2018/07/computer-fundamentals-questions-answers-flowcharts-q5.png" TargetMode="Externa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hyperlink" Target="https://medium.com/@warren2lynch/a-comprehensive-guide-for-flowchart-over-50-examples-785d6dfdc380" TargetMode="External"/><Relationship Id="rId7" Type="http://schemas.openxmlformats.org/officeDocument/2006/relationships/hyperlink" Target="https://youtu.be/kxZJv56BxU8"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s://youtu.be/SWRDqTx8d4k" TargetMode="External"/><Relationship Id="rId5" Type="http://schemas.openxmlformats.org/officeDocument/2006/relationships/hyperlink" Target="https://www.programiz.com/article/flowchart-programming" TargetMode="External"/><Relationship Id="rId4" Type="http://schemas.openxmlformats.org/officeDocument/2006/relationships/hyperlink" Target="https://www.geeksforgeeks.org/an-introduction-to-flowcharts/" TargetMode="Externa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2.jp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972346" y="5730287"/>
            <a:ext cx="11224073" cy="11576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865048" y="5962838"/>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28" name="CorelDRAW" r:id="rId4" imgW="2169000" imgH="2169360" progId="">
                  <p:embed/>
                </p:oleObj>
              </mc:Choice>
              <mc:Fallback>
                <p:oleObj name="CorelDRAW" r:id="rId4" imgW="2169000" imgH="2169360" progId="">
                  <p:embed/>
                  <p:pic>
                    <p:nvPicPr>
                      <p:cNvPr id="48" name="Object 47">
                        <a:extLst>
                          <a:ext uri="{FF2B5EF4-FFF2-40B4-BE49-F238E27FC236}">
                            <a16:creationId xmlns:a16="http://schemas.microsoft.com/office/drawing/2014/main" id="{CAD0D7B8-E462-453C-B296-CA0154FA54AE}"/>
                          </a:ext>
                        </a:extLst>
                      </p:cNvPr>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9"/>
          <p:cNvPicPr>
            <a:picLocks noChangeAspect="1"/>
          </p:cNvPicPr>
          <p:nvPr/>
        </p:nvPicPr>
        <p:blipFill>
          <a:blip r:embed="rId6" cstate="print">
            <a:extLst>
              <a:ext uri="{BEBA8EAE-BF5A-486C-A8C5-ECC9F3942E4B}">
                <a14:imgProps xmlns:a14="http://schemas.microsoft.com/office/drawing/2010/main">
                  <a14:imgLayer r:embed="rId7">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506528" y="6043645"/>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a:spLocks noChangeArrowheads="1"/>
          </p:cNvSpPr>
          <p:nvPr/>
        </p:nvSpPr>
        <p:spPr bwMode="auto">
          <a:xfrm>
            <a:off x="972347" y="6045938"/>
            <a:ext cx="64320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			Flowcharts</a:t>
            </a:r>
          </a:p>
          <a:p>
            <a:pPr eaLnBrk="1" hangingPunct="1"/>
            <a:endParaRPr lang="en-US" sz="1600" dirty="0">
              <a:latin typeface="Raleway ExtraBold" pitchFamily="34" charset="-52"/>
            </a:endParaRPr>
          </a:p>
        </p:txBody>
      </p:sp>
      <p:sp>
        <p:nvSpPr>
          <p:cNvPr id="26" name="TextBox 25"/>
          <p:cNvSpPr txBox="1">
            <a:spLocks noChangeArrowheads="1"/>
          </p:cNvSpPr>
          <p:nvPr/>
        </p:nvSpPr>
        <p:spPr bwMode="auto">
          <a:xfrm>
            <a:off x="1030403" y="1632908"/>
            <a:ext cx="9884238" cy="327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ACADEMIC UNIT-2</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Introduction to Problem Solving</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Code:22CSH-101</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0986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pic>
        <p:nvPicPr>
          <p:cNvPr id="5" name="Picture 4"/>
          <p:cNvPicPr>
            <a:picLocks noChangeAspect="1"/>
          </p:cNvPicPr>
          <p:nvPr/>
        </p:nvPicPr>
        <p:blipFill>
          <a:blip r:embed="rId3" cstate="print"/>
          <a:stretch>
            <a:fillRect/>
          </a:stretch>
        </p:blipFill>
        <p:spPr>
          <a:xfrm>
            <a:off x="1071001" y="499596"/>
            <a:ext cx="10282799" cy="5672604"/>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35947360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3773"/>
          </a:xfrm>
        </p:spPr>
        <p:txBody>
          <a:bodyPr>
            <a:normAutofit/>
          </a:bodyPr>
          <a:lstStyle/>
          <a:p>
            <a:r>
              <a:rPr lang="en-US" dirty="0">
                <a:latin typeface="Casper Bold" panose="02000806040000020004" pitchFamily="2" charset="0"/>
                <a:cs typeface="Arial" panose="020B0604020202020204" pitchFamily="34" charset="0"/>
              </a:rPr>
              <a:t>IDEA OF FLOWCHART</a:t>
            </a:r>
            <a:endParaRPr lang="en-IN" dirty="0">
              <a:latin typeface="Casper"/>
            </a:endParaRPr>
          </a:p>
        </p:txBody>
      </p:sp>
      <p:sp>
        <p:nvSpPr>
          <p:cNvPr id="4" name="Slide Number Placeholder 3"/>
          <p:cNvSpPr>
            <a:spLocks noGrp="1"/>
          </p:cNvSpPr>
          <p:nvPr>
            <p:ph type="sldNum" sz="quarter" idx="12"/>
          </p:nvPr>
        </p:nvSpPr>
        <p:spPr/>
        <p:txBody>
          <a:bodyPr/>
          <a:lstStyle/>
          <a:p>
            <a:fld id="{BDCDBBEF-AA6C-4BA6-85B2-A17D7F280E38}" type="slidenum">
              <a:rPr lang="en-US" sz="1600" smtClean="0">
                <a:latin typeface="Casper"/>
              </a:rPr>
              <a:pPr/>
              <a:t>11</a:t>
            </a:fld>
            <a:endParaRPr lang="en-US" sz="1600">
              <a:latin typeface="Casper"/>
            </a:endParaRPr>
          </a:p>
        </p:txBody>
      </p:sp>
      <p:pic>
        <p:nvPicPr>
          <p:cNvPr id="5" name="Picture 3"/>
          <p:cNvPicPr>
            <a:picLocks noChangeAspect="1" noChangeArrowheads="1"/>
          </p:cNvPicPr>
          <p:nvPr/>
        </p:nvPicPr>
        <p:blipFill>
          <a:blip r:embed="rId3" cstate="print"/>
          <a:srcRect/>
          <a:stretch>
            <a:fillRect/>
          </a:stretch>
        </p:blipFill>
        <p:spPr bwMode="auto">
          <a:xfrm>
            <a:off x="956581" y="1503317"/>
            <a:ext cx="2840358" cy="5002190"/>
          </a:xfrm>
          <a:prstGeom prst="rect">
            <a:avLst/>
          </a:prstGeom>
          <a:noFill/>
          <a:ln w="9525">
            <a:noFill/>
            <a:miter lim="800000"/>
            <a:headEnd/>
            <a:tailEnd/>
          </a:ln>
          <a:effectLst/>
        </p:spPr>
      </p:pic>
      <p:sp>
        <p:nvSpPr>
          <p:cNvPr id="6" name="Left Arrow 5"/>
          <p:cNvSpPr/>
          <p:nvPr/>
        </p:nvSpPr>
        <p:spPr>
          <a:xfrm>
            <a:off x="3801293" y="1711234"/>
            <a:ext cx="1345473" cy="26125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asper"/>
            </a:endParaRPr>
          </a:p>
        </p:txBody>
      </p:sp>
      <p:sp>
        <p:nvSpPr>
          <p:cNvPr id="7" name="Left Arrow 6"/>
          <p:cNvSpPr/>
          <p:nvPr/>
        </p:nvSpPr>
        <p:spPr>
          <a:xfrm>
            <a:off x="3810001" y="2582092"/>
            <a:ext cx="1428205" cy="3265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asper"/>
            </a:endParaRPr>
          </a:p>
        </p:txBody>
      </p:sp>
      <p:sp>
        <p:nvSpPr>
          <p:cNvPr id="8" name="Left Arrow 7"/>
          <p:cNvSpPr/>
          <p:nvPr/>
        </p:nvSpPr>
        <p:spPr>
          <a:xfrm>
            <a:off x="3831772" y="3335382"/>
            <a:ext cx="1367245" cy="3265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asper"/>
            </a:endParaRPr>
          </a:p>
        </p:txBody>
      </p:sp>
      <p:sp>
        <p:nvSpPr>
          <p:cNvPr id="9" name="Left Arrow 8"/>
          <p:cNvSpPr/>
          <p:nvPr/>
        </p:nvSpPr>
        <p:spPr>
          <a:xfrm>
            <a:off x="3827418" y="4389120"/>
            <a:ext cx="1371599" cy="3265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asper"/>
            </a:endParaRPr>
          </a:p>
        </p:txBody>
      </p:sp>
      <p:sp>
        <p:nvSpPr>
          <p:cNvPr id="10" name="Left Arrow 9"/>
          <p:cNvSpPr/>
          <p:nvPr/>
        </p:nvSpPr>
        <p:spPr>
          <a:xfrm>
            <a:off x="3796939" y="5273040"/>
            <a:ext cx="1454330" cy="3265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asper"/>
            </a:endParaRPr>
          </a:p>
        </p:txBody>
      </p:sp>
      <p:sp>
        <p:nvSpPr>
          <p:cNvPr id="11" name="Left Arrow 10"/>
          <p:cNvSpPr/>
          <p:nvPr/>
        </p:nvSpPr>
        <p:spPr>
          <a:xfrm>
            <a:off x="3818709" y="6091646"/>
            <a:ext cx="1432560" cy="32657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asper"/>
            </a:endParaRPr>
          </a:p>
        </p:txBody>
      </p:sp>
      <p:sp>
        <p:nvSpPr>
          <p:cNvPr id="12" name="TextBox 11"/>
          <p:cNvSpPr txBox="1"/>
          <p:nvPr/>
        </p:nvSpPr>
        <p:spPr>
          <a:xfrm>
            <a:off x="5235516" y="1656677"/>
            <a:ext cx="4863832" cy="584775"/>
          </a:xfrm>
          <a:prstGeom prst="rect">
            <a:avLst/>
          </a:prstGeom>
          <a:noFill/>
        </p:spPr>
        <p:txBody>
          <a:bodyPr wrap="none" rtlCol="0">
            <a:spAutoFit/>
          </a:bodyPr>
          <a:lstStyle/>
          <a:p>
            <a:r>
              <a:rPr lang="en-US" sz="1600" dirty="0">
                <a:latin typeface="Casper"/>
                <a:cs typeface="Times New Roman" pitchFamily="18" charset="0"/>
              </a:rPr>
              <a:t>Oval shaped symbol is used to denote the start/end</a:t>
            </a:r>
          </a:p>
          <a:p>
            <a:r>
              <a:rPr lang="en-US" sz="1600" dirty="0">
                <a:latin typeface="Casper"/>
                <a:cs typeface="Times New Roman" pitchFamily="18" charset="0"/>
              </a:rPr>
              <a:t> of program</a:t>
            </a:r>
          </a:p>
        </p:txBody>
      </p:sp>
      <p:sp>
        <p:nvSpPr>
          <p:cNvPr id="13" name="TextBox 12"/>
          <p:cNvSpPr txBox="1"/>
          <p:nvPr/>
        </p:nvSpPr>
        <p:spPr>
          <a:xfrm>
            <a:off x="5325805" y="2534195"/>
            <a:ext cx="6004914" cy="338554"/>
          </a:xfrm>
          <a:prstGeom prst="rect">
            <a:avLst/>
          </a:prstGeom>
          <a:noFill/>
        </p:spPr>
        <p:txBody>
          <a:bodyPr wrap="square" rtlCol="0">
            <a:spAutoFit/>
          </a:bodyPr>
          <a:lstStyle/>
          <a:p>
            <a:r>
              <a:rPr lang="en-US" sz="1600" dirty="0">
                <a:latin typeface="Casper"/>
                <a:cs typeface="Times New Roman" pitchFamily="18" charset="0"/>
              </a:rPr>
              <a:t>This symbol is used to show the I/O performed</a:t>
            </a:r>
          </a:p>
        </p:txBody>
      </p:sp>
      <p:sp>
        <p:nvSpPr>
          <p:cNvPr id="14" name="TextBox 13"/>
          <p:cNvSpPr txBox="1"/>
          <p:nvPr/>
        </p:nvSpPr>
        <p:spPr>
          <a:xfrm>
            <a:off x="5368834" y="3258670"/>
            <a:ext cx="5187007" cy="338554"/>
          </a:xfrm>
          <a:prstGeom prst="rect">
            <a:avLst/>
          </a:prstGeom>
          <a:noFill/>
        </p:spPr>
        <p:txBody>
          <a:bodyPr wrap="square" rtlCol="0">
            <a:spAutoFit/>
          </a:bodyPr>
          <a:lstStyle/>
          <a:p>
            <a:r>
              <a:rPr lang="en-US" sz="1600" dirty="0">
                <a:latin typeface="Casper"/>
                <a:cs typeface="Times New Roman" pitchFamily="18" charset="0"/>
              </a:rPr>
              <a:t>This</a:t>
            </a:r>
            <a:r>
              <a:rPr lang="en-US" sz="1600" dirty="0">
                <a:latin typeface="Casper"/>
              </a:rPr>
              <a:t> symbol is used to show the process</a:t>
            </a:r>
          </a:p>
        </p:txBody>
      </p:sp>
      <p:sp>
        <p:nvSpPr>
          <p:cNvPr id="15" name="TextBox 14"/>
          <p:cNvSpPr txBox="1"/>
          <p:nvPr/>
        </p:nvSpPr>
        <p:spPr>
          <a:xfrm>
            <a:off x="5365377" y="4262718"/>
            <a:ext cx="4836580" cy="584775"/>
          </a:xfrm>
          <a:prstGeom prst="rect">
            <a:avLst/>
          </a:prstGeom>
          <a:noFill/>
        </p:spPr>
        <p:txBody>
          <a:bodyPr wrap="none" rtlCol="0">
            <a:spAutoFit/>
          </a:bodyPr>
          <a:lstStyle/>
          <a:p>
            <a:r>
              <a:rPr lang="en-US" sz="1600" dirty="0">
                <a:latin typeface="Casper"/>
                <a:cs typeface="Times New Roman" pitchFamily="18" charset="0"/>
              </a:rPr>
              <a:t>This</a:t>
            </a:r>
            <a:r>
              <a:rPr lang="en-US" sz="1600" dirty="0">
                <a:latin typeface="Casper"/>
              </a:rPr>
              <a:t> symbol represents the point where decision is </a:t>
            </a:r>
          </a:p>
          <a:p>
            <a:r>
              <a:rPr lang="en-US" sz="1600" dirty="0">
                <a:latin typeface="Casper"/>
              </a:rPr>
              <a:t>made</a:t>
            </a:r>
          </a:p>
        </p:txBody>
      </p:sp>
      <p:sp>
        <p:nvSpPr>
          <p:cNvPr id="16" name="TextBox 15"/>
          <p:cNvSpPr txBox="1"/>
          <p:nvPr/>
        </p:nvSpPr>
        <p:spPr>
          <a:xfrm>
            <a:off x="5437094" y="5195047"/>
            <a:ext cx="4419800" cy="338554"/>
          </a:xfrm>
          <a:prstGeom prst="rect">
            <a:avLst/>
          </a:prstGeom>
          <a:noFill/>
        </p:spPr>
        <p:txBody>
          <a:bodyPr wrap="none" rtlCol="0">
            <a:spAutoFit/>
          </a:bodyPr>
          <a:lstStyle/>
          <a:p>
            <a:r>
              <a:rPr lang="en-US" sz="1600" dirty="0">
                <a:latin typeface="Casper"/>
              </a:rPr>
              <a:t>This </a:t>
            </a:r>
            <a:r>
              <a:rPr lang="en-US" sz="1600" dirty="0">
                <a:latin typeface="Casper"/>
                <a:cs typeface="Times New Roman" pitchFamily="18" charset="0"/>
              </a:rPr>
              <a:t>symbol</a:t>
            </a:r>
            <a:r>
              <a:rPr lang="en-US" sz="1600" dirty="0">
                <a:latin typeface="Casper"/>
              </a:rPr>
              <a:t> is used to show the I/O performed</a:t>
            </a:r>
          </a:p>
        </p:txBody>
      </p:sp>
      <p:sp>
        <p:nvSpPr>
          <p:cNvPr id="17" name="TextBox 16"/>
          <p:cNvSpPr txBox="1"/>
          <p:nvPr/>
        </p:nvSpPr>
        <p:spPr>
          <a:xfrm>
            <a:off x="5361022" y="5829748"/>
            <a:ext cx="4863832" cy="584775"/>
          </a:xfrm>
          <a:prstGeom prst="rect">
            <a:avLst/>
          </a:prstGeom>
          <a:noFill/>
        </p:spPr>
        <p:txBody>
          <a:bodyPr wrap="none" rtlCol="0">
            <a:spAutoFit/>
          </a:bodyPr>
          <a:lstStyle/>
          <a:p>
            <a:r>
              <a:rPr lang="en-US" sz="1600" dirty="0">
                <a:latin typeface="Casper"/>
                <a:cs typeface="Times New Roman" pitchFamily="18" charset="0"/>
              </a:rPr>
              <a:t>Oval</a:t>
            </a:r>
            <a:r>
              <a:rPr lang="en-US" sz="1600" dirty="0">
                <a:latin typeface="Casper"/>
              </a:rPr>
              <a:t> shaped symbol is used to denote the start/end</a:t>
            </a:r>
          </a:p>
          <a:p>
            <a:r>
              <a:rPr lang="en-US" sz="1600" dirty="0">
                <a:latin typeface="Casper"/>
              </a:rPr>
              <a:t> of program</a:t>
            </a:r>
          </a:p>
        </p:txBody>
      </p:sp>
    </p:spTree>
    <p:extLst>
      <p:ext uri="{BB962C8B-B14F-4D97-AF65-F5344CB8AC3E}">
        <p14:creationId xmlns:p14="http://schemas.microsoft.com/office/powerpoint/2010/main" val="80748117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dirty="0">
                <a:latin typeface="Casper Bold" panose="02000806040000020004" pitchFamily="2" charset="0"/>
                <a:cs typeface="Arial" panose="020B0604020202020204" pitchFamily="34" charset="0"/>
              </a:rPr>
              <a:t>EXAMPLES OF FLOWCHART AND ALGORITHMS</a:t>
            </a:r>
            <a:endParaRPr lang="en-US" dirty="0"/>
          </a:p>
        </p:txBody>
      </p:sp>
      <p:sp>
        <p:nvSpPr>
          <p:cNvPr id="3" name="Content Placeholder 2"/>
          <p:cNvSpPr>
            <a:spLocks noGrp="1"/>
          </p:cNvSpPr>
          <p:nvPr>
            <p:ph idx="1"/>
          </p:nvPr>
        </p:nvSpPr>
        <p:spPr>
          <a:xfrm>
            <a:off x="829235" y="1866083"/>
            <a:ext cx="6606989" cy="4351338"/>
          </a:xfrm>
        </p:spPr>
        <p:txBody>
          <a:bodyPr>
            <a:normAutofit/>
          </a:bodyPr>
          <a:lstStyle/>
          <a:p>
            <a:pPr marL="0" indent="0">
              <a:buNone/>
            </a:pPr>
            <a:r>
              <a:rPr lang="en-IN" sz="1800" dirty="0">
                <a:latin typeface="Casper" panose="02000506000000020004"/>
                <a:cs typeface="Arial" panose="020B0604020202020204" pitchFamily="34" charset="0"/>
              </a:rPr>
              <a:t>Example: Add 10 and 20</a:t>
            </a:r>
          </a:p>
          <a:p>
            <a:r>
              <a:rPr lang="en-IN" sz="1800" dirty="0">
                <a:latin typeface="Casper" panose="02000506000000020004"/>
                <a:cs typeface="Arial" panose="020B0604020202020204" pitchFamily="34" charset="0"/>
              </a:rPr>
              <a:t>Start</a:t>
            </a:r>
          </a:p>
          <a:p>
            <a:r>
              <a:rPr lang="en-IN" sz="1800" dirty="0">
                <a:latin typeface="Casper" panose="02000506000000020004"/>
                <a:cs typeface="Arial" panose="020B0604020202020204" pitchFamily="34" charset="0"/>
              </a:rPr>
              <a:t>Initialize sum = 0 (PROCESS)</a:t>
            </a:r>
          </a:p>
          <a:p>
            <a:r>
              <a:rPr lang="en-IN" sz="1800" dirty="0">
                <a:latin typeface="Casper" panose="02000506000000020004"/>
                <a:cs typeface="Arial" panose="020B0604020202020204" pitchFamily="34" charset="0"/>
              </a:rPr>
              <a:t>Enter the numbers (I/O)</a:t>
            </a:r>
          </a:p>
          <a:p>
            <a:r>
              <a:rPr lang="en-IN" sz="1800" dirty="0">
                <a:latin typeface="Casper" panose="02000506000000020004"/>
                <a:cs typeface="Arial" panose="020B0604020202020204" pitchFamily="34" charset="0"/>
              </a:rPr>
              <a:t>Add them and store the result in sum (PROCESS)</a:t>
            </a:r>
          </a:p>
          <a:p>
            <a:r>
              <a:rPr lang="en-IN" sz="1800" dirty="0">
                <a:latin typeface="Casper" panose="02000506000000020004"/>
                <a:cs typeface="Arial" panose="020B0604020202020204" pitchFamily="34" charset="0"/>
              </a:rPr>
              <a:t>Print sum (I/O)</a:t>
            </a:r>
          </a:p>
          <a:p>
            <a:r>
              <a:rPr lang="en-IN" sz="1800" dirty="0">
                <a:latin typeface="Casper" panose="02000506000000020004"/>
                <a:cs typeface="Arial" panose="020B0604020202020204" pitchFamily="34" charset="0"/>
              </a:rPr>
              <a:t>Stop</a:t>
            </a:r>
          </a:p>
          <a:p>
            <a:endParaRPr lang="en-US" sz="1600" dirty="0">
              <a:latin typeface="Casper" panose="02000506000000020004"/>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
        <p:nvSpPr>
          <p:cNvPr id="5" name="Rectangle 4"/>
          <p:cNvSpPr/>
          <p:nvPr/>
        </p:nvSpPr>
        <p:spPr>
          <a:xfrm>
            <a:off x="838200" y="1803400"/>
            <a:ext cx="6862092"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p:cNvPicPr>
            <a:picLocks noChangeAspect="1" noChangeArrowheads="1"/>
          </p:cNvPicPr>
          <p:nvPr/>
        </p:nvPicPr>
        <p:blipFill>
          <a:blip r:embed="rId3" cstate="print"/>
          <a:srcRect/>
          <a:stretch>
            <a:fillRect/>
          </a:stretch>
        </p:blipFill>
        <p:spPr bwMode="auto">
          <a:xfrm>
            <a:off x="7979780" y="1803400"/>
            <a:ext cx="2818207" cy="4495529"/>
          </a:xfrm>
          <a:prstGeom prst="rect">
            <a:avLst/>
          </a:prstGeom>
          <a:ln>
            <a:headEnd/>
            <a:tailEnd/>
          </a:ln>
        </p:spPr>
        <p:style>
          <a:lnRef idx="2">
            <a:schemeClr val="dk1"/>
          </a:lnRef>
          <a:fillRef idx="1">
            <a:schemeClr val="lt1"/>
          </a:fillRef>
          <a:effectRef idx="0">
            <a:schemeClr val="dk1"/>
          </a:effectRef>
          <a:fontRef idx="minor">
            <a:schemeClr val="dk1"/>
          </a:fontRef>
        </p:style>
      </p:pic>
      <p:sp>
        <p:nvSpPr>
          <p:cNvPr id="8" name="TextBox 7"/>
          <p:cNvSpPr txBox="1"/>
          <p:nvPr/>
        </p:nvSpPr>
        <p:spPr>
          <a:xfrm>
            <a:off x="7979780" y="6298929"/>
            <a:ext cx="3106271" cy="276999"/>
          </a:xfrm>
          <a:prstGeom prst="rect">
            <a:avLst/>
          </a:prstGeom>
          <a:noFill/>
        </p:spPr>
        <p:txBody>
          <a:bodyPr wrap="square" rtlCol="0">
            <a:spAutoFit/>
          </a:bodyPr>
          <a:lstStyle/>
          <a:p>
            <a:r>
              <a:rPr lang="en-IN" sz="1200" dirty="0">
                <a:latin typeface="Casper"/>
              </a:rPr>
              <a:t>Figure 1.9 flowchart for addition of two numbers</a:t>
            </a:r>
          </a:p>
        </p:txBody>
      </p:sp>
    </p:spTree>
    <p:extLst>
      <p:ext uri="{BB962C8B-B14F-4D97-AF65-F5344CB8AC3E}">
        <p14:creationId xmlns:p14="http://schemas.microsoft.com/office/powerpoint/2010/main" val="77075468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dirty="0">
                <a:latin typeface="Casper Bold" panose="02000806040000020004" pitchFamily="2" charset="0"/>
                <a:cs typeface="Arial" panose="020B0604020202020204" pitchFamily="34" charset="0"/>
              </a:rPr>
              <a:t>EXAMPLE: CALCULATE INTEREST OF BANK DEPOSIT</a:t>
            </a:r>
            <a:endParaRPr lang="en-US" sz="6000" dirty="0"/>
          </a:p>
        </p:txBody>
      </p:sp>
      <p:sp>
        <p:nvSpPr>
          <p:cNvPr id="3" name="Content Placeholder 2"/>
          <p:cNvSpPr>
            <a:spLocks noGrp="1"/>
          </p:cNvSpPr>
          <p:nvPr>
            <p:ph idx="1"/>
          </p:nvPr>
        </p:nvSpPr>
        <p:spPr>
          <a:xfrm>
            <a:off x="838200" y="1825625"/>
            <a:ext cx="5925671" cy="4351338"/>
          </a:xfrm>
        </p:spPr>
        <p:txBody>
          <a:bodyPr>
            <a:normAutofit/>
          </a:bodyPr>
          <a:lstStyle/>
          <a:p>
            <a:pPr marL="0" indent="0">
              <a:buNone/>
            </a:pPr>
            <a:r>
              <a:rPr lang="en-IN" sz="1800" dirty="0">
                <a:latin typeface="Casper" panose="02000506000000020004"/>
                <a:cs typeface="Arial" panose="020B0604020202020204" pitchFamily="34" charset="0"/>
              </a:rPr>
              <a:t>Algorithm:</a:t>
            </a:r>
          </a:p>
          <a:p>
            <a:r>
              <a:rPr lang="en-IN" sz="1800" dirty="0">
                <a:latin typeface="Casper" panose="02000506000000020004"/>
                <a:cs typeface="Arial" panose="020B0604020202020204" pitchFamily="34" charset="0"/>
              </a:rPr>
              <a:t>Step 1: Start</a:t>
            </a:r>
          </a:p>
          <a:p>
            <a:r>
              <a:rPr lang="en-IN" sz="1800" dirty="0">
                <a:latin typeface="Casper" panose="02000506000000020004"/>
                <a:cs typeface="Arial" panose="020B0604020202020204" pitchFamily="34" charset="0"/>
              </a:rPr>
              <a:t>Step 2: Read amount,</a:t>
            </a:r>
          </a:p>
          <a:p>
            <a:r>
              <a:rPr lang="en-IN" sz="1800" dirty="0">
                <a:latin typeface="Casper" panose="02000506000000020004"/>
                <a:cs typeface="Arial" panose="020B0604020202020204" pitchFamily="34" charset="0"/>
              </a:rPr>
              <a:t>Step 3: Read years,</a:t>
            </a:r>
          </a:p>
          <a:p>
            <a:r>
              <a:rPr lang="en-IN" sz="1800" dirty="0">
                <a:latin typeface="Casper" panose="02000506000000020004"/>
                <a:cs typeface="Arial" panose="020B0604020202020204" pitchFamily="34" charset="0"/>
              </a:rPr>
              <a:t>Step 4: Read rate,</a:t>
            </a:r>
          </a:p>
          <a:p>
            <a:r>
              <a:rPr lang="en-IN" sz="1800" dirty="0">
                <a:latin typeface="Casper" panose="02000506000000020004"/>
                <a:cs typeface="Arial" panose="020B0604020202020204" pitchFamily="34" charset="0"/>
              </a:rPr>
              <a:t>Step 5: Calculate the interest with formula Interest=Amount*Years*Rate/100</a:t>
            </a:r>
          </a:p>
          <a:p>
            <a:r>
              <a:rPr lang="en-IN" sz="1800" dirty="0">
                <a:latin typeface="Casper" panose="02000506000000020004"/>
                <a:cs typeface="Arial" panose="020B0604020202020204" pitchFamily="34" charset="0"/>
              </a:rPr>
              <a:t>Step 6: Print interest</a:t>
            </a:r>
          </a:p>
          <a:p>
            <a:r>
              <a:rPr lang="en-IN" sz="1800" dirty="0">
                <a:latin typeface="Casper" panose="02000506000000020004"/>
                <a:cs typeface="Arial" panose="020B0604020202020204" pitchFamily="34" charset="0"/>
              </a:rPr>
              <a:t>Step 7: Stop</a:t>
            </a:r>
          </a:p>
          <a:p>
            <a:endParaRPr lang="en-US" sz="1800" dirty="0">
              <a:latin typeface="Casper" panose="02000506000000020004"/>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
        <p:nvSpPr>
          <p:cNvPr id="5" name="Rectangle 4"/>
          <p:cNvSpPr/>
          <p:nvPr/>
        </p:nvSpPr>
        <p:spPr>
          <a:xfrm>
            <a:off x="838200" y="1803400"/>
            <a:ext cx="5925671"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stretch>
            <a:fillRect/>
          </a:stretch>
        </p:blipFill>
        <p:spPr>
          <a:xfrm>
            <a:off x="7234517" y="1740611"/>
            <a:ext cx="3090021" cy="4615739"/>
          </a:xfrm>
          <a:prstGeom prst="rect">
            <a:avLst/>
          </a:prstGeom>
        </p:spPr>
        <p:style>
          <a:lnRef idx="2">
            <a:schemeClr val="dk1"/>
          </a:lnRef>
          <a:fillRef idx="1">
            <a:schemeClr val="lt1"/>
          </a:fillRef>
          <a:effectRef idx="0">
            <a:schemeClr val="dk1"/>
          </a:effectRef>
          <a:fontRef idx="minor">
            <a:schemeClr val="dk1"/>
          </a:fontRef>
        </p:style>
      </p:pic>
      <p:pic>
        <p:nvPicPr>
          <p:cNvPr id="11266" name="Picture 2"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0259" y="4130625"/>
            <a:ext cx="3079376" cy="275436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7234517" y="6356350"/>
            <a:ext cx="3106271" cy="276999"/>
          </a:xfrm>
          <a:prstGeom prst="rect">
            <a:avLst/>
          </a:prstGeom>
          <a:noFill/>
        </p:spPr>
        <p:txBody>
          <a:bodyPr wrap="square" rtlCol="0">
            <a:spAutoFit/>
          </a:bodyPr>
          <a:lstStyle/>
          <a:p>
            <a:r>
              <a:rPr lang="en-IN" sz="1200" dirty="0">
                <a:latin typeface="Casper"/>
              </a:rPr>
              <a:t>Figure 1.10 flowchart to calculate interest rate</a:t>
            </a:r>
          </a:p>
        </p:txBody>
      </p:sp>
    </p:spTree>
    <p:extLst>
      <p:ext uri="{BB962C8B-B14F-4D97-AF65-F5344CB8AC3E}">
        <p14:creationId xmlns:p14="http://schemas.microsoft.com/office/powerpoint/2010/main" val="27307718"/>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Autofit/>
          </a:bodyPr>
          <a:lstStyle/>
          <a:p>
            <a:pPr algn="ctr"/>
            <a:r>
              <a:rPr lang="en-US" dirty="0">
                <a:latin typeface="Casper Bold" panose="02000806040000020004" pitchFamily="2" charset="0"/>
                <a:cs typeface="Arial" panose="020B0604020202020204" pitchFamily="34" charset="0"/>
              </a:rPr>
              <a:t>DETERMINE WHETHER THE NUMBER IS EVEN OR ODD</a:t>
            </a:r>
            <a:endParaRPr lang="en-US" dirty="0">
              <a:latin typeface="Casper Bold"/>
            </a:endParaRPr>
          </a:p>
        </p:txBody>
      </p:sp>
      <p:sp>
        <p:nvSpPr>
          <p:cNvPr id="3" name="Content Placeholder 2"/>
          <p:cNvSpPr>
            <a:spLocks noGrp="1"/>
          </p:cNvSpPr>
          <p:nvPr>
            <p:ph idx="1"/>
          </p:nvPr>
        </p:nvSpPr>
        <p:spPr>
          <a:xfrm>
            <a:off x="838200" y="1825625"/>
            <a:ext cx="3989294" cy="4351338"/>
          </a:xfrm>
        </p:spPr>
        <p:txBody>
          <a:bodyPr>
            <a:normAutofit/>
          </a:bodyPr>
          <a:lstStyle/>
          <a:p>
            <a:pPr marL="0" indent="0">
              <a:buNone/>
            </a:pPr>
            <a:r>
              <a:rPr lang="en-IN" sz="1800" dirty="0">
                <a:latin typeface="Casper" panose="02000506000000020004" pitchFamily="2" charset="0"/>
                <a:cs typeface="Arial" panose="020B0604020202020204" pitchFamily="34" charset="0"/>
              </a:rPr>
              <a:t>Algorithm:</a:t>
            </a:r>
          </a:p>
          <a:p>
            <a:r>
              <a:rPr lang="en-IN" sz="1800" dirty="0">
                <a:latin typeface="Casper" panose="02000506000000020004" pitchFamily="2" charset="0"/>
                <a:cs typeface="Arial" panose="020B0604020202020204" pitchFamily="34" charset="0"/>
              </a:rPr>
              <a:t>Step 1: Start</a:t>
            </a:r>
          </a:p>
          <a:p>
            <a:r>
              <a:rPr lang="en-IN" sz="1800" dirty="0">
                <a:latin typeface="Casper" panose="02000506000000020004" pitchFamily="2" charset="0"/>
                <a:cs typeface="Arial" panose="020B0604020202020204" pitchFamily="34" charset="0"/>
              </a:rPr>
              <a:t>Step 2: Read number N,</a:t>
            </a:r>
          </a:p>
          <a:p>
            <a:r>
              <a:rPr lang="en-IN" sz="1800" dirty="0">
                <a:latin typeface="Casper" panose="02000506000000020004" pitchFamily="2" charset="0"/>
                <a:cs typeface="Arial" panose="020B0604020202020204" pitchFamily="34" charset="0"/>
              </a:rPr>
              <a:t>Step 3: Set remainder as N modulo 2,</a:t>
            </a:r>
          </a:p>
          <a:p>
            <a:r>
              <a:rPr lang="en-IN" sz="1800" dirty="0">
                <a:latin typeface="Casper" panose="02000506000000020004" pitchFamily="2" charset="0"/>
                <a:cs typeface="Arial" panose="020B0604020202020204" pitchFamily="34" charset="0"/>
              </a:rPr>
              <a:t>Step 4: If remainder is equal to 0 then number N is even, else number N is odd.</a:t>
            </a:r>
          </a:p>
          <a:p>
            <a:r>
              <a:rPr lang="en-IN" sz="1800" dirty="0">
                <a:latin typeface="Casper" panose="02000506000000020004" pitchFamily="2" charset="0"/>
                <a:cs typeface="Arial" panose="020B0604020202020204" pitchFamily="34" charset="0"/>
              </a:rPr>
              <a:t>Step 5: Print output.</a:t>
            </a:r>
          </a:p>
          <a:p>
            <a:r>
              <a:rPr lang="en-IN" sz="1800" dirty="0">
                <a:latin typeface="Casper" panose="02000506000000020004" pitchFamily="2" charset="0"/>
                <a:cs typeface="Arial" panose="020B0604020202020204" pitchFamily="34" charset="0"/>
              </a:rPr>
              <a:t>Step 6: End</a:t>
            </a:r>
          </a:p>
          <a:p>
            <a:endParaRPr lang="en-US" sz="18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
        <p:nvSpPr>
          <p:cNvPr id="5" name="Rectangle 4"/>
          <p:cNvSpPr/>
          <p:nvPr/>
        </p:nvSpPr>
        <p:spPr>
          <a:xfrm>
            <a:off x="838200" y="1803400"/>
            <a:ext cx="3989294"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noChangeArrowheads="1"/>
          </p:cNvPicPr>
          <p:nvPr/>
        </p:nvPicPr>
        <p:blipFill>
          <a:blip r:embed="rId3" cstate="print"/>
          <a:srcRect/>
          <a:stretch>
            <a:fillRect/>
          </a:stretch>
        </p:blipFill>
        <p:spPr bwMode="auto">
          <a:xfrm>
            <a:off x="5116046" y="1803400"/>
            <a:ext cx="4772025" cy="4820444"/>
          </a:xfrm>
          <a:prstGeom prst="rect">
            <a:avLst/>
          </a:prstGeom>
          <a:ln>
            <a:headEnd/>
            <a:tailEnd/>
          </a:ln>
        </p:spPr>
        <p:style>
          <a:lnRef idx="2">
            <a:schemeClr val="dk1"/>
          </a:lnRef>
          <a:fillRef idx="1">
            <a:schemeClr val="lt1"/>
          </a:fillRef>
          <a:effectRef idx="0">
            <a:schemeClr val="dk1"/>
          </a:effectRef>
          <a:fontRef idx="minor">
            <a:schemeClr val="dk1"/>
          </a:fontRef>
        </p:style>
      </p:pic>
      <p:sp>
        <p:nvSpPr>
          <p:cNvPr id="8" name="TextBox 7"/>
          <p:cNvSpPr txBox="1"/>
          <p:nvPr/>
        </p:nvSpPr>
        <p:spPr>
          <a:xfrm>
            <a:off x="2832847" y="6395660"/>
            <a:ext cx="2730313" cy="276999"/>
          </a:xfrm>
          <a:prstGeom prst="rect">
            <a:avLst/>
          </a:prstGeom>
          <a:noFill/>
        </p:spPr>
        <p:txBody>
          <a:bodyPr wrap="square" rtlCol="0">
            <a:spAutoFit/>
          </a:bodyPr>
          <a:lstStyle/>
          <a:p>
            <a:r>
              <a:rPr lang="en-IN" sz="1200" dirty="0">
                <a:latin typeface="Casper"/>
              </a:rPr>
              <a:t>Figure 1.11 flowchart for even/odd</a:t>
            </a:r>
          </a:p>
        </p:txBody>
      </p:sp>
    </p:spTree>
    <p:extLst>
      <p:ext uri="{BB962C8B-B14F-4D97-AF65-F5344CB8AC3E}">
        <p14:creationId xmlns:p14="http://schemas.microsoft.com/office/powerpoint/2010/main" val="4017092077"/>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Autofit/>
          </a:bodyPr>
          <a:lstStyle/>
          <a:p>
            <a:pPr algn="ctr"/>
            <a:r>
              <a:rPr lang="en-US" dirty="0">
                <a:latin typeface="Casper Bold" panose="02000806040000020004" pitchFamily="2" charset="0"/>
                <a:cs typeface="Arial" panose="020B0604020202020204" pitchFamily="34" charset="0"/>
              </a:rPr>
              <a:t>DETERMINE WHETHER TEMPERATURE IS ABOVE OR BELOW FREEZING POINT</a:t>
            </a:r>
            <a:endParaRPr lang="en-US" dirty="0">
              <a:latin typeface="Casper Bold"/>
            </a:endParaRPr>
          </a:p>
        </p:txBody>
      </p:sp>
      <p:sp>
        <p:nvSpPr>
          <p:cNvPr id="3" name="Content Placeholder 2"/>
          <p:cNvSpPr>
            <a:spLocks noGrp="1"/>
          </p:cNvSpPr>
          <p:nvPr>
            <p:ph idx="1"/>
          </p:nvPr>
        </p:nvSpPr>
        <p:spPr>
          <a:xfrm>
            <a:off x="838200" y="1825625"/>
            <a:ext cx="5374341" cy="4351338"/>
          </a:xfrm>
        </p:spPr>
        <p:txBody>
          <a:bodyPr>
            <a:normAutofit/>
          </a:bodyPr>
          <a:lstStyle/>
          <a:p>
            <a:pPr marL="0" indent="0">
              <a:buNone/>
            </a:pPr>
            <a:r>
              <a:rPr lang="en-IN" sz="1800" dirty="0">
                <a:latin typeface="Casper" panose="02000506000000020004" pitchFamily="2" charset="0"/>
                <a:cs typeface="Arial" panose="020B0604020202020204" pitchFamily="34" charset="0"/>
              </a:rPr>
              <a:t>Algorithm:</a:t>
            </a:r>
          </a:p>
          <a:p>
            <a:r>
              <a:rPr lang="en-IN" sz="1800" dirty="0">
                <a:latin typeface="Casper" panose="02000506000000020004" pitchFamily="2" charset="0"/>
                <a:cs typeface="Arial" panose="020B0604020202020204" pitchFamily="34" charset="0"/>
              </a:rPr>
              <a:t>Step 1: Start</a:t>
            </a:r>
          </a:p>
          <a:p>
            <a:r>
              <a:rPr lang="en-IN" sz="1800" dirty="0">
                <a:latin typeface="Casper" panose="02000506000000020004" pitchFamily="2" charset="0"/>
                <a:cs typeface="Arial" panose="020B0604020202020204" pitchFamily="34" charset="0"/>
              </a:rPr>
              <a:t>Step 2: Input temperature,</a:t>
            </a:r>
          </a:p>
          <a:p>
            <a:r>
              <a:rPr lang="en-IN" sz="1800" dirty="0">
                <a:latin typeface="Casper" panose="02000506000000020004" pitchFamily="2" charset="0"/>
                <a:cs typeface="Arial" panose="020B0604020202020204" pitchFamily="34" charset="0"/>
              </a:rPr>
              <a:t>Step 3: If it is less than 32, </a:t>
            </a:r>
          </a:p>
          <a:p>
            <a:pPr marL="0" indent="0">
              <a:buNone/>
            </a:pPr>
            <a:r>
              <a:rPr lang="en-IN" sz="1800" dirty="0" smtClean="0">
                <a:latin typeface="Casper" panose="02000506000000020004" pitchFamily="2" charset="0"/>
                <a:cs typeface="Arial" panose="020B0604020202020204" pitchFamily="34" charset="0"/>
              </a:rPr>
              <a:t>	then print </a:t>
            </a:r>
            <a:r>
              <a:rPr lang="en-IN" sz="1800" dirty="0">
                <a:latin typeface="Casper" panose="02000506000000020004" pitchFamily="2" charset="0"/>
                <a:cs typeface="Arial" panose="020B0604020202020204" pitchFamily="34" charset="0"/>
              </a:rPr>
              <a:t>"below freezing point", </a:t>
            </a:r>
          </a:p>
          <a:p>
            <a:pPr marL="0" indent="0">
              <a:buNone/>
            </a:pPr>
            <a:r>
              <a:rPr lang="en-IN" sz="1800" dirty="0" smtClean="0">
                <a:latin typeface="Casper" panose="02000506000000020004" pitchFamily="2" charset="0"/>
                <a:cs typeface="Arial" panose="020B0604020202020204" pitchFamily="34" charset="0"/>
              </a:rPr>
              <a:t>	otherwise print </a:t>
            </a:r>
            <a:r>
              <a:rPr lang="en-IN" sz="1800" dirty="0">
                <a:latin typeface="Casper" panose="02000506000000020004" pitchFamily="2" charset="0"/>
                <a:cs typeface="Arial" panose="020B0604020202020204" pitchFamily="34" charset="0"/>
              </a:rPr>
              <a:t>"above freezing point“</a:t>
            </a:r>
          </a:p>
          <a:p>
            <a:r>
              <a:rPr lang="en-IN" sz="1800" dirty="0">
                <a:latin typeface="Casper" panose="02000506000000020004" pitchFamily="2" charset="0"/>
                <a:cs typeface="Arial" panose="020B0604020202020204" pitchFamily="34" charset="0"/>
              </a:rPr>
              <a:t>Step 4: End</a:t>
            </a:r>
          </a:p>
          <a:p>
            <a:endParaRPr lang="en-US" sz="18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
        <p:nvSpPr>
          <p:cNvPr id="5" name="Rectangle 4"/>
          <p:cNvSpPr/>
          <p:nvPr/>
        </p:nvSpPr>
        <p:spPr>
          <a:xfrm>
            <a:off x="838200" y="1803400"/>
            <a:ext cx="5145741"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3"/>
          <p:cNvPicPr>
            <a:picLocks noChangeAspect="1" noChangeArrowheads="1"/>
          </p:cNvPicPr>
          <p:nvPr/>
        </p:nvPicPr>
        <p:blipFill>
          <a:blip r:embed="rId3" cstate="print"/>
          <a:srcRect/>
          <a:stretch>
            <a:fillRect/>
          </a:stretch>
        </p:blipFill>
        <p:spPr bwMode="auto">
          <a:xfrm>
            <a:off x="6575613" y="1803400"/>
            <a:ext cx="4778188" cy="4391025"/>
          </a:xfrm>
          <a:prstGeom prst="rect">
            <a:avLst/>
          </a:prstGeom>
          <a:ln>
            <a:headEnd/>
            <a:tailEnd/>
          </a:ln>
        </p:spPr>
        <p:style>
          <a:lnRef idx="2">
            <a:schemeClr val="dk1"/>
          </a:lnRef>
          <a:fillRef idx="1">
            <a:schemeClr val="lt1"/>
          </a:fillRef>
          <a:effectRef idx="0">
            <a:schemeClr val="dk1"/>
          </a:effectRef>
          <a:fontRef idx="minor">
            <a:schemeClr val="dk1"/>
          </a:fontRef>
        </p:style>
      </p:pic>
      <p:sp>
        <p:nvSpPr>
          <p:cNvPr id="8" name="TextBox 7"/>
          <p:cNvSpPr txBox="1"/>
          <p:nvPr/>
        </p:nvSpPr>
        <p:spPr>
          <a:xfrm>
            <a:off x="7411571" y="6217850"/>
            <a:ext cx="3106271" cy="276999"/>
          </a:xfrm>
          <a:prstGeom prst="rect">
            <a:avLst/>
          </a:prstGeom>
          <a:noFill/>
        </p:spPr>
        <p:txBody>
          <a:bodyPr wrap="square" rtlCol="0">
            <a:spAutoFit/>
          </a:bodyPr>
          <a:lstStyle/>
          <a:p>
            <a:r>
              <a:rPr lang="en-IN" sz="1200" dirty="0">
                <a:latin typeface="Casper"/>
              </a:rPr>
              <a:t>Figure 1.12 flowchart to determine temperature</a:t>
            </a:r>
          </a:p>
        </p:txBody>
      </p:sp>
    </p:spTree>
    <p:extLst>
      <p:ext uri="{BB962C8B-B14F-4D97-AF65-F5344CB8AC3E}">
        <p14:creationId xmlns:p14="http://schemas.microsoft.com/office/powerpoint/2010/main" val="316583317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Autofit/>
          </a:bodyPr>
          <a:lstStyle/>
          <a:p>
            <a:pPr algn="ctr"/>
            <a:r>
              <a:rPr lang="en-US" dirty="0">
                <a:latin typeface="Casper Bold" panose="02000806040000020004" pitchFamily="2" charset="0"/>
                <a:cs typeface="Arial" panose="020B0604020202020204" pitchFamily="34" charset="0"/>
              </a:rPr>
              <a:t>DETERMINE WHETHER STUDENT PASSED THE EXAM OR NOT</a:t>
            </a:r>
            <a:endParaRPr lang="en-US" dirty="0">
              <a:latin typeface="Casper Bold"/>
            </a:endParaRPr>
          </a:p>
        </p:txBody>
      </p:sp>
      <p:sp>
        <p:nvSpPr>
          <p:cNvPr id="3" name="Content Placeholder 2"/>
          <p:cNvSpPr>
            <a:spLocks noGrp="1"/>
          </p:cNvSpPr>
          <p:nvPr>
            <p:ph idx="1"/>
          </p:nvPr>
        </p:nvSpPr>
        <p:spPr>
          <a:xfrm>
            <a:off x="838200" y="1825625"/>
            <a:ext cx="4970928" cy="4351338"/>
          </a:xfrm>
        </p:spPr>
        <p:txBody>
          <a:bodyPr>
            <a:normAutofit/>
          </a:bodyPr>
          <a:lstStyle/>
          <a:p>
            <a:pPr marL="0" indent="0">
              <a:buNone/>
            </a:pPr>
            <a:r>
              <a:rPr lang="en-IN" sz="1800" dirty="0">
                <a:latin typeface="Casper" panose="02000506000000020004" pitchFamily="2" charset="0"/>
                <a:cs typeface="Arial" panose="020B0604020202020204" pitchFamily="34" charset="0"/>
              </a:rPr>
              <a:t>Algorithm:</a:t>
            </a:r>
          </a:p>
          <a:p>
            <a:r>
              <a:rPr lang="en-IN" sz="1800" dirty="0">
                <a:latin typeface="Casper" panose="02000506000000020004" pitchFamily="2" charset="0"/>
                <a:cs typeface="Arial" panose="020B0604020202020204" pitchFamily="34" charset="0"/>
              </a:rPr>
              <a:t>Step 1: Start</a:t>
            </a:r>
          </a:p>
          <a:p>
            <a:r>
              <a:rPr lang="en-IN" sz="1800" dirty="0">
                <a:latin typeface="Casper" panose="02000506000000020004" pitchFamily="2" charset="0"/>
                <a:cs typeface="Arial" panose="020B0604020202020204" pitchFamily="34" charset="0"/>
              </a:rPr>
              <a:t>Step 2: Input grades of 4 courses M1, M2, M3 and M4,</a:t>
            </a:r>
          </a:p>
          <a:p>
            <a:r>
              <a:rPr lang="en-IN" sz="1800" dirty="0">
                <a:latin typeface="Casper" panose="02000506000000020004" pitchFamily="2" charset="0"/>
                <a:cs typeface="Arial" panose="020B0604020202020204" pitchFamily="34" charset="0"/>
              </a:rPr>
              <a:t>Step 3: Calculate the average grade with formula Grade=(M1+M2+M3+M4)/4</a:t>
            </a:r>
          </a:p>
          <a:p>
            <a:r>
              <a:rPr lang="en-IN" sz="1800" dirty="0">
                <a:latin typeface="Casper" panose="02000506000000020004" pitchFamily="2" charset="0"/>
                <a:cs typeface="Arial" panose="020B0604020202020204" pitchFamily="34" charset="0"/>
              </a:rPr>
              <a:t>Step 4: If the average grade is less than 60, print "FAIL", else print "PASS".</a:t>
            </a:r>
          </a:p>
          <a:p>
            <a:r>
              <a:rPr lang="en-IN" sz="1800" dirty="0">
                <a:latin typeface="Casper" panose="02000506000000020004" pitchFamily="2" charset="0"/>
                <a:cs typeface="Arial" panose="020B0604020202020204" pitchFamily="34" charset="0"/>
              </a:rPr>
              <a:t>Step 5: End</a:t>
            </a:r>
          </a:p>
          <a:p>
            <a:endParaRPr lang="en-US" sz="18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
        <p:nvSpPr>
          <p:cNvPr id="5" name="Rectangle 4"/>
          <p:cNvSpPr/>
          <p:nvPr/>
        </p:nvSpPr>
        <p:spPr>
          <a:xfrm>
            <a:off x="838199" y="1803400"/>
            <a:ext cx="4970929"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stretch>
            <a:fillRect/>
          </a:stretch>
        </p:blipFill>
        <p:spPr>
          <a:xfrm>
            <a:off x="6096000" y="1637361"/>
            <a:ext cx="4563036" cy="4713932"/>
          </a:xfrm>
          <a:prstGeom prst="rect">
            <a:avLst/>
          </a:prstGeom>
        </p:spPr>
        <p:style>
          <a:lnRef idx="2">
            <a:schemeClr val="dk1"/>
          </a:lnRef>
          <a:fillRef idx="1">
            <a:schemeClr val="lt1"/>
          </a:fillRef>
          <a:effectRef idx="0">
            <a:schemeClr val="dk1"/>
          </a:effectRef>
          <a:fontRef idx="minor">
            <a:schemeClr val="dk1"/>
          </a:fontRef>
        </p:style>
      </p:pic>
      <p:sp>
        <p:nvSpPr>
          <p:cNvPr id="8" name="TextBox 7"/>
          <p:cNvSpPr txBox="1"/>
          <p:nvPr/>
        </p:nvSpPr>
        <p:spPr>
          <a:xfrm>
            <a:off x="6674223" y="6364642"/>
            <a:ext cx="3106271" cy="276999"/>
          </a:xfrm>
          <a:prstGeom prst="rect">
            <a:avLst/>
          </a:prstGeom>
          <a:noFill/>
        </p:spPr>
        <p:txBody>
          <a:bodyPr wrap="square" rtlCol="0">
            <a:spAutoFit/>
          </a:bodyPr>
          <a:lstStyle/>
          <a:p>
            <a:r>
              <a:rPr lang="en-IN" sz="1200" dirty="0">
                <a:latin typeface="Casper"/>
              </a:rPr>
              <a:t>Figure 1.13 flowchart to print pass/fail</a:t>
            </a:r>
          </a:p>
        </p:txBody>
      </p:sp>
    </p:spTree>
    <p:extLst>
      <p:ext uri="{BB962C8B-B14F-4D97-AF65-F5344CB8AC3E}">
        <p14:creationId xmlns:p14="http://schemas.microsoft.com/office/powerpoint/2010/main" val="380509224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IN" dirty="0">
                <a:latin typeface="Casper Bold" panose="02000806040000020004" pitchFamily="2" charset="0"/>
                <a:cs typeface="Arial" panose="020B0604020202020204" pitchFamily="34" charset="0"/>
              </a:rPr>
              <a:t>Print Hello World 10 times</a:t>
            </a:r>
            <a:endParaRPr lang="en-US" dirty="0"/>
          </a:p>
        </p:txBody>
      </p:sp>
      <p:sp>
        <p:nvSpPr>
          <p:cNvPr id="3" name="Content Placeholder 2"/>
          <p:cNvSpPr>
            <a:spLocks noGrp="1"/>
          </p:cNvSpPr>
          <p:nvPr>
            <p:ph idx="1"/>
          </p:nvPr>
        </p:nvSpPr>
        <p:spPr>
          <a:xfrm>
            <a:off x="838200" y="1825625"/>
            <a:ext cx="5159188" cy="4351338"/>
          </a:xfrm>
        </p:spPr>
        <p:txBody>
          <a:bodyPr>
            <a:normAutofit/>
          </a:bodyPr>
          <a:lstStyle/>
          <a:p>
            <a:r>
              <a:rPr lang="en-IN" sz="1800" dirty="0">
                <a:latin typeface="Casper" panose="02000506000000020004" pitchFamily="2" charset="0"/>
                <a:cs typeface="Arial" panose="020B0604020202020204" pitchFamily="34" charset="0"/>
              </a:rPr>
              <a:t>Start</a:t>
            </a:r>
          </a:p>
          <a:p>
            <a:r>
              <a:rPr lang="en-IN" sz="1800" dirty="0">
                <a:latin typeface="Casper" panose="02000506000000020004" pitchFamily="2" charset="0"/>
                <a:cs typeface="Arial" panose="020B0604020202020204" pitchFamily="34" charset="0"/>
              </a:rPr>
              <a:t>Initialize count = 0    (PROCESS)</a:t>
            </a:r>
          </a:p>
          <a:p>
            <a:r>
              <a:rPr lang="en-IN" sz="1800" dirty="0">
                <a:latin typeface="Casper" panose="02000506000000020004" pitchFamily="2" charset="0"/>
                <a:cs typeface="Arial" panose="020B0604020202020204" pitchFamily="34" charset="0"/>
              </a:rPr>
              <a:t>Print Hello World    (I/O)</a:t>
            </a:r>
          </a:p>
          <a:p>
            <a:r>
              <a:rPr lang="en-IN" sz="1800" dirty="0">
                <a:latin typeface="Casper" panose="02000506000000020004" pitchFamily="2" charset="0"/>
                <a:cs typeface="Arial" panose="020B0604020202020204" pitchFamily="34" charset="0"/>
              </a:rPr>
              <a:t>Increment count by 1 (PROCESS)</a:t>
            </a:r>
          </a:p>
          <a:p>
            <a:r>
              <a:rPr lang="en-IN" sz="1800" dirty="0">
                <a:latin typeface="Casper" panose="02000506000000020004" pitchFamily="2" charset="0"/>
                <a:cs typeface="Arial" panose="020B0604020202020204" pitchFamily="34" charset="0"/>
              </a:rPr>
              <a:t>Is count &lt; 10 (DECISION)</a:t>
            </a:r>
          </a:p>
          <a:p>
            <a:r>
              <a:rPr lang="en-IN" sz="1800" dirty="0">
                <a:latin typeface="Casper" panose="02000506000000020004" pitchFamily="2" charset="0"/>
                <a:cs typeface="Arial" panose="020B0604020202020204" pitchFamily="34" charset="0"/>
              </a:rPr>
              <a:t>if YES go to step 2</a:t>
            </a:r>
            <a:br>
              <a:rPr lang="en-IN" sz="1800" dirty="0">
                <a:latin typeface="Casper" panose="02000506000000020004" pitchFamily="2" charset="0"/>
                <a:cs typeface="Arial" panose="020B0604020202020204" pitchFamily="34" charset="0"/>
              </a:rPr>
            </a:br>
            <a:r>
              <a:rPr lang="en-IN" sz="1800" dirty="0">
                <a:latin typeface="Casper" panose="02000506000000020004" pitchFamily="2" charset="0"/>
                <a:cs typeface="Arial" panose="020B0604020202020204" pitchFamily="34" charset="0"/>
              </a:rPr>
              <a:t>else Stop</a:t>
            </a:r>
          </a:p>
          <a:p>
            <a:r>
              <a:rPr lang="en-IN" sz="1800" dirty="0">
                <a:latin typeface="Casper" panose="02000506000000020004" pitchFamily="2" charset="0"/>
                <a:cs typeface="Arial" panose="020B0604020202020204" pitchFamily="34" charset="0"/>
              </a:rPr>
              <a:t>Stop</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sp>
        <p:nvSpPr>
          <p:cNvPr id="5" name="Rectangle 4"/>
          <p:cNvSpPr/>
          <p:nvPr/>
        </p:nvSpPr>
        <p:spPr>
          <a:xfrm>
            <a:off x="838200" y="1803400"/>
            <a:ext cx="5325035"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stretch>
            <a:fillRect/>
          </a:stretch>
        </p:blipFill>
        <p:spPr>
          <a:xfrm>
            <a:off x="6673371" y="1803401"/>
            <a:ext cx="3121423" cy="4651188"/>
          </a:xfrm>
          <a:prstGeom prst="rect">
            <a:avLst/>
          </a:prstGeom>
        </p:spPr>
        <p:style>
          <a:lnRef idx="2">
            <a:schemeClr val="dk1"/>
          </a:lnRef>
          <a:fillRef idx="1">
            <a:schemeClr val="lt1"/>
          </a:fillRef>
          <a:effectRef idx="0">
            <a:schemeClr val="dk1"/>
          </a:effectRef>
          <a:fontRef idx="minor">
            <a:schemeClr val="dk1"/>
          </a:fontRef>
        </p:style>
      </p:pic>
      <p:sp>
        <p:nvSpPr>
          <p:cNvPr id="8" name="TextBox 7"/>
          <p:cNvSpPr txBox="1"/>
          <p:nvPr/>
        </p:nvSpPr>
        <p:spPr>
          <a:xfrm>
            <a:off x="6673371" y="6449533"/>
            <a:ext cx="3106271" cy="276999"/>
          </a:xfrm>
          <a:prstGeom prst="rect">
            <a:avLst/>
          </a:prstGeom>
          <a:noFill/>
        </p:spPr>
        <p:txBody>
          <a:bodyPr wrap="square" rtlCol="0">
            <a:spAutoFit/>
          </a:bodyPr>
          <a:lstStyle/>
          <a:p>
            <a:r>
              <a:rPr lang="en-IN" sz="1200" dirty="0">
                <a:latin typeface="Casper"/>
              </a:rPr>
              <a:t>Figure 1.14 flowchart to print hello 10 times</a:t>
            </a:r>
          </a:p>
        </p:txBody>
      </p:sp>
    </p:spTree>
    <p:extLst>
      <p:ext uri="{BB962C8B-B14F-4D97-AF65-F5344CB8AC3E}">
        <p14:creationId xmlns:p14="http://schemas.microsoft.com/office/powerpoint/2010/main" val="1495971165"/>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fontScale="90000"/>
          </a:bodyPr>
          <a:lstStyle/>
          <a:p>
            <a:pPr algn="ctr"/>
            <a:r>
              <a:rPr lang="en-IN" dirty="0">
                <a:latin typeface="Casper Bold" panose="02000806040000020004" pitchFamily="2" charset="0"/>
                <a:cs typeface="Arial" panose="020B0604020202020204" pitchFamily="34" charset="0"/>
              </a:rPr>
              <a:t>Key Differences Between Algorithm and Flowchart</a:t>
            </a:r>
            <a:endParaRPr lang="en-US" dirty="0"/>
          </a:p>
        </p:txBody>
      </p:sp>
      <p:sp>
        <p:nvSpPr>
          <p:cNvPr id="3" name="Content Placeholder 2"/>
          <p:cNvSpPr>
            <a:spLocks noGrp="1"/>
          </p:cNvSpPr>
          <p:nvPr>
            <p:ph idx="1"/>
          </p:nvPr>
        </p:nvSpPr>
        <p:spPr>
          <a:xfrm>
            <a:off x="838200" y="1820862"/>
            <a:ext cx="10515600" cy="4351338"/>
          </a:xfrm>
        </p:spPr>
        <p:txBody>
          <a:bodyPr>
            <a:normAutofit/>
          </a:bodyPr>
          <a:lstStyle/>
          <a:p>
            <a:r>
              <a:rPr lang="en-IN" sz="2400" dirty="0">
                <a:cs typeface="Arial" panose="020B0604020202020204" pitchFamily="34" charset="0"/>
              </a:rPr>
              <a:t>An algorithm involves a combination of sequential steps to interpret the logic of the solution. In contrast, a flowchart is the pictorial illustration of the algorithm.</a:t>
            </a:r>
          </a:p>
          <a:p>
            <a:r>
              <a:rPr lang="en-IN" sz="2400" dirty="0">
                <a:cs typeface="Arial" panose="020B0604020202020204" pitchFamily="34" charset="0"/>
              </a:rPr>
              <a:t>A flow chart is more understandable as compared to the algorithm.</a:t>
            </a:r>
          </a:p>
          <a:p>
            <a:r>
              <a:rPr lang="en-IN" sz="2400" dirty="0">
                <a:cs typeface="Arial" panose="020B0604020202020204" pitchFamily="34" charset="0"/>
              </a:rPr>
              <a:t>The algorithm is written in a language that can be perceived by humans. On the other hand, the flowchart is made up using different shapes and symbols.</a:t>
            </a:r>
          </a:p>
          <a:p>
            <a:r>
              <a:rPr lang="en-IN" sz="2400" dirty="0">
                <a:cs typeface="Arial" panose="020B0604020202020204" pitchFamily="34" charset="0"/>
              </a:rPr>
              <a:t>There are no stringent rules are implemented in the algorithms while the flowchart is abode by predefined rules.</a:t>
            </a:r>
          </a:p>
          <a:p>
            <a:r>
              <a:rPr lang="en-IN" sz="2400" dirty="0">
                <a:cs typeface="Arial" panose="020B0604020202020204" pitchFamily="34" charset="0"/>
              </a:rPr>
              <a:t>Errors and bugs are easily detected in the algorithm as compared to the flow charts.</a:t>
            </a:r>
          </a:p>
          <a:p>
            <a:r>
              <a:rPr lang="en-IN" sz="2400" dirty="0">
                <a:cs typeface="Arial" panose="020B0604020202020204" pitchFamily="34" charset="0"/>
              </a:rPr>
              <a:t>Flow charts are simple to create. On the contrary, the construction of the algorithm is complex.</a:t>
            </a:r>
          </a:p>
          <a:p>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54558"/>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dirty="0">
                <a:solidFill>
                  <a:prstClr val="black"/>
                </a:solidFill>
                <a:latin typeface="Casper Bold" panose="02000806040000020004" pitchFamily="2" charset="0"/>
                <a:cs typeface="Arial" panose="020B0604020202020204" pitchFamily="34" charset="0"/>
              </a:rPr>
              <a:t>ADVANTAGES </a:t>
            </a:r>
            <a:r>
              <a:rPr lang="en-US">
                <a:solidFill>
                  <a:prstClr val="black"/>
                </a:solidFill>
                <a:latin typeface="Casper Bold" panose="02000806040000020004" pitchFamily="2" charset="0"/>
                <a:cs typeface="Arial" panose="020B0604020202020204" pitchFamily="34" charset="0"/>
              </a:rPr>
              <a:t>OF FLOWCHART</a:t>
            </a:r>
            <a:r>
              <a:rPr lang="en-US" sz="2800">
                <a:solidFill>
                  <a:prstClr val="black"/>
                </a:solidFill>
              </a:rPr>
              <a:t>  </a:t>
            </a:r>
            <a:endParaRPr lang="en-US" dirty="0">
              <a:latin typeface="Casper Bold"/>
            </a:endParaRPr>
          </a:p>
        </p:txBody>
      </p:sp>
      <p:sp>
        <p:nvSpPr>
          <p:cNvPr id="3" name="Content Placeholder 2"/>
          <p:cNvSpPr>
            <a:spLocks noGrp="1"/>
          </p:cNvSpPr>
          <p:nvPr>
            <p:ph idx="1"/>
          </p:nvPr>
        </p:nvSpPr>
        <p:spPr>
          <a:xfrm>
            <a:off x="838200" y="1825625"/>
            <a:ext cx="7445188" cy="4351338"/>
          </a:xfrm>
        </p:spPr>
        <p:txBody>
          <a:bodyPr>
            <a:normAutofit fontScale="70000" lnSpcReduction="20000"/>
          </a:bodyPr>
          <a:lstStyle/>
          <a:p>
            <a:r>
              <a:rPr lang="en-US" dirty="0"/>
              <a:t>It is a convenient method of communication.</a:t>
            </a:r>
          </a:p>
          <a:p>
            <a:r>
              <a:rPr lang="en-US" dirty="0"/>
              <a:t>It indicates very clearly just what is being done, where a program has logical complexities.</a:t>
            </a:r>
          </a:p>
          <a:p>
            <a:r>
              <a:rPr lang="en-US" dirty="0"/>
              <a:t>A key to correct programming.</a:t>
            </a:r>
          </a:p>
          <a:p>
            <a:r>
              <a:rPr lang="en-US" dirty="0"/>
              <a:t>It is an important tool for planning and designing a new system.</a:t>
            </a:r>
          </a:p>
          <a:p>
            <a:r>
              <a:rPr lang="en-US" dirty="0"/>
              <a:t>It clearly indicates the role-played at each level.</a:t>
            </a:r>
          </a:p>
          <a:p>
            <a:r>
              <a:rPr lang="en-US" dirty="0"/>
              <a:t>It saves the inconveniences in future and serves the purpose of documentation for a system.</a:t>
            </a:r>
          </a:p>
          <a:p>
            <a:r>
              <a:rPr lang="en-US" dirty="0"/>
              <a:t>It provides an overview of the system and also demonstrates the relationship between various steps.</a:t>
            </a:r>
          </a:p>
          <a:p>
            <a:r>
              <a:rPr lang="en-US" dirty="0"/>
              <a:t>Facilitates troubleshooting.</a:t>
            </a:r>
          </a:p>
          <a:p>
            <a:r>
              <a:rPr lang="en-US" dirty="0"/>
              <a:t>It promotes logical accuracy.</a:t>
            </a:r>
          </a:p>
          <a:p>
            <a:r>
              <a:rPr lang="en-US" dirty="0"/>
              <a:t>It makes sure that no logical path is left incomplete without any action being taken.</a:t>
            </a:r>
          </a:p>
          <a:p>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19</a:t>
            </a:fld>
            <a:endParaRPr lang="en-US"/>
          </a:p>
        </p:txBody>
      </p:sp>
      <p:sp>
        <p:nvSpPr>
          <p:cNvPr id="5" name="Rectangle 4"/>
          <p:cNvSpPr/>
          <p:nvPr/>
        </p:nvSpPr>
        <p:spPr>
          <a:xfrm>
            <a:off x="838200" y="1803400"/>
            <a:ext cx="7445188"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Image result for demerits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0600" y="4143374"/>
            <a:ext cx="2857500"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90385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D4AFE-B27C-4A9A-A9F5-7F62354B01A2}"/>
              </a:ext>
            </a:extLst>
          </p:cNvPr>
          <p:cNvSpPr>
            <a:spLocks noGrp="1"/>
          </p:cNvSpPr>
          <p:nvPr>
            <p:ph type="title"/>
          </p:nvPr>
        </p:nvSpPr>
        <p:spPr>
          <a:xfrm>
            <a:off x="600075" y="0"/>
            <a:ext cx="4277328" cy="2619374"/>
          </a:xfrm>
        </p:spPr>
        <p:txBody>
          <a:bodyPr>
            <a:normAutofit/>
          </a:bodyPr>
          <a:lstStyle/>
          <a:p>
            <a:pPr algn="ctr"/>
            <a:r>
              <a:rPr lang="en-US" sz="4400" dirty="0" smtClean="0">
                <a:latin typeface="Times New Roman" panose="02020603050405020304" pitchFamily="18" charset="0"/>
                <a:ea typeface="Calibri" panose="020F0502020204030204" pitchFamily="34" charset="0"/>
                <a:cs typeface="Times New Roman" panose="02020603050405020304" pitchFamily="18" charset="0"/>
              </a:rPr>
              <a:t>Introduction to Problem Solving</a:t>
            </a:r>
            <a:endParaRPr lang="en-IN" dirty="0"/>
          </a:p>
        </p:txBody>
      </p:sp>
      <p:sp>
        <p:nvSpPr>
          <p:cNvPr id="3" name="Content Placeholder 2">
            <a:extLst>
              <a:ext uri="{FF2B5EF4-FFF2-40B4-BE49-F238E27FC236}">
                <a16:creationId xmlns:a16="http://schemas.microsoft.com/office/drawing/2014/main" id="{A09B5602-926A-470D-BC2B-78EBF425FF1F}"/>
              </a:ext>
            </a:extLst>
          </p:cNvPr>
          <p:cNvSpPr>
            <a:spLocks noGrp="1"/>
          </p:cNvSpPr>
          <p:nvPr>
            <p:ph idx="1"/>
          </p:nvPr>
        </p:nvSpPr>
        <p:spPr/>
        <p:txBody>
          <a:bodyPr>
            <a:normAutofit/>
          </a:bodyPr>
          <a:lstStyle/>
          <a:p>
            <a:pPr marL="0" lvl="0" indent="0">
              <a:buNone/>
            </a:pPr>
            <a:r>
              <a:rPr lang="en-US" dirty="0"/>
              <a:t/>
            </a:r>
            <a:br>
              <a:rPr lang="en-US" dirty="0"/>
            </a:br>
            <a:endParaRPr lang="en-IN" b="1" dirty="0"/>
          </a:p>
          <a:p>
            <a:endParaRPr lang="en-IN" dirty="0"/>
          </a:p>
        </p:txBody>
      </p:sp>
      <p:sp>
        <p:nvSpPr>
          <p:cNvPr id="4" name="Text Placeholder 3">
            <a:extLst>
              <a:ext uri="{FF2B5EF4-FFF2-40B4-BE49-F238E27FC236}">
                <a16:creationId xmlns:a16="http://schemas.microsoft.com/office/drawing/2014/main" id="{467BF1DB-555C-464C-9D63-BB68417BDF76}"/>
              </a:ext>
            </a:extLst>
          </p:cNvPr>
          <p:cNvSpPr>
            <a:spLocks noGrp="1"/>
          </p:cNvSpPr>
          <p:nvPr>
            <p:ph type="body" sz="half" idx="2"/>
          </p:nvPr>
        </p:nvSpPr>
        <p:spPr>
          <a:xfrm>
            <a:off x="450248" y="3457574"/>
            <a:ext cx="3683602" cy="333376"/>
          </a:xfrm>
        </p:spPr>
        <p:txBody>
          <a:bodyPr>
            <a:normAutofit fontScale="92500" lnSpcReduction="20000"/>
          </a:bodyPr>
          <a:lstStyle/>
          <a:p>
            <a:r>
              <a:rPr lang="en-US" sz="2400" b="1" dirty="0"/>
              <a:t>Course Objectives</a:t>
            </a:r>
          </a:p>
          <a:p>
            <a:endParaRPr lang="en-US" b="1" i="1" u="sng" dirty="0"/>
          </a:p>
          <a:p>
            <a:endParaRPr lang="en-US" b="1" i="1" u="sng" dirty="0"/>
          </a:p>
        </p:txBody>
      </p:sp>
      <p:sp>
        <p:nvSpPr>
          <p:cNvPr id="5" name="Slide Number Placeholder 4">
            <a:extLst>
              <a:ext uri="{FF2B5EF4-FFF2-40B4-BE49-F238E27FC236}">
                <a16:creationId xmlns:a16="http://schemas.microsoft.com/office/drawing/2014/main" id="{6817145E-8450-434E-A8F0-1114075FB9BF}"/>
              </a:ext>
            </a:extLst>
          </p:cNvPr>
          <p:cNvSpPr>
            <a:spLocks noGrp="1"/>
          </p:cNvSpPr>
          <p:nvPr>
            <p:ph type="sldNum" sz="quarter" idx="12"/>
          </p:nvPr>
        </p:nvSpPr>
        <p:spPr/>
        <p:txBody>
          <a:bodyPr/>
          <a:lstStyle/>
          <a:p>
            <a:fld id="{BDCDBBEF-AA6C-4BA6-85B2-A17D7F280E38}" type="slidenum">
              <a:rPr lang="en-US" smtClean="0"/>
              <a:pPr/>
              <a:t>2</a:t>
            </a:fld>
            <a:endParaRPr lang="en-US" dirty="0"/>
          </a:p>
        </p:txBody>
      </p:sp>
      <p:graphicFrame>
        <p:nvGraphicFramePr>
          <p:cNvPr id="10" name="Table 10">
            <a:extLst>
              <a:ext uri="{FF2B5EF4-FFF2-40B4-BE49-F238E27FC236}">
                <a16:creationId xmlns:a16="http://schemas.microsoft.com/office/drawing/2014/main" id="{61791A24-3CC5-4ACD-B2EC-2F300FCC8BF6}"/>
              </a:ext>
            </a:extLst>
          </p:cNvPr>
          <p:cNvGraphicFramePr>
            <a:graphicFrameLocks noGrp="1"/>
          </p:cNvGraphicFramePr>
          <p:nvPr/>
        </p:nvGraphicFramePr>
        <p:xfrm>
          <a:off x="450248" y="3952876"/>
          <a:ext cx="5398102" cy="2768599"/>
        </p:xfrm>
        <a:graphic>
          <a:graphicData uri="http://schemas.openxmlformats.org/drawingml/2006/table">
            <a:tbl>
              <a:tblPr firstRow="1" bandRow="1">
                <a:tableStyleId>{5940675A-B579-460E-94D1-54222C63F5DA}</a:tableStyleId>
              </a:tblPr>
              <a:tblGrid>
                <a:gridCol w="5398102">
                  <a:extLst>
                    <a:ext uri="{9D8B030D-6E8A-4147-A177-3AD203B41FA5}">
                      <a16:colId xmlns:a16="http://schemas.microsoft.com/office/drawing/2014/main" val="529727568"/>
                    </a:ext>
                  </a:extLst>
                </a:gridCol>
              </a:tblGrid>
              <a:tr h="78415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FF0000"/>
                          </a:solidFill>
                          <a:effectLst/>
                          <a:latin typeface="+mn-lt"/>
                          <a:ea typeface="+mn-ea"/>
                          <a:cs typeface="+mn-cs"/>
                        </a:rPr>
                        <a:t>The course aims to provide exposure to problem-solving through programming.</a:t>
                      </a:r>
                      <a:endParaRPr lang="en-IN" sz="2000" b="1" kern="1200" dirty="0">
                        <a:solidFill>
                          <a:srgbClr val="FF0000"/>
                        </a:solidFill>
                        <a:effectLst/>
                        <a:latin typeface="+mn-lt"/>
                        <a:ea typeface="+mn-ea"/>
                        <a:cs typeface="+mn-cs"/>
                      </a:endParaRPr>
                    </a:p>
                  </a:txBody>
                  <a:tcPr/>
                </a:tc>
                <a:extLst>
                  <a:ext uri="{0D108BD9-81ED-4DB2-BD59-A6C34878D82A}">
                    <a16:rowId xmlns:a16="http://schemas.microsoft.com/office/drawing/2014/main" val="1055258708"/>
                  </a:ext>
                </a:extLst>
              </a:tr>
              <a:tr h="790538">
                <a:tc>
                  <a:txBody>
                    <a:bodyPr/>
                    <a:lstStyle/>
                    <a:p>
                      <a:pPr marL="0" lvl="0" indent="0" algn="just">
                        <a:buFont typeface="Arial" panose="020B0604020202020204" pitchFamily="34" charset="0"/>
                        <a:buNone/>
                      </a:pPr>
                      <a:r>
                        <a:rPr lang="en-US" sz="2000" b="1" kern="1200" dirty="0">
                          <a:solidFill>
                            <a:srgbClr val="FF0000"/>
                          </a:solidFill>
                          <a:effectLst/>
                          <a:latin typeface="+mn-lt"/>
                          <a:ea typeface="+mn-ea"/>
                          <a:cs typeface="+mn-cs"/>
                        </a:rPr>
                        <a:t>The course aims to raise the programming skills of students via logic building capability.</a:t>
                      </a:r>
                      <a:endParaRPr lang="en-IN" sz="2000" b="1" kern="1200" dirty="0">
                        <a:solidFill>
                          <a:srgbClr val="FF0000"/>
                        </a:solidFill>
                        <a:effectLst/>
                        <a:latin typeface="+mn-lt"/>
                        <a:ea typeface="+mn-ea"/>
                        <a:cs typeface="+mn-cs"/>
                      </a:endParaRPr>
                    </a:p>
                  </a:txBody>
                  <a:tcPr/>
                </a:tc>
                <a:extLst>
                  <a:ext uri="{0D108BD9-81ED-4DB2-BD59-A6C34878D82A}">
                    <a16:rowId xmlns:a16="http://schemas.microsoft.com/office/drawing/2014/main" val="2990456970"/>
                  </a:ext>
                </a:extLst>
              </a:tr>
              <a:tr h="119390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FF0000"/>
                          </a:solidFill>
                          <a:effectLst/>
                          <a:latin typeface="+mn-lt"/>
                          <a:ea typeface="+mn-ea"/>
                          <a:cs typeface="+mn-cs"/>
                        </a:rPr>
                        <a:t>With knowledge of C programming language, students would be able to model real world problems.</a:t>
                      </a:r>
                      <a:endParaRPr lang="en-IN" sz="2000" b="1" kern="1200" dirty="0">
                        <a:solidFill>
                          <a:srgbClr val="FF0000"/>
                        </a:solidFill>
                        <a:effectLst/>
                        <a:latin typeface="+mn-lt"/>
                        <a:ea typeface="+mn-ea"/>
                        <a:cs typeface="+mn-cs"/>
                      </a:endParaRPr>
                    </a:p>
                  </a:txBody>
                  <a:tcPr/>
                </a:tc>
                <a:extLst>
                  <a:ext uri="{0D108BD9-81ED-4DB2-BD59-A6C34878D82A}">
                    <a16:rowId xmlns:a16="http://schemas.microsoft.com/office/drawing/2014/main" val="2557340115"/>
                  </a:ext>
                </a:extLst>
              </a:tr>
            </a:tbl>
          </a:graphicData>
        </a:graphic>
      </p:graphicFrame>
      <p:pic>
        <p:nvPicPr>
          <p:cNvPr id="7" name="Picture 6">
            <a:extLst>
              <a:ext uri="{FF2B5EF4-FFF2-40B4-BE49-F238E27FC236}">
                <a16:creationId xmlns:a16="http://schemas.microsoft.com/office/drawing/2014/main" id="{4F45ED97-A37D-4BD5-9BB8-9A010CD2A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5329" y="3901327"/>
            <a:ext cx="2581941" cy="2520950"/>
          </a:xfrm>
          <a:prstGeom prst="rect">
            <a:avLst/>
          </a:prstGeom>
        </p:spPr>
      </p:pic>
      <p:pic>
        <p:nvPicPr>
          <p:cNvPr id="9" name="Picture 8">
            <a:extLst>
              <a:ext uri="{FF2B5EF4-FFF2-40B4-BE49-F238E27FC236}">
                <a16:creationId xmlns:a16="http://schemas.microsoft.com/office/drawing/2014/main" id="{E4C0D224-3882-4701-BE24-7AC23C1C37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8350" y="481100"/>
            <a:ext cx="5812823" cy="3390813"/>
          </a:xfrm>
          <a:prstGeom prst="rect">
            <a:avLst/>
          </a:prstGeom>
        </p:spPr>
      </p:pic>
    </p:spTree>
    <p:extLst>
      <p:ext uri="{BB962C8B-B14F-4D97-AF65-F5344CB8AC3E}">
        <p14:creationId xmlns:p14="http://schemas.microsoft.com/office/powerpoint/2010/main" val="3565524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DISADVANTAGES</a:t>
            </a:r>
            <a:r>
              <a:rPr lang="en-US" sz="2800" dirty="0"/>
              <a:t> </a:t>
            </a:r>
            <a:endParaRPr lang="en-US" dirty="0"/>
          </a:p>
        </p:txBody>
      </p:sp>
      <p:sp>
        <p:nvSpPr>
          <p:cNvPr id="3" name="Content Placeholder 2"/>
          <p:cNvSpPr>
            <a:spLocks noGrp="1"/>
          </p:cNvSpPr>
          <p:nvPr>
            <p:ph idx="1"/>
          </p:nvPr>
        </p:nvSpPr>
        <p:spPr>
          <a:xfrm>
            <a:off x="838200" y="1825625"/>
            <a:ext cx="6154271" cy="4351338"/>
          </a:xfrm>
        </p:spPr>
        <p:txBody>
          <a:bodyPr>
            <a:normAutofit fontScale="70000" lnSpcReduction="20000"/>
          </a:bodyPr>
          <a:lstStyle/>
          <a:p>
            <a:r>
              <a:rPr lang="en-US"/>
              <a:t>The flowchart is a waste of time and slows down the process of software development.</a:t>
            </a:r>
          </a:p>
          <a:p>
            <a:r>
              <a:rPr lang="en-US" dirty="0"/>
              <a:t>The flowchart is quite costly to produce and difficult to use and manage.</a:t>
            </a:r>
          </a:p>
          <a:p>
            <a:r>
              <a:rPr lang="en-US" dirty="0"/>
              <a:t>Flowcharts are not meant for man to computer communication.</a:t>
            </a:r>
          </a:p>
          <a:p>
            <a:r>
              <a:rPr lang="en-US" dirty="0"/>
              <a:t>Sometimes the Complex logic of the program logic is quite complicated to draw out on by using different defined shapes. In that case, flowchart becomes complex and clumsy. This will become a pain for the user, resulting in a waste of time and money trying to correct the problem</a:t>
            </a:r>
          </a:p>
          <a:p>
            <a:r>
              <a:rPr lang="en-US" dirty="0"/>
              <a:t>If you need to modify or alternate the process then it will be very hard to do in the flowchart. Because either you will have to erase the end of the flowchart or start.</a:t>
            </a:r>
          </a:p>
          <a:p>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20</a:t>
            </a:fld>
            <a:endParaRPr lang="en-US"/>
          </a:p>
        </p:txBody>
      </p:sp>
      <p:sp>
        <p:nvSpPr>
          <p:cNvPr id="5" name="Rectangle 4"/>
          <p:cNvSpPr/>
          <p:nvPr/>
        </p:nvSpPr>
        <p:spPr>
          <a:xfrm>
            <a:off x="838200" y="1803400"/>
            <a:ext cx="7041776"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458" name="Picture 2" descr="Image result for demerits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0600" y="4143374"/>
            <a:ext cx="2857500"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006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72F9E2-FFA9-470D-8177-51DABEE80B0B}"/>
              </a:ext>
            </a:extLst>
          </p:cNvPr>
          <p:cNvSpPr>
            <a:spLocks noGrp="1"/>
          </p:cNvSpPr>
          <p:nvPr>
            <p:ph idx="1"/>
          </p:nvPr>
        </p:nvSpPr>
        <p:spPr>
          <a:xfrm>
            <a:off x="781878" y="1152525"/>
            <a:ext cx="11510904" cy="5340350"/>
          </a:xfrm>
        </p:spPr>
        <p:txBody>
          <a:bodyPr>
            <a:normAutofit/>
          </a:bodyPr>
          <a:lstStyle/>
          <a:p>
            <a:endParaRPr lang="en-US" sz="3200" dirty="0"/>
          </a:p>
          <a:p>
            <a:pPr marL="0" indent="0">
              <a:buNone/>
            </a:pPr>
            <a:endParaRPr lang="en-IN" sz="3200" dirty="0"/>
          </a:p>
        </p:txBody>
      </p:sp>
      <p:sp>
        <p:nvSpPr>
          <p:cNvPr id="4" name="Slide Number Placeholder 3">
            <a:extLst>
              <a:ext uri="{FF2B5EF4-FFF2-40B4-BE49-F238E27FC236}">
                <a16:creationId xmlns:a16="http://schemas.microsoft.com/office/drawing/2014/main" id="{42F074E6-5593-499A-999A-A8E6BFB26FEF}"/>
              </a:ext>
            </a:extLst>
          </p:cNvPr>
          <p:cNvSpPr>
            <a:spLocks noGrp="1"/>
          </p:cNvSpPr>
          <p:nvPr>
            <p:ph type="sldNum" sz="quarter" idx="12"/>
          </p:nvPr>
        </p:nvSpPr>
        <p:spPr>
          <a:xfrm>
            <a:off x="9563100" y="6675756"/>
            <a:ext cx="2050344" cy="45719"/>
          </a:xfrm>
        </p:spPr>
        <p:txBody>
          <a:bodyPr/>
          <a:lstStyle/>
          <a:p>
            <a:fld id="{BDCDBBEF-AA6C-4BA6-85B2-A17D7F280E38}" type="slidenum">
              <a:rPr lang="en-US" sz="1400" smtClean="0"/>
              <a:pPr/>
              <a:t>21</a:t>
            </a:fld>
            <a:endParaRPr lang="en-US" sz="1400" dirty="0"/>
          </a:p>
        </p:txBody>
      </p:sp>
      <p:sp>
        <p:nvSpPr>
          <p:cNvPr id="5" name="Flowchart: Sequential Access Storage 4">
            <a:extLst>
              <a:ext uri="{FF2B5EF4-FFF2-40B4-BE49-F238E27FC236}">
                <a16:creationId xmlns:a16="http://schemas.microsoft.com/office/drawing/2014/main" id="{A9A974E1-239B-41FB-8D6A-D0A9F00EB13D}"/>
              </a:ext>
            </a:extLst>
          </p:cNvPr>
          <p:cNvSpPr/>
          <p:nvPr/>
        </p:nvSpPr>
        <p:spPr>
          <a:xfrm>
            <a:off x="1003852" y="138734"/>
            <a:ext cx="2643809" cy="1013791"/>
          </a:xfrm>
          <a:prstGeom prst="flowChartMagneticTap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lumMod val="10000"/>
                  </a:schemeClr>
                </a:solidFill>
              </a:rPr>
              <a:t>Summary</a:t>
            </a:r>
            <a:endParaRPr lang="en-IN" sz="3200" b="1" dirty="0">
              <a:solidFill>
                <a:schemeClr val="bg2">
                  <a:lumMod val="10000"/>
                </a:schemeClr>
              </a:solidFill>
            </a:endParaRPr>
          </a:p>
        </p:txBody>
      </p:sp>
      <p:graphicFrame>
        <p:nvGraphicFramePr>
          <p:cNvPr id="6" name="Diagram 5">
            <a:extLst>
              <a:ext uri="{FF2B5EF4-FFF2-40B4-BE49-F238E27FC236}">
                <a16:creationId xmlns:a16="http://schemas.microsoft.com/office/drawing/2014/main" id="{A7F6A135-B6D5-40B7-BF67-2E0F4EF47A01}"/>
              </a:ext>
            </a:extLst>
          </p:cNvPr>
          <p:cNvGraphicFramePr/>
          <p:nvPr>
            <p:extLst>
              <p:ext uri="{D42A27DB-BD31-4B8C-83A1-F6EECF244321}">
                <p14:modId xmlns:p14="http://schemas.microsoft.com/office/powerpoint/2010/main" val="3092384995"/>
              </p:ext>
            </p:extLst>
          </p:nvPr>
        </p:nvGraphicFramePr>
        <p:xfrm>
          <a:off x="2107721" y="1300599"/>
          <a:ext cx="8897317"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8795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8E2F6-A89B-465A-A1BD-AB3595FE99C5}"/>
              </a:ext>
            </a:extLst>
          </p:cNvPr>
          <p:cNvSpPr>
            <a:spLocks noGrp="1"/>
          </p:cNvSpPr>
          <p:nvPr>
            <p:ph type="title"/>
          </p:nvPr>
        </p:nvSpPr>
        <p:spPr/>
        <p:txBody>
          <a:bodyPr/>
          <a:lstStyle/>
          <a:p>
            <a:r>
              <a:rPr lang="en-US" b="1" dirty="0"/>
              <a:t>Frequently Asked question</a:t>
            </a:r>
            <a:endParaRPr lang="en-IN" b="1" dirty="0"/>
          </a:p>
        </p:txBody>
      </p:sp>
      <p:sp>
        <p:nvSpPr>
          <p:cNvPr id="3" name="Content Placeholder 2">
            <a:extLst>
              <a:ext uri="{FF2B5EF4-FFF2-40B4-BE49-F238E27FC236}">
                <a16:creationId xmlns:a16="http://schemas.microsoft.com/office/drawing/2014/main" id="{7E006E3E-5DF9-4790-B5C6-ECD785B8D0E7}"/>
              </a:ext>
            </a:extLst>
          </p:cNvPr>
          <p:cNvSpPr>
            <a:spLocks noGrp="1"/>
          </p:cNvSpPr>
          <p:nvPr>
            <p:ph idx="1"/>
          </p:nvPr>
        </p:nvSpPr>
        <p:spPr>
          <a:xfrm>
            <a:off x="447261" y="1690688"/>
            <a:ext cx="11443251" cy="4351338"/>
          </a:xfrm>
        </p:spPr>
        <p:txBody>
          <a:bodyPr>
            <a:normAutofit fontScale="92500" lnSpcReduction="20000"/>
          </a:bodyPr>
          <a:lstStyle/>
          <a:p>
            <a:pPr marL="0" indent="0">
              <a:buNone/>
            </a:pPr>
            <a:r>
              <a:rPr lang="en-IN" b="1" dirty="0"/>
              <a:t>Q1: What is a sub-process in a flowchart?</a:t>
            </a:r>
          </a:p>
          <a:p>
            <a:pPr marL="0" indent="0">
              <a:buNone/>
            </a:pPr>
            <a:r>
              <a:rPr lang="en-IN" dirty="0"/>
              <a:t>Answer: Sometimes complex processes are broken down into smaller sub-processes for clarity. So a flowchart can point to a different sub process within its flow. The predefined process symbol is used to show such sub-processes.</a:t>
            </a:r>
          </a:p>
          <a:p>
            <a:pPr marL="0" indent="0">
              <a:buNone/>
            </a:pPr>
            <a:r>
              <a:rPr lang="en-IN" b="1" dirty="0"/>
              <a:t>Q2</a:t>
            </a:r>
            <a:r>
              <a:rPr lang="en-IN" dirty="0"/>
              <a:t>: </a:t>
            </a:r>
            <a:r>
              <a:rPr lang="en-IN" b="1" dirty="0"/>
              <a:t>How are flowcharts used in computer programming?</a:t>
            </a:r>
          </a:p>
          <a:p>
            <a:pPr marL="0" indent="0">
              <a:buNone/>
            </a:pPr>
            <a:r>
              <a:rPr lang="en-IN" dirty="0"/>
              <a:t>Answer: A computer program consists many processes and flows. Flowcharts are used to visualize the processes and make it understandable for nontechnical people. They are also used to visualize algorithms and comprehend pseudo code which is used in programming.</a:t>
            </a:r>
          </a:p>
          <a:p>
            <a:pPr marL="0" indent="0">
              <a:buNone/>
            </a:pPr>
            <a:r>
              <a:rPr lang="en-IN" b="1" dirty="0"/>
              <a:t>Q3</a:t>
            </a:r>
            <a:r>
              <a:rPr lang="en-IN" dirty="0"/>
              <a:t>: </a:t>
            </a:r>
            <a:r>
              <a:rPr lang="en-IN" b="1" dirty="0"/>
              <a:t>Which online tools can I use to create flowcharts?</a:t>
            </a:r>
          </a:p>
          <a:p>
            <a:pPr marL="0" indent="0">
              <a:buNone/>
            </a:pPr>
            <a:r>
              <a:rPr lang="en-IN" dirty="0"/>
              <a:t>Answer: There are numerous tools which you can find easily. Some of them are: Raptor, Visual Paradigm, </a:t>
            </a:r>
            <a:r>
              <a:rPr lang="en-IN" dirty="0" err="1"/>
              <a:t>Gliffy</a:t>
            </a:r>
            <a:r>
              <a:rPr lang="en-IN" dirty="0"/>
              <a:t>, and </a:t>
            </a:r>
            <a:r>
              <a:rPr lang="en-IN" dirty="0" err="1"/>
              <a:t>Creately</a:t>
            </a: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1A7B4CF3-EBCB-4313-9D42-E3317606C387}"/>
              </a:ext>
            </a:extLst>
          </p:cNvPr>
          <p:cNvSpPr>
            <a:spLocks noGrp="1"/>
          </p:cNvSpPr>
          <p:nvPr>
            <p:ph type="sldNum" sz="quarter" idx="12"/>
          </p:nvPr>
        </p:nvSpPr>
        <p:spPr/>
        <p:txBody>
          <a:bodyPr/>
          <a:lstStyle/>
          <a:p>
            <a:fld id="{BDCDBBEF-AA6C-4BA6-85B2-A17D7F280E38}" type="slidenum">
              <a:rPr lang="en-US" smtClean="0"/>
              <a:pPr/>
              <a:t>22</a:t>
            </a:fld>
            <a:endParaRPr lang="en-US"/>
          </a:p>
        </p:txBody>
      </p:sp>
    </p:spTree>
    <p:extLst>
      <p:ext uri="{BB962C8B-B14F-4D97-AF65-F5344CB8AC3E}">
        <p14:creationId xmlns:p14="http://schemas.microsoft.com/office/powerpoint/2010/main" val="128444470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033514-4AD6-43C7-928D-76B35756475A}"/>
              </a:ext>
            </a:extLst>
          </p:cNvPr>
          <p:cNvSpPr>
            <a:spLocks noGrp="1"/>
          </p:cNvSpPr>
          <p:nvPr>
            <p:ph idx="1"/>
          </p:nvPr>
        </p:nvSpPr>
        <p:spPr>
          <a:xfrm>
            <a:off x="838200" y="136525"/>
            <a:ext cx="4829175" cy="4351338"/>
          </a:xfrm>
        </p:spPr>
        <p:txBody>
          <a:bodyPr/>
          <a:lstStyle/>
          <a:p>
            <a:pPr marL="0" indent="0">
              <a:buNone/>
            </a:pPr>
            <a:r>
              <a:rPr lang="en-IN" b="1" dirty="0"/>
              <a:t>Q4: Draw the flowchart to represent the sum of two numbers.</a:t>
            </a:r>
          </a:p>
          <a:p>
            <a:endParaRPr lang="en-IN" dirty="0"/>
          </a:p>
        </p:txBody>
      </p:sp>
      <p:sp>
        <p:nvSpPr>
          <p:cNvPr id="4" name="Slide Number Placeholder 3">
            <a:extLst>
              <a:ext uri="{FF2B5EF4-FFF2-40B4-BE49-F238E27FC236}">
                <a16:creationId xmlns:a16="http://schemas.microsoft.com/office/drawing/2014/main" id="{2DB62559-4CA0-4759-95EF-C6FA11F908D8}"/>
              </a:ext>
            </a:extLst>
          </p:cNvPr>
          <p:cNvSpPr>
            <a:spLocks noGrp="1"/>
          </p:cNvSpPr>
          <p:nvPr>
            <p:ph type="sldNum" sz="quarter" idx="12"/>
          </p:nvPr>
        </p:nvSpPr>
        <p:spPr/>
        <p:txBody>
          <a:bodyPr/>
          <a:lstStyle/>
          <a:p>
            <a:fld id="{BDCDBBEF-AA6C-4BA6-85B2-A17D7F280E38}" type="slidenum">
              <a:rPr lang="en-US" smtClean="0"/>
              <a:pPr/>
              <a:t>23</a:t>
            </a:fld>
            <a:endParaRPr lang="en-US"/>
          </a:p>
        </p:txBody>
      </p:sp>
      <p:pic>
        <p:nvPicPr>
          <p:cNvPr id="5" name="Picture 4" descr="Flowchart example: Simple algorithms">
            <a:extLst>
              <a:ext uri="{FF2B5EF4-FFF2-40B4-BE49-F238E27FC236}">
                <a16:creationId xmlns:a16="http://schemas.microsoft.com/office/drawing/2014/main" id="{598823D2-BBC7-4752-B98F-C46BE0A7C36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172075" y="392113"/>
            <a:ext cx="4705350" cy="5965825"/>
          </a:xfrm>
          <a:prstGeom prst="rect">
            <a:avLst/>
          </a:prstGeom>
          <a:noFill/>
          <a:ln>
            <a:noFill/>
          </a:ln>
        </p:spPr>
      </p:pic>
    </p:spTree>
    <p:extLst>
      <p:ext uri="{BB962C8B-B14F-4D97-AF65-F5344CB8AC3E}">
        <p14:creationId xmlns:p14="http://schemas.microsoft.com/office/powerpoint/2010/main" val="109349564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D49BC22-1010-4A54-ACD6-4D30AA9A929E}"/>
              </a:ext>
            </a:extLst>
          </p:cNvPr>
          <p:cNvSpPr>
            <a:spLocks noGrp="1"/>
          </p:cNvSpPr>
          <p:nvPr>
            <p:ph type="sldNum" sz="quarter" idx="12"/>
          </p:nvPr>
        </p:nvSpPr>
        <p:spPr/>
        <p:txBody>
          <a:bodyPr/>
          <a:lstStyle/>
          <a:p>
            <a:fld id="{BDCDBBEF-AA6C-4BA6-85B2-A17D7F280E38}" type="slidenum">
              <a:rPr lang="en-US" smtClean="0"/>
              <a:pPr/>
              <a:t>24</a:t>
            </a:fld>
            <a:endParaRPr lang="en-US"/>
          </a:p>
        </p:txBody>
      </p:sp>
      <p:pic>
        <p:nvPicPr>
          <p:cNvPr id="5" name="Picture 4" descr="Flowchart example: Calculate profit and loss">
            <a:extLst>
              <a:ext uri="{FF2B5EF4-FFF2-40B4-BE49-F238E27FC236}">
                <a16:creationId xmlns:a16="http://schemas.microsoft.com/office/drawing/2014/main" id="{B4D046A9-1066-4596-907A-09C0160FDE2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24175" y="1438275"/>
            <a:ext cx="7686675" cy="5283200"/>
          </a:xfrm>
          <a:prstGeom prst="rect">
            <a:avLst/>
          </a:prstGeom>
          <a:noFill/>
          <a:ln>
            <a:noFill/>
          </a:ln>
        </p:spPr>
      </p:pic>
      <p:sp>
        <p:nvSpPr>
          <p:cNvPr id="6" name="Content Placeholder 5">
            <a:extLst>
              <a:ext uri="{FF2B5EF4-FFF2-40B4-BE49-F238E27FC236}">
                <a16:creationId xmlns:a16="http://schemas.microsoft.com/office/drawing/2014/main" id="{D8610C5E-F6E2-4035-A99C-19CCBCC59AA2}"/>
              </a:ext>
            </a:extLst>
          </p:cNvPr>
          <p:cNvSpPr>
            <a:spLocks noGrp="1"/>
          </p:cNvSpPr>
          <p:nvPr>
            <p:ph idx="1"/>
          </p:nvPr>
        </p:nvSpPr>
        <p:spPr>
          <a:xfrm>
            <a:off x="962025" y="377825"/>
            <a:ext cx="10515600" cy="1060450"/>
          </a:xfrm>
        </p:spPr>
        <p:txBody>
          <a:bodyPr>
            <a:normAutofit fontScale="92500" lnSpcReduction="10000"/>
          </a:bodyPr>
          <a:lstStyle/>
          <a:p>
            <a:pPr marL="0" indent="0">
              <a:buNone/>
            </a:pPr>
            <a:r>
              <a:rPr lang="en-IN" sz="2000" b="1" dirty="0"/>
              <a:t>Q5 Draw the flowchart to calculate profit and Loss.</a:t>
            </a:r>
          </a:p>
          <a:p>
            <a:pPr marL="0" indent="0">
              <a:buNone/>
            </a:pPr>
            <a:r>
              <a:rPr lang="en-IN" sz="2000" b="1" dirty="0"/>
              <a:t>Answer: Flowchart –Calculate Profit and Loss</a:t>
            </a:r>
            <a:endParaRPr lang="en-IN" sz="2000" dirty="0"/>
          </a:p>
          <a:p>
            <a:pPr marL="0" indent="0">
              <a:buNone/>
            </a:pPr>
            <a:r>
              <a:rPr lang="en-IN" sz="2000" dirty="0"/>
              <a:t>The flowchart example below shows how profit and loss can be calculated.</a:t>
            </a:r>
          </a:p>
          <a:p>
            <a:endParaRPr lang="en-IN" dirty="0"/>
          </a:p>
        </p:txBody>
      </p:sp>
    </p:spTree>
    <p:extLst>
      <p:ext uri="{BB962C8B-B14F-4D97-AF65-F5344CB8AC3E}">
        <p14:creationId xmlns:p14="http://schemas.microsoft.com/office/powerpoint/2010/main" val="307530580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BE98-18FB-4FB3-8B9F-0C785ABEDA0D}"/>
              </a:ext>
            </a:extLst>
          </p:cNvPr>
          <p:cNvSpPr>
            <a:spLocks noGrp="1"/>
          </p:cNvSpPr>
          <p:nvPr>
            <p:ph type="title"/>
          </p:nvPr>
        </p:nvSpPr>
        <p:spPr/>
        <p:txBody>
          <a:bodyPr/>
          <a:lstStyle/>
          <a:p>
            <a:r>
              <a:rPr lang="en-US" b="1" dirty="0"/>
              <a:t>Assessment Questions</a:t>
            </a:r>
            <a:r>
              <a:rPr lang="en-US" dirty="0"/>
              <a:t>:</a:t>
            </a:r>
            <a:endParaRPr lang="en-IN" dirty="0"/>
          </a:p>
        </p:txBody>
      </p:sp>
      <p:sp>
        <p:nvSpPr>
          <p:cNvPr id="4" name="Slide Number Placeholder 3">
            <a:extLst>
              <a:ext uri="{FF2B5EF4-FFF2-40B4-BE49-F238E27FC236}">
                <a16:creationId xmlns:a16="http://schemas.microsoft.com/office/drawing/2014/main" id="{C82694DC-3131-4CF1-80DA-F51EC2FBB8E3}"/>
              </a:ext>
            </a:extLst>
          </p:cNvPr>
          <p:cNvSpPr>
            <a:spLocks noGrp="1"/>
          </p:cNvSpPr>
          <p:nvPr>
            <p:ph type="sldNum" sz="quarter" idx="12"/>
          </p:nvPr>
        </p:nvSpPr>
        <p:spPr/>
        <p:txBody>
          <a:bodyPr/>
          <a:lstStyle/>
          <a:p>
            <a:fld id="{BDCDBBEF-AA6C-4BA6-85B2-A17D7F280E38}" type="slidenum">
              <a:rPr lang="en-US" smtClean="0"/>
              <a:pPr/>
              <a:t>25</a:t>
            </a:fld>
            <a:endParaRPr lang="en-US"/>
          </a:p>
        </p:txBody>
      </p:sp>
      <p:sp>
        <p:nvSpPr>
          <p:cNvPr id="9" name="Rectangle 6">
            <a:extLst>
              <a:ext uri="{FF2B5EF4-FFF2-40B4-BE49-F238E27FC236}">
                <a16:creationId xmlns:a16="http://schemas.microsoft.com/office/drawing/2014/main" id="{C9FE07DC-6D0A-4A20-AC7D-28AFC46CC039}"/>
              </a:ext>
            </a:extLst>
          </p:cNvPr>
          <p:cNvSpPr>
            <a:spLocks noChangeArrowheads="1"/>
          </p:cNvSpPr>
          <p:nvPr/>
        </p:nvSpPr>
        <p:spPr bwMode="auto">
          <a:xfrm>
            <a:off x="924313" y="1306710"/>
            <a:ext cx="6179705" cy="52322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0" indent="-457200" algn="just"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FF0000"/>
                </a:solidFill>
                <a:effectLst/>
                <a:latin typeface="Open Sans"/>
              </a:rPr>
              <a:t>The symbol                       denotes ______         </a:t>
            </a:r>
          </a:p>
          <a:p>
            <a:pPr marR="0" lvl="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rgbClr val="FF0000"/>
                </a:solidFill>
                <a:effectLst/>
                <a:latin typeface="Open Sans"/>
              </a:rPr>
              <a:t>a) I/O</a:t>
            </a:r>
          </a:p>
          <a:p>
            <a:pPr marR="0" lvl="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rgbClr val="FF0000"/>
                </a:solidFill>
                <a:effectLst/>
                <a:latin typeface="Open Sans"/>
              </a:rPr>
              <a:t>b) Flow</a:t>
            </a:r>
          </a:p>
          <a:p>
            <a:pPr marR="0" lvl="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rgbClr val="FF0000"/>
                </a:solidFill>
                <a:effectLst/>
                <a:latin typeface="Open Sans"/>
              </a:rPr>
              <a:t>c) Terminal</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latin typeface="Open Sans"/>
              </a:rPr>
              <a:t>d) Decision</a:t>
            </a:r>
            <a:br>
              <a:rPr kumimoji="0" lang="en-US" altLang="en-US" sz="2000" b="0" i="0" u="none" strike="noStrike" cap="none" normalizeH="0" baseline="0" dirty="0">
                <a:ln>
                  <a:noFill/>
                </a:ln>
                <a:solidFill>
                  <a:srgbClr val="FF0000"/>
                </a:solidFill>
                <a:effectLst/>
                <a:latin typeface="Open Sans"/>
              </a:rPr>
            </a:br>
            <a:endParaRPr kumimoji="0" lang="en-US" altLang="en-US" sz="2000" b="0" i="0" u="none" strike="noStrike" cap="none" normalizeH="0" baseline="0" dirty="0">
              <a:ln>
                <a:noFill/>
              </a:ln>
              <a:solidFill>
                <a:srgbClr val="FF0000"/>
              </a:solidFill>
              <a:effectLst/>
              <a:latin typeface="Open Sans"/>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000" dirty="0">
                <a:solidFill>
                  <a:srgbClr val="FF0000"/>
                </a:solidFill>
                <a:latin typeface="Open Sans"/>
              </a:rPr>
              <a:t>2</a:t>
            </a:r>
            <a:r>
              <a:rPr kumimoji="0" lang="en-US" altLang="en-US" sz="2000" b="0" i="0" u="none" strike="noStrike" cap="none" normalizeH="0" baseline="0" dirty="0">
                <a:ln>
                  <a:noFill/>
                </a:ln>
                <a:solidFill>
                  <a:srgbClr val="FF0000"/>
                </a:solidFill>
                <a:effectLst/>
                <a:latin typeface="Open Sans"/>
              </a:rPr>
              <a:t>. The box                           denotes?             </a:t>
            </a:r>
            <a:br>
              <a:rPr kumimoji="0" lang="en-US" altLang="en-US" sz="2000" b="0" i="0" u="none" strike="noStrike" cap="none" normalizeH="0" baseline="0" dirty="0">
                <a:ln>
                  <a:noFill/>
                </a:ln>
                <a:solidFill>
                  <a:srgbClr val="FF0000"/>
                </a:solidFill>
                <a:effectLst/>
                <a:latin typeface="Open Sans"/>
              </a:rPr>
            </a:br>
            <a:r>
              <a:rPr kumimoji="0" lang="en-US" altLang="en-US" sz="2000" b="0" i="0" u="none" strike="noStrike" cap="none" normalizeH="0" baseline="0" dirty="0">
                <a:ln>
                  <a:noFill/>
                </a:ln>
                <a:solidFill>
                  <a:srgbClr val="FF0000"/>
                </a:solidFill>
                <a:effectLst/>
                <a:latin typeface="Open Sans"/>
              </a:rPr>
              <a:t>a) Decision</a:t>
            </a:r>
            <a:br>
              <a:rPr kumimoji="0" lang="en-US" altLang="en-US" sz="2000" b="0" i="0" u="none" strike="noStrike" cap="none" normalizeH="0" baseline="0" dirty="0">
                <a:ln>
                  <a:noFill/>
                </a:ln>
                <a:solidFill>
                  <a:srgbClr val="FF0000"/>
                </a:solidFill>
                <a:effectLst/>
                <a:latin typeface="Open Sans"/>
              </a:rPr>
            </a:br>
            <a:r>
              <a:rPr kumimoji="0" lang="en-US" altLang="en-US" sz="2000" b="0" i="0" u="none" strike="noStrike" cap="none" normalizeH="0" baseline="0" dirty="0">
                <a:ln>
                  <a:noFill/>
                </a:ln>
                <a:solidFill>
                  <a:srgbClr val="FF0000"/>
                </a:solidFill>
                <a:effectLst/>
                <a:latin typeface="Open Sans"/>
              </a:rPr>
              <a:t>b) Initiation</a:t>
            </a:r>
            <a:br>
              <a:rPr kumimoji="0" lang="en-US" altLang="en-US" sz="2000" b="0" i="0" u="none" strike="noStrike" cap="none" normalizeH="0" baseline="0" dirty="0">
                <a:ln>
                  <a:noFill/>
                </a:ln>
                <a:solidFill>
                  <a:srgbClr val="FF0000"/>
                </a:solidFill>
                <a:effectLst/>
                <a:latin typeface="Open Sans"/>
              </a:rPr>
            </a:br>
            <a:r>
              <a:rPr kumimoji="0" lang="en-US" altLang="en-US" sz="2000" b="0" i="0" u="none" strike="noStrike" cap="none" normalizeH="0" baseline="0" dirty="0">
                <a:ln>
                  <a:noFill/>
                </a:ln>
                <a:solidFill>
                  <a:srgbClr val="FF0000"/>
                </a:solidFill>
                <a:effectLst/>
                <a:latin typeface="Open Sans"/>
              </a:rPr>
              <a:t>c) Initialization</a:t>
            </a:r>
            <a:br>
              <a:rPr kumimoji="0" lang="en-US" altLang="en-US" sz="2000" b="0" i="0" u="none" strike="noStrike" cap="none" normalizeH="0" baseline="0" dirty="0">
                <a:ln>
                  <a:noFill/>
                </a:ln>
                <a:solidFill>
                  <a:srgbClr val="FF0000"/>
                </a:solidFill>
                <a:effectLst/>
                <a:latin typeface="Open Sans"/>
              </a:rPr>
            </a:br>
            <a:r>
              <a:rPr kumimoji="0" lang="en-US" altLang="en-US" sz="2000" b="0" i="0" u="none" strike="noStrike" cap="none" normalizeH="0" baseline="0" dirty="0">
                <a:ln>
                  <a:noFill/>
                </a:ln>
                <a:solidFill>
                  <a:srgbClr val="FF0000"/>
                </a:solidFill>
                <a:effectLst/>
                <a:latin typeface="Open Sans"/>
              </a:rPr>
              <a:t>d) I/O</a:t>
            </a:r>
            <a:br>
              <a:rPr kumimoji="0" lang="en-US" altLang="en-US" sz="2000" b="0" i="0" u="none" strike="noStrike" cap="none" normalizeH="0" baseline="0" dirty="0">
                <a:ln>
                  <a:noFill/>
                </a:ln>
                <a:solidFill>
                  <a:srgbClr val="FF0000"/>
                </a:solidFill>
                <a:effectLst/>
                <a:latin typeface="Open Sans"/>
              </a:rPr>
            </a:br>
            <a:endParaRPr kumimoji="0" lang="en-US" altLang="en-US" sz="2000" b="0" i="0" u="none" strike="noStrike" cap="none" normalizeH="0" baseline="0" dirty="0">
              <a:ln>
                <a:noFill/>
              </a:ln>
              <a:solidFill>
                <a:srgbClr val="FF0000"/>
              </a:solidFill>
              <a:effectLst/>
              <a:latin typeface="Open San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latin typeface="Open Sans"/>
              </a:rPr>
              <a:t>3. </a:t>
            </a:r>
            <a:r>
              <a:rPr lang="en-US" altLang="en-US" sz="2000" dirty="0">
                <a:solidFill>
                  <a:srgbClr val="FF0000"/>
                </a:solidFill>
                <a:latin typeface="Open Sans"/>
              </a:rPr>
              <a:t>Design a flowchart to check leap year</a:t>
            </a:r>
          </a:p>
          <a:p>
            <a:pPr lvl="0" algn="just"/>
            <a:endParaRPr lang="en-US" altLang="en-US" sz="2000" dirty="0">
              <a:solidFill>
                <a:srgbClr val="FF0000"/>
              </a:solidFill>
              <a:latin typeface="Open Sans"/>
            </a:endParaRPr>
          </a:p>
          <a:p>
            <a:pPr lvl="0" algn="just"/>
            <a:r>
              <a:rPr lang="en-US" altLang="en-US" sz="2000" dirty="0">
                <a:solidFill>
                  <a:srgbClr val="FF0000"/>
                </a:solidFill>
                <a:latin typeface="Open Sans"/>
              </a:rPr>
              <a:t>4. Design a flowchart to find sum of n natural numbers</a:t>
            </a:r>
          </a:p>
          <a:p>
            <a:pPr algn="just"/>
            <a:endParaRPr lang="en-US" altLang="en-US" sz="2000" dirty="0">
              <a:solidFill>
                <a:srgbClr val="FF0000"/>
              </a:solidFill>
              <a:latin typeface="Open Sans"/>
            </a:endParaRPr>
          </a:p>
          <a:p>
            <a:pPr algn="just"/>
            <a:r>
              <a:rPr lang="en-US" altLang="en-US" sz="2000" dirty="0">
                <a:solidFill>
                  <a:srgbClr val="FF0000"/>
                </a:solidFill>
                <a:latin typeface="Open Sans"/>
              </a:rPr>
              <a:t>5. Design a flowchart of Quadratic equation</a:t>
            </a:r>
          </a:p>
        </p:txBody>
      </p:sp>
      <p:pic>
        <p:nvPicPr>
          <p:cNvPr id="12295" name="Picture 7" descr="computer-fundamentals-questions-answers-flowcharts-q1">
            <a:hlinkClick r:id="rId3"/>
            <a:extLst>
              <a:ext uri="{FF2B5EF4-FFF2-40B4-BE49-F238E27FC236}">
                <a16:creationId xmlns:a16="http://schemas.microsoft.com/office/drawing/2014/main" id="{AC276774-AC52-4BE6-BA94-516C823D69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0036" y="1345511"/>
            <a:ext cx="1257300" cy="4191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omputer-fundamentals-questions-answers-flowcharts-q5">
            <a:hlinkClick r:id="rId5"/>
            <a:extLst>
              <a:ext uri="{FF2B5EF4-FFF2-40B4-BE49-F238E27FC236}">
                <a16:creationId xmlns:a16="http://schemas.microsoft.com/office/drawing/2014/main" id="{4D48080C-70B5-45A3-9F3D-2A9A36A379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0956" y="3123974"/>
            <a:ext cx="1524000" cy="404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9346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591E3-02DA-4066-9127-2B9D821C4DAB}"/>
              </a:ext>
            </a:extLst>
          </p:cNvPr>
          <p:cNvSpPr>
            <a:spLocks noGrp="1"/>
          </p:cNvSpPr>
          <p:nvPr>
            <p:ph type="title"/>
          </p:nvPr>
        </p:nvSpPr>
        <p:spPr/>
        <p:txBody>
          <a:bodyPr/>
          <a:lstStyle/>
          <a:p>
            <a:r>
              <a:rPr lang="en-US" b="1" dirty="0"/>
              <a:t>Discussion forum</a:t>
            </a:r>
            <a:r>
              <a:rPr lang="en-US" dirty="0"/>
              <a:t>.</a:t>
            </a:r>
            <a:endParaRPr lang="en-IN" dirty="0"/>
          </a:p>
        </p:txBody>
      </p:sp>
      <p:sp>
        <p:nvSpPr>
          <p:cNvPr id="3" name="Content Placeholder 2">
            <a:extLst>
              <a:ext uri="{FF2B5EF4-FFF2-40B4-BE49-F238E27FC236}">
                <a16:creationId xmlns:a16="http://schemas.microsoft.com/office/drawing/2014/main" id="{75A2FD90-1CA1-4A43-803B-2F922D4B9EC4}"/>
              </a:ext>
            </a:extLst>
          </p:cNvPr>
          <p:cNvSpPr>
            <a:spLocks noGrp="1"/>
          </p:cNvSpPr>
          <p:nvPr>
            <p:ph idx="1"/>
          </p:nvPr>
        </p:nvSpPr>
        <p:spPr>
          <a:xfrm>
            <a:off x="752061" y="894112"/>
            <a:ext cx="10687878" cy="3363084"/>
          </a:xfrm>
        </p:spPr>
        <p:txBody>
          <a:bodyPr/>
          <a:lstStyle/>
          <a:p>
            <a:endParaRPr lang="en-IN" dirty="0"/>
          </a:p>
          <a:p>
            <a:pPr marL="0" indent="0">
              <a:buNone/>
            </a:pPr>
            <a:r>
              <a:rPr lang="en-IN" dirty="0"/>
              <a:t>Students please have a look at this Medical Service Flowchart and try to improve it.</a:t>
            </a:r>
          </a:p>
        </p:txBody>
      </p:sp>
      <p:sp>
        <p:nvSpPr>
          <p:cNvPr id="4" name="Slide Number Placeholder 3">
            <a:extLst>
              <a:ext uri="{FF2B5EF4-FFF2-40B4-BE49-F238E27FC236}">
                <a16:creationId xmlns:a16="http://schemas.microsoft.com/office/drawing/2014/main" id="{B4DFB7C1-5531-4CBA-AA56-069AD25EF56C}"/>
              </a:ext>
            </a:extLst>
          </p:cNvPr>
          <p:cNvSpPr>
            <a:spLocks noGrp="1"/>
          </p:cNvSpPr>
          <p:nvPr>
            <p:ph type="sldNum" sz="quarter" idx="12"/>
          </p:nvPr>
        </p:nvSpPr>
        <p:spPr/>
        <p:txBody>
          <a:bodyPr/>
          <a:lstStyle/>
          <a:p>
            <a:fld id="{BDCDBBEF-AA6C-4BA6-85B2-A17D7F280E38}" type="slidenum">
              <a:rPr lang="en-US" smtClean="0"/>
              <a:pPr/>
              <a:t>26</a:t>
            </a:fld>
            <a:endParaRPr lang="en-US"/>
          </a:p>
        </p:txBody>
      </p:sp>
      <p:sp>
        <p:nvSpPr>
          <p:cNvPr id="5" name="Rectangle 4">
            <a:extLst>
              <a:ext uri="{FF2B5EF4-FFF2-40B4-BE49-F238E27FC236}">
                <a16:creationId xmlns:a16="http://schemas.microsoft.com/office/drawing/2014/main" id="{2286B93F-AE56-4538-971E-9E2B9276A0B1}"/>
              </a:ext>
            </a:extLst>
          </p:cNvPr>
          <p:cNvSpPr/>
          <p:nvPr/>
        </p:nvSpPr>
        <p:spPr>
          <a:xfrm>
            <a:off x="2862470" y="3838853"/>
            <a:ext cx="7253747" cy="369332"/>
          </a:xfrm>
          <a:prstGeom prst="rect">
            <a:avLst/>
          </a:prstGeom>
        </p:spPr>
        <p:txBody>
          <a:bodyPr wrap="square">
            <a:spAutoFit/>
          </a:bodyPr>
          <a:lstStyle/>
          <a:p>
            <a:endParaRPr lang="en-IN" dirty="0"/>
          </a:p>
        </p:txBody>
      </p:sp>
      <p:pic>
        <p:nvPicPr>
          <p:cNvPr id="9" name="Picture 8" descr="Flowchart example: Medical services">
            <a:extLst>
              <a:ext uri="{FF2B5EF4-FFF2-40B4-BE49-F238E27FC236}">
                <a16:creationId xmlns:a16="http://schemas.microsoft.com/office/drawing/2014/main" id="{021D4763-0058-4B19-9D76-8F215DF5D12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52675" y="1868271"/>
            <a:ext cx="7848600" cy="4923053"/>
          </a:xfrm>
          <a:prstGeom prst="rect">
            <a:avLst/>
          </a:prstGeom>
          <a:noFill/>
          <a:ln>
            <a:noFill/>
          </a:ln>
        </p:spPr>
      </p:pic>
      <p:sp>
        <p:nvSpPr>
          <p:cNvPr id="10" name="Arrow: Curved Right 9">
            <a:extLst>
              <a:ext uri="{FF2B5EF4-FFF2-40B4-BE49-F238E27FC236}">
                <a16:creationId xmlns:a16="http://schemas.microsoft.com/office/drawing/2014/main" id="{A65F40D6-BC33-41DD-9E21-408D577A4CBC}"/>
              </a:ext>
            </a:extLst>
          </p:cNvPr>
          <p:cNvSpPr/>
          <p:nvPr/>
        </p:nvSpPr>
        <p:spPr>
          <a:xfrm rot="19786877">
            <a:off x="1097018" y="2465474"/>
            <a:ext cx="676275" cy="147602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73025305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REFERENCES</a:t>
            </a:r>
            <a:r>
              <a:rPr lang="en-US" sz="2800" dirty="0">
                <a:latin typeface="Casper Bold" panose="02000806040000020004" pitchFamily="2" charset="0"/>
                <a:cs typeface="Arial" panose="020B0604020202020204" pitchFamily="34" charset="0"/>
              </a:rPr>
              <a:t> </a:t>
            </a:r>
            <a:r>
              <a:rPr lang="en-US" sz="2800" dirty="0"/>
              <a:t>  </a:t>
            </a:r>
            <a:endParaRPr lang="en-US" dirty="0"/>
          </a:p>
        </p:txBody>
      </p:sp>
      <p:sp>
        <p:nvSpPr>
          <p:cNvPr id="3" name="Content Placeholder 2"/>
          <p:cNvSpPr>
            <a:spLocks noGrp="1"/>
          </p:cNvSpPr>
          <p:nvPr>
            <p:ph idx="1"/>
          </p:nvPr>
        </p:nvSpPr>
        <p:spPr>
          <a:xfrm>
            <a:off x="840377" y="1276349"/>
            <a:ext cx="7162800" cy="5445125"/>
          </a:xfrm>
        </p:spPr>
        <p:txBody>
          <a:bodyPr>
            <a:normAutofit fontScale="77500" lnSpcReduction="20000"/>
          </a:bodyPr>
          <a:lstStyle/>
          <a:p>
            <a:pPr marL="0" indent="0">
              <a:buNone/>
            </a:pPr>
            <a:endParaRPr lang="en-US" sz="2600" dirty="0">
              <a:latin typeface="Casper" panose="02000506000000020004" pitchFamily="2" charset="0"/>
              <a:cs typeface="Arial" panose="020B0604020202020204" pitchFamily="34" charset="0"/>
            </a:endParaRPr>
          </a:p>
          <a:p>
            <a:pPr marL="0" indent="0">
              <a:buNone/>
            </a:pPr>
            <a:r>
              <a:rPr lang="en-US" sz="2600" dirty="0">
                <a:latin typeface="Casper"/>
              </a:rPr>
              <a:t>Reference </a:t>
            </a:r>
            <a:r>
              <a:rPr lang="en-US" sz="2600" dirty="0" smtClean="0">
                <a:latin typeface="Casper"/>
              </a:rPr>
              <a:t>Books:</a:t>
            </a:r>
            <a:endParaRPr lang="en-US" sz="2600" dirty="0">
              <a:latin typeface="Casper"/>
            </a:endParaRPr>
          </a:p>
          <a:p>
            <a:pPr marL="0" indent="0">
              <a:buNone/>
            </a:pPr>
            <a:r>
              <a:rPr lang="en-US" sz="2600" dirty="0">
                <a:latin typeface="Times New Roman" pitchFamily="18" charset="0"/>
                <a:cs typeface="Times New Roman" pitchFamily="18" charset="0"/>
              </a:rPr>
              <a:t>[1] Programming in C by Reema </a:t>
            </a:r>
            <a:r>
              <a:rPr lang="en-US" sz="2600" dirty="0" err="1">
                <a:latin typeface="Times New Roman" pitchFamily="18" charset="0"/>
                <a:cs typeface="Times New Roman" pitchFamily="18" charset="0"/>
              </a:rPr>
              <a:t>Thareja</a:t>
            </a:r>
            <a:r>
              <a:rPr lang="en-US" sz="2600" dirty="0">
                <a:latin typeface="Times New Roman" pitchFamily="18" charset="0"/>
                <a:cs typeface="Times New Roman" pitchFamily="18" charset="0"/>
              </a:rPr>
              <a:t>.</a:t>
            </a:r>
          </a:p>
          <a:p>
            <a:pPr marL="0" indent="0">
              <a:buNone/>
            </a:pPr>
            <a:r>
              <a:rPr lang="en-US" sz="2600" dirty="0">
                <a:latin typeface="Times New Roman" pitchFamily="18" charset="0"/>
                <a:cs typeface="Times New Roman" pitchFamily="18" charset="0"/>
              </a:rPr>
              <a:t>[2] Programming in ANSI C by E. </a:t>
            </a:r>
            <a:r>
              <a:rPr lang="en-US" sz="2600" dirty="0" err="1">
                <a:latin typeface="Times New Roman" pitchFamily="18" charset="0"/>
                <a:cs typeface="Times New Roman" pitchFamily="18" charset="0"/>
              </a:rPr>
              <a:t>Balaguruswamy</a:t>
            </a:r>
            <a:r>
              <a:rPr lang="en-US" sz="2600" dirty="0">
                <a:latin typeface="Times New Roman" pitchFamily="18" charset="0"/>
                <a:cs typeface="Times New Roman" pitchFamily="18" charset="0"/>
              </a:rPr>
              <a:t>, Tata McGraw Hill.</a:t>
            </a:r>
          </a:p>
          <a:p>
            <a:pPr marL="0" indent="0">
              <a:buNone/>
            </a:pPr>
            <a:r>
              <a:rPr lang="en-US" sz="2600" dirty="0">
                <a:latin typeface="Times New Roman" pitchFamily="18" charset="0"/>
                <a:cs typeface="Times New Roman" pitchFamily="18" charset="0"/>
              </a:rPr>
              <a:t>[3] Programming with C (</a:t>
            </a:r>
            <a:r>
              <a:rPr lang="en-US" sz="2600" dirty="0" err="1">
                <a:latin typeface="Times New Roman" pitchFamily="18" charset="0"/>
                <a:cs typeface="Times New Roman" pitchFamily="18" charset="0"/>
              </a:rPr>
              <a:t>Schaum's</a:t>
            </a:r>
            <a:r>
              <a:rPr lang="en-US" sz="2600" dirty="0">
                <a:latin typeface="Times New Roman" pitchFamily="18" charset="0"/>
                <a:cs typeface="Times New Roman" pitchFamily="18" charset="0"/>
              </a:rPr>
              <a:t> Outline Series) by Byron Gottfried  Jitender Chhabra, Tata McGraw Hill.</a:t>
            </a:r>
          </a:p>
          <a:p>
            <a:pPr marL="0" indent="0">
              <a:buNone/>
            </a:pPr>
            <a:r>
              <a:rPr lang="en-US" sz="2600" dirty="0">
                <a:latin typeface="Times New Roman" pitchFamily="18" charset="0"/>
                <a:cs typeface="Times New Roman" pitchFamily="18" charset="0"/>
              </a:rPr>
              <a:t>[4] The C Programming Language by Brian W. Kernighan, Dennis Ritchie, Pearson education.</a:t>
            </a:r>
          </a:p>
          <a:p>
            <a:pPr marL="0" indent="0">
              <a:buNone/>
            </a:pPr>
            <a:r>
              <a:rPr lang="en-IN" sz="2600" b="1" dirty="0"/>
              <a:t>Websites:</a:t>
            </a:r>
            <a:endParaRPr lang="en-IN" sz="2600" dirty="0"/>
          </a:p>
          <a:p>
            <a:pPr marL="0" lvl="0" indent="0">
              <a:buNone/>
            </a:pPr>
            <a:r>
              <a:rPr lang="en-IN" sz="2400" dirty="0">
                <a:hlinkClick r:id="rId3"/>
              </a:rPr>
              <a:t>https://medium.com/@warren2lynch/a-comprehensive-guide-for-flowchart-over-50-examples-785d6dfdc380</a:t>
            </a:r>
            <a:endParaRPr lang="en-IN" sz="2400" dirty="0"/>
          </a:p>
          <a:p>
            <a:pPr marL="0" lvl="0" indent="0">
              <a:buNone/>
            </a:pPr>
            <a:r>
              <a:rPr lang="en-IN" sz="2400" dirty="0">
                <a:hlinkClick r:id="rId4"/>
              </a:rPr>
              <a:t>https://www.geeksforgeeks.org/an-introduction-to-flowcharts/</a:t>
            </a:r>
            <a:endParaRPr lang="en-IN" sz="2400" dirty="0"/>
          </a:p>
          <a:p>
            <a:pPr marL="0" lvl="0" indent="0">
              <a:buNone/>
            </a:pPr>
            <a:r>
              <a:rPr lang="en-IN" sz="2400" dirty="0">
                <a:hlinkClick r:id="rId5"/>
              </a:rPr>
              <a:t>https://www.programiz.com/article/flowchart-programming</a:t>
            </a:r>
            <a:endParaRPr lang="en-IN" sz="2400" dirty="0"/>
          </a:p>
          <a:p>
            <a:pPr marL="0" lvl="0" indent="0">
              <a:buNone/>
            </a:pPr>
            <a:r>
              <a:rPr lang="en-IN" sz="2600" b="1" dirty="0"/>
              <a:t>YouTube Links:</a:t>
            </a:r>
            <a:endParaRPr lang="en-IN" sz="2600" dirty="0"/>
          </a:p>
          <a:p>
            <a:pPr marL="0" lvl="0" indent="0">
              <a:buNone/>
            </a:pPr>
            <a:r>
              <a:rPr lang="en-IN" sz="2300" dirty="0"/>
              <a:t>Introduction to Creating Flowcharts:  </a:t>
            </a:r>
            <a:r>
              <a:rPr lang="en-IN" sz="2300" u="sng" dirty="0">
                <a:hlinkClick r:id="rId6"/>
              </a:rPr>
              <a:t>https://youtu.be/SWRDqTx8d4k</a:t>
            </a:r>
            <a:endParaRPr lang="en-IN" sz="2300" dirty="0"/>
          </a:p>
          <a:p>
            <a:pPr marL="0" lvl="0" indent="0">
              <a:buNone/>
            </a:pPr>
            <a:r>
              <a:rPr lang="en-IN" sz="2300" dirty="0"/>
              <a:t>Introduction to Flowchart Symbols: </a:t>
            </a:r>
            <a:r>
              <a:rPr lang="en-IN" sz="2300" u="sng" dirty="0">
                <a:hlinkClick r:id="rId7"/>
              </a:rPr>
              <a:t>https://youtu.be/kxZJv56BxU8</a:t>
            </a:r>
            <a:endParaRPr lang="en-IN" sz="2300" dirty="0"/>
          </a:p>
          <a:p>
            <a:pPr marL="0" indent="0">
              <a:buNone/>
            </a:pPr>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27</a:t>
            </a:fld>
            <a:endParaRPr lang="en-US"/>
          </a:p>
        </p:txBody>
      </p:sp>
      <p:pic>
        <p:nvPicPr>
          <p:cNvPr id="7" name="Picture 6" descr="Related imag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999912" y="1666923"/>
            <a:ext cx="3352800" cy="3914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387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2052" name="CorelDRAW" r:id="rId4" imgW="2169000" imgH="2169360" progId="">
                    <p:embed/>
                  </p:oleObj>
                </mc:Choice>
                <mc:Fallback>
                  <p:oleObj name="CorelDRAW" r:id="rId4" imgW="2169000" imgH="2169360" progId="">
                    <p:embed/>
                    <p:pic>
                      <p:nvPicPr>
                        <p:cNvPr id="33" name="Object 32">
                          <a:extLst>
                            <a:ext uri="{FF2B5EF4-FFF2-40B4-BE49-F238E27FC236}">
                              <a16:creationId xmlns:a16="http://schemas.microsoft.com/office/drawing/2014/main" id="{CAD0D7B8-E462-453C-B296-CA0154FA54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43103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3583" y="1144447"/>
            <a:ext cx="3755334" cy="4728357"/>
          </a:xfrm>
        </p:spPr>
        <p:txBody>
          <a:bodyPr>
            <a:normAutofit/>
          </a:bodyPr>
          <a:lstStyle/>
          <a:p>
            <a:endParaRPr lang="en-US" sz="2400" dirty="0">
              <a:latin typeface="Casper" panose="02000506000000020004" pitchFamily="2" charset="0"/>
              <a:cs typeface="Arial" panose="020B0604020202020204" pitchFamily="34" charset="0"/>
            </a:endParaRPr>
          </a:p>
          <a:p>
            <a:endParaRPr lang="en-US" sz="2400" dirty="0">
              <a:latin typeface="Casper" panose="02000506000000020004" pitchFamily="2" charset="0"/>
              <a:cs typeface="Arial" panose="020B0604020202020204" pitchFamily="34" charset="0"/>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3</a:t>
            </a:fld>
            <a:endParaRPr lang="en-US" dirty="0"/>
          </a:p>
        </p:txBody>
      </p:sp>
      <p:sp>
        <p:nvSpPr>
          <p:cNvPr id="2" name="Rectangle 1"/>
          <p:cNvSpPr/>
          <p:nvPr/>
        </p:nvSpPr>
        <p:spPr>
          <a:xfrm>
            <a:off x="8297137" y="1566862"/>
            <a:ext cx="3364639" cy="4121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le 5"/>
          <p:cNvGraphicFramePr>
            <a:graphicFrameLocks noGrp="1"/>
          </p:cNvGraphicFramePr>
          <p:nvPr>
            <p:extLst/>
          </p:nvPr>
        </p:nvGraphicFramePr>
        <p:xfrm>
          <a:off x="374073" y="1801092"/>
          <a:ext cx="7532369" cy="4071711"/>
        </p:xfrm>
        <a:graphic>
          <a:graphicData uri="http://schemas.openxmlformats.org/drawingml/2006/table">
            <a:tbl>
              <a:tblPr firstRow="1" firstCol="1" bandRow="1">
                <a:tableStyleId>{5940675A-B579-460E-94D1-54222C63F5DA}</a:tableStyleId>
              </a:tblPr>
              <a:tblGrid>
                <a:gridCol w="1092249">
                  <a:extLst>
                    <a:ext uri="{9D8B030D-6E8A-4147-A177-3AD203B41FA5}">
                      <a16:colId xmlns:a16="http://schemas.microsoft.com/office/drawing/2014/main" val="20000"/>
                    </a:ext>
                  </a:extLst>
                </a:gridCol>
                <a:gridCol w="6440120">
                  <a:extLst>
                    <a:ext uri="{9D8B030D-6E8A-4147-A177-3AD203B41FA5}">
                      <a16:colId xmlns:a16="http://schemas.microsoft.com/office/drawing/2014/main" val="20001"/>
                    </a:ext>
                  </a:extLst>
                </a:gridCol>
              </a:tblGrid>
              <a:tr h="719836">
                <a:tc>
                  <a:txBody>
                    <a:bodyPr/>
                    <a:lstStyle/>
                    <a:p>
                      <a:pPr marL="0" marR="0">
                        <a:lnSpc>
                          <a:spcPct val="100000"/>
                        </a:lnSpc>
                        <a:spcBef>
                          <a:spcPts val="0"/>
                        </a:spcBef>
                        <a:spcAft>
                          <a:spcPts val="0"/>
                        </a:spcAft>
                      </a:pPr>
                      <a:r>
                        <a:rPr lang="en-US" sz="1800" b="1" dirty="0">
                          <a:solidFill>
                            <a:schemeClr val="tx1"/>
                          </a:solidFill>
                          <a:effectLst/>
                        </a:rPr>
                        <a:t>CO Number</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smtClean="0">
                          <a:solidFill>
                            <a:schemeClr val="tx1"/>
                          </a:solidFill>
                          <a:effectLst/>
                          <a:latin typeface="+mn-lt"/>
                          <a:ea typeface="+mn-ea"/>
                          <a:cs typeface="+mn-cs"/>
                        </a:rPr>
                        <a:t>Course</a:t>
                      </a:r>
                      <a:r>
                        <a:rPr lang="en-US" sz="1800" b="1" baseline="0" dirty="0" smtClean="0">
                          <a:solidFill>
                            <a:schemeClr val="tx1"/>
                          </a:solidFill>
                          <a:effectLst/>
                          <a:latin typeface="+mn-lt"/>
                          <a:ea typeface="+mn-ea"/>
                          <a:cs typeface="+mn-cs"/>
                        </a:rPr>
                        <a:t> Outcome</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683534">
                <a:tc>
                  <a:txBody>
                    <a:bodyPr/>
                    <a:lstStyle/>
                    <a:p>
                      <a:pPr marL="0" marR="0">
                        <a:lnSpc>
                          <a:spcPct val="100000"/>
                        </a:lnSpc>
                        <a:spcBef>
                          <a:spcPts val="0"/>
                        </a:spcBef>
                        <a:spcAft>
                          <a:spcPts val="0"/>
                        </a:spcAft>
                      </a:pPr>
                      <a:r>
                        <a:rPr lang="en-US" sz="1800" b="1" dirty="0">
                          <a:solidFill>
                            <a:schemeClr val="tx1"/>
                          </a:solidFill>
                          <a:effectLst/>
                        </a:rPr>
                        <a:t>CO1</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Remember the concepts related to fundamentals of C language, draw flowcharts and write algorithm/pseudocode.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625510">
                <a:tc>
                  <a:txBody>
                    <a:bodyPr/>
                    <a:lstStyle/>
                    <a:p>
                      <a:pPr marL="0" marR="0">
                        <a:lnSpc>
                          <a:spcPct val="100000"/>
                        </a:lnSpc>
                        <a:spcBef>
                          <a:spcPts val="0"/>
                        </a:spcBef>
                        <a:spcAft>
                          <a:spcPts val="0"/>
                        </a:spcAft>
                      </a:pPr>
                      <a:r>
                        <a:rPr lang="en-US" sz="1800" b="1" dirty="0">
                          <a:solidFill>
                            <a:schemeClr val="tx1"/>
                          </a:solidFill>
                          <a:effectLst/>
                        </a:rPr>
                        <a:t>CO2</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Understand the way of execution and debug programs in C language.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655163">
                <a:tc>
                  <a:txBody>
                    <a:bodyPr/>
                    <a:lstStyle/>
                    <a:p>
                      <a:pPr marL="0" marR="0">
                        <a:lnSpc>
                          <a:spcPct val="100000"/>
                        </a:lnSpc>
                        <a:spcBef>
                          <a:spcPts val="0"/>
                        </a:spcBef>
                        <a:spcAft>
                          <a:spcPts val="0"/>
                        </a:spcAft>
                      </a:pPr>
                      <a:r>
                        <a:rPr lang="en-US" sz="1800" b="1" dirty="0">
                          <a:solidFill>
                            <a:schemeClr val="tx1"/>
                          </a:solidFill>
                          <a:effectLst/>
                        </a:rPr>
                        <a:t>CO3</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Apply various constructs, loops, functions to solve mathematical and scientific problem.</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628422">
                <a:tc>
                  <a:txBody>
                    <a:bodyPr/>
                    <a:lstStyle/>
                    <a:p>
                      <a:pPr marL="0" marR="0">
                        <a:lnSpc>
                          <a:spcPct val="100000"/>
                        </a:lnSpc>
                        <a:spcBef>
                          <a:spcPts val="0"/>
                        </a:spcBef>
                        <a:spcAft>
                          <a:spcPts val="0"/>
                        </a:spcAft>
                      </a:pPr>
                      <a:r>
                        <a:rPr lang="en-US" sz="1800" b="1" dirty="0">
                          <a:solidFill>
                            <a:schemeClr val="tx1"/>
                          </a:solidFill>
                          <a:effectLst/>
                        </a:rPr>
                        <a:t>CO4</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Analyze the dynamic behavior of memory by the use of pointers.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759246">
                <a:tc>
                  <a:txBody>
                    <a:bodyPr/>
                    <a:lstStyle/>
                    <a:p>
                      <a:pPr marL="0" marR="0">
                        <a:lnSpc>
                          <a:spcPct val="100000"/>
                        </a:lnSpc>
                        <a:spcBef>
                          <a:spcPts val="0"/>
                        </a:spcBef>
                        <a:spcAft>
                          <a:spcPts val="0"/>
                        </a:spcAft>
                      </a:pPr>
                      <a:r>
                        <a:rPr lang="en-US" sz="1800" b="1" dirty="0" smtClean="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CO5</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Design and develop modular programs for real world problems using control structure and selection structure.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8883604"/>
                  </a:ext>
                </a:extLst>
              </a:tr>
            </a:tbl>
          </a:graphicData>
        </a:graphic>
      </p:graphicFrame>
      <p:sp>
        <p:nvSpPr>
          <p:cNvPr id="11" name="Rectangle 10"/>
          <p:cNvSpPr/>
          <p:nvPr/>
        </p:nvSpPr>
        <p:spPr>
          <a:xfrm>
            <a:off x="546270" y="1144447"/>
            <a:ext cx="2635080" cy="461665"/>
          </a:xfrm>
          <a:prstGeom prst="rect">
            <a:avLst/>
          </a:prstGeom>
        </p:spPr>
        <p:txBody>
          <a:bodyPr wrap="square">
            <a:spAutoFit/>
          </a:bodyPr>
          <a:lstStyle/>
          <a:p>
            <a:r>
              <a:rPr lang="en-US" sz="2400" b="1" dirty="0"/>
              <a:t>Course Outcomes </a:t>
            </a:r>
          </a:p>
        </p:txBody>
      </p:sp>
      <p:pic>
        <p:nvPicPr>
          <p:cNvPr id="16" name="Picture 15"/>
          <p:cNvPicPr>
            <a:picLocks noChangeAspect="1"/>
          </p:cNvPicPr>
          <p:nvPr/>
        </p:nvPicPr>
        <p:blipFill>
          <a:blip r:embed="rId3" cstate="print"/>
          <a:stretch>
            <a:fillRect/>
          </a:stretch>
        </p:blipFill>
        <p:spPr>
          <a:xfrm>
            <a:off x="8352861" y="2024947"/>
            <a:ext cx="3183156" cy="3407607"/>
          </a:xfrm>
          <a:prstGeom prst="rect">
            <a:avLst/>
          </a:prstGeom>
        </p:spPr>
      </p:pic>
      <p:pic>
        <p:nvPicPr>
          <p:cNvPr id="18" name="Picture 17"/>
          <p:cNvPicPr>
            <a:picLocks noChangeAspect="1"/>
          </p:cNvPicPr>
          <p:nvPr/>
        </p:nvPicPr>
        <p:blipFill>
          <a:blip r:embed="rId4" cstate="print"/>
          <a:stretch>
            <a:fillRect/>
          </a:stretch>
        </p:blipFill>
        <p:spPr>
          <a:xfrm>
            <a:off x="8360776" y="1701556"/>
            <a:ext cx="895189" cy="916170"/>
          </a:xfrm>
          <a:prstGeom prst="rect">
            <a:avLst/>
          </a:prstGeom>
        </p:spPr>
      </p:pic>
      <p:pic>
        <p:nvPicPr>
          <p:cNvPr id="9" name="Picture 8">
            <a:extLst>
              <a:ext uri="{FF2B5EF4-FFF2-40B4-BE49-F238E27FC236}">
                <a16:creationId xmlns:a16="http://schemas.microsoft.com/office/drawing/2014/main" id="{39FBA091-1FD7-4CFB-ACD7-85BE3251E7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677" y="109537"/>
            <a:ext cx="2686050" cy="1457325"/>
          </a:xfrm>
          <a:prstGeom prst="rect">
            <a:avLst/>
          </a:prstGeom>
        </p:spPr>
      </p:pic>
    </p:spTree>
    <p:extLst>
      <p:ext uri="{BB962C8B-B14F-4D97-AF65-F5344CB8AC3E}">
        <p14:creationId xmlns:p14="http://schemas.microsoft.com/office/powerpoint/2010/main" val="2289457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9376" y="346479"/>
            <a:ext cx="7685314" cy="1147360"/>
          </a:xfrm>
        </p:spPr>
        <p:txBody>
          <a:bodyPr>
            <a:normAutofit fontScale="90000"/>
          </a:bodyPr>
          <a:lstStyle/>
          <a:p>
            <a:r>
              <a:rPr lang="en-US" b="1" dirty="0"/>
              <a:t/>
            </a:r>
            <a:br>
              <a:rPr lang="en-US" b="1" dirty="0"/>
            </a:br>
            <a:r>
              <a:rPr lang="en-US" sz="4900" b="1" dirty="0">
                <a:solidFill>
                  <a:srgbClr val="FF0000"/>
                </a:solidFill>
                <a:latin typeface="+mn-lt"/>
              </a:rPr>
              <a:t>Scheme of Evaluation </a:t>
            </a:r>
            <a:r>
              <a:rPr lang="en-US" dirty="0">
                <a:solidFill>
                  <a:srgbClr val="FF0000"/>
                </a:solidFill>
              </a:rPr>
              <a:t/>
            </a:r>
            <a:br>
              <a:rPr lang="en-US" dirty="0">
                <a:solidFill>
                  <a:srgbClr val="FF0000"/>
                </a:solidFill>
              </a:rPr>
            </a:br>
            <a:endParaRPr lang="en-US" dirty="0">
              <a:solidFill>
                <a:srgbClr val="FF0000"/>
              </a:solidFill>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
        <p:nvSpPr>
          <p:cNvPr id="5" name="Rectangle 4"/>
          <p:cNvSpPr/>
          <p:nvPr/>
        </p:nvSpPr>
        <p:spPr>
          <a:xfrm>
            <a:off x="871728" y="261543"/>
            <a:ext cx="10515600" cy="1232296"/>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1082040" y="178927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6" name="Picture 5"/>
          <p:cNvPicPr>
            <a:picLocks noChangeAspect="1"/>
          </p:cNvPicPr>
          <p:nvPr/>
        </p:nvPicPr>
        <p:blipFill>
          <a:blip r:embed="rId3"/>
          <a:stretch>
            <a:fillRect/>
          </a:stretch>
        </p:blipFill>
        <p:spPr>
          <a:xfrm>
            <a:off x="873905" y="1578775"/>
            <a:ext cx="10515600" cy="5153025"/>
          </a:xfrm>
          <a:prstGeom prst="rect">
            <a:avLst/>
          </a:prstGeom>
        </p:spPr>
      </p:pic>
    </p:spTree>
    <p:extLst>
      <p:ext uri="{BB962C8B-B14F-4D97-AF65-F5344CB8AC3E}">
        <p14:creationId xmlns:p14="http://schemas.microsoft.com/office/powerpoint/2010/main" val="385641733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F4C94B-33A8-4423-9E3C-594F2DF570E0}"/>
              </a:ext>
            </a:extLst>
          </p:cNvPr>
          <p:cNvSpPr>
            <a:spLocks noGrp="1"/>
          </p:cNvSpPr>
          <p:nvPr>
            <p:ph idx="1"/>
          </p:nvPr>
        </p:nvSpPr>
        <p:spPr>
          <a:xfrm>
            <a:off x="6137366" y="3190331"/>
            <a:ext cx="5216434" cy="4670969"/>
          </a:xfrm>
        </p:spPr>
        <p:txBody>
          <a:bodyPr>
            <a:noAutofit/>
          </a:bodyPr>
          <a:lstStyle/>
          <a:p>
            <a:pPr marL="0" indent="0" algn="ctr">
              <a:lnSpc>
                <a:spcPct val="100000"/>
              </a:lnSpc>
              <a:buNone/>
            </a:pPr>
            <a:r>
              <a:rPr lang="en-US" sz="2400" b="1" dirty="0">
                <a:solidFill>
                  <a:srgbClr val="FF0000"/>
                </a:solidFill>
              </a:rPr>
              <a:t>Why</a:t>
            </a:r>
          </a:p>
          <a:p>
            <a:pPr marL="0" indent="0" algn="ctr">
              <a:buNone/>
            </a:pPr>
            <a:r>
              <a:rPr lang="en-US" sz="2400" dirty="0"/>
              <a:t>This diagrammatic representation illustrates a solution model to a given problem. </a:t>
            </a:r>
            <a:r>
              <a:rPr lang="en-US" sz="2400" b="1" dirty="0"/>
              <a:t>Flowcharts</a:t>
            </a:r>
            <a:r>
              <a:rPr lang="en-US" sz="2400" dirty="0"/>
              <a:t> are </a:t>
            </a:r>
            <a:r>
              <a:rPr lang="en-US" sz="2400" b="1" dirty="0"/>
              <a:t>used</a:t>
            </a:r>
            <a:r>
              <a:rPr lang="en-US" sz="2400" dirty="0"/>
              <a:t> in analyzing, designing, documenting or managing a process or program in various fields.</a:t>
            </a:r>
          </a:p>
          <a:p>
            <a:pPr marL="0" indent="0">
              <a:buNone/>
            </a:pPr>
            <a:r>
              <a:rPr lang="en-US" dirty="0"/>
              <a:t/>
            </a:r>
            <a:br>
              <a:rPr lang="en-US" dirty="0"/>
            </a:br>
            <a:endParaRPr lang="en-US" sz="2400" b="1" dirty="0">
              <a:solidFill>
                <a:srgbClr val="FF0000"/>
              </a:solidFill>
            </a:endParaRPr>
          </a:p>
          <a:p>
            <a:pPr marL="0" indent="0" algn="ctr">
              <a:lnSpc>
                <a:spcPct val="100000"/>
              </a:lnSpc>
              <a:buNone/>
            </a:pPr>
            <a:r>
              <a:rPr lang="en-US" sz="2400" b="1" dirty="0">
                <a:solidFill>
                  <a:srgbClr val="FF0000"/>
                </a:solidFill>
              </a:rPr>
              <a:t> </a:t>
            </a:r>
          </a:p>
        </p:txBody>
      </p:sp>
      <p:sp>
        <p:nvSpPr>
          <p:cNvPr id="4" name="Slide Number Placeholder 3">
            <a:extLst>
              <a:ext uri="{FF2B5EF4-FFF2-40B4-BE49-F238E27FC236}">
                <a16:creationId xmlns:a16="http://schemas.microsoft.com/office/drawing/2014/main" id="{E4935F3D-C314-4E26-97BC-73BA026B555D}"/>
              </a:ext>
            </a:extLst>
          </p:cNvPr>
          <p:cNvSpPr>
            <a:spLocks noGrp="1"/>
          </p:cNvSpPr>
          <p:nvPr>
            <p:ph type="sldNum" sz="quarter" idx="12"/>
          </p:nvPr>
        </p:nvSpPr>
        <p:spPr/>
        <p:txBody>
          <a:bodyPr/>
          <a:lstStyle/>
          <a:p>
            <a:fld id="{BDCDBBEF-AA6C-4BA6-85B2-A17D7F280E38}" type="slidenum">
              <a:rPr lang="en-US" smtClean="0"/>
              <a:pPr/>
              <a:t>5</a:t>
            </a:fld>
            <a:endParaRPr lang="en-US"/>
          </a:p>
        </p:txBody>
      </p:sp>
      <p:sp>
        <p:nvSpPr>
          <p:cNvPr id="5" name="TextBox 4">
            <a:extLst>
              <a:ext uri="{FF2B5EF4-FFF2-40B4-BE49-F238E27FC236}">
                <a16:creationId xmlns:a16="http://schemas.microsoft.com/office/drawing/2014/main" id="{A5F5E4B6-2F2D-4512-A3F8-BF729BD8C562}"/>
              </a:ext>
            </a:extLst>
          </p:cNvPr>
          <p:cNvSpPr txBox="1"/>
          <p:nvPr/>
        </p:nvSpPr>
        <p:spPr>
          <a:xfrm>
            <a:off x="1013187" y="400050"/>
            <a:ext cx="4837341" cy="3987758"/>
          </a:xfrm>
          <a:prstGeom prst="rect">
            <a:avLst/>
          </a:prstGeom>
          <a:noFill/>
        </p:spPr>
        <p:txBody>
          <a:bodyPr wrap="square" rtlCol="0">
            <a:spAutoFit/>
          </a:bodyPr>
          <a:lstStyle/>
          <a:p>
            <a:pPr algn="ctr"/>
            <a:r>
              <a:rPr lang="en-US" sz="2400" b="1" dirty="0">
                <a:solidFill>
                  <a:srgbClr val="FF0000"/>
                </a:solidFill>
              </a:rPr>
              <a:t>What</a:t>
            </a:r>
          </a:p>
          <a:p>
            <a:pPr algn="ctr">
              <a:lnSpc>
                <a:spcPct val="90000"/>
              </a:lnSpc>
              <a:spcBef>
                <a:spcPts val="1000"/>
              </a:spcBef>
            </a:pPr>
            <a:r>
              <a:rPr lang="en-US" sz="2400" dirty="0"/>
              <a:t>A flow chart is a graphical or symbolic representation of a process. Each step in the process is represented by a different symbol and contains a short description of the process step. The flow chart symbols are linked together with arrows showing the process flow direction.</a:t>
            </a:r>
          </a:p>
          <a:p>
            <a:pPr algn="ctr"/>
            <a:endParaRPr lang="en-US" sz="2400" b="1" dirty="0">
              <a:solidFill>
                <a:srgbClr val="FF0000"/>
              </a:solidFill>
            </a:endParaRPr>
          </a:p>
          <a:p>
            <a:pPr algn="ctr"/>
            <a:endParaRPr lang="en-IN" sz="2400" b="1" dirty="0">
              <a:solidFill>
                <a:srgbClr val="FF0000"/>
              </a:solidFill>
            </a:endParaRPr>
          </a:p>
        </p:txBody>
      </p:sp>
    </p:spTree>
    <p:extLst>
      <p:ext uri="{BB962C8B-B14F-4D97-AF65-F5344CB8AC3E}">
        <p14:creationId xmlns:p14="http://schemas.microsoft.com/office/powerpoint/2010/main" val="49429449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DAD80-BB57-4C04-9F9D-7590A5D4BAED}"/>
              </a:ext>
            </a:extLst>
          </p:cNvPr>
          <p:cNvSpPr>
            <a:spLocks noGrp="1"/>
          </p:cNvSpPr>
          <p:nvPr>
            <p:ph type="title"/>
          </p:nvPr>
        </p:nvSpPr>
        <p:spPr/>
        <p:txBody>
          <a:bodyPr/>
          <a:lstStyle/>
          <a:p>
            <a:r>
              <a:rPr lang="en-US" b="1" dirty="0">
                <a:solidFill>
                  <a:srgbClr val="FF0000"/>
                </a:solidFill>
                <a:latin typeface="arial" panose="020B0604020202020204" pitchFamily="34" charset="0"/>
              </a:rPr>
              <a:t>Uses of Flowchart:</a:t>
            </a:r>
            <a:endParaRPr lang="en-IN" dirty="0">
              <a:solidFill>
                <a:srgbClr val="FF0000"/>
              </a:solidFill>
            </a:endParaRPr>
          </a:p>
        </p:txBody>
      </p:sp>
      <p:sp>
        <p:nvSpPr>
          <p:cNvPr id="4" name="Slide Number Placeholder 3">
            <a:extLst>
              <a:ext uri="{FF2B5EF4-FFF2-40B4-BE49-F238E27FC236}">
                <a16:creationId xmlns:a16="http://schemas.microsoft.com/office/drawing/2014/main" id="{51E1F430-9E4A-45A1-8A51-327827F91ECA}"/>
              </a:ext>
            </a:extLst>
          </p:cNvPr>
          <p:cNvSpPr>
            <a:spLocks noGrp="1"/>
          </p:cNvSpPr>
          <p:nvPr>
            <p:ph type="sldNum" sz="quarter" idx="12"/>
          </p:nvPr>
        </p:nvSpPr>
        <p:spPr/>
        <p:txBody>
          <a:bodyPr/>
          <a:lstStyle/>
          <a:p>
            <a:fld id="{BDCDBBEF-AA6C-4BA6-85B2-A17D7F280E38}" type="slidenum">
              <a:rPr lang="en-US" smtClean="0"/>
              <a:pPr/>
              <a:t>6</a:t>
            </a:fld>
            <a:endParaRPr lang="en-US"/>
          </a:p>
        </p:txBody>
      </p:sp>
      <p:sp>
        <p:nvSpPr>
          <p:cNvPr id="5" name="Rectangle 4">
            <a:extLst>
              <a:ext uri="{FF2B5EF4-FFF2-40B4-BE49-F238E27FC236}">
                <a16:creationId xmlns:a16="http://schemas.microsoft.com/office/drawing/2014/main" id="{C94B5711-3DE0-4B49-AF84-008679F7D4D4}"/>
              </a:ext>
            </a:extLst>
          </p:cNvPr>
          <p:cNvSpPr/>
          <p:nvPr/>
        </p:nvSpPr>
        <p:spPr>
          <a:xfrm>
            <a:off x="838199" y="1552574"/>
            <a:ext cx="7953375" cy="3539430"/>
          </a:xfrm>
          <a:prstGeom prst="rect">
            <a:avLst/>
          </a:prstGeom>
        </p:spPr>
        <p:txBody>
          <a:bodyPr wrap="square">
            <a:spAutoFit/>
          </a:bodyPr>
          <a:lstStyle/>
          <a:p>
            <a:pPr>
              <a:buFont typeface="Arial" panose="020B0604020202020204" pitchFamily="34" charset="0"/>
              <a:buChar char="•"/>
            </a:pPr>
            <a:r>
              <a:rPr lang="en-US" sz="2800" dirty="0">
                <a:solidFill>
                  <a:srgbClr val="222222"/>
                </a:solidFill>
                <a:cs typeface="Arial" panose="020B0604020202020204" pitchFamily="34" charset="0"/>
              </a:rPr>
              <a:t>Planning a new project.</a:t>
            </a:r>
          </a:p>
          <a:p>
            <a:pPr>
              <a:buFont typeface="Arial" panose="020B0604020202020204" pitchFamily="34" charset="0"/>
              <a:buChar char="•"/>
            </a:pPr>
            <a:r>
              <a:rPr lang="en-US" sz="2800" dirty="0">
                <a:solidFill>
                  <a:srgbClr val="222222"/>
                </a:solidFill>
                <a:cs typeface="Arial" panose="020B0604020202020204" pitchFamily="34" charset="0"/>
              </a:rPr>
              <a:t>Documenting a process.</a:t>
            </a:r>
          </a:p>
          <a:p>
            <a:pPr>
              <a:buFont typeface="Arial" panose="020B0604020202020204" pitchFamily="34" charset="0"/>
              <a:buChar char="•"/>
            </a:pPr>
            <a:r>
              <a:rPr lang="en-US" sz="2800" dirty="0">
                <a:solidFill>
                  <a:srgbClr val="222222"/>
                </a:solidFill>
                <a:cs typeface="Arial" panose="020B0604020202020204" pitchFamily="34" charset="0"/>
              </a:rPr>
              <a:t>Modeling a business process.</a:t>
            </a:r>
          </a:p>
          <a:p>
            <a:pPr>
              <a:buFont typeface="Arial" panose="020B0604020202020204" pitchFamily="34" charset="0"/>
              <a:buChar char="•"/>
            </a:pPr>
            <a:r>
              <a:rPr lang="en-US" sz="2800" dirty="0">
                <a:solidFill>
                  <a:srgbClr val="222222"/>
                </a:solidFill>
                <a:cs typeface="Arial" panose="020B0604020202020204" pitchFamily="34" charset="0"/>
              </a:rPr>
              <a:t>Managing workflow.</a:t>
            </a:r>
          </a:p>
          <a:p>
            <a:pPr>
              <a:buFont typeface="Arial" panose="020B0604020202020204" pitchFamily="34" charset="0"/>
              <a:buChar char="•"/>
            </a:pPr>
            <a:r>
              <a:rPr lang="en-US" sz="2800" dirty="0">
                <a:solidFill>
                  <a:srgbClr val="222222"/>
                </a:solidFill>
                <a:cs typeface="Arial" panose="020B0604020202020204" pitchFamily="34" charset="0"/>
              </a:rPr>
              <a:t>Auditing a process.</a:t>
            </a:r>
          </a:p>
          <a:p>
            <a:pPr>
              <a:buFont typeface="Arial" panose="020B0604020202020204" pitchFamily="34" charset="0"/>
              <a:buChar char="•"/>
            </a:pPr>
            <a:r>
              <a:rPr lang="en-US" sz="2800" dirty="0">
                <a:solidFill>
                  <a:srgbClr val="222222"/>
                </a:solidFill>
                <a:cs typeface="Arial" panose="020B0604020202020204" pitchFamily="34" charset="0"/>
              </a:rPr>
              <a:t>Mapping computer algorithms.</a:t>
            </a:r>
          </a:p>
          <a:p>
            <a:pPr>
              <a:buFont typeface="Arial" panose="020B0604020202020204" pitchFamily="34" charset="0"/>
              <a:buChar char="•"/>
            </a:pPr>
            <a:r>
              <a:rPr lang="en-US" sz="2800" dirty="0">
                <a:solidFill>
                  <a:srgbClr val="222222"/>
                </a:solidFill>
                <a:cs typeface="Arial" panose="020B0604020202020204" pitchFamily="34" charset="0"/>
              </a:rPr>
              <a:t>Data management.</a:t>
            </a:r>
          </a:p>
          <a:p>
            <a:pPr>
              <a:buFont typeface="Arial" panose="020B0604020202020204" pitchFamily="34" charset="0"/>
              <a:buChar char="•"/>
            </a:pPr>
            <a:r>
              <a:rPr lang="en-US" sz="2800" dirty="0">
                <a:solidFill>
                  <a:srgbClr val="222222"/>
                </a:solidFill>
                <a:cs typeface="Arial" panose="020B0604020202020204" pitchFamily="34" charset="0"/>
              </a:rPr>
              <a:t>Chemical and process engineering.</a:t>
            </a:r>
            <a:endParaRPr lang="en-US" sz="2800" b="0" i="0" dirty="0">
              <a:solidFill>
                <a:srgbClr val="222222"/>
              </a:solidFill>
              <a:effectLst/>
              <a:cs typeface="Arial" panose="020B0604020202020204" pitchFamily="34" charset="0"/>
            </a:endParaRPr>
          </a:p>
        </p:txBody>
      </p:sp>
    </p:spTree>
    <p:extLst>
      <p:ext uri="{BB962C8B-B14F-4D97-AF65-F5344CB8AC3E}">
        <p14:creationId xmlns:p14="http://schemas.microsoft.com/office/powerpoint/2010/main" val="191259254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84800" y="1028700"/>
            <a:ext cx="5778500" cy="4873625"/>
          </a:xfrm>
        </p:spPr>
        <p:txBody>
          <a:bodyPr>
            <a:normAutofit/>
          </a:bodyPr>
          <a:lstStyle/>
          <a:p>
            <a:r>
              <a:rPr lang="en-US" sz="2400" dirty="0">
                <a:latin typeface="Casper" panose="02000506000000020004" pitchFamily="2" charset="0"/>
                <a:cs typeface="Arial" panose="020B0604020202020204" pitchFamily="34" charset="0"/>
              </a:rPr>
              <a:t>Space for visual (size 24)</a:t>
            </a:r>
          </a:p>
          <a:p>
            <a:endParaRPr lang="en-US" sz="2400" dirty="0">
              <a:latin typeface="Casper" panose="02000506000000020004" pitchFamily="2" charset="0"/>
              <a:cs typeface="Arial" panose="020B0604020202020204" pitchFamily="34" charset="0"/>
            </a:endParaRPr>
          </a:p>
          <a:p>
            <a:pPr marL="0" indent="0">
              <a:buNone/>
            </a:pPr>
            <a:endParaRPr lang="en-US" sz="2400" dirty="0">
              <a:latin typeface="Casper" panose="02000506000000020004" pitchFamily="2" charset="0"/>
              <a:cs typeface="Arial" panose="020B0604020202020204" pitchFamily="34" charset="0"/>
            </a:endParaRPr>
          </a:p>
        </p:txBody>
      </p:sp>
      <p:sp>
        <p:nvSpPr>
          <p:cNvPr id="4" name="Text Placeholder 3"/>
          <p:cNvSpPr>
            <a:spLocks noGrp="1"/>
          </p:cNvSpPr>
          <p:nvPr>
            <p:ph type="body" sz="half" idx="2"/>
          </p:nvPr>
        </p:nvSpPr>
        <p:spPr>
          <a:xfrm>
            <a:off x="839787" y="3955256"/>
            <a:ext cx="3932237" cy="2045494"/>
          </a:xfrm>
        </p:spPr>
        <p:txBody>
          <a:bodyPr/>
          <a:lstStyle/>
          <a:p>
            <a:pPr marL="285750" indent="-285750">
              <a:buFont typeface="Arial" panose="020B0604020202020204" pitchFamily="34" charset="0"/>
              <a:buChar char="•"/>
            </a:pPr>
            <a:r>
              <a:rPr lang="en-US" sz="2400" b="1" dirty="0"/>
              <a:t>Introduction to Flowcharts</a:t>
            </a:r>
          </a:p>
          <a:p>
            <a:pPr marL="285750" indent="-285750">
              <a:buFont typeface="Arial" panose="020B0604020202020204" pitchFamily="34" charset="0"/>
              <a:buChar char="•"/>
            </a:pPr>
            <a:r>
              <a:rPr lang="en-US" sz="2400" b="1" dirty="0"/>
              <a:t>Symbols used in flowcharts</a:t>
            </a:r>
          </a:p>
          <a:p>
            <a:pPr marL="285750" indent="-285750">
              <a:buFont typeface="Arial" panose="020B0604020202020204" pitchFamily="34" charset="0"/>
              <a:buChar char="•"/>
            </a:pPr>
            <a:r>
              <a:rPr lang="en-US" sz="2400" b="1" dirty="0"/>
              <a:t>Example Flowcharts</a:t>
            </a:r>
          </a:p>
          <a:p>
            <a:pPr marL="285750" indent="-285750">
              <a:buFont typeface="Arial" panose="020B0604020202020204" pitchFamily="34" charset="0"/>
              <a:buChar char="•"/>
            </a:pPr>
            <a:endParaRPr lang="en-US" b="1" dirty="0">
              <a:latin typeface="Casper"/>
            </a:endParaRPr>
          </a:p>
          <a:p>
            <a:pPr marL="285750" indent="-285750">
              <a:buFont typeface="Arial" panose="020B0604020202020204" pitchFamily="34" charset="0"/>
              <a:buChar char="•"/>
            </a:pPr>
            <a:endParaRPr lang="en-US" b="1" dirty="0">
              <a:latin typeface="Casper"/>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7</a:t>
            </a:fld>
            <a:endParaRPr lang="en-US" dirty="0"/>
          </a:p>
        </p:txBody>
      </p:sp>
      <p:sp>
        <p:nvSpPr>
          <p:cNvPr id="8" name="Title 7"/>
          <p:cNvSpPr txBox="1">
            <a:spLocks noGrp="1" noChangeArrowheads="1"/>
          </p:cNvSpPr>
          <p:nvPr>
            <p:ph type="title"/>
          </p:nvPr>
        </p:nvSpPr>
        <p:spPr bwMode="auto">
          <a:xfrm>
            <a:off x="449262" y="2343863"/>
            <a:ext cx="44565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Casper Bold" panose="02000806040000020004" pitchFamily="2" charset="0"/>
                <a:ea typeface="Karla" pitchFamily="2" charset="0"/>
                <a:cs typeface="Karla" pitchFamily="2" charset="0"/>
              </a:rPr>
              <a:t>CONTENTS</a:t>
            </a:r>
            <a:r>
              <a:rPr lang="en-US" sz="2000" b="1" dirty="0">
                <a:latin typeface="Karla" pitchFamily="2" charset="0"/>
                <a:ea typeface="Karla" pitchFamily="2" charset="0"/>
                <a:cs typeface="Karla" pitchFamily="2" charset="0"/>
              </a:rPr>
              <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2" name="Rectangle 1"/>
          <p:cNvSpPr/>
          <p:nvPr/>
        </p:nvSpPr>
        <p:spPr>
          <a:xfrm>
            <a:off x="5295900" y="838200"/>
            <a:ext cx="5867400"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16164" y="3479800"/>
            <a:ext cx="4322762" cy="25209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1FEBE20-7F3E-4107-A68B-63E5D8CB51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834" y="946150"/>
            <a:ext cx="5828466" cy="5302250"/>
          </a:xfrm>
          <a:prstGeom prst="rect">
            <a:avLst/>
          </a:prstGeom>
        </p:spPr>
      </p:pic>
    </p:spTree>
    <p:extLst>
      <p:ext uri="{BB962C8B-B14F-4D97-AF65-F5344CB8AC3E}">
        <p14:creationId xmlns:p14="http://schemas.microsoft.com/office/powerpoint/2010/main" val="69380159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sper Bold" panose="02000806040000020004" pitchFamily="2" charset="0"/>
                <a:cs typeface="Arial" panose="020B0604020202020204" pitchFamily="34" charset="0"/>
              </a:rPr>
              <a:t>FLOWCHART</a:t>
            </a:r>
            <a:endParaRPr lang="en-IN" b="1" dirty="0"/>
          </a:p>
        </p:txBody>
      </p:sp>
      <p:sp>
        <p:nvSpPr>
          <p:cNvPr id="3" name="Content Placeholder 2"/>
          <p:cNvSpPr>
            <a:spLocks noGrp="1"/>
          </p:cNvSpPr>
          <p:nvPr>
            <p:ph idx="1"/>
          </p:nvPr>
        </p:nvSpPr>
        <p:spPr>
          <a:xfrm>
            <a:off x="838200" y="1825625"/>
            <a:ext cx="6598920" cy="4351338"/>
          </a:xfrm>
        </p:spPr>
        <p:txBody>
          <a:bodyPr>
            <a:normAutofit/>
          </a:bodyPr>
          <a:lstStyle/>
          <a:p>
            <a:pPr algn="just"/>
            <a:r>
              <a:rPr lang="en-IN" sz="2400" dirty="0"/>
              <a:t>A flow chart is a graphical or symbolic representation of a process. Each step in the process is represented by a different symbol and contains a short description of the process step. </a:t>
            </a:r>
          </a:p>
          <a:p>
            <a:pPr algn="just"/>
            <a:r>
              <a:rPr lang="en-IN" sz="2400" dirty="0"/>
              <a:t>It uses several geometrical figures to represent the operations, and arrows to show the direction of flow. </a:t>
            </a:r>
          </a:p>
          <a:p>
            <a:pPr algn="just"/>
            <a:r>
              <a:rPr lang="en-IN" sz="2400" dirty="0"/>
              <a:t>The flow chart symbols are linked together with arrows showing the process flow direction.</a:t>
            </a:r>
          </a:p>
          <a:p>
            <a:pPr marL="0" indent="0">
              <a:buNone/>
            </a:pPr>
            <a:endParaRPr lang="en-IN" sz="24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pic>
        <p:nvPicPr>
          <p:cNvPr id="10242" name="Picture 2" descr="Image result for flow chart png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7356" y="2670174"/>
            <a:ext cx="4171950" cy="3686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893951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707FC24-6981-43D9-B525-C7832BA22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09863D-50A0-420F-B65E-4ACE381EF027}"/>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Flowcharts Symbols:</a:t>
            </a:r>
          </a:p>
        </p:txBody>
      </p:sp>
      <p:pic>
        <p:nvPicPr>
          <p:cNvPr id="9218" name="Picture 2" descr="Program Analysis Using App Inventor - Lesson | Process flow chart ...">
            <a:extLst>
              <a:ext uri="{FF2B5EF4-FFF2-40B4-BE49-F238E27FC236}">
                <a16:creationId xmlns:a16="http://schemas.microsoft.com/office/drawing/2014/main" id="{E4F5021B-B87A-4325-A27B-8473B8D4798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75636" y="492573"/>
            <a:ext cx="6109917" cy="588079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C086EB1A-E9E3-4619-B708-9402E9804BD2}"/>
              </a:ext>
            </a:extLst>
          </p:cNvPr>
          <p:cNvSpPr>
            <a:spLocks noGrp="1"/>
          </p:cNvSpPr>
          <p:nvPr>
            <p:ph type="sldNum" sz="quarter" idx="12"/>
          </p:nvPr>
        </p:nvSpPr>
        <p:spPr>
          <a:xfrm>
            <a:off x="10926317" y="6423025"/>
            <a:ext cx="771525" cy="365125"/>
          </a:xfrm>
        </p:spPr>
        <p:txBody>
          <a:bodyPr vert="horz" lIns="91440" tIns="45720" rIns="91440" bIns="45720" rtlCol="0" anchor="ctr">
            <a:normAutofit/>
          </a:bodyPr>
          <a:lstStyle/>
          <a:p>
            <a:pPr>
              <a:spcAft>
                <a:spcPts val="600"/>
              </a:spcAft>
            </a:pPr>
            <a:fld id="{BDCDBBEF-AA6C-4BA6-85B2-A17D7F280E38}" type="slidenum">
              <a:rPr lang="en-US" smtClean="0"/>
              <a:pPr>
                <a:spcAft>
                  <a:spcPts val="600"/>
                </a:spcAft>
              </a:pPr>
              <a:t>9</a:t>
            </a:fld>
            <a:endParaRPr lang="en-US"/>
          </a:p>
        </p:txBody>
      </p:sp>
    </p:spTree>
    <p:extLst>
      <p:ext uri="{BB962C8B-B14F-4D97-AF65-F5344CB8AC3E}">
        <p14:creationId xmlns:p14="http://schemas.microsoft.com/office/powerpoint/2010/main" val="204160968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2004 (2nd edition)"/>
  <p:tag name="ISPRING_ULTRA_SCORM_COURSE_ID" val="C79EEE2C-5F36-4FB1-8845-02DEAE5FC917"/>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u001B.\u0018{C273B255-4E4C-4601-ABF8-D07FC645117E}&quot;,&quot;F:\\CU\\BlackBoard\\20CST111\\PPTs&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
  <p:tag name="ISPRING_SCORM_RATE_SLIDES" val="0"/>
  <p:tag name="ISPRING_SCORM_RATE_QUIZZES" val="0"/>
  <p:tag name="ISPRING_SCORM_PASSING_SCORE" val="0.000000"/>
  <p:tag name="ISPRING_CURRENT_PLAYER_ID" val="universal"/>
  <p:tag name="ISPRING_PRESENTATION_TITLE" val="lecture 3 Flowchart"/>
  <p:tag name="ISPRING_FIRST_PUBLI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1271</Words>
  <Application>Microsoft Office PowerPoint</Application>
  <PresentationFormat>Widescreen</PresentationFormat>
  <Paragraphs>251</Paragraphs>
  <Slides>28</Slides>
  <Notes>28</Notes>
  <HiddenSlides>0</HiddenSlides>
  <MMClips>0</MMClips>
  <ScaleCrop>false</ScaleCrop>
  <HeadingPairs>
    <vt:vector size="8" baseType="variant">
      <vt:variant>
        <vt:lpstr>Fonts Used</vt:lpstr>
      </vt:variant>
      <vt:variant>
        <vt:i4>14</vt:i4>
      </vt:variant>
      <vt:variant>
        <vt:lpstr>Theme</vt:lpstr>
      </vt:variant>
      <vt:variant>
        <vt:i4>2</vt:i4>
      </vt:variant>
      <vt:variant>
        <vt:lpstr>Embedded OLE Servers</vt:lpstr>
      </vt:variant>
      <vt:variant>
        <vt:i4>1</vt:i4>
      </vt:variant>
      <vt:variant>
        <vt:lpstr>Slide Titles</vt:lpstr>
      </vt:variant>
      <vt:variant>
        <vt:i4>28</vt:i4>
      </vt:variant>
    </vt:vector>
  </HeadingPairs>
  <TitlesOfParts>
    <vt:vector size="45" baseType="lpstr">
      <vt:lpstr>arial</vt:lpstr>
      <vt:lpstr>arial</vt:lpstr>
      <vt:lpstr>Arial Black</vt:lpstr>
      <vt:lpstr>Arial Unicode MS</vt:lpstr>
      <vt:lpstr>Calibri</vt:lpstr>
      <vt:lpstr>Calibri Light</vt:lpstr>
      <vt:lpstr>Casper</vt:lpstr>
      <vt:lpstr>Casper Bold</vt:lpstr>
      <vt:lpstr>Karla</vt:lpstr>
      <vt:lpstr>Open Sans</vt:lpstr>
      <vt:lpstr>Raleway ExtraBold</vt:lpstr>
      <vt:lpstr>Segoe UI</vt:lpstr>
      <vt:lpstr>Times New Roman</vt:lpstr>
      <vt:lpstr>Wingdings</vt:lpstr>
      <vt:lpstr>1_Office Theme</vt:lpstr>
      <vt:lpstr>Contents Slide Master</vt:lpstr>
      <vt:lpstr>CorelDRAW</vt:lpstr>
      <vt:lpstr>PowerPoint Presentation</vt:lpstr>
      <vt:lpstr>Introduction to Problem Solving</vt:lpstr>
      <vt:lpstr>PowerPoint Presentation</vt:lpstr>
      <vt:lpstr> Scheme of Evaluation  </vt:lpstr>
      <vt:lpstr>PowerPoint Presentation</vt:lpstr>
      <vt:lpstr>Uses of Flowchart:</vt:lpstr>
      <vt:lpstr>CONTENTS </vt:lpstr>
      <vt:lpstr>FLOWCHART</vt:lpstr>
      <vt:lpstr>Flowcharts Symbols:</vt:lpstr>
      <vt:lpstr>PowerPoint Presentation</vt:lpstr>
      <vt:lpstr>IDEA OF FLOWCHART</vt:lpstr>
      <vt:lpstr>EXAMPLES OF FLOWCHART AND ALGORITHMS</vt:lpstr>
      <vt:lpstr>EXAMPLE: CALCULATE INTEREST OF BANK DEPOSIT</vt:lpstr>
      <vt:lpstr>DETERMINE WHETHER THE NUMBER IS EVEN OR ODD</vt:lpstr>
      <vt:lpstr>DETERMINE WHETHER TEMPERATURE IS ABOVE OR BELOW FREEZING POINT</vt:lpstr>
      <vt:lpstr>DETERMINE WHETHER STUDENT PASSED THE EXAM OR NOT</vt:lpstr>
      <vt:lpstr>Print Hello World 10 times</vt:lpstr>
      <vt:lpstr>Key Differences Between Algorithm and Flowchart</vt:lpstr>
      <vt:lpstr>ADVANTAGES OF FLOWCHART  </vt:lpstr>
      <vt:lpstr>DISADVANTAGES </vt:lpstr>
      <vt:lpstr>PowerPoint Presentation</vt:lpstr>
      <vt:lpstr>Frequently Asked question</vt:lpstr>
      <vt:lpstr>PowerPoint Presentation</vt:lpstr>
      <vt:lpstr>PowerPoint Presentation</vt:lpstr>
      <vt:lpstr>Assessment Questions:</vt:lpstr>
      <vt:lpstr>Discussion forum.</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 Flowchart</dc:title>
  <dc:creator>My Info Anchal</dc:creator>
  <cp:lastModifiedBy>nishu</cp:lastModifiedBy>
  <cp:revision>21</cp:revision>
  <dcterms:created xsi:type="dcterms:W3CDTF">2020-06-24T11:45:36Z</dcterms:created>
  <dcterms:modified xsi:type="dcterms:W3CDTF">2022-06-09T08:31:57Z</dcterms:modified>
</cp:coreProperties>
</file>