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354" r:id="rId3"/>
    <p:sldId id="373" r:id="rId4"/>
    <p:sldId id="374" r:id="rId5"/>
    <p:sldId id="375" r:id="rId6"/>
    <p:sldId id="362" r:id="rId7"/>
    <p:sldId id="364" r:id="rId8"/>
    <p:sldId id="365" r:id="rId9"/>
    <p:sldId id="366" r:id="rId10"/>
    <p:sldId id="367" r:id="rId11"/>
    <p:sldId id="368" r:id="rId12"/>
    <p:sldId id="284" r:id="rId13"/>
    <p:sldId id="353"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2386780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268494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50258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49771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02302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132681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69240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412578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70333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5726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kpWG423uQIw" TargetMode="External"/><Relationship Id="rId3" Type="http://schemas.openxmlformats.org/officeDocument/2006/relationships/hyperlink" Target="https://www.tutorialandexample.com/block-diagram-of-a-computer/" TargetMode="External"/><Relationship Id="rId7" Type="http://schemas.openxmlformats.org/officeDocument/2006/relationships/hyperlink" Target="https://www.youtube.com/watch?v=v9e2gaUwKf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youtube.com/watch?v=1owWbDQ5dJQ" TargetMode="External"/><Relationship Id="rId5" Type="http://schemas.openxmlformats.org/officeDocument/2006/relationships/hyperlink" Target="https://www.geeksforgeeks.org/memory-layout-of-c-program/" TargetMode="External"/><Relationship Id="rId4" Type="http://schemas.openxmlformats.org/officeDocument/2006/relationships/hyperlink" Target="https://www.tutorialspoint.com/computer_fundamentals/computer_memory.htm" TargetMode="External"/><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dia.geeksforgeeks.org/wp-content/uploads/memoryLayoutC.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Memory layout of C Program</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128870" y="1388820"/>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Times New Roman" panose="02020603050405020304" pitchFamily="18" charset="0"/>
                <a:ea typeface="Karla" pitchFamily="2" charset="0"/>
                <a:cs typeface="Times New Roman" panose="02020603050405020304" pitchFamily="18" charset="0"/>
              </a:rPr>
              <a:t>INSTITUTE - UIE</a:t>
            </a:r>
          </a:p>
          <a:p>
            <a:pPr lvl="0" algn="ctr" defTabSz="622300">
              <a:lnSpc>
                <a:spcPct val="90000"/>
              </a:lnSpc>
              <a:spcBef>
                <a:spcPct val="0"/>
              </a:spcBef>
              <a:spcAft>
                <a:spcPct val="35000"/>
              </a:spcAft>
            </a:pPr>
            <a:r>
              <a:rPr lang="en-US" sz="3200" b="1" dirty="0">
                <a:latin typeface="Times New Roman" panose="02020603050405020304" pitchFamily="18" charset="0"/>
                <a:ea typeface="Karla" pitchFamily="2" charset="0"/>
                <a:cs typeface="Times New Roman" panose="02020603050405020304" pitchFamily="18"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a:t>
            </a:r>
            <a:r>
              <a:rPr lang="en-US" sz="28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01" y="312832"/>
            <a:ext cx="9320103" cy="826856"/>
          </a:xfrm>
        </p:spPr>
        <p:txBody>
          <a:bodyPr>
            <a:normAutofit/>
          </a:bodyPr>
          <a:lstStyle/>
          <a:p>
            <a:r>
              <a:rPr lang="en-IN" dirty="0"/>
              <a:t>Memory Layout of C program </a:t>
            </a:r>
            <a:r>
              <a:rPr lang="en-IN" dirty="0" err="1"/>
              <a:t>contd</a:t>
            </a:r>
            <a:r>
              <a:rPr lang="en-IN" dirty="0"/>
              <a:t>…</a:t>
            </a:r>
            <a:endParaRPr lang="en-IN" sz="27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Content Placeholder 4">
            <a:extLst>
              <a:ext uri="{FF2B5EF4-FFF2-40B4-BE49-F238E27FC236}">
                <a16:creationId xmlns:a16="http://schemas.microsoft.com/office/drawing/2014/main" id="{B8D4EE93-0E66-4169-B882-E377CF0A2FB2}"/>
              </a:ext>
            </a:extLst>
          </p:cNvPr>
          <p:cNvSpPr>
            <a:spLocks noGrp="1"/>
          </p:cNvSpPr>
          <p:nvPr>
            <p:ph idx="1"/>
          </p:nvPr>
        </p:nvSpPr>
        <p:spPr/>
        <p:txBody>
          <a:bodyPr>
            <a:normAutofit/>
          </a:bodyPr>
          <a:lstStyle/>
          <a:p>
            <a:r>
              <a:rPr lang="en-US" sz="2000" b="1" i="0" dirty="0">
                <a:effectLst/>
                <a:latin typeface="Casper"/>
              </a:rPr>
              <a:t>Initialized data segment</a:t>
            </a:r>
            <a:r>
              <a:rPr lang="en-US" sz="2000" dirty="0">
                <a:latin typeface="Casper"/>
              </a:rPr>
              <a:t/>
            </a:r>
            <a:br>
              <a:rPr lang="en-US" sz="2000" dirty="0">
                <a:latin typeface="Casper"/>
              </a:rPr>
            </a:br>
            <a:r>
              <a:rPr lang="en-US" sz="2000" i="0" dirty="0">
                <a:effectLst/>
                <a:latin typeface="Casper"/>
              </a:rPr>
              <a:t>This is a portion of the object file or program’s virtual address space that consists of uninitialized static and global variables. Un-initialized data segment is also called BSS (Block Started by Symbol) segment.</a:t>
            </a:r>
          </a:p>
          <a:p>
            <a:r>
              <a:rPr lang="en-US" sz="2000" b="1" i="0" dirty="0">
                <a:effectLst/>
                <a:latin typeface="Casper"/>
              </a:rPr>
              <a:t>Un-initialized data segment</a:t>
            </a:r>
            <a:r>
              <a:rPr lang="en-US" sz="2000" dirty="0">
                <a:latin typeface="Casper"/>
              </a:rPr>
              <a:t/>
            </a:r>
            <a:br>
              <a:rPr lang="en-US" sz="2000" dirty="0">
                <a:latin typeface="Casper"/>
              </a:rPr>
            </a:br>
            <a:r>
              <a:rPr lang="en-US" sz="2000" i="0" dirty="0">
                <a:effectLst/>
                <a:latin typeface="Casper"/>
              </a:rPr>
              <a:t>This is read-write, since the values of variables could be changed during run time. This segment also has a fixed size.</a:t>
            </a:r>
            <a:r>
              <a:rPr lang="en-US" sz="2000" i="0" dirty="0">
                <a:solidFill>
                  <a:srgbClr val="222222"/>
                </a:solidFill>
                <a:effectLst/>
                <a:latin typeface="Casper"/>
              </a:rPr>
              <a:t>  </a:t>
            </a:r>
            <a:endParaRPr lang="en-IN" sz="2000" dirty="0">
              <a:latin typeface="Casper"/>
            </a:endParaRPr>
          </a:p>
        </p:txBody>
      </p:sp>
    </p:spTree>
    <p:extLst>
      <p:ext uri="{BB962C8B-B14F-4D97-AF65-F5344CB8AC3E}">
        <p14:creationId xmlns:p14="http://schemas.microsoft.com/office/powerpoint/2010/main" val="27845680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marL="0" indent="0">
              <a:buNone/>
            </a:pPr>
            <a:endParaRPr lang="en-US" sz="1600" dirty="0">
              <a:latin typeface="Casper" panose="02000506000000020004" pitchFamily="2" charset="0"/>
              <a:cs typeface="Arial" panose="020B0604020202020204" pitchFamily="34" charset="0"/>
            </a:endParaRPr>
          </a:p>
          <a:p>
            <a:pPr marL="0" lvl="0" indent="0">
              <a:buNone/>
            </a:pPr>
            <a:r>
              <a:rPr lang="en-US" sz="1800" b="1" dirty="0">
                <a:latin typeface="Casper"/>
              </a:rPr>
              <a:t>Reference </a:t>
            </a:r>
            <a:r>
              <a:rPr lang="en-US" sz="1800" b="1" dirty="0" smtClean="0">
                <a:latin typeface="Casper"/>
              </a:rPr>
              <a:t>Books:</a:t>
            </a:r>
            <a:endParaRPr lang="en-US" sz="1800" b="1" dirty="0">
              <a:latin typeface="Casper"/>
            </a:endParaRP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indent="0">
              <a:buNone/>
            </a:pPr>
            <a:r>
              <a:rPr lang="en-IN" sz="2000" b="1" dirty="0"/>
              <a:t>Websites:</a:t>
            </a:r>
          </a:p>
          <a:p>
            <a:pPr>
              <a:buNone/>
            </a:pPr>
            <a:r>
              <a:rPr lang="en-IN" sz="1600" dirty="0">
                <a:hlinkClick r:id="rId3">
                  <a:extLst>
                    <a:ext uri="{A12FA001-AC4F-418D-AE19-62706E023703}">
                      <ahyp:hlinkClr xmlns:ahyp="http://schemas.microsoft.com/office/drawing/2018/hyperlinkcolor" xmlns="" val="tx"/>
                    </a:ext>
                  </a:extLst>
                </a:hlinkClick>
              </a:rPr>
              <a:t>https://www.tutorialandexample.com/block-diagram-of-a-computer/</a:t>
            </a:r>
            <a:endParaRPr lang="en-IN" sz="1600" dirty="0"/>
          </a:p>
          <a:p>
            <a:pPr>
              <a:buNone/>
            </a:pPr>
            <a:r>
              <a:rPr lang="en-IN" sz="1600" dirty="0">
                <a:hlinkClick r:id="rId4">
                  <a:extLst>
                    <a:ext uri="{A12FA001-AC4F-418D-AE19-62706E023703}">
                      <ahyp:hlinkClr xmlns:ahyp="http://schemas.microsoft.com/office/drawing/2018/hyperlinkcolor" xmlns="" val="tx"/>
                    </a:ext>
                  </a:extLst>
                </a:hlinkClick>
              </a:rPr>
              <a:t>https://www.tutorialspoint.com/computer_fundamentals/computer_memory.htm</a:t>
            </a:r>
            <a:endParaRPr lang="en-IN" sz="1600" dirty="0"/>
          </a:p>
          <a:p>
            <a:pPr>
              <a:buNone/>
            </a:pPr>
            <a:r>
              <a:rPr lang="en-IN" sz="1600" dirty="0">
                <a:hlinkClick r:id="rId5"/>
              </a:rPr>
              <a:t>https://www.geeksforgeeks.org/memory-layout-of-c-program/</a:t>
            </a:r>
            <a:endParaRPr lang="en-IN" sz="1600" dirty="0">
              <a:latin typeface="Times New Roman" pitchFamily="18" charset="0"/>
              <a:cs typeface="Times New Roman" pitchFamily="18" charset="0"/>
            </a:endParaRPr>
          </a:p>
          <a:p>
            <a:pPr marL="0" indent="0">
              <a:buNone/>
            </a:pPr>
            <a:r>
              <a:rPr lang="en-IN" sz="2000" b="1" dirty="0"/>
              <a:t>YouTube Links:</a:t>
            </a:r>
            <a:endParaRPr lang="en-IN" sz="2000" dirty="0"/>
          </a:p>
          <a:p>
            <a:pPr marL="0" indent="0">
              <a:buNone/>
            </a:pPr>
            <a:r>
              <a:rPr lang="en-IN" sz="1600" dirty="0">
                <a:hlinkClick r:id="rId6"/>
              </a:rPr>
              <a:t>https://www.youtube.com/watch?v=1owWbDQ5dJQ</a:t>
            </a:r>
            <a:endParaRPr lang="en-IN" sz="1600" dirty="0"/>
          </a:p>
          <a:p>
            <a:pPr marL="0" indent="0">
              <a:buNone/>
            </a:pPr>
            <a:r>
              <a:rPr lang="en-IN" sz="1600" dirty="0">
                <a:hlinkClick r:id="rId7"/>
              </a:rPr>
              <a:t>https://www.youtube.com/watch?v=v9e2gaUwKf4</a:t>
            </a:r>
            <a:endParaRPr lang="en-IN" sz="1600" dirty="0"/>
          </a:p>
          <a:p>
            <a:pPr marL="0" indent="0">
              <a:buNone/>
            </a:pPr>
            <a:r>
              <a:rPr lang="en-IN" sz="1600" dirty="0">
                <a:hlinkClick r:id="rId8"/>
              </a:rPr>
              <a:t>https://www.youtube.com/watch?v=kpWG423uQIw</a:t>
            </a: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7" name="Picture 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73344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16507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22735325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668CC-41BE-4A3F-8E8A-77522922520B}"/>
              </a:ext>
            </a:extLst>
          </p:cNvPr>
          <p:cNvSpPr>
            <a:spLocks noGrp="1"/>
          </p:cNvSpPr>
          <p:nvPr>
            <p:ph type="title"/>
          </p:nvPr>
        </p:nvSpPr>
        <p:spPr>
          <a:xfrm>
            <a:off x="838200" y="631825"/>
            <a:ext cx="10515600" cy="1325563"/>
          </a:xfrm>
        </p:spPr>
        <p:txBody>
          <a:bodyPr>
            <a:normAutofit/>
          </a:bodyPr>
          <a:lstStyle/>
          <a:p>
            <a:r>
              <a:rPr lang="en-IN" dirty="0">
                <a:solidFill>
                  <a:schemeClr val="bg1"/>
                </a:solidFill>
              </a:rPr>
              <a:t>Memory Layout of C program</a:t>
            </a: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52E9D7-0605-4962-B46D-73011AA03058}"/>
              </a:ext>
            </a:extLst>
          </p:cNvPr>
          <p:cNvSpPr>
            <a:spLocks noGrp="1"/>
          </p:cNvSpPr>
          <p:nvPr>
            <p:ph idx="1"/>
          </p:nvPr>
        </p:nvSpPr>
        <p:spPr>
          <a:xfrm>
            <a:off x="838200" y="2269173"/>
            <a:ext cx="4414520" cy="3659988"/>
          </a:xfrm>
        </p:spPr>
        <p:txBody>
          <a:bodyPr>
            <a:normAutofit fontScale="92500" lnSpcReduction="10000"/>
          </a:bodyPr>
          <a:lstStyle/>
          <a:p>
            <a:pPr fontAlgn="base"/>
            <a:r>
              <a:rPr lang="en-US" sz="2400" dirty="0">
                <a:solidFill>
                  <a:schemeClr val="bg1"/>
                </a:solidFill>
              </a:rPr>
              <a:t>Memory Layout of C Programs</a:t>
            </a:r>
          </a:p>
          <a:p>
            <a:pPr fontAlgn="base"/>
            <a:r>
              <a:rPr lang="en-US" sz="2400" dirty="0">
                <a:solidFill>
                  <a:schemeClr val="bg1"/>
                </a:solidFill>
              </a:rPr>
              <a:t>A typical memory representation of C program consists of following sections.</a:t>
            </a:r>
          </a:p>
          <a:p>
            <a:pPr fontAlgn="base"/>
            <a:r>
              <a:rPr lang="en-US" sz="2400" dirty="0">
                <a:solidFill>
                  <a:schemeClr val="bg1"/>
                </a:solidFill>
              </a:rPr>
              <a:t>1. Text segment</a:t>
            </a:r>
            <a:br>
              <a:rPr lang="en-US" sz="2400" dirty="0">
                <a:solidFill>
                  <a:schemeClr val="bg1"/>
                </a:solidFill>
              </a:rPr>
            </a:br>
            <a:r>
              <a:rPr lang="en-US" sz="2400" dirty="0">
                <a:solidFill>
                  <a:schemeClr val="bg1"/>
                </a:solidFill>
              </a:rPr>
              <a:t>2. Initialized data segment</a:t>
            </a:r>
            <a:br>
              <a:rPr lang="en-US" sz="2400" dirty="0">
                <a:solidFill>
                  <a:schemeClr val="bg1"/>
                </a:solidFill>
              </a:rPr>
            </a:br>
            <a:r>
              <a:rPr lang="en-US" sz="2400" dirty="0">
                <a:solidFill>
                  <a:schemeClr val="bg1"/>
                </a:solidFill>
              </a:rPr>
              <a:t>3. Uninitialized data segment</a:t>
            </a:r>
            <a:br>
              <a:rPr lang="en-US" sz="2400" dirty="0">
                <a:solidFill>
                  <a:schemeClr val="bg1"/>
                </a:solidFill>
              </a:rPr>
            </a:br>
            <a:r>
              <a:rPr lang="en-US" sz="2400" dirty="0">
                <a:solidFill>
                  <a:schemeClr val="bg1"/>
                </a:solidFill>
              </a:rPr>
              <a:t>4. Stack</a:t>
            </a:r>
            <a:br>
              <a:rPr lang="en-US" sz="2400" dirty="0">
                <a:solidFill>
                  <a:schemeClr val="bg1"/>
                </a:solidFill>
              </a:rPr>
            </a:br>
            <a:r>
              <a:rPr lang="en-US" sz="2400" dirty="0">
                <a:solidFill>
                  <a:schemeClr val="bg1"/>
                </a:solidFill>
              </a:rPr>
              <a:t>5. Heap</a:t>
            </a:r>
          </a:p>
          <a:p>
            <a:pPr marL="0" indent="0">
              <a:buNone/>
            </a:pPr>
            <a:r>
              <a:rPr lang="en-US" sz="2400" u="sng" dirty="0">
                <a:solidFill>
                  <a:schemeClr val="bg1"/>
                </a:solidFill>
                <a:hlinkClick r:id="rId3"/>
              </a:rPr>
              <a:t/>
            </a:r>
            <a:br>
              <a:rPr lang="en-US" sz="2400" u="sng" dirty="0">
                <a:solidFill>
                  <a:schemeClr val="bg1"/>
                </a:solidFill>
                <a:hlinkClick r:id="rId3"/>
              </a:rPr>
            </a:br>
            <a:endParaRPr lang="en-IN" sz="2400" dirty="0">
              <a:solidFill>
                <a:schemeClr val="bg1"/>
              </a:solidFill>
            </a:endParaRPr>
          </a:p>
        </p:txBody>
      </p:sp>
      <p:sp>
        <p:nvSpPr>
          <p:cNvPr id="4" name="Slide Number Placeholder 3">
            <a:extLst>
              <a:ext uri="{FF2B5EF4-FFF2-40B4-BE49-F238E27FC236}">
                <a16:creationId xmlns:a16="http://schemas.microsoft.com/office/drawing/2014/main" id="{BFF9E3B2-BA5B-420E-B31F-9BEB1C05B494}"/>
              </a:ext>
            </a:extLst>
          </p:cNvPr>
          <p:cNvSpPr>
            <a:spLocks noGrp="1"/>
          </p:cNvSpPr>
          <p:nvPr>
            <p:ph type="sldNum" sz="quarter" idx="12"/>
          </p:nvPr>
        </p:nvSpPr>
        <p:spPr>
          <a:xfrm>
            <a:off x="8610600" y="6077585"/>
            <a:ext cx="2743200" cy="365125"/>
          </a:xfrm>
        </p:spPr>
        <p:txBody>
          <a:bodyPr>
            <a:normAutofit/>
          </a:bodyPr>
          <a:lstStyle/>
          <a:p>
            <a:pPr>
              <a:spcAft>
                <a:spcPts val="600"/>
              </a:spcAft>
            </a:pPr>
            <a:fld id="{BDCDBBEF-AA6C-4BA6-85B2-A17D7F280E38}" type="slidenum">
              <a:rPr lang="en-US">
                <a:solidFill>
                  <a:schemeClr val="bg1"/>
                </a:solidFill>
              </a:rPr>
              <a:pPr>
                <a:spcAft>
                  <a:spcPts val="600"/>
                </a:spcAft>
              </a:pPr>
              <a:t>5</a:t>
            </a:fld>
            <a:endParaRPr lang="en-US">
              <a:solidFill>
                <a:schemeClr val="bg1"/>
              </a:solidFill>
            </a:endParaRPr>
          </a:p>
        </p:txBody>
      </p:sp>
      <p:pic>
        <p:nvPicPr>
          <p:cNvPr id="14338" name="Picture 2">
            <a:extLst>
              <a:ext uri="{FF2B5EF4-FFF2-40B4-BE49-F238E27FC236}">
                <a16:creationId xmlns:a16="http://schemas.microsoft.com/office/drawing/2014/main" id="{D9977742-830A-4147-BF6D-CA8B70CF2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503" y="2088833"/>
            <a:ext cx="577215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523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01" y="312832"/>
            <a:ext cx="9320103" cy="826856"/>
          </a:xfrm>
        </p:spPr>
        <p:txBody>
          <a:bodyPr>
            <a:normAutofit/>
          </a:bodyPr>
          <a:lstStyle/>
          <a:p>
            <a:r>
              <a:rPr lang="en-IN" dirty="0"/>
              <a:t>Memory Layout of C program </a:t>
            </a:r>
            <a:r>
              <a:rPr lang="en-IN" dirty="0" err="1"/>
              <a:t>contd</a:t>
            </a:r>
            <a:r>
              <a:rPr lang="en-IN" dirty="0"/>
              <a:t>…</a:t>
            </a:r>
            <a:endParaRPr lang="en-IN" sz="27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Content Placeholder 4">
            <a:extLst>
              <a:ext uri="{FF2B5EF4-FFF2-40B4-BE49-F238E27FC236}">
                <a16:creationId xmlns:a16="http://schemas.microsoft.com/office/drawing/2014/main" id="{B8D4EE93-0E66-4169-B882-E377CF0A2FB2}"/>
              </a:ext>
            </a:extLst>
          </p:cNvPr>
          <p:cNvSpPr>
            <a:spLocks noGrp="1"/>
          </p:cNvSpPr>
          <p:nvPr>
            <p:ph idx="1"/>
          </p:nvPr>
        </p:nvSpPr>
        <p:spPr/>
        <p:txBody>
          <a:bodyPr>
            <a:normAutofit/>
          </a:bodyPr>
          <a:lstStyle/>
          <a:p>
            <a:r>
              <a:rPr lang="en-US" b="1" i="0" dirty="0">
                <a:effectLst/>
                <a:latin typeface="Arial" panose="020B0604020202020204" pitchFamily="34" charset="0"/>
              </a:rPr>
              <a:t>Stack</a:t>
            </a:r>
            <a:r>
              <a:rPr lang="en-US" dirty="0"/>
              <a:t/>
            </a:r>
            <a:br>
              <a:rPr lang="en-US" dirty="0"/>
            </a:br>
            <a:r>
              <a:rPr lang="en-US" sz="2400" i="0" dirty="0">
                <a:effectLst/>
                <a:latin typeface="Arial" panose="020B0604020202020204" pitchFamily="34" charset="0"/>
              </a:rPr>
              <a:t>The process Stack contains the temporary data such as method/function parameters, return address and local variables. It is an area of memory allotted for automatic variables and function parameters. It also stores a return address while executing function calls. Stack uses LIFO (Last- In-First-Out) mechanism for storing local or automatic variables, function parameters and storing next address or return address. The return address refers to the address to return after completion of function execution. This segment size is variable as per local variables, function parameters, and function calls. This segment grows from a higher address to a lower address.</a:t>
            </a:r>
            <a:r>
              <a:rPr lang="en-US" sz="2400" i="0" dirty="0">
                <a:solidFill>
                  <a:srgbClr val="222222"/>
                </a:solidFill>
                <a:effectLst/>
                <a:latin typeface="Arial" panose="020B0604020202020204" pitchFamily="34" charset="0"/>
              </a:rPr>
              <a:t> </a:t>
            </a:r>
            <a:endParaRPr lang="en-IN" sz="2400" dirty="0"/>
          </a:p>
        </p:txBody>
      </p:sp>
    </p:spTree>
    <p:extLst>
      <p:ext uri="{BB962C8B-B14F-4D97-AF65-F5344CB8AC3E}">
        <p14:creationId xmlns:p14="http://schemas.microsoft.com/office/powerpoint/2010/main" val="6237623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01" y="312832"/>
            <a:ext cx="9320103" cy="826856"/>
          </a:xfrm>
        </p:spPr>
        <p:txBody>
          <a:bodyPr>
            <a:normAutofit/>
          </a:bodyPr>
          <a:lstStyle/>
          <a:p>
            <a:r>
              <a:rPr lang="en-IN" dirty="0"/>
              <a:t>Memory Layout of C program </a:t>
            </a:r>
            <a:r>
              <a:rPr lang="en-IN" dirty="0" err="1"/>
              <a:t>contd</a:t>
            </a:r>
            <a:r>
              <a:rPr lang="en-IN" dirty="0"/>
              <a:t>…</a:t>
            </a:r>
            <a:endParaRPr lang="en-IN" sz="27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Content Placeholder 4">
            <a:extLst>
              <a:ext uri="{FF2B5EF4-FFF2-40B4-BE49-F238E27FC236}">
                <a16:creationId xmlns:a16="http://schemas.microsoft.com/office/drawing/2014/main" id="{B8D4EE93-0E66-4169-B882-E377CF0A2FB2}"/>
              </a:ext>
            </a:extLst>
          </p:cNvPr>
          <p:cNvSpPr>
            <a:spLocks noGrp="1"/>
          </p:cNvSpPr>
          <p:nvPr>
            <p:ph idx="1"/>
          </p:nvPr>
        </p:nvSpPr>
        <p:spPr/>
        <p:txBody>
          <a:bodyPr>
            <a:normAutofit/>
          </a:bodyPr>
          <a:lstStyle/>
          <a:p>
            <a:pPr algn="l"/>
            <a:r>
              <a:rPr lang="en-US" b="1" i="0" dirty="0">
                <a:effectLst/>
                <a:latin typeface="Arial" panose="020B0604020202020204" pitchFamily="34" charset="0"/>
              </a:rPr>
              <a:t>Heap</a:t>
            </a:r>
            <a:r>
              <a:rPr lang="en-US" dirty="0"/>
              <a:t/>
            </a:r>
            <a:br>
              <a:rPr lang="en-US" dirty="0"/>
            </a:br>
            <a:r>
              <a:rPr lang="en-US" b="0" i="0" dirty="0">
                <a:effectLst/>
                <a:latin typeface="Arial" panose="020B0604020202020204" pitchFamily="34" charset="0"/>
              </a:rPr>
              <a:t>This is dynamically allocated memory to a process during its run time. This is area of memory allotted for dynamic memory storage such as for malloc() and </a:t>
            </a:r>
            <a:r>
              <a:rPr lang="en-US" b="0" i="0" dirty="0" err="1">
                <a:effectLst/>
                <a:latin typeface="Arial" panose="020B0604020202020204" pitchFamily="34" charset="0"/>
              </a:rPr>
              <a:t>calloc</a:t>
            </a:r>
            <a:r>
              <a:rPr lang="en-US" b="0" i="0" dirty="0">
                <a:effectLst/>
                <a:latin typeface="Arial" panose="020B0604020202020204" pitchFamily="34" charset="0"/>
              </a:rPr>
              <a:t>() calls. This segment size is also variable as per user allocation. This segment grows from a lower address to a higher address.</a:t>
            </a:r>
            <a:r>
              <a:rPr lang="en-US" dirty="0"/>
              <a:t/>
            </a:r>
            <a:br>
              <a:rPr lang="en-US" dirty="0"/>
            </a:b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0559701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01" y="312832"/>
            <a:ext cx="9320103" cy="826856"/>
          </a:xfrm>
        </p:spPr>
        <p:txBody>
          <a:bodyPr>
            <a:normAutofit/>
          </a:bodyPr>
          <a:lstStyle/>
          <a:p>
            <a:r>
              <a:rPr lang="en-IN" dirty="0"/>
              <a:t>Memory Layout of C program </a:t>
            </a:r>
            <a:r>
              <a:rPr lang="en-IN" dirty="0" err="1"/>
              <a:t>contd</a:t>
            </a:r>
            <a:r>
              <a:rPr lang="en-IN" dirty="0"/>
              <a:t>…</a:t>
            </a:r>
            <a:endParaRPr lang="en-IN" sz="27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Content Placeholder 4">
            <a:extLst>
              <a:ext uri="{FF2B5EF4-FFF2-40B4-BE49-F238E27FC236}">
                <a16:creationId xmlns:a16="http://schemas.microsoft.com/office/drawing/2014/main" id="{B8D4EE93-0E66-4169-B882-E377CF0A2FB2}"/>
              </a:ext>
            </a:extLst>
          </p:cNvPr>
          <p:cNvSpPr>
            <a:spLocks noGrp="1"/>
          </p:cNvSpPr>
          <p:nvPr>
            <p:ph idx="1"/>
          </p:nvPr>
        </p:nvSpPr>
        <p:spPr/>
        <p:txBody>
          <a:bodyPr>
            <a:normAutofit/>
          </a:bodyPr>
          <a:lstStyle/>
          <a:p>
            <a:pPr algn="l"/>
            <a:r>
              <a:rPr lang="en-US" b="1" i="0" dirty="0">
                <a:effectLst/>
                <a:latin typeface="Arial" panose="020B0604020202020204" pitchFamily="34" charset="0"/>
              </a:rPr>
              <a:t>Text</a:t>
            </a:r>
            <a:r>
              <a:rPr lang="en-US" dirty="0"/>
              <a:t/>
            </a:r>
            <a:br>
              <a:rPr lang="en-US" dirty="0"/>
            </a:br>
            <a:r>
              <a:rPr lang="en-US" b="0" i="0" dirty="0">
                <a:solidFill>
                  <a:srgbClr val="222222"/>
                </a:solidFill>
                <a:effectLst/>
                <a:latin typeface="Arial" panose="020B0604020202020204" pitchFamily="34" charset="0"/>
              </a:rPr>
              <a:t>This includes the current activity represented by the value of Program Counter and the contents of the processor's registers. It is represented by .text section. This defines an area in memory that stores the instruction codes. This is also a fixed area.</a:t>
            </a:r>
          </a:p>
        </p:txBody>
      </p:sp>
    </p:spTree>
    <p:extLst>
      <p:ext uri="{BB962C8B-B14F-4D97-AF65-F5344CB8AC3E}">
        <p14:creationId xmlns:p14="http://schemas.microsoft.com/office/powerpoint/2010/main" val="35753193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01" y="312832"/>
            <a:ext cx="9320103" cy="826856"/>
          </a:xfrm>
        </p:spPr>
        <p:txBody>
          <a:bodyPr>
            <a:normAutofit/>
          </a:bodyPr>
          <a:lstStyle/>
          <a:p>
            <a:r>
              <a:rPr lang="en-IN" dirty="0"/>
              <a:t>Memory Layout of C program </a:t>
            </a:r>
            <a:r>
              <a:rPr lang="en-IN" dirty="0" err="1"/>
              <a:t>contd</a:t>
            </a:r>
            <a:r>
              <a:rPr lang="en-IN" dirty="0"/>
              <a:t>…</a:t>
            </a:r>
            <a:endParaRPr lang="en-IN" sz="27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Content Placeholder 4">
            <a:extLst>
              <a:ext uri="{FF2B5EF4-FFF2-40B4-BE49-F238E27FC236}">
                <a16:creationId xmlns:a16="http://schemas.microsoft.com/office/drawing/2014/main" id="{B8D4EE93-0E66-4169-B882-E377CF0A2FB2}"/>
              </a:ext>
            </a:extLst>
          </p:cNvPr>
          <p:cNvSpPr>
            <a:spLocks noGrp="1"/>
          </p:cNvSpPr>
          <p:nvPr>
            <p:ph idx="1"/>
          </p:nvPr>
        </p:nvSpPr>
        <p:spPr/>
        <p:txBody>
          <a:bodyPr>
            <a:normAutofit/>
          </a:bodyPr>
          <a:lstStyle/>
          <a:p>
            <a:pPr algn="l"/>
            <a:r>
              <a:rPr lang="en-US" b="1" i="0" dirty="0">
                <a:effectLst/>
                <a:latin typeface="Arial" panose="020B0604020202020204" pitchFamily="34" charset="0"/>
              </a:rPr>
              <a:t>Data</a:t>
            </a:r>
            <a:r>
              <a:rPr lang="en-US" dirty="0"/>
              <a:t/>
            </a:r>
            <a:br>
              <a:rPr lang="en-US" dirty="0"/>
            </a:br>
            <a:r>
              <a:rPr lang="en-US" b="0" i="0" dirty="0">
                <a:effectLst/>
                <a:latin typeface="Arial" panose="020B0604020202020204" pitchFamily="34" charset="0"/>
              </a:rPr>
              <a:t>This section contains the global and static variables. It is represented by .data section and the .</a:t>
            </a:r>
            <a:r>
              <a:rPr lang="en-US" b="0" i="0" dirty="0" err="1">
                <a:effectLst/>
                <a:latin typeface="Arial" panose="020B0604020202020204" pitchFamily="34" charset="0"/>
              </a:rPr>
              <a:t>bss</a:t>
            </a:r>
            <a:r>
              <a:rPr lang="en-US" b="0" i="0" dirty="0">
                <a:effectLst/>
                <a:latin typeface="Arial" panose="020B0604020202020204" pitchFamily="34" charset="0"/>
              </a:rPr>
              <a:t>. The .data section is used to declare the memory region, where data elements are stored for the program. This section cannot be expanded after the data elements are declared, and it remains static throughout the program.</a:t>
            </a:r>
            <a:r>
              <a:rPr lang="en-US" dirty="0"/>
              <a:t/>
            </a:r>
            <a:br>
              <a:rPr lang="en-US" dirty="0"/>
            </a:br>
            <a:r>
              <a:rPr lang="en-US" b="0" i="0" dirty="0">
                <a:effectLst/>
                <a:latin typeface="Arial" panose="020B0604020202020204" pitchFamily="34" charset="0"/>
              </a:rPr>
              <a:t>The .</a:t>
            </a:r>
            <a:r>
              <a:rPr lang="en-US" b="0" i="0" dirty="0" err="1">
                <a:effectLst/>
                <a:latin typeface="Arial" panose="020B0604020202020204" pitchFamily="34" charset="0"/>
              </a:rPr>
              <a:t>bss</a:t>
            </a:r>
            <a:r>
              <a:rPr lang="en-US" b="0" i="0" dirty="0">
                <a:effectLst/>
                <a:latin typeface="Arial" panose="020B0604020202020204" pitchFamily="34" charset="0"/>
              </a:rPr>
              <a:t> section is also a static memory section that contains buffers for data to be declared later in the program. This buffer memory is zero-filled.</a:t>
            </a:r>
          </a:p>
        </p:txBody>
      </p:sp>
    </p:spTree>
    <p:extLst>
      <p:ext uri="{BB962C8B-B14F-4D97-AF65-F5344CB8AC3E}">
        <p14:creationId xmlns:p14="http://schemas.microsoft.com/office/powerpoint/2010/main" val="42627848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2617</TotalTime>
  <Words>300</Words>
  <Application>Microsoft Office PowerPoint</Application>
  <PresentationFormat>Widescreen</PresentationFormat>
  <Paragraphs>83</Paragraphs>
  <Slides>12</Slides>
  <Notes>12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5" baseType="lpstr">
      <vt:lpstr>Arial</vt:lpstr>
      <vt:lpstr>Arial Unicode MS</vt:lpstr>
      <vt:lpstr>Calibri</vt:lpstr>
      <vt:lpstr>Calibri Light</vt:lpstr>
      <vt:lpstr>Casper</vt:lpstr>
      <vt:lpstr>Casper Bold</vt:lpstr>
      <vt:lpstr>Karla</vt:lpstr>
      <vt:lpstr>Raleway ExtraBold</vt:lpstr>
      <vt:lpstr>Segoe UI</vt:lpstr>
      <vt:lpstr>Times New Roman</vt:lpstr>
      <vt:lpstr>1_Office Theme</vt:lpstr>
      <vt:lpstr>Contents Slide Master</vt:lpstr>
      <vt:lpstr>CorelDRAW</vt:lpstr>
      <vt:lpstr>PowerPoint Presentation</vt:lpstr>
      <vt:lpstr>Introduction to Problem Solving</vt:lpstr>
      <vt:lpstr>PowerPoint Presentation</vt:lpstr>
      <vt:lpstr> Scheme of Evaluation  </vt:lpstr>
      <vt:lpstr>Memory Layout of C program</vt:lpstr>
      <vt:lpstr>Memory Layout of C program contd…</vt:lpstr>
      <vt:lpstr>Memory Layout of C program contd…</vt:lpstr>
      <vt:lpstr>Memory Layout of C program contd…</vt:lpstr>
      <vt:lpstr>Memory Layout of C program contd…</vt:lpstr>
      <vt:lpstr>Memory Layout of C program contd…</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191</cp:revision>
  <dcterms:created xsi:type="dcterms:W3CDTF">2019-01-09T10:33:58Z</dcterms:created>
  <dcterms:modified xsi:type="dcterms:W3CDTF">2022-06-09T08:34:54Z</dcterms:modified>
</cp:coreProperties>
</file>