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35"/>
  </p:notesMasterIdLst>
  <p:handoutMasterIdLst>
    <p:handoutMasterId r:id="rId36"/>
  </p:handoutMasterIdLst>
  <p:sldIdLst>
    <p:sldId id="372" r:id="rId3"/>
    <p:sldId id="378" r:id="rId4"/>
    <p:sldId id="379" r:id="rId5"/>
    <p:sldId id="380" r:id="rId6"/>
    <p:sldId id="281" r:id="rId7"/>
    <p:sldId id="319" r:id="rId8"/>
    <p:sldId id="348" r:id="rId9"/>
    <p:sldId id="349" r:id="rId10"/>
    <p:sldId id="357" r:id="rId11"/>
    <p:sldId id="358" r:id="rId12"/>
    <p:sldId id="359" r:id="rId13"/>
    <p:sldId id="360" r:id="rId14"/>
    <p:sldId id="361" r:id="rId15"/>
    <p:sldId id="362" r:id="rId16"/>
    <p:sldId id="375" r:id="rId17"/>
    <p:sldId id="376" r:id="rId18"/>
    <p:sldId id="350" r:id="rId19"/>
    <p:sldId id="351" r:id="rId20"/>
    <p:sldId id="370" r:id="rId21"/>
    <p:sldId id="353" r:id="rId22"/>
    <p:sldId id="355" r:id="rId23"/>
    <p:sldId id="352" r:id="rId24"/>
    <p:sldId id="371" r:id="rId25"/>
    <p:sldId id="356" r:id="rId26"/>
    <p:sldId id="373" r:id="rId27"/>
    <p:sldId id="366" r:id="rId28"/>
    <p:sldId id="367" r:id="rId29"/>
    <p:sldId id="368" r:id="rId30"/>
    <p:sldId id="369" r:id="rId31"/>
    <p:sldId id="363" r:id="rId32"/>
    <p:sldId id="364" r:id="rId33"/>
    <p:sldId id="279" r:id="rId34"/>
  </p:sldIdLst>
  <p:sldSz cx="12192000" cy="6858000"/>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8" autoAdjust="0"/>
    <p:restoredTop sz="94434" autoAdjust="0"/>
  </p:normalViewPr>
  <p:slideViewPr>
    <p:cSldViewPr snapToGrid="0">
      <p:cViewPr varScale="1">
        <p:scale>
          <a:sx n="73" d="100"/>
          <a:sy n="73" d="100"/>
        </p:scale>
        <p:origin x="606" y="78"/>
      </p:cViewPr>
      <p:guideLst>
        <p:guide orient="horz" pos="2160"/>
        <p:guide pos="3840"/>
      </p:guideLst>
    </p:cSldViewPr>
  </p:slideViewPr>
  <p:notesTextViewPr>
    <p:cViewPr>
      <p:scale>
        <a:sx n="3" d="2"/>
        <a:sy n="3" d="2"/>
      </p:scale>
      <p:origin x="0" y="0"/>
    </p:cViewPr>
  </p:notesTextViewPr>
  <p:sorterViewPr>
    <p:cViewPr>
      <p:scale>
        <a:sx n="100" d="100"/>
        <a:sy n="100" d="100"/>
      </p:scale>
      <p:origin x="0" y="-13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6/9/2022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6/9/2022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a:t>
            </a:fld>
            <a:endParaRPr lang="en-US"/>
          </a:p>
        </p:txBody>
      </p:sp>
    </p:spTree>
    <p:extLst>
      <p:ext uri="{BB962C8B-B14F-4D97-AF65-F5344CB8AC3E}">
        <p14:creationId xmlns:p14="http://schemas.microsoft.com/office/powerpoint/2010/main" val="1409693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10</a:t>
            </a:fld>
            <a:endParaRPr lang="en-US"/>
          </a:p>
        </p:txBody>
      </p:sp>
    </p:spTree>
    <p:extLst>
      <p:ext uri="{BB962C8B-B14F-4D97-AF65-F5344CB8AC3E}">
        <p14:creationId xmlns:p14="http://schemas.microsoft.com/office/powerpoint/2010/main" val="4055180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11</a:t>
            </a:fld>
            <a:endParaRPr lang="en-US"/>
          </a:p>
        </p:txBody>
      </p:sp>
    </p:spTree>
    <p:extLst>
      <p:ext uri="{BB962C8B-B14F-4D97-AF65-F5344CB8AC3E}">
        <p14:creationId xmlns:p14="http://schemas.microsoft.com/office/powerpoint/2010/main" val="64698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12</a:t>
            </a:fld>
            <a:endParaRPr lang="en-US"/>
          </a:p>
        </p:txBody>
      </p:sp>
    </p:spTree>
    <p:extLst>
      <p:ext uri="{BB962C8B-B14F-4D97-AF65-F5344CB8AC3E}">
        <p14:creationId xmlns:p14="http://schemas.microsoft.com/office/powerpoint/2010/main" val="19523500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13</a:t>
            </a:fld>
            <a:endParaRPr lang="en-US"/>
          </a:p>
        </p:txBody>
      </p:sp>
    </p:spTree>
    <p:extLst>
      <p:ext uri="{BB962C8B-B14F-4D97-AF65-F5344CB8AC3E}">
        <p14:creationId xmlns:p14="http://schemas.microsoft.com/office/powerpoint/2010/main" val="4250555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14</a:t>
            </a:fld>
            <a:endParaRPr lang="en-US"/>
          </a:p>
        </p:txBody>
      </p:sp>
    </p:spTree>
    <p:extLst>
      <p:ext uri="{BB962C8B-B14F-4D97-AF65-F5344CB8AC3E}">
        <p14:creationId xmlns:p14="http://schemas.microsoft.com/office/powerpoint/2010/main" val="1634539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15</a:t>
            </a:fld>
            <a:endParaRPr lang="en-US"/>
          </a:p>
        </p:txBody>
      </p:sp>
    </p:spTree>
    <p:extLst>
      <p:ext uri="{BB962C8B-B14F-4D97-AF65-F5344CB8AC3E}">
        <p14:creationId xmlns:p14="http://schemas.microsoft.com/office/powerpoint/2010/main" val="4164750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16</a:t>
            </a:fld>
            <a:endParaRPr lang="en-US"/>
          </a:p>
        </p:txBody>
      </p:sp>
    </p:spTree>
    <p:extLst>
      <p:ext uri="{BB962C8B-B14F-4D97-AF65-F5344CB8AC3E}">
        <p14:creationId xmlns:p14="http://schemas.microsoft.com/office/powerpoint/2010/main" val="2259887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17</a:t>
            </a:fld>
            <a:endParaRPr lang="en-US"/>
          </a:p>
        </p:txBody>
      </p:sp>
    </p:spTree>
    <p:extLst>
      <p:ext uri="{BB962C8B-B14F-4D97-AF65-F5344CB8AC3E}">
        <p14:creationId xmlns:p14="http://schemas.microsoft.com/office/powerpoint/2010/main" val="3989234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18</a:t>
            </a:fld>
            <a:endParaRPr lang="en-US"/>
          </a:p>
        </p:txBody>
      </p:sp>
    </p:spTree>
    <p:extLst>
      <p:ext uri="{BB962C8B-B14F-4D97-AF65-F5344CB8AC3E}">
        <p14:creationId xmlns:p14="http://schemas.microsoft.com/office/powerpoint/2010/main" val="30195353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19</a:t>
            </a:fld>
            <a:endParaRPr lang="en-US"/>
          </a:p>
        </p:txBody>
      </p:sp>
    </p:spTree>
    <p:extLst>
      <p:ext uri="{BB962C8B-B14F-4D97-AF65-F5344CB8AC3E}">
        <p14:creationId xmlns:p14="http://schemas.microsoft.com/office/powerpoint/2010/main" val="1225375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val="36659215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20</a:t>
            </a:fld>
            <a:endParaRPr lang="en-US"/>
          </a:p>
        </p:txBody>
      </p:sp>
    </p:spTree>
    <p:extLst>
      <p:ext uri="{BB962C8B-B14F-4D97-AF65-F5344CB8AC3E}">
        <p14:creationId xmlns:p14="http://schemas.microsoft.com/office/powerpoint/2010/main" val="31901209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21</a:t>
            </a:fld>
            <a:endParaRPr lang="en-US"/>
          </a:p>
        </p:txBody>
      </p:sp>
    </p:spTree>
    <p:extLst>
      <p:ext uri="{BB962C8B-B14F-4D97-AF65-F5344CB8AC3E}">
        <p14:creationId xmlns:p14="http://schemas.microsoft.com/office/powerpoint/2010/main" val="13419599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22</a:t>
            </a:fld>
            <a:endParaRPr lang="en-US"/>
          </a:p>
        </p:txBody>
      </p:sp>
    </p:spTree>
    <p:extLst>
      <p:ext uri="{BB962C8B-B14F-4D97-AF65-F5344CB8AC3E}">
        <p14:creationId xmlns:p14="http://schemas.microsoft.com/office/powerpoint/2010/main" val="37995247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23</a:t>
            </a:fld>
            <a:endParaRPr lang="en-US"/>
          </a:p>
        </p:txBody>
      </p:sp>
    </p:spTree>
    <p:extLst>
      <p:ext uri="{BB962C8B-B14F-4D97-AF65-F5344CB8AC3E}">
        <p14:creationId xmlns:p14="http://schemas.microsoft.com/office/powerpoint/2010/main" val="29598241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24</a:t>
            </a:fld>
            <a:endParaRPr lang="en-US"/>
          </a:p>
        </p:txBody>
      </p:sp>
    </p:spTree>
    <p:extLst>
      <p:ext uri="{BB962C8B-B14F-4D97-AF65-F5344CB8AC3E}">
        <p14:creationId xmlns:p14="http://schemas.microsoft.com/office/powerpoint/2010/main" val="20350807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25</a:t>
            </a:fld>
            <a:endParaRPr lang="en-US"/>
          </a:p>
        </p:txBody>
      </p:sp>
    </p:spTree>
    <p:extLst>
      <p:ext uri="{BB962C8B-B14F-4D97-AF65-F5344CB8AC3E}">
        <p14:creationId xmlns:p14="http://schemas.microsoft.com/office/powerpoint/2010/main" val="8317353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26</a:t>
            </a:fld>
            <a:endParaRPr lang="en-US"/>
          </a:p>
        </p:txBody>
      </p:sp>
    </p:spTree>
    <p:extLst>
      <p:ext uri="{BB962C8B-B14F-4D97-AF65-F5344CB8AC3E}">
        <p14:creationId xmlns:p14="http://schemas.microsoft.com/office/powerpoint/2010/main" val="5212504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27</a:t>
            </a:fld>
            <a:endParaRPr lang="en-US"/>
          </a:p>
        </p:txBody>
      </p:sp>
    </p:spTree>
    <p:extLst>
      <p:ext uri="{BB962C8B-B14F-4D97-AF65-F5344CB8AC3E}">
        <p14:creationId xmlns:p14="http://schemas.microsoft.com/office/powerpoint/2010/main" val="6085650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28</a:t>
            </a:fld>
            <a:endParaRPr lang="en-US"/>
          </a:p>
        </p:txBody>
      </p:sp>
    </p:spTree>
    <p:extLst>
      <p:ext uri="{BB962C8B-B14F-4D97-AF65-F5344CB8AC3E}">
        <p14:creationId xmlns:p14="http://schemas.microsoft.com/office/powerpoint/2010/main" val="10685801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29</a:t>
            </a:fld>
            <a:endParaRPr lang="en-US"/>
          </a:p>
        </p:txBody>
      </p:sp>
    </p:spTree>
    <p:extLst>
      <p:ext uri="{BB962C8B-B14F-4D97-AF65-F5344CB8AC3E}">
        <p14:creationId xmlns:p14="http://schemas.microsoft.com/office/powerpoint/2010/main" val="1622753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a:t>
            </a:fld>
            <a:endParaRPr lang="en-US"/>
          </a:p>
        </p:txBody>
      </p:sp>
    </p:spTree>
    <p:extLst>
      <p:ext uri="{BB962C8B-B14F-4D97-AF65-F5344CB8AC3E}">
        <p14:creationId xmlns:p14="http://schemas.microsoft.com/office/powerpoint/2010/main" val="15183955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30</a:t>
            </a:fld>
            <a:endParaRPr lang="en-US"/>
          </a:p>
        </p:txBody>
      </p:sp>
    </p:spTree>
    <p:extLst>
      <p:ext uri="{BB962C8B-B14F-4D97-AF65-F5344CB8AC3E}">
        <p14:creationId xmlns:p14="http://schemas.microsoft.com/office/powerpoint/2010/main" val="13007881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31</a:t>
            </a:fld>
            <a:endParaRPr lang="en-US"/>
          </a:p>
        </p:txBody>
      </p:sp>
    </p:spTree>
    <p:extLst>
      <p:ext uri="{BB962C8B-B14F-4D97-AF65-F5344CB8AC3E}">
        <p14:creationId xmlns:p14="http://schemas.microsoft.com/office/powerpoint/2010/main" val="27881138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32</a:t>
            </a:fld>
            <a:endParaRPr lang="en-US"/>
          </a:p>
        </p:txBody>
      </p:sp>
    </p:spTree>
    <p:extLst>
      <p:ext uri="{BB962C8B-B14F-4D97-AF65-F5344CB8AC3E}">
        <p14:creationId xmlns:p14="http://schemas.microsoft.com/office/powerpoint/2010/main" val="351598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4</a:t>
            </a:fld>
            <a:endParaRPr lang="en-US"/>
          </a:p>
        </p:txBody>
      </p:sp>
    </p:spTree>
    <p:extLst>
      <p:ext uri="{BB962C8B-B14F-4D97-AF65-F5344CB8AC3E}">
        <p14:creationId xmlns:p14="http://schemas.microsoft.com/office/powerpoint/2010/main" val="3746263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in the diagram is 3</a:t>
            </a:r>
            <a:r>
              <a:rPr lang="en-US" baseline="30000" dirty="0"/>
              <a:t>rd</a:t>
            </a:r>
            <a:r>
              <a:rPr lang="en-US" dirty="0"/>
              <a:t> generation</a:t>
            </a:r>
            <a:r>
              <a:rPr lang="en-US" baseline="0" dirty="0"/>
              <a:t> computer. The period of third generation was from 1965-1971. The computers of third generation used Integrated Circuits (ICs) in place of transistors. A single IC has many transistors, resistors, and capacitors along with the associated circuitry. The main features of third generation are −</a:t>
            </a:r>
          </a:p>
          <a:p>
            <a:r>
              <a:rPr lang="en-US" baseline="0" dirty="0"/>
              <a:t>IC used</a:t>
            </a:r>
          </a:p>
          <a:p>
            <a:r>
              <a:rPr lang="en-US" baseline="0" dirty="0"/>
              <a:t>More reliable in comparison to previous two generations</a:t>
            </a:r>
          </a:p>
          <a:p>
            <a:r>
              <a:rPr lang="en-US" baseline="0" dirty="0"/>
              <a:t>Smaller size</a:t>
            </a:r>
          </a:p>
          <a:p>
            <a:r>
              <a:rPr lang="en-US" baseline="0" dirty="0"/>
              <a:t>Generated less heat</a:t>
            </a:r>
          </a:p>
          <a:p>
            <a:r>
              <a:rPr lang="en-US" baseline="0" dirty="0"/>
              <a:t>Faster</a:t>
            </a:r>
          </a:p>
          <a:p>
            <a:r>
              <a:rPr lang="en-US" baseline="0" dirty="0"/>
              <a:t>Lesser maintenance</a:t>
            </a:r>
          </a:p>
          <a:p>
            <a:r>
              <a:rPr lang="en-US" baseline="0" dirty="0"/>
              <a:t>Costly</a:t>
            </a:r>
          </a:p>
          <a:p>
            <a:r>
              <a:rPr lang="en-US" baseline="0" dirty="0"/>
              <a:t>AC required</a:t>
            </a:r>
          </a:p>
          <a:p>
            <a:r>
              <a:rPr lang="en-US" baseline="0" dirty="0"/>
              <a:t>Consumed lesser electricity</a:t>
            </a:r>
          </a:p>
          <a:p>
            <a:r>
              <a:rPr lang="en-US" baseline="0" dirty="0"/>
              <a:t>Supported high-level language</a:t>
            </a:r>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5</a:t>
            </a:fld>
            <a:endParaRPr lang="en-US"/>
          </a:p>
        </p:txBody>
      </p:sp>
    </p:spTree>
    <p:extLst>
      <p:ext uri="{BB962C8B-B14F-4D97-AF65-F5344CB8AC3E}">
        <p14:creationId xmlns:p14="http://schemas.microsoft.com/office/powerpoint/2010/main" val="4186024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6</a:t>
            </a:fld>
            <a:endParaRPr lang="en-US"/>
          </a:p>
        </p:txBody>
      </p:sp>
    </p:spTree>
    <p:extLst>
      <p:ext uri="{BB962C8B-B14F-4D97-AF65-F5344CB8AC3E}">
        <p14:creationId xmlns:p14="http://schemas.microsoft.com/office/powerpoint/2010/main" val="3774422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7</a:t>
            </a:fld>
            <a:endParaRPr lang="en-US"/>
          </a:p>
        </p:txBody>
      </p:sp>
    </p:spTree>
    <p:extLst>
      <p:ext uri="{BB962C8B-B14F-4D97-AF65-F5344CB8AC3E}">
        <p14:creationId xmlns:p14="http://schemas.microsoft.com/office/powerpoint/2010/main" val="2569723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8</a:t>
            </a:fld>
            <a:endParaRPr lang="en-US"/>
          </a:p>
        </p:txBody>
      </p:sp>
    </p:spTree>
    <p:extLst>
      <p:ext uri="{BB962C8B-B14F-4D97-AF65-F5344CB8AC3E}">
        <p14:creationId xmlns:p14="http://schemas.microsoft.com/office/powerpoint/2010/main" val="2190210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9</a:t>
            </a:fld>
            <a:endParaRPr lang="en-US"/>
          </a:p>
        </p:txBody>
      </p:sp>
    </p:spTree>
    <p:extLst>
      <p:ext uri="{BB962C8B-B14F-4D97-AF65-F5344CB8AC3E}">
        <p14:creationId xmlns:p14="http://schemas.microsoft.com/office/powerpoint/2010/main" val="1625485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8869BD-3461-4556-823B-5F254BA4A941}" type="datetime1">
              <a:rPr lang="en-IN" smtClean="0"/>
              <a:t>09-06-2022</a:t>
            </a:fld>
            <a:endParaRPr lang="en-US"/>
          </a:p>
        </p:txBody>
      </p:sp>
      <p:sp>
        <p:nvSpPr>
          <p:cNvPr id="5" name="Footer Placeholder 4"/>
          <p:cNvSpPr>
            <a:spLocks noGrp="1"/>
          </p:cNvSpPr>
          <p:nvPr>
            <p:ph type="ftr" sz="quarter" idx="11"/>
          </p:nvPr>
        </p:nvSpPr>
        <p:spPr/>
        <p:txBody>
          <a:bodyPr/>
          <a:lstStyle/>
          <a:p>
            <a:r>
              <a:rPr lang="en-US"/>
              <a:t>Computer Programming 20CST111</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EBA9B9-2901-438F-9D92-B69E4DEE70D8}" type="datetime1">
              <a:rPr lang="en-IN" smtClean="0"/>
              <a:t>09-06-2022</a:t>
            </a:fld>
            <a:endParaRPr lang="en-US"/>
          </a:p>
        </p:txBody>
      </p:sp>
      <p:sp>
        <p:nvSpPr>
          <p:cNvPr id="5" name="Footer Placeholder 4"/>
          <p:cNvSpPr>
            <a:spLocks noGrp="1"/>
          </p:cNvSpPr>
          <p:nvPr>
            <p:ph type="ftr" sz="quarter" idx="11"/>
          </p:nvPr>
        </p:nvSpPr>
        <p:spPr/>
        <p:txBody>
          <a:bodyPr/>
          <a:lstStyle/>
          <a:p>
            <a:r>
              <a:rPr lang="en-US"/>
              <a:t>Computer Programming 20CST111</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1035D2-4020-4DD6-B9FB-EE195341378F}" type="datetime1">
              <a:rPr lang="en-IN" smtClean="0"/>
              <a:t>09-06-2022</a:t>
            </a:fld>
            <a:endParaRPr lang="en-US"/>
          </a:p>
        </p:txBody>
      </p:sp>
      <p:sp>
        <p:nvSpPr>
          <p:cNvPr id="5" name="Footer Placeholder 4"/>
          <p:cNvSpPr>
            <a:spLocks noGrp="1"/>
          </p:cNvSpPr>
          <p:nvPr>
            <p:ph type="ftr" sz="quarter" idx="11"/>
          </p:nvPr>
        </p:nvSpPr>
        <p:spPr/>
        <p:txBody>
          <a:bodyPr/>
          <a:lstStyle/>
          <a:p>
            <a:r>
              <a:rPr lang="en-US"/>
              <a:t>Computer Programming 20CST111</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869468F-8B66-49A7-8081-4862C467C426}" type="datetime1">
              <a:rPr lang="en-IN" smtClean="0">
                <a:solidFill>
                  <a:prstClr val="black">
                    <a:tint val="75000"/>
                  </a:prstClr>
                </a:solidFill>
              </a:rPr>
              <a:t>09-06-2022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Computer Programming 20CST111</a:t>
            </a: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cxnSp>
        <p:nvCxnSpPr>
          <p:cNvPr id="6" name="Straight Connector 5"/>
          <p:cNvCxnSpPr/>
          <p:nvPr/>
        </p:nvCxnSpPr>
        <p:spPr>
          <a:xfrm>
            <a:off x="0" y="6400800"/>
            <a:ext cx="12192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1016000" y="1447800"/>
            <a:ext cx="109728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422400" y="609600"/>
            <a:ext cx="10566400" cy="685800"/>
          </a:xfrm>
          <a:prstGeom prst="rect">
            <a:avLst/>
          </a:prstGeom>
          <a:solidFill>
            <a:schemeClr val="bg1"/>
          </a:solidFill>
          <a:effectLst>
            <a:softEdge rad="63500"/>
          </a:effectLst>
        </p:spPr>
        <p:txBody>
          <a:bodyPr anchor="ctr">
            <a:normAutofit/>
          </a:bodyPr>
          <a:lstStyle>
            <a:lvl1pPr algn="ctr">
              <a:buNone/>
              <a:defRPr sz="3200" b="1">
                <a:solidFill>
                  <a:srgbClr val="C00000"/>
                </a:solidFill>
              </a:defRPr>
            </a:lvl1pPr>
          </a:lstStyle>
          <a:p>
            <a:pPr lvl="0"/>
            <a:r>
              <a:rPr lang="en-US"/>
              <a:t>Click to edit Master text styles</a:t>
            </a:r>
          </a:p>
        </p:txBody>
      </p:sp>
    </p:spTree>
    <p:extLst>
      <p:ext uri="{BB962C8B-B14F-4D97-AF65-F5344CB8AC3E}">
        <p14:creationId xmlns:p14="http://schemas.microsoft.com/office/powerpoint/2010/main" val="2456821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E1E47E-A217-4E76-AB68-471C70D963E4}" type="datetime1">
              <a:rPr lang="en-IN" smtClean="0"/>
              <a:t>09-06-2022</a:t>
            </a:fld>
            <a:endParaRPr lang="en-US"/>
          </a:p>
        </p:txBody>
      </p:sp>
      <p:sp>
        <p:nvSpPr>
          <p:cNvPr id="5" name="Footer Placeholder 4"/>
          <p:cNvSpPr>
            <a:spLocks noGrp="1"/>
          </p:cNvSpPr>
          <p:nvPr>
            <p:ph type="ftr" sz="quarter" idx="11"/>
          </p:nvPr>
        </p:nvSpPr>
        <p:spPr/>
        <p:txBody>
          <a:bodyPr/>
          <a:lstStyle/>
          <a:p>
            <a:r>
              <a:rPr lang="en-US"/>
              <a:t>Computer Programming 20CST111</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DB587D-F108-4067-B4D0-07171506B24E}" type="datetime1">
              <a:rPr lang="en-IN" smtClean="0"/>
              <a:t>09-06-2022</a:t>
            </a:fld>
            <a:endParaRPr lang="en-US"/>
          </a:p>
        </p:txBody>
      </p:sp>
      <p:sp>
        <p:nvSpPr>
          <p:cNvPr id="5" name="Footer Placeholder 4"/>
          <p:cNvSpPr>
            <a:spLocks noGrp="1"/>
          </p:cNvSpPr>
          <p:nvPr>
            <p:ph type="ftr" sz="quarter" idx="11"/>
          </p:nvPr>
        </p:nvSpPr>
        <p:spPr/>
        <p:txBody>
          <a:bodyPr/>
          <a:lstStyle/>
          <a:p>
            <a:r>
              <a:rPr lang="en-US"/>
              <a:t>Computer Programming 20CST111</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2E41D-C5D3-4548-9FAA-4358EAC18C2E}" type="datetime1">
              <a:rPr lang="en-IN" smtClean="0"/>
              <a:t>09-06-2022</a:t>
            </a:fld>
            <a:endParaRPr lang="en-US"/>
          </a:p>
        </p:txBody>
      </p:sp>
      <p:sp>
        <p:nvSpPr>
          <p:cNvPr id="6" name="Footer Placeholder 5"/>
          <p:cNvSpPr>
            <a:spLocks noGrp="1"/>
          </p:cNvSpPr>
          <p:nvPr>
            <p:ph type="ftr" sz="quarter" idx="11"/>
          </p:nvPr>
        </p:nvSpPr>
        <p:spPr/>
        <p:txBody>
          <a:bodyPr/>
          <a:lstStyle/>
          <a:p>
            <a:r>
              <a:rPr lang="en-US"/>
              <a:t>Computer Programming 20CST111</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C67038-7F79-4229-BF9D-82030FEA416D}" type="datetime1">
              <a:rPr lang="en-IN" smtClean="0"/>
              <a:t>09-06-2022</a:t>
            </a:fld>
            <a:endParaRPr lang="en-US"/>
          </a:p>
        </p:txBody>
      </p:sp>
      <p:sp>
        <p:nvSpPr>
          <p:cNvPr id="8" name="Footer Placeholder 7"/>
          <p:cNvSpPr>
            <a:spLocks noGrp="1"/>
          </p:cNvSpPr>
          <p:nvPr>
            <p:ph type="ftr" sz="quarter" idx="11"/>
          </p:nvPr>
        </p:nvSpPr>
        <p:spPr/>
        <p:txBody>
          <a:bodyPr/>
          <a:lstStyle/>
          <a:p>
            <a:r>
              <a:rPr lang="en-US"/>
              <a:t>Computer Programming 20CST111</a:t>
            </a:r>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FCCAEF4-6C2C-44AA-A30B-8B20BBDAF2F8}" type="datetime1">
              <a:rPr lang="en-IN" smtClean="0"/>
              <a:t>09-06-2022</a:t>
            </a:fld>
            <a:endParaRPr lang="en-US"/>
          </a:p>
        </p:txBody>
      </p:sp>
      <p:sp>
        <p:nvSpPr>
          <p:cNvPr id="4" name="Footer Placeholder 3"/>
          <p:cNvSpPr>
            <a:spLocks noGrp="1"/>
          </p:cNvSpPr>
          <p:nvPr>
            <p:ph type="ftr" sz="quarter" idx="11"/>
          </p:nvPr>
        </p:nvSpPr>
        <p:spPr/>
        <p:txBody>
          <a:bodyPr/>
          <a:lstStyle/>
          <a:p>
            <a:r>
              <a:rPr lang="en-US"/>
              <a:t>Computer Programming 20CST111</a:t>
            </a:r>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413928-E774-4B76-B35F-DC372AB25798}" type="datetime1">
              <a:rPr lang="en-IN" smtClean="0"/>
              <a:t>09-06-2022</a:t>
            </a:fld>
            <a:endParaRPr lang="en-US"/>
          </a:p>
        </p:txBody>
      </p:sp>
      <p:sp>
        <p:nvSpPr>
          <p:cNvPr id="3" name="Footer Placeholder 2"/>
          <p:cNvSpPr>
            <a:spLocks noGrp="1"/>
          </p:cNvSpPr>
          <p:nvPr>
            <p:ph type="ftr" sz="quarter" idx="11"/>
          </p:nvPr>
        </p:nvSpPr>
        <p:spPr/>
        <p:txBody>
          <a:bodyPr/>
          <a:lstStyle/>
          <a:p>
            <a:r>
              <a:rPr lang="en-US"/>
              <a:t>Computer Programming 20CST111</a:t>
            </a:r>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718B62-2212-473F-838B-C367675015B3}" type="datetime1">
              <a:rPr lang="en-IN" smtClean="0"/>
              <a:t>09-06-2022</a:t>
            </a:fld>
            <a:endParaRPr lang="en-US"/>
          </a:p>
        </p:txBody>
      </p:sp>
      <p:sp>
        <p:nvSpPr>
          <p:cNvPr id="6" name="Footer Placeholder 5"/>
          <p:cNvSpPr>
            <a:spLocks noGrp="1"/>
          </p:cNvSpPr>
          <p:nvPr>
            <p:ph type="ftr" sz="quarter" idx="11"/>
          </p:nvPr>
        </p:nvSpPr>
        <p:spPr/>
        <p:txBody>
          <a:bodyPr/>
          <a:lstStyle/>
          <a:p>
            <a:r>
              <a:rPr lang="en-US"/>
              <a:t>Computer Programming 20CST111</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3D4E63-735A-420F-B54A-591DFEBC8071}" type="datetime1">
              <a:rPr lang="en-IN" smtClean="0"/>
              <a:t>09-06-2022</a:t>
            </a:fld>
            <a:endParaRPr lang="en-US"/>
          </a:p>
        </p:txBody>
      </p:sp>
      <p:sp>
        <p:nvSpPr>
          <p:cNvPr id="6" name="Footer Placeholder 5"/>
          <p:cNvSpPr>
            <a:spLocks noGrp="1"/>
          </p:cNvSpPr>
          <p:nvPr>
            <p:ph type="ftr" sz="quarter" idx="11"/>
          </p:nvPr>
        </p:nvSpPr>
        <p:spPr/>
        <p:txBody>
          <a:bodyPr/>
          <a:lstStyle/>
          <a:p>
            <a:r>
              <a:rPr lang="en-US"/>
              <a:t>Computer Programming 20CST111</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733FE0-1EFA-45A3-B29A-75CE975AE264}" type="datetime1">
              <a:rPr lang="en-IN" smtClean="0"/>
              <a:t>09-06-2022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Computer Programming 20CST111</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 id="2147483702" r:id="rId14"/>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hf hdr="0" ftr="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1.jpg"/><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hyperlink" Target="https://www.youtube.com/watch?v=MyxVAq9MifI" TargetMode="External"/><Relationship Id="rId2" Type="http://schemas.openxmlformats.org/officeDocument/2006/relationships/notesSlide" Target="../notesSlides/notesSlide31.xml"/><Relationship Id="rId1" Type="http://schemas.openxmlformats.org/officeDocument/2006/relationships/slideLayout" Target="../slideLayouts/slideLayout14.xml"/><Relationship Id="rId4" Type="http://schemas.openxmlformats.org/officeDocument/2006/relationships/hyperlink" Target="https://www.youtube.com/watch?v=xXBitioUzf8" TargetMode="Externa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191794"/>
            <a:ext cx="12196420" cy="754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689304721"/>
              </p:ext>
            </p:extLst>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26" name="CorelDRAW" r:id="rId4" imgW="2169000" imgH="2169360" progId="">
                  <p:embed/>
                </p:oleObj>
              </mc:Choice>
              <mc:Fallback>
                <p:oleObj name="CorelDRAW" r:id="rId4" imgW="2169000" imgH="2169360" progId="">
                  <p:embed/>
                  <p:pic>
                    <p:nvPicPr>
                      <p:cNvPr id="0" name="Picture 2"/>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8" y="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340194" y="6022841"/>
            <a:ext cx="64320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defTabSz="622300">
              <a:lnSpc>
                <a:spcPct val="90000"/>
              </a:lnSpc>
              <a:spcBef>
                <a:spcPct val="0"/>
              </a:spcBef>
              <a:spcAft>
                <a:spcPct val="35000"/>
              </a:spcAft>
            </a:pPr>
            <a:r>
              <a:rPr lang="en-US" sz="2400" b="1" dirty="0" smtClean="0">
                <a:solidFill>
                  <a:prstClr val="black">
                    <a:lumMod val="85000"/>
                    <a:lumOff val="15000"/>
                  </a:prstClr>
                </a:solidFill>
                <a:latin typeface="Times New Roman" panose="02020603050405020304" pitchFamily="18" charset="0"/>
                <a:cs typeface="Times New Roman" panose="02020603050405020304" pitchFamily="18" charset="0"/>
              </a:rPr>
              <a:t>	Bitwise </a:t>
            </a: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Operator and Type Casting</a:t>
            </a:r>
          </a:p>
          <a:p>
            <a:pPr eaLnBrk="1" hangingPunct="1"/>
            <a:endParaRPr lang="en-US" sz="1600" dirty="0">
              <a:latin typeface="Raleway ExtraBold" pitchFamily="34" charset="-52"/>
            </a:endParaRPr>
          </a:p>
        </p:txBody>
      </p:sp>
      <p:sp>
        <p:nvSpPr>
          <p:cNvPr id="3" name="Slide Number Placeholder 2">
            <a:extLst>
              <a:ext uri="{FF2B5EF4-FFF2-40B4-BE49-F238E27FC236}">
                <a16:creationId xmlns:a16="http://schemas.microsoft.com/office/drawing/2014/main" id="{BA987D69-02BE-43ED-8539-CD669F48D543}"/>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17" name="TextBox 16"/>
          <p:cNvSpPr txBox="1">
            <a:spLocks noChangeArrowheads="1"/>
          </p:cNvSpPr>
          <p:nvPr/>
        </p:nvSpPr>
        <p:spPr bwMode="auto">
          <a:xfrm>
            <a:off x="1327523" y="1643436"/>
            <a:ext cx="9063318" cy="372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ACADEMIC UNIT-2</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Introduction to </a:t>
            </a:r>
            <a:r>
              <a:rPr lang="en-US" sz="2800" dirty="0">
                <a:latin typeface="Times New Roman" panose="02020603050405020304" pitchFamily="18" charset="0"/>
                <a:ea typeface="Calibri" panose="020F0502020204030204" pitchFamily="34" charset="0"/>
                <a:cs typeface="Times New Roman" panose="02020603050405020304" pitchFamily="18" charset="0"/>
              </a:rPr>
              <a:t>P</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roblem </a:t>
            </a:r>
            <a:r>
              <a:rPr lang="en-US" sz="2800" dirty="0">
                <a:latin typeface="Times New Roman" panose="02020603050405020304" pitchFamily="18" charset="0"/>
                <a:ea typeface="Calibri" panose="020F0502020204030204" pitchFamily="34" charset="0"/>
                <a:cs typeface="Times New Roman" panose="02020603050405020304" pitchFamily="18" charset="0"/>
              </a:rPr>
              <a:t>S</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olving</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Code:22CSH-101</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eaLnBrk="1" hangingPunct="1"/>
            <a:endParaRPr lang="en-US" sz="1600" dirty="0">
              <a:latin typeface="Raleway ExtraBold" pitchFamily="34" charset="-52"/>
            </a:endParaRPr>
          </a:p>
        </p:txBody>
      </p:sp>
    </p:spTree>
    <p:extLst>
      <p:ext uri="{BB962C8B-B14F-4D97-AF65-F5344CB8AC3E}">
        <p14:creationId xmlns:p14="http://schemas.microsoft.com/office/powerpoint/2010/main" val="456502190"/>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554480"/>
            <a:ext cx="10515600" cy="5303520"/>
          </a:xfrm>
        </p:spPr>
        <p:txBody>
          <a:bodyPr>
            <a:normAutofit/>
          </a:bodyPr>
          <a:lstStyle/>
          <a:p>
            <a:pPr algn="just"/>
            <a:r>
              <a:rPr lang="en-IN" b="1" dirty="0"/>
              <a:t>Bitwise OR</a:t>
            </a:r>
          </a:p>
          <a:p>
            <a:pPr algn="just">
              <a:buNone/>
            </a:pPr>
            <a:r>
              <a:rPr lang="en-US" dirty="0"/>
              <a:t>12 = 00001100 (In Binary)</a:t>
            </a:r>
          </a:p>
          <a:p>
            <a:pPr algn="just">
              <a:buNone/>
            </a:pPr>
            <a:r>
              <a:rPr lang="en-US" dirty="0"/>
              <a:t>25 = 00011001 (In Binary)</a:t>
            </a:r>
          </a:p>
          <a:p>
            <a:pPr algn="just">
              <a:buNone/>
            </a:pPr>
            <a:endParaRPr lang="en-US" dirty="0"/>
          </a:p>
          <a:p>
            <a:pPr algn="just">
              <a:buNone/>
            </a:pPr>
            <a:r>
              <a:rPr lang="en-US" dirty="0"/>
              <a:t>Bitwise OR Operation of 12 and 25</a:t>
            </a:r>
          </a:p>
          <a:p>
            <a:pPr algn="just">
              <a:buNone/>
            </a:pPr>
            <a:r>
              <a:rPr lang="en-US" dirty="0"/>
              <a:t>   00001100</a:t>
            </a:r>
          </a:p>
          <a:p>
            <a:pPr algn="just">
              <a:buNone/>
            </a:pPr>
            <a:r>
              <a:rPr lang="en-US" dirty="0"/>
              <a:t>| 00011001</a:t>
            </a:r>
          </a:p>
          <a:p>
            <a:pPr algn="just">
              <a:buNone/>
            </a:pPr>
            <a:r>
              <a:rPr lang="en-US" dirty="0"/>
              <a:t>   ________</a:t>
            </a:r>
          </a:p>
          <a:p>
            <a:pPr algn="just">
              <a:buNone/>
            </a:pPr>
            <a:r>
              <a:rPr lang="en-US" dirty="0"/>
              <a:t>   00011101  = 29 (In decimal)</a:t>
            </a:r>
          </a:p>
          <a:p>
            <a:pPr algn="just"/>
            <a:endParaRPr lang="en-US" sz="1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490BADE-C468-4D3A-9BA1-568F68A6D6FF}" type="datetime1">
              <a:rPr lang="en-IN" sz="1400" b="1" smtClean="0">
                <a:solidFill>
                  <a:schemeClr val="bg1"/>
                </a:solidFill>
                <a:latin typeface="Times New Roman" panose="02020603050405020304" pitchFamily="18" charset="0"/>
                <a:cs typeface="Times New Roman" panose="02020603050405020304" pitchFamily="18" charset="0"/>
              </a:rPr>
              <a:t>09-06-2022</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25"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rPr>
              <a:t>Bitwise Operator</a:t>
            </a:r>
          </a:p>
        </p:txBody>
      </p:sp>
      <p:sp>
        <p:nvSpPr>
          <p:cNvPr id="6" name="Slide Number Placeholder 5"/>
          <p:cNvSpPr>
            <a:spLocks noGrp="1"/>
          </p:cNvSpPr>
          <p:nvPr>
            <p:ph type="sldNum" sz="quarter" idx="12"/>
          </p:nvPr>
        </p:nvSpPr>
        <p:spPr/>
        <p:txBody>
          <a:bodyPr/>
          <a:lstStyle/>
          <a:p>
            <a:fld id="{D0ACE207-8893-440E-B420-229E26CA706E}" type="slidenum">
              <a:rPr lang="en-IN" smtClean="0"/>
              <a:pPr/>
              <a:t>10</a:t>
            </a:fld>
            <a:endParaRPr lang="en-IN"/>
          </a:p>
        </p:txBody>
      </p:sp>
    </p:spTree>
    <p:extLst>
      <p:ext uri="{BB962C8B-B14F-4D97-AF65-F5344CB8AC3E}">
        <p14:creationId xmlns:p14="http://schemas.microsoft.com/office/powerpoint/2010/main" val="475282482"/>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554480"/>
            <a:ext cx="10515600" cy="5303520"/>
          </a:xfrm>
        </p:spPr>
        <p:txBody>
          <a:bodyPr>
            <a:normAutofit/>
          </a:bodyPr>
          <a:lstStyle/>
          <a:p>
            <a:pPr algn="just"/>
            <a:r>
              <a:rPr lang="en-IN" b="1" dirty="0"/>
              <a:t>Bitwise XOR</a:t>
            </a:r>
          </a:p>
          <a:p>
            <a:pPr algn="just">
              <a:buNone/>
            </a:pPr>
            <a:r>
              <a:rPr lang="en-US" dirty="0"/>
              <a:t>12 = 00001100 (In Binary)</a:t>
            </a:r>
          </a:p>
          <a:p>
            <a:pPr algn="just">
              <a:buNone/>
            </a:pPr>
            <a:r>
              <a:rPr lang="en-US" dirty="0"/>
              <a:t>25 = 00011001 (In Binary)</a:t>
            </a:r>
          </a:p>
          <a:p>
            <a:pPr algn="just">
              <a:buNone/>
            </a:pPr>
            <a:endParaRPr lang="en-US" dirty="0"/>
          </a:p>
          <a:p>
            <a:pPr algn="just">
              <a:buNone/>
            </a:pPr>
            <a:r>
              <a:rPr lang="en-US" dirty="0"/>
              <a:t>Bitwise XOR Operation of 12 and 25</a:t>
            </a:r>
          </a:p>
          <a:p>
            <a:pPr algn="just">
              <a:buNone/>
            </a:pPr>
            <a:r>
              <a:rPr lang="en-US" dirty="0"/>
              <a:t>   00001100</a:t>
            </a:r>
          </a:p>
          <a:p>
            <a:pPr algn="just">
              <a:buNone/>
            </a:pPr>
            <a:r>
              <a:rPr lang="en-US" dirty="0"/>
              <a:t>^ 00011001</a:t>
            </a:r>
          </a:p>
          <a:p>
            <a:pPr algn="just">
              <a:buNone/>
            </a:pPr>
            <a:r>
              <a:rPr lang="en-US" dirty="0"/>
              <a:t>   ________</a:t>
            </a:r>
          </a:p>
          <a:p>
            <a:pPr algn="just">
              <a:buNone/>
            </a:pPr>
            <a:r>
              <a:rPr lang="en-US" dirty="0"/>
              <a:t>   00010101  = 21 (In decimal)</a:t>
            </a:r>
          </a:p>
          <a:p>
            <a:pPr algn="just"/>
            <a:endParaRPr lang="en-US" sz="1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D538D14-9313-426A-8EC6-AA62400468CA}" type="datetime1">
              <a:rPr lang="en-IN" sz="1400" b="1" smtClean="0">
                <a:solidFill>
                  <a:schemeClr val="bg1"/>
                </a:solidFill>
                <a:latin typeface="Times New Roman" panose="02020603050405020304" pitchFamily="18" charset="0"/>
                <a:cs typeface="Times New Roman" panose="02020603050405020304" pitchFamily="18" charset="0"/>
              </a:rPr>
              <a:t>09-06-2022</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25"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rPr>
              <a:t>Bitwise Operator</a:t>
            </a:r>
          </a:p>
        </p:txBody>
      </p:sp>
      <p:sp>
        <p:nvSpPr>
          <p:cNvPr id="6" name="Slide Number Placeholder 5"/>
          <p:cNvSpPr>
            <a:spLocks noGrp="1"/>
          </p:cNvSpPr>
          <p:nvPr>
            <p:ph type="sldNum" sz="quarter" idx="12"/>
          </p:nvPr>
        </p:nvSpPr>
        <p:spPr/>
        <p:txBody>
          <a:bodyPr/>
          <a:lstStyle/>
          <a:p>
            <a:fld id="{D0ACE207-8893-440E-B420-229E26CA706E}" type="slidenum">
              <a:rPr lang="en-IN" smtClean="0"/>
              <a:pPr/>
              <a:t>11</a:t>
            </a:fld>
            <a:endParaRPr lang="en-IN"/>
          </a:p>
        </p:txBody>
      </p:sp>
    </p:spTree>
    <p:extLst>
      <p:ext uri="{BB962C8B-B14F-4D97-AF65-F5344CB8AC3E}">
        <p14:creationId xmlns:p14="http://schemas.microsoft.com/office/powerpoint/2010/main" val="475282482"/>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554480"/>
            <a:ext cx="10515600" cy="5303520"/>
          </a:xfrm>
        </p:spPr>
        <p:txBody>
          <a:bodyPr>
            <a:normAutofit/>
          </a:bodyPr>
          <a:lstStyle/>
          <a:p>
            <a:pPr algn="just"/>
            <a:r>
              <a:rPr lang="en-IN" b="1" dirty="0"/>
              <a:t>Bitwise Compliment</a:t>
            </a:r>
          </a:p>
          <a:p>
            <a:pPr algn="just">
              <a:buNone/>
            </a:pPr>
            <a:endParaRPr lang="en-US" dirty="0"/>
          </a:p>
          <a:p>
            <a:pPr algn="just">
              <a:buNone/>
            </a:pPr>
            <a:r>
              <a:rPr lang="en-US" dirty="0"/>
              <a:t>35 = 00100011 (In Binary)</a:t>
            </a:r>
          </a:p>
          <a:p>
            <a:pPr algn="just">
              <a:buNone/>
            </a:pPr>
            <a:endParaRPr lang="en-US" dirty="0"/>
          </a:p>
          <a:p>
            <a:pPr algn="just">
              <a:buNone/>
            </a:pPr>
            <a:r>
              <a:rPr lang="en-US" dirty="0"/>
              <a:t>Bitwise complement Operation of 35</a:t>
            </a:r>
          </a:p>
          <a:p>
            <a:pPr algn="just">
              <a:buNone/>
            </a:pPr>
            <a:r>
              <a:rPr lang="en-US" dirty="0"/>
              <a:t>~ 00100011 </a:t>
            </a:r>
          </a:p>
          <a:p>
            <a:pPr algn="just">
              <a:buNone/>
            </a:pPr>
            <a:r>
              <a:rPr lang="en-US" dirty="0"/>
              <a:t>   ________</a:t>
            </a:r>
          </a:p>
          <a:p>
            <a:pPr algn="just">
              <a:buNone/>
            </a:pPr>
            <a:r>
              <a:rPr lang="en-US" dirty="0"/>
              <a:t>   11011100  = 220 (In decimal)</a:t>
            </a:r>
          </a:p>
          <a:p>
            <a:pPr algn="just"/>
            <a:endParaRPr lang="en-US" sz="1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0C5E4BD-6D7E-4C01-91C0-81B07AF0C690}" type="datetime1">
              <a:rPr lang="en-IN" sz="1400" b="1" smtClean="0">
                <a:solidFill>
                  <a:schemeClr val="bg1"/>
                </a:solidFill>
                <a:latin typeface="Times New Roman" panose="02020603050405020304" pitchFamily="18" charset="0"/>
                <a:cs typeface="Times New Roman" panose="02020603050405020304" pitchFamily="18" charset="0"/>
              </a:rPr>
              <a:t>09-06-2022</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25"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rPr>
              <a:t>Bitwise Operator</a:t>
            </a:r>
          </a:p>
        </p:txBody>
      </p:sp>
      <p:sp>
        <p:nvSpPr>
          <p:cNvPr id="6" name="Slide Number Placeholder 5"/>
          <p:cNvSpPr>
            <a:spLocks noGrp="1"/>
          </p:cNvSpPr>
          <p:nvPr>
            <p:ph type="sldNum" sz="quarter" idx="12"/>
          </p:nvPr>
        </p:nvSpPr>
        <p:spPr/>
        <p:txBody>
          <a:bodyPr/>
          <a:lstStyle/>
          <a:p>
            <a:fld id="{D0ACE207-8893-440E-B420-229E26CA706E}" type="slidenum">
              <a:rPr lang="en-IN" smtClean="0"/>
              <a:pPr/>
              <a:t>12</a:t>
            </a:fld>
            <a:endParaRPr lang="en-IN"/>
          </a:p>
        </p:txBody>
      </p:sp>
    </p:spTree>
    <p:extLst>
      <p:ext uri="{BB962C8B-B14F-4D97-AF65-F5344CB8AC3E}">
        <p14:creationId xmlns:p14="http://schemas.microsoft.com/office/powerpoint/2010/main" val="475282482"/>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554480"/>
            <a:ext cx="10515600" cy="5303520"/>
          </a:xfrm>
        </p:spPr>
        <p:txBody>
          <a:bodyPr>
            <a:normAutofit/>
          </a:bodyPr>
          <a:lstStyle/>
          <a:p>
            <a:pPr algn="just"/>
            <a:r>
              <a:rPr lang="en-IN" b="1" dirty="0"/>
              <a:t>Bitwise Right shift</a:t>
            </a:r>
          </a:p>
          <a:p>
            <a:pPr algn="just">
              <a:buNone/>
            </a:pPr>
            <a:endParaRPr lang="en-IN" dirty="0"/>
          </a:p>
          <a:p>
            <a:pPr algn="just">
              <a:buNone/>
            </a:pPr>
            <a:r>
              <a:rPr lang="en-US" dirty="0"/>
              <a:t>212 = 11010100 (In binary)</a:t>
            </a:r>
          </a:p>
          <a:p>
            <a:pPr algn="just">
              <a:buNone/>
            </a:pPr>
            <a:r>
              <a:rPr lang="en-US" dirty="0"/>
              <a:t>212&gt;&gt;2 = 00110101 (In binary) [Right shift by two bits]</a:t>
            </a:r>
          </a:p>
          <a:p>
            <a:pPr algn="just">
              <a:buNone/>
            </a:pPr>
            <a:r>
              <a:rPr lang="en-US" dirty="0"/>
              <a:t>212&gt;&gt;7 = 00000001 (In binary)</a:t>
            </a:r>
          </a:p>
          <a:p>
            <a:pPr algn="just">
              <a:buNone/>
            </a:pPr>
            <a:r>
              <a:rPr lang="en-US" dirty="0"/>
              <a:t>212&gt;&gt;8 = 00000000 </a:t>
            </a:r>
          </a:p>
          <a:p>
            <a:pPr algn="just">
              <a:buNone/>
            </a:pPr>
            <a:r>
              <a:rPr lang="en-US" dirty="0"/>
              <a:t>212&gt;&gt;0 = 11010100 (No Shift)</a:t>
            </a:r>
          </a:p>
          <a:p>
            <a:pPr algn="just"/>
            <a:endParaRPr lang="en-US" sz="1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7E900F3-AA47-40BD-996D-803FDF985E06}" type="datetime1">
              <a:rPr lang="en-IN" sz="1400" b="1" smtClean="0">
                <a:solidFill>
                  <a:schemeClr val="bg1"/>
                </a:solidFill>
                <a:latin typeface="Times New Roman" panose="02020603050405020304" pitchFamily="18" charset="0"/>
                <a:cs typeface="Times New Roman" panose="02020603050405020304" pitchFamily="18" charset="0"/>
              </a:rPr>
              <a:t>09-06-2022</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25"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rPr>
              <a:t>Bitwise Operator</a:t>
            </a:r>
          </a:p>
        </p:txBody>
      </p:sp>
      <p:sp>
        <p:nvSpPr>
          <p:cNvPr id="6" name="Slide Number Placeholder 5"/>
          <p:cNvSpPr>
            <a:spLocks noGrp="1"/>
          </p:cNvSpPr>
          <p:nvPr>
            <p:ph type="sldNum" sz="quarter" idx="12"/>
          </p:nvPr>
        </p:nvSpPr>
        <p:spPr/>
        <p:txBody>
          <a:bodyPr/>
          <a:lstStyle/>
          <a:p>
            <a:fld id="{D0ACE207-8893-440E-B420-229E26CA706E}" type="slidenum">
              <a:rPr lang="en-IN" smtClean="0"/>
              <a:pPr/>
              <a:t>13</a:t>
            </a:fld>
            <a:endParaRPr lang="en-IN"/>
          </a:p>
        </p:txBody>
      </p:sp>
    </p:spTree>
    <p:extLst>
      <p:ext uri="{BB962C8B-B14F-4D97-AF65-F5344CB8AC3E}">
        <p14:creationId xmlns:p14="http://schemas.microsoft.com/office/powerpoint/2010/main" val="475282482"/>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554480"/>
            <a:ext cx="10515600" cy="5303520"/>
          </a:xfrm>
        </p:spPr>
        <p:txBody>
          <a:bodyPr>
            <a:normAutofit/>
          </a:bodyPr>
          <a:lstStyle/>
          <a:p>
            <a:pPr algn="just"/>
            <a:r>
              <a:rPr lang="en-IN" b="1" dirty="0"/>
              <a:t>Bitwise Left shift</a:t>
            </a:r>
          </a:p>
          <a:p>
            <a:pPr algn="just">
              <a:buNone/>
            </a:pPr>
            <a:endParaRPr lang="en-IN" dirty="0"/>
          </a:p>
          <a:p>
            <a:pPr algn="just">
              <a:buNone/>
            </a:pPr>
            <a:r>
              <a:rPr lang="en-US" dirty="0"/>
              <a:t>212 = 11010100 (In binary)</a:t>
            </a:r>
          </a:p>
          <a:p>
            <a:pPr algn="just">
              <a:buNone/>
            </a:pPr>
            <a:r>
              <a:rPr lang="en-US" dirty="0"/>
              <a:t>212&lt;&lt;1 = 110101000 (In binary) [Left shift by one bit]</a:t>
            </a:r>
          </a:p>
          <a:p>
            <a:pPr algn="just">
              <a:buNone/>
            </a:pPr>
            <a:r>
              <a:rPr lang="en-US" dirty="0"/>
              <a:t>212&lt;&lt;0 =11010100 (Shift by 0)</a:t>
            </a:r>
          </a:p>
          <a:p>
            <a:pPr algn="just">
              <a:buNone/>
            </a:pPr>
            <a:r>
              <a:rPr lang="en-US" dirty="0"/>
              <a:t>212&lt;&lt;4 = 110101000000 (In binary) =3392(In decimal)</a:t>
            </a:r>
            <a:endParaRPr lang="en-IN" dirty="0"/>
          </a:p>
          <a:p>
            <a:pPr algn="just">
              <a:buNone/>
            </a:pPr>
            <a:endParaRPr lang="en-IN" sz="1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E290C74-DD36-4F99-9878-F8E073FDB9A3}" type="datetime1">
              <a:rPr lang="en-IN" sz="1400" b="1" smtClean="0">
                <a:solidFill>
                  <a:schemeClr val="bg1"/>
                </a:solidFill>
                <a:latin typeface="Times New Roman" panose="02020603050405020304" pitchFamily="18" charset="0"/>
                <a:cs typeface="Times New Roman" panose="02020603050405020304" pitchFamily="18" charset="0"/>
              </a:rPr>
              <a:t>09-06-2022</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25"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rPr>
              <a:t>Bitwise Operator</a:t>
            </a:r>
          </a:p>
        </p:txBody>
      </p:sp>
      <p:sp>
        <p:nvSpPr>
          <p:cNvPr id="6" name="Slide Number Placeholder 5"/>
          <p:cNvSpPr>
            <a:spLocks noGrp="1"/>
          </p:cNvSpPr>
          <p:nvPr>
            <p:ph type="sldNum" sz="quarter" idx="12"/>
          </p:nvPr>
        </p:nvSpPr>
        <p:spPr/>
        <p:txBody>
          <a:bodyPr/>
          <a:lstStyle/>
          <a:p>
            <a:fld id="{D0ACE207-8893-440E-B420-229E26CA706E}" type="slidenum">
              <a:rPr lang="en-IN" smtClean="0"/>
              <a:pPr/>
              <a:t>14</a:t>
            </a:fld>
            <a:endParaRPr lang="en-IN"/>
          </a:p>
        </p:txBody>
      </p:sp>
    </p:spTree>
    <p:extLst>
      <p:ext uri="{BB962C8B-B14F-4D97-AF65-F5344CB8AC3E}">
        <p14:creationId xmlns:p14="http://schemas.microsoft.com/office/powerpoint/2010/main" val="475282482"/>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554480"/>
            <a:ext cx="10515600" cy="5303520"/>
          </a:xfrm>
        </p:spPr>
        <p:txBody>
          <a:bodyPr>
            <a:normAutofit fontScale="92500" lnSpcReduction="20000"/>
          </a:bodyPr>
          <a:lstStyle/>
          <a:p>
            <a:pPr marL="0" indent="0">
              <a:buNone/>
            </a:pPr>
            <a:r>
              <a:rPr lang="en-IN" b="0" dirty="0">
                <a:effectLst/>
                <a:latin typeface="Consolas" panose="020B0609020204030204" pitchFamily="49" charset="0"/>
              </a:rPr>
              <a:t>#include &lt;</a:t>
            </a:r>
            <a:r>
              <a:rPr lang="en-IN" b="0" dirty="0" err="1">
                <a:effectLst/>
                <a:latin typeface="Consolas" panose="020B0609020204030204" pitchFamily="49" charset="0"/>
              </a:rPr>
              <a:t>stdio.h</a:t>
            </a:r>
            <a:r>
              <a:rPr lang="en-IN" b="0" dirty="0">
                <a:effectLst/>
                <a:latin typeface="Consolas" panose="020B0609020204030204" pitchFamily="49" charset="0"/>
              </a:rPr>
              <a:t>&gt;</a:t>
            </a:r>
          </a:p>
          <a:p>
            <a:pPr marL="0" indent="0">
              <a:buNone/>
            </a:pPr>
            <a:r>
              <a:rPr lang="en-IN" b="0" dirty="0">
                <a:effectLst/>
                <a:latin typeface="Consolas" panose="020B0609020204030204" pitchFamily="49" charset="0"/>
              </a:rPr>
              <a:t>int main()</a:t>
            </a:r>
          </a:p>
          <a:p>
            <a:pPr marL="0" indent="0">
              <a:buNone/>
            </a:pPr>
            <a:r>
              <a:rPr lang="en-IN" b="0" dirty="0">
                <a:effectLst/>
                <a:latin typeface="Consolas" panose="020B0609020204030204" pitchFamily="49" charset="0"/>
              </a:rPr>
              <a:t>{</a:t>
            </a:r>
          </a:p>
          <a:p>
            <a:pPr marL="0" indent="0">
              <a:buNone/>
            </a:pPr>
            <a:r>
              <a:rPr lang="en-IN" b="0" dirty="0">
                <a:effectLst/>
                <a:latin typeface="Consolas" panose="020B0609020204030204" pitchFamily="49" charset="0"/>
              </a:rPr>
              <a:t>int a = 12, b = 25; //12=00001100,25=00011001 </a:t>
            </a:r>
          </a:p>
          <a:p>
            <a:pPr marL="0" indent="0">
              <a:buNone/>
            </a:pPr>
            <a:r>
              <a:rPr lang="en-IN" b="0" dirty="0" err="1">
                <a:effectLst/>
                <a:latin typeface="Consolas" panose="020B0609020204030204" pitchFamily="49" charset="0"/>
              </a:rPr>
              <a:t>printf</a:t>
            </a:r>
            <a:r>
              <a:rPr lang="en-IN" b="0" dirty="0">
                <a:effectLst/>
                <a:latin typeface="Consolas" panose="020B0609020204030204" pitchFamily="49" charset="0"/>
              </a:rPr>
              <a:t>("Output = %d\n", </a:t>
            </a:r>
            <a:r>
              <a:rPr lang="en-IN" b="0" dirty="0" err="1">
                <a:effectLst/>
                <a:latin typeface="Consolas" panose="020B0609020204030204" pitchFamily="49" charset="0"/>
              </a:rPr>
              <a:t>a&amp;b</a:t>
            </a:r>
            <a:r>
              <a:rPr lang="en-IN" b="0" dirty="0">
                <a:effectLst/>
                <a:latin typeface="Consolas" panose="020B0609020204030204" pitchFamily="49" charset="0"/>
              </a:rPr>
              <a:t>); // &amp;=00001000=8</a:t>
            </a:r>
          </a:p>
          <a:p>
            <a:pPr marL="0" indent="0">
              <a:buNone/>
            </a:pPr>
            <a:r>
              <a:rPr lang="en-IN" b="0" dirty="0" err="1">
                <a:effectLst/>
                <a:latin typeface="Consolas" panose="020B0609020204030204" pitchFamily="49" charset="0"/>
              </a:rPr>
              <a:t>printf</a:t>
            </a:r>
            <a:r>
              <a:rPr lang="en-IN" b="0" dirty="0">
                <a:effectLst/>
                <a:latin typeface="Consolas" panose="020B0609020204030204" pitchFamily="49" charset="0"/>
              </a:rPr>
              <a:t>("Output = %d\n", </a:t>
            </a:r>
            <a:r>
              <a:rPr lang="en-IN" b="0" dirty="0" err="1">
                <a:effectLst/>
                <a:latin typeface="Consolas" panose="020B0609020204030204" pitchFamily="49" charset="0"/>
              </a:rPr>
              <a:t>a|b</a:t>
            </a:r>
            <a:r>
              <a:rPr lang="en-IN" b="0" dirty="0">
                <a:effectLst/>
                <a:latin typeface="Consolas" panose="020B0609020204030204" pitchFamily="49" charset="0"/>
              </a:rPr>
              <a:t>); // |=00011101=29</a:t>
            </a:r>
          </a:p>
          <a:p>
            <a:pPr marL="0" indent="0">
              <a:buNone/>
            </a:pPr>
            <a:r>
              <a:rPr lang="en-IN" b="0" dirty="0" err="1">
                <a:effectLst/>
                <a:latin typeface="Consolas" panose="020B0609020204030204" pitchFamily="49" charset="0"/>
              </a:rPr>
              <a:t>printf</a:t>
            </a:r>
            <a:r>
              <a:rPr lang="en-IN" b="0" dirty="0">
                <a:effectLst/>
                <a:latin typeface="Consolas" panose="020B0609020204030204" pitchFamily="49" charset="0"/>
              </a:rPr>
              <a:t>("Output = %d\n", </a:t>
            </a:r>
            <a:r>
              <a:rPr lang="en-IN" b="0" dirty="0" err="1">
                <a:effectLst/>
                <a:latin typeface="Consolas" panose="020B0609020204030204" pitchFamily="49" charset="0"/>
              </a:rPr>
              <a:t>a^b</a:t>
            </a:r>
            <a:r>
              <a:rPr lang="en-IN" b="0" dirty="0">
                <a:effectLst/>
                <a:latin typeface="Consolas" panose="020B0609020204030204" pitchFamily="49" charset="0"/>
              </a:rPr>
              <a:t>); // ^=00010101=21</a:t>
            </a:r>
          </a:p>
          <a:p>
            <a:pPr marL="0" indent="0">
              <a:buNone/>
            </a:pPr>
            <a:r>
              <a:rPr lang="en-IN" b="0" dirty="0" err="1">
                <a:effectLst/>
                <a:latin typeface="Consolas" panose="020B0609020204030204" pitchFamily="49" charset="0"/>
              </a:rPr>
              <a:t>printf</a:t>
            </a:r>
            <a:r>
              <a:rPr lang="en-IN" b="0" dirty="0">
                <a:effectLst/>
                <a:latin typeface="Consolas" panose="020B0609020204030204" pitchFamily="49" charset="0"/>
              </a:rPr>
              <a:t>("Output = %d\n", ~a); //~a=11110011=243=-(2's complement of 243)=-13</a:t>
            </a:r>
          </a:p>
          <a:p>
            <a:pPr marL="0" indent="0">
              <a:buNone/>
            </a:pPr>
            <a:r>
              <a:rPr lang="en-IN" b="0" dirty="0" err="1">
                <a:effectLst/>
                <a:latin typeface="Consolas" panose="020B0609020204030204" pitchFamily="49" charset="0"/>
              </a:rPr>
              <a:t>printf</a:t>
            </a:r>
            <a:r>
              <a:rPr lang="en-IN" b="0" dirty="0">
                <a:effectLst/>
                <a:latin typeface="Consolas" panose="020B0609020204030204" pitchFamily="49" charset="0"/>
              </a:rPr>
              <a:t>("Output = %d\n", a&gt;&gt;4); //00000000</a:t>
            </a:r>
          </a:p>
          <a:p>
            <a:pPr marL="0" indent="0">
              <a:buNone/>
            </a:pPr>
            <a:r>
              <a:rPr lang="en-IN" b="0" dirty="0" err="1">
                <a:effectLst/>
                <a:latin typeface="Consolas" panose="020B0609020204030204" pitchFamily="49" charset="0"/>
              </a:rPr>
              <a:t>printf</a:t>
            </a:r>
            <a:r>
              <a:rPr lang="en-IN" b="0" dirty="0">
                <a:effectLst/>
                <a:latin typeface="Consolas" panose="020B0609020204030204" pitchFamily="49" charset="0"/>
              </a:rPr>
              <a:t>("Output = %d", a&lt;&lt;4); //11000000</a:t>
            </a:r>
          </a:p>
          <a:p>
            <a:pPr marL="0" indent="0">
              <a:buNone/>
            </a:pPr>
            <a:r>
              <a:rPr lang="en-IN" b="0" dirty="0">
                <a:effectLst/>
                <a:latin typeface="Consolas" panose="020B0609020204030204" pitchFamily="49" charset="0"/>
              </a:rPr>
              <a:t>return 0;</a:t>
            </a:r>
          </a:p>
          <a:p>
            <a:pPr marL="0" indent="0">
              <a:buNone/>
            </a:pPr>
            <a:r>
              <a:rPr lang="en-IN" b="0" dirty="0">
                <a:effectLst/>
                <a:latin typeface="Consolas" panose="020B0609020204030204" pitchFamily="49" charset="0"/>
              </a:rPr>
              <a:t>}</a:t>
            </a:r>
          </a:p>
        </p:txBody>
      </p:sp>
      <p:sp>
        <p:nvSpPr>
          <p:cNvPr id="4" name="Date Placeholder 3"/>
          <p:cNvSpPr>
            <a:spLocks noGrp="1"/>
          </p:cNvSpPr>
          <p:nvPr>
            <p:ph type="dt" sz="half" idx="10"/>
          </p:nvPr>
        </p:nvSpPr>
        <p:spPr/>
        <p:txBody>
          <a:bodyPr/>
          <a:lstStyle/>
          <a:p>
            <a:fld id="{87D6DAED-3103-4C21-B556-3B097948933B}" type="datetime1">
              <a:rPr lang="en-IN" sz="1400" b="1" smtClean="0">
                <a:solidFill>
                  <a:schemeClr val="bg1"/>
                </a:solidFill>
                <a:latin typeface="Times New Roman" panose="02020603050405020304" pitchFamily="18" charset="0"/>
                <a:cs typeface="Times New Roman" panose="02020603050405020304" pitchFamily="18" charset="0"/>
              </a:rPr>
              <a:t>09-06-2022</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25"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rPr>
              <a:t>Bitwise Operator</a:t>
            </a:r>
          </a:p>
        </p:txBody>
      </p:sp>
      <p:sp>
        <p:nvSpPr>
          <p:cNvPr id="6" name="Slide Number Placeholder 5"/>
          <p:cNvSpPr>
            <a:spLocks noGrp="1"/>
          </p:cNvSpPr>
          <p:nvPr>
            <p:ph type="sldNum" sz="quarter" idx="12"/>
          </p:nvPr>
        </p:nvSpPr>
        <p:spPr/>
        <p:txBody>
          <a:bodyPr/>
          <a:lstStyle/>
          <a:p>
            <a:fld id="{D0ACE207-8893-440E-B420-229E26CA706E}" type="slidenum">
              <a:rPr lang="en-IN" smtClean="0"/>
              <a:pPr/>
              <a:t>15</a:t>
            </a:fld>
            <a:endParaRPr lang="en-IN"/>
          </a:p>
        </p:txBody>
      </p:sp>
    </p:spTree>
    <p:extLst>
      <p:ext uri="{BB962C8B-B14F-4D97-AF65-F5344CB8AC3E}">
        <p14:creationId xmlns:p14="http://schemas.microsoft.com/office/powerpoint/2010/main" val="2877196435"/>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603513"/>
            <a:ext cx="10515600" cy="4573450"/>
          </a:xfrm>
        </p:spPr>
        <p:txBody>
          <a:bodyPr>
            <a:normAutofit fontScale="55000" lnSpcReduction="20000"/>
          </a:bodyPr>
          <a:lstStyle/>
          <a:p>
            <a:pPr>
              <a:buNone/>
            </a:pPr>
            <a:endParaRPr lang="en-US" sz="4400" dirty="0"/>
          </a:p>
          <a:p>
            <a:pPr>
              <a:buNone/>
            </a:pPr>
            <a:r>
              <a:rPr lang="en-US" sz="4400" dirty="0"/>
              <a:t>What will be the output of the C program?</a:t>
            </a:r>
          </a:p>
          <a:p>
            <a:pPr>
              <a:buNone/>
            </a:pPr>
            <a:r>
              <a:rPr lang="en-US" sz="3200" dirty="0"/>
              <a:t>#include&lt;</a:t>
            </a:r>
            <a:r>
              <a:rPr lang="en-US" sz="3200" dirty="0" err="1"/>
              <a:t>stdio.h</a:t>
            </a:r>
            <a:r>
              <a:rPr lang="en-US" sz="3200" dirty="0"/>
              <a:t>&gt;</a:t>
            </a:r>
          </a:p>
          <a:p>
            <a:pPr>
              <a:buNone/>
            </a:pPr>
            <a:r>
              <a:rPr lang="en-US" sz="3200" dirty="0" err="1"/>
              <a:t>int</a:t>
            </a:r>
            <a:r>
              <a:rPr lang="en-US" sz="3200" dirty="0"/>
              <a:t> main()</a:t>
            </a:r>
          </a:p>
          <a:p>
            <a:pPr>
              <a:buNone/>
            </a:pPr>
            <a:r>
              <a:rPr lang="en-US" sz="3200" dirty="0"/>
              <a:t>{</a:t>
            </a:r>
          </a:p>
          <a:p>
            <a:pPr>
              <a:buNone/>
            </a:pPr>
            <a:r>
              <a:rPr lang="en-US" sz="3200" dirty="0"/>
              <a:t>	</a:t>
            </a:r>
            <a:r>
              <a:rPr lang="en-US" sz="3200" dirty="0" err="1"/>
              <a:t>int</a:t>
            </a:r>
            <a:r>
              <a:rPr lang="en-US" sz="3200" dirty="0"/>
              <a:t> a = 4, b = 2;</a:t>
            </a:r>
          </a:p>
          <a:p>
            <a:pPr>
              <a:buNone/>
            </a:pPr>
            <a:r>
              <a:rPr lang="en-US" sz="3200" dirty="0"/>
              <a:t>	</a:t>
            </a:r>
            <a:r>
              <a:rPr lang="en-US" sz="3200" dirty="0" err="1"/>
              <a:t>printf</a:t>
            </a:r>
            <a:r>
              <a:rPr lang="en-US" sz="3200" dirty="0"/>
              <a:t>("</a:t>
            </a:r>
            <a:r>
              <a:rPr lang="en-US" sz="3200" dirty="0" err="1"/>
              <a:t>a^b</a:t>
            </a:r>
            <a:r>
              <a:rPr lang="en-US" sz="3200" dirty="0"/>
              <a:t> = %d", </a:t>
            </a:r>
            <a:r>
              <a:rPr lang="en-US" sz="3200" dirty="0" err="1"/>
              <a:t>a^b</a:t>
            </a:r>
            <a:r>
              <a:rPr lang="en-US" sz="3200" dirty="0"/>
              <a:t>);</a:t>
            </a:r>
          </a:p>
          <a:p>
            <a:pPr>
              <a:buNone/>
            </a:pPr>
            <a:r>
              <a:rPr lang="en-US" sz="3200" dirty="0"/>
              <a:t>	return 0;</a:t>
            </a:r>
          </a:p>
          <a:p>
            <a:pPr>
              <a:buNone/>
            </a:pPr>
            <a:r>
              <a:rPr lang="en-US" sz="3200" dirty="0"/>
              <a:t>	</a:t>
            </a:r>
          </a:p>
          <a:p>
            <a:pPr>
              <a:buNone/>
            </a:pPr>
            <a:r>
              <a:rPr lang="en-US" sz="3200" dirty="0"/>
              <a:t>}</a:t>
            </a:r>
          </a:p>
          <a:p>
            <a:pPr>
              <a:buNone/>
            </a:pPr>
            <a:r>
              <a:rPr lang="en-US" sz="3200" dirty="0"/>
              <a:t>A. 12</a:t>
            </a:r>
          </a:p>
          <a:p>
            <a:pPr>
              <a:buNone/>
            </a:pPr>
            <a:r>
              <a:rPr lang="en-US" sz="3200" dirty="0"/>
              <a:t>B. 10</a:t>
            </a:r>
          </a:p>
          <a:p>
            <a:pPr>
              <a:buNone/>
            </a:pPr>
            <a:r>
              <a:rPr lang="en-US" sz="3200" dirty="0"/>
              <a:t>C. 8</a:t>
            </a:r>
          </a:p>
          <a:p>
            <a:pPr>
              <a:buNone/>
            </a:pPr>
            <a:r>
              <a:rPr lang="en-US" sz="3200" dirty="0"/>
              <a:t>D. 6</a:t>
            </a:r>
          </a:p>
          <a:p>
            <a:pPr marL="0" lvl="0" indent="0" algn="ctr">
              <a:buNone/>
            </a:pP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7FA74E1-D4D1-407C-9B0E-8A1AB131002A}" type="datetime1">
              <a:rPr lang="en-IN" sz="1400" b="1" smtClean="0">
                <a:solidFill>
                  <a:schemeClr val="bg1"/>
                </a:solidFill>
                <a:latin typeface="Times New Roman" panose="02020603050405020304" pitchFamily="18" charset="0"/>
                <a:cs typeface="Times New Roman" panose="02020603050405020304" pitchFamily="18" charset="0"/>
              </a:rPr>
              <a:t>09-06-2022</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25"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a:bodyPr>
          <a:lstStyle/>
          <a:p>
            <a:pPr algn="ctr"/>
            <a:r>
              <a:rPr lang="en-IN" sz="4400" b="1" dirty="0">
                <a:solidFill>
                  <a:schemeClr val="bg1"/>
                </a:solidFill>
                <a:latin typeface="Times New Roman" pitchFamily="18" charset="0"/>
                <a:cs typeface="Times New Roman" pitchFamily="18" charset="0"/>
              </a:rPr>
              <a:t>TRY IT</a:t>
            </a:r>
            <a:endParaRPr lang="en-US" sz="4400" b="1" dirty="0">
              <a:solidFill>
                <a:schemeClr val="bg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D0ACE207-8893-440E-B420-229E26CA706E}" type="slidenum">
              <a:rPr lang="en-IN" smtClean="0"/>
              <a:pPr/>
              <a:t>16</a:t>
            </a:fld>
            <a:endParaRPr lang="en-IN"/>
          </a:p>
        </p:txBody>
      </p:sp>
    </p:spTree>
    <p:extLst>
      <p:ext uri="{BB962C8B-B14F-4D97-AF65-F5344CB8AC3E}">
        <p14:creationId xmlns:p14="http://schemas.microsoft.com/office/powerpoint/2010/main" val="3607254271"/>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type conversion process in C is basically converting one type of data type to other to perform some operation. </a:t>
            </a:r>
          </a:p>
          <a:p>
            <a:r>
              <a:rPr lang="en-US" dirty="0"/>
              <a:t>The conversion is done only between those </a:t>
            </a:r>
            <a:r>
              <a:rPr lang="en-US" dirty="0" err="1"/>
              <a:t>datatypes</a:t>
            </a:r>
            <a:r>
              <a:rPr lang="en-US" dirty="0"/>
              <a:t> wherein the conversion is possible ex – char to </a:t>
            </a:r>
            <a:r>
              <a:rPr lang="en-US" dirty="0" err="1"/>
              <a:t>int</a:t>
            </a:r>
            <a:r>
              <a:rPr lang="en-US" dirty="0"/>
              <a:t> and vice versa.</a:t>
            </a:r>
          </a:p>
          <a:p>
            <a:r>
              <a:rPr lang="en-IN" dirty="0"/>
              <a:t>It’s of two types</a:t>
            </a:r>
          </a:p>
          <a:p>
            <a:pPr>
              <a:buNone/>
            </a:pPr>
            <a:r>
              <a:rPr lang="en-US" dirty="0">
                <a:sym typeface="Wingdings" pitchFamily="2" charset="2"/>
              </a:rPr>
              <a:t>    </a:t>
            </a:r>
            <a:r>
              <a:rPr lang="en-US" dirty="0"/>
              <a:t>Implicit Type Conversion</a:t>
            </a:r>
          </a:p>
          <a:p>
            <a:pPr>
              <a:buNone/>
            </a:pPr>
            <a:r>
              <a:rPr lang="en-US" dirty="0">
                <a:sym typeface="Wingdings" pitchFamily="2" charset="2"/>
              </a:rPr>
              <a:t>    Ex</a:t>
            </a:r>
            <a:r>
              <a:rPr lang="en-US" dirty="0"/>
              <a:t>plicit Type Conversion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sp>
        <p:nvSpPr>
          <p:cNvPr id="5" name="Title 1"/>
          <p:cNvSpPr txBox="1">
            <a:spLocks noGrp="1"/>
          </p:cNvSpPr>
          <p:nvPr>
            <p:ph type="title"/>
          </p:nvPr>
        </p:nvSpPr>
        <p:spPr>
          <a:prstGeom prst="rect">
            <a:avLst/>
          </a:prstGeom>
          <a:solidFill>
            <a:srgbClr val="C00000"/>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IN" b="1" dirty="0">
                <a:solidFill>
                  <a:schemeClr val="bg1"/>
                </a:solidFill>
                <a:latin typeface="Times New Roman" pitchFamily="18" charset="0"/>
                <a:cs typeface="Times New Roman" pitchFamily="18" charset="0"/>
              </a:rPr>
              <a:t>Type-Casting/Type-Conversion</a:t>
            </a:r>
            <a:endPar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2" name="Date Placeholder 1">
            <a:extLst>
              <a:ext uri="{FF2B5EF4-FFF2-40B4-BE49-F238E27FC236}">
                <a16:creationId xmlns:a16="http://schemas.microsoft.com/office/drawing/2014/main" id="{A0D3AEEF-EEDD-4B4F-88DC-3B6E175E0212}"/>
              </a:ext>
            </a:extLst>
          </p:cNvPr>
          <p:cNvSpPr>
            <a:spLocks noGrp="1"/>
          </p:cNvSpPr>
          <p:nvPr>
            <p:ph type="dt" sz="half" idx="10"/>
          </p:nvPr>
        </p:nvSpPr>
        <p:spPr/>
        <p:txBody>
          <a:bodyPr/>
          <a:lstStyle/>
          <a:p>
            <a:fld id="{8924BA87-ED62-4AB5-B366-8A918281677A}" type="datetime1">
              <a:rPr lang="en-IN" smtClean="0"/>
              <a:t>09-06-2022</a:t>
            </a:fld>
            <a:endParaRPr lang="en-US"/>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sym typeface="Wingdings" pitchFamily="2" charset="2"/>
              </a:rPr>
              <a:t></a:t>
            </a:r>
            <a:r>
              <a:rPr lang="en-US" sz="2400" b="1" dirty="0">
                <a:latin typeface="Times New Roman" pitchFamily="18" charset="0"/>
                <a:cs typeface="Times New Roman" pitchFamily="18" charset="0"/>
              </a:rPr>
              <a:t>Implicit Type Conversion</a:t>
            </a:r>
          </a:p>
          <a:p>
            <a:r>
              <a:rPr lang="en-US" sz="2400" dirty="0">
                <a:latin typeface="Times New Roman" pitchFamily="18" charset="0"/>
                <a:cs typeface="Times New Roman" pitchFamily="18" charset="0"/>
              </a:rPr>
              <a:t>This type of conversion is usually performed by the compiler when necessary without any commands by the user. Thus it is also called "Automatic Type Conversion".</a:t>
            </a:r>
          </a:p>
          <a:p>
            <a:r>
              <a:rPr lang="en-US" sz="2400" dirty="0">
                <a:latin typeface="Times New Roman" pitchFamily="18" charset="0"/>
                <a:cs typeface="Times New Roman" pitchFamily="18" charset="0"/>
              </a:rPr>
              <a:t>The compiler usually performs this type of conversion when a particular expression contains more than one data type. In such cases either type promotion or demotion takes place.</a:t>
            </a:r>
          </a:p>
          <a:p>
            <a:endParaRPr lang="en-US" dirty="0"/>
          </a:p>
          <a:p>
            <a:pPr>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sp>
        <p:nvSpPr>
          <p:cNvPr id="5" name="Title 1"/>
          <p:cNvSpPr txBox="1">
            <a:spLocks noGrp="1"/>
          </p:cNvSpPr>
          <p:nvPr>
            <p:ph type="title"/>
          </p:nvPr>
        </p:nvSpPr>
        <p:spPr>
          <a:prstGeom prst="rect">
            <a:avLst/>
          </a:prstGeom>
          <a:solidFill>
            <a:srgbClr val="C00000"/>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IN" b="1" dirty="0">
                <a:solidFill>
                  <a:schemeClr val="bg1"/>
                </a:solidFill>
                <a:latin typeface="Times New Roman" pitchFamily="18" charset="0"/>
                <a:cs typeface="Times New Roman" pitchFamily="18" charset="0"/>
              </a:rPr>
              <a:t>Type-Casting/Type-Conversion</a:t>
            </a:r>
            <a:endPar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2" name="Date Placeholder 1">
            <a:extLst>
              <a:ext uri="{FF2B5EF4-FFF2-40B4-BE49-F238E27FC236}">
                <a16:creationId xmlns:a16="http://schemas.microsoft.com/office/drawing/2014/main" id="{3F155302-6C82-4EF2-BD4B-23EDBE7531E2}"/>
              </a:ext>
            </a:extLst>
          </p:cNvPr>
          <p:cNvSpPr>
            <a:spLocks noGrp="1"/>
          </p:cNvSpPr>
          <p:nvPr>
            <p:ph type="dt" sz="half" idx="10"/>
          </p:nvPr>
        </p:nvSpPr>
        <p:spPr/>
        <p:txBody>
          <a:bodyPr/>
          <a:lstStyle/>
          <a:p>
            <a:fld id="{552A2AF1-E668-443D-9166-85168BF9F50E}" type="datetime1">
              <a:rPr lang="en-IN" smtClean="0"/>
              <a:t>09-06-2022</a:t>
            </a:fld>
            <a:endParaRPr lang="en-US"/>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sym typeface="Wingdings" pitchFamily="2" charset="2"/>
              </a:rPr>
              <a:t></a:t>
            </a:r>
            <a:r>
              <a:rPr lang="en-US" sz="2400" b="1" dirty="0">
                <a:latin typeface="Times New Roman" pitchFamily="18" charset="0"/>
                <a:cs typeface="Times New Roman" pitchFamily="18" charset="0"/>
              </a:rPr>
              <a:t>Implicit Type Conversion</a:t>
            </a:r>
          </a:p>
          <a:p>
            <a:endParaRPr lang="en-US" dirty="0"/>
          </a:p>
          <a:p>
            <a:pPr>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19</a:t>
            </a:fld>
            <a:endParaRPr lang="en-US"/>
          </a:p>
        </p:txBody>
      </p:sp>
      <p:sp>
        <p:nvSpPr>
          <p:cNvPr id="5" name="Title 1"/>
          <p:cNvSpPr txBox="1">
            <a:spLocks noGrp="1"/>
          </p:cNvSpPr>
          <p:nvPr>
            <p:ph type="title"/>
          </p:nvPr>
        </p:nvSpPr>
        <p:spPr>
          <a:prstGeom prst="rect">
            <a:avLst/>
          </a:prstGeom>
          <a:solidFill>
            <a:srgbClr val="C00000"/>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IN" b="1" dirty="0">
                <a:solidFill>
                  <a:schemeClr val="bg1"/>
                </a:solidFill>
                <a:latin typeface="Times New Roman" pitchFamily="18" charset="0"/>
                <a:cs typeface="Times New Roman" pitchFamily="18" charset="0"/>
              </a:rPr>
              <a:t>Type-Casting/Type-Conversion</a:t>
            </a:r>
            <a:endPar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pic>
        <p:nvPicPr>
          <p:cNvPr id="6" name="Picture 5" descr="Type Conversion in C - GeeksforGeeks"/>
          <p:cNvPicPr/>
          <p:nvPr/>
        </p:nvPicPr>
        <p:blipFill>
          <a:blip r:embed="rId3"/>
          <a:srcRect/>
          <a:stretch>
            <a:fillRect/>
          </a:stretch>
        </p:blipFill>
        <p:spPr bwMode="auto">
          <a:xfrm>
            <a:off x="2599509" y="2338251"/>
            <a:ext cx="7119257" cy="4159023"/>
          </a:xfrm>
          <a:prstGeom prst="rect">
            <a:avLst/>
          </a:prstGeom>
          <a:noFill/>
          <a:ln w="9525">
            <a:solidFill>
              <a:schemeClr val="accent1">
                <a:alpha val="34000"/>
              </a:schemeClr>
            </a:solidFill>
            <a:miter lim="800000"/>
            <a:headEnd/>
            <a:tailEnd/>
          </a:ln>
          <a:effectLst>
            <a:outerShdw blurRad="50800" dist="50800" dir="12780000" algn="ctr" rotWithShape="0">
              <a:srgbClr val="000000">
                <a:alpha val="43137"/>
              </a:srgbClr>
            </a:outerShdw>
          </a:effectLst>
        </p:spPr>
      </p:pic>
      <p:sp>
        <p:nvSpPr>
          <p:cNvPr id="2" name="Date Placeholder 1">
            <a:extLst>
              <a:ext uri="{FF2B5EF4-FFF2-40B4-BE49-F238E27FC236}">
                <a16:creationId xmlns:a16="http://schemas.microsoft.com/office/drawing/2014/main" id="{46B9B28C-4D72-4891-8B1F-B1E8D8F9B1BB}"/>
              </a:ext>
            </a:extLst>
          </p:cNvPr>
          <p:cNvSpPr>
            <a:spLocks noGrp="1"/>
          </p:cNvSpPr>
          <p:nvPr>
            <p:ph type="dt" sz="half" idx="10"/>
          </p:nvPr>
        </p:nvSpPr>
        <p:spPr/>
        <p:txBody>
          <a:bodyPr/>
          <a:lstStyle/>
          <a:p>
            <a:fld id="{248173AB-7DCB-4F93-B061-B577017AFCBE}" type="datetime1">
              <a:rPr lang="en-IN" smtClean="0"/>
              <a:t>09-06-2022</a:t>
            </a:fld>
            <a:endParaRPr lang="en-US"/>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D4AFE-B27C-4A9A-A9F5-7F62354B01A2}"/>
              </a:ext>
            </a:extLst>
          </p:cNvPr>
          <p:cNvSpPr>
            <a:spLocks noGrp="1"/>
          </p:cNvSpPr>
          <p:nvPr>
            <p:ph type="title"/>
          </p:nvPr>
        </p:nvSpPr>
        <p:spPr>
          <a:xfrm>
            <a:off x="600075" y="0"/>
            <a:ext cx="4277328" cy="2619374"/>
          </a:xfrm>
        </p:spPr>
        <p:txBody>
          <a:bodyPr>
            <a:normAutofit/>
          </a:bodyPr>
          <a:lstStyle/>
          <a:p>
            <a:pPr algn="ctr"/>
            <a:r>
              <a:rPr lang="en-US" sz="4400" dirty="0" smtClean="0">
                <a:latin typeface="Times New Roman" panose="02020603050405020304" pitchFamily="18" charset="0"/>
                <a:ea typeface="Calibri" panose="020F0502020204030204" pitchFamily="34" charset="0"/>
                <a:cs typeface="Times New Roman" panose="02020603050405020304" pitchFamily="18" charset="0"/>
              </a:rPr>
              <a:t>Introduction to Problem Solving</a:t>
            </a:r>
            <a:endParaRPr lang="en-IN" dirty="0"/>
          </a:p>
        </p:txBody>
      </p:sp>
      <p:sp>
        <p:nvSpPr>
          <p:cNvPr id="3" name="Content Placeholder 2">
            <a:extLst>
              <a:ext uri="{FF2B5EF4-FFF2-40B4-BE49-F238E27FC236}">
                <a16:creationId xmlns:a16="http://schemas.microsoft.com/office/drawing/2014/main" id="{A09B5602-926A-470D-BC2B-78EBF425FF1F}"/>
              </a:ext>
            </a:extLst>
          </p:cNvPr>
          <p:cNvSpPr>
            <a:spLocks noGrp="1"/>
          </p:cNvSpPr>
          <p:nvPr>
            <p:ph idx="1"/>
          </p:nvPr>
        </p:nvSpPr>
        <p:spPr/>
        <p:txBody>
          <a:bodyPr>
            <a:normAutofit/>
          </a:bodyPr>
          <a:lstStyle/>
          <a:p>
            <a:pPr marL="0" lvl="0" indent="0">
              <a:buNone/>
            </a:pPr>
            <a:r>
              <a:rPr lang="en-US" dirty="0"/>
              <a:t/>
            </a:r>
            <a:br>
              <a:rPr lang="en-US" dirty="0"/>
            </a:br>
            <a:endParaRPr lang="en-IN" b="1" dirty="0"/>
          </a:p>
          <a:p>
            <a:endParaRPr lang="en-IN" dirty="0"/>
          </a:p>
        </p:txBody>
      </p:sp>
      <p:sp>
        <p:nvSpPr>
          <p:cNvPr id="4" name="Text Placeholder 3">
            <a:extLst>
              <a:ext uri="{FF2B5EF4-FFF2-40B4-BE49-F238E27FC236}">
                <a16:creationId xmlns:a16="http://schemas.microsoft.com/office/drawing/2014/main" id="{467BF1DB-555C-464C-9D63-BB68417BDF76}"/>
              </a:ext>
            </a:extLst>
          </p:cNvPr>
          <p:cNvSpPr>
            <a:spLocks noGrp="1"/>
          </p:cNvSpPr>
          <p:nvPr>
            <p:ph type="body" sz="half" idx="2"/>
          </p:nvPr>
        </p:nvSpPr>
        <p:spPr>
          <a:xfrm>
            <a:off x="450248" y="3457574"/>
            <a:ext cx="3683602" cy="333376"/>
          </a:xfrm>
        </p:spPr>
        <p:txBody>
          <a:bodyPr>
            <a:normAutofit fontScale="92500" lnSpcReduction="20000"/>
          </a:bodyPr>
          <a:lstStyle/>
          <a:p>
            <a:r>
              <a:rPr lang="en-US" sz="2400" b="1" dirty="0"/>
              <a:t>Course Objectives</a:t>
            </a:r>
          </a:p>
          <a:p>
            <a:endParaRPr lang="en-US" b="1" i="1" u="sng" dirty="0"/>
          </a:p>
          <a:p>
            <a:endParaRPr lang="en-US" b="1" i="1" u="sng" dirty="0"/>
          </a:p>
        </p:txBody>
      </p:sp>
      <p:sp>
        <p:nvSpPr>
          <p:cNvPr id="5" name="Slide Number Placeholder 4">
            <a:extLst>
              <a:ext uri="{FF2B5EF4-FFF2-40B4-BE49-F238E27FC236}">
                <a16:creationId xmlns:a16="http://schemas.microsoft.com/office/drawing/2014/main" id="{6817145E-8450-434E-A8F0-1114075FB9BF}"/>
              </a:ext>
            </a:extLst>
          </p:cNvPr>
          <p:cNvSpPr>
            <a:spLocks noGrp="1"/>
          </p:cNvSpPr>
          <p:nvPr>
            <p:ph type="sldNum" sz="quarter" idx="12"/>
          </p:nvPr>
        </p:nvSpPr>
        <p:spPr/>
        <p:txBody>
          <a:bodyPr/>
          <a:lstStyle/>
          <a:p>
            <a:fld id="{BDCDBBEF-AA6C-4BA6-85B2-A17D7F280E38}" type="slidenum">
              <a:rPr lang="en-US" smtClean="0"/>
              <a:pPr/>
              <a:t>2</a:t>
            </a:fld>
            <a:endParaRPr lang="en-US" dirty="0"/>
          </a:p>
        </p:txBody>
      </p:sp>
      <p:graphicFrame>
        <p:nvGraphicFramePr>
          <p:cNvPr id="10" name="Table 10">
            <a:extLst>
              <a:ext uri="{FF2B5EF4-FFF2-40B4-BE49-F238E27FC236}">
                <a16:creationId xmlns:a16="http://schemas.microsoft.com/office/drawing/2014/main" id="{61791A24-3CC5-4ACD-B2EC-2F300FCC8BF6}"/>
              </a:ext>
            </a:extLst>
          </p:cNvPr>
          <p:cNvGraphicFramePr>
            <a:graphicFrameLocks noGrp="1"/>
          </p:cNvGraphicFramePr>
          <p:nvPr/>
        </p:nvGraphicFramePr>
        <p:xfrm>
          <a:off x="450248" y="3952876"/>
          <a:ext cx="5398102" cy="2768599"/>
        </p:xfrm>
        <a:graphic>
          <a:graphicData uri="http://schemas.openxmlformats.org/drawingml/2006/table">
            <a:tbl>
              <a:tblPr firstRow="1" bandRow="1">
                <a:tableStyleId>{5940675A-B579-460E-94D1-54222C63F5DA}</a:tableStyleId>
              </a:tblPr>
              <a:tblGrid>
                <a:gridCol w="5398102">
                  <a:extLst>
                    <a:ext uri="{9D8B030D-6E8A-4147-A177-3AD203B41FA5}">
                      <a16:colId xmlns:a16="http://schemas.microsoft.com/office/drawing/2014/main" val="529727568"/>
                    </a:ext>
                  </a:extLst>
                </a:gridCol>
              </a:tblGrid>
              <a:tr h="78415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FF0000"/>
                          </a:solidFill>
                          <a:effectLst/>
                          <a:latin typeface="+mn-lt"/>
                          <a:ea typeface="+mn-ea"/>
                          <a:cs typeface="+mn-cs"/>
                        </a:rPr>
                        <a:t>The course aims to provide exposure to problem-solving through programming.</a:t>
                      </a:r>
                      <a:endParaRPr lang="en-IN" sz="2000" b="1" kern="1200" dirty="0">
                        <a:solidFill>
                          <a:srgbClr val="FF0000"/>
                        </a:solidFill>
                        <a:effectLst/>
                        <a:latin typeface="+mn-lt"/>
                        <a:ea typeface="+mn-ea"/>
                        <a:cs typeface="+mn-cs"/>
                      </a:endParaRPr>
                    </a:p>
                  </a:txBody>
                  <a:tcPr/>
                </a:tc>
                <a:extLst>
                  <a:ext uri="{0D108BD9-81ED-4DB2-BD59-A6C34878D82A}">
                    <a16:rowId xmlns:a16="http://schemas.microsoft.com/office/drawing/2014/main" val="1055258708"/>
                  </a:ext>
                </a:extLst>
              </a:tr>
              <a:tr h="790538">
                <a:tc>
                  <a:txBody>
                    <a:bodyPr/>
                    <a:lstStyle/>
                    <a:p>
                      <a:pPr marL="0" lvl="0" indent="0" algn="just">
                        <a:buFont typeface="Arial" panose="020B0604020202020204" pitchFamily="34" charset="0"/>
                        <a:buNone/>
                      </a:pPr>
                      <a:r>
                        <a:rPr lang="en-US" sz="2000" b="1" kern="1200" dirty="0">
                          <a:solidFill>
                            <a:srgbClr val="FF0000"/>
                          </a:solidFill>
                          <a:effectLst/>
                          <a:latin typeface="+mn-lt"/>
                          <a:ea typeface="+mn-ea"/>
                          <a:cs typeface="+mn-cs"/>
                        </a:rPr>
                        <a:t>The course aims to raise the programming skills of students via logic building capability.</a:t>
                      </a:r>
                      <a:endParaRPr lang="en-IN" sz="2000" b="1" kern="1200" dirty="0">
                        <a:solidFill>
                          <a:srgbClr val="FF0000"/>
                        </a:solidFill>
                        <a:effectLst/>
                        <a:latin typeface="+mn-lt"/>
                        <a:ea typeface="+mn-ea"/>
                        <a:cs typeface="+mn-cs"/>
                      </a:endParaRPr>
                    </a:p>
                  </a:txBody>
                  <a:tcPr/>
                </a:tc>
                <a:extLst>
                  <a:ext uri="{0D108BD9-81ED-4DB2-BD59-A6C34878D82A}">
                    <a16:rowId xmlns:a16="http://schemas.microsoft.com/office/drawing/2014/main" val="2990456970"/>
                  </a:ext>
                </a:extLst>
              </a:tr>
              <a:tr h="119390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FF0000"/>
                          </a:solidFill>
                          <a:effectLst/>
                          <a:latin typeface="+mn-lt"/>
                          <a:ea typeface="+mn-ea"/>
                          <a:cs typeface="+mn-cs"/>
                        </a:rPr>
                        <a:t>With knowledge of C programming language, students would be able to model real world problems.</a:t>
                      </a:r>
                      <a:endParaRPr lang="en-IN" sz="2000" b="1" kern="1200" dirty="0">
                        <a:solidFill>
                          <a:srgbClr val="FF0000"/>
                        </a:solidFill>
                        <a:effectLst/>
                        <a:latin typeface="+mn-lt"/>
                        <a:ea typeface="+mn-ea"/>
                        <a:cs typeface="+mn-cs"/>
                      </a:endParaRPr>
                    </a:p>
                  </a:txBody>
                  <a:tcPr/>
                </a:tc>
                <a:extLst>
                  <a:ext uri="{0D108BD9-81ED-4DB2-BD59-A6C34878D82A}">
                    <a16:rowId xmlns:a16="http://schemas.microsoft.com/office/drawing/2014/main" val="2557340115"/>
                  </a:ext>
                </a:extLst>
              </a:tr>
            </a:tbl>
          </a:graphicData>
        </a:graphic>
      </p:graphicFrame>
      <p:pic>
        <p:nvPicPr>
          <p:cNvPr id="11" name="Picture 2" descr="C Language Images, Stock Photos &amp; Vectors | Shutterstock">
            <a:extLst>
              <a:ext uri="{FF2B5EF4-FFF2-40B4-BE49-F238E27FC236}">
                <a16:creationId xmlns:a16="http://schemas.microsoft.com/office/drawing/2014/main" id="{3DDC2ECC-EC08-4A8C-9362-FCE95F5731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6741" y="623062"/>
            <a:ext cx="6012710" cy="4755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458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None/>
            </a:pPr>
            <a:r>
              <a:rPr lang="en-IN" sz="2400" dirty="0">
                <a:latin typeface="Times New Roman" pitchFamily="18" charset="0"/>
                <a:cs typeface="Times New Roman" pitchFamily="18" charset="0"/>
                <a:sym typeface="Wingdings" pitchFamily="2" charset="2"/>
              </a:rPr>
              <a:t>Rules:</a:t>
            </a:r>
          </a:p>
          <a:p>
            <a:pPr marL="457200" lvl="0" indent="-457200">
              <a:buFont typeface="+mj-lt"/>
              <a:buAutoNum type="arabicPeriod"/>
            </a:pPr>
            <a:r>
              <a:rPr lang="en-US" sz="2400" dirty="0"/>
              <a:t>char or short type operands will be converted to </a:t>
            </a:r>
            <a:r>
              <a:rPr lang="en-US" sz="2400" dirty="0" err="1"/>
              <a:t>int</a:t>
            </a:r>
            <a:r>
              <a:rPr lang="en-US" sz="2400" dirty="0"/>
              <a:t> during an operation and the outcome data type will also be int.</a:t>
            </a:r>
          </a:p>
          <a:p>
            <a:pPr marL="457200" lvl="0" indent="-457200">
              <a:buFont typeface="+mj-lt"/>
              <a:buAutoNum type="arabicPeriod"/>
            </a:pPr>
            <a:r>
              <a:rPr lang="en-US" sz="2400" dirty="0"/>
              <a:t>If an operand of type long double is present in the expression, then the corresponding operand will also be converted to long double same for the double data type.</a:t>
            </a:r>
          </a:p>
          <a:p>
            <a:pPr marL="457200" lvl="0" indent="-457200">
              <a:buFont typeface="+mj-lt"/>
              <a:buAutoNum type="arabicPeriod"/>
            </a:pPr>
            <a:r>
              <a:rPr lang="en-US" sz="2400" dirty="0"/>
              <a:t>If an operand of float type is present then the corresponding operand in the expression will also be converted to float type and the final result will also be float type.</a:t>
            </a:r>
          </a:p>
          <a:p>
            <a:pPr marL="457200" lvl="0" indent="-457200">
              <a:buFont typeface="+mj-lt"/>
              <a:buAutoNum type="arabicPeriod"/>
            </a:pPr>
            <a:r>
              <a:rPr lang="en-US" sz="2400" dirty="0"/>
              <a:t>If an operand of unsigned long </a:t>
            </a:r>
            <a:r>
              <a:rPr lang="en-US" sz="2400" dirty="0" err="1"/>
              <a:t>int</a:t>
            </a:r>
            <a:r>
              <a:rPr lang="en-US" sz="2400" dirty="0"/>
              <a:t> is present then the other operand will be converted to unsigned long </a:t>
            </a:r>
            <a:r>
              <a:rPr lang="en-US" sz="2400" dirty="0" err="1"/>
              <a:t>int</a:t>
            </a:r>
            <a:r>
              <a:rPr lang="en-US" sz="2400" dirty="0"/>
              <a:t> and the final result will also be unsigned long int.</a:t>
            </a:r>
          </a:p>
          <a:p>
            <a:pPr marL="457200" lvl="0" indent="-457200">
              <a:buFont typeface="+mj-lt"/>
              <a:buAutoNum type="arabicPeriod"/>
            </a:pPr>
            <a:r>
              <a:rPr lang="en-US" sz="2400" dirty="0"/>
              <a:t>If an operand of long </a:t>
            </a:r>
            <a:r>
              <a:rPr lang="en-US" sz="2400" dirty="0" err="1"/>
              <a:t>int</a:t>
            </a:r>
            <a:r>
              <a:rPr lang="en-US" sz="2400" dirty="0"/>
              <a:t> is present then the other operand will be converted to long </a:t>
            </a:r>
            <a:r>
              <a:rPr lang="en-US" sz="2400" dirty="0" err="1"/>
              <a:t>int</a:t>
            </a:r>
            <a:r>
              <a:rPr lang="en-US" sz="2400" dirty="0"/>
              <a:t> and the final result will also be long int.</a:t>
            </a:r>
          </a:p>
          <a:p>
            <a:pPr marL="457200" lvl="0" indent="-457200">
              <a:buFont typeface="+mj-lt"/>
              <a:buAutoNum type="arabicPeriod"/>
            </a:pPr>
            <a:r>
              <a:rPr lang="en-US" sz="2400" dirty="0"/>
              <a:t>If an operand of unsigned </a:t>
            </a:r>
            <a:r>
              <a:rPr lang="en-US" sz="2400" dirty="0" err="1"/>
              <a:t>int</a:t>
            </a:r>
            <a:r>
              <a:rPr lang="en-US" sz="2400" dirty="0"/>
              <a:t> is present then the other operand will be converted to unsigned </a:t>
            </a:r>
            <a:r>
              <a:rPr lang="en-US" sz="2400" dirty="0" err="1"/>
              <a:t>int</a:t>
            </a:r>
            <a:r>
              <a:rPr lang="en-US" sz="2400" dirty="0"/>
              <a:t> and the final result will also be unsigned int.</a:t>
            </a:r>
          </a:p>
          <a:p>
            <a:pPr>
              <a:buNone/>
            </a:pPr>
            <a:endParaRPr lang="en-US" sz="2400" dirty="0">
              <a:latin typeface="Times New Roman" pitchFamily="18" charset="0"/>
              <a:cs typeface="Times New Roman" pitchFamily="18" charset="0"/>
            </a:endParaRPr>
          </a:p>
          <a:p>
            <a:endParaRPr lang="en-US" dirty="0"/>
          </a:p>
          <a:p>
            <a:pPr>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20</a:t>
            </a:fld>
            <a:endParaRPr lang="en-US"/>
          </a:p>
        </p:txBody>
      </p:sp>
      <p:sp>
        <p:nvSpPr>
          <p:cNvPr id="5" name="Title 1"/>
          <p:cNvSpPr txBox="1">
            <a:spLocks noGrp="1"/>
          </p:cNvSpPr>
          <p:nvPr>
            <p:ph type="title"/>
          </p:nvPr>
        </p:nvSpPr>
        <p:spPr>
          <a:prstGeom prst="rect">
            <a:avLst/>
          </a:prstGeom>
          <a:solidFill>
            <a:srgbClr val="C00000"/>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IN" b="1" dirty="0">
                <a:solidFill>
                  <a:schemeClr val="bg1"/>
                </a:solidFill>
                <a:latin typeface="Times New Roman" pitchFamily="18" charset="0"/>
                <a:cs typeface="Times New Roman" pitchFamily="18" charset="0"/>
              </a:rPr>
              <a:t>Type-Casting/Type-Conversion</a:t>
            </a:r>
            <a:endPar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2" name="Date Placeholder 1">
            <a:extLst>
              <a:ext uri="{FF2B5EF4-FFF2-40B4-BE49-F238E27FC236}">
                <a16:creationId xmlns:a16="http://schemas.microsoft.com/office/drawing/2014/main" id="{5FE1591A-7B11-4C6A-9BA2-DB9A9C36B791}"/>
              </a:ext>
            </a:extLst>
          </p:cNvPr>
          <p:cNvSpPr>
            <a:spLocks noGrp="1"/>
          </p:cNvSpPr>
          <p:nvPr>
            <p:ph type="dt" sz="half" idx="10"/>
          </p:nvPr>
        </p:nvSpPr>
        <p:spPr/>
        <p:txBody>
          <a:bodyPr/>
          <a:lstStyle/>
          <a:p>
            <a:fld id="{93CB0BA7-BAF6-47CF-BAED-51C06399DB6D}" type="datetime1">
              <a:rPr lang="en-IN" smtClean="0"/>
              <a:t>09-06-2022</a:t>
            </a:fld>
            <a:endParaRPr lang="en-US"/>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a:buNone/>
            </a:pPr>
            <a:r>
              <a:rPr lang="en-US" b="1" dirty="0">
                <a:sym typeface="Wingdings" pitchFamily="2" charset="2"/>
              </a:rPr>
              <a:t></a:t>
            </a:r>
            <a:r>
              <a:rPr lang="en-US" sz="3400" b="1" dirty="0">
                <a:latin typeface="Times New Roman" pitchFamily="18" charset="0"/>
                <a:cs typeface="Times New Roman" pitchFamily="18" charset="0"/>
              </a:rPr>
              <a:t>Implicit Type Conversion</a:t>
            </a:r>
          </a:p>
          <a:p>
            <a:pPr>
              <a:buNone/>
            </a:pPr>
            <a:r>
              <a:rPr lang="en-US" sz="2900" b="1" dirty="0">
                <a:latin typeface="Times New Roman" pitchFamily="18" charset="0"/>
                <a:cs typeface="Times New Roman" pitchFamily="18" charset="0"/>
              </a:rPr>
              <a:t>Example 1</a:t>
            </a:r>
          </a:p>
          <a:p>
            <a:pPr>
              <a:buNone/>
            </a:pPr>
            <a:r>
              <a:rPr lang="en-US" sz="2900" dirty="0">
                <a:latin typeface="Times New Roman" pitchFamily="18" charset="0"/>
                <a:cs typeface="Times New Roman" pitchFamily="18" charset="0"/>
              </a:rPr>
              <a:t>    </a:t>
            </a:r>
            <a:r>
              <a:rPr lang="en-US" sz="2900" dirty="0" err="1">
                <a:latin typeface="Times New Roman" pitchFamily="18" charset="0"/>
                <a:cs typeface="Times New Roman" pitchFamily="18" charset="0"/>
              </a:rPr>
              <a:t>int</a:t>
            </a:r>
            <a:r>
              <a:rPr lang="en-US" sz="2900" dirty="0">
                <a:latin typeface="Times New Roman" pitchFamily="18" charset="0"/>
                <a:cs typeface="Times New Roman" pitchFamily="18" charset="0"/>
              </a:rPr>
              <a:t> a = 20;</a:t>
            </a:r>
          </a:p>
          <a:p>
            <a:pPr>
              <a:buNone/>
            </a:pPr>
            <a:r>
              <a:rPr lang="en-US" sz="2900" dirty="0">
                <a:latin typeface="Times New Roman" pitchFamily="18" charset="0"/>
                <a:cs typeface="Times New Roman" pitchFamily="18" charset="0"/>
              </a:rPr>
              <a:t>    double b = 20.5;</a:t>
            </a:r>
          </a:p>
          <a:p>
            <a:pPr>
              <a:buNone/>
            </a:pPr>
            <a:r>
              <a:rPr lang="en-US" sz="2900" dirty="0">
                <a:latin typeface="Times New Roman" pitchFamily="18" charset="0"/>
                <a:cs typeface="Times New Roman" pitchFamily="18" charset="0"/>
              </a:rPr>
              <a:t>    a + b;</a:t>
            </a:r>
          </a:p>
          <a:p>
            <a:pPr>
              <a:buNone/>
            </a:pPr>
            <a:r>
              <a:rPr lang="en-US" sz="2900" dirty="0">
                <a:latin typeface="Times New Roman" pitchFamily="18" charset="0"/>
                <a:cs typeface="Times New Roman" pitchFamily="18" charset="0"/>
              </a:rPr>
              <a:t>Here, first operand is </a:t>
            </a:r>
            <a:r>
              <a:rPr lang="en-US" sz="2900" dirty="0" err="1">
                <a:latin typeface="Times New Roman" pitchFamily="18" charset="0"/>
                <a:cs typeface="Times New Roman" pitchFamily="18" charset="0"/>
              </a:rPr>
              <a:t>int</a:t>
            </a:r>
            <a:r>
              <a:rPr lang="en-US" sz="2900" dirty="0">
                <a:latin typeface="Times New Roman" pitchFamily="18" charset="0"/>
                <a:cs typeface="Times New Roman" pitchFamily="18" charset="0"/>
              </a:rPr>
              <a:t> type and other is of type double. So, as per rule 2, the variable a will be converted to double. Therefore, the final answer is double a + b = 40.500000.</a:t>
            </a:r>
          </a:p>
          <a:p>
            <a:pPr>
              <a:buNone/>
            </a:pPr>
            <a:r>
              <a:rPr lang="en-US" sz="2900" b="1" dirty="0">
                <a:latin typeface="Times New Roman" pitchFamily="18" charset="0"/>
                <a:cs typeface="Times New Roman" pitchFamily="18" charset="0"/>
              </a:rPr>
              <a:t>Example 2</a:t>
            </a:r>
          </a:p>
          <a:p>
            <a:pPr>
              <a:buNone/>
            </a:pPr>
            <a:r>
              <a:rPr lang="en-US" sz="2900" dirty="0">
                <a:latin typeface="Times New Roman" pitchFamily="18" charset="0"/>
                <a:cs typeface="Times New Roman" pitchFamily="18" charset="0"/>
              </a:rPr>
              <a:t>    char </a:t>
            </a:r>
            <a:r>
              <a:rPr lang="en-US" sz="2900" dirty="0" err="1">
                <a:latin typeface="Times New Roman" pitchFamily="18" charset="0"/>
                <a:cs typeface="Times New Roman" pitchFamily="18" charset="0"/>
              </a:rPr>
              <a:t>ch</a:t>
            </a:r>
            <a:r>
              <a:rPr lang="en-US" sz="2900" dirty="0">
                <a:latin typeface="Times New Roman" pitchFamily="18" charset="0"/>
                <a:cs typeface="Times New Roman" pitchFamily="18" charset="0"/>
              </a:rPr>
              <a:t>='a';</a:t>
            </a:r>
          </a:p>
          <a:p>
            <a:pPr>
              <a:buNone/>
            </a:pPr>
            <a:r>
              <a:rPr lang="en-US" sz="2900" dirty="0">
                <a:latin typeface="Times New Roman" pitchFamily="18" charset="0"/>
                <a:cs typeface="Times New Roman" pitchFamily="18" charset="0"/>
              </a:rPr>
              <a:t>    </a:t>
            </a:r>
            <a:r>
              <a:rPr lang="en-US" sz="2900" dirty="0" err="1">
                <a:latin typeface="Times New Roman" pitchFamily="18" charset="0"/>
                <a:cs typeface="Times New Roman" pitchFamily="18" charset="0"/>
              </a:rPr>
              <a:t>int</a:t>
            </a:r>
            <a:r>
              <a:rPr lang="en-US" sz="2900" dirty="0">
                <a:latin typeface="Times New Roman" pitchFamily="18" charset="0"/>
                <a:cs typeface="Times New Roman" pitchFamily="18" charset="0"/>
              </a:rPr>
              <a:t> a =13;</a:t>
            </a:r>
          </a:p>
          <a:p>
            <a:pPr>
              <a:buNone/>
            </a:pPr>
            <a:r>
              <a:rPr lang="en-US" sz="2900" dirty="0">
                <a:latin typeface="Times New Roman" pitchFamily="18" charset="0"/>
                <a:cs typeface="Times New Roman" pitchFamily="18" charset="0"/>
              </a:rPr>
              <a:t>    a + </a:t>
            </a:r>
            <a:r>
              <a:rPr lang="en-US" sz="2900" dirty="0" err="1">
                <a:latin typeface="Times New Roman" pitchFamily="18" charset="0"/>
                <a:cs typeface="Times New Roman" pitchFamily="18" charset="0"/>
              </a:rPr>
              <a:t>ch</a:t>
            </a:r>
            <a:r>
              <a:rPr lang="en-US" sz="2900" dirty="0">
                <a:latin typeface="Times New Roman" pitchFamily="18" charset="0"/>
                <a:cs typeface="Times New Roman" pitchFamily="18" charset="0"/>
              </a:rPr>
              <a:t>;</a:t>
            </a:r>
          </a:p>
          <a:p>
            <a:pPr>
              <a:buNone/>
            </a:pPr>
            <a:r>
              <a:rPr lang="en-US" sz="2900" dirty="0">
                <a:latin typeface="Times New Roman" pitchFamily="18" charset="0"/>
                <a:cs typeface="Times New Roman" pitchFamily="18" charset="0"/>
              </a:rPr>
              <a:t>Here, first operand is char type and other is of type int. So, as per rule 1, the char variable will be converted to </a:t>
            </a:r>
            <a:r>
              <a:rPr lang="en-US" sz="2900" dirty="0" err="1">
                <a:latin typeface="Times New Roman" pitchFamily="18" charset="0"/>
                <a:cs typeface="Times New Roman" pitchFamily="18" charset="0"/>
              </a:rPr>
              <a:t>int</a:t>
            </a:r>
            <a:r>
              <a:rPr lang="en-US" sz="2900" dirty="0">
                <a:latin typeface="Times New Roman" pitchFamily="18" charset="0"/>
                <a:cs typeface="Times New Roman" pitchFamily="18" charset="0"/>
              </a:rPr>
              <a:t> type during the operation and the final answer will be of type int. We know the ASCII value for </a:t>
            </a:r>
            <a:r>
              <a:rPr lang="en-US" sz="2900" dirty="0" err="1">
                <a:latin typeface="Times New Roman" pitchFamily="18" charset="0"/>
                <a:cs typeface="Times New Roman" pitchFamily="18" charset="0"/>
              </a:rPr>
              <a:t>ch</a:t>
            </a:r>
            <a:r>
              <a:rPr lang="en-US" sz="2900" dirty="0">
                <a:latin typeface="Times New Roman" pitchFamily="18" charset="0"/>
                <a:cs typeface="Times New Roman" pitchFamily="18" charset="0"/>
              </a:rPr>
              <a:t> is 97. Therefore, final answer is a + </a:t>
            </a:r>
            <a:r>
              <a:rPr lang="en-US" sz="2900" dirty="0" err="1">
                <a:latin typeface="Times New Roman" pitchFamily="18" charset="0"/>
                <a:cs typeface="Times New Roman" pitchFamily="18" charset="0"/>
              </a:rPr>
              <a:t>ch</a:t>
            </a:r>
            <a:r>
              <a:rPr lang="en-US" sz="2900" dirty="0">
                <a:latin typeface="Times New Roman" pitchFamily="18" charset="0"/>
                <a:cs typeface="Times New Roman" pitchFamily="18" charset="0"/>
              </a:rPr>
              <a:t> = 97 + 13 = 110.</a:t>
            </a:r>
          </a:p>
          <a:p>
            <a:endParaRPr lang="en-US" dirty="0"/>
          </a:p>
          <a:p>
            <a:pPr>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21</a:t>
            </a:fld>
            <a:endParaRPr lang="en-US"/>
          </a:p>
        </p:txBody>
      </p:sp>
      <p:sp>
        <p:nvSpPr>
          <p:cNvPr id="5" name="Title 1"/>
          <p:cNvSpPr txBox="1">
            <a:spLocks noGrp="1"/>
          </p:cNvSpPr>
          <p:nvPr>
            <p:ph type="title"/>
          </p:nvPr>
        </p:nvSpPr>
        <p:spPr>
          <a:prstGeom prst="rect">
            <a:avLst/>
          </a:prstGeom>
          <a:solidFill>
            <a:srgbClr val="C00000"/>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IN" b="1" dirty="0">
                <a:solidFill>
                  <a:schemeClr val="bg1"/>
                </a:solidFill>
                <a:latin typeface="Times New Roman" pitchFamily="18" charset="0"/>
                <a:cs typeface="Times New Roman" pitchFamily="18" charset="0"/>
              </a:rPr>
              <a:t>Type-Casting/Type-Conversion</a:t>
            </a:r>
            <a:endPar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2" name="Date Placeholder 1">
            <a:extLst>
              <a:ext uri="{FF2B5EF4-FFF2-40B4-BE49-F238E27FC236}">
                <a16:creationId xmlns:a16="http://schemas.microsoft.com/office/drawing/2014/main" id="{F278C06A-E7D1-4587-90B5-6BC4ACC54C43}"/>
              </a:ext>
            </a:extLst>
          </p:cNvPr>
          <p:cNvSpPr>
            <a:spLocks noGrp="1"/>
          </p:cNvSpPr>
          <p:nvPr>
            <p:ph type="dt" sz="half" idx="10"/>
          </p:nvPr>
        </p:nvSpPr>
        <p:spPr/>
        <p:txBody>
          <a:bodyPr/>
          <a:lstStyle/>
          <a:p>
            <a:fld id="{199060C4-E686-4A59-A034-614648E0FCA4}" type="datetime1">
              <a:rPr lang="en-IN" smtClean="0"/>
              <a:t>09-06-2022</a:t>
            </a:fld>
            <a:endParaRPr lang="en-US"/>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sym typeface="Wingdings" pitchFamily="2" charset="2"/>
              </a:rPr>
              <a:t></a:t>
            </a:r>
            <a:r>
              <a:rPr lang="en-US" b="1" dirty="0">
                <a:sym typeface="Wingdings" pitchFamily="2" charset="2"/>
              </a:rPr>
              <a:t>Ex</a:t>
            </a:r>
            <a:r>
              <a:rPr lang="en-US" b="1" dirty="0"/>
              <a:t>plicit Type Conversion</a:t>
            </a:r>
          </a:p>
          <a:p>
            <a:pPr>
              <a:buNone/>
            </a:pPr>
            <a:r>
              <a:rPr lang="en-US" dirty="0"/>
              <a:t>   Explicit type conversion rules out the use of compiler for converting one data type to another instead the user explicitly defines within the program the </a:t>
            </a:r>
            <a:r>
              <a:rPr lang="en-US" dirty="0" err="1"/>
              <a:t>datatype</a:t>
            </a:r>
            <a:r>
              <a:rPr lang="en-US" dirty="0"/>
              <a:t> of the operands in the expression.</a:t>
            </a:r>
          </a:p>
          <a:p>
            <a:pPr>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22</a:t>
            </a:fld>
            <a:endParaRPr lang="en-US"/>
          </a:p>
        </p:txBody>
      </p:sp>
      <p:sp>
        <p:nvSpPr>
          <p:cNvPr id="5" name="Title 1"/>
          <p:cNvSpPr txBox="1">
            <a:spLocks noGrp="1"/>
          </p:cNvSpPr>
          <p:nvPr>
            <p:ph type="title"/>
          </p:nvPr>
        </p:nvSpPr>
        <p:spPr>
          <a:prstGeom prst="rect">
            <a:avLst/>
          </a:prstGeom>
          <a:solidFill>
            <a:srgbClr val="C00000"/>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IN" b="1" dirty="0">
                <a:solidFill>
                  <a:schemeClr val="bg1"/>
                </a:solidFill>
                <a:latin typeface="Times New Roman" pitchFamily="18" charset="0"/>
                <a:cs typeface="Times New Roman" pitchFamily="18" charset="0"/>
              </a:rPr>
              <a:t>Type-Casting/Type-Conversion</a:t>
            </a:r>
            <a:endPar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2" name="Date Placeholder 1">
            <a:extLst>
              <a:ext uri="{FF2B5EF4-FFF2-40B4-BE49-F238E27FC236}">
                <a16:creationId xmlns:a16="http://schemas.microsoft.com/office/drawing/2014/main" id="{B0256818-5308-4A45-9D4A-550E5AEBABFC}"/>
              </a:ext>
            </a:extLst>
          </p:cNvPr>
          <p:cNvSpPr>
            <a:spLocks noGrp="1"/>
          </p:cNvSpPr>
          <p:nvPr>
            <p:ph type="dt" sz="half" idx="10"/>
          </p:nvPr>
        </p:nvSpPr>
        <p:spPr/>
        <p:txBody>
          <a:bodyPr/>
          <a:lstStyle/>
          <a:p>
            <a:fld id="{6AAB90AA-5928-4F88-ACB7-9E0019634DBA}" type="datetime1">
              <a:rPr lang="en-IN" smtClean="0"/>
              <a:t>09-06-2022</a:t>
            </a:fld>
            <a:endParaRPr lang="en-US"/>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sym typeface="Wingdings" pitchFamily="2" charset="2"/>
              </a:rPr>
              <a:t></a:t>
            </a:r>
            <a:r>
              <a:rPr lang="en-US" b="1" dirty="0">
                <a:sym typeface="Wingdings" pitchFamily="2" charset="2"/>
              </a:rPr>
              <a:t>Ex</a:t>
            </a:r>
            <a:r>
              <a:rPr lang="en-US" b="1" dirty="0"/>
              <a:t>plicit Type Conversion</a:t>
            </a:r>
          </a:p>
          <a:p>
            <a:pPr>
              <a:buNone/>
            </a:pPr>
            <a:r>
              <a:rPr lang="en-US" dirty="0"/>
              <a:t>   </a:t>
            </a:r>
          </a:p>
          <a:p>
            <a:pPr>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23</a:t>
            </a:fld>
            <a:endParaRPr lang="en-US"/>
          </a:p>
        </p:txBody>
      </p:sp>
      <p:sp>
        <p:nvSpPr>
          <p:cNvPr id="5" name="Title 1"/>
          <p:cNvSpPr txBox="1">
            <a:spLocks noGrp="1"/>
          </p:cNvSpPr>
          <p:nvPr>
            <p:ph type="title"/>
          </p:nvPr>
        </p:nvSpPr>
        <p:spPr>
          <a:prstGeom prst="rect">
            <a:avLst/>
          </a:prstGeom>
          <a:solidFill>
            <a:srgbClr val="C00000"/>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IN" b="1" dirty="0">
                <a:solidFill>
                  <a:schemeClr val="bg1"/>
                </a:solidFill>
                <a:latin typeface="Times New Roman" pitchFamily="18" charset="0"/>
                <a:cs typeface="Times New Roman" pitchFamily="18" charset="0"/>
              </a:rPr>
              <a:t>Type-Casting/Type-Conversion</a:t>
            </a:r>
            <a:endPar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pic>
        <p:nvPicPr>
          <p:cNvPr id="6" name="Picture 5" descr="Type Conversion in C - GeeksforGeeks"/>
          <p:cNvPicPr/>
          <p:nvPr/>
        </p:nvPicPr>
        <p:blipFill>
          <a:blip r:embed="rId3"/>
          <a:srcRect/>
          <a:stretch>
            <a:fillRect/>
          </a:stretch>
        </p:blipFill>
        <p:spPr bwMode="auto">
          <a:xfrm>
            <a:off x="2233749" y="2664824"/>
            <a:ext cx="7197634" cy="3331028"/>
          </a:xfrm>
          <a:prstGeom prst="rect">
            <a:avLst/>
          </a:prstGeom>
          <a:noFill/>
          <a:ln w="9525">
            <a:noFill/>
            <a:miter lim="800000"/>
            <a:headEnd/>
            <a:tailEnd/>
          </a:ln>
          <a:effectLst>
            <a:outerShdw blurRad="50800" dist="609600" dir="3660000" sx="65000" sy="65000" algn="ctr" rotWithShape="0">
              <a:schemeClr val="bg1">
                <a:lumMod val="65000"/>
                <a:alpha val="55000"/>
              </a:schemeClr>
            </a:outerShdw>
          </a:effectLst>
        </p:spPr>
      </p:pic>
      <p:sp>
        <p:nvSpPr>
          <p:cNvPr id="2" name="Date Placeholder 1">
            <a:extLst>
              <a:ext uri="{FF2B5EF4-FFF2-40B4-BE49-F238E27FC236}">
                <a16:creationId xmlns:a16="http://schemas.microsoft.com/office/drawing/2014/main" id="{D43304FB-C7E6-44C7-99FE-136331A994A6}"/>
              </a:ext>
            </a:extLst>
          </p:cNvPr>
          <p:cNvSpPr>
            <a:spLocks noGrp="1"/>
          </p:cNvSpPr>
          <p:nvPr>
            <p:ph type="dt" sz="half" idx="10"/>
          </p:nvPr>
        </p:nvSpPr>
        <p:spPr/>
        <p:txBody>
          <a:bodyPr/>
          <a:lstStyle/>
          <a:p>
            <a:fld id="{F0985F75-7E59-4698-A8F0-C683338AF71C}" type="datetime1">
              <a:rPr lang="en-IN" smtClean="0"/>
              <a:t>09-06-2022</a:t>
            </a:fld>
            <a:endParaRPr lang="en-US"/>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buNone/>
            </a:pPr>
            <a:r>
              <a:rPr lang="en-US" sz="3400" b="1" dirty="0">
                <a:latin typeface="Times New Roman" pitchFamily="18" charset="0"/>
                <a:cs typeface="Times New Roman" pitchFamily="18" charset="0"/>
                <a:sym typeface="Wingdings" pitchFamily="2" charset="2"/>
              </a:rPr>
              <a:t>Ex</a:t>
            </a:r>
            <a:r>
              <a:rPr lang="en-US" sz="3400" b="1" dirty="0">
                <a:latin typeface="Times New Roman" pitchFamily="18" charset="0"/>
                <a:cs typeface="Times New Roman" pitchFamily="18" charset="0"/>
              </a:rPr>
              <a:t>plicit Type Conversion Example:</a:t>
            </a:r>
          </a:p>
          <a:p>
            <a:pPr>
              <a:buNone/>
            </a:pPr>
            <a:r>
              <a:rPr lang="en-US" sz="3100" dirty="0">
                <a:latin typeface="Times New Roman" pitchFamily="18" charset="0"/>
                <a:cs typeface="Times New Roman" pitchFamily="18" charset="0"/>
              </a:rPr>
              <a:t>Example:</a:t>
            </a:r>
          </a:p>
          <a:p>
            <a:pPr>
              <a:buNone/>
            </a:pPr>
            <a:r>
              <a:rPr lang="en-US" sz="3100" dirty="0">
                <a:latin typeface="Times New Roman" pitchFamily="18" charset="0"/>
                <a:cs typeface="Times New Roman" pitchFamily="18" charset="0"/>
              </a:rPr>
              <a:t>double </a:t>
            </a:r>
            <a:r>
              <a:rPr lang="en-US" sz="3100" dirty="0" err="1">
                <a:latin typeface="Times New Roman" pitchFamily="18" charset="0"/>
                <a:cs typeface="Times New Roman" pitchFamily="18" charset="0"/>
              </a:rPr>
              <a:t>da</a:t>
            </a:r>
            <a:r>
              <a:rPr lang="en-US" sz="3100" dirty="0">
                <a:latin typeface="Times New Roman" pitchFamily="18" charset="0"/>
                <a:cs typeface="Times New Roman" pitchFamily="18" charset="0"/>
              </a:rPr>
              <a:t> = 4.5;</a:t>
            </a:r>
          </a:p>
          <a:p>
            <a:pPr>
              <a:buNone/>
            </a:pPr>
            <a:r>
              <a:rPr lang="en-US" sz="3100" dirty="0">
                <a:latin typeface="Times New Roman" pitchFamily="18" charset="0"/>
                <a:cs typeface="Times New Roman" pitchFamily="18" charset="0"/>
              </a:rPr>
              <a:t>double db = 4.6;</a:t>
            </a:r>
          </a:p>
          <a:p>
            <a:pPr>
              <a:buNone/>
            </a:pPr>
            <a:r>
              <a:rPr lang="en-US" sz="3100" dirty="0">
                <a:latin typeface="Times New Roman" pitchFamily="18" charset="0"/>
                <a:cs typeface="Times New Roman" pitchFamily="18" charset="0"/>
              </a:rPr>
              <a:t>double dc = 4.9;</a:t>
            </a:r>
          </a:p>
          <a:p>
            <a:pPr>
              <a:buNone/>
            </a:pPr>
            <a:r>
              <a:rPr lang="en-US" sz="3100" dirty="0">
                <a:latin typeface="Times New Roman" pitchFamily="18" charset="0"/>
                <a:cs typeface="Times New Roman" pitchFamily="18" charset="0"/>
              </a:rPr>
              <a:t>//explicitly defined by user</a:t>
            </a:r>
          </a:p>
          <a:p>
            <a:pPr>
              <a:buNone/>
            </a:pPr>
            <a:r>
              <a:rPr lang="en-US" sz="3100" dirty="0" err="1">
                <a:latin typeface="Times New Roman" pitchFamily="18" charset="0"/>
                <a:cs typeface="Times New Roman" pitchFamily="18" charset="0"/>
              </a:rPr>
              <a:t>int</a:t>
            </a:r>
            <a:r>
              <a:rPr lang="en-US" sz="3100" dirty="0">
                <a:latin typeface="Times New Roman" pitchFamily="18" charset="0"/>
                <a:cs typeface="Times New Roman" pitchFamily="18" charset="0"/>
              </a:rPr>
              <a:t> result = (</a:t>
            </a:r>
            <a:r>
              <a:rPr lang="en-US" sz="3100" dirty="0" err="1">
                <a:latin typeface="Times New Roman" pitchFamily="18" charset="0"/>
                <a:cs typeface="Times New Roman" pitchFamily="18" charset="0"/>
              </a:rPr>
              <a:t>int</a:t>
            </a:r>
            <a:r>
              <a:rPr lang="en-US" sz="3100" dirty="0">
                <a:latin typeface="Times New Roman" pitchFamily="18" charset="0"/>
                <a:cs typeface="Times New Roman" pitchFamily="18" charset="0"/>
              </a:rPr>
              <a:t>)</a:t>
            </a:r>
            <a:r>
              <a:rPr lang="en-US" sz="3100" dirty="0" err="1">
                <a:latin typeface="Times New Roman" pitchFamily="18" charset="0"/>
                <a:cs typeface="Times New Roman" pitchFamily="18" charset="0"/>
              </a:rPr>
              <a:t>da</a:t>
            </a:r>
            <a:r>
              <a:rPr lang="en-US" sz="3100" dirty="0">
                <a:latin typeface="Times New Roman" pitchFamily="18" charset="0"/>
                <a:cs typeface="Times New Roman" pitchFamily="18" charset="0"/>
              </a:rPr>
              <a:t> + (</a:t>
            </a:r>
            <a:r>
              <a:rPr lang="en-US" sz="3100" dirty="0" err="1">
                <a:latin typeface="Times New Roman" pitchFamily="18" charset="0"/>
                <a:cs typeface="Times New Roman" pitchFamily="18" charset="0"/>
              </a:rPr>
              <a:t>int</a:t>
            </a:r>
            <a:r>
              <a:rPr lang="en-US" sz="3100" dirty="0">
                <a:latin typeface="Times New Roman" pitchFamily="18" charset="0"/>
                <a:cs typeface="Times New Roman" pitchFamily="18" charset="0"/>
              </a:rPr>
              <a:t>)db + (</a:t>
            </a:r>
            <a:r>
              <a:rPr lang="en-US" sz="3100" dirty="0" err="1">
                <a:latin typeface="Times New Roman" pitchFamily="18" charset="0"/>
                <a:cs typeface="Times New Roman" pitchFamily="18" charset="0"/>
              </a:rPr>
              <a:t>int</a:t>
            </a:r>
            <a:r>
              <a:rPr lang="en-US" sz="3100" dirty="0">
                <a:latin typeface="Times New Roman" pitchFamily="18" charset="0"/>
                <a:cs typeface="Times New Roman" pitchFamily="18" charset="0"/>
              </a:rPr>
              <a:t>)dc; </a:t>
            </a:r>
          </a:p>
          <a:p>
            <a:pPr>
              <a:buNone/>
            </a:pPr>
            <a:r>
              <a:rPr lang="en-US" sz="3100" dirty="0" err="1">
                <a:latin typeface="Times New Roman" pitchFamily="18" charset="0"/>
                <a:cs typeface="Times New Roman" pitchFamily="18" charset="0"/>
              </a:rPr>
              <a:t>printf</a:t>
            </a:r>
            <a:r>
              <a:rPr lang="en-US" sz="3100" dirty="0">
                <a:latin typeface="Times New Roman" pitchFamily="18" charset="0"/>
                <a:cs typeface="Times New Roman" pitchFamily="18" charset="0"/>
              </a:rPr>
              <a:t>("result = %d", result);</a:t>
            </a:r>
          </a:p>
          <a:p>
            <a:pPr>
              <a:buNone/>
            </a:pPr>
            <a:r>
              <a:rPr lang="en-US" sz="3100" dirty="0">
                <a:latin typeface="Times New Roman" pitchFamily="18" charset="0"/>
                <a:cs typeface="Times New Roman" pitchFamily="18" charset="0"/>
              </a:rPr>
              <a:t>Output</a:t>
            </a:r>
          </a:p>
          <a:p>
            <a:pPr>
              <a:buNone/>
            </a:pPr>
            <a:r>
              <a:rPr lang="en-US" sz="3100" dirty="0">
                <a:latin typeface="Times New Roman" pitchFamily="18" charset="0"/>
                <a:cs typeface="Times New Roman" pitchFamily="18" charset="0"/>
              </a:rPr>
              <a:t>    result = 12</a:t>
            </a:r>
          </a:p>
          <a:p>
            <a:pPr>
              <a:buNone/>
            </a:pPr>
            <a:endParaRPr lang="en-US" dirty="0"/>
          </a:p>
          <a:p>
            <a:pPr>
              <a:buNone/>
            </a:pPr>
            <a:r>
              <a:rPr lang="en-US" dirty="0"/>
              <a:t>   </a:t>
            </a:r>
          </a:p>
          <a:p>
            <a:pPr>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24</a:t>
            </a:fld>
            <a:endParaRPr lang="en-US"/>
          </a:p>
        </p:txBody>
      </p:sp>
      <p:sp>
        <p:nvSpPr>
          <p:cNvPr id="5" name="Title 1"/>
          <p:cNvSpPr txBox="1">
            <a:spLocks noGrp="1"/>
          </p:cNvSpPr>
          <p:nvPr>
            <p:ph type="title"/>
          </p:nvPr>
        </p:nvSpPr>
        <p:spPr>
          <a:prstGeom prst="rect">
            <a:avLst/>
          </a:prstGeom>
          <a:solidFill>
            <a:srgbClr val="C00000"/>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IN" b="1" dirty="0">
                <a:solidFill>
                  <a:schemeClr val="bg1"/>
                </a:solidFill>
                <a:latin typeface="Times New Roman" pitchFamily="18" charset="0"/>
                <a:cs typeface="Times New Roman" pitchFamily="18" charset="0"/>
              </a:rPr>
              <a:t>Type-Casting/Type-Conversion</a:t>
            </a:r>
            <a:endPar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2" name="Date Placeholder 1">
            <a:extLst>
              <a:ext uri="{FF2B5EF4-FFF2-40B4-BE49-F238E27FC236}">
                <a16:creationId xmlns:a16="http://schemas.microsoft.com/office/drawing/2014/main" id="{2ABCD069-7814-4255-B886-21FA78630440}"/>
              </a:ext>
            </a:extLst>
          </p:cNvPr>
          <p:cNvSpPr>
            <a:spLocks noGrp="1"/>
          </p:cNvSpPr>
          <p:nvPr>
            <p:ph type="dt" sz="half" idx="10"/>
          </p:nvPr>
        </p:nvSpPr>
        <p:spPr/>
        <p:txBody>
          <a:bodyPr/>
          <a:lstStyle/>
          <a:p>
            <a:fld id="{3FB57F80-7AEE-4DAB-9031-2A8A34D445D8}" type="datetime1">
              <a:rPr lang="en-IN" smtClean="0"/>
              <a:t>09-06-2022</a:t>
            </a:fld>
            <a:endParaRPr lang="en-US"/>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a:bodyPr>
          <a:lstStyle/>
          <a:p>
            <a:pPr>
              <a:buNone/>
            </a:pPr>
            <a:endParaRPr lang="en-US" sz="2400"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
        <p:nvSpPr>
          <p:cNvPr id="3" name="Text Placeholder 2"/>
          <p:cNvSpPr>
            <a:spLocks noGrp="1"/>
          </p:cNvSpPr>
          <p:nvPr>
            <p:ph type="body" sz="quarter" idx="10"/>
          </p:nvPr>
        </p:nvSpPr>
        <p:spPr>
          <a:xfrm>
            <a:off x="2743198" y="457200"/>
            <a:ext cx="5656219" cy="903516"/>
          </a:xfrm>
          <a:solidFill>
            <a:srgbClr val="C00000"/>
          </a:solidFill>
          <a:effectLst>
            <a:softEdge rad="63500"/>
          </a:effectLst>
        </p:spPr>
        <p:txBody>
          <a:bodyPr vert="horz" lIns="91440" tIns="45720" rIns="91440" bIns="45720" rtlCol="0" anchor="ctr">
            <a:normAutofit/>
          </a:bodyPr>
          <a:lstStyle/>
          <a:p>
            <a:r>
              <a:rPr lang="en-IN" sz="4400" dirty="0">
                <a:solidFill>
                  <a:schemeClr val="bg1"/>
                </a:solidFill>
                <a:latin typeface="Times New Roman" pitchFamily="18" charset="0"/>
                <a:cs typeface="Times New Roman" pitchFamily="18" charset="0"/>
              </a:rPr>
              <a:t>Summary</a:t>
            </a:r>
            <a:endParaRPr lang="en-US" sz="4400" dirty="0">
              <a:solidFill>
                <a:schemeClr val="bg1"/>
              </a:solidFill>
              <a:latin typeface="Times New Roman" pitchFamily="18" charset="0"/>
              <a:cs typeface="Times New Roman" pitchFamily="18" charset="0"/>
            </a:endParaRPr>
          </a:p>
        </p:txBody>
      </p:sp>
      <p:sp>
        <p:nvSpPr>
          <p:cNvPr id="4" name="TextBox 3"/>
          <p:cNvSpPr txBox="1"/>
          <p:nvPr/>
        </p:nvSpPr>
        <p:spPr>
          <a:xfrm>
            <a:off x="1267097" y="1724297"/>
            <a:ext cx="9287692" cy="3231654"/>
          </a:xfrm>
          <a:prstGeom prst="rect">
            <a:avLst/>
          </a:prstGeom>
          <a:noFill/>
        </p:spPr>
        <p:txBody>
          <a:bodyPr wrap="square" rtlCol="0">
            <a:spAutoFit/>
          </a:bodyPr>
          <a:lstStyle/>
          <a:p>
            <a:r>
              <a:rPr lang="en-US" sz="2400" b="1" dirty="0"/>
              <a:t>Keep in mind the following rules for programming practice when dealing with different data type to prevent from data loss :</a:t>
            </a:r>
          </a:p>
          <a:p>
            <a:endParaRPr lang="en-US" sz="2400" b="1" dirty="0"/>
          </a:p>
          <a:p>
            <a:pPr lvl="0">
              <a:buFont typeface="Arial" pitchFamily="34" charset="0"/>
              <a:buChar char="•"/>
            </a:pPr>
            <a:r>
              <a:rPr lang="en-US" sz="2400" dirty="0"/>
              <a:t>Integers types should be converted to float.</a:t>
            </a:r>
          </a:p>
          <a:p>
            <a:pPr lvl="0">
              <a:buFont typeface="Arial" pitchFamily="34" charset="0"/>
              <a:buChar char="•"/>
            </a:pPr>
            <a:r>
              <a:rPr lang="en-US" sz="2400" dirty="0"/>
              <a:t>Float types should be converted to double.</a:t>
            </a:r>
          </a:p>
          <a:p>
            <a:pPr lvl="0">
              <a:buFont typeface="Arial" pitchFamily="34" charset="0"/>
              <a:buChar char="•"/>
            </a:pPr>
            <a:r>
              <a:rPr lang="en-US" sz="2400" dirty="0"/>
              <a:t>Character types should be converted to integer.</a:t>
            </a:r>
          </a:p>
          <a:p>
            <a:pPr>
              <a:buFont typeface="Arial" pitchFamily="34" charset="0"/>
              <a:buChar char="•"/>
            </a:pPr>
            <a:endParaRPr lang="en-IN" sz="2400" dirty="0">
              <a:latin typeface="Times New Roman" pitchFamily="18" charset="0"/>
              <a:cs typeface="Times New Roman" pitchFamily="18" charset="0"/>
            </a:endParaRPr>
          </a:p>
          <a:p>
            <a:pPr>
              <a:buFont typeface="Arial" pitchFamily="34" charset="0"/>
              <a:buChar char="•"/>
            </a:pPr>
            <a:endParaRPr lang="en-IN" dirty="0"/>
          </a:p>
          <a:p>
            <a:pPr>
              <a:buFont typeface="Arial" pitchFamily="34" charset="0"/>
              <a:buChar char="•"/>
            </a:pPr>
            <a:endParaRPr lang="en-US" dirty="0"/>
          </a:p>
        </p:txBody>
      </p:sp>
    </p:spTree>
    <p:extLst>
      <p:ext uri="{BB962C8B-B14F-4D97-AF65-F5344CB8AC3E}">
        <p14:creationId xmlns:p14="http://schemas.microsoft.com/office/powerpoint/2010/main" val="1836259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a:buNone/>
            </a:pPr>
            <a:r>
              <a:rPr lang="en-US" sz="2400" dirty="0"/>
              <a:t>Q1.  Compute the sign of an integer?</a:t>
            </a:r>
          </a:p>
          <a:p>
            <a:pPr>
              <a:buNone/>
            </a:pPr>
            <a:r>
              <a:rPr lang="en-US" sz="2400" dirty="0"/>
              <a:t>Q2.  Detect if two integers have opposite signs?</a:t>
            </a:r>
          </a:p>
          <a:p>
            <a:pPr>
              <a:buNone/>
            </a:pPr>
            <a:r>
              <a:rPr lang="en-US" sz="2400" dirty="0"/>
              <a:t>Q3.  Write a program to check an integer is a power of 2?</a:t>
            </a:r>
          </a:p>
          <a:p>
            <a:pPr>
              <a:buNone/>
            </a:pPr>
            <a:r>
              <a:rPr lang="en-US" sz="2400" dirty="0"/>
              <a:t>Q4.  How to set a particular bit in C?</a:t>
            </a:r>
          </a:p>
          <a:p>
            <a:pPr>
              <a:buNone/>
            </a:pPr>
            <a:r>
              <a:rPr lang="en-US" sz="2400" dirty="0"/>
              <a:t>Q5. When should a type cast not be used?</a:t>
            </a:r>
          </a:p>
          <a:p>
            <a:pPr>
              <a:buNone/>
            </a:pPr>
            <a:endParaRPr lang="en-US" sz="2400" dirty="0"/>
          </a:p>
          <a:p>
            <a:pPr>
              <a:buNone/>
            </a:pPr>
            <a:endParaRPr lang="en-US" sz="2400" dirty="0"/>
          </a:p>
          <a:p>
            <a:pPr>
              <a:buNone/>
            </a:pPr>
            <a:endParaRPr lang="en-US" sz="2400" dirty="0"/>
          </a:p>
          <a:p>
            <a:pPr>
              <a:buNone/>
            </a:pP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150F91E-1E65-4038-B663-22F98A980CDE}" type="datetime1">
              <a:rPr lang="en-IN" sz="1400" b="1" smtClean="0">
                <a:solidFill>
                  <a:schemeClr val="bg1"/>
                </a:solidFill>
                <a:latin typeface="Times New Roman" panose="02020603050405020304" pitchFamily="18" charset="0"/>
                <a:cs typeface="Times New Roman" panose="02020603050405020304" pitchFamily="18" charset="0"/>
              </a:rPr>
              <a:t>09-06-2022</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25"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a:bodyPr>
          <a:lstStyle/>
          <a:p>
            <a:pPr algn="ctr"/>
            <a:r>
              <a:rPr lang="en-IN" sz="4400" b="1" dirty="0">
                <a:solidFill>
                  <a:schemeClr val="bg1"/>
                </a:solidFill>
                <a:latin typeface="Times New Roman" pitchFamily="18" charset="0"/>
                <a:cs typeface="Times New Roman" pitchFamily="18" charset="0"/>
              </a:rPr>
              <a:t>FAQ’s</a:t>
            </a:r>
            <a:endParaRPr lang="en-US" sz="4400" b="1" dirty="0">
              <a:solidFill>
                <a:schemeClr val="bg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D0ACE207-8893-440E-B420-229E26CA706E}" type="slidenum">
              <a:rPr lang="en-IN" smtClean="0"/>
              <a:pPr/>
              <a:t>26</a:t>
            </a:fld>
            <a:endParaRPr lang="en-IN"/>
          </a:p>
        </p:txBody>
      </p:sp>
    </p:spTree>
    <p:extLst>
      <p:ext uri="{BB962C8B-B14F-4D97-AF65-F5344CB8AC3E}">
        <p14:creationId xmlns:p14="http://schemas.microsoft.com/office/powerpoint/2010/main" val="475282482"/>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593669"/>
            <a:ext cx="10515600" cy="4676501"/>
          </a:xfrm>
        </p:spPr>
        <p:txBody>
          <a:bodyPr>
            <a:normAutofit fontScale="25000" lnSpcReduction="20000"/>
          </a:bodyPr>
          <a:lstStyle/>
          <a:p>
            <a:pPr algn="just">
              <a:buNone/>
            </a:pPr>
            <a:r>
              <a:rPr lang="en-US" sz="7200" dirty="0">
                <a:latin typeface="Times New Roman" pitchFamily="18" charset="0"/>
                <a:cs typeface="Times New Roman" pitchFamily="18" charset="0"/>
              </a:rPr>
              <a:t>Q1. WAP to clear a bit.</a:t>
            </a:r>
          </a:p>
          <a:p>
            <a:pPr algn="just" fontAlgn="base">
              <a:buNone/>
            </a:pPr>
            <a:r>
              <a:rPr lang="en-US" sz="7200" dirty="0">
                <a:latin typeface="Times New Roman" pitchFamily="18" charset="0"/>
                <a:cs typeface="Times New Roman" pitchFamily="18" charset="0"/>
              </a:rPr>
              <a:t>Q2. We define S  to be a sequence of distinct sequential integers from 1 to n ; in other words S={1,2,3,….n}, .  We want to know the maximum bitwise AND value of any two integers,  a and b (where a&lt;b ), in sequence S  that is also less than a given integer, k . Complete the function in the editor so that given n  and k , it returns the maximum </a:t>
            </a:r>
            <a:r>
              <a:rPr lang="en-US" sz="7200" dirty="0" err="1">
                <a:latin typeface="Times New Roman" pitchFamily="18" charset="0"/>
                <a:cs typeface="Times New Roman" pitchFamily="18" charset="0"/>
              </a:rPr>
              <a:t>a&amp;b</a:t>
            </a:r>
            <a:r>
              <a:rPr lang="en-US" sz="7200" dirty="0">
                <a:latin typeface="Times New Roman" pitchFamily="18" charset="0"/>
                <a:cs typeface="Times New Roman" pitchFamily="18" charset="0"/>
              </a:rPr>
              <a:t>&lt;k .</a:t>
            </a:r>
          </a:p>
          <a:p>
            <a:pPr algn="just" fontAlgn="base">
              <a:buNone/>
            </a:pPr>
            <a:r>
              <a:rPr lang="en-US" sz="7200" dirty="0">
                <a:latin typeface="Times New Roman" pitchFamily="18" charset="0"/>
                <a:cs typeface="Times New Roman" pitchFamily="18" charset="0"/>
              </a:rPr>
              <a:t>     Note: The  &amp;symbol represents the bitwise AND operator.</a:t>
            </a:r>
          </a:p>
          <a:p>
            <a:pPr algn="just" fontAlgn="base">
              <a:buNone/>
            </a:pPr>
            <a:r>
              <a:rPr lang="en-US" sz="7200" dirty="0">
                <a:latin typeface="Times New Roman" pitchFamily="18" charset="0"/>
                <a:cs typeface="Times New Roman" pitchFamily="18" charset="0"/>
              </a:rPr>
              <a:t>     Sample Input 0</a:t>
            </a:r>
          </a:p>
          <a:p>
            <a:pPr algn="just" fontAlgn="base">
              <a:buNone/>
            </a:pPr>
            <a:r>
              <a:rPr lang="en-US" sz="7200" dirty="0">
                <a:latin typeface="Times New Roman" pitchFamily="18" charset="0"/>
                <a:cs typeface="Times New Roman" pitchFamily="18" charset="0"/>
              </a:rPr>
              <a:t>     3</a:t>
            </a:r>
          </a:p>
          <a:p>
            <a:pPr algn="just" fontAlgn="base">
              <a:buNone/>
            </a:pPr>
            <a:r>
              <a:rPr lang="en-US" sz="7200" dirty="0">
                <a:latin typeface="Times New Roman" pitchFamily="18" charset="0"/>
                <a:cs typeface="Times New Roman" pitchFamily="18" charset="0"/>
              </a:rPr>
              <a:t>	5 2</a:t>
            </a:r>
          </a:p>
          <a:p>
            <a:pPr algn="just" fontAlgn="base">
              <a:buNone/>
            </a:pPr>
            <a:r>
              <a:rPr lang="en-US" sz="7200" dirty="0">
                <a:latin typeface="Times New Roman" pitchFamily="18" charset="0"/>
                <a:cs typeface="Times New Roman" pitchFamily="18" charset="0"/>
              </a:rPr>
              <a:t>	8 5</a:t>
            </a:r>
          </a:p>
          <a:p>
            <a:pPr algn="just" fontAlgn="base">
              <a:buNone/>
            </a:pPr>
            <a:r>
              <a:rPr lang="en-US" sz="7200" dirty="0">
                <a:latin typeface="Times New Roman" pitchFamily="18" charset="0"/>
                <a:cs typeface="Times New Roman" pitchFamily="18" charset="0"/>
              </a:rPr>
              <a:t>	2 2</a:t>
            </a:r>
          </a:p>
          <a:p>
            <a:pPr algn="just" fontAlgn="base">
              <a:buNone/>
            </a:pPr>
            <a:r>
              <a:rPr lang="en-US" sz="7200" dirty="0">
                <a:latin typeface="Times New Roman" pitchFamily="18" charset="0"/>
                <a:cs typeface="Times New Roman" pitchFamily="18" charset="0"/>
              </a:rPr>
              <a:t>	Sample Output 0</a:t>
            </a:r>
          </a:p>
          <a:p>
            <a:pPr algn="just" fontAlgn="base">
              <a:buNone/>
            </a:pPr>
            <a:r>
              <a:rPr lang="en-US" sz="7200" dirty="0">
                <a:latin typeface="Times New Roman" pitchFamily="18" charset="0"/>
                <a:cs typeface="Times New Roman" pitchFamily="18" charset="0"/>
              </a:rPr>
              <a:t>	1</a:t>
            </a:r>
          </a:p>
          <a:p>
            <a:pPr algn="just" fontAlgn="base">
              <a:buNone/>
            </a:pPr>
            <a:r>
              <a:rPr lang="en-US" sz="7200" dirty="0">
                <a:latin typeface="Times New Roman" pitchFamily="18" charset="0"/>
                <a:cs typeface="Times New Roman" pitchFamily="18" charset="0"/>
              </a:rPr>
              <a:t>	4</a:t>
            </a:r>
          </a:p>
          <a:p>
            <a:pPr algn="just" fontAlgn="base">
              <a:buNone/>
            </a:pPr>
            <a:r>
              <a:rPr lang="en-US" sz="7200" dirty="0">
                <a:latin typeface="Times New Roman" pitchFamily="18" charset="0"/>
                <a:cs typeface="Times New Roman" pitchFamily="18" charset="0"/>
              </a:rPr>
              <a:t>	0</a:t>
            </a:r>
          </a:p>
          <a:p>
            <a:pPr algn="just">
              <a:buNone/>
            </a:pPr>
            <a:r>
              <a:rPr lang="en-US" sz="7200" dirty="0">
                <a:latin typeface="Times New Roman" pitchFamily="18" charset="0"/>
                <a:cs typeface="Times New Roman" pitchFamily="18" charset="0"/>
              </a:rPr>
              <a:t>Write the code of the above scenario that satisfies the above situation.</a:t>
            </a:r>
          </a:p>
          <a:p>
            <a:pPr>
              <a:buNone/>
            </a:pPr>
            <a:endParaRPr lang="en-US" dirty="0"/>
          </a:p>
          <a:p>
            <a:pPr marL="0" lvl="0" indent="0" algn="ctr">
              <a:buNone/>
            </a:pP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CE32936-0A68-4B59-A64A-C9E4AEE6AC62}" type="datetime1">
              <a:rPr lang="en-IN" sz="1400" b="1" smtClean="0">
                <a:solidFill>
                  <a:schemeClr val="bg1"/>
                </a:solidFill>
                <a:latin typeface="Times New Roman" panose="02020603050405020304" pitchFamily="18" charset="0"/>
                <a:cs typeface="Times New Roman" panose="02020603050405020304" pitchFamily="18" charset="0"/>
              </a:rPr>
              <a:t>09-06-2022</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25"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a:bodyPr>
          <a:lstStyle/>
          <a:p>
            <a:pPr algn="ctr"/>
            <a:r>
              <a:rPr lang="en-IN" sz="4400" b="1" dirty="0">
                <a:solidFill>
                  <a:schemeClr val="bg1"/>
                </a:solidFill>
                <a:latin typeface="Times New Roman" pitchFamily="18" charset="0"/>
                <a:cs typeface="Times New Roman" pitchFamily="18" charset="0"/>
              </a:rPr>
              <a:t>Assessment </a:t>
            </a:r>
            <a:endParaRPr lang="en-US" sz="4400" b="1" dirty="0">
              <a:solidFill>
                <a:schemeClr val="bg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D0ACE207-8893-440E-B420-229E26CA706E}" type="slidenum">
              <a:rPr lang="en-IN" smtClean="0"/>
              <a:pPr/>
              <a:t>27</a:t>
            </a:fld>
            <a:endParaRPr lang="en-IN"/>
          </a:p>
        </p:txBody>
      </p:sp>
    </p:spTree>
    <p:extLst>
      <p:ext uri="{BB962C8B-B14F-4D97-AF65-F5344CB8AC3E}">
        <p14:creationId xmlns:p14="http://schemas.microsoft.com/office/powerpoint/2010/main" val="475282482"/>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55000" lnSpcReduction="20000"/>
          </a:bodyPr>
          <a:lstStyle/>
          <a:p>
            <a:pPr>
              <a:buNone/>
            </a:pPr>
            <a:r>
              <a:rPr lang="en-US" sz="3200" dirty="0"/>
              <a:t>Q 3. What will be the output of the C program?</a:t>
            </a:r>
          </a:p>
          <a:p>
            <a:pPr>
              <a:buNone/>
            </a:pPr>
            <a:r>
              <a:rPr lang="en-US" sz="3200" dirty="0"/>
              <a:t>#include&lt;</a:t>
            </a:r>
            <a:r>
              <a:rPr lang="en-US" sz="3200" dirty="0" err="1"/>
              <a:t>stdio.h</a:t>
            </a:r>
            <a:r>
              <a:rPr lang="en-US" sz="3200" dirty="0"/>
              <a:t>&gt;</a:t>
            </a:r>
          </a:p>
          <a:p>
            <a:pPr>
              <a:buNone/>
            </a:pPr>
            <a:r>
              <a:rPr lang="en-US" sz="3200" dirty="0" err="1"/>
              <a:t>int</a:t>
            </a:r>
            <a:r>
              <a:rPr lang="en-US" sz="3200" dirty="0"/>
              <a:t> main()</a:t>
            </a:r>
          </a:p>
          <a:p>
            <a:pPr>
              <a:buNone/>
            </a:pPr>
            <a:r>
              <a:rPr lang="en-US" sz="3200" dirty="0"/>
              <a:t>{</a:t>
            </a:r>
          </a:p>
          <a:p>
            <a:pPr>
              <a:buNone/>
            </a:pPr>
            <a:r>
              <a:rPr lang="en-US" sz="3200" dirty="0"/>
              <a:t>	</a:t>
            </a:r>
            <a:r>
              <a:rPr lang="en-US" sz="3200" dirty="0" err="1"/>
              <a:t>int</a:t>
            </a:r>
            <a:r>
              <a:rPr lang="en-US" sz="3200" dirty="0"/>
              <a:t> a = 4, b = 2;</a:t>
            </a:r>
          </a:p>
          <a:p>
            <a:pPr>
              <a:buNone/>
            </a:pPr>
            <a:r>
              <a:rPr lang="en-US" sz="3200" dirty="0"/>
              <a:t>	</a:t>
            </a:r>
            <a:r>
              <a:rPr lang="en-US" sz="3200" dirty="0" err="1"/>
              <a:t>printf</a:t>
            </a:r>
            <a:r>
              <a:rPr lang="en-US" sz="3200" dirty="0"/>
              <a:t>("</a:t>
            </a:r>
            <a:r>
              <a:rPr lang="en-US" sz="3200" dirty="0" err="1"/>
              <a:t>a^b</a:t>
            </a:r>
            <a:r>
              <a:rPr lang="en-US" sz="3200" dirty="0"/>
              <a:t> = %d", </a:t>
            </a:r>
            <a:r>
              <a:rPr lang="en-US" sz="3200" dirty="0" err="1"/>
              <a:t>a^b</a:t>
            </a:r>
            <a:r>
              <a:rPr lang="en-US" sz="3200" dirty="0"/>
              <a:t>);</a:t>
            </a:r>
          </a:p>
          <a:p>
            <a:pPr>
              <a:buNone/>
            </a:pPr>
            <a:r>
              <a:rPr lang="en-US" sz="3200" dirty="0"/>
              <a:t>	return 0;</a:t>
            </a:r>
          </a:p>
          <a:p>
            <a:pPr>
              <a:buNone/>
            </a:pPr>
            <a:r>
              <a:rPr lang="en-US" sz="3200" dirty="0"/>
              <a:t>	</a:t>
            </a:r>
          </a:p>
          <a:p>
            <a:pPr>
              <a:buNone/>
            </a:pPr>
            <a:r>
              <a:rPr lang="en-US" sz="3200" dirty="0"/>
              <a:t>}</a:t>
            </a:r>
          </a:p>
          <a:p>
            <a:pPr>
              <a:buNone/>
            </a:pPr>
            <a:r>
              <a:rPr lang="en-US" sz="3200" dirty="0"/>
              <a:t>A. 12</a:t>
            </a:r>
          </a:p>
          <a:p>
            <a:pPr>
              <a:buNone/>
            </a:pPr>
            <a:r>
              <a:rPr lang="en-US" sz="3200" dirty="0"/>
              <a:t>B. 10</a:t>
            </a:r>
          </a:p>
          <a:p>
            <a:pPr>
              <a:buNone/>
            </a:pPr>
            <a:r>
              <a:rPr lang="en-US" sz="3200" dirty="0"/>
              <a:t>C. 8</a:t>
            </a:r>
          </a:p>
          <a:p>
            <a:pPr>
              <a:buNone/>
            </a:pPr>
            <a:r>
              <a:rPr lang="en-US" sz="3200" dirty="0"/>
              <a:t>D. 6</a:t>
            </a:r>
          </a:p>
          <a:p>
            <a:pPr marL="0" lvl="0" indent="0" algn="ctr">
              <a:buNone/>
            </a:pP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48EFB73-9B09-4284-A304-55A41F28E4B2}" type="datetime1">
              <a:rPr lang="en-IN" sz="1400" b="1" smtClean="0">
                <a:solidFill>
                  <a:schemeClr val="bg1"/>
                </a:solidFill>
                <a:latin typeface="Times New Roman" panose="02020603050405020304" pitchFamily="18" charset="0"/>
                <a:cs typeface="Times New Roman" panose="02020603050405020304" pitchFamily="18" charset="0"/>
              </a:rPr>
              <a:t>09-06-2022</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25"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a:bodyPr>
          <a:lstStyle/>
          <a:p>
            <a:pPr algn="ctr"/>
            <a:r>
              <a:rPr lang="en-IN" sz="4400" b="1" dirty="0">
                <a:solidFill>
                  <a:schemeClr val="bg1"/>
                </a:solidFill>
                <a:latin typeface="Times New Roman" pitchFamily="18" charset="0"/>
                <a:cs typeface="Times New Roman" pitchFamily="18" charset="0"/>
              </a:rPr>
              <a:t>Assessment </a:t>
            </a:r>
            <a:endParaRPr lang="en-US" sz="4400" b="1" dirty="0">
              <a:solidFill>
                <a:schemeClr val="bg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D0ACE207-8893-440E-B420-229E26CA706E}" type="slidenum">
              <a:rPr lang="en-IN" smtClean="0"/>
              <a:pPr/>
              <a:t>28</a:t>
            </a:fld>
            <a:endParaRPr lang="en-IN"/>
          </a:p>
        </p:txBody>
      </p:sp>
    </p:spTree>
    <p:extLst>
      <p:ext uri="{BB962C8B-B14F-4D97-AF65-F5344CB8AC3E}">
        <p14:creationId xmlns:p14="http://schemas.microsoft.com/office/powerpoint/2010/main" val="475282482"/>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463040"/>
            <a:ext cx="10515600" cy="5120640"/>
          </a:xfrm>
        </p:spPr>
        <p:txBody>
          <a:bodyPr>
            <a:noAutofit/>
          </a:bodyPr>
          <a:lstStyle/>
          <a:p>
            <a:pPr>
              <a:buNone/>
            </a:pPr>
            <a:r>
              <a:rPr lang="en-US" sz="1800" dirty="0">
                <a:latin typeface="Times New Roman" pitchFamily="18" charset="0"/>
                <a:cs typeface="Times New Roman" pitchFamily="18" charset="0"/>
              </a:rPr>
              <a:t>Q4. What will be the output of the C program?</a:t>
            </a:r>
          </a:p>
          <a:p>
            <a:pPr>
              <a:buNone/>
            </a:pPr>
            <a:r>
              <a:rPr lang="en-US" sz="1800" dirty="0">
                <a:latin typeface="Times New Roman" pitchFamily="18" charset="0"/>
                <a:cs typeface="Times New Roman" pitchFamily="18" charset="0"/>
              </a:rPr>
              <a:t>#include&lt;</a:t>
            </a:r>
            <a:r>
              <a:rPr lang="en-US" sz="1800" dirty="0" err="1">
                <a:latin typeface="Times New Roman" pitchFamily="18" charset="0"/>
                <a:cs typeface="Times New Roman" pitchFamily="18" charset="0"/>
              </a:rPr>
              <a:t>stdio.h</a:t>
            </a:r>
            <a:r>
              <a:rPr lang="en-US" sz="1800" dirty="0">
                <a:latin typeface="Times New Roman" pitchFamily="18" charset="0"/>
                <a:cs typeface="Times New Roman" pitchFamily="18" charset="0"/>
              </a:rPr>
              <a:t>&gt;</a:t>
            </a:r>
          </a:p>
          <a:p>
            <a:pPr>
              <a:buNone/>
            </a:pPr>
            <a:r>
              <a:rPr lang="en-US" sz="1800" dirty="0" err="1">
                <a:latin typeface="Times New Roman" pitchFamily="18" charset="0"/>
                <a:cs typeface="Times New Roman" pitchFamily="18" charset="0"/>
              </a:rPr>
              <a:t>int</a:t>
            </a:r>
            <a:r>
              <a:rPr lang="en-US" sz="1800" dirty="0">
                <a:latin typeface="Times New Roman" pitchFamily="18" charset="0"/>
                <a:cs typeface="Times New Roman" pitchFamily="18" charset="0"/>
              </a:rPr>
              <a:t> main()</a:t>
            </a:r>
          </a:p>
          <a:p>
            <a:pPr>
              <a:buNone/>
            </a:pPr>
            <a:r>
              <a:rPr lang="en-US" sz="1800" dirty="0">
                <a:latin typeface="Times New Roman" pitchFamily="18" charset="0"/>
                <a:cs typeface="Times New Roman" pitchFamily="18" charset="0"/>
              </a:rPr>
              <a:t>{</a:t>
            </a:r>
          </a:p>
          <a:p>
            <a:pPr>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int</a:t>
            </a:r>
            <a:r>
              <a:rPr lang="en-US" sz="1800" dirty="0">
                <a:latin typeface="Times New Roman" pitchFamily="18" charset="0"/>
                <a:cs typeface="Times New Roman" pitchFamily="18" charset="0"/>
              </a:rPr>
              <a:t> a = 4, b = 2;</a:t>
            </a:r>
          </a:p>
          <a:p>
            <a:pPr>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printf</a:t>
            </a: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a^b</a:t>
            </a:r>
            <a:r>
              <a:rPr lang="en-US" sz="1800" dirty="0">
                <a:latin typeface="Times New Roman" pitchFamily="18" charset="0"/>
                <a:cs typeface="Times New Roman" pitchFamily="18" charset="0"/>
              </a:rPr>
              <a:t> = %d", </a:t>
            </a:r>
            <a:r>
              <a:rPr lang="en-US" sz="1800" dirty="0" err="1">
                <a:latin typeface="Times New Roman" pitchFamily="18" charset="0"/>
                <a:cs typeface="Times New Roman" pitchFamily="18" charset="0"/>
              </a:rPr>
              <a:t>a^b</a:t>
            </a:r>
            <a:r>
              <a:rPr lang="en-US" sz="1800" dirty="0">
                <a:latin typeface="Times New Roman" pitchFamily="18" charset="0"/>
                <a:cs typeface="Times New Roman" pitchFamily="18" charset="0"/>
              </a:rPr>
              <a:t>);</a:t>
            </a:r>
          </a:p>
          <a:p>
            <a:pPr>
              <a:buNone/>
            </a:pPr>
            <a:r>
              <a:rPr lang="en-US" sz="1800" dirty="0">
                <a:latin typeface="Times New Roman" pitchFamily="18" charset="0"/>
                <a:cs typeface="Times New Roman" pitchFamily="18" charset="0"/>
              </a:rPr>
              <a:t>	return 0;</a:t>
            </a:r>
          </a:p>
          <a:p>
            <a:pPr>
              <a:buNone/>
            </a:pPr>
            <a:r>
              <a:rPr lang="en-US" sz="1800" dirty="0">
                <a:latin typeface="Times New Roman" pitchFamily="18" charset="0"/>
                <a:cs typeface="Times New Roman" pitchFamily="18" charset="0"/>
              </a:rPr>
              <a:t>}</a:t>
            </a:r>
          </a:p>
          <a:p>
            <a:pPr>
              <a:buNone/>
            </a:pPr>
            <a:r>
              <a:rPr lang="en-US" sz="1800" dirty="0">
                <a:latin typeface="Times New Roman" pitchFamily="18" charset="0"/>
                <a:cs typeface="Times New Roman" pitchFamily="18" charset="0"/>
              </a:rPr>
              <a:t>A. 12</a:t>
            </a:r>
          </a:p>
          <a:p>
            <a:pPr>
              <a:buNone/>
            </a:pPr>
            <a:r>
              <a:rPr lang="en-US" sz="1800" dirty="0">
                <a:latin typeface="Times New Roman" pitchFamily="18" charset="0"/>
                <a:cs typeface="Times New Roman" pitchFamily="18" charset="0"/>
              </a:rPr>
              <a:t>B. 10</a:t>
            </a:r>
          </a:p>
          <a:p>
            <a:pPr>
              <a:buNone/>
            </a:pPr>
            <a:r>
              <a:rPr lang="en-US" sz="1800" dirty="0">
                <a:latin typeface="Times New Roman" pitchFamily="18" charset="0"/>
                <a:cs typeface="Times New Roman" pitchFamily="18" charset="0"/>
              </a:rPr>
              <a:t>C. 8</a:t>
            </a:r>
          </a:p>
          <a:p>
            <a:pPr>
              <a:buNone/>
            </a:pPr>
            <a:r>
              <a:rPr lang="en-US" sz="1800" dirty="0">
                <a:latin typeface="Times New Roman" pitchFamily="18" charset="0"/>
                <a:cs typeface="Times New Roman" pitchFamily="18" charset="0"/>
              </a:rPr>
              <a:t>D. 6</a:t>
            </a:r>
          </a:p>
          <a:p>
            <a:pPr>
              <a:buNone/>
            </a:pPr>
            <a:r>
              <a:rPr lang="en-US" sz="1800" dirty="0">
                <a:latin typeface="Times New Roman" pitchFamily="18" charset="0"/>
                <a:cs typeface="Times New Roman" pitchFamily="18" charset="0"/>
              </a:rPr>
              <a:t>Q5. [</a:t>
            </a:r>
            <a:r>
              <a:rPr lang="en-US" sz="1800" u="sng" dirty="0">
                <a:latin typeface="Times New Roman" pitchFamily="18" charset="0"/>
                <a:cs typeface="Times New Roman" pitchFamily="18" charset="0"/>
              </a:rPr>
              <a:t>&amp;</a:t>
            </a:r>
            <a:r>
              <a:rPr lang="en-US" sz="1800" dirty="0">
                <a:latin typeface="Times New Roman" pitchFamily="18" charset="0"/>
                <a:cs typeface="Times New Roman" pitchFamily="18" charset="0"/>
              </a:rPr>
              <a:t>] is the symbol </a:t>
            </a:r>
            <a:r>
              <a:rPr lang="en-US" sz="1800">
                <a:latin typeface="Times New Roman" pitchFamily="18" charset="0"/>
                <a:cs typeface="Times New Roman" pitchFamily="18" charset="0"/>
              </a:rPr>
              <a:t>of Bitwise </a:t>
            </a:r>
            <a:r>
              <a:rPr lang="en-US" sz="1800" dirty="0">
                <a:latin typeface="Times New Roman" pitchFamily="18" charset="0"/>
                <a:cs typeface="Times New Roman" pitchFamily="18" charset="0"/>
              </a:rPr>
              <a:t>And.</a:t>
            </a:r>
          </a:p>
          <a:p>
            <a:pPr>
              <a:buNone/>
            </a:pPr>
            <a:r>
              <a:rPr lang="en-US" sz="1800" dirty="0">
                <a:latin typeface="Times New Roman" pitchFamily="18" charset="0"/>
                <a:cs typeface="Times New Roman" pitchFamily="18" charset="0"/>
              </a:rPr>
              <a:t>Q6. [float to char pointer] type of conversion is NOT accepted.</a:t>
            </a:r>
          </a:p>
          <a:p>
            <a:pPr>
              <a:buNone/>
            </a:pPr>
            <a:endParaRPr lang="en-US" sz="1600" dirty="0">
              <a:latin typeface="Times New Roman" pitchFamily="18" charset="0"/>
              <a:cs typeface="Times New Roman" pitchFamily="18" charset="0"/>
            </a:endParaRPr>
          </a:p>
          <a:p>
            <a:pPr>
              <a:buNone/>
            </a:pPr>
            <a:endParaRPr lang="en-US" sz="1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9FC3F19-676C-4C4B-8B18-3FB6C8D76A5E}" type="datetime1">
              <a:rPr lang="en-IN" sz="1400" b="1" smtClean="0">
                <a:solidFill>
                  <a:schemeClr val="bg1"/>
                </a:solidFill>
                <a:latin typeface="Times New Roman" panose="02020603050405020304" pitchFamily="18" charset="0"/>
                <a:cs typeface="Times New Roman" panose="02020603050405020304" pitchFamily="18" charset="0"/>
              </a:rPr>
              <a:t>09-06-2022</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25"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a:bodyPr>
          <a:lstStyle/>
          <a:p>
            <a:pPr algn="ctr"/>
            <a:r>
              <a:rPr lang="en-IN" sz="4400" b="1" dirty="0">
                <a:solidFill>
                  <a:schemeClr val="bg1"/>
                </a:solidFill>
                <a:latin typeface="Times New Roman" pitchFamily="18" charset="0"/>
                <a:cs typeface="Times New Roman" pitchFamily="18" charset="0"/>
              </a:rPr>
              <a:t>Assessment </a:t>
            </a:r>
            <a:endParaRPr lang="en-US" sz="4400" b="1" dirty="0">
              <a:solidFill>
                <a:schemeClr val="bg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D0ACE207-8893-440E-B420-229E26CA706E}" type="slidenum">
              <a:rPr lang="en-IN" smtClean="0"/>
              <a:pPr/>
              <a:t>29</a:t>
            </a:fld>
            <a:endParaRPr lang="en-IN"/>
          </a:p>
        </p:txBody>
      </p:sp>
    </p:spTree>
    <p:extLst>
      <p:ext uri="{BB962C8B-B14F-4D97-AF65-F5344CB8AC3E}">
        <p14:creationId xmlns:p14="http://schemas.microsoft.com/office/powerpoint/2010/main" val="475282482"/>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3583" y="1144447"/>
            <a:ext cx="3755334" cy="4728357"/>
          </a:xfrm>
        </p:spPr>
        <p:txBody>
          <a:bodyPr>
            <a:normAutofit/>
          </a:bodyPr>
          <a:lstStyle/>
          <a:p>
            <a:endParaRPr lang="en-US" sz="2400" dirty="0">
              <a:latin typeface="Casper" panose="02000506000000020004" pitchFamily="2" charset="0"/>
              <a:cs typeface="Arial" panose="020B0604020202020204" pitchFamily="34" charset="0"/>
            </a:endParaRPr>
          </a:p>
          <a:p>
            <a:endParaRPr lang="en-US" sz="2400" dirty="0">
              <a:latin typeface="Casper" panose="02000506000000020004" pitchFamily="2" charset="0"/>
              <a:cs typeface="Arial" panose="020B0604020202020204" pitchFamily="34" charset="0"/>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3</a:t>
            </a:fld>
            <a:endParaRPr lang="en-US" dirty="0"/>
          </a:p>
        </p:txBody>
      </p:sp>
      <p:sp>
        <p:nvSpPr>
          <p:cNvPr id="2" name="Rectangle 1"/>
          <p:cNvSpPr/>
          <p:nvPr/>
        </p:nvSpPr>
        <p:spPr>
          <a:xfrm>
            <a:off x="8297137" y="1566862"/>
            <a:ext cx="3364639" cy="4121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le 5"/>
          <p:cNvGraphicFramePr>
            <a:graphicFrameLocks noGrp="1"/>
          </p:cNvGraphicFramePr>
          <p:nvPr>
            <p:extLst/>
          </p:nvPr>
        </p:nvGraphicFramePr>
        <p:xfrm>
          <a:off x="374073" y="1801092"/>
          <a:ext cx="7532369" cy="4071711"/>
        </p:xfrm>
        <a:graphic>
          <a:graphicData uri="http://schemas.openxmlformats.org/drawingml/2006/table">
            <a:tbl>
              <a:tblPr firstRow="1" firstCol="1" bandRow="1">
                <a:tableStyleId>{5940675A-B579-460E-94D1-54222C63F5DA}</a:tableStyleId>
              </a:tblPr>
              <a:tblGrid>
                <a:gridCol w="1092249">
                  <a:extLst>
                    <a:ext uri="{9D8B030D-6E8A-4147-A177-3AD203B41FA5}">
                      <a16:colId xmlns:a16="http://schemas.microsoft.com/office/drawing/2014/main" val="20000"/>
                    </a:ext>
                  </a:extLst>
                </a:gridCol>
                <a:gridCol w="6440120">
                  <a:extLst>
                    <a:ext uri="{9D8B030D-6E8A-4147-A177-3AD203B41FA5}">
                      <a16:colId xmlns:a16="http://schemas.microsoft.com/office/drawing/2014/main" val="20001"/>
                    </a:ext>
                  </a:extLst>
                </a:gridCol>
              </a:tblGrid>
              <a:tr h="719836">
                <a:tc>
                  <a:txBody>
                    <a:bodyPr/>
                    <a:lstStyle/>
                    <a:p>
                      <a:pPr marL="0" marR="0">
                        <a:lnSpc>
                          <a:spcPct val="100000"/>
                        </a:lnSpc>
                        <a:spcBef>
                          <a:spcPts val="0"/>
                        </a:spcBef>
                        <a:spcAft>
                          <a:spcPts val="0"/>
                        </a:spcAft>
                      </a:pPr>
                      <a:r>
                        <a:rPr lang="en-US" sz="1800" b="1" dirty="0">
                          <a:solidFill>
                            <a:schemeClr val="tx1"/>
                          </a:solidFill>
                          <a:effectLst/>
                        </a:rPr>
                        <a:t>CO Number</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smtClean="0">
                          <a:solidFill>
                            <a:schemeClr val="tx1"/>
                          </a:solidFill>
                          <a:effectLst/>
                          <a:latin typeface="+mn-lt"/>
                          <a:ea typeface="+mn-ea"/>
                          <a:cs typeface="+mn-cs"/>
                        </a:rPr>
                        <a:t>Course</a:t>
                      </a:r>
                      <a:r>
                        <a:rPr lang="en-US" sz="1800" b="1" baseline="0" dirty="0" smtClean="0">
                          <a:solidFill>
                            <a:schemeClr val="tx1"/>
                          </a:solidFill>
                          <a:effectLst/>
                          <a:latin typeface="+mn-lt"/>
                          <a:ea typeface="+mn-ea"/>
                          <a:cs typeface="+mn-cs"/>
                        </a:rPr>
                        <a:t> Outcome</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683534">
                <a:tc>
                  <a:txBody>
                    <a:bodyPr/>
                    <a:lstStyle/>
                    <a:p>
                      <a:pPr marL="0" marR="0">
                        <a:lnSpc>
                          <a:spcPct val="100000"/>
                        </a:lnSpc>
                        <a:spcBef>
                          <a:spcPts val="0"/>
                        </a:spcBef>
                        <a:spcAft>
                          <a:spcPts val="0"/>
                        </a:spcAft>
                      </a:pPr>
                      <a:r>
                        <a:rPr lang="en-US" sz="1800" b="1" dirty="0">
                          <a:solidFill>
                            <a:schemeClr val="tx1"/>
                          </a:solidFill>
                          <a:effectLst/>
                        </a:rPr>
                        <a:t>CO1</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Remember the concepts related to fundamentals of C language, draw flowcharts and write algorithm/pseudocode.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625510">
                <a:tc>
                  <a:txBody>
                    <a:bodyPr/>
                    <a:lstStyle/>
                    <a:p>
                      <a:pPr marL="0" marR="0">
                        <a:lnSpc>
                          <a:spcPct val="100000"/>
                        </a:lnSpc>
                        <a:spcBef>
                          <a:spcPts val="0"/>
                        </a:spcBef>
                        <a:spcAft>
                          <a:spcPts val="0"/>
                        </a:spcAft>
                      </a:pPr>
                      <a:r>
                        <a:rPr lang="en-US" sz="1800" b="1" dirty="0">
                          <a:solidFill>
                            <a:schemeClr val="tx1"/>
                          </a:solidFill>
                          <a:effectLst/>
                        </a:rPr>
                        <a:t>CO2</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Understand the way of execution and debug programs in C language.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655163">
                <a:tc>
                  <a:txBody>
                    <a:bodyPr/>
                    <a:lstStyle/>
                    <a:p>
                      <a:pPr marL="0" marR="0">
                        <a:lnSpc>
                          <a:spcPct val="100000"/>
                        </a:lnSpc>
                        <a:spcBef>
                          <a:spcPts val="0"/>
                        </a:spcBef>
                        <a:spcAft>
                          <a:spcPts val="0"/>
                        </a:spcAft>
                      </a:pPr>
                      <a:r>
                        <a:rPr lang="en-US" sz="1800" b="1" dirty="0">
                          <a:solidFill>
                            <a:schemeClr val="tx1"/>
                          </a:solidFill>
                          <a:effectLst/>
                        </a:rPr>
                        <a:t>CO3</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Apply various constructs, loops, functions to solve mathematical and scientific problem.</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628422">
                <a:tc>
                  <a:txBody>
                    <a:bodyPr/>
                    <a:lstStyle/>
                    <a:p>
                      <a:pPr marL="0" marR="0">
                        <a:lnSpc>
                          <a:spcPct val="100000"/>
                        </a:lnSpc>
                        <a:spcBef>
                          <a:spcPts val="0"/>
                        </a:spcBef>
                        <a:spcAft>
                          <a:spcPts val="0"/>
                        </a:spcAft>
                      </a:pPr>
                      <a:r>
                        <a:rPr lang="en-US" sz="1800" b="1" dirty="0">
                          <a:solidFill>
                            <a:schemeClr val="tx1"/>
                          </a:solidFill>
                          <a:effectLst/>
                        </a:rPr>
                        <a:t>CO4</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Analyze the dynamic behavior of memory by the use of pointers.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759246">
                <a:tc>
                  <a:txBody>
                    <a:bodyPr/>
                    <a:lstStyle/>
                    <a:p>
                      <a:pPr marL="0" marR="0">
                        <a:lnSpc>
                          <a:spcPct val="100000"/>
                        </a:lnSpc>
                        <a:spcBef>
                          <a:spcPts val="0"/>
                        </a:spcBef>
                        <a:spcAft>
                          <a:spcPts val="0"/>
                        </a:spcAft>
                      </a:pPr>
                      <a:r>
                        <a:rPr lang="en-US" sz="1800" b="1" dirty="0" smtClean="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CO5</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Design and develop modular programs for real world problems using control structure and selection structure.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8883604"/>
                  </a:ext>
                </a:extLst>
              </a:tr>
            </a:tbl>
          </a:graphicData>
        </a:graphic>
      </p:graphicFrame>
      <p:sp>
        <p:nvSpPr>
          <p:cNvPr id="11" name="Rectangle 10"/>
          <p:cNvSpPr/>
          <p:nvPr/>
        </p:nvSpPr>
        <p:spPr>
          <a:xfrm>
            <a:off x="546270" y="1144447"/>
            <a:ext cx="2635080" cy="461665"/>
          </a:xfrm>
          <a:prstGeom prst="rect">
            <a:avLst/>
          </a:prstGeom>
        </p:spPr>
        <p:txBody>
          <a:bodyPr wrap="square">
            <a:spAutoFit/>
          </a:bodyPr>
          <a:lstStyle/>
          <a:p>
            <a:r>
              <a:rPr lang="en-US" sz="2400" b="1" dirty="0"/>
              <a:t>Course Outcomes </a:t>
            </a:r>
          </a:p>
        </p:txBody>
      </p:sp>
      <p:pic>
        <p:nvPicPr>
          <p:cNvPr id="16" name="Picture 15"/>
          <p:cNvPicPr>
            <a:picLocks noChangeAspect="1"/>
          </p:cNvPicPr>
          <p:nvPr/>
        </p:nvPicPr>
        <p:blipFill>
          <a:blip r:embed="rId3" cstate="print"/>
          <a:stretch>
            <a:fillRect/>
          </a:stretch>
        </p:blipFill>
        <p:spPr>
          <a:xfrm>
            <a:off x="8352861" y="2024947"/>
            <a:ext cx="3183156" cy="3407607"/>
          </a:xfrm>
          <a:prstGeom prst="rect">
            <a:avLst/>
          </a:prstGeom>
        </p:spPr>
      </p:pic>
      <p:pic>
        <p:nvPicPr>
          <p:cNvPr id="18" name="Picture 17"/>
          <p:cNvPicPr>
            <a:picLocks noChangeAspect="1"/>
          </p:cNvPicPr>
          <p:nvPr/>
        </p:nvPicPr>
        <p:blipFill>
          <a:blip r:embed="rId4" cstate="print"/>
          <a:stretch>
            <a:fillRect/>
          </a:stretch>
        </p:blipFill>
        <p:spPr>
          <a:xfrm>
            <a:off x="8360776" y="1701556"/>
            <a:ext cx="895189" cy="916170"/>
          </a:xfrm>
          <a:prstGeom prst="rect">
            <a:avLst/>
          </a:prstGeom>
        </p:spPr>
      </p:pic>
      <p:pic>
        <p:nvPicPr>
          <p:cNvPr id="9" name="Picture 8">
            <a:extLst>
              <a:ext uri="{FF2B5EF4-FFF2-40B4-BE49-F238E27FC236}">
                <a16:creationId xmlns:a16="http://schemas.microsoft.com/office/drawing/2014/main" id="{39FBA091-1FD7-4CFB-ACD7-85BE3251E7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677" y="109537"/>
            <a:ext cx="2686050" cy="1457325"/>
          </a:xfrm>
          <a:prstGeom prst="rect">
            <a:avLst/>
          </a:prstGeom>
        </p:spPr>
      </p:pic>
    </p:spTree>
    <p:extLst>
      <p:ext uri="{BB962C8B-B14F-4D97-AF65-F5344CB8AC3E}">
        <p14:creationId xmlns:p14="http://schemas.microsoft.com/office/powerpoint/2010/main" val="2119448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a:bodyPr>
          <a:lstStyle/>
          <a:p>
            <a:pPr>
              <a:buNone/>
            </a:pPr>
            <a:endParaRPr lang="en-US" sz="2400"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
        <p:nvSpPr>
          <p:cNvPr id="3" name="Text Placeholder 2"/>
          <p:cNvSpPr>
            <a:spLocks noGrp="1"/>
          </p:cNvSpPr>
          <p:nvPr>
            <p:ph type="body" sz="quarter" idx="10"/>
          </p:nvPr>
        </p:nvSpPr>
        <p:spPr>
          <a:xfrm>
            <a:off x="2743198" y="457200"/>
            <a:ext cx="5656219" cy="903516"/>
          </a:xfrm>
          <a:solidFill>
            <a:srgbClr val="C00000"/>
          </a:solidFill>
          <a:effectLst>
            <a:softEdge rad="63500"/>
          </a:effectLst>
        </p:spPr>
        <p:txBody>
          <a:bodyPr vert="horz" lIns="91440" tIns="45720" rIns="91440" bIns="45720" rtlCol="0" anchor="ctr">
            <a:normAutofit/>
          </a:bodyPr>
          <a:lstStyle/>
          <a:p>
            <a:r>
              <a:rPr lang="en-IN" sz="4400" dirty="0">
                <a:solidFill>
                  <a:schemeClr val="bg1"/>
                </a:solidFill>
                <a:latin typeface="Times New Roman" pitchFamily="18" charset="0"/>
                <a:cs typeface="Times New Roman" pitchFamily="18" charset="0"/>
              </a:rPr>
              <a:t>References</a:t>
            </a:r>
            <a:endParaRPr lang="en-US" sz="4400" dirty="0">
              <a:solidFill>
                <a:schemeClr val="bg1"/>
              </a:solidFill>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653177" y="1542626"/>
          <a:ext cx="8127999" cy="4043680"/>
        </p:xfrm>
        <a:graphic>
          <a:graphicData uri="http://schemas.openxmlformats.org/drawingml/2006/table">
            <a:tbl>
              <a:tblPr firstRow="1" bandRow="1">
                <a:tableStyleId>{5C22544A-7EE6-4342-B048-85BDC9FD1C3A}</a:tableStyleId>
              </a:tblPr>
              <a:tblGrid>
                <a:gridCol w="658949">
                  <a:extLst>
                    <a:ext uri="{9D8B030D-6E8A-4147-A177-3AD203B41FA5}">
                      <a16:colId xmlns:a16="http://schemas.microsoft.com/office/drawing/2014/main" val="20000"/>
                    </a:ext>
                  </a:extLst>
                </a:gridCol>
                <a:gridCol w="1149531">
                  <a:extLst>
                    <a:ext uri="{9D8B030D-6E8A-4147-A177-3AD203B41FA5}">
                      <a16:colId xmlns:a16="http://schemas.microsoft.com/office/drawing/2014/main" val="20001"/>
                    </a:ext>
                  </a:extLst>
                </a:gridCol>
                <a:gridCol w="6319519">
                  <a:extLst>
                    <a:ext uri="{9D8B030D-6E8A-4147-A177-3AD203B41FA5}">
                      <a16:colId xmlns:a16="http://schemas.microsoft.com/office/drawing/2014/main" val="20002"/>
                    </a:ext>
                  </a:extLst>
                </a:gridCol>
              </a:tblGrid>
              <a:tr h="370840">
                <a:tc>
                  <a:txBody>
                    <a:bodyPr/>
                    <a:lstStyle/>
                    <a:p>
                      <a:r>
                        <a:rPr lang="en-IN" dirty="0" err="1"/>
                        <a:t>S.No</a:t>
                      </a:r>
                      <a:endParaRPr lang="en-US" dirty="0"/>
                    </a:p>
                  </a:txBody>
                  <a:tcPr/>
                </a:tc>
                <a:tc>
                  <a:txBody>
                    <a:bodyPr/>
                    <a:lstStyle/>
                    <a:p>
                      <a:r>
                        <a:rPr lang="en-IN" dirty="0"/>
                        <a:t>Title</a:t>
                      </a:r>
                      <a:endParaRPr lang="en-US" dirty="0"/>
                    </a:p>
                  </a:txBody>
                  <a:tcPr/>
                </a:tc>
                <a:tc>
                  <a:txBody>
                    <a:bodyPr/>
                    <a:lstStyle/>
                    <a:p>
                      <a:r>
                        <a:rPr lang="en-IN" dirty="0"/>
                        <a:t>Content link</a:t>
                      </a:r>
                      <a:endParaRPr lang="en-US" dirty="0"/>
                    </a:p>
                  </a:txBody>
                  <a:tcPr/>
                </a:tc>
                <a:extLst>
                  <a:ext uri="{0D108BD9-81ED-4DB2-BD59-A6C34878D82A}">
                    <a16:rowId xmlns:a16="http://schemas.microsoft.com/office/drawing/2014/main" val="10000"/>
                  </a:ext>
                </a:extLst>
              </a:tr>
              <a:tr h="370840">
                <a:tc>
                  <a:txBody>
                    <a:bodyPr/>
                    <a:lstStyle/>
                    <a:p>
                      <a:r>
                        <a:rPr lang="en-IN" sz="1800" dirty="0">
                          <a:latin typeface="Times New Roman" pitchFamily="18" charset="0"/>
                          <a:cs typeface="Times New Roman" pitchFamily="18" charset="0"/>
                        </a:rPr>
                        <a:t>1</a:t>
                      </a:r>
                      <a:endParaRPr lang="en-US" sz="1800" dirty="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Book</a:t>
                      </a:r>
                      <a:endParaRPr lang="en-US" sz="1800" dirty="0">
                        <a:latin typeface="Times New Roman" pitchFamily="18" charset="0"/>
                        <a:cs typeface="Times New Roman" pitchFamily="18" charset="0"/>
                      </a:endParaRPr>
                    </a:p>
                  </a:txBody>
                  <a:tcPr/>
                </a:tc>
                <a:tc>
                  <a:txBody>
                    <a:bodyPr/>
                    <a:lstStyle/>
                    <a:p>
                      <a:pPr>
                        <a:lnSpc>
                          <a:spcPct val="115000"/>
                        </a:lnSpc>
                        <a:spcAft>
                          <a:spcPts val="0"/>
                        </a:spcAft>
                      </a:pPr>
                      <a:r>
                        <a:rPr lang="en-US" sz="1800" dirty="0">
                          <a:solidFill>
                            <a:srgbClr val="000000"/>
                          </a:solidFill>
                          <a:latin typeface="Times New Roman" pitchFamily="18" charset="0"/>
                          <a:ea typeface="Calibri"/>
                          <a:cs typeface="Times New Roman" pitchFamily="18" charset="0"/>
                        </a:rPr>
                        <a:t>Programming in C by </a:t>
                      </a:r>
                      <a:r>
                        <a:rPr lang="en-US" sz="1800" dirty="0" err="1">
                          <a:solidFill>
                            <a:srgbClr val="000000"/>
                          </a:solidFill>
                          <a:latin typeface="Times New Roman" pitchFamily="18" charset="0"/>
                          <a:ea typeface="Calibri"/>
                          <a:cs typeface="Times New Roman" pitchFamily="18" charset="0"/>
                        </a:rPr>
                        <a:t>Reema</a:t>
                      </a:r>
                      <a:r>
                        <a:rPr lang="en-US" sz="1800" dirty="0">
                          <a:solidFill>
                            <a:srgbClr val="000000"/>
                          </a:solidFill>
                          <a:latin typeface="Times New Roman" pitchFamily="18" charset="0"/>
                          <a:ea typeface="Calibri"/>
                          <a:cs typeface="Times New Roman" pitchFamily="18" charset="0"/>
                        </a:rPr>
                        <a:t> </a:t>
                      </a:r>
                      <a:r>
                        <a:rPr lang="en-US" sz="1800" dirty="0" err="1">
                          <a:solidFill>
                            <a:srgbClr val="000000"/>
                          </a:solidFill>
                          <a:latin typeface="Times New Roman" pitchFamily="18" charset="0"/>
                          <a:ea typeface="Calibri"/>
                          <a:cs typeface="Times New Roman" pitchFamily="18" charset="0"/>
                        </a:rPr>
                        <a:t>Thareja</a:t>
                      </a:r>
                      <a:r>
                        <a:rPr lang="en-US" sz="1800" dirty="0">
                          <a:solidFill>
                            <a:srgbClr val="000000"/>
                          </a:solidFill>
                          <a:latin typeface="Times New Roman" pitchFamily="18" charset="0"/>
                          <a:ea typeface="Calibri"/>
                          <a:cs typeface="Times New Roman" pitchFamily="18" charset="0"/>
                        </a:rPr>
                        <a:t>.</a:t>
                      </a:r>
                      <a:endParaRPr lang="en-US" sz="1800" dirty="0">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1"/>
                  </a:ext>
                </a:extLst>
              </a:tr>
              <a:tr h="370840">
                <a:tc>
                  <a:txBody>
                    <a:bodyPr/>
                    <a:lstStyle/>
                    <a:p>
                      <a:r>
                        <a:rPr lang="en-IN" sz="1800" dirty="0">
                          <a:latin typeface="Times New Roman" pitchFamily="18" charset="0"/>
                          <a:cs typeface="Times New Roman" pitchFamily="18" charset="0"/>
                        </a:rPr>
                        <a:t>2</a:t>
                      </a:r>
                      <a:endParaRPr lang="en-US" sz="1800" dirty="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Book</a:t>
                      </a:r>
                      <a:endParaRPr lang="en-US"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Times New Roman" pitchFamily="18" charset="0"/>
                          <a:ea typeface="Calibri"/>
                          <a:cs typeface="Times New Roman" pitchFamily="18" charset="0"/>
                        </a:rPr>
                        <a:t>Programming with C (</a:t>
                      </a:r>
                      <a:r>
                        <a:rPr lang="en-US" sz="1800" dirty="0" err="1">
                          <a:solidFill>
                            <a:srgbClr val="000000"/>
                          </a:solidFill>
                          <a:latin typeface="Times New Roman" pitchFamily="18" charset="0"/>
                          <a:ea typeface="Calibri"/>
                          <a:cs typeface="Times New Roman" pitchFamily="18" charset="0"/>
                        </a:rPr>
                        <a:t>Schaum's</a:t>
                      </a:r>
                      <a:r>
                        <a:rPr lang="en-US" sz="1800" dirty="0">
                          <a:solidFill>
                            <a:srgbClr val="000000"/>
                          </a:solidFill>
                          <a:latin typeface="Times New Roman" pitchFamily="18" charset="0"/>
                          <a:ea typeface="Calibri"/>
                          <a:cs typeface="Times New Roman" pitchFamily="18" charset="0"/>
                        </a:rPr>
                        <a:t> Outline Series) by Byron Gottfried  </a:t>
                      </a:r>
                      <a:r>
                        <a:rPr lang="en-US" sz="1800" dirty="0" err="1">
                          <a:solidFill>
                            <a:srgbClr val="000000"/>
                          </a:solidFill>
                          <a:latin typeface="Times New Roman" pitchFamily="18" charset="0"/>
                          <a:ea typeface="Calibri"/>
                          <a:cs typeface="Times New Roman" pitchFamily="18" charset="0"/>
                        </a:rPr>
                        <a:t>Jitender</a:t>
                      </a:r>
                      <a:r>
                        <a:rPr lang="en-US" sz="1800" dirty="0">
                          <a:solidFill>
                            <a:srgbClr val="000000"/>
                          </a:solidFill>
                          <a:latin typeface="Times New Roman" pitchFamily="18" charset="0"/>
                          <a:ea typeface="Calibri"/>
                          <a:cs typeface="Times New Roman" pitchFamily="18" charset="0"/>
                        </a:rPr>
                        <a:t> </a:t>
                      </a:r>
                      <a:r>
                        <a:rPr lang="en-US" sz="1800" dirty="0" err="1">
                          <a:solidFill>
                            <a:srgbClr val="000000"/>
                          </a:solidFill>
                          <a:latin typeface="Times New Roman" pitchFamily="18" charset="0"/>
                          <a:ea typeface="Calibri"/>
                          <a:cs typeface="Times New Roman" pitchFamily="18" charset="0"/>
                        </a:rPr>
                        <a:t>Chhabra</a:t>
                      </a:r>
                      <a:r>
                        <a:rPr lang="en-US" sz="1800" dirty="0">
                          <a:solidFill>
                            <a:srgbClr val="000000"/>
                          </a:solidFill>
                          <a:latin typeface="Times New Roman" pitchFamily="18" charset="0"/>
                          <a:ea typeface="Calibri"/>
                          <a:cs typeface="Times New Roman" pitchFamily="18" charset="0"/>
                        </a:rPr>
                        <a:t>, Tata McGraw Hill.</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r>
                        <a:rPr lang="en-IN" sz="1800" dirty="0">
                          <a:latin typeface="Times New Roman" pitchFamily="18" charset="0"/>
                          <a:cs typeface="Times New Roman" pitchFamily="18" charset="0"/>
                        </a:rPr>
                        <a:t>3</a:t>
                      </a:r>
                      <a:endParaRPr lang="en-US" sz="1800" dirty="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Book</a:t>
                      </a:r>
                      <a:endParaRPr lang="en-US" sz="1800" dirty="0">
                        <a:latin typeface="Times New Roman" pitchFamily="18" charset="0"/>
                        <a:cs typeface="Times New Roman" pitchFamily="18" charset="0"/>
                      </a:endParaRPr>
                    </a:p>
                  </a:txBody>
                  <a:tcPr/>
                </a:tc>
                <a:tc>
                  <a:txBody>
                    <a:bodyPr/>
                    <a:lstStyle/>
                    <a:p>
                      <a:r>
                        <a:rPr lang="en-US" sz="1800" kern="1200" dirty="0">
                          <a:solidFill>
                            <a:schemeClr val="dk1"/>
                          </a:solidFill>
                          <a:latin typeface="Times New Roman" pitchFamily="18" charset="0"/>
                          <a:ea typeface="+mn-ea"/>
                          <a:cs typeface="Times New Roman" pitchFamily="18" charset="0"/>
                        </a:rPr>
                        <a:t>The C Programming Language by Brian W. Kernighan, Dennis Ritchie, Pearson education.</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r>
                        <a:rPr lang="en-IN" sz="1800" dirty="0">
                          <a:latin typeface="Times New Roman" pitchFamily="18" charset="0"/>
                          <a:cs typeface="Times New Roman" pitchFamily="18" charset="0"/>
                        </a:rPr>
                        <a:t>4</a:t>
                      </a:r>
                      <a:endParaRPr lang="en-US" sz="1800" dirty="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Book</a:t>
                      </a:r>
                      <a:endParaRPr lang="en-US" sz="1800" dirty="0">
                        <a:latin typeface="Times New Roman" pitchFamily="18" charset="0"/>
                        <a:cs typeface="Times New Roman" pitchFamily="18" charset="0"/>
                      </a:endParaRPr>
                    </a:p>
                  </a:txBody>
                  <a:tcPr/>
                </a:tc>
                <a:tc>
                  <a:txBody>
                    <a:bodyPr/>
                    <a:lstStyle/>
                    <a:p>
                      <a:r>
                        <a:rPr lang="en-US" sz="1800" kern="1200" dirty="0">
                          <a:solidFill>
                            <a:schemeClr val="dk1"/>
                          </a:solidFill>
                          <a:latin typeface="Times New Roman" pitchFamily="18" charset="0"/>
                          <a:ea typeface="+mn-ea"/>
                          <a:cs typeface="Times New Roman" pitchFamily="18" charset="0"/>
                        </a:rPr>
                        <a:t>Programming in ANSI C by E. </a:t>
                      </a:r>
                      <a:r>
                        <a:rPr lang="en-US" sz="1800" kern="1200" dirty="0" err="1">
                          <a:solidFill>
                            <a:schemeClr val="dk1"/>
                          </a:solidFill>
                          <a:latin typeface="Times New Roman" pitchFamily="18" charset="0"/>
                          <a:ea typeface="+mn-ea"/>
                          <a:cs typeface="Times New Roman" pitchFamily="18" charset="0"/>
                        </a:rPr>
                        <a:t>Balaguruswamy</a:t>
                      </a:r>
                      <a:r>
                        <a:rPr lang="en-US" sz="1800" kern="1200" dirty="0">
                          <a:solidFill>
                            <a:schemeClr val="dk1"/>
                          </a:solidFill>
                          <a:latin typeface="Times New Roman" pitchFamily="18" charset="0"/>
                          <a:ea typeface="+mn-ea"/>
                          <a:cs typeface="Times New Roman" pitchFamily="18" charset="0"/>
                        </a:rPr>
                        <a:t>, Tata McGraw Hill.</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370840">
                <a:tc>
                  <a:txBody>
                    <a:bodyPr/>
                    <a:lstStyle/>
                    <a:p>
                      <a:r>
                        <a:rPr lang="en-IN" sz="1800" dirty="0">
                          <a:latin typeface="Times New Roman" pitchFamily="18" charset="0"/>
                          <a:cs typeface="Times New Roman" pitchFamily="18" charset="0"/>
                        </a:rPr>
                        <a:t>5</a:t>
                      </a:r>
                      <a:endParaRPr lang="en-US" sz="1800" dirty="0">
                        <a:latin typeface="Times New Roman" pitchFamily="18" charset="0"/>
                        <a:cs typeface="Times New Roman" pitchFamily="18" charset="0"/>
                      </a:endParaRPr>
                    </a:p>
                  </a:txBody>
                  <a:tcPr/>
                </a:tc>
                <a:tc>
                  <a:txBody>
                    <a:bodyPr/>
                    <a:lstStyle/>
                    <a:p>
                      <a:r>
                        <a:rPr lang="en-IN" sz="1800" dirty="0" err="1">
                          <a:latin typeface="Times New Roman" pitchFamily="18" charset="0"/>
                          <a:cs typeface="Times New Roman" pitchFamily="18" charset="0"/>
                        </a:rPr>
                        <a:t>Weblink</a:t>
                      </a:r>
                      <a:endParaRPr lang="en-US"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sng" kern="1200" dirty="0">
                          <a:solidFill>
                            <a:schemeClr val="dk1"/>
                          </a:solidFill>
                          <a:latin typeface="Times New Roman" pitchFamily="18" charset="0"/>
                          <a:ea typeface="+mn-ea"/>
                          <a:cs typeface="Times New Roman" pitchFamily="18" charset="0"/>
                          <a:hlinkClick r:id="" action="ppaction://noaction"/>
                        </a:rPr>
                        <a:t>https://www.tutorialspoint.com/cprogramming/c_operators.htm</a:t>
                      </a:r>
                      <a:endParaRPr lang="en-US" sz="1800" kern="1200" dirty="0">
                        <a:solidFill>
                          <a:schemeClr val="dk1"/>
                        </a:solidFill>
                        <a:latin typeface="Times New Roman" pitchFamily="18" charset="0"/>
                        <a:ea typeface="+mn-ea"/>
                        <a:cs typeface="Times New Roman" pitchFamily="18" charset="0"/>
                      </a:endParaRPr>
                    </a:p>
                    <a:p>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0005"/>
                  </a:ext>
                </a:extLst>
              </a:tr>
              <a:tr h="370840">
                <a:tc>
                  <a:txBody>
                    <a:bodyPr/>
                    <a:lstStyle/>
                    <a:p>
                      <a:r>
                        <a:rPr lang="en-IN" sz="1800" dirty="0">
                          <a:latin typeface="Times New Roman" pitchFamily="18" charset="0"/>
                          <a:cs typeface="Times New Roman" pitchFamily="18" charset="0"/>
                        </a:rPr>
                        <a:t>6</a:t>
                      </a:r>
                      <a:endParaRPr lang="en-US" sz="1800" dirty="0">
                        <a:latin typeface="Times New Roman" pitchFamily="18" charset="0"/>
                        <a:cs typeface="Times New Roman" pitchFamily="18" charset="0"/>
                      </a:endParaRPr>
                    </a:p>
                  </a:txBody>
                  <a:tcPr/>
                </a:tc>
                <a:tc>
                  <a:txBody>
                    <a:bodyPr/>
                    <a:lstStyle/>
                    <a:p>
                      <a:r>
                        <a:rPr lang="en-IN" sz="1800" dirty="0" err="1">
                          <a:latin typeface="Times New Roman" pitchFamily="18" charset="0"/>
                          <a:cs typeface="Times New Roman" pitchFamily="18" charset="0"/>
                        </a:rPr>
                        <a:t>Weblink</a:t>
                      </a:r>
                      <a:endParaRPr lang="en-US" sz="1800" dirty="0">
                        <a:latin typeface="Times New Roman" pitchFamily="18" charset="0"/>
                        <a:cs typeface="Times New Roman" pitchFamily="18" charset="0"/>
                      </a:endParaRPr>
                    </a:p>
                  </a:txBody>
                  <a:tcPr/>
                </a:tc>
                <a:tc>
                  <a:txBody>
                    <a:bodyPr/>
                    <a:lstStyle/>
                    <a:p>
                      <a:r>
                        <a:rPr lang="en-US" sz="1800" u="sng" kern="1200" dirty="0">
                          <a:solidFill>
                            <a:schemeClr val="dk1"/>
                          </a:solidFill>
                          <a:latin typeface="Times New Roman" pitchFamily="18" charset="0"/>
                          <a:ea typeface="+mn-ea"/>
                          <a:cs typeface="Times New Roman" pitchFamily="18" charset="0"/>
                          <a:hlinkClick r:id="" action="ppaction://noaction"/>
                        </a:rPr>
                        <a:t>https://www.programiz.com/c-programming</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0006"/>
                  </a:ext>
                </a:extLst>
              </a:tr>
              <a:tr h="370840">
                <a:tc>
                  <a:txBody>
                    <a:bodyPr/>
                    <a:lstStyle/>
                    <a:p>
                      <a:r>
                        <a:rPr lang="en-IN" sz="1800" dirty="0">
                          <a:latin typeface="Times New Roman" pitchFamily="18" charset="0"/>
                          <a:cs typeface="Times New Roman" pitchFamily="18" charset="0"/>
                        </a:rPr>
                        <a:t>7</a:t>
                      </a:r>
                      <a:endParaRPr lang="en-US" sz="1800" dirty="0">
                        <a:latin typeface="Times New Roman" pitchFamily="18" charset="0"/>
                        <a:cs typeface="Times New Roman" pitchFamily="18" charset="0"/>
                      </a:endParaRPr>
                    </a:p>
                  </a:txBody>
                  <a:tcPr/>
                </a:tc>
                <a:tc>
                  <a:txBody>
                    <a:bodyPr/>
                    <a:lstStyle/>
                    <a:p>
                      <a:r>
                        <a:rPr lang="en-IN" sz="1800" dirty="0" err="1">
                          <a:latin typeface="Times New Roman" pitchFamily="18" charset="0"/>
                          <a:cs typeface="Times New Roman" pitchFamily="18" charset="0"/>
                        </a:rPr>
                        <a:t>Weblink</a:t>
                      </a:r>
                      <a:endParaRPr lang="en-US" sz="1800" dirty="0">
                        <a:latin typeface="Times New Roman" pitchFamily="18" charset="0"/>
                        <a:cs typeface="Times New Roman" pitchFamily="18" charset="0"/>
                      </a:endParaRPr>
                    </a:p>
                  </a:txBody>
                  <a:tcPr/>
                </a:tc>
                <a:tc>
                  <a:txBody>
                    <a:bodyPr/>
                    <a:lstStyle/>
                    <a:p>
                      <a:r>
                        <a:rPr lang="en-IN" sz="1800" u="sng" kern="1200" dirty="0">
                          <a:solidFill>
                            <a:schemeClr val="dk1"/>
                          </a:solidFill>
                          <a:latin typeface="Times New Roman" pitchFamily="18" charset="0"/>
                          <a:ea typeface="+mn-ea"/>
                          <a:cs typeface="Times New Roman" pitchFamily="18" charset="0"/>
                          <a:hlinkClick r:id="" action="ppaction://noaction"/>
                        </a:rPr>
                        <a:t>https://fresh2refresh.com/c-programming/</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836259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a:bodyPr>
          <a:lstStyle/>
          <a:p>
            <a:pPr>
              <a:buNone/>
            </a:pPr>
            <a:endParaRPr lang="en-US" sz="2400"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
        <p:nvSpPr>
          <p:cNvPr id="3" name="Text Placeholder 2"/>
          <p:cNvSpPr>
            <a:spLocks noGrp="1"/>
          </p:cNvSpPr>
          <p:nvPr>
            <p:ph type="body" sz="quarter" idx="10"/>
          </p:nvPr>
        </p:nvSpPr>
        <p:spPr>
          <a:xfrm>
            <a:off x="2743198" y="457200"/>
            <a:ext cx="5656219" cy="903516"/>
          </a:xfrm>
          <a:solidFill>
            <a:srgbClr val="C00000"/>
          </a:solidFill>
          <a:effectLst>
            <a:softEdge rad="63500"/>
          </a:effectLst>
        </p:spPr>
        <p:txBody>
          <a:bodyPr vert="horz" lIns="91440" tIns="45720" rIns="91440" bIns="45720" rtlCol="0" anchor="ctr">
            <a:normAutofit/>
          </a:bodyPr>
          <a:lstStyle/>
          <a:p>
            <a:r>
              <a:rPr lang="en-IN" sz="4400" dirty="0">
                <a:solidFill>
                  <a:schemeClr val="bg1"/>
                </a:solidFill>
                <a:latin typeface="Times New Roman" pitchFamily="18" charset="0"/>
                <a:cs typeface="Times New Roman" pitchFamily="18" charset="0"/>
              </a:rPr>
              <a:t>References</a:t>
            </a:r>
            <a:endParaRPr lang="en-US" sz="4400" dirty="0">
              <a:solidFill>
                <a:schemeClr val="bg1"/>
              </a:solidFill>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653177" y="1542626"/>
          <a:ext cx="8127999" cy="4043680"/>
        </p:xfrm>
        <a:graphic>
          <a:graphicData uri="http://schemas.openxmlformats.org/drawingml/2006/table">
            <a:tbl>
              <a:tblPr firstRow="1" bandRow="1">
                <a:tableStyleId>{5C22544A-7EE6-4342-B048-85BDC9FD1C3A}</a:tableStyleId>
              </a:tblPr>
              <a:tblGrid>
                <a:gridCol w="658949">
                  <a:extLst>
                    <a:ext uri="{9D8B030D-6E8A-4147-A177-3AD203B41FA5}">
                      <a16:colId xmlns:a16="http://schemas.microsoft.com/office/drawing/2014/main" val="20000"/>
                    </a:ext>
                  </a:extLst>
                </a:gridCol>
                <a:gridCol w="2037805">
                  <a:extLst>
                    <a:ext uri="{9D8B030D-6E8A-4147-A177-3AD203B41FA5}">
                      <a16:colId xmlns:a16="http://schemas.microsoft.com/office/drawing/2014/main" val="20001"/>
                    </a:ext>
                  </a:extLst>
                </a:gridCol>
                <a:gridCol w="5431245">
                  <a:extLst>
                    <a:ext uri="{9D8B030D-6E8A-4147-A177-3AD203B41FA5}">
                      <a16:colId xmlns:a16="http://schemas.microsoft.com/office/drawing/2014/main" val="20002"/>
                    </a:ext>
                  </a:extLst>
                </a:gridCol>
              </a:tblGrid>
              <a:tr h="370840">
                <a:tc>
                  <a:txBody>
                    <a:bodyPr/>
                    <a:lstStyle/>
                    <a:p>
                      <a:r>
                        <a:rPr lang="en-IN" dirty="0" err="1"/>
                        <a:t>S.No</a:t>
                      </a:r>
                      <a:endParaRPr lang="en-US" dirty="0"/>
                    </a:p>
                  </a:txBody>
                  <a:tcPr/>
                </a:tc>
                <a:tc>
                  <a:txBody>
                    <a:bodyPr/>
                    <a:lstStyle/>
                    <a:p>
                      <a:r>
                        <a:rPr lang="en-IN" dirty="0"/>
                        <a:t>Title</a:t>
                      </a:r>
                      <a:endParaRPr lang="en-US" dirty="0"/>
                    </a:p>
                  </a:txBody>
                  <a:tcPr/>
                </a:tc>
                <a:tc>
                  <a:txBody>
                    <a:bodyPr/>
                    <a:lstStyle/>
                    <a:p>
                      <a:r>
                        <a:rPr lang="en-IN" dirty="0"/>
                        <a:t>Content link</a:t>
                      </a:r>
                      <a:endParaRPr lang="en-US" dirty="0"/>
                    </a:p>
                  </a:txBody>
                  <a:tcPr/>
                </a:tc>
                <a:extLst>
                  <a:ext uri="{0D108BD9-81ED-4DB2-BD59-A6C34878D82A}">
                    <a16:rowId xmlns:a16="http://schemas.microsoft.com/office/drawing/2014/main" val="10000"/>
                  </a:ext>
                </a:extLst>
              </a:tr>
              <a:tr h="370840">
                <a:tc>
                  <a:txBody>
                    <a:bodyPr/>
                    <a:lstStyle/>
                    <a:p>
                      <a:r>
                        <a:rPr lang="en-IN" sz="1800" dirty="0">
                          <a:latin typeface="Times New Roman" pitchFamily="18" charset="0"/>
                          <a:cs typeface="Times New Roman" pitchFamily="18" charset="0"/>
                        </a:rPr>
                        <a:t>8</a:t>
                      </a:r>
                      <a:endParaRPr lang="en-US" sz="1800" dirty="0">
                        <a:latin typeface="Times New Roman" pitchFamily="18" charset="0"/>
                        <a:cs typeface="Times New Roman" pitchFamily="18" charset="0"/>
                      </a:endParaRPr>
                    </a:p>
                  </a:txBody>
                  <a:tcPr/>
                </a:tc>
                <a:tc>
                  <a:txBody>
                    <a:bodyPr/>
                    <a:lstStyle/>
                    <a:p>
                      <a:r>
                        <a:rPr lang="en-IN" sz="1800" dirty="0" err="1">
                          <a:latin typeface="Times New Roman" pitchFamily="18" charset="0"/>
                          <a:cs typeface="Times New Roman" pitchFamily="18" charset="0"/>
                        </a:rPr>
                        <a:t>Weblink</a:t>
                      </a:r>
                      <a:endParaRPr lang="en-US" sz="1800" dirty="0">
                        <a:latin typeface="Times New Roman" pitchFamily="18" charset="0"/>
                        <a:cs typeface="Times New Roman" pitchFamily="18" charset="0"/>
                      </a:endParaRPr>
                    </a:p>
                  </a:txBody>
                  <a:tcPr/>
                </a:tc>
                <a:tc>
                  <a:txBody>
                    <a:bodyPr/>
                    <a:lstStyle/>
                    <a:p>
                      <a:pPr>
                        <a:lnSpc>
                          <a:spcPct val="115000"/>
                        </a:lnSpc>
                        <a:spcAft>
                          <a:spcPts val="0"/>
                        </a:spcAft>
                      </a:pPr>
                      <a:r>
                        <a:rPr lang="en-US" sz="1800" b="0" u="sng" kern="1200" dirty="0">
                          <a:solidFill>
                            <a:schemeClr val="tx1"/>
                          </a:solidFill>
                          <a:latin typeface="Times New Roman" pitchFamily="18" charset="0"/>
                          <a:ea typeface="+mn-ea"/>
                          <a:cs typeface="Times New Roman" pitchFamily="18" charset="0"/>
                          <a:hlinkClick r:id="" action="ppaction://noaction"/>
                        </a:rPr>
                        <a:t>https://www.studytonight.com/c/</a:t>
                      </a:r>
                      <a:endParaRPr lang="en-US" sz="1800" b="0" u="sng" dirty="0">
                        <a:solidFill>
                          <a:schemeClr val="tx1"/>
                        </a:solidFill>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1"/>
                  </a:ext>
                </a:extLst>
              </a:tr>
              <a:tr h="370840">
                <a:tc>
                  <a:txBody>
                    <a:bodyPr/>
                    <a:lstStyle/>
                    <a:p>
                      <a:r>
                        <a:rPr lang="en-IN" sz="1800" dirty="0">
                          <a:latin typeface="Times New Roman" pitchFamily="18" charset="0"/>
                          <a:cs typeface="Times New Roman" pitchFamily="18" charset="0"/>
                        </a:rPr>
                        <a:t>9</a:t>
                      </a:r>
                      <a:endParaRPr lang="en-US" sz="1800" dirty="0">
                        <a:latin typeface="Times New Roman" pitchFamily="18" charset="0"/>
                        <a:cs typeface="Times New Roman" pitchFamily="18" charset="0"/>
                      </a:endParaRPr>
                    </a:p>
                  </a:txBody>
                  <a:tcPr/>
                </a:tc>
                <a:tc>
                  <a:txBody>
                    <a:bodyPr/>
                    <a:lstStyle/>
                    <a:p>
                      <a:r>
                        <a:rPr lang="en-IN" sz="1800" dirty="0" err="1">
                          <a:latin typeface="Times New Roman" pitchFamily="18" charset="0"/>
                          <a:cs typeface="Times New Roman" pitchFamily="18" charset="0"/>
                        </a:rPr>
                        <a:t>Weblink</a:t>
                      </a:r>
                      <a:endParaRPr lang="en-US"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u="sng" kern="1200" dirty="0">
                          <a:solidFill>
                            <a:schemeClr val="tx1"/>
                          </a:solidFill>
                          <a:latin typeface="Times New Roman" pitchFamily="18" charset="0"/>
                          <a:ea typeface="+mn-ea"/>
                          <a:cs typeface="Times New Roman" pitchFamily="18" charset="0"/>
                          <a:hlinkClick r:id="" action="ppaction://noaction"/>
                        </a:rPr>
                        <a:t>https://www.javatpoint.com/c-operators</a:t>
                      </a:r>
                      <a:endParaRPr lang="en-US" sz="1800" b="0" u="sng"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r>
                        <a:rPr lang="en-IN" sz="1800" dirty="0">
                          <a:latin typeface="Times New Roman" pitchFamily="18" charset="0"/>
                          <a:cs typeface="Times New Roman" pitchFamily="18" charset="0"/>
                        </a:rPr>
                        <a:t>10</a:t>
                      </a:r>
                      <a:endParaRPr lang="en-US" sz="1800" dirty="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Video Link</a:t>
                      </a:r>
                      <a:endParaRPr lang="en-US" sz="1800" dirty="0">
                        <a:latin typeface="Times New Roman" pitchFamily="18" charset="0"/>
                        <a:cs typeface="Times New Roman" pitchFamily="18" charset="0"/>
                      </a:endParaRPr>
                    </a:p>
                  </a:txBody>
                  <a:tcPr/>
                </a:tc>
                <a:tc>
                  <a:txBody>
                    <a:bodyPr/>
                    <a:lstStyle/>
                    <a:p>
                      <a:r>
                        <a:rPr lang="en-US" sz="1800" u="sng" kern="1200" dirty="0">
                          <a:solidFill>
                            <a:schemeClr val="dk1"/>
                          </a:solidFill>
                          <a:latin typeface="Times New Roman" pitchFamily="18" charset="0"/>
                          <a:ea typeface="+mn-ea"/>
                          <a:cs typeface="Times New Roman" pitchFamily="18" charset="0"/>
                          <a:hlinkClick r:id="rId3"/>
                        </a:rPr>
                        <a:t>https://www.youtube.com/watch?v=MyxVAq9MifI</a:t>
                      </a:r>
                      <a:endParaRPr lang="en-US" sz="1800" kern="1200" dirty="0">
                        <a:solidFill>
                          <a:schemeClr val="dk1"/>
                        </a:solidFill>
                        <a:latin typeface="Times New Roman" pitchFamily="18" charset="0"/>
                        <a:ea typeface="+mn-ea"/>
                        <a:cs typeface="Times New Roman" pitchFamily="18" charset="0"/>
                      </a:endParaRPr>
                    </a:p>
                    <a:p>
                      <a:endParaRPr lang="en-US" sz="1800" b="0" u="sng"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584443">
                <a:tc>
                  <a:txBody>
                    <a:bodyPr/>
                    <a:lstStyle/>
                    <a:p>
                      <a:r>
                        <a:rPr lang="en-IN" sz="1800" dirty="0">
                          <a:latin typeface="Times New Roman" pitchFamily="18" charset="0"/>
                          <a:cs typeface="Times New Roman" pitchFamily="18" charset="0"/>
                        </a:rPr>
                        <a:t>11</a:t>
                      </a:r>
                      <a:endParaRPr lang="en-US" sz="1800" dirty="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Video Link</a:t>
                      </a:r>
                      <a:endParaRPr lang="en-US" sz="1800" dirty="0">
                        <a:latin typeface="Times New Roman" pitchFamily="18" charset="0"/>
                        <a:cs typeface="Times New Roman" pitchFamily="18" charset="0"/>
                      </a:endParaRPr>
                    </a:p>
                  </a:txBody>
                  <a:tcPr/>
                </a:tc>
                <a:tc>
                  <a:txBody>
                    <a:bodyPr/>
                    <a:lstStyle/>
                    <a:p>
                      <a:r>
                        <a:rPr lang="en-US" sz="1800" u="sng" kern="1200" dirty="0">
                          <a:solidFill>
                            <a:schemeClr val="dk1"/>
                          </a:solidFill>
                          <a:latin typeface="Times New Roman" pitchFamily="18" charset="0"/>
                          <a:ea typeface="+mn-ea"/>
                          <a:cs typeface="Times New Roman" pitchFamily="18" charset="0"/>
                          <a:hlinkClick r:id="rId4"/>
                        </a:rPr>
                        <a:t>https://www.youtube.com/watch?v=xXBitioUzf8</a:t>
                      </a:r>
                      <a:endParaRPr lang="en-US" sz="1800" kern="1200" dirty="0">
                        <a:solidFill>
                          <a:schemeClr val="dk1"/>
                        </a:solidFill>
                        <a:latin typeface="Times New Roman" pitchFamily="18" charset="0"/>
                        <a:ea typeface="+mn-ea"/>
                        <a:cs typeface="Times New Roman" pitchFamily="18" charset="0"/>
                      </a:endParaRPr>
                    </a:p>
                    <a:p>
                      <a:endParaRPr lang="en-US" sz="1800" b="0" u="sng"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370840">
                <a:tc>
                  <a:txBody>
                    <a:bodyPr/>
                    <a:lstStyle/>
                    <a:p>
                      <a:r>
                        <a:rPr lang="en-IN" sz="1800" dirty="0">
                          <a:latin typeface="Times New Roman" pitchFamily="18" charset="0"/>
                          <a:cs typeface="Times New Roman" pitchFamily="18" charset="0"/>
                        </a:rPr>
                        <a:t>12</a:t>
                      </a:r>
                      <a:endParaRPr lang="en-US" sz="1800"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Online Course Link</a:t>
                      </a:r>
                      <a:endParaRPr lang="en-US" dirty="0">
                        <a:latin typeface="Times New Roman" pitchFamily="18" charset="0"/>
                        <a:cs typeface="Times New Roman" pitchFamily="18" charset="0"/>
                      </a:endParaRPr>
                    </a:p>
                  </a:txBody>
                  <a:tcPr/>
                </a:tc>
                <a:tc>
                  <a:txBody>
                    <a:bodyPr/>
                    <a:lstStyle/>
                    <a:p>
                      <a:r>
                        <a:rPr lang="en-US" sz="1800" b="0" u="sng" kern="1200" dirty="0">
                          <a:solidFill>
                            <a:schemeClr val="tx1"/>
                          </a:solidFill>
                          <a:latin typeface="Times New Roman" pitchFamily="18" charset="0"/>
                          <a:ea typeface="+mn-ea"/>
                          <a:cs typeface="Times New Roman" pitchFamily="18" charset="0"/>
                          <a:hlinkClick r:id="" action="ppaction://noaction"/>
                        </a:rPr>
                        <a:t>https://www.coursera.org/</a:t>
                      </a:r>
                      <a:endParaRPr lang="en-US" sz="1800" b="0" u="sng"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5"/>
                  </a:ext>
                </a:extLst>
              </a:tr>
              <a:tr h="370840">
                <a:tc>
                  <a:txBody>
                    <a:bodyPr/>
                    <a:lstStyle/>
                    <a:p>
                      <a:r>
                        <a:rPr lang="en-IN" sz="1800" dirty="0">
                          <a:latin typeface="Times New Roman" pitchFamily="18" charset="0"/>
                          <a:cs typeface="Times New Roman" pitchFamily="18" charset="0"/>
                        </a:rPr>
                        <a:t>13</a:t>
                      </a:r>
                      <a:endParaRPr lang="en-US"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itchFamily="18" charset="0"/>
                          <a:cs typeface="Times New Roman" pitchFamily="18" charset="0"/>
                        </a:rPr>
                        <a:t>Online Course Link</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txBody>
                  <a:tcPr/>
                </a:tc>
                <a:tc>
                  <a:txBody>
                    <a:bodyPr/>
                    <a:lstStyle/>
                    <a:p>
                      <a:pPr>
                        <a:lnSpc>
                          <a:spcPct val="115000"/>
                        </a:lnSpc>
                        <a:spcAft>
                          <a:spcPts val="0"/>
                        </a:spcAft>
                      </a:pPr>
                      <a:r>
                        <a:rPr lang="en-US" sz="1800" b="0" u="sng" dirty="0">
                          <a:solidFill>
                            <a:schemeClr val="tx1"/>
                          </a:solidFill>
                          <a:latin typeface="Times New Roman" pitchFamily="18" charset="0"/>
                          <a:ea typeface="Calibri"/>
                          <a:cs typeface="Times New Roman" pitchFamily="18" charset="0"/>
                          <a:hlinkClick r:id="" action="ppaction://noaction"/>
                        </a:rPr>
                        <a:t>https://www.udemy.com/</a:t>
                      </a:r>
                      <a:endParaRPr lang="en-US" sz="1800" b="0" u="sng" dirty="0">
                        <a:solidFill>
                          <a:schemeClr val="tx1"/>
                        </a:solidFill>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6"/>
                  </a:ext>
                </a:extLst>
              </a:tr>
              <a:tr h="370840">
                <a:tc>
                  <a:txBody>
                    <a:bodyPr/>
                    <a:lstStyle/>
                    <a:p>
                      <a:r>
                        <a:rPr lang="en-IN" sz="1800" dirty="0">
                          <a:latin typeface="Times New Roman" pitchFamily="18" charset="0"/>
                          <a:cs typeface="Times New Roman" pitchFamily="18" charset="0"/>
                        </a:rPr>
                        <a:t>14</a:t>
                      </a:r>
                      <a:endParaRPr lang="en-US"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itchFamily="18" charset="0"/>
                          <a:cs typeface="Times New Roman" pitchFamily="18" charset="0"/>
                        </a:rPr>
                        <a:t>Online Course Link</a:t>
                      </a:r>
                      <a:endParaRPr lang="en-US"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txBody>
                  <a:tcPr/>
                </a:tc>
                <a:tc>
                  <a:txBody>
                    <a:bodyPr/>
                    <a:lstStyle/>
                    <a:p>
                      <a:r>
                        <a:rPr lang="en-US" sz="1800" b="0" u="sng" kern="1200" dirty="0">
                          <a:solidFill>
                            <a:schemeClr val="tx1"/>
                          </a:solidFill>
                          <a:latin typeface="Times New Roman" pitchFamily="18" charset="0"/>
                          <a:ea typeface="+mn-ea"/>
                          <a:cs typeface="Times New Roman" pitchFamily="18" charset="0"/>
                          <a:hlinkClick r:id="" action="ppaction://noaction"/>
                        </a:rPr>
                        <a:t>https://www.niit.com/</a:t>
                      </a:r>
                      <a:endParaRPr lang="en-US" sz="1800" b="0" u="sng"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8362590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2050" name="CorelDRAW" r:id="rId4" imgW="2169000" imgH="2169360" progId="">
                    <p:embed/>
                  </p:oleObj>
                </mc:Choice>
                <mc:Fallback>
                  <p:oleObj name="CorelDRAW" r:id="rId4" imgW="2169000" imgH="2169360" progId="">
                    <p:embed/>
                    <p:pic>
                      <p:nvPicPr>
                        <p:cNvPr id="0" name="Picture 10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5650126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9376" y="346479"/>
            <a:ext cx="7685314" cy="1147360"/>
          </a:xfrm>
        </p:spPr>
        <p:txBody>
          <a:bodyPr>
            <a:normAutofit fontScale="90000"/>
          </a:bodyPr>
          <a:lstStyle/>
          <a:p>
            <a:r>
              <a:rPr lang="en-US" b="1" dirty="0"/>
              <a:t/>
            </a:r>
            <a:br>
              <a:rPr lang="en-US" b="1" dirty="0"/>
            </a:br>
            <a:r>
              <a:rPr lang="en-US" sz="4900" b="1" dirty="0">
                <a:solidFill>
                  <a:srgbClr val="FF0000"/>
                </a:solidFill>
                <a:latin typeface="+mn-lt"/>
              </a:rPr>
              <a:t>Scheme of Evaluation </a:t>
            </a:r>
            <a:r>
              <a:rPr lang="en-US" dirty="0">
                <a:solidFill>
                  <a:srgbClr val="FF0000"/>
                </a:solidFill>
              </a:rPr>
              <a:t/>
            </a:r>
            <a:br>
              <a:rPr lang="en-US" dirty="0">
                <a:solidFill>
                  <a:srgbClr val="FF0000"/>
                </a:solidFill>
              </a:rPr>
            </a:br>
            <a:endParaRPr lang="en-US" dirty="0">
              <a:solidFill>
                <a:srgbClr val="FF0000"/>
              </a:solidFill>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
        <p:nvSpPr>
          <p:cNvPr id="5" name="Rectangle 4"/>
          <p:cNvSpPr/>
          <p:nvPr/>
        </p:nvSpPr>
        <p:spPr>
          <a:xfrm>
            <a:off x="871728" y="261543"/>
            <a:ext cx="10515600" cy="1232296"/>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1082040" y="178927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6" name="Picture 5"/>
          <p:cNvPicPr>
            <a:picLocks noChangeAspect="1"/>
          </p:cNvPicPr>
          <p:nvPr/>
        </p:nvPicPr>
        <p:blipFill>
          <a:blip r:embed="rId3"/>
          <a:stretch>
            <a:fillRect/>
          </a:stretch>
        </p:blipFill>
        <p:spPr>
          <a:xfrm>
            <a:off x="873905" y="1578775"/>
            <a:ext cx="10515600" cy="5153025"/>
          </a:xfrm>
          <a:prstGeom prst="rect">
            <a:avLst/>
          </a:prstGeom>
        </p:spPr>
      </p:pic>
    </p:spTree>
    <p:extLst>
      <p:ext uri="{BB962C8B-B14F-4D97-AF65-F5344CB8AC3E}">
        <p14:creationId xmlns:p14="http://schemas.microsoft.com/office/powerpoint/2010/main" val="309585636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84800" y="1028700"/>
            <a:ext cx="5778500" cy="4873625"/>
          </a:xfrm>
        </p:spPr>
        <p:txBody>
          <a:bodyPr>
            <a:normAutofit/>
          </a:bodyPr>
          <a:lstStyle/>
          <a:p>
            <a:r>
              <a:rPr lang="en-US" sz="2400" dirty="0">
                <a:latin typeface="Casper" panose="02000506000000020004" pitchFamily="2" charset="0"/>
                <a:cs typeface="Arial" panose="020B0604020202020204" pitchFamily="34" charset="0"/>
              </a:rPr>
              <a:t>Space for visual (size 24)</a:t>
            </a:r>
          </a:p>
          <a:p>
            <a:endParaRPr lang="en-US" sz="2400" dirty="0">
              <a:latin typeface="Casper" panose="02000506000000020004" pitchFamily="2" charset="0"/>
              <a:cs typeface="Arial" panose="020B0604020202020204" pitchFamily="34" charset="0"/>
            </a:endParaRPr>
          </a:p>
          <a:p>
            <a:pPr marL="0" indent="0">
              <a:buNone/>
            </a:pPr>
            <a:endParaRPr lang="en-US" sz="2400" dirty="0">
              <a:latin typeface="Casper" panose="02000506000000020004" pitchFamily="2" charset="0"/>
              <a:cs typeface="Arial" panose="020B0604020202020204" pitchFamily="34" charset="0"/>
            </a:endParaRPr>
          </a:p>
        </p:txBody>
      </p:sp>
      <p:sp>
        <p:nvSpPr>
          <p:cNvPr id="4" name="Text Placeholder 3"/>
          <p:cNvSpPr>
            <a:spLocks noGrp="1"/>
          </p:cNvSpPr>
          <p:nvPr>
            <p:ph type="body" sz="half" idx="2"/>
          </p:nvPr>
        </p:nvSpPr>
        <p:spPr>
          <a:xfrm>
            <a:off x="839787" y="3317967"/>
            <a:ext cx="3706087" cy="2886890"/>
          </a:xfrm>
        </p:spPr>
        <p:txBody>
          <a:bodyPr>
            <a:normAutofit/>
          </a:bodyPr>
          <a:lstStyle/>
          <a:p>
            <a:pPr marL="285750" indent="-285750">
              <a:buFont typeface="Arial" panose="020B0604020202020204" pitchFamily="34" charset="0"/>
              <a:buChar char="•"/>
            </a:pPr>
            <a:r>
              <a:rPr lang="en-IN" sz="2000" b="1" dirty="0">
                <a:latin typeface="Times New Roman" pitchFamily="18" charset="0"/>
                <a:cs typeface="Times New Roman" pitchFamily="18" charset="0"/>
              </a:rPr>
              <a:t>Bitwise operator</a:t>
            </a:r>
          </a:p>
          <a:p>
            <a:pPr marL="285750" indent="-285750">
              <a:buFont typeface="Arial" panose="020B0604020202020204" pitchFamily="34" charset="0"/>
              <a:buChar char="•"/>
            </a:pPr>
            <a:r>
              <a:rPr lang="en-IN" sz="2000" b="1" dirty="0">
                <a:latin typeface="Times New Roman" pitchFamily="18" charset="0"/>
                <a:cs typeface="Times New Roman" pitchFamily="18" charset="0"/>
              </a:rPr>
              <a:t>Type Casting/ Type Conversion</a:t>
            </a:r>
          </a:p>
          <a:p>
            <a:pPr marL="285750" indent="-285750">
              <a:buFont typeface="Arial" panose="020B0604020202020204" pitchFamily="34" charset="0"/>
              <a:buChar char="•"/>
            </a:pPr>
            <a:endParaRPr lang="en-IN" sz="2000" b="1" dirty="0">
              <a:latin typeface="Times New Roman" pitchFamily="18" charset="0"/>
              <a:cs typeface="Times New Roman" pitchFamily="18" charset="0"/>
            </a:endParaRPr>
          </a:p>
          <a:p>
            <a:pPr marL="285750" indent="-285750">
              <a:buFont typeface="Arial" panose="020B0604020202020204" pitchFamily="34" charset="0"/>
              <a:buChar char="•"/>
            </a:pPr>
            <a:endParaRPr lang="en-US" sz="2000"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5</a:t>
            </a:fld>
            <a:endParaRPr lang="en-US" dirty="0"/>
          </a:p>
        </p:txBody>
      </p:sp>
      <p:sp>
        <p:nvSpPr>
          <p:cNvPr id="8" name="Title 7"/>
          <p:cNvSpPr txBox="1">
            <a:spLocks noGrp="1" noChangeArrowheads="1"/>
          </p:cNvSpPr>
          <p:nvPr>
            <p:ph type="title"/>
          </p:nvPr>
        </p:nvSpPr>
        <p:spPr bwMode="auto">
          <a:xfrm>
            <a:off x="449262" y="2343863"/>
            <a:ext cx="44565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Casper Bold" panose="02000806040000020004" pitchFamily="2" charset="0"/>
                <a:ea typeface="Karla" pitchFamily="2" charset="0"/>
                <a:cs typeface="Karla" pitchFamily="2" charset="0"/>
              </a:rPr>
              <a:t>CONTENTS</a:t>
            </a:r>
            <a:r>
              <a:rPr lang="en-US" sz="2000" b="1" dirty="0">
                <a:latin typeface="Karla" pitchFamily="2" charset="0"/>
                <a:ea typeface="Karla" pitchFamily="2" charset="0"/>
                <a:cs typeface="Karla" pitchFamily="2" charset="0"/>
              </a:rPr>
              <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2" name="Rectangle 1"/>
          <p:cNvSpPr/>
          <p:nvPr/>
        </p:nvSpPr>
        <p:spPr>
          <a:xfrm>
            <a:off x="5295900" y="838200"/>
            <a:ext cx="5867400"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16164" y="3087913"/>
            <a:ext cx="4322762" cy="33651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1FEBE20-7F3E-4107-A68B-63E5D8CB51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834" y="946150"/>
            <a:ext cx="5828466" cy="5302250"/>
          </a:xfrm>
          <a:prstGeom prst="rect">
            <a:avLst/>
          </a:prstGeom>
        </p:spPr>
      </p:pic>
      <p:sp>
        <p:nvSpPr>
          <p:cNvPr id="6" name="Date Placeholder 5">
            <a:extLst>
              <a:ext uri="{FF2B5EF4-FFF2-40B4-BE49-F238E27FC236}">
                <a16:creationId xmlns:a16="http://schemas.microsoft.com/office/drawing/2014/main" id="{52469E32-D857-4277-8646-06076B4464D8}"/>
              </a:ext>
            </a:extLst>
          </p:cNvPr>
          <p:cNvSpPr>
            <a:spLocks noGrp="1"/>
          </p:cNvSpPr>
          <p:nvPr>
            <p:ph type="dt" sz="half" idx="10"/>
          </p:nvPr>
        </p:nvSpPr>
        <p:spPr/>
        <p:txBody>
          <a:bodyPr/>
          <a:lstStyle/>
          <a:p>
            <a:fld id="{2FE7796F-D081-4550-A44E-50DD0A170123}" type="datetime1">
              <a:rPr lang="en-IN" smtClean="0"/>
              <a:t>09-06-2022</a:t>
            </a:fld>
            <a:endParaRPr lang="en-US"/>
          </a:p>
        </p:txBody>
      </p:sp>
    </p:spTree>
    <p:extLst>
      <p:ext uri="{BB962C8B-B14F-4D97-AF65-F5344CB8AC3E}">
        <p14:creationId xmlns:p14="http://schemas.microsoft.com/office/powerpoint/2010/main" val="69380159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gn="just"/>
            <a:r>
              <a:rPr lang="en-IN" sz="2400" dirty="0">
                <a:latin typeface="Times New Roman" pitchFamily="18" charset="0"/>
                <a:cs typeface="Times New Roman" pitchFamily="18" charset="0"/>
              </a:rPr>
              <a:t>An operator is a symbol that tells the compiler to perform certain mathematical or logical manipulations.</a:t>
            </a:r>
          </a:p>
          <a:p>
            <a:pPr algn="just"/>
            <a:r>
              <a:rPr lang="en-IN" sz="2400" dirty="0">
                <a:latin typeface="Times New Roman" pitchFamily="18" charset="0"/>
                <a:cs typeface="Times New Roman" pitchFamily="18" charset="0"/>
              </a:rPr>
              <a:t>Operators are used in program to manipulate data and variables. The data items that operators act upon are called operands.</a:t>
            </a:r>
          </a:p>
          <a:p>
            <a:pPr algn="just"/>
            <a:r>
              <a:rPr lang="en-IN" sz="2400" dirty="0">
                <a:latin typeface="Times New Roman" pitchFamily="18" charset="0"/>
                <a:cs typeface="Times New Roman" pitchFamily="18" charset="0"/>
              </a:rPr>
              <a:t>Some operators require two operands, while others act upon only one operand. The operators are classified into unary, binary and ternary depending on whether they operate on one, two or three operands respectively</a:t>
            </a:r>
            <a:r>
              <a:rPr lang="en-IN" sz="2400" dirty="0"/>
              <a:t>.</a:t>
            </a:r>
          </a:p>
          <a:p>
            <a:endParaRPr lang="en-IN" dirty="0"/>
          </a:p>
        </p:txBody>
      </p:sp>
      <p:sp>
        <p:nvSpPr>
          <p:cNvPr id="4" name="Date Placeholder 3"/>
          <p:cNvSpPr>
            <a:spLocks noGrp="1"/>
          </p:cNvSpPr>
          <p:nvPr>
            <p:ph type="dt" sz="half" idx="10"/>
          </p:nvPr>
        </p:nvSpPr>
        <p:spPr/>
        <p:txBody>
          <a:bodyPr/>
          <a:lstStyle/>
          <a:p>
            <a:fld id="{F3643530-1BFF-4D40-9157-C6AD00030558}" type="datetime1">
              <a:rPr lang="en-IN" sz="1400" b="1" smtClean="0">
                <a:solidFill>
                  <a:schemeClr val="bg1"/>
                </a:solidFill>
                <a:latin typeface="Times New Roman" panose="02020603050405020304" pitchFamily="18" charset="0"/>
                <a:cs typeface="Times New Roman" panose="02020603050405020304" pitchFamily="18" charset="0"/>
              </a:rPr>
              <a:t>09-06-2022</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25"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IN" sz="4400" b="1" dirty="0">
                <a:solidFill>
                  <a:schemeClr val="bg1"/>
                </a:solidFill>
                <a:latin typeface="Times New Roman" pitchFamily="18" charset="0"/>
                <a:ea typeface="+mj-ea"/>
                <a:cs typeface="Times New Roman" pitchFamily="18" charset="0"/>
              </a:rPr>
              <a:t>Operators</a:t>
            </a:r>
            <a:endPar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6" name="Slide Number Placeholder 5"/>
          <p:cNvSpPr>
            <a:spLocks noGrp="1"/>
          </p:cNvSpPr>
          <p:nvPr>
            <p:ph type="sldNum" sz="quarter" idx="12"/>
          </p:nvPr>
        </p:nvSpPr>
        <p:spPr/>
        <p:txBody>
          <a:bodyPr/>
          <a:lstStyle/>
          <a:p>
            <a:fld id="{D0ACE207-8893-440E-B420-229E26CA706E}" type="slidenum">
              <a:rPr lang="en-IN" smtClean="0"/>
              <a:pPr/>
              <a:t>6</a:t>
            </a:fld>
            <a:endParaRPr lang="en-IN"/>
          </a:p>
        </p:txBody>
      </p:sp>
    </p:spTree>
    <p:extLst>
      <p:ext uri="{BB962C8B-B14F-4D97-AF65-F5344CB8AC3E}">
        <p14:creationId xmlns:p14="http://schemas.microsoft.com/office/powerpoint/2010/main" val="475282482"/>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554480"/>
            <a:ext cx="10515600" cy="5303520"/>
          </a:xfrm>
        </p:spPr>
        <p:txBody>
          <a:bodyPr>
            <a:normAutofit/>
          </a:bodyPr>
          <a:lstStyle/>
          <a:p>
            <a:pPr algn="just"/>
            <a:r>
              <a:rPr lang="en-US" dirty="0"/>
              <a:t>In arithmetic-logic unit (which is within the CPU), mathematical operations like: addition, subtraction, multiplication and division are done in bit-level. </a:t>
            </a:r>
          </a:p>
          <a:p>
            <a:pPr algn="just"/>
            <a:r>
              <a:rPr lang="en-US" dirty="0"/>
              <a:t>Decimal values are converted into binary values which are the sequence of bits and bit wise operators work on these bits. </a:t>
            </a:r>
          </a:p>
          <a:p>
            <a:pPr algn="just"/>
            <a:endParaRPr lang="en-US" dirty="0"/>
          </a:p>
          <a:p>
            <a:pPr algn="just">
              <a:buNone/>
            </a:pPr>
            <a:endParaRPr lang="en-IN" dirty="0"/>
          </a:p>
          <a:p>
            <a:pPr algn="just">
              <a:buNone/>
            </a:pPr>
            <a:endParaRPr lang="en-IN" dirty="0"/>
          </a:p>
          <a:p>
            <a:pPr algn="just">
              <a:buNone/>
            </a:pPr>
            <a:endParaRPr lang="en-IN" dirty="0"/>
          </a:p>
          <a:p>
            <a:pPr algn="ctr">
              <a:buNone/>
            </a:pPr>
            <a:r>
              <a:rPr lang="en-US" sz="1200" dirty="0">
                <a:latin typeface="Times New Roman" pitchFamily="18" charset="0"/>
                <a:cs typeface="Times New Roman" pitchFamily="18" charset="0"/>
              </a:rPr>
              <a:t>Table1: Truth table of Bitwise operations</a:t>
            </a:r>
          </a:p>
        </p:txBody>
      </p:sp>
      <p:sp>
        <p:nvSpPr>
          <p:cNvPr id="4" name="Date Placeholder 3"/>
          <p:cNvSpPr>
            <a:spLocks noGrp="1"/>
          </p:cNvSpPr>
          <p:nvPr>
            <p:ph type="dt" sz="half" idx="10"/>
          </p:nvPr>
        </p:nvSpPr>
        <p:spPr/>
        <p:txBody>
          <a:bodyPr/>
          <a:lstStyle/>
          <a:p>
            <a:fld id="{614DF27A-B7D4-4085-8316-CE7C8BC2F2B0}" type="datetime1">
              <a:rPr lang="en-IN" sz="1400" b="1" smtClean="0">
                <a:solidFill>
                  <a:schemeClr val="bg1"/>
                </a:solidFill>
                <a:latin typeface="Times New Roman" panose="02020603050405020304" pitchFamily="18" charset="0"/>
                <a:cs typeface="Times New Roman" panose="02020603050405020304" pitchFamily="18" charset="0"/>
              </a:rPr>
              <a:t>09-06-2022</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25"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rPr>
              <a:t>Bitwise Operator</a:t>
            </a:r>
          </a:p>
        </p:txBody>
      </p:sp>
      <p:sp>
        <p:nvSpPr>
          <p:cNvPr id="6" name="Slide Number Placeholder 5"/>
          <p:cNvSpPr>
            <a:spLocks noGrp="1"/>
          </p:cNvSpPr>
          <p:nvPr>
            <p:ph type="sldNum" sz="quarter" idx="12"/>
          </p:nvPr>
        </p:nvSpPr>
        <p:spPr/>
        <p:txBody>
          <a:bodyPr/>
          <a:lstStyle/>
          <a:p>
            <a:fld id="{D0ACE207-8893-440E-B420-229E26CA706E}" type="slidenum">
              <a:rPr lang="en-IN" smtClean="0"/>
              <a:pPr/>
              <a:t>7</a:t>
            </a:fld>
            <a:endParaRPr lang="en-IN"/>
          </a:p>
        </p:txBody>
      </p:sp>
      <p:graphicFrame>
        <p:nvGraphicFramePr>
          <p:cNvPr id="8" name="Table 7"/>
          <p:cNvGraphicFramePr>
            <a:graphicFrameLocks noGrp="1"/>
          </p:cNvGraphicFramePr>
          <p:nvPr/>
        </p:nvGraphicFramePr>
        <p:xfrm>
          <a:off x="1901371" y="3827418"/>
          <a:ext cx="8128000" cy="19076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gridCol w="1625600">
                  <a:extLst>
                    <a:ext uri="{9D8B030D-6E8A-4147-A177-3AD203B41FA5}">
                      <a16:colId xmlns:a16="http://schemas.microsoft.com/office/drawing/2014/main" val="20003"/>
                    </a:ext>
                  </a:extLst>
                </a:gridCol>
                <a:gridCol w="1625600">
                  <a:extLst>
                    <a:ext uri="{9D8B030D-6E8A-4147-A177-3AD203B41FA5}">
                      <a16:colId xmlns:a16="http://schemas.microsoft.com/office/drawing/2014/main" val="20004"/>
                    </a:ext>
                  </a:extLst>
                </a:gridCol>
              </a:tblGrid>
              <a:tr h="381532">
                <a:tc>
                  <a:txBody>
                    <a:bodyPr/>
                    <a:lstStyle/>
                    <a:p>
                      <a:r>
                        <a:rPr lang="en-IN" dirty="0"/>
                        <a:t>X</a:t>
                      </a:r>
                      <a:endParaRPr lang="en-US" dirty="0"/>
                    </a:p>
                  </a:txBody>
                  <a:tcPr/>
                </a:tc>
                <a:tc>
                  <a:txBody>
                    <a:bodyPr/>
                    <a:lstStyle/>
                    <a:p>
                      <a:r>
                        <a:rPr lang="en-IN" dirty="0"/>
                        <a:t>Y</a:t>
                      </a:r>
                      <a:endParaRPr lang="en-US" dirty="0"/>
                    </a:p>
                  </a:txBody>
                  <a:tcPr/>
                </a:tc>
                <a:tc>
                  <a:txBody>
                    <a:bodyPr/>
                    <a:lstStyle/>
                    <a:p>
                      <a:r>
                        <a:rPr lang="en-IN" dirty="0"/>
                        <a:t>X|Y</a:t>
                      </a:r>
                      <a:endParaRPr lang="en-US" dirty="0"/>
                    </a:p>
                  </a:txBody>
                  <a:tcPr/>
                </a:tc>
                <a:tc>
                  <a:txBody>
                    <a:bodyPr/>
                    <a:lstStyle/>
                    <a:p>
                      <a:r>
                        <a:rPr lang="en-IN" dirty="0"/>
                        <a:t>X&amp;Y</a:t>
                      </a:r>
                      <a:endParaRPr lang="en-US" dirty="0"/>
                    </a:p>
                  </a:txBody>
                  <a:tcPr/>
                </a:tc>
                <a:tc>
                  <a:txBody>
                    <a:bodyPr/>
                    <a:lstStyle/>
                    <a:p>
                      <a:r>
                        <a:rPr lang="en-IN" dirty="0"/>
                        <a:t>X^Y</a:t>
                      </a:r>
                      <a:endParaRPr lang="en-US" dirty="0"/>
                    </a:p>
                  </a:txBody>
                  <a:tcPr/>
                </a:tc>
                <a:extLst>
                  <a:ext uri="{0D108BD9-81ED-4DB2-BD59-A6C34878D82A}">
                    <a16:rowId xmlns:a16="http://schemas.microsoft.com/office/drawing/2014/main" val="10000"/>
                  </a:ext>
                </a:extLst>
              </a:tr>
              <a:tr h="381532">
                <a:tc>
                  <a:txBody>
                    <a:bodyPr/>
                    <a:lstStyle/>
                    <a:p>
                      <a:r>
                        <a:rPr lang="en-IN" dirty="0"/>
                        <a:t>0</a:t>
                      </a:r>
                      <a:endParaRPr lang="en-US" dirty="0"/>
                    </a:p>
                  </a:txBody>
                  <a:tcPr/>
                </a:tc>
                <a:tc>
                  <a:txBody>
                    <a:bodyPr/>
                    <a:lstStyle/>
                    <a:p>
                      <a:r>
                        <a:rPr lang="en-IN" dirty="0"/>
                        <a:t>0</a:t>
                      </a:r>
                      <a:endParaRPr lang="en-US" dirty="0"/>
                    </a:p>
                  </a:txBody>
                  <a:tcPr/>
                </a:tc>
                <a:tc>
                  <a:txBody>
                    <a:bodyPr/>
                    <a:lstStyle/>
                    <a:p>
                      <a:r>
                        <a:rPr lang="en-IN" dirty="0"/>
                        <a:t>0</a:t>
                      </a:r>
                      <a:endParaRPr lang="en-US" dirty="0"/>
                    </a:p>
                  </a:txBody>
                  <a:tcPr/>
                </a:tc>
                <a:tc>
                  <a:txBody>
                    <a:bodyPr/>
                    <a:lstStyle/>
                    <a:p>
                      <a:r>
                        <a:rPr lang="en-IN" dirty="0"/>
                        <a:t>0</a:t>
                      </a:r>
                      <a:endParaRPr lang="en-US" dirty="0"/>
                    </a:p>
                  </a:txBody>
                  <a:tcPr/>
                </a:tc>
                <a:tc>
                  <a:txBody>
                    <a:bodyPr/>
                    <a:lstStyle/>
                    <a:p>
                      <a:r>
                        <a:rPr lang="en-IN" dirty="0"/>
                        <a:t>0</a:t>
                      </a:r>
                      <a:endParaRPr lang="en-US" dirty="0"/>
                    </a:p>
                  </a:txBody>
                  <a:tcPr/>
                </a:tc>
                <a:extLst>
                  <a:ext uri="{0D108BD9-81ED-4DB2-BD59-A6C34878D82A}">
                    <a16:rowId xmlns:a16="http://schemas.microsoft.com/office/drawing/2014/main" val="10001"/>
                  </a:ext>
                </a:extLst>
              </a:tr>
              <a:tr h="381532">
                <a:tc>
                  <a:txBody>
                    <a:bodyPr/>
                    <a:lstStyle/>
                    <a:p>
                      <a:r>
                        <a:rPr lang="en-IN" dirty="0"/>
                        <a:t>0</a:t>
                      </a:r>
                      <a:endParaRPr lang="en-US" dirty="0"/>
                    </a:p>
                  </a:txBody>
                  <a:tcPr/>
                </a:tc>
                <a:tc>
                  <a:txBody>
                    <a:bodyPr/>
                    <a:lstStyle/>
                    <a:p>
                      <a:r>
                        <a:rPr lang="en-IN" dirty="0"/>
                        <a:t>1</a:t>
                      </a:r>
                      <a:endParaRPr lang="en-US" dirty="0"/>
                    </a:p>
                  </a:txBody>
                  <a:tcPr/>
                </a:tc>
                <a:tc>
                  <a:txBody>
                    <a:bodyPr/>
                    <a:lstStyle/>
                    <a:p>
                      <a:r>
                        <a:rPr lang="en-IN" dirty="0"/>
                        <a:t>1</a:t>
                      </a:r>
                      <a:endParaRPr lang="en-US" dirty="0"/>
                    </a:p>
                  </a:txBody>
                  <a:tcPr/>
                </a:tc>
                <a:tc>
                  <a:txBody>
                    <a:bodyPr/>
                    <a:lstStyle/>
                    <a:p>
                      <a:r>
                        <a:rPr lang="en-IN" dirty="0"/>
                        <a:t>0</a:t>
                      </a:r>
                      <a:endParaRPr lang="en-US" dirty="0"/>
                    </a:p>
                  </a:txBody>
                  <a:tcPr/>
                </a:tc>
                <a:tc>
                  <a:txBody>
                    <a:bodyPr/>
                    <a:lstStyle/>
                    <a:p>
                      <a:r>
                        <a:rPr lang="en-IN" dirty="0"/>
                        <a:t>1</a:t>
                      </a:r>
                      <a:endParaRPr lang="en-US" dirty="0"/>
                    </a:p>
                  </a:txBody>
                  <a:tcPr/>
                </a:tc>
                <a:extLst>
                  <a:ext uri="{0D108BD9-81ED-4DB2-BD59-A6C34878D82A}">
                    <a16:rowId xmlns:a16="http://schemas.microsoft.com/office/drawing/2014/main" val="10002"/>
                  </a:ext>
                </a:extLst>
              </a:tr>
              <a:tr h="381532">
                <a:tc>
                  <a:txBody>
                    <a:bodyPr/>
                    <a:lstStyle/>
                    <a:p>
                      <a:r>
                        <a:rPr lang="en-IN" dirty="0"/>
                        <a:t>1</a:t>
                      </a:r>
                      <a:endParaRPr lang="en-US" dirty="0"/>
                    </a:p>
                  </a:txBody>
                  <a:tcPr/>
                </a:tc>
                <a:tc>
                  <a:txBody>
                    <a:bodyPr/>
                    <a:lstStyle/>
                    <a:p>
                      <a:r>
                        <a:rPr lang="en-IN" dirty="0"/>
                        <a:t>0</a:t>
                      </a:r>
                      <a:endParaRPr lang="en-US" dirty="0"/>
                    </a:p>
                  </a:txBody>
                  <a:tcPr/>
                </a:tc>
                <a:tc>
                  <a:txBody>
                    <a:bodyPr/>
                    <a:lstStyle/>
                    <a:p>
                      <a:r>
                        <a:rPr lang="en-IN" dirty="0"/>
                        <a:t>1</a:t>
                      </a:r>
                      <a:endParaRPr lang="en-US" dirty="0"/>
                    </a:p>
                  </a:txBody>
                  <a:tcPr/>
                </a:tc>
                <a:tc>
                  <a:txBody>
                    <a:bodyPr/>
                    <a:lstStyle/>
                    <a:p>
                      <a:r>
                        <a:rPr lang="en-IN" dirty="0"/>
                        <a:t>0</a:t>
                      </a:r>
                      <a:endParaRPr lang="en-US" dirty="0"/>
                    </a:p>
                  </a:txBody>
                  <a:tcPr/>
                </a:tc>
                <a:tc>
                  <a:txBody>
                    <a:bodyPr/>
                    <a:lstStyle/>
                    <a:p>
                      <a:r>
                        <a:rPr lang="en-IN" dirty="0"/>
                        <a:t>1</a:t>
                      </a:r>
                      <a:endParaRPr lang="en-US" dirty="0"/>
                    </a:p>
                  </a:txBody>
                  <a:tcPr/>
                </a:tc>
                <a:extLst>
                  <a:ext uri="{0D108BD9-81ED-4DB2-BD59-A6C34878D82A}">
                    <a16:rowId xmlns:a16="http://schemas.microsoft.com/office/drawing/2014/main" val="10003"/>
                  </a:ext>
                </a:extLst>
              </a:tr>
              <a:tr h="381532">
                <a:tc>
                  <a:txBody>
                    <a:bodyPr/>
                    <a:lstStyle/>
                    <a:p>
                      <a:r>
                        <a:rPr lang="en-IN" dirty="0"/>
                        <a:t>1</a:t>
                      </a:r>
                      <a:endParaRPr lang="en-US" dirty="0"/>
                    </a:p>
                  </a:txBody>
                  <a:tcPr/>
                </a:tc>
                <a:tc>
                  <a:txBody>
                    <a:bodyPr/>
                    <a:lstStyle/>
                    <a:p>
                      <a:r>
                        <a:rPr lang="en-IN" dirty="0"/>
                        <a:t>1</a:t>
                      </a:r>
                      <a:endParaRPr lang="en-US" dirty="0"/>
                    </a:p>
                  </a:txBody>
                  <a:tcPr/>
                </a:tc>
                <a:tc>
                  <a:txBody>
                    <a:bodyPr/>
                    <a:lstStyle/>
                    <a:p>
                      <a:r>
                        <a:rPr lang="en-IN" dirty="0"/>
                        <a:t>1</a:t>
                      </a:r>
                      <a:endParaRPr lang="en-US" dirty="0"/>
                    </a:p>
                  </a:txBody>
                  <a:tcPr/>
                </a:tc>
                <a:tc>
                  <a:txBody>
                    <a:bodyPr/>
                    <a:lstStyle/>
                    <a:p>
                      <a:r>
                        <a:rPr lang="en-IN" dirty="0"/>
                        <a:t>1</a:t>
                      </a:r>
                      <a:endParaRPr lang="en-US" dirty="0"/>
                    </a:p>
                  </a:txBody>
                  <a:tcPr/>
                </a:tc>
                <a:tc>
                  <a:txBody>
                    <a:bodyPr/>
                    <a:lstStyle/>
                    <a:p>
                      <a:r>
                        <a:rPr lang="en-IN" dirty="0"/>
                        <a:t>0</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75282482"/>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554480"/>
            <a:ext cx="10515600" cy="5303520"/>
          </a:xfrm>
        </p:spPr>
        <p:txBody>
          <a:bodyPr>
            <a:normAutofit/>
          </a:bodyPr>
          <a:lstStyle/>
          <a:p>
            <a:pPr algn="just"/>
            <a:r>
              <a:rPr lang="en-IN" dirty="0"/>
              <a:t>Bitwise operators are as follows:</a:t>
            </a:r>
            <a:endParaRPr lang="en-US" dirty="0"/>
          </a:p>
          <a:p>
            <a:pPr algn="just"/>
            <a:endParaRPr lang="en-US" sz="1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279A92F-ED5F-4049-8848-57FF5CC55987}" type="datetime1">
              <a:rPr lang="en-IN" sz="1400" b="1" smtClean="0">
                <a:solidFill>
                  <a:schemeClr val="bg1"/>
                </a:solidFill>
                <a:latin typeface="Times New Roman" panose="02020603050405020304" pitchFamily="18" charset="0"/>
                <a:cs typeface="Times New Roman" panose="02020603050405020304" pitchFamily="18" charset="0"/>
              </a:rPr>
              <a:t>09-06-2022</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25"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rPr>
              <a:t>Bitwise Operator</a:t>
            </a:r>
          </a:p>
        </p:txBody>
      </p:sp>
      <p:sp>
        <p:nvSpPr>
          <p:cNvPr id="6" name="Slide Number Placeholder 5"/>
          <p:cNvSpPr>
            <a:spLocks noGrp="1"/>
          </p:cNvSpPr>
          <p:nvPr>
            <p:ph type="sldNum" sz="quarter" idx="12"/>
          </p:nvPr>
        </p:nvSpPr>
        <p:spPr/>
        <p:txBody>
          <a:bodyPr/>
          <a:lstStyle/>
          <a:p>
            <a:fld id="{D0ACE207-8893-440E-B420-229E26CA706E}" type="slidenum">
              <a:rPr lang="en-IN" smtClean="0"/>
              <a:pPr/>
              <a:t>8</a:t>
            </a:fld>
            <a:endParaRPr lang="en-IN"/>
          </a:p>
        </p:txBody>
      </p:sp>
      <p:graphicFrame>
        <p:nvGraphicFramePr>
          <p:cNvPr id="9" name="Table 8"/>
          <p:cNvGraphicFramePr>
            <a:graphicFrameLocks noGrp="1"/>
          </p:cNvGraphicFramePr>
          <p:nvPr/>
        </p:nvGraphicFramePr>
        <p:xfrm>
          <a:off x="1901371" y="249621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IN" dirty="0"/>
                        <a:t>Operator</a:t>
                      </a:r>
                      <a:endParaRPr lang="en-US" dirty="0"/>
                    </a:p>
                  </a:txBody>
                  <a:tcPr/>
                </a:tc>
                <a:tc>
                  <a:txBody>
                    <a:bodyPr/>
                    <a:lstStyle/>
                    <a:p>
                      <a:r>
                        <a:rPr lang="en-IN" dirty="0"/>
                        <a:t>Meaning of operator</a:t>
                      </a:r>
                      <a:endParaRPr lang="en-US" dirty="0"/>
                    </a:p>
                  </a:txBody>
                  <a:tcPr/>
                </a:tc>
                <a:extLst>
                  <a:ext uri="{0D108BD9-81ED-4DB2-BD59-A6C34878D82A}">
                    <a16:rowId xmlns:a16="http://schemas.microsoft.com/office/drawing/2014/main" val="10000"/>
                  </a:ext>
                </a:extLst>
              </a:tr>
              <a:tr h="370840">
                <a:tc>
                  <a:txBody>
                    <a:bodyPr/>
                    <a:lstStyle/>
                    <a:p>
                      <a:r>
                        <a:rPr lang="en-IN" dirty="0"/>
                        <a:t>&amp;</a:t>
                      </a:r>
                      <a:endParaRPr lang="en-US" dirty="0"/>
                    </a:p>
                  </a:txBody>
                  <a:tcPr/>
                </a:tc>
                <a:tc>
                  <a:txBody>
                    <a:bodyPr/>
                    <a:lstStyle/>
                    <a:p>
                      <a:r>
                        <a:rPr lang="en-IN" dirty="0"/>
                        <a:t>Bitwise And</a:t>
                      </a:r>
                      <a:endParaRPr lang="en-US" dirty="0"/>
                    </a:p>
                  </a:txBody>
                  <a:tcPr/>
                </a:tc>
                <a:extLst>
                  <a:ext uri="{0D108BD9-81ED-4DB2-BD59-A6C34878D82A}">
                    <a16:rowId xmlns:a16="http://schemas.microsoft.com/office/drawing/2014/main" val="10001"/>
                  </a:ext>
                </a:extLst>
              </a:tr>
              <a:tr h="370840">
                <a:tc>
                  <a:txBody>
                    <a:bodyPr/>
                    <a:lstStyle/>
                    <a:p>
                      <a:r>
                        <a:rPr lang="en-IN" dirty="0"/>
                        <a:t>|</a:t>
                      </a:r>
                      <a:endParaRPr lang="en-US" dirty="0"/>
                    </a:p>
                  </a:txBody>
                  <a:tcPr/>
                </a:tc>
                <a:tc>
                  <a:txBody>
                    <a:bodyPr/>
                    <a:lstStyle/>
                    <a:p>
                      <a:r>
                        <a:rPr lang="en-IN" dirty="0"/>
                        <a:t>Bitwise Or</a:t>
                      </a:r>
                      <a:endParaRPr lang="en-US" dirty="0"/>
                    </a:p>
                  </a:txBody>
                  <a:tcPr/>
                </a:tc>
                <a:extLst>
                  <a:ext uri="{0D108BD9-81ED-4DB2-BD59-A6C34878D82A}">
                    <a16:rowId xmlns:a16="http://schemas.microsoft.com/office/drawing/2014/main" val="10002"/>
                  </a:ext>
                </a:extLst>
              </a:tr>
              <a:tr h="370840">
                <a:tc>
                  <a:txBody>
                    <a:bodyPr/>
                    <a:lstStyle/>
                    <a:p>
                      <a:r>
                        <a:rPr lang="en-IN" dirty="0"/>
                        <a:t>^</a:t>
                      </a:r>
                      <a:endParaRPr lang="en-US" dirty="0"/>
                    </a:p>
                  </a:txBody>
                  <a:tcPr/>
                </a:tc>
                <a:tc>
                  <a:txBody>
                    <a:bodyPr/>
                    <a:lstStyle/>
                    <a:p>
                      <a:r>
                        <a:rPr lang="en-IN" dirty="0"/>
                        <a:t>Bitwise XOR</a:t>
                      </a:r>
                      <a:endParaRPr lang="en-US" dirty="0"/>
                    </a:p>
                  </a:txBody>
                  <a:tcPr/>
                </a:tc>
                <a:extLst>
                  <a:ext uri="{0D108BD9-81ED-4DB2-BD59-A6C34878D82A}">
                    <a16:rowId xmlns:a16="http://schemas.microsoft.com/office/drawing/2014/main" val="10003"/>
                  </a:ext>
                </a:extLst>
              </a:tr>
              <a:tr h="370840">
                <a:tc>
                  <a:txBody>
                    <a:bodyPr/>
                    <a:lstStyle/>
                    <a:p>
                      <a:r>
                        <a:rPr lang="en-US" sz="1800" b="1" dirty="0">
                          <a:latin typeface="Times New Roman"/>
                          <a:ea typeface="Calibri"/>
                        </a:rPr>
                        <a:t>~</a:t>
                      </a:r>
                      <a:endParaRPr lang="en-US" b="1" dirty="0"/>
                    </a:p>
                  </a:txBody>
                  <a:tcPr/>
                </a:tc>
                <a:tc>
                  <a:txBody>
                    <a:bodyPr/>
                    <a:lstStyle/>
                    <a:p>
                      <a:r>
                        <a:rPr lang="en-IN" dirty="0"/>
                        <a:t>Bitwise Compliment</a:t>
                      </a:r>
                      <a:endParaRPr lang="en-US" dirty="0"/>
                    </a:p>
                  </a:txBody>
                  <a:tcPr/>
                </a:tc>
                <a:extLst>
                  <a:ext uri="{0D108BD9-81ED-4DB2-BD59-A6C34878D82A}">
                    <a16:rowId xmlns:a16="http://schemas.microsoft.com/office/drawing/2014/main" val="10004"/>
                  </a:ext>
                </a:extLst>
              </a:tr>
              <a:tr h="370840">
                <a:tc>
                  <a:txBody>
                    <a:bodyPr/>
                    <a:lstStyle/>
                    <a:p>
                      <a:r>
                        <a:rPr lang="en-IN" dirty="0"/>
                        <a:t>&lt;&lt;</a:t>
                      </a:r>
                      <a:endParaRPr lang="en-US" dirty="0"/>
                    </a:p>
                  </a:txBody>
                  <a:tcPr/>
                </a:tc>
                <a:tc>
                  <a:txBody>
                    <a:bodyPr/>
                    <a:lstStyle/>
                    <a:p>
                      <a:r>
                        <a:rPr lang="en-IN" dirty="0"/>
                        <a:t>Left Shift</a:t>
                      </a:r>
                      <a:endParaRPr lang="en-US" dirty="0"/>
                    </a:p>
                  </a:txBody>
                  <a:tcPr/>
                </a:tc>
                <a:extLst>
                  <a:ext uri="{0D108BD9-81ED-4DB2-BD59-A6C34878D82A}">
                    <a16:rowId xmlns:a16="http://schemas.microsoft.com/office/drawing/2014/main" val="10005"/>
                  </a:ext>
                </a:extLst>
              </a:tr>
              <a:tr h="370840">
                <a:tc>
                  <a:txBody>
                    <a:bodyPr/>
                    <a:lstStyle/>
                    <a:p>
                      <a:r>
                        <a:rPr lang="en-IN" dirty="0"/>
                        <a:t>&gt;&gt;</a:t>
                      </a:r>
                      <a:endParaRPr lang="en-US" dirty="0"/>
                    </a:p>
                  </a:txBody>
                  <a:tcPr/>
                </a:tc>
                <a:tc>
                  <a:txBody>
                    <a:bodyPr/>
                    <a:lstStyle/>
                    <a:p>
                      <a:r>
                        <a:rPr lang="en-IN" dirty="0"/>
                        <a:t>Right</a:t>
                      </a:r>
                      <a:r>
                        <a:rPr lang="en-IN" baseline="0" dirty="0"/>
                        <a:t> Shift</a:t>
                      </a:r>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75282482"/>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554480"/>
            <a:ext cx="10515600" cy="5303520"/>
          </a:xfrm>
        </p:spPr>
        <p:txBody>
          <a:bodyPr>
            <a:normAutofit/>
          </a:bodyPr>
          <a:lstStyle/>
          <a:p>
            <a:pPr algn="just"/>
            <a:r>
              <a:rPr lang="en-IN" b="1" dirty="0"/>
              <a:t>Bitwise AND</a:t>
            </a:r>
          </a:p>
          <a:p>
            <a:pPr algn="just">
              <a:buNone/>
            </a:pPr>
            <a:r>
              <a:rPr lang="en-US" dirty="0"/>
              <a:t>12 = 00001100 (In Binary)</a:t>
            </a:r>
          </a:p>
          <a:p>
            <a:pPr algn="just">
              <a:buNone/>
            </a:pPr>
            <a:r>
              <a:rPr lang="en-US" dirty="0"/>
              <a:t>25 = 00011001 (In Binary)</a:t>
            </a:r>
          </a:p>
          <a:p>
            <a:pPr algn="just">
              <a:buNone/>
            </a:pPr>
            <a:endParaRPr lang="en-US" dirty="0"/>
          </a:p>
          <a:p>
            <a:pPr algn="just">
              <a:buNone/>
            </a:pPr>
            <a:r>
              <a:rPr lang="en-US" dirty="0"/>
              <a:t>Bit Operation of 12 and 25</a:t>
            </a:r>
          </a:p>
          <a:p>
            <a:pPr algn="just">
              <a:buNone/>
            </a:pPr>
            <a:r>
              <a:rPr lang="en-US" dirty="0"/>
              <a:t>    00001100</a:t>
            </a:r>
          </a:p>
          <a:p>
            <a:pPr algn="just">
              <a:buNone/>
            </a:pPr>
            <a:r>
              <a:rPr lang="en-US" dirty="0"/>
              <a:t>&amp; 00011001</a:t>
            </a:r>
          </a:p>
          <a:p>
            <a:pPr algn="just">
              <a:buNone/>
            </a:pPr>
            <a:r>
              <a:rPr lang="en-US" dirty="0"/>
              <a:t>   ________</a:t>
            </a:r>
          </a:p>
          <a:p>
            <a:pPr algn="just">
              <a:buNone/>
            </a:pPr>
            <a:r>
              <a:rPr lang="en-US" dirty="0"/>
              <a:t>   00001000  = 8 (In decimal)</a:t>
            </a:r>
          </a:p>
          <a:p>
            <a:pPr algn="just"/>
            <a:endParaRPr lang="en-US" sz="1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32600F7-51E0-4FB1-B49A-C4B2D372FD17}" type="datetime1">
              <a:rPr lang="en-IN" sz="1400" b="1" smtClean="0">
                <a:solidFill>
                  <a:schemeClr val="bg1"/>
                </a:solidFill>
                <a:latin typeface="Times New Roman" panose="02020603050405020304" pitchFamily="18" charset="0"/>
                <a:cs typeface="Times New Roman" panose="02020603050405020304" pitchFamily="18" charset="0"/>
              </a:rPr>
              <a:t>09-06-2022</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25"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rPr>
              <a:t>Bitwise Operator</a:t>
            </a:r>
          </a:p>
        </p:txBody>
      </p:sp>
      <p:sp>
        <p:nvSpPr>
          <p:cNvPr id="6" name="Slide Number Placeholder 5"/>
          <p:cNvSpPr>
            <a:spLocks noGrp="1"/>
          </p:cNvSpPr>
          <p:nvPr>
            <p:ph type="sldNum" sz="quarter" idx="12"/>
          </p:nvPr>
        </p:nvSpPr>
        <p:spPr/>
        <p:txBody>
          <a:bodyPr/>
          <a:lstStyle/>
          <a:p>
            <a:fld id="{D0ACE207-8893-440E-B420-229E26CA706E}" type="slidenum">
              <a:rPr lang="en-IN" smtClean="0"/>
              <a:pPr/>
              <a:t>9</a:t>
            </a:fld>
            <a:endParaRPr lang="en-IN"/>
          </a:p>
        </p:txBody>
      </p:sp>
    </p:spTree>
    <p:extLst>
      <p:ext uri="{BB962C8B-B14F-4D97-AF65-F5344CB8AC3E}">
        <p14:creationId xmlns:p14="http://schemas.microsoft.com/office/powerpoint/2010/main" val="475282482"/>
      </p:ext>
    </p:extLst>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2004 (2nd edition)"/>
  <p:tag name="ISPRING_ULTRA_SCORM_COURSE_ID" val="EC480942-D04B-4093-B6C9-F30CA5999E82"/>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u001B.\u0018{C273B255-4E4C-4601-ABF8-D07FC645117E}&quot;,&quot;F:\\CU\\BlackBoard\\20CST111\\PPTs&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
  <p:tag name="ISPRING_SCORM_RATE_SLIDES" val="0"/>
  <p:tag name="ISPRING_SCORM_RATE_QUIZZES" val="0"/>
  <p:tag name="ISPRING_SCORM_PASSING_SCORE" val="0.000000"/>
  <p:tag name="ISPRING_CURRENT_PLAYER_ID" val="universal"/>
  <p:tag name="ISPRING_PRESENTATION_TITLE" val="lecture 8 Bitwise operator and typecasting"/>
  <p:tag name="ISPRING_FIRST_PUBLI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4399</TotalTime>
  <Words>1686</Words>
  <Application>Microsoft Office PowerPoint</Application>
  <PresentationFormat>Widescreen</PresentationFormat>
  <Paragraphs>423</Paragraphs>
  <Slides>32</Slides>
  <Notes>32</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1</vt:i4>
      </vt:variant>
      <vt:variant>
        <vt:lpstr>Slide Titles</vt:lpstr>
      </vt:variant>
      <vt:variant>
        <vt:i4>32</vt:i4>
      </vt:variant>
    </vt:vector>
  </HeadingPairs>
  <TitlesOfParts>
    <vt:vector size="48" baseType="lpstr">
      <vt:lpstr>Arial</vt:lpstr>
      <vt:lpstr>Arial Black</vt:lpstr>
      <vt:lpstr>Arial Unicode MS</vt:lpstr>
      <vt:lpstr>Calibri</vt:lpstr>
      <vt:lpstr>Calibri Light</vt:lpstr>
      <vt:lpstr>Casper</vt:lpstr>
      <vt:lpstr>Casper Bold</vt:lpstr>
      <vt:lpstr>Consolas</vt:lpstr>
      <vt:lpstr>Karla</vt:lpstr>
      <vt:lpstr>Raleway ExtraBold</vt:lpstr>
      <vt:lpstr>Segoe UI</vt:lpstr>
      <vt:lpstr>Times New Roman</vt:lpstr>
      <vt:lpstr>Wingdings</vt:lpstr>
      <vt:lpstr>1_Office Theme</vt:lpstr>
      <vt:lpstr>Contents Slide Master</vt:lpstr>
      <vt:lpstr>CorelDRAW</vt:lpstr>
      <vt:lpstr>PowerPoint Presentation</vt:lpstr>
      <vt:lpstr>Introduction to Problem Solving</vt:lpstr>
      <vt:lpstr>PowerPoint Presentation</vt:lpstr>
      <vt:lpstr> Scheme of Evaluation  </vt:lpstr>
      <vt:lpstr>CONTENTS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Type-Casting/Type-Conversion</vt:lpstr>
      <vt:lpstr>Type-Casting/Type-Conversion</vt:lpstr>
      <vt:lpstr>Type-Casting/Type-Conversion</vt:lpstr>
      <vt:lpstr>Type-Casting/Type-Conversion</vt:lpstr>
      <vt:lpstr>Type-Casting/Type-Conversion</vt:lpstr>
      <vt:lpstr>Type-Casting/Type-Conversion</vt:lpstr>
      <vt:lpstr>Type-Casting/Type-Conversion</vt:lpstr>
      <vt:lpstr>Type-Casting/Type-Conversion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8 Bitwise operator and typecasting</dc:title>
  <dc:creator>Branding</dc:creator>
  <cp:lastModifiedBy>nishu</cp:lastModifiedBy>
  <cp:revision>271</cp:revision>
  <dcterms:created xsi:type="dcterms:W3CDTF">2019-01-09T10:33:58Z</dcterms:created>
  <dcterms:modified xsi:type="dcterms:W3CDTF">2022-06-09T08:53:09Z</dcterms:modified>
</cp:coreProperties>
</file>