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4295" r:id="rId2"/>
  </p:sldMasterIdLst>
  <p:notesMasterIdLst>
    <p:notesMasterId r:id="rId26"/>
  </p:notesMasterIdLst>
  <p:handoutMasterIdLst>
    <p:handoutMasterId r:id="rId27"/>
  </p:handoutMasterIdLst>
  <p:sldIdLst>
    <p:sldId id="316" r:id="rId3"/>
    <p:sldId id="286" r:id="rId4"/>
    <p:sldId id="337" r:id="rId5"/>
    <p:sldId id="335" r:id="rId6"/>
    <p:sldId id="318" r:id="rId7"/>
    <p:sldId id="281" r:id="rId8"/>
    <p:sldId id="317" r:id="rId9"/>
    <p:sldId id="319" r:id="rId10"/>
    <p:sldId id="320" r:id="rId11"/>
    <p:sldId id="321" r:id="rId12"/>
    <p:sldId id="323" r:id="rId13"/>
    <p:sldId id="325" r:id="rId14"/>
    <p:sldId id="326" r:id="rId15"/>
    <p:sldId id="327" r:id="rId16"/>
    <p:sldId id="328" r:id="rId17"/>
    <p:sldId id="329" r:id="rId18"/>
    <p:sldId id="330" r:id="rId19"/>
    <p:sldId id="331" r:id="rId20"/>
    <p:sldId id="332" r:id="rId21"/>
    <p:sldId id="333" r:id="rId22"/>
    <p:sldId id="336" r:id="rId23"/>
    <p:sldId id="334" r:id="rId24"/>
    <p:sldId id="279"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iksha sharma" initials="ss" lastIdx="1" clrIdx="0">
    <p:extLst>
      <p:ext uri="{19B8F6BF-5375-455C-9EA6-DF929625EA0E}">
        <p15:presenceInfo xmlns:p15="http://schemas.microsoft.com/office/powerpoint/2012/main" userId="988461e6e2b9ea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860000"/>
    <a:srgbClr val="1C1C1C"/>
    <a:srgbClr val="BC8F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5" autoAdjust="0"/>
    <p:restoredTop sz="94660"/>
  </p:normalViewPr>
  <p:slideViewPr>
    <p:cSldViewPr snapToGrid="0">
      <p:cViewPr varScale="1">
        <p:scale>
          <a:sx n="73" d="100"/>
          <a:sy n="73" d="100"/>
        </p:scale>
        <p:origin x="45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589123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1796574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4235853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3584968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1124227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14</a:t>
            </a:fld>
            <a:endParaRPr lang="en-US"/>
          </a:p>
        </p:txBody>
      </p:sp>
    </p:spTree>
    <p:extLst>
      <p:ext uri="{BB962C8B-B14F-4D97-AF65-F5344CB8AC3E}">
        <p14:creationId xmlns:p14="http://schemas.microsoft.com/office/powerpoint/2010/main" val="264668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3540658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3472550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2913882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a:p>
        </p:txBody>
      </p:sp>
    </p:spTree>
    <p:extLst>
      <p:ext uri="{BB962C8B-B14F-4D97-AF65-F5344CB8AC3E}">
        <p14:creationId xmlns:p14="http://schemas.microsoft.com/office/powerpoint/2010/main" val="4074035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146935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991593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580031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4195878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157166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72588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008546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230403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1071498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413446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783753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1992502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938581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6437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9499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7932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9816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0402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766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5996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1498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0730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59838619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6/9/2022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7714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88110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47548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0052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302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4076" r:id="rId15"/>
    <p:sldLayoutId id="2147484077" r:id="rId16"/>
    <p:sldLayoutId id="2147484078" r:id="rId17"/>
    <p:sldLayoutId id="2147483660" r:id="rId18"/>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89053"/>
      </p:ext>
    </p:extLst>
  </p:cSld>
  <p:clrMap bg1="lt1" tx1="dk1" bg2="lt2" tx2="dk2" accent1="accent1" accent2="accent2" accent3="accent3" accent4="accent4" accent5="accent5" accent6="accent6" hlink="hlink" folHlink="folHlink"/>
  <p:sldLayoutIdLst>
    <p:sldLayoutId id="2147484296" r:id="rId1"/>
    <p:sldLayoutId id="2147484297" r:id="rId2"/>
    <p:sldLayoutId id="2147484298" r:id="rId3"/>
    <p:sldLayoutId id="2147484299" r:id="rId4"/>
    <p:sldLayoutId id="2147484300" r:id="rId5"/>
    <p:sldLayoutId id="2147484301" r:id="rId6"/>
    <p:sldLayoutId id="2147484302" r:id="rId7"/>
    <p:sldLayoutId id="2147484303" r:id="rId8"/>
    <p:sldLayoutId id="2147484304" r:id="rId9"/>
    <p:sldLayoutId id="2147484305" r:id="rId10"/>
    <p:sldLayoutId id="2147484306" r:id="rId11"/>
    <p:sldLayoutId id="2147484307"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6.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0.xml"/><Relationship Id="rId1" Type="http://schemas.openxmlformats.org/officeDocument/2006/relationships/vmlDrawing" Target="../drawings/vmlDrawing2.vml"/><Relationship Id="rId6" Type="http://schemas.openxmlformats.org/officeDocument/2006/relationships/image" Target="../media/image15.jpg"/><Relationship Id="rId5" Type="http://schemas.openxmlformats.org/officeDocument/2006/relationships/image" Target="../media/image6.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6.xml"/><Relationship Id="rId5" Type="http://schemas.openxmlformats.org/officeDocument/2006/relationships/image" Target="../media/image1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0">
              <a:schemeClr val="accent1">
                <a:lumMod val="45000"/>
                <a:lumOff val="55000"/>
              </a:schemeClr>
            </a:gs>
            <a:gs pos="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641404609"/>
              </p:ext>
            </p:extLst>
          </p:nvPr>
        </p:nvGraphicFramePr>
        <p:xfrm>
          <a:off x="9477374" y="174225"/>
          <a:ext cx="2714626" cy="2311400"/>
        </p:xfrm>
        <a:graphic>
          <a:graphicData uri="http://schemas.openxmlformats.org/presentationml/2006/ole">
            <mc:AlternateContent xmlns:mc="http://schemas.openxmlformats.org/markup-compatibility/2006">
              <mc:Choice xmlns:v="urn:schemas-microsoft-com:vml" Requires="v">
                <p:oleObj spid="_x0000_s1028" name="CorelDRAW" r:id="rId4" imgW="2169000" imgH="2169360" progId="">
                  <p:embed/>
                </p:oleObj>
              </mc:Choice>
              <mc:Fallback>
                <p:oleObj name="CorelDRAW" r:id="rId4" imgW="2169000" imgH="2169360" progId="">
                  <p:embed/>
                  <p:pic>
                    <p:nvPicPr>
                      <p:cNvPr id="0" name="Picture 2"/>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9477374" y="174225"/>
                        <a:ext cx="2714626" cy="2311400"/>
                      </a:xfrm>
                      <a:prstGeom prst="rect">
                        <a:avLst/>
                      </a:prstGeom>
                      <a:noFill/>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8708" y="-96229"/>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40194" y="6022841"/>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Decision control structures in C</a:t>
            </a:r>
          </a:p>
          <a:p>
            <a:pPr eaLnBrk="1" hangingPunct="1"/>
            <a:endParaRPr lang="en-US" sz="1600" dirty="0">
              <a:latin typeface="Raleway ExtraBold" pitchFamily="34" charset="-52"/>
            </a:endParaRPr>
          </a:p>
        </p:txBody>
      </p:sp>
      <p:sp>
        <p:nvSpPr>
          <p:cNvPr id="14" name="TextBox 13"/>
          <p:cNvSpPr txBox="1">
            <a:spLocks noChangeArrowheads="1"/>
          </p:cNvSpPr>
          <p:nvPr/>
        </p:nvSpPr>
        <p:spPr bwMode="auto">
          <a:xfrm>
            <a:off x="1327523" y="1643436"/>
            <a:ext cx="9063318"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Introduction to </a:t>
            </a:r>
            <a:r>
              <a:rPr lang="en-US" sz="2800" dirty="0">
                <a:latin typeface="Times New Roman" panose="02020603050405020304" pitchFamily="18" charset="0"/>
                <a:ea typeface="Calibri" panose="020F0502020204030204" pitchFamily="34" charset="0"/>
                <a:cs typeface="Times New Roman" panose="02020603050405020304" pitchFamily="18" charset="0"/>
              </a:rPr>
              <a:t>P</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roblem </a:t>
            </a:r>
            <a:r>
              <a:rPr lang="en-US" sz="2800" dirty="0">
                <a:latin typeface="Times New Roman" panose="02020603050405020304" pitchFamily="18" charset="0"/>
                <a:ea typeface="Calibri" panose="020F0502020204030204" pitchFamily="34" charset="0"/>
                <a:cs typeface="Times New Roman" panose="02020603050405020304" pitchFamily="18" charset="0"/>
              </a:rPr>
              <a:t>S</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olving</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5A1745-0B69-43B6-A14E-949242456FDE}"/>
              </a:ext>
            </a:extLst>
          </p:cNvPr>
          <p:cNvSpPr/>
          <p:nvPr/>
        </p:nvSpPr>
        <p:spPr>
          <a:xfrm>
            <a:off x="4392246" y="379767"/>
            <a:ext cx="7283939" cy="58302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9AEB4CED-EBF4-4486-8AD3-33F09ACA6C0B}"/>
              </a:ext>
            </a:extLst>
          </p:cNvPr>
          <p:cNvSpPr>
            <a:spLocks noGrp="1"/>
          </p:cNvSpPr>
          <p:nvPr>
            <p:ph idx="1"/>
          </p:nvPr>
        </p:nvSpPr>
        <p:spPr>
          <a:xfrm>
            <a:off x="5035062" y="598658"/>
            <a:ext cx="6492240" cy="5257800"/>
          </a:xfrm>
        </p:spPr>
        <p:txBody>
          <a:bodyPr>
            <a:normAutofit/>
          </a:bodyPr>
          <a:lstStyle/>
          <a:p>
            <a:r>
              <a:rPr lang="en-US" dirty="0"/>
              <a:t>                                   </a:t>
            </a:r>
          </a:p>
          <a:p>
            <a:r>
              <a:rPr lang="en-US" sz="2400" dirty="0">
                <a:solidFill>
                  <a:srgbClr val="860000"/>
                </a:solidFill>
                <a:latin typeface="Arial Rounded MT Bold" panose="020F0704030504030204" pitchFamily="34" charset="0"/>
              </a:rPr>
              <a:t>           Let   int x=5, int y=3</a:t>
            </a:r>
          </a:p>
          <a:p>
            <a:endParaRPr lang="en-US" sz="2400" dirty="0">
              <a:solidFill>
                <a:srgbClr val="860000"/>
              </a:solidFill>
              <a:latin typeface="Arial Rounded MT Bold" panose="020F0704030504030204" pitchFamily="34" charset="0"/>
            </a:endParaRPr>
          </a:p>
          <a:p>
            <a:r>
              <a:rPr lang="en-US" sz="2400" dirty="0">
                <a:solidFill>
                  <a:srgbClr val="860000"/>
                </a:solidFill>
                <a:latin typeface="Arial Rounded MT Bold" panose="020F0704030504030204" pitchFamily="34" charset="0"/>
              </a:rPr>
              <a:t>            if (x&gt;y)</a:t>
            </a:r>
          </a:p>
          <a:p>
            <a:r>
              <a:rPr lang="en-US" sz="2400" dirty="0">
                <a:solidFill>
                  <a:srgbClr val="860000"/>
                </a:solidFill>
                <a:latin typeface="Arial Rounded MT Bold" panose="020F0704030504030204" pitchFamily="34" charset="0"/>
              </a:rPr>
              <a:t>                    {</a:t>
            </a:r>
          </a:p>
          <a:p>
            <a:r>
              <a:rPr lang="en-US" sz="2400" dirty="0">
                <a:solidFill>
                  <a:srgbClr val="860000"/>
                </a:solidFill>
                <a:latin typeface="Arial Rounded MT Bold" panose="020F0704030504030204" pitchFamily="34" charset="0"/>
              </a:rPr>
              <a:t>                                print “x is greater”</a:t>
            </a:r>
          </a:p>
          <a:p>
            <a:r>
              <a:rPr lang="en-US" sz="2400" dirty="0">
                <a:solidFill>
                  <a:srgbClr val="860000"/>
                </a:solidFill>
                <a:latin typeface="Arial Rounded MT Bold" panose="020F0704030504030204" pitchFamily="34" charset="0"/>
              </a:rPr>
              <a:t>                    }</a:t>
            </a:r>
          </a:p>
          <a:p>
            <a:r>
              <a:rPr lang="en-US" sz="2400" dirty="0">
                <a:solidFill>
                  <a:srgbClr val="860000"/>
                </a:solidFill>
                <a:latin typeface="Arial Rounded MT Bold" panose="020F0704030504030204" pitchFamily="34" charset="0"/>
              </a:rPr>
              <a:t>              print “y is greater”</a:t>
            </a:r>
          </a:p>
          <a:p>
            <a:r>
              <a:rPr lang="en-US" sz="2400" dirty="0">
                <a:solidFill>
                  <a:srgbClr val="860000"/>
                </a:solidFill>
                <a:latin typeface="Arial Rounded MT Bold" panose="020F0704030504030204" pitchFamily="34" charset="0"/>
              </a:rPr>
              <a:t>                              </a:t>
            </a:r>
          </a:p>
          <a:p>
            <a:pPr marL="0" indent="0">
              <a:buNone/>
            </a:pPr>
            <a:r>
              <a:rPr lang="en-US" sz="2400" dirty="0">
                <a:latin typeface="Arial Rounded MT Bold" panose="020F0704030504030204" pitchFamily="34" charset="0"/>
              </a:rPr>
              <a:t>     </a:t>
            </a:r>
            <a:r>
              <a:rPr lang="en-US" sz="3200" dirty="0">
                <a:latin typeface="Arial Rounded MT Bold" panose="020F0704030504030204" pitchFamily="34" charset="0"/>
              </a:rPr>
              <a:t>Output : value of x which is 5</a:t>
            </a:r>
          </a:p>
        </p:txBody>
      </p:sp>
      <p:sp>
        <p:nvSpPr>
          <p:cNvPr id="4" name="Text Placeholder 3">
            <a:extLst>
              <a:ext uri="{FF2B5EF4-FFF2-40B4-BE49-F238E27FC236}">
                <a16:creationId xmlns:a16="http://schemas.microsoft.com/office/drawing/2014/main" id="{FF1568E3-75B6-476A-9648-B1A0D02CA3B4}"/>
              </a:ext>
            </a:extLst>
          </p:cNvPr>
          <p:cNvSpPr>
            <a:spLocks noGrp="1"/>
          </p:cNvSpPr>
          <p:nvPr>
            <p:ph type="body" sz="half" idx="2"/>
          </p:nvPr>
        </p:nvSpPr>
        <p:spPr>
          <a:xfrm>
            <a:off x="226647" y="2355557"/>
            <a:ext cx="3509107" cy="3379124"/>
          </a:xfrm>
        </p:spPr>
        <p:txBody>
          <a:bodyPr>
            <a:normAutofit/>
          </a:bodyPr>
          <a:lstStyle/>
          <a:p>
            <a:r>
              <a:rPr lang="en-US" sz="2800" dirty="0">
                <a:latin typeface="Arial Rounded MT Bold" panose="020F0704030504030204" pitchFamily="34" charset="0"/>
              </a:rPr>
              <a:t>EXECUTING</a:t>
            </a:r>
          </a:p>
          <a:p>
            <a:r>
              <a:rPr lang="en-US" sz="2800" dirty="0">
                <a:latin typeface="Arial Rounded MT Bold" panose="020F0704030504030204" pitchFamily="34" charset="0"/>
              </a:rPr>
              <a:t>     SIMPLE IF</a:t>
            </a:r>
          </a:p>
          <a:p>
            <a:r>
              <a:rPr lang="en-US" sz="2800" dirty="0">
                <a:latin typeface="Arial Rounded MT Bold" panose="020F0704030504030204" pitchFamily="34" charset="0"/>
              </a:rPr>
              <a:t>            STATEMENT</a:t>
            </a:r>
            <a:endParaRPr lang="en-IN" sz="28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C3150A5A-7A81-4A55-B049-EA5F1F16359B}"/>
              </a:ext>
            </a:extLst>
          </p:cNvPr>
          <p:cNvPicPr>
            <a:picLocks noChangeAspect="1"/>
          </p:cNvPicPr>
          <p:nvPr/>
        </p:nvPicPr>
        <p:blipFill>
          <a:blip r:embed="rId3"/>
          <a:stretch>
            <a:fillRect/>
          </a:stretch>
        </p:blipFill>
        <p:spPr>
          <a:xfrm>
            <a:off x="0" y="0"/>
            <a:ext cx="597763" cy="1033453"/>
          </a:xfrm>
          <a:prstGeom prst="rect">
            <a:avLst/>
          </a:prstGeom>
        </p:spPr>
      </p:pic>
      <p:pic>
        <p:nvPicPr>
          <p:cNvPr id="7" name="Picture 6">
            <a:extLst>
              <a:ext uri="{FF2B5EF4-FFF2-40B4-BE49-F238E27FC236}">
                <a16:creationId xmlns:a16="http://schemas.microsoft.com/office/drawing/2014/main" id="{1428F7AA-2DC8-4DD4-867C-94104B88F6C4}"/>
              </a:ext>
            </a:extLst>
          </p:cNvPr>
          <p:cNvPicPr>
            <a:picLocks noChangeAspect="1"/>
          </p:cNvPicPr>
          <p:nvPr/>
        </p:nvPicPr>
        <p:blipFill>
          <a:blip r:embed="rId4"/>
          <a:stretch>
            <a:fillRect/>
          </a:stretch>
        </p:blipFill>
        <p:spPr>
          <a:xfrm>
            <a:off x="11980859" y="5816754"/>
            <a:ext cx="238125" cy="1028700"/>
          </a:xfrm>
          <a:prstGeom prst="rect">
            <a:avLst/>
          </a:prstGeom>
        </p:spPr>
      </p:pic>
    </p:spTree>
    <p:extLst>
      <p:ext uri="{BB962C8B-B14F-4D97-AF65-F5344CB8AC3E}">
        <p14:creationId xmlns:p14="http://schemas.microsoft.com/office/powerpoint/2010/main" val="3807717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5" end="5"/>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0">
              <a:schemeClr val="accent1">
                <a:lumMod val="45000"/>
                <a:lumOff val="55000"/>
              </a:schemeClr>
            </a:gs>
            <a:gs pos="400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50DB7-43C1-43AE-AF59-1318837E1FA3}"/>
              </a:ext>
            </a:extLst>
          </p:cNvPr>
          <p:cNvSpPr>
            <a:spLocks noGrp="1"/>
          </p:cNvSpPr>
          <p:nvPr>
            <p:ph idx="1"/>
          </p:nvPr>
        </p:nvSpPr>
        <p:spPr>
          <a:xfrm>
            <a:off x="4266841" y="726588"/>
            <a:ext cx="7823200" cy="5257800"/>
          </a:xfrm>
          <a:noFill/>
        </p:spPr>
        <p:txBody>
          <a:bodyPr>
            <a:normAutofit fontScale="85000" lnSpcReduction="20000"/>
          </a:bodyPr>
          <a:lstStyle/>
          <a:p>
            <a:r>
              <a:rPr lang="en-US" dirty="0">
                <a:latin typeface="Arial Rounded MT Bold" panose="020F0704030504030204" pitchFamily="34" charset="0"/>
              </a:rPr>
              <a:t>GENERAL FORM OF </a:t>
            </a:r>
            <a:r>
              <a:rPr lang="en-US" sz="3200" dirty="0">
                <a:latin typeface="Arial Rounded MT Bold" panose="020F0704030504030204" pitchFamily="34" charset="0"/>
              </a:rPr>
              <a:t>IF ELSE </a:t>
            </a:r>
            <a:r>
              <a:rPr lang="en-US" dirty="0">
                <a:latin typeface="Arial Rounded MT Bold" panose="020F0704030504030204" pitchFamily="34" charset="0"/>
              </a:rPr>
              <a:t>STATEMENT</a:t>
            </a:r>
          </a:p>
          <a:p>
            <a:endParaRPr lang="en-US" dirty="0">
              <a:latin typeface="Arial Rounded MT Bold" panose="020F0704030504030204" pitchFamily="34" charset="0"/>
            </a:endParaRPr>
          </a:p>
          <a:p>
            <a:r>
              <a:rPr lang="en-US" sz="2600" dirty="0">
                <a:latin typeface="Arial Rounded MT Bold" panose="020F0704030504030204" pitchFamily="34" charset="0"/>
              </a:rPr>
              <a:t>                      </a:t>
            </a:r>
            <a:r>
              <a:rPr lang="en-US" sz="2600" dirty="0">
                <a:solidFill>
                  <a:srgbClr val="C00000"/>
                </a:solidFill>
                <a:latin typeface="Arial Rounded MT Bold" panose="020F0704030504030204" pitchFamily="34" charset="0"/>
              </a:rPr>
              <a:t>if(expression)</a:t>
            </a:r>
          </a:p>
          <a:p>
            <a:r>
              <a:rPr lang="en-US" sz="2600" dirty="0">
                <a:solidFill>
                  <a:srgbClr val="C00000"/>
                </a:solidFill>
                <a:latin typeface="Arial Rounded MT Bold" panose="020F0704030504030204" pitchFamily="34" charset="0"/>
              </a:rPr>
              <a:t>                              {</a:t>
            </a:r>
          </a:p>
          <a:p>
            <a:r>
              <a:rPr lang="en-US" sz="2600" dirty="0">
                <a:solidFill>
                  <a:srgbClr val="C00000"/>
                </a:solidFill>
                <a:latin typeface="Arial Rounded MT Bold" panose="020F0704030504030204" pitchFamily="34" charset="0"/>
              </a:rPr>
              <a:t>                                             Statement 1 // if true</a:t>
            </a:r>
          </a:p>
          <a:p>
            <a:r>
              <a:rPr lang="en-US" sz="2600" dirty="0">
                <a:solidFill>
                  <a:srgbClr val="C00000"/>
                </a:solidFill>
                <a:latin typeface="Arial Rounded MT Bold" panose="020F0704030504030204" pitchFamily="34" charset="0"/>
              </a:rPr>
              <a:t>                               }</a:t>
            </a:r>
          </a:p>
          <a:p>
            <a:pPr marL="0" indent="0">
              <a:buNone/>
            </a:pPr>
            <a:r>
              <a:rPr lang="en-US" sz="2600" dirty="0">
                <a:solidFill>
                  <a:srgbClr val="C00000"/>
                </a:solidFill>
                <a:latin typeface="Arial Rounded MT Bold" panose="020F0704030504030204" pitchFamily="34" charset="0"/>
              </a:rPr>
              <a:t>                       else</a:t>
            </a:r>
          </a:p>
          <a:p>
            <a:pPr marL="0" indent="0">
              <a:buNone/>
            </a:pPr>
            <a:r>
              <a:rPr lang="en-US" sz="2600" dirty="0">
                <a:solidFill>
                  <a:srgbClr val="C00000"/>
                </a:solidFill>
                <a:latin typeface="Arial Rounded MT Bold" panose="020F0704030504030204" pitchFamily="34" charset="0"/>
              </a:rPr>
              <a:t>                                {</a:t>
            </a:r>
          </a:p>
          <a:p>
            <a:pPr marL="0" indent="0">
              <a:buNone/>
            </a:pPr>
            <a:r>
              <a:rPr lang="en-US" sz="2600" dirty="0">
                <a:solidFill>
                  <a:srgbClr val="C00000"/>
                </a:solidFill>
                <a:latin typeface="Arial Rounded MT Bold" panose="020F0704030504030204" pitchFamily="34" charset="0"/>
              </a:rPr>
              <a:t>                                               Statement 2    // if false</a:t>
            </a:r>
          </a:p>
          <a:p>
            <a:pPr marL="0" indent="0">
              <a:buNone/>
            </a:pPr>
            <a:r>
              <a:rPr lang="en-US" sz="2600" dirty="0">
                <a:solidFill>
                  <a:srgbClr val="C00000"/>
                </a:solidFill>
                <a:latin typeface="Arial Rounded MT Bold" panose="020F0704030504030204" pitchFamily="34" charset="0"/>
              </a:rPr>
              <a:t>                                }</a:t>
            </a:r>
          </a:p>
          <a:p>
            <a:pPr marL="0" indent="0">
              <a:buNone/>
            </a:pPr>
            <a:r>
              <a:rPr lang="en-US" dirty="0">
                <a:latin typeface="Arial Rounded MT Bold" panose="020F0704030504030204" pitchFamily="34" charset="0"/>
              </a:rPr>
              <a:t> </a:t>
            </a:r>
          </a:p>
          <a:p>
            <a:pPr marL="0" indent="0">
              <a:buNone/>
            </a:pPr>
            <a:r>
              <a:rPr lang="en-US" dirty="0">
                <a:latin typeface="Arial Rounded MT Bold" panose="020F0704030504030204" pitchFamily="34" charset="0"/>
              </a:rPr>
              <a:t> </a:t>
            </a:r>
            <a:r>
              <a:rPr lang="en-US" u="sng" dirty="0">
                <a:solidFill>
                  <a:srgbClr val="860000"/>
                </a:solidFill>
                <a:latin typeface="Arial Rounded MT Bold" panose="020F0704030504030204" pitchFamily="34" charset="0"/>
              </a:rPr>
              <a:t>REMEMBER</a:t>
            </a:r>
          </a:p>
          <a:p>
            <a:pPr marL="0" indent="0" algn="just">
              <a:buNone/>
            </a:pPr>
            <a:r>
              <a:rPr lang="en-US" dirty="0">
                <a:latin typeface="Arial Rounded MT Bold" panose="020F0704030504030204" pitchFamily="34" charset="0"/>
              </a:rPr>
              <a:t> if expression is true, statement 1 will be executed otherwise, statement 2</a:t>
            </a:r>
          </a:p>
        </p:txBody>
      </p:sp>
      <p:sp>
        <p:nvSpPr>
          <p:cNvPr id="4" name="Text Placeholder 3">
            <a:extLst>
              <a:ext uri="{FF2B5EF4-FFF2-40B4-BE49-F238E27FC236}">
                <a16:creationId xmlns:a16="http://schemas.microsoft.com/office/drawing/2014/main" id="{49393E58-1B2B-41D8-9D49-D1DE2EB70E22}"/>
              </a:ext>
            </a:extLst>
          </p:cNvPr>
          <p:cNvSpPr>
            <a:spLocks noGrp="1"/>
          </p:cNvSpPr>
          <p:nvPr>
            <p:ph type="body" sz="half" idx="2"/>
          </p:nvPr>
        </p:nvSpPr>
        <p:spPr>
          <a:xfrm>
            <a:off x="203201" y="1808481"/>
            <a:ext cx="3713017" cy="3379124"/>
          </a:xfrm>
        </p:spPr>
        <p:txBody>
          <a:bodyPr>
            <a:normAutofit/>
          </a:bodyPr>
          <a:lstStyle/>
          <a:p>
            <a:pPr algn="ctr"/>
            <a:r>
              <a:rPr lang="en-US" sz="2000" dirty="0">
                <a:latin typeface="Arial Rounded MT Bold" panose="020F0704030504030204" pitchFamily="34" charset="0"/>
              </a:rPr>
              <a:t>DECISION MAKING WITH</a:t>
            </a:r>
          </a:p>
          <a:p>
            <a:pPr algn="ctr"/>
            <a:r>
              <a:rPr lang="en-US" sz="2000" dirty="0">
                <a:latin typeface="Arial Rounded MT Bold" panose="020F0704030504030204" pitchFamily="34" charset="0"/>
              </a:rPr>
              <a:t> IF STATEMENT</a:t>
            </a:r>
            <a:endParaRPr lang="en-IN" sz="2000" dirty="0">
              <a:latin typeface="Arial Rounded MT Bold" panose="020F0704030504030204" pitchFamily="34" charset="0"/>
            </a:endParaRPr>
          </a:p>
          <a:p>
            <a:pPr algn="just"/>
            <a:endParaRPr lang="en-IN" sz="2000" dirty="0">
              <a:latin typeface="Arial Rounded MT Bold" panose="020F0704030504030204" pitchFamily="34" charset="0"/>
            </a:endParaRPr>
          </a:p>
          <a:p>
            <a:pPr algn="just"/>
            <a:r>
              <a:rPr lang="en-IN" sz="2000" dirty="0">
                <a:latin typeface="Arial Rounded MT Bold" panose="020F0704030504030204" pitchFamily="34" charset="0"/>
              </a:rPr>
              <a:t>   An introduction to….</a:t>
            </a:r>
          </a:p>
          <a:p>
            <a:pPr algn="just"/>
            <a:r>
              <a:rPr lang="en-IN" sz="2000" dirty="0">
                <a:latin typeface="Arial Rounded MT Bold" panose="020F0704030504030204" pitchFamily="34" charset="0"/>
              </a:rPr>
              <a:t>            </a:t>
            </a:r>
            <a:r>
              <a:rPr lang="en-IN" sz="3600" dirty="0">
                <a:latin typeface="Arial Rounded MT Bold" panose="020F0704030504030204" pitchFamily="34" charset="0"/>
              </a:rPr>
              <a:t>IF-ELSE</a:t>
            </a:r>
            <a:endParaRPr lang="en-US" sz="36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8E620937-A6F1-4E05-A238-7AEDA6FDA362}"/>
              </a:ext>
            </a:extLst>
          </p:cNvPr>
          <p:cNvPicPr>
            <a:picLocks noChangeAspect="1"/>
          </p:cNvPicPr>
          <p:nvPr/>
        </p:nvPicPr>
        <p:blipFill>
          <a:blip r:embed="rId3"/>
          <a:stretch>
            <a:fillRect/>
          </a:stretch>
        </p:blipFill>
        <p:spPr>
          <a:xfrm>
            <a:off x="0" y="0"/>
            <a:ext cx="597763" cy="1033453"/>
          </a:xfrm>
          <a:prstGeom prst="rect">
            <a:avLst/>
          </a:prstGeom>
        </p:spPr>
      </p:pic>
      <p:pic>
        <p:nvPicPr>
          <p:cNvPr id="6" name="Picture 5">
            <a:extLst>
              <a:ext uri="{FF2B5EF4-FFF2-40B4-BE49-F238E27FC236}">
                <a16:creationId xmlns:a16="http://schemas.microsoft.com/office/drawing/2014/main" id="{0EBAEA12-0FAD-4AE8-A05C-746411DC420A}"/>
              </a:ext>
            </a:extLst>
          </p:cNvPr>
          <p:cNvPicPr>
            <a:picLocks noChangeAspect="1"/>
          </p:cNvPicPr>
          <p:nvPr/>
        </p:nvPicPr>
        <p:blipFill>
          <a:blip r:embed="rId4"/>
          <a:stretch>
            <a:fillRect/>
          </a:stretch>
        </p:blipFill>
        <p:spPr>
          <a:xfrm>
            <a:off x="11980859" y="5816754"/>
            <a:ext cx="238125" cy="1028700"/>
          </a:xfrm>
          <a:prstGeom prst="rect">
            <a:avLst/>
          </a:prstGeom>
        </p:spPr>
      </p:pic>
    </p:spTree>
    <p:extLst>
      <p:ext uri="{BB962C8B-B14F-4D97-AF65-F5344CB8AC3E}">
        <p14:creationId xmlns:p14="http://schemas.microsoft.com/office/powerpoint/2010/main" val="2468494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3">
                                            <p:txEl>
                                              <p:pRg st="4" end="4"/>
                                            </p:txEl>
                                          </p:spTgt>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3">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100000">
              <a:schemeClr val="accent1">
                <a:lumMod val="20000"/>
                <a:lumOff val="80000"/>
              </a:schemeClr>
            </a:gs>
            <a:gs pos="100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5A1745-0B69-43B6-A14E-949242456FDE}"/>
              </a:ext>
            </a:extLst>
          </p:cNvPr>
          <p:cNvSpPr/>
          <p:nvPr/>
        </p:nvSpPr>
        <p:spPr>
          <a:xfrm>
            <a:off x="4392246" y="379767"/>
            <a:ext cx="7283939" cy="58302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9AEB4CED-EBF4-4486-8AD3-33F09ACA6C0B}"/>
              </a:ext>
            </a:extLst>
          </p:cNvPr>
          <p:cNvSpPr>
            <a:spLocks noGrp="1"/>
          </p:cNvSpPr>
          <p:nvPr>
            <p:ph idx="1"/>
          </p:nvPr>
        </p:nvSpPr>
        <p:spPr>
          <a:xfrm>
            <a:off x="4563122" y="598657"/>
            <a:ext cx="7013360" cy="5509179"/>
          </a:xfrm>
        </p:spPr>
        <p:txBody>
          <a:bodyPr>
            <a:normAutofit fontScale="85000" lnSpcReduction="20000"/>
          </a:bodyPr>
          <a:lstStyle/>
          <a:p>
            <a:r>
              <a:rPr lang="en-US" dirty="0"/>
              <a:t>                                   </a:t>
            </a:r>
          </a:p>
          <a:p>
            <a:r>
              <a:rPr lang="en-US" sz="2400" dirty="0">
                <a:solidFill>
                  <a:srgbClr val="860000"/>
                </a:solidFill>
                <a:latin typeface="Arial Rounded MT Bold" panose="020F0704030504030204" pitchFamily="34" charset="0"/>
              </a:rPr>
              <a:t>      </a:t>
            </a:r>
            <a:r>
              <a:rPr lang="en-US" sz="2600" dirty="0">
                <a:solidFill>
                  <a:srgbClr val="860000"/>
                </a:solidFill>
                <a:latin typeface="Arial Rounded MT Bold" panose="020F0704030504030204" pitchFamily="34" charset="0"/>
              </a:rPr>
              <a:t>Let   int x=5, int y=3</a:t>
            </a:r>
          </a:p>
          <a:p>
            <a:pPr marL="0" indent="0">
              <a:buNone/>
            </a:pPr>
            <a:r>
              <a:rPr lang="en-US" sz="2600" dirty="0">
                <a:solidFill>
                  <a:srgbClr val="860000"/>
                </a:solidFill>
                <a:latin typeface="Arial Rounded MT Bold" panose="020F0704030504030204" pitchFamily="34" charset="0"/>
              </a:rPr>
              <a:t>       </a:t>
            </a:r>
          </a:p>
          <a:p>
            <a:pPr marL="0" indent="0">
              <a:buNone/>
            </a:pPr>
            <a:r>
              <a:rPr lang="en-US" sz="2600" dirty="0">
                <a:solidFill>
                  <a:srgbClr val="860000"/>
                </a:solidFill>
                <a:latin typeface="Arial Rounded MT Bold" panose="020F0704030504030204" pitchFamily="34" charset="0"/>
              </a:rPr>
              <a:t>       if (x&lt;y)</a:t>
            </a:r>
          </a:p>
          <a:p>
            <a:r>
              <a:rPr lang="en-US" sz="2600" dirty="0">
                <a:solidFill>
                  <a:srgbClr val="860000"/>
                </a:solidFill>
                <a:latin typeface="Arial Rounded MT Bold" panose="020F0704030504030204" pitchFamily="34" charset="0"/>
              </a:rPr>
              <a:t>                    {</a:t>
            </a:r>
          </a:p>
          <a:p>
            <a:r>
              <a:rPr lang="en-US" sz="2600" dirty="0">
                <a:solidFill>
                  <a:srgbClr val="860000"/>
                </a:solidFill>
                <a:latin typeface="Arial Rounded MT Bold" panose="020F0704030504030204" pitchFamily="34" charset="0"/>
              </a:rPr>
              <a:t>                                print “y is greater”</a:t>
            </a:r>
          </a:p>
          <a:p>
            <a:r>
              <a:rPr lang="en-US" sz="2600" dirty="0">
                <a:solidFill>
                  <a:srgbClr val="860000"/>
                </a:solidFill>
                <a:latin typeface="Arial Rounded MT Bold" panose="020F0704030504030204" pitchFamily="34" charset="0"/>
              </a:rPr>
              <a:t>                    }</a:t>
            </a:r>
          </a:p>
          <a:p>
            <a:r>
              <a:rPr lang="en-US" sz="2600" dirty="0">
                <a:solidFill>
                  <a:srgbClr val="860000"/>
                </a:solidFill>
                <a:latin typeface="Arial Rounded MT Bold" panose="020F0704030504030204" pitchFamily="34" charset="0"/>
              </a:rPr>
              <a:t>      else</a:t>
            </a:r>
          </a:p>
          <a:p>
            <a:r>
              <a:rPr lang="en-US" sz="2600" dirty="0">
                <a:solidFill>
                  <a:srgbClr val="860000"/>
                </a:solidFill>
                <a:latin typeface="Arial Rounded MT Bold" panose="020F0704030504030204" pitchFamily="34" charset="0"/>
              </a:rPr>
              <a:t>                   {</a:t>
            </a:r>
          </a:p>
          <a:p>
            <a:r>
              <a:rPr lang="en-US" sz="2600" dirty="0">
                <a:solidFill>
                  <a:srgbClr val="860000"/>
                </a:solidFill>
                <a:latin typeface="Arial Rounded MT Bold" panose="020F0704030504030204" pitchFamily="34" charset="0"/>
              </a:rPr>
              <a:t>                               print “x is greater”</a:t>
            </a:r>
          </a:p>
          <a:p>
            <a:r>
              <a:rPr lang="en-US" sz="2600" dirty="0">
                <a:solidFill>
                  <a:srgbClr val="860000"/>
                </a:solidFill>
                <a:latin typeface="Arial Rounded MT Bold" panose="020F0704030504030204" pitchFamily="34" charset="0"/>
              </a:rPr>
              <a:t>                   }</a:t>
            </a:r>
          </a:p>
          <a:p>
            <a:r>
              <a:rPr lang="en-US" sz="2400" dirty="0">
                <a:solidFill>
                  <a:srgbClr val="860000"/>
                </a:solidFill>
                <a:latin typeface="Arial Rounded MT Bold" panose="020F0704030504030204" pitchFamily="34" charset="0"/>
              </a:rPr>
              <a:t>                              </a:t>
            </a:r>
          </a:p>
          <a:p>
            <a:pPr marL="0" indent="0">
              <a:buNone/>
            </a:pPr>
            <a:r>
              <a:rPr lang="en-US" sz="2400" dirty="0">
                <a:latin typeface="Arial Rounded MT Bold" panose="020F0704030504030204" pitchFamily="34" charset="0"/>
              </a:rPr>
              <a:t>          </a:t>
            </a:r>
            <a:r>
              <a:rPr lang="en-US" sz="3000" dirty="0">
                <a:latin typeface="Arial Rounded MT Bold" panose="020F0704030504030204" pitchFamily="34" charset="0"/>
              </a:rPr>
              <a:t>Output : value of x which is 5</a:t>
            </a:r>
          </a:p>
        </p:txBody>
      </p:sp>
      <p:sp>
        <p:nvSpPr>
          <p:cNvPr id="4" name="Text Placeholder 3">
            <a:extLst>
              <a:ext uri="{FF2B5EF4-FFF2-40B4-BE49-F238E27FC236}">
                <a16:creationId xmlns:a16="http://schemas.microsoft.com/office/drawing/2014/main" id="{FF1568E3-75B6-476A-9648-B1A0D02CA3B4}"/>
              </a:ext>
            </a:extLst>
          </p:cNvPr>
          <p:cNvSpPr>
            <a:spLocks noGrp="1"/>
          </p:cNvSpPr>
          <p:nvPr>
            <p:ph type="body" sz="half" idx="2"/>
          </p:nvPr>
        </p:nvSpPr>
        <p:spPr>
          <a:xfrm>
            <a:off x="226647" y="2355557"/>
            <a:ext cx="3509107" cy="3379124"/>
          </a:xfrm>
        </p:spPr>
        <p:txBody>
          <a:bodyPr>
            <a:normAutofit/>
          </a:bodyPr>
          <a:lstStyle/>
          <a:p>
            <a:r>
              <a:rPr lang="en-US" sz="2800" dirty="0">
                <a:latin typeface="Arial Rounded MT Bold" panose="020F0704030504030204" pitchFamily="34" charset="0"/>
              </a:rPr>
              <a:t>EXECUTING</a:t>
            </a:r>
          </a:p>
          <a:p>
            <a:r>
              <a:rPr lang="en-US" sz="2800" dirty="0">
                <a:latin typeface="Arial Rounded MT Bold" panose="020F0704030504030204" pitchFamily="34" charset="0"/>
              </a:rPr>
              <a:t>      IF-ELSE</a:t>
            </a:r>
          </a:p>
          <a:p>
            <a:r>
              <a:rPr lang="en-US" sz="2800" dirty="0">
                <a:latin typeface="Arial Rounded MT Bold" panose="020F0704030504030204" pitchFamily="34" charset="0"/>
              </a:rPr>
              <a:t>            STATEMENT</a:t>
            </a:r>
            <a:endParaRPr lang="en-IN" sz="28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C3150A5A-7A81-4A55-B049-EA5F1F16359B}"/>
              </a:ext>
            </a:extLst>
          </p:cNvPr>
          <p:cNvPicPr>
            <a:picLocks noChangeAspect="1"/>
          </p:cNvPicPr>
          <p:nvPr/>
        </p:nvPicPr>
        <p:blipFill>
          <a:blip r:embed="rId3"/>
          <a:stretch>
            <a:fillRect/>
          </a:stretch>
        </p:blipFill>
        <p:spPr>
          <a:xfrm>
            <a:off x="0" y="0"/>
            <a:ext cx="597763" cy="1033453"/>
          </a:xfrm>
          <a:prstGeom prst="rect">
            <a:avLst/>
          </a:prstGeom>
        </p:spPr>
      </p:pic>
      <p:pic>
        <p:nvPicPr>
          <p:cNvPr id="7" name="Picture 6">
            <a:extLst>
              <a:ext uri="{FF2B5EF4-FFF2-40B4-BE49-F238E27FC236}">
                <a16:creationId xmlns:a16="http://schemas.microsoft.com/office/drawing/2014/main" id="{1428F7AA-2DC8-4DD4-867C-94104B88F6C4}"/>
              </a:ext>
            </a:extLst>
          </p:cNvPr>
          <p:cNvPicPr>
            <a:picLocks noChangeAspect="1"/>
          </p:cNvPicPr>
          <p:nvPr/>
        </p:nvPicPr>
        <p:blipFill>
          <a:blip r:embed="rId4"/>
          <a:stretch>
            <a:fillRect/>
          </a:stretch>
        </p:blipFill>
        <p:spPr>
          <a:xfrm>
            <a:off x="11980859" y="5816754"/>
            <a:ext cx="238125" cy="1028700"/>
          </a:xfrm>
          <a:prstGeom prst="rect">
            <a:avLst/>
          </a:prstGeom>
        </p:spPr>
      </p:pic>
    </p:spTree>
    <p:extLst>
      <p:ext uri="{BB962C8B-B14F-4D97-AF65-F5344CB8AC3E}">
        <p14:creationId xmlns:p14="http://schemas.microsoft.com/office/powerpoint/2010/main" val="3664388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9" end="9"/>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anim calcmode="lin" valueType="num">
                                      <p:cBhvr additive="base">
                                        <p:cTn id="1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100000">
              <a:schemeClr val="accent1">
                <a:lumMod val="20000"/>
                <a:lumOff val="80000"/>
              </a:schemeClr>
            </a:gs>
            <a:gs pos="100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9DBBF7-6CA6-414E-A89E-C1FE9F92ACD0}"/>
              </a:ext>
            </a:extLst>
          </p:cNvPr>
          <p:cNvSpPr/>
          <p:nvPr/>
        </p:nvSpPr>
        <p:spPr>
          <a:xfrm>
            <a:off x="4231532" y="107004"/>
            <a:ext cx="7714034" cy="6507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1850DB7-43C1-43AE-AF59-1318837E1FA3}"/>
              </a:ext>
            </a:extLst>
          </p:cNvPr>
          <p:cNvSpPr>
            <a:spLocks noGrp="1"/>
          </p:cNvSpPr>
          <p:nvPr>
            <p:ph idx="1"/>
          </p:nvPr>
        </p:nvSpPr>
        <p:spPr>
          <a:xfrm>
            <a:off x="4257964" y="398834"/>
            <a:ext cx="7934036" cy="6410528"/>
          </a:xfrm>
        </p:spPr>
        <p:txBody>
          <a:bodyPr>
            <a:normAutofit fontScale="25000" lnSpcReduction="20000"/>
          </a:bodyPr>
          <a:lstStyle/>
          <a:p>
            <a:endParaRPr lang="en-US" sz="8000" dirty="0">
              <a:solidFill>
                <a:srgbClr val="C00000"/>
              </a:solidFill>
              <a:latin typeface="Arial Rounded MT Bold" panose="020F0704030504030204" pitchFamily="34" charset="0"/>
            </a:endParaRPr>
          </a:p>
          <a:p>
            <a:r>
              <a:rPr lang="en-US" sz="8000" dirty="0">
                <a:solidFill>
                  <a:srgbClr val="C00000"/>
                </a:solidFill>
                <a:latin typeface="Arial Rounded MT Bold" panose="020F0704030504030204" pitchFamily="34" charset="0"/>
              </a:rPr>
              <a:t>if(expression 1)</a:t>
            </a:r>
          </a:p>
          <a:p>
            <a:r>
              <a:rPr lang="en-US" sz="8000" dirty="0">
                <a:solidFill>
                  <a:srgbClr val="C00000"/>
                </a:solidFill>
                <a:latin typeface="Arial Rounded MT Bold" panose="020F0704030504030204" pitchFamily="34" charset="0"/>
              </a:rPr>
              <a:t>                   {</a:t>
            </a:r>
          </a:p>
          <a:p>
            <a:r>
              <a:rPr lang="en-US" sz="8000" dirty="0">
                <a:solidFill>
                  <a:srgbClr val="C00000"/>
                </a:solidFill>
                <a:latin typeface="Arial Rounded MT Bold" panose="020F0704030504030204" pitchFamily="34" charset="0"/>
              </a:rPr>
              <a:t>                                      if(expression 2)</a:t>
            </a:r>
          </a:p>
          <a:p>
            <a:r>
              <a:rPr lang="en-US" sz="8000" dirty="0">
                <a:solidFill>
                  <a:srgbClr val="C00000"/>
                </a:solidFill>
                <a:latin typeface="Arial Rounded MT Bold" panose="020F0704030504030204" pitchFamily="34" charset="0"/>
              </a:rPr>
              <a:t>                                          {</a:t>
            </a:r>
          </a:p>
          <a:p>
            <a:pPr marL="384048" lvl="2" indent="0">
              <a:buNone/>
            </a:pPr>
            <a:r>
              <a:rPr lang="en-US" sz="8000" dirty="0">
                <a:solidFill>
                  <a:srgbClr val="C00000"/>
                </a:solidFill>
                <a:latin typeface="Arial Rounded MT Bold" panose="020F0704030504030204" pitchFamily="34" charset="0"/>
              </a:rPr>
              <a:t>		                               statement 1</a:t>
            </a:r>
          </a:p>
          <a:p>
            <a:r>
              <a:rPr lang="en-US" sz="8000" dirty="0">
                <a:solidFill>
                  <a:srgbClr val="C00000"/>
                </a:solidFill>
                <a:latin typeface="Arial Rounded MT Bold" panose="020F0704030504030204" pitchFamily="34" charset="0"/>
              </a:rPr>
              <a:t>                                          }</a:t>
            </a:r>
          </a:p>
          <a:p>
            <a:r>
              <a:rPr lang="en-US" sz="8000" dirty="0">
                <a:solidFill>
                  <a:srgbClr val="C00000"/>
                </a:solidFill>
                <a:latin typeface="Arial Rounded MT Bold" panose="020F0704030504030204" pitchFamily="34" charset="0"/>
              </a:rPr>
              <a:t>                                      else</a:t>
            </a:r>
          </a:p>
          <a:p>
            <a:r>
              <a:rPr lang="en-US" sz="8000" dirty="0">
                <a:solidFill>
                  <a:srgbClr val="C00000"/>
                </a:solidFill>
                <a:latin typeface="Arial Rounded MT Bold" panose="020F0704030504030204" pitchFamily="34" charset="0"/>
              </a:rPr>
              <a:t>                                         {</a:t>
            </a:r>
          </a:p>
          <a:p>
            <a:r>
              <a:rPr lang="en-US" sz="8000" dirty="0">
                <a:solidFill>
                  <a:srgbClr val="C00000"/>
                </a:solidFill>
                <a:latin typeface="Arial Rounded MT Bold" panose="020F0704030504030204" pitchFamily="34" charset="0"/>
              </a:rPr>
              <a:t>                                                          statement 2</a:t>
            </a:r>
          </a:p>
          <a:p>
            <a:r>
              <a:rPr lang="en-US" sz="8000" dirty="0">
                <a:solidFill>
                  <a:srgbClr val="C00000"/>
                </a:solidFill>
                <a:latin typeface="Arial Rounded MT Bold" panose="020F0704030504030204" pitchFamily="34" charset="0"/>
              </a:rPr>
              <a:t>                                         }</a:t>
            </a:r>
          </a:p>
          <a:p>
            <a:r>
              <a:rPr lang="en-US" sz="8000" dirty="0">
                <a:solidFill>
                  <a:srgbClr val="C00000"/>
                </a:solidFill>
                <a:latin typeface="Arial Rounded MT Bold" panose="020F0704030504030204" pitchFamily="34" charset="0"/>
              </a:rPr>
              <a:t>                   }</a:t>
            </a:r>
          </a:p>
          <a:p>
            <a:pPr marL="0" indent="0">
              <a:buNone/>
            </a:pPr>
            <a:r>
              <a:rPr lang="en-US" sz="8000" dirty="0">
                <a:solidFill>
                  <a:srgbClr val="C00000"/>
                </a:solidFill>
                <a:latin typeface="Arial Rounded MT Bold" panose="020F0704030504030204" pitchFamily="34" charset="0"/>
              </a:rPr>
              <a:t> else</a:t>
            </a:r>
          </a:p>
          <a:p>
            <a:r>
              <a:rPr lang="en-US" sz="8000" dirty="0">
                <a:solidFill>
                  <a:srgbClr val="C00000"/>
                </a:solidFill>
                <a:latin typeface="Arial Rounded MT Bold" panose="020F0704030504030204" pitchFamily="34" charset="0"/>
              </a:rPr>
              <a:t>                  {</a:t>
            </a:r>
          </a:p>
          <a:p>
            <a:r>
              <a:rPr lang="en-US" sz="8000" dirty="0">
                <a:solidFill>
                  <a:srgbClr val="C00000"/>
                </a:solidFill>
                <a:latin typeface="Arial Rounded MT Bold" panose="020F0704030504030204" pitchFamily="34" charset="0"/>
              </a:rPr>
              <a:t>                    statement 3</a:t>
            </a:r>
          </a:p>
          <a:p>
            <a:r>
              <a:rPr lang="en-US" sz="8000" dirty="0">
                <a:solidFill>
                  <a:srgbClr val="C00000"/>
                </a:solidFill>
                <a:latin typeface="Arial Rounded MT Bold" panose="020F0704030504030204" pitchFamily="34" charset="0"/>
              </a:rPr>
              <a:t>                  } </a:t>
            </a:r>
          </a:p>
          <a:p>
            <a:pPr marL="0" indent="0">
              <a:buNone/>
            </a:pPr>
            <a:r>
              <a:rPr lang="en-US" dirty="0">
                <a:solidFill>
                  <a:srgbClr val="C00000"/>
                </a:solidFill>
                <a:latin typeface="Arial Rounded MT Bold" panose="020F0704030504030204" pitchFamily="34" charset="0"/>
              </a:rPr>
              <a:t>                       </a:t>
            </a:r>
            <a:r>
              <a:rPr lang="en-US" dirty="0">
                <a:latin typeface="Arial Rounded MT Bold" panose="020F0704030504030204" pitchFamily="34" charset="0"/>
              </a:rPr>
              <a:t> </a:t>
            </a:r>
          </a:p>
          <a:p>
            <a:pPr marL="0" indent="0">
              <a:buNone/>
            </a:pPr>
            <a:endParaRPr lang="en-US" dirty="0">
              <a:latin typeface="Arial Rounded MT Bold" panose="020F0704030504030204" pitchFamily="34" charset="0"/>
            </a:endParaRPr>
          </a:p>
          <a:p>
            <a:pPr marL="0" indent="0">
              <a:buNone/>
            </a:pPr>
            <a:endParaRPr lang="en-US" dirty="0">
              <a:latin typeface="Arial Rounded MT Bold" panose="020F0704030504030204" pitchFamily="34" charset="0"/>
            </a:endParaRPr>
          </a:p>
          <a:p>
            <a:pPr marL="0" indent="0">
              <a:buNone/>
            </a:pPr>
            <a:endParaRPr lang="en-US" dirty="0">
              <a:latin typeface="Arial Rounded MT Bold" panose="020F0704030504030204" pitchFamily="34" charset="0"/>
            </a:endParaRPr>
          </a:p>
          <a:p>
            <a:pPr marL="0" indent="0">
              <a:buNone/>
            </a:pPr>
            <a:endParaRPr lang="en-US" dirty="0">
              <a:latin typeface="Arial Rounded MT Bold" panose="020F0704030504030204" pitchFamily="34" charset="0"/>
            </a:endParaRPr>
          </a:p>
          <a:p>
            <a:pPr marL="0" indent="0">
              <a:buNone/>
            </a:pPr>
            <a:r>
              <a:rPr lang="en-US" dirty="0">
                <a:latin typeface="Arial Rounded MT Bold" panose="020F0704030504030204" pitchFamily="34" charset="0"/>
              </a:rPr>
              <a:t>  </a:t>
            </a:r>
            <a:endParaRPr lang="en-IN" dirty="0">
              <a:latin typeface="Arial Rounded MT Bold" panose="020F0704030504030204" pitchFamily="34" charset="0"/>
            </a:endParaRPr>
          </a:p>
        </p:txBody>
      </p:sp>
      <p:sp>
        <p:nvSpPr>
          <p:cNvPr id="4" name="Text Placeholder 3">
            <a:extLst>
              <a:ext uri="{FF2B5EF4-FFF2-40B4-BE49-F238E27FC236}">
                <a16:creationId xmlns:a16="http://schemas.microsoft.com/office/drawing/2014/main" id="{49393E58-1B2B-41D8-9D49-D1DE2EB70E22}"/>
              </a:ext>
            </a:extLst>
          </p:cNvPr>
          <p:cNvSpPr>
            <a:spLocks noGrp="1"/>
          </p:cNvSpPr>
          <p:nvPr>
            <p:ph type="body" sz="half" idx="2"/>
          </p:nvPr>
        </p:nvSpPr>
        <p:spPr>
          <a:xfrm>
            <a:off x="203201" y="1808481"/>
            <a:ext cx="3713017" cy="3379124"/>
          </a:xfrm>
        </p:spPr>
        <p:txBody>
          <a:bodyPr>
            <a:normAutofit/>
          </a:bodyPr>
          <a:lstStyle/>
          <a:p>
            <a:pPr algn="ctr"/>
            <a:r>
              <a:rPr lang="en-US" sz="2000" dirty="0">
                <a:latin typeface="Arial Rounded MT Bold" panose="020F0704030504030204" pitchFamily="34" charset="0"/>
              </a:rPr>
              <a:t>DECISION MAKING WITH</a:t>
            </a:r>
          </a:p>
          <a:p>
            <a:pPr algn="ctr"/>
            <a:r>
              <a:rPr lang="en-US" sz="2000" dirty="0">
                <a:latin typeface="Arial Rounded MT Bold" panose="020F0704030504030204" pitchFamily="34" charset="0"/>
              </a:rPr>
              <a:t> IF STATEMENT</a:t>
            </a:r>
            <a:endParaRPr lang="en-IN" sz="2000" dirty="0">
              <a:latin typeface="Arial Rounded MT Bold" panose="020F0704030504030204" pitchFamily="34" charset="0"/>
            </a:endParaRPr>
          </a:p>
          <a:p>
            <a:pPr algn="just"/>
            <a:endParaRPr lang="en-IN" sz="2000" dirty="0">
              <a:latin typeface="Arial Rounded MT Bold" panose="020F0704030504030204" pitchFamily="34" charset="0"/>
            </a:endParaRPr>
          </a:p>
          <a:p>
            <a:pPr algn="just"/>
            <a:r>
              <a:rPr lang="en-IN" sz="2000" dirty="0">
                <a:latin typeface="Arial Rounded MT Bold" panose="020F0704030504030204" pitchFamily="34" charset="0"/>
              </a:rPr>
              <a:t>An introduction to….</a:t>
            </a:r>
          </a:p>
          <a:p>
            <a:pPr algn="just"/>
            <a:r>
              <a:rPr lang="en-IN" sz="2000" dirty="0">
                <a:latin typeface="Arial Rounded MT Bold" panose="020F0704030504030204" pitchFamily="34" charset="0"/>
              </a:rPr>
              <a:t>         </a:t>
            </a:r>
            <a:r>
              <a:rPr lang="en-IN" sz="2800" dirty="0">
                <a:latin typeface="Arial Rounded MT Bold" panose="020F0704030504030204" pitchFamily="34" charset="0"/>
              </a:rPr>
              <a:t>NESTED IF-ELSE</a:t>
            </a:r>
            <a:endParaRPr lang="en-US" sz="28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8E620937-A6F1-4E05-A238-7AEDA6FDA362}"/>
              </a:ext>
            </a:extLst>
          </p:cNvPr>
          <p:cNvPicPr>
            <a:picLocks noChangeAspect="1"/>
          </p:cNvPicPr>
          <p:nvPr/>
        </p:nvPicPr>
        <p:blipFill>
          <a:blip r:embed="rId3"/>
          <a:stretch>
            <a:fillRect/>
          </a:stretch>
        </p:blipFill>
        <p:spPr>
          <a:xfrm>
            <a:off x="0" y="0"/>
            <a:ext cx="597763" cy="1033453"/>
          </a:xfrm>
          <a:prstGeom prst="rect">
            <a:avLst/>
          </a:prstGeom>
        </p:spPr>
      </p:pic>
      <p:pic>
        <p:nvPicPr>
          <p:cNvPr id="6" name="Picture 5">
            <a:extLst>
              <a:ext uri="{FF2B5EF4-FFF2-40B4-BE49-F238E27FC236}">
                <a16:creationId xmlns:a16="http://schemas.microsoft.com/office/drawing/2014/main" id="{0EBAEA12-0FAD-4AE8-A05C-746411DC420A}"/>
              </a:ext>
            </a:extLst>
          </p:cNvPr>
          <p:cNvPicPr>
            <a:picLocks noChangeAspect="1"/>
          </p:cNvPicPr>
          <p:nvPr/>
        </p:nvPicPr>
        <p:blipFill>
          <a:blip r:embed="rId4"/>
          <a:stretch>
            <a:fillRect/>
          </a:stretch>
        </p:blipFill>
        <p:spPr>
          <a:xfrm>
            <a:off x="11980859" y="5816754"/>
            <a:ext cx="238125" cy="1028700"/>
          </a:xfrm>
          <a:prstGeom prst="rect">
            <a:avLst/>
          </a:prstGeom>
        </p:spPr>
      </p:pic>
      <p:sp>
        <p:nvSpPr>
          <p:cNvPr id="7" name="Rectangle 6">
            <a:extLst>
              <a:ext uri="{FF2B5EF4-FFF2-40B4-BE49-F238E27FC236}">
                <a16:creationId xmlns:a16="http://schemas.microsoft.com/office/drawing/2014/main" id="{B44D2B89-44BF-47D6-A7C3-185A9CF4CA16}"/>
              </a:ext>
            </a:extLst>
          </p:cNvPr>
          <p:cNvSpPr/>
          <p:nvPr/>
        </p:nvSpPr>
        <p:spPr>
          <a:xfrm>
            <a:off x="6595353" y="1429966"/>
            <a:ext cx="3268494" cy="3200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46034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grpId="0" nodeType="clickEffect">
                                  <p:stCondLst>
                                    <p:cond delay="0"/>
                                  </p:stCondLst>
                                  <p:childTnLst>
                                    <p:animClr clrSpc="hsl" dir="cw">
                                      <p:cBhvr override="childStyle">
                                        <p:cTn id="13" dur="500" fill="hold"/>
                                        <p:tgtEl>
                                          <p:spTgt spid="7"/>
                                        </p:tgtEl>
                                        <p:attrNameLst>
                                          <p:attrName>style.color</p:attrName>
                                        </p:attrNameLst>
                                      </p:cBhvr>
                                      <p:by>
                                        <p:hsl h="7200000" s="0" l="0"/>
                                      </p:by>
                                    </p:animClr>
                                    <p:animClr clrSpc="hsl" dir="cw">
                                      <p:cBhvr>
                                        <p:cTn id="14" dur="500" fill="hold"/>
                                        <p:tgtEl>
                                          <p:spTgt spid="7"/>
                                        </p:tgtEl>
                                        <p:attrNameLst>
                                          <p:attrName>fillcolor</p:attrName>
                                        </p:attrNameLst>
                                      </p:cBhvr>
                                      <p:by>
                                        <p:hsl h="7200000" s="0" l="0"/>
                                      </p:by>
                                    </p:animClr>
                                    <p:animClr clrSpc="hsl" dir="cw">
                                      <p:cBhvr>
                                        <p:cTn id="15" dur="500" fill="hold"/>
                                        <p:tgtEl>
                                          <p:spTgt spid="7"/>
                                        </p:tgtEl>
                                        <p:attrNameLst>
                                          <p:attrName>stroke.color</p:attrName>
                                        </p:attrNameLst>
                                      </p:cBhvr>
                                      <p:by>
                                        <p:hsl h="7200000" s="0" l="0"/>
                                      </p:by>
                                    </p:animClr>
                                    <p:set>
                                      <p:cBhvr>
                                        <p:cTn id="16" dur="500" fill="hold"/>
                                        <p:tgtEl>
                                          <p:spTgt spid="7"/>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nodeType="clickEffect">
                                  <p:stCondLst>
                                    <p:cond delay="0"/>
                                  </p:stCondLst>
                                  <p:childTnLst>
                                    <p:animRot by="120000">
                                      <p:cBhvr>
                                        <p:cTn id="20" dur="100" fill="hold">
                                          <p:stCondLst>
                                            <p:cond delay="0"/>
                                          </p:stCondLst>
                                        </p:cTn>
                                        <p:tgtEl>
                                          <p:spTgt spid="3">
                                            <p:txEl>
                                              <p:pRg st="5" end="5"/>
                                            </p:txEl>
                                          </p:spTgt>
                                        </p:tgtEl>
                                        <p:attrNameLst>
                                          <p:attrName>r</p:attrName>
                                        </p:attrNameLst>
                                      </p:cBhvr>
                                    </p:animRot>
                                    <p:animRot by="-240000">
                                      <p:cBhvr>
                                        <p:cTn id="21" dur="200" fill="hold">
                                          <p:stCondLst>
                                            <p:cond delay="200"/>
                                          </p:stCondLst>
                                        </p:cTn>
                                        <p:tgtEl>
                                          <p:spTgt spid="3">
                                            <p:txEl>
                                              <p:pRg st="5" end="5"/>
                                            </p:txEl>
                                          </p:spTgt>
                                        </p:tgtEl>
                                        <p:attrNameLst>
                                          <p:attrName>r</p:attrName>
                                        </p:attrNameLst>
                                      </p:cBhvr>
                                    </p:animRot>
                                    <p:animRot by="240000">
                                      <p:cBhvr>
                                        <p:cTn id="22" dur="200" fill="hold">
                                          <p:stCondLst>
                                            <p:cond delay="400"/>
                                          </p:stCondLst>
                                        </p:cTn>
                                        <p:tgtEl>
                                          <p:spTgt spid="3">
                                            <p:txEl>
                                              <p:pRg st="5" end="5"/>
                                            </p:txEl>
                                          </p:spTgt>
                                        </p:tgtEl>
                                        <p:attrNameLst>
                                          <p:attrName>r</p:attrName>
                                        </p:attrNameLst>
                                      </p:cBhvr>
                                    </p:animRot>
                                    <p:animRot by="-240000">
                                      <p:cBhvr>
                                        <p:cTn id="23" dur="200" fill="hold">
                                          <p:stCondLst>
                                            <p:cond delay="600"/>
                                          </p:stCondLst>
                                        </p:cTn>
                                        <p:tgtEl>
                                          <p:spTgt spid="3">
                                            <p:txEl>
                                              <p:pRg st="5" end="5"/>
                                            </p:txEl>
                                          </p:spTgt>
                                        </p:tgtEl>
                                        <p:attrNameLst>
                                          <p:attrName>r</p:attrName>
                                        </p:attrNameLst>
                                      </p:cBhvr>
                                    </p:animRot>
                                    <p:animRot by="120000">
                                      <p:cBhvr>
                                        <p:cTn id="24" dur="200" fill="hold">
                                          <p:stCondLst>
                                            <p:cond delay="800"/>
                                          </p:stCondLst>
                                        </p:cTn>
                                        <p:tgtEl>
                                          <p:spTgt spid="3">
                                            <p:txEl>
                                              <p:pRg st="5" end="5"/>
                                            </p:txEl>
                                          </p:spTgt>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32" presetClass="emph" presetSubtype="0" fill="hold" nodeType="clickEffect">
                                  <p:stCondLst>
                                    <p:cond delay="0"/>
                                  </p:stCondLst>
                                  <p:childTnLst>
                                    <p:animRot by="120000">
                                      <p:cBhvr>
                                        <p:cTn id="28" dur="100" fill="hold">
                                          <p:stCondLst>
                                            <p:cond delay="0"/>
                                          </p:stCondLst>
                                        </p:cTn>
                                        <p:tgtEl>
                                          <p:spTgt spid="3">
                                            <p:txEl>
                                              <p:pRg st="9" end="9"/>
                                            </p:txEl>
                                          </p:spTgt>
                                        </p:tgtEl>
                                        <p:attrNameLst>
                                          <p:attrName>r</p:attrName>
                                        </p:attrNameLst>
                                      </p:cBhvr>
                                    </p:animRot>
                                    <p:animRot by="-240000">
                                      <p:cBhvr>
                                        <p:cTn id="29" dur="200" fill="hold">
                                          <p:stCondLst>
                                            <p:cond delay="200"/>
                                          </p:stCondLst>
                                        </p:cTn>
                                        <p:tgtEl>
                                          <p:spTgt spid="3">
                                            <p:txEl>
                                              <p:pRg st="9" end="9"/>
                                            </p:txEl>
                                          </p:spTgt>
                                        </p:tgtEl>
                                        <p:attrNameLst>
                                          <p:attrName>r</p:attrName>
                                        </p:attrNameLst>
                                      </p:cBhvr>
                                    </p:animRot>
                                    <p:animRot by="240000">
                                      <p:cBhvr>
                                        <p:cTn id="30" dur="200" fill="hold">
                                          <p:stCondLst>
                                            <p:cond delay="400"/>
                                          </p:stCondLst>
                                        </p:cTn>
                                        <p:tgtEl>
                                          <p:spTgt spid="3">
                                            <p:txEl>
                                              <p:pRg st="9" end="9"/>
                                            </p:txEl>
                                          </p:spTgt>
                                        </p:tgtEl>
                                        <p:attrNameLst>
                                          <p:attrName>r</p:attrName>
                                        </p:attrNameLst>
                                      </p:cBhvr>
                                    </p:animRot>
                                    <p:animRot by="-240000">
                                      <p:cBhvr>
                                        <p:cTn id="31" dur="200" fill="hold">
                                          <p:stCondLst>
                                            <p:cond delay="600"/>
                                          </p:stCondLst>
                                        </p:cTn>
                                        <p:tgtEl>
                                          <p:spTgt spid="3">
                                            <p:txEl>
                                              <p:pRg st="9" end="9"/>
                                            </p:txEl>
                                          </p:spTgt>
                                        </p:tgtEl>
                                        <p:attrNameLst>
                                          <p:attrName>r</p:attrName>
                                        </p:attrNameLst>
                                      </p:cBhvr>
                                    </p:animRot>
                                    <p:animRot by="120000">
                                      <p:cBhvr>
                                        <p:cTn id="32" dur="200" fill="hold">
                                          <p:stCondLst>
                                            <p:cond delay="800"/>
                                          </p:stCondLst>
                                        </p:cTn>
                                        <p:tgtEl>
                                          <p:spTgt spid="3">
                                            <p:txEl>
                                              <p:pRg st="9" end="9"/>
                                            </p:txEl>
                                          </p:spTgt>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32" presetClass="emph" presetSubtype="0" fill="hold" nodeType="clickEffect">
                                  <p:stCondLst>
                                    <p:cond delay="0"/>
                                  </p:stCondLst>
                                  <p:childTnLst>
                                    <p:animRot by="120000">
                                      <p:cBhvr>
                                        <p:cTn id="36" dur="100" fill="hold">
                                          <p:stCondLst>
                                            <p:cond delay="0"/>
                                          </p:stCondLst>
                                        </p:cTn>
                                        <p:tgtEl>
                                          <p:spTgt spid="3">
                                            <p:txEl>
                                              <p:pRg st="14" end="14"/>
                                            </p:txEl>
                                          </p:spTgt>
                                        </p:tgtEl>
                                        <p:attrNameLst>
                                          <p:attrName>r</p:attrName>
                                        </p:attrNameLst>
                                      </p:cBhvr>
                                    </p:animRot>
                                    <p:animRot by="-240000">
                                      <p:cBhvr>
                                        <p:cTn id="37" dur="200" fill="hold">
                                          <p:stCondLst>
                                            <p:cond delay="200"/>
                                          </p:stCondLst>
                                        </p:cTn>
                                        <p:tgtEl>
                                          <p:spTgt spid="3">
                                            <p:txEl>
                                              <p:pRg st="14" end="14"/>
                                            </p:txEl>
                                          </p:spTgt>
                                        </p:tgtEl>
                                        <p:attrNameLst>
                                          <p:attrName>r</p:attrName>
                                        </p:attrNameLst>
                                      </p:cBhvr>
                                    </p:animRot>
                                    <p:animRot by="240000">
                                      <p:cBhvr>
                                        <p:cTn id="38" dur="200" fill="hold">
                                          <p:stCondLst>
                                            <p:cond delay="400"/>
                                          </p:stCondLst>
                                        </p:cTn>
                                        <p:tgtEl>
                                          <p:spTgt spid="3">
                                            <p:txEl>
                                              <p:pRg st="14" end="14"/>
                                            </p:txEl>
                                          </p:spTgt>
                                        </p:tgtEl>
                                        <p:attrNameLst>
                                          <p:attrName>r</p:attrName>
                                        </p:attrNameLst>
                                      </p:cBhvr>
                                    </p:animRot>
                                    <p:animRot by="-240000">
                                      <p:cBhvr>
                                        <p:cTn id="39" dur="200" fill="hold">
                                          <p:stCondLst>
                                            <p:cond delay="600"/>
                                          </p:stCondLst>
                                        </p:cTn>
                                        <p:tgtEl>
                                          <p:spTgt spid="3">
                                            <p:txEl>
                                              <p:pRg st="14" end="14"/>
                                            </p:txEl>
                                          </p:spTgt>
                                        </p:tgtEl>
                                        <p:attrNameLst>
                                          <p:attrName>r</p:attrName>
                                        </p:attrNameLst>
                                      </p:cBhvr>
                                    </p:animRot>
                                    <p:animRot by="120000">
                                      <p:cBhvr>
                                        <p:cTn id="40" dur="200" fill="hold">
                                          <p:stCondLst>
                                            <p:cond delay="800"/>
                                          </p:stCondLst>
                                        </p:cTn>
                                        <p:tgtEl>
                                          <p:spTgt spid="3">
                                            <p:txEl>
                                              <p:pRg st="14" end="14"/>
                                            </p:txEl>
                                          </p:spTgt>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2000" fill="hold"/>
                                        <p:tgtEl>
                                          <p:spTgt spid="3">
                                            <p:txEl>
                                              <p:pRg st="16" end="1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100000">
              <a:schemeClr val="accent1">
                <a:lumMod val="20000"/>
                <a:lumOff val="80000"/>
              </a:schemeClr>
            </a:gs>
            <a:gs pos="100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5A1745-0B69-43B6-A14E-949242456FDE}"/>
              </a:ext>
            </a:extLst>
          </p:cNvPr>
          <p:cNvSpPr/>
          <p:nvPr/>
        </p:nvSpPr>
        <p:spPr>
          <a:xfrm>
            <a:off x="4392246" y="204281"/>
            <a:ext cx="7283939" cy="6517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9AEB4CED-EBF4-4486-8AD3-33F09ACA6C0B}"/>
              </a:ext>
            </a:extLst>
          </p:cNvPr>
          <p:cNvSpPr>
            <a:spLocks noGrp="1"/>
          </p:cNvSpPr>
          <p:nvPr>
            <p:ph idx="1"/>
          </p:nvPr>
        </p:nvSpPr>
        <p:spPr>
          <a:xfrm>
            <a:off x="4426085" y="272375"/>
            <a:ext cx="7295745" cy="6429982"/>
          </a:xfrm>
        </p:spPr>
        <p:txBody>
          <a:bodyPr>
            <a:normAutofit fontScale="25000" lnSpcReduction="20000"/>
          </a:bodyPr>
          <a:lstStyle/>
          <a:p>
            <a:r>
              <a:rPr lang="en-US" dirty="0"/>
              <a:t>                                   </a:t>
            </a:r>
          </a:p>
          <a:p>
            <a:r>
              <a:rPr lang="en-US" sz="6200" dirty="0">
                <a:solidFill>
                  <a:srgbClr val="860000"/>
                </a:solidFill>
                <a:latin typeface="Arial Rounded MT Bold" panose="020F0704030504030204" pitchFamily="34" charset="0"/>
              </a:rPr>
              <a:t>    </a:t>
            </a:r>
            <a:r>
              <a:rPr lang="en-US" sz="8000" dirty="0">
                <a:solidFill>
                  <a:srgbClr val="860000"/>
                </a:solidFill>
                <a:latin typeface="Arial Rounded MT Bold" panose="020F0704030504030204" pitchFamily="34" charset="0"/>
              </a:rPr>
              <a:t>Let   int x=1,  y=3, z=2</a:t>
            </a:r>
          </a:p>
          <a:p>
            <a:pPr marL="0" indent="0">
              <a:buNone/>
            </a:pPr>
            <a:r>
              <a:rPr lang="en-US" sz="8000" dirty="0">
                <a:solidFill>
                  <a:srgbClr val="860000"/>
                </a:solidFill>
                <a:latin typeface="Arial Rounded MT Bold" panose="020F0704030504030204" pitchFamily="34" charset="0"/>
              </a:rPr>
              <a:t>       if (x&gt;y)</a:t>
            </a:r>
          </a:p>
          <a:p>
            <a:r>
              <a:rPr lang="en-US" sz="8000" dirty="0">
                <a:solidFill>
                  <a:srgbClr val="860000"/>
                </a:solidFill>
                <a:latin typeface="Arial Rounded MT Bold" panose="020F0704030504030204" pitchFamily="34" charset="0"/>
              </a:rPr>
              <a:t>                    {</a:t>
            </a:r>
          </a:p>
          <a:p>
            <a:r>
              <a:rPr lang="en-US" sz="8000" dirty="0">
                <a:solidFill>
                  <a:srgbClr val="860000"/>
                </a:solidFill>
                <a:latin typeface="Arial Rounded MT Bold" panose="020F0704030504030204" pitchFamily="34" charset="0"/>
              </a:rPr>
              <a:t>                             if(x&gt;z)</a:t>
            </a:r>
          </a:p>
          <a:p>
            <a:r>
              <a:rPr lang="en-US" sz="8000" dirty="0">
                <a:solidFill>
                  <a:srgbClr val="860000"/>
                </a:solidFill>
                <a:latin typeface="Arial Rounded MT Bold" panose="020F0704030504030204" pitchFamily="34" charset="0"/>
              </a:rPr>
              <a:t>                                    {</a:t>
            </a:r>
          </a:p>
          <a:p>
            <a:r>
              <a:rPr lang="en-US" sz="8000" dirty="0">
                <a:solidFill>
                  <a:srgbClr val="860000"/>
                </a:solidFill>
                <a:latin typeface="Arial Rounded MT Bold" panose="020F0704030504030204" pitchFamily="34" charset="0"/>
              </a:rPr>
              <a:t>                                              print “x is greater”</a:t>
            </a:r>
          </a:p>
          <a:p>
            <a:r>
              <a:rPr lang="en-US" sz="8000" dirty="0">
                <a:solidFill>
                  <a:srgbClr val="860000"/>
                </a:solidFill>
                <a:latin typeface="Arial Rounded MT Bold" panose="020F0704030504030204" pitchFamily="34" charset="0"/>
              </a:rPr>
              <a:t>                                    }</a:t>
            </a:r>
          </a:p>
          <a:p>
            <a:r>
              <a:rPr lang="en-US" sz="8000" dirty="0">
                <a:solidFill>
                  <a:srgbClr val="860000"/>
                </a:solidFill>
                <a:latin typeface="Arial Rounded MT Bold" panose="020F0704030504030204" pitchFamily="34" charset="0"/>
              </a:rPr>
              <a:t>                              else</a:t>
            </a:r>
          </a:p>
          <a:p>
            <a:r>
              <a:rPr lang="en-US" sz="8000" dirty="0">
                <a:solidFill>
                  <a:srgbClr val="860000"/>
                </a:solidFill>
                <a:latin typeface="Arial Rounded MT Bold" panose="020F0704030504030204" pitchFamily="34" charset="0"/>
              </a:rPr>
              <a:t>                                     {</a:t>
            </a:r>
          </a:p>
          <a:p>
            <a:r>
              <a:rPr lang="en-US" sz="8000" dirty="0">
                <a:solidFill>
                  <a:srgbClr val="860000"/>
                </a:solidFill>
                <a:latin typeface="Arial Rounded MT Bold" panose="020F0704030504030204" pitchFamily="34" charset="0"/>
              </a:rPr>
              <a:t>                                                print “z is greater”</a:t>
            </a:r>
          </a:p>
          <a:p>
            <a:r>
              <a:rPr lang="en-US" sz="8000" dirty="0">
                <a:solidFill>
                  <a:srgbClr val="860000"/>
                </a:solidFill>
                <a:latin typeface="Arial Rounded MT Bold" panose="020F0704030504030204" pitchFamily="34" charset="0"/>
              </a:rPr>
              <a:t>                                     }</a:t>
            </a:r>
          </a:p>
          <a:p>
            <a:r>
              <a:rPr lang="en-US" sz="8000" dirty="0">
                <a:solidFill>
                  <a:srgbClr val="860000"/>
                </a:solidFill>
                <a:latin typeface="Arial Rounded MT Bold" panose="020F0704030504030204" pitchFamily="34" charset="0"/>
              </a:rPr>
              <a:t>                   }</a:t>
            </a:r>
          </a:p>
          <a:p>
            <a:r>
              <a:rPr lang="en-US" sz="8000" dirty="0">
                <a:solidFill>
                  <a:srgbClr val="860000"/>
                </a:solidFill>
                <a:latin typeface="Arial Rounded MT Bold" panose="020F0704030504030204" pitchFamily="34" charset="0"/>
              </a:rPr>
              <a:t>      else</a:t>
            </a:r>
          </a:p>
          <a:p>
            <a:r>
              <a:rPr lang="en-US" sz="8000" dirty="0">
                <a:solidFill>
                  <a:srgbClr val="860000"/>
                </a:solidFill>
                <a:latin typeface="Arial Rounded MT Bold" panose="020F0704030504030204" pitchFamily="34" charset="0"/>
              </a:rPr>
              <a:t>                   {</a:t>
            </a:r>
          </a:p>
          <a:p>
            <a:r>
              <a:rPr lang="en-US" sz="8000" dirty="0">
                <a:solidFill>
                  <a:srgbClr val="860000"/>
                </a:solidFill>
                <a:latin typeface="Arial Rounded MT Bold" panose="020F0704030504030204" pitchFamily="34" charset="0"/>
              </a:rPr>
              <a:t>                               print “y is greater”</a:t>
            </a:r>
          </a:p>
          <a:p>
            <a:r>
              <a:rPr lang="en-US" sz="8000" dirty="0">
                <a:solidFill>
                  <a:srgbClr val="860000"/>
                </a:solidFill>
                <a:latin typeface="Arial Rounded MT Bold" panose="020F0704030504030204" pitchFamily="34" charset="0"/>
              </a:rPr>
              <a:t>                   }</a:t>
            </a:r>
          </a:p>
          <a:p>
            <a:r>
              <a:rPr lang="en-US" sz="6200" dirty="0">
                <a:solidFill>
                  <a:srgbClr val="860000"/>
                </a:solidFill>
                <a:latin typeface="Arial Rounded MT Bold" panose="020F0704030504030204" pitchFamily="34" charset="0"/>
              </a:rPr>
              <a:t>                              </a:t>
            </a:r>
          </a:p>
          <a:p>
            <a:pPr marL="0" indent="0">
              <a:buNone/>
            </a:pPr>
            <a:r>
              <a:rPr lang="en-US" sz="4500" dirty="0">
                <a:latin typeface="Arial Rounded MT Bold" panose="020F0704030504030204" pitchFamily="34" charset="0"/>
              </a:rPr>
              <a:t>          </a:t>
            </a:r>
          </a:p>
        </p:txBody>
      </p:sp>
      <p:sp>
        <p:nvSpPr>
          <p:cNvPr id="4" name="Text Placeholder 3">
            <a:extLst>
              <a:ext uri="{FF2B5EF4-FFF2-40B4-BE49-F238E27FC236}">
                <a16:creationId xmlns:a16="http://schemas.microsoft.com/office/drawing/2014/main" id="{FF1568E3-75B6-476A-9648-B1A0D02CA3B4}"/>
              </a:ext>
            </a:extLst>
          </p:cNvPr>
          <p:cNvSpPr>
            <a:spLocks noGrp="1"/>
          </p:cNvSpPr>
          <p:nvPr>
            <p:ph type="body" sz="half" idx="2"/>
          </p:nvPr>
        </p:nvSpPr>
        <p:spPr>
          <a:xfrm>
            <a:off x="226647" y="2355557"/>
            <a:ext cx="3509107" cy="3379124"/>
          </a:xfrm>
        </p:spPr>
        <p:txBody>
          <a:bodyPr>
            <a:normAutofit/>
          </a:bodyPr>
          <a:lstStyle/>
          <a:p>
            <a:r>
              <a:rPr lang="en-US" sz="2800" dirty="0">
                <a:latin typeface="Arial Rounded MT Bold" panose="020F0704030504030204" pitchFamily="34" charset="0"/>
              </a:rPr>
              <a:t>EXECUTING</a:t>
            </a:r>
          </a:p>
          <a:p>
            <a:r>
              <a:rPr lang="en-US" sz="2800" dirty="0">
                <a:latin typeface="Arial Rounded MT Bold" panose="020F0704030504030204" pitchFamily="34" charset="0"/>
              </a:rPr>
              <a:t>    NESTED IF-ELSE</a:t>
            </a:r>
          </a:p>
          <a:p>
            <a:r>
              <a:rPr lang="en-US" sz="2800" dirty="0">
                <a:latin typeface="Arial Rounded MT Bold" panose="020F0704030504030204" pitchFamily="34" charset="0"/>
              </a:rPr>
              <a:t>            STATEMENT</a:t>
            </a:r>
            <a:endParaRPr lang="en-IN" sz="28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C3150A5A-7A81-4A55-B049-EA5F1F16359B}"/>
              </a:ext>
            </a:extLst>
          </p:cNvPr>
          <p:cNvPicPr>
            <a:picLocks noChangeAspect="1"/>
          </p:cNvPicPr>
          <p:nvPr/>
        </p:nvPicPr>
        <p:blipFill>
          <a:blip r:embed="rId3"/>
          <a:stretch>
            <a:fillRect/>
          </a:stretch>
        </p:blipFill>
        <p:spPr>
          <a:xfrm>
            <a:off x="0" y="0"/>
            <a:ext cx="597763" cy="1033453"/>
          </a:xfrm>
          <a:prstGeom prst="rect">
            <a:avLst/>
          </a:prstGeom>
        </p:spPr>
      </p:pic>
      <p:pic>
        <p:nvPicPr>
          <p:cNvPr id="7" name="Picture 6">
            <a:extLst>
              <a:ext uri="{FF2B5EF4-FFF2-40B4-BE49-F238E27FC236}">
                <a16:creationId xmlns:a16="http://schemas.microsoft.com/office/drawing/2014/main" id="{1428F7AA-2DC8-4DD4-867C-94104B88F6C4}"/>
              </a:ext>
            </a:extLst>
          </p:cNvPr>
          <p:cNvPicPr>
            <a:picLocks noChangeAspect="1"/>
          </p:cNvPicPr>
          <p:nvPr/>
        </p:nvPicPr>
        <p:blipFill>
          <a:blip r:embed="rId4"/>
          <a:stretch>
            <a:fillRect/>
          </a:stretch>
        </p:blipFill>
        <p:spPr>
          <a:xfrm>
            <a:off x="11980859" y="5816754"/>
            <a:ext cx="238125" cy="1028700"/>
          </a:xfrm>
          <a:prstGeom prst="rect">
            <a:avLst/>
          </a:prstGeom>
        </p:spPr>
      </p:pic>
    </p:spTree>
    <p:extLst>
      <p:ext uri="{BB962C8B-B14F-4D97-AF65-F5344CB8AC3E}">
        <p14:creationId xmlns:p14="http://schemas.microsoft.com/office/powerpoint/2010/main" val="1922080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15" end="1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100000">
              <a:schemeClr val="accent1">
                <a:lumMod val="20000"/>
                <a:lumOff val="80000"/>
              </a:schemeClr>
            </a:gs>
            <a:gs pos="100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7C9919-625D-440A-B3BF-4492A6E6C09A}"/>
              </a:ext>
            </a:extLst>
          </p:cNvPr>
          <p:cNvSpPr/>
          <p:nvPr/>
        </p:nvSpPr>
        <p:spPr>
          <a:xfrm>
            <a:off x="4208016" y="195309"/>
            <a:ext cx="7590407" cy="6427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1850DB7-43C1-43AE-AF59-1318837E1FA3}"/>
              </a:ext>
            </a:extLst>
          </p:cNvPr>
          <p:cNvSpPr>
            <a:spLocks noGrp="1"/>
          </p:cNvSpPr>
          <p:nvPr>
            <p:ph idx="1"/>
          </p:nvPr>
        </p:nvSpPr>
        <p:spPr>
          <a:xfrm>
            <a:off x="4293474" y="291829"/>
            <a:ext cx="7354029" cy="6472103"/>
          </a:xfrm>
          <a:noFill/>
        </p:spPr>
        <p:txBody>
          <a:bodyPr>
            <a:normAutofit fontScale="25000" lnSpcReduction="20000"/>
          </a:bodyPr>
          <a:lstStyle/>
          <a:p>
            <a:r>
              <a:rPr lang="en-US" sz="5600" dirty="0">
                <a:latin typeface="Arial Rounded MT Bold" panose="020F0704030504030204" pitchFamily="34" charset="0"/>
              </a:rPr>
              <a:t>GENERAL FORM OF </a:t>
            </a:r>
            <a:r>
              <a:rPr lang="en-US" sz="7200" dirty="0">
                <a:latin typeface="Arial Rounded MT Bold" panose="020F0704030504030204" pitchFamily="34" charset="0"/>
              </a:rPr>
              <a:t>ELSE-IF LADDER </a:t>
            </a:r>
            <a:r>
              <a:rPr lang="en-US" sz="5600" dirty="0">
                <a:latin typeface="Arial Rounded MT Bold" panose="020F0704030504030204" pitchFamily="34" charset="0"/>
              </a:rPr>
              <a:t>STATEMENT</a:t>
            </a:r>
          </a:p>
          <a:p>
            <a:pPr marL="0" indent="0">
              <a:buNone/>
            </a:pPr>
            <a:r>
              <a:rPr lang="en-US" sz="5000" dirty="0">
                <a:latin typeface="Arial Rounded MT Bold" panose="020F0704030504030204" pitchFamily="34" charset="0"/>
              </a:rPr>
              <a:t>   </a:t>
            </a:r>
          </a:p>
          <a:p>
            <a:r>
              <a:rPr lang="en-US" sz="8000" dirty="0">
                <a:latin typeface="Arial Rounded MT Bold" panose="020F0704030504030204" pitchFamily="34" charset="0"/>
              </a:rPr>
              <a:t>  </a:t>
            </a:r>
            <a:r>
              <a:rPr lang="en-US" sz="8000" dirty="0">
                <a:solidFill>
                  <a:srgbClr val="C00000"/>
                </a:solidFill>
                <a:latin typeface="Arial Rounded MT Bold" panose="020F0704030504030204" pitchFamily="34" charset="0"/>
              </a:rPr>
              <a:t>if(expression 1)</a:t>
            </a:r>
          </a:p>
          <a:p>
            <a:r>
              <a:rPr lang="en-US" sz="8000" dirty="0">
                <a:solidFill>
                  <a:srgbClr val="C00000"/>
                </a:solidFill>
                <a:latin typeface="Arial Rounded MT Bold" panose="020F0704030504030204" pitchFamily="34" charset="0"/>
              </a:rPr>
              <a:t>                              {</a:t>
            </a:r>
          </a:p>
          <a:p>
            <a:r>
              <a:rPr lang="en-US" sz="8000" dirty="0">
                <a:solidFill>
                  <a:srgbClr val="C00000"/>
                </a:solidFill>
                <a:latin typeface="Arial Rounded MT Bold" panose="020F0704030504030204" pitchFamily="34" charset="0"/>
              </a:rPr>
              <a:t>                                    Statement 1 </a:t>
            </a:r>
          </a:p>
          <a:p>
            <a:r>
              <a:rPr lang="en-US" sz="8000" dirty="0">
                <a:solidFill>
                  <a:srgbClr val="C00000"/>
                </a:solidFill>
                <a:latin typeface="Arial Rounded MT Bold" panose="020F0704030504030204" pitchFamily="34" charset="0"/>
              </a:rPr>
              <a:t>                              }</a:t>
            </a:r>
          </a:p>
          <a:p>
            <a:pPr marL="0" indent="0">
              <a:buNone/>
            </a:pPr>
            <a:r>
              <a:rPr lang="en-US" sz="8000" dirty="0">
                <a:solidFill>
                  <a:srgbClr val="C00000"/>
                </a:solidFill>
                <a:latin typeface="Arial Rounded MT Bold" panose="020F0704030504030204" pitchFamily="34" charset="0"/>
              </a:rPr>
              <a:t>                    </a:t>
            </a:r>
          </a:p>
          <a:p>
            <a:pPr marL="0" indent="0">
              <a:buNone/>
            </a:pPr>
            <a:r>
              <a:rPr lang="en-US" sz="8000" dirty="0">
                <a:solidFill>
                  <a:srgbClr val="C00000"/>
                </a:solidFill>
                <a:latin typeface="Arial Rounded MT Bold" panose="020F0704030504030204" pitchFamily="34" charset="0"/>
              </a:rPr>
              <a:t>                           else if(expression 2)</a:t>
            </a:r>
          </a:p>
          <a:p>
            <a:pPr marL="0" indent="0">
              <a:buNone/>
            </a:pPr>
            <a:r>
              <a:rPr lang="en-US" sz="8000" dirty="0">
                <a:solidFill>
                  <a:srgbClr val="C00000"/>
                </a:solidFill>
                <a:latin typeface="Arial Rounded MT Bold" panose="020F0704030504030204" pitchFamily="34" charset="0"/>
              </a:rPr>
              <a:t>                                      {</a:t>
            </a:r>
          </a:p>
          <a:p>
            <a:pPr marL="0" indent="0">
              <a:buNone/>
            </a:pPr>
            <a:r>
              <a:rPr lang="en-US" sz="8000" dirty="0">
                <a:solidFill>
                  <a:srgbClr val="C00000"/>
                </a:solidFill>
                <a:latin typeface="Arial Rounded MT Bold" panose="020F0704030504030204" pitchFamily="34" charset="0"/>
              </a:rPr>
              <a:t>                                                Statement 2 </a:t>
            </a:r>
          </a:p>
          <a:p>
            <a:pPr marL="0" indent="0">
              <a:buNone/>
            </a:pPr>
            <a:r>
              <a:rPr lang="en-US" sz="8000" dirty="0">
                <a:solidFill>
                  <a:srgbClr val="C00000"/>
                </a:solidFill>
                <a:latin typeface="Arial Rounded MT Bold" panose="020F0704030504030204" pitchFamily="34" charset="0"/>
              </a:rPr>
              <a:t>                                       }</a:t>
            </a:r>
          </a:p>
          <a:p>
            <a:pPr marL="0" indent="0">
              <a:buNone/>
            </a:pPr>
            <a:r>
              <a:rPr lang="en-US" sz="8000" dirty="0">
                <a:solidFill>
                  <a:srgbClr val="C00000"/>
                </a:solidFill>
                <a:latin typeface="Arial Rounded MT Bold" panose="020F0704030504030204" pitchFamily="34" charset="0"/>
              </a:rPr>
              <a:t>                                     </a:t>
            </a:r>
          </a:p>
          <a:p>
            <a:pPr marL="0" indent="0">
              <a:buNone/>
            </a:pPr>
            <a:r>
              <a:rPr lang="en-US" sz="8000" dirty="0">
                <a:solidFill>
                  <a:srgbClr val="C00000"/>
                </a:solidFill>
                <a:latin typeface="Arial Rounded MT Bold" panose="020F0704030504030204" pitchFamily="34" charset="0"/>
              </a:rPr>
              <a:t>                                      else</a:t>
            </a:r>
          </a:p>
          <a:p>
            <a:pPr marL="0" indent="0">
              <a:buNone/>
            </a:pPr>
            <a:r>
              <a:rPr lang="en-US" sz="8000" dirty="0">
                <a:solidFill>
                  <a:srgbClr val="C00000"/>
                </a:solidFill>
                <a:latin typeface="Arial Rounded MT Bold" panose="020F0704030504030204" pitchFamily="34" charset="0"/>
              </a:rPr>
              <a:t>                                               {</a:t>
            </a:r>
          </a:p>
          <a:p>
            <a:pPr marL="0" indent="0">
              <a:buNone/>
            </a:pPr>
            <a:r>
              <a:rPr lang="en-US" sz="8000" dirty="0">
                <a:solidFill>
                  <a:srgbClr val="C00000"/>
                </a:solidFill>
                <a:latin typeface="Arial Rounded MT Bold" panose="020F0704030504030204" pitchFamily="34" charset="0"/>
              </a:rPr>
              <a:t>                                                      Statement 3</a:t>
            </a:r>
          </a:p>
          <a:p>
            <a:pPr marL="0" indent="0">
              <a:buNone/>
            </a:pPr>
            <a:r>
              <a:rPr lang="en-US" sz="8000" dirty="0">
                <a:solidFill>
                  <a:srgbClr val="C00000"/>
                </a:solidFill>
                <a:latin typeface="Arial Rounded MT Bold" panose="020F0704030504030204" pitchFamily="34" charset="0"/>
              </a:rPr>
              <a:t>                                                }</a:t>
            </a:r>
          </a:p>
          <a:p>
            <a:pPr marL="0" indent="0">
              <a:buNone/>
            </a:pPr>
            <a:r>
              <a:rPr lang="en-US" sz="8000" dirty="0">
                <a:latin typeface="Arial Rounded MT Bold" panose="020F0704030504030204" pitchFamily="34" charset="0"/>
              </a:rPr>
              <a:t> </a:t>
            </a:r>
          </a:p>
          <a:p>
            <a:pPr marL="0" indent="0">
              <a:buNone/>
            </a:pPr>
            <a:r>
              <a:rPr lang="en-US" sz="8000" dirty="0">
                <a:latin typeface="Arial Rounded MT Bold" panose="020F0704030504030204" pitchFamily="34" charset="0"/>
              </a:rPr>
              <a:t> </a:t>
            </a:r>
          </a:p>
        </p:txBody>
      </p:sp>
      <p:sp>
        <p:nvSpPr>
          <p:cNvPr id="4" name="Text Placeholder 3">
            <a:extLst>
              <a:ext uri="{FF2B5EF4-FFF2-40B4-BE49-F238E27FC236}">
                <a16:creationId xmlns:a16="http://schemas.microsoft.com/office/drawing/2014/main" id="{49393E58-1B2B-41D8-9D49-D1DE2EB70E22}"/>
              </a:ext>
            </a:extLst>
          </p:cNvPr>
          <p:cNvSpPr>
            <a:spLocks noGrp="1"/>
          </p:cNvSpPr>
          <p:nvPr>
            <p:ph type="body" sz="half" idx="2"/>
          </p:nvPr>
        </p:nvSpPr>
        <p:spPr>
          <a:xfrm>
            <a:off x="203201" y="1826237"/>
            <a:ext cx="3713017" cy="3379124"/>
          </a:xfrm>
        </p:spPr>
        <p:txBody>
          <a:bodyPr>
            <a:normAutofit/>
          </a:bodyPr>
          <a:lstStyle/>
          <a:p>
            <a:pPr algn="ctr"/>
            <a:r>
              <a:rPr lang="en-US" sz="2000" dirty="0">
                <a:latin typeface="Arial Rounded MT Bold" panose="020F0704030504030204" pitchFamily="34" charset="0"/>
              </a:rPr>
              <a:t>DECISION MAKING WITH</a:t>
            </a:r>
          </a:p>
          <a:p>
            <a:pPr algn="ctr"/>
            <a:r>
              <a:rPr lang="en-US" sz="2000" dirty="0">
                <a:latin typeface="Arial Rounded MT Bold" panose="020F0704030504030204" pitchFamily="34" charset="0"/>
              </a:rPr>
              <a:t> IF STATEMENT</a:t>
            </a:r>
            <a:endParaRPr lang="en-IN" sz="2000" dirty="0">
              <a:latin typeface="Arial Rounded MT Bold" panose="020F0704030504030204" pitchFamily="34" charset="0"/>
            </a:endParaRPr>
          </a:p>
          <a:p>
            <a:pPr algn="just"/>
            <a:endParaRPr lang="en-IN" sz="2000" dirty="0">
              <a:latin typeface="Arial Rounded MT Bold" panose="020F0704030504030204" pitchFamily="34" charset="0"/>
            </a:endParaRPr>
          </a:p>
          <a:p>
            <a:pPr algn="just"/>
            <a:r>
              <a:rPr lang="en-IN" sz="2000" dirty="0">
                <a:latin typeface="Arial Rounded MT Bold" panose="020F0704030504030204" pitchFamily="34" charset="0"/>
              </a:rPr>
              <a:t>   An introduction to….</a:t>
            </a:r>
          </a:p>
          <a:p>
            <a:pPr algn="just"/>
            <a:r>
              <a:rPr lang="en-IN" sz="2000" dirty="0">
                <a:latin typeface="Arial Rounded MT Bold" panose="020F0704030504030204" pitchFamily="34" charset="0"/>
              </a:rPr>
              <a:t>        </a:t>
            </a:r>
            <a:r>
              <a:rPr lang="en-IN" sz="2800" dirty="0">
                <a:latin typeface="Arial Rounded MT Bold" panose="020F0704030504030204" pitchFamily="34" charset="0"/>
              </a:rPr>
              <a:t>ELSE-IF LADDER</a:t>
            </a:r>
            <a:endParaRPr lang="en-US" sz="28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8E620937-A6F1-4E05-A238-7AEDA6FDA362}"/>
              </a:ext>
            </a:extLst>
          </p:cNvPr>
          <p:cNvPicPr>
            <a:picLocks noChangeAspect="1"/>
          </p:cNvPicPr>
          <p:nvPr/>
        </p:nvPicPr>
        <p:blipFill>
          <a:blip r:embed="rId3"/>
          <a:stretch>
            <a:fillRect/>
          </a:stretch>
        </p:blipFill>
        <p:spPr>
          <a:xfrm>
            <a:off x="0" y="0"/>
            <a:ext cx="597763" cy="1033453"/>
          </a:xfrm>
          <a:prstGeom prst="rect">
            <a:avLst/>
          </a:prstGeom>
        </p:spPr>
      </p:pic>
      <p:pic>
        <p:nvPicPr>
          <p:cNvPr id="6" name="Picture 5">
            <a:extLst>
              <a:ext uri="{FF2B5EF4-FFF2-40B4-BE49-F238E27FC236}">
                <a16:creationId xmlns:a16="http://schemas.microsoft.com/office/drawing/2014/main" id="{0EBAEA12-0FAD-4AE8-A05C-746411DC420A}"/>
              </a:ext>
            </a:extLst>
          </p:cNvPr>
          <p:cNvPicPr>
            <a:picLocks noChangeAspect="1"/>
          </p:cNvPicPr>
          <p:nvPr/>
        </p:nvPicPr>
        <p:blipFill>
          <a:blip r:embed="rId4"/>
          <a:stretch>
            <a:fillRect/>
          </a:stretch>
        </p:blipFill>
        <p:spPr>
          <a:xfrm>
            <a:off x="11980859" y="5816754"/>
            <a:ext cx="238125" cy="1028700"/>
          </a:xfrm>
          <a:prstGeom prst="rect">
            <a:avLst/>
          </a:prstGeom>
        </p:spPr>
      </p:pic>
    </p:spTree>
    <p:extLst>
      <p:ext uri="{BB962C8B-B14F-4D97-AF65-F5344CB8AC3E}">
        <p14:creationId xmlns:p14="http://schemas.microsoft.com/office/powerpoint/2010/main" val="1252138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mph" presetSubtype="0" fill="hold" nodeType="clickEffect">
                                  <p:stCondLst>
                                    <p:cond delay="0"/>
                                  </p:stCondLst>
                                  <p:childTnLst>
                                    <p:animClr clrSpc="hsl" dir="cw">
                                      <p:cBhvr override="childStyle">
                                        <p:cTn id="13" dur="500" fill="hold"/>
                                        <p:tgtEl>
                                          <p:spTgt spid="3">
                                            <p:txEl>
                                              <p:pRg st="4" end="4"/>
                                            </p:txEl>
                                          </p:spTgt>
                                        </p:tgtEl>
                                        <p:attrNameLst>
                                          <p:attrName>style.color</p:attrName>
                                        </p:attrNameLst>
                                      </p:cBhvr>
                                      <p:by>
                                        <p:hsl h="10842353" s="0" l="0"/>
                                      </p:by>
                                    </p:animClr>
                                    <p:animClr clrSpc="hsl" dir="cw">
                                      <p:cBhvr>
                                        <p:cTn id="14" dur="500" fill="hold"/>
                                        <p:tgtEl>
                                          <p:spTgt spid="3">
                                            <p:txEl>
                                              <p:pRg st="4" end="4"/>
                                            </p:txEl>
                                          </p:spTgt>
                                        </p:tgtEl>
                                        <p:attrNameLst>
                                          <p:attrName>fillcolor</p:attrName>
                                        </p:attrNameLst>
                                      </p:cBhvr>
                                      <p:by>
                                        <p:hsl h="10842353" s="0" l="0"/>
                                      </p:by>
                                    </p:animClr>
                                    <p:animClr clrSpc="hsl" dir="cw">
                                      <p:cBhvr>
                                        <p:cTn id="15" dur="500" fill="hold"/>
                                        <p:tgtEl>
                                          <p:spTgt spid="3">
                                            <p:txEl>
                                              <p:pRg st="4" end="4"/>
                                            </p:txEl>
                                          </p:spTgt>
                                        </p:tgtEl>
                                        <p:attrNameLst>
                                          <p:attrName>stroke.color</p:attrName>
                                        </p:attrNameLst>
                                      </p:cBhvr>
                                      <p:by>
                                        <p:hsl h="10842353" s="0" l="0"/>
                                      </p:by>
                                    </p:animClr>
                                    <p:set>
                                      <p:cBhvr>
                                        <p:cTn id="16" dur="500" fill="hold"/>
                                        <p:tgtEl>
                                          <p:spTgt spid="3">
                                            <p:txEl>
                                              <p:pRg st="4" end="4"/>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3">
                                            <p:txEl>
                                              <p:pRg st="9" end="9"/>
                                            </p:txEl>
                                          </p:spTgt>
                                        </p:tgtEl>
                                        <p:attrNameLst>
                                          <p:attrName>style.color</p:attrName>
                                        </p:attrNameLst>
                                      </p:cBhvr>
                                      <p:to>
                                        <a:srgbClr val="1B3F5B"/>
                                      </p:to>
                                    </p:animClr>
                                    <p:animClr clrSpc="rgb" dir="cw">
                                      <p:cBhvr>
                                        <p:cTn id="21" dur="500" fill="hold"/>
                                        <p:tgtEl>
                                          <p:spTgt spid="3">
                                            <p:txEl>
                                              <p:pRg st="9" end="9"/>
                                            </p:txEl>
                                          </p:spTgt>
                                        </p:tgtEl>
                                        <p:attrNameLst>
                                          <p:attrName>fillcolor</p:attrName>
                                        </p:attrNameLst>
                                      </p:cBhvr>
                                      <p:to>
                                        <a:srgbClr val="1B3F5B"/>
                                      </p:to>
                                    </p:animClr>
                                    <p:set>
                                      <p:cBhvr>
                                        <p:cTn id="22" dur="500" fill="hold"/>
                                        <p:tgtEl>
                                          <p:spTgt spid="3">
                                            <p:txEl>
                                              <p:pRg st="9" end="9"/>
                                            </p:txEl>
                                          </p:spTgt>
                                        </p:tgtEl>
                                        <p:attrNameLst>
                                          <p:attrName>fill.type</p:attrName>
                                        </p:attrNameLst>
                                      </p:cBhvr>
                                      <p:to>
                                        <p:strVal val="solid"/>
                                      </p:to>
                                    </p:set>
                                    <p:set>
                                      <p:cBhvr>
                                        <p:cTn id="23" dur="500" fill="hold"/>
                                        <p:tgtEl>
                                          <p:spTgt spid="3">
                                            <p:txEl>
                                              <p:pRg st="9" end="9"/>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3">
                                            <p:txEl>
                                              <p:pRg st="14" end="14"/>
                                            </p:txEl>
                                          </p:spTgt>
                                        </p:tgtEl>
                                        <p:attrNameLst>
                                          <p:attrName>style.color</p:attrName>
                                        </p:attrNameLst>
                                      </p:cBhvr>
                                      <p:to>
                                        <a:srgbClr val="00B050"/>
                                      </p:to>
                                    </p:animClr>
                                    <p:animClr clrSpc="rgb" dir="cw">
                                      <p:cBhvr>
                                        <p:cTn id="28" dur="500" fill="hold"/>
                                        <p:tgtEl>
                                          <p:spTgt spid="3">
                                            <p:txEl>
                                              <p:pRg st="14" end="14"/>
                                            </p:txEl>
                                          </p:spTgt>
                                        </p:tgtEl>
                                        <p:attrNameLst>
                                          <p:attrName>fillcolor</p:attrName>
                                        </p:attrNameLst>
                                      </p:cBhvr>
                                      <p:to>
                                        <a:srgbClr val="00B050"/>
                                      </p:to>
                                    </p:animClr>
                                    <p:set>
                                      <p:cBhvr>
                                        <p:cTn id="29" dur="500" fill="hold"/>
                                        <p:tgtEl>
                                          <p:spTgt spid="3">
                                            <p:txEl>
                                              <p:pRg st="14" end="14"/>
                                            </p:txEl>
                                          </p:spTgt>
                                        </p:tgtEl>
                                        <p:attrNameLst>
                                          <p:attrName>fill.type</p:attrName>
                                        </p:attrNameLst>
                                      </p:cBhvr>
                                      <p:to>
                                        <p:strVal val="solid"/>
                                      </p:to>
                                    </p:set>
                                    <p:set>
                                      <p:cBhvr>
                                        <p:cTn id="30" dur="500" fill="hold"/>
                                        <p:tgtEl>
                                          <p:spTgt spid="3">
                                            <p:txEl>
                                              <p:pRg st="14" end="1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100000">
              <a:schemeClr val="accent1">
                <a:lumMod val="20000"/>
                <a:lumOff val="80000"/>
              </a:schemeClr>
            </a:gs>
            <a:gs pos="100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5A1745-0B69-43B6-A14E-949242456FDE}"/>
              </a:ext>
            </a:extLst>
          </p:cNvPr>
          <p:cNvSpPr/>
          <p:nvPr/>
        </p:nvSpPr>
        <p:spPr>
          <a:xfrm>
            <a:off x="4392246" y="204281"/>
            <a:ext cx="7283939" cy="65175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9AEB4CED-EBF4-4486-8AD3-33F09ACA6C0B}"/>
              </a:ext>
            </a:extLst>
          </p:cNvPr>
          <p:cNvSpPr>
            <a:spLocks noGrp="1"/>
          </p:cNvSpPr>
          <p:nvPr>
            <p:ph idx="1"/>
          </p:nvPr>
        </p:nvSpPr>
        <p:spPr>
          <a:xfrm>
            <a:off x="4426085" y="272375"/>
            <a:ext cx="7088253" cy="6429982"/>
          </a:xfrm>
        </p:spPr>
        <p:txBody>
          <a:bodyPr>
            <a:normAutofit/>
          </a:bodyPr>
          <a:lstStyle/>
          <a:p>
            <a:pPr algn="just"/>
            <a:r>
              <a:rPr lang="en-US" sz="1900" dirty="0">
                <a:solidFill>
                  <a:schemeClr val="tx1">
                    <a:lumMod val="65000"/>
                    <a:lumOff val="35000"/>
                  </a:schemeClr>
                </a:solidFill>
                <a:latin typeface="Arial Rounded MT Bold" panose="020F0704030504030204" pitchFamily="34" charset="0"/>
              </a:rPr>
              <a:t>Suppose a student samiksha scored 80% marks, store her percentage in “per” variable. Now display the grade obtained by her.</a:t>
            </a:r>
          </a:p>
          <a:p>
            <a:pPr marL="0" indent="0">
              <a:buNone/>
            </a:pPr>
            <a:r>
              <a:rPr lang="en-US" sz="4500" dirty="0">
                <a:latin typeface="Arial Rounded MT Bold" panose="020F0704030504030204" pitchFamily="34" charset="0"/>
              </a:rPr>
              <a:t>          </a:t>
            </a:r>
            <a:r>
              <a:rPr lang="en-US" sz="1800" dirty="0">
                <a:solidFill>
                  <a:srgbClr val="C00000"/>
                </a:solidFill>
                <a:latin typeface="Arial Rounded MT Bold" panose="020F0704030504030204" pitchFamily="34" charset="0"/>
              </a:rPr>
              <a:t>if(per&gt;=90)</a:t>
            </a:r>
          </a:p>
          <a:p>
            <a:pPr marL="0" indent="0">
              <a:buNone/>
            </a:pPr>
            <a:r>
              <a:rPr lang="en-US" sz="1800" dirty="0">
                <a:solidFill>
                  <a:srgbClr val="C00000"/>
                </a:solidFill>
                <a:latin typeface="Arial Rounded MT Bold" panose="020F0704030504030204" pitchFamily="34" charset="0"/>
              </a:rPr>
              <a:t>                                 {</a:t>
            </a:r>
          </a:p>
          <a:p>
            <a:pPr marL="0" indent="0">
              <a:buNone/>
            </a:pPr>
            <a:r>
              <a:rPr lang="en-US" sz="1800" dirty="0">
                <a:solidFill>
                  <a:srgbClr val="C00000"/>
                </a:solidFill>
                <a:latin typeface="Arial Rounded MT Bold" panose="020F0704030504030204" pitchFamily="34" charset="0"/>
              </a:rPr>
              <a:t>                                          print  “ GRADE A”</a:t>
            </a:r>
          </a:p>
          <a:p>
            <a:pPr marL="0" indent="0">
              <a:buNone/>
            </a:pPr>
            <a:r>
              <a:rPr lang="en-US" sz="1800" dirty="0">
                <a:solidFill>
                  <a:srgbClr val="C00000"/>
                </a:solidFill>
                <a:latin typeface="Arial Rounded MT Bold" panose="020F0704030504030204" pitchFamily="34" charset="0"/>
              </a:rPr>
              <a:t>                                 }</a:t>
            </a:r>
          </a:p>
          <a:p>
            <a:pPr marL="0" indent="0">
              <a:buNone/>
            </a:pPr>
            <a:r>
              <a:rPr lang="en-US" sz="1800" dirty="0">
                <a:solidFill>
                  <a:srgbClr val="C00000"/>
                </a:solidFill>
                <a:latin typeface="Arial Rounded MT Bold" panose="020F0704030504030204" pitchFamily="34" charset="0"/>
              </a:rPr>
              <a:t>                                      else if(per&gt;=80)</a:t>
            </a:r>
          </a:p>
          <a:p>
            <a:pPr marL="0" indent="0">
              <a:buNone/>
            </a:pPr>
            <a:r>
              <a:rPr lang="en-US" sz="1800" dirty="0">
                <a:solidFill>
                  <a:srgbClr val="C00000"/>
                </a:solidFill>
                <a:latin typeface="Arial Rounded MT Bold" panose="020F0704030504030204" pitchFamily="34" charset="0"/>
              </a:rPr>
              <a:t>                                             {</a:t>
            </a:r>
          </a:p>
          <a:p>
            <a:pPr marL="0" indent="0">
              <a:buNone/>
            </a:pPr>
            <a:r>
              <a:rPr lang="en-US" sz="1800" dirty="0">
                <a:solidFill>
                  <a:srgbClr val="C00000"/>
                </a:solidFill>
                <a:latin typeface="Arial Rounded MT Bold" panose="020F0704030504030204" pitchFamily="34" charset="0"/>
              </a:rPr>
              <a:t>                                                         print “GRADE B”</a:t>
            </a:r>
          </a:p>
          <a:p>
            <a:pPr marL="0" indent="0">
              <a:buNone/>
            </a:pPr>
            <a:r>
              <a:rPr lang="en-US" sz="1800" dirty="0">
                <a:solidFill>
                  <a:srgbClr val="C00000"/>
                </a:solidFill>
                <a:latin typeface="Arial Rounded MT Bold" panose="020F0704030504030204" pitchFamily="34" charset="0"/>
              </a:rPr>
              <a:t>                                               }</a:t>
            </a:r>
          </a:p>
          <a:p>
            <a:pPr marL="0" indent="0">
              <a:buNone/>
            </a:pPr>
            <a:r>
              <a:rPr lang="en-US" sz="1800" dirty="0">
                <a:solidFill>
                  <a:srgbClr val="C00000"/>
                </a:solidFill>
                <a:latin typeface="Arial Rounded MT Bold" panose="020F0704030504030204" pitchFamily="34" charset="0"/>
              </a:rPr>
              <a:t>                                                      else</a:t>
            </a:r>
          </a:p>
          <a:p>
            <a:pPr marL="0" indent="0">
              <a:buNone/>
            </a:pPr>
            <a:r>
              <a:rPr lang="en-US" sz="1800" dirty="0">
                <a:solidFill>
                  <a:srgbClr val="C00000"/>
                </a:solidFill>
                <a:latin typeface="Arial Rounded MT Bold" panose="020F0704030504030204" pitchFamily="34" charset="0"/>
              </a:rPr>
              <a:t>                                                            {</a:t>
            </a:r>
          </a:p>
          <a:p>
            <a:pPr marL="0" indent="0">
              <a:buNone/>
            </a:pPr>
            <a:r>
              <a:rPr lang="en-US" sz="1800" dirty="0">
                <a:solidFill>
                  <a:srgbClr val="C00000"/>
                </a:solidFill>
                <a:latin typeface="Arial Rounded MT Bold" panose="020F0704030504030204" pitchFamily="34" charset="0"/>
              </a:rPr>
              <a:t>                                                                   print “GRADE C”</a:t>
            </a:r>
          </a:p>
          <a:p>
            <a:pPr marL="0" indent="0">
              <a:buNone/>
            </a:pPr>
            <a:r>
              <a:rPr lang="en-US" sz="1800" dirty="0">
                <a:solidFill>
                  <a:srgbClr val="C00000"/>
                </a:solidFill>
                <a:latin typeface="Arial Rounded MT Bold" panose="020F0704030504030204" pitchFamily="34" charset="0"/>
              </a:rPr>
              <a:t>                                                            }                                         </a:t>
            </a:r>
            <a:endParaRPr lang="en-US" sz="4500" dirty="0">
              <a:solidFill>
                <a:srgbClr val="C00000"/>
              </a:solidFill>
              <a:latin typeface="Arial Rounded MT Bold" panose="020F0704030504030204" pitchFamily="34" charset="0"/>
            </a:endParaRPr>
          </a:p>
        </p:txBody>
      </p:sp>
      <p:sp>
        <p:nvSpPr>
          <p:cNvPr id="4" name="Text Placeholder 3">
            <a:extLst>
              <a:ext uri="{FF2B5EF4-FFF2-40B4-BE49-F238E27FC236}">
                <a16:creationId xmlns:a16="http://schemas.microsoft.com/office/drawing/2014/main" id="{FF1568E3-75B6-476A-9648-B1A0D02CA3B4}"/>
              </a:ext>
            </a:extLst>
          </p:cNvPr>
          <p:cNvSpPr>
            <a:spLocks noGrp="1"/>
          </p:cNvSpPr>
          <p:nvPr>
            <p:ph type="body" sz="half" idx="2"/>
          </p:nvPr>
        </p:nvSpPr>
        <p:spPr>
          <a:xfrm>
            <a:off x="226647" y="2355557"/>
            <a:ext cx="3509107" cy="3379124"/>
          </a:xfrm>
        </p:spPr>
        <p:txBody>
          <a:bodyPr>
            <a:normAutofit/>
          </a:bodyPr>
          <a:lstStyle/>
          <a:p>
            <a:r>
              <a:rPr lang="en-US" sz="2800" dirty="0">
                <a:latin typeface="Arial Rounded MT Bold" panose="020F0704030504030204" pitchFamily="34" charset="0"/>
              </a:rPr>
              <a:t>EXECUTING</a:t>
            </a:r>
          </a:p>
          <a:p>
            <a:r>
              <a:rPr lang="en-US" sz="2800" dirty="0">
                <a:latin typeface="Arial Rounded MT Bold" panose="020F0704030504030204" pitchFamily="34" charset="0"/>
              </a:rPr>
              <a:t>    ELSE-IF LADDER</a:t>
            </a:r>
          </a:p>
          <a:p>
            <a:r>
              <a:rPr lang="en-US" sz="2800" dirty="0">
                <a:latin typeface="Arial Rounded MT Bold" panose="020F0704030504030204" pitchFamily="34" charset="0"/>
              </a:rPr>
              <a:t>            STATEMENT</a:t>
            </a:r>
            <a:endParaRPr lang="en-IN" sz="28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C3150A5A-7A81-4A55-B049-EA5F1F16359B}"/>
              </a:ext>
            </a:extLst>
          </p:cNvPr>
          <p:cNvPicPr>
            <a:picLocks noChangeAspect="1"/>
          </p:cNvPicPr>
          <p:nvPr/>
        </p:nvPicPr>
        <p:blipFill>
          <a:blip r:embed="rId3"/>
          <a:stretch>
            <a:fillRect/>
          </a:stretch>
        </p:blipFill>
        <p:spPr>
          <a:xfrm>
            <a:off x="0" y="0"/>
            <a:ext cx="597763" cy="1033453"/>
          </a:xfrm>
          <a:prstGeom prst="rect">
            <a:avLst/>
          </a:prstGeom>
        </p:spPr>
      </p:pic>
      <p:pic>
        <p:nvPicPr>
          <p:cNvPr id="7" name="Picture 6">
            <a:extLst>
              <a:ext uri="{FF2B5EF4-FFF2-40B4-BE49-F238E27FC236}">
                <a16:creationId xmlns:a16="http://schemas.microsoft.com/office/drawing/2014/main" id="{1428F7AA-2DC8-4DD4-867C-94104B88F6C4}"/>
              </a:ext>
            </a:extLst>
          </p:cNvPr>
          <p:cNvPicPr>
            <a:picLocks noChangeAspect="1"/>
          </p:cNvPicPr>
          <p:nvPr/>
        </p:nvPicPr>
        <p:blipFill>
          <a:blip r:embed="rId4"/>
          <a:stretch>
            <a:fillRect/>
          </a:stretch>
        </p:blipFill>
        <p:spPr>
          <a:xfrm>
            <a:off x="11980859" y="5816754"/>
            <a:ext cx="238125" cy="1028700"/>
          </a:xfrm>
          <a:prstGeom prst="rect">
            <a:avLst/>
          </a:prstGeom>
        </p:spPr>
      </p:pic>
    </p:spTree>
    <p:extLst>
      <p:ext uri="{BB962C8B-B14F-4D97-AF65-F5344CB8AC3E}">
        <p14:creationId xmlns:p14="http://schemas.microsoft.com/office/powerpoint/2010/main" val="2690743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rgbClr val="0070C0"/>
                                      </p:to>
                                    </p:animClr>
                                    <p:animClr clrSpc="rgb" dir="cw">
                                      <p:cBhvr>
                                        <p:cTn id="7" dur="500" fill="hold"/>
                                        <p:tgtEl>
                                          <p:spTgt spid="3">
                                            <p:txEl>
                                              <p:pRg st="5" end="5"/>
                                            </p:txEl>
                                          </p:spTgt>
                                        </p:tgtEl>
                                        <p:attrNameLst>
                                          <p:attrName>fillcolor</p:attrName>
                                        </p:attrNameLst>
                                      </p:cBhvr>
                                      <p:to>
                                        <a:srgbClr val="0070C0"/>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3">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172C8-C173-4B91-8B4C-96C9DE668A99}"/>
              </a:ext>
            </a:extLst>
          </p:cNvPr>
          <p:cNvSpPr/>
          <p:nvPr/>
        </p:nvSpPr>
        <p:spPr>
          <a:xfrm>
            <a:off x="8575828" y="3701988"/>
            <a:ext cx="2823099" cy="2574525"/>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6C88C3A3-4E6E-4854-8EA5-025FCC0B48A4}"/>
              </a:ext>
            </a:extLst>
          </p:cNvPr>
          <p:cNvSpPr/>
          <p:nvPr/>
        </p:nvSpPr>
        <p:spPr>
          <a:xfrm>
            <a:off x="4705164" y="3657600"/>
            <a:ext cx="3142696" cy="262779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 name="Rectangle 1">
            <a:extLst>
              <a:ext uri="{FF2B5EF4-FFF2-40B4-BE49-F238E27FC236}">
                <a16:creationId xmlns:a16="http://schemas.microsoft.com/office/drawing/2014/main" id="{B64DF93F-6F65-4F5B-AB98-CBB46CBC34A0}"/>
              </a:ext>
            </a:extLst>
          </p:cNvPr>
          <p:cNvSpPr/>
          <p:nvPr/>
        </p:nvSpPr>
        <p:spPr>
          <a:xfrm>
            <a:off x="4980373" y="1890944"/>
            <a:ext cx="2849732" cy="3799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8E9511F-8656-4A68-B092-4F58FE5EAA19}"/>
              </a:ext>
            </a:extLst>
          </p:cNvPr>
          <p:cNvSpPr txBox="1"/>
          <p:nvPr/>
        </p:nvSpPr>
        <p:spPr>
          <a:xfrm>
            <a:off x="887768" y="3613211"/>
            <a:ext cx="2920753" cy="707886"/>
          </a:xfrm>
          <a:prstGeom prst="rect">
            <a:avLst/>
          </a:prstGeom>
          <a:noFill/>
        </p:spPr>
        <p:txBody>
          <a:bodyPr wrap="square" rtlCol="0">
            <a:spAutoFit/>
          </a:bodyPr>
          <a:lstStyle/>
          <a:p>
            <a:pPr algn="ctr"/>
            <a:r>
              <a:rPr lang="en-US" sz="4000" dirty="0">
                <a:latin typeface="Arial Rounded MT Bold" panose="020F0704030504030204" pitchFamily="34" charset="0"/>
              </a:rPr>
              <a:t>SUMMARY</a:t>
            </a:r>
            <a:endParaRPr lang="en-IN" sz="4000" dirty="0">
              <a:latin typeface="Arial Rounded MT Bold" panose="020F0704030504030204" pitchFamily="34" charset="0"/>
            </a:endParaRPr>
          </a:p>
        </p:txBody>
      </p:sp>
      <p:sp>
        <p:nvSpPr>
          <p:cNvPr id="9" name="TextBox 8">
            <a:extLst>
              <a:ext uri="{FF2B5EF4-FFF2-40B4-BE49-F238E27FC236}">
                <a16:creationId xmlns:a16="http://schemas.microsoft.com/office/drawing/2014/main" id="{1AB6C9CE-E5D4-4793-9A4D-4F0C42218ADA}"/>
              </a:ext>
            </a:extLst>
          </p:cNvPr>
          <p:cNvSpPr txBox="1"/>
          <p:nvPr/>
        </p:nvSpPr>
        <p:spPr>
          <a:xfrm>
            <a:off x="4857566" y="4378169"/>
            <a:ext cx="2920753" cy="1754326"/>
          </a:xfrm>
          <a:prstGeom prst="rect">
            <a:avLst/>
          </a:prstGeom>
          <a:noFill/>
        </p:spPr>
        <p:txBody>
          <a:bodyPr wrap="square" rtlCol="0">
            <a:spAutoFit/>
          </a:bodyPr>
          <a:lstStyle/>
          <a:p>
            <a:pPr algn="ctr"/>
            <a:r>
              <a:rPr lang="en-US" dirty="0">
                <a:latin typeface="Arial Rounded MT Bold" panose="020F0704030504030204" pitchFamily="34" charset="0"/>
              </a:rPr>
              <a:t>Also, we learned how different types of decision making</a:t>
            </a:r>
          </a:p>
          <a:p>
            <a:pPr algn="ctr"/>
            <a:r>
              <a:rPr lang="en-US" dirty="0">
                <a:latin typeface="Arial Rounded MT Bold" panose="020F0704030504030204" pitchFamily="34" charset="0"/>
              </a:rPr>
              <a:t>Structures are build and are different from each other </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B1B69A34-D3AC-4C82-9B98-DC93B59AB0D4}"/>
              </a:ext>
            </a:extLst>
          </p:cNvPr>
          <p:cNvSpPr txBox="1"/>
          <p:nvPr/>
        </p:nvSpPr>
        <p:spPr>
          <a:xfrm>
            <a:off x="8603943" y="4564602"/>
            <a:ext cx="2920753" cy="1477328"/>
          </a:xfrm>
          <a:prstGeom prst="rect">
            <a:avLst/>
          </a:prstGeom>
          <a:noFill/>
        </p:spPr>
        <p:txBody>
          <a:bodyPr wrap="square" rtlCol="0">
            <a:spAutoFit/>
          </a:bodyPr>
          <a:lstStyle/>
          <a:p>
            <a:pPr algn="ctr"/>
            <a:r>
              <a:rPr lang="en-US" dirty="0">
                <a:latin typeface="Arial Rounded MT Bold" panose="020F0704030504030204" pitchFamily="34" charset="0"/>
              </a:rPr>
              <a:t>A walkthrough to the implementation of decision making statements is done using compiler</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46AB1EE7-C5CD-4258-860D-E335299F2013}"/>
              </a:ext>
            </a:extLst>
          </p:cNvPr>
          <p:cNvSpPr txBox="1"/>
          <p:nvPr/>
        </p:nvSpPr>
        <p:spPr>
          <a:xfrm>
            <a:off x="6029418" y="3721223"/>
            <a:ext cx="745724" cy="646331"/>
          </a:xfrm>
          <a:prstGeom prst="rect">
            <a:avLst/>
          </a:prstGeom>
          <a:noFill/>
        </p:spPr>
        <p:txBody>
          <a:bodyPr wrap="square" rtlCol="0">
            <a:spAutoFit/>
          </a:bodyPr>
          <a:lstStyle/>
          <a:p>
            <a:r>
              <a:rPr lang="en-US" sz="3600" b="1" dirty="0"/>
              <a:t>2.</a:t>
            </a:r>
            <a:endParaRPr lang="en-IN" sz="3600" b="1" dirty="0"/>
          </a:p>
        </p:txBody>
      </p:sp>
      <p:sp>
        <p:nvSpPr>
          <p:cNvPr id="13" name="TextBox 12">
            <a:extLst>
              <a:ext uri="{FF2B5EF4-FFF2-40B4-BE49-F238E27FC236}">
                <a16:creationId xmlns:a16="http://schemas.microsoft.com/office/drawing/2014/main" id="{215CBCC5-3CC2-4A85-899A-EE4EA6DA82DB}"/>
              </a:ext>
            </a:extLst>
          </p:cNvPr>
          <p:cNvSpPr txBox="1"/>
          <p:nvPr/>
        </p:nvSpPr>
        <p:spPr>
          <a:xfrm>
            <a:off x="9820184" y="3747857"/>
            <a:ext cx="745724" cy="646331"/>
          </a:xfrm>
          <a:prstGeom prst="rect">
            <a:avLst/>
          </a:prstGeom>
          <a:noFill/>
        </p:spPr>
        <p:txBody>
          <a:bodyPr wrap="square" rtlCol="0">
            <a:spAutoFit/>
          </a:bodyPr>
          <a:lstStyle/>
          <a:p>
            <a:r>
              <a:rPr lang="en-US" sz="3600" b="1" dirty="0"/>
              <a:t>3.</a:t>
            </a:r>
            <a:endParaRPr lang="en-IN" sz="3600" b="1" dirty="0"/>
          </a:p>
        </p:txBody>
      </p:sp>
      <p:pic>
        <p:nvPicPr>
          <p:cNvPr id="14" name="Picture 13">
            <a:extLst>
              <a:ext uri="{FF2B5EF4-FFF2-40B4-BE49-F238E27FC236}">
                <a16:creationId xmlns:a16="http://schemas.microsoft.com/office/drawing/2014/main" id="{3D4F1F22-BA41-43DA-839D-7F8A1F3AA587}"/>
              </a:ext>
            </a:extLst>
          </p:cNvPr>
          <p:cNvPicPr>
            <a:picLocks noChangeAspect="1"/>
          </p:cNvPicPr>
          <p:nvPr/>
        </p:nvPicPr>
        <p:blipFill>
          <a:blip r:embed="rId3"/>
          <a:stretch>
            <a:fillRect/>
          </a:stretch>
        </p:blipFill>
        <p:spPr>
          <a:xfrm>
            <a:off x="0" y="0"/>
            <a:ext cx="597763" cy="1033453"/>
          </a:xfrm>
          <a:prstGeom prst="rect">
            <a:avLst/>
          </a:prstGeom>
        </p:spPr>
      </p:pic>
      <p:pic>
        <p:nvPicPr>
          <p:cNvPr id="15" name="Picture 14">
            <a:extLst>
              <a:ext uri="{FF2B5EF4-FFF2-40B4-BE49-F238E27FC236}">
                <a16:creationId xmlns:a16="http://schemas.microsoft.com/office/drawing/2014/main" id="{0014677D-6ABA-4A7F-98EE-561E4654A8A3}"/>
              </a:ext>
            </a:extLst>
          </p:cNvPr>
          <p:cNvPicPr>
            <a:picLocks noChangeAspect="1"/>
          </p:cNvPicPr>
          <p:nvPr/>
        </p:nvPicPr>
        <p:blipFill>
          <a:blip r:embed="rId4"/>
          <a:stretch>
            <a:fillRect/>
          </a:stretch>
        </p:blipFill>
        <p:spPr>
          <a:xfrm>
            <a:off x="11980859" y="5816754"/>
            <a:ext cx="238125" cy="1028700"/>
          </a:xfrm>
          <a:prstGeom prst="rect">
            <a:avLst/>
          </a:prstGeom>
        </p:spPr>
      </p:pic>
      <p:sp>
        <p:nvSpPr>
          <p:cNvPr id="16" name="Rectangle 15">
            <a:extLst>
              <a:ext uri="{FF2B5EF4-FFF2-40B4-BE49-F238E27FC236}">
                <a16:creationId xmlns:a16="http://schemas.microsoft.com/office/drawing/2014/main" id="{B8BCAFFD-373D-4F28-9300-00B7267A8AB7}"/>
              </a:ext>
            </a:extLst>
          </p:cNvPr>
          <p:cNvSpPr/>
          <p:nvPr/>
        </p:nvSpPr>
        <p:spPr>
          <a:xfrm>
            <a:off x="6748508" y="835982"/>
            <a:ext cx="3142696" cy="262779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7" name="TextBox 16">
            <a:extLst>
              <a:ext uri="{FF2B5EF4-FFF2-40B4-BE49-F238E27FC236}">
                <a16:creationId xmlns:a16="http://schemas.microsoft.com/office/drawing/2014/main" id="{1DDA432C-1375-48ED-BC3B-582254F8CA91}"/>
              </a:ext>
            </a:extLst>
          </p:cNvPr>
          <p:cNvSpPr txBox="1"/>
          <p:nvPr/>
        </p:nvSpPr>
        <p:spPr>
          <a:xfrm>
            <a:off x="6853562" y="1420427"/>
            <a:ext cx="2920753" cy="1754326"/>
          </a:xfrm>
          <a:prstGeom prst="rect">
            <a:avLst/>
          </a:prstGeom>
          <a:noFill/>
        </p:spPr>
        <p:txBody>
          <a:bodyPr wrap="square" rtlCol="0">
            <a:spAutoFit/>
          </a:bodyPr>
          <a:lstStyle/>
          <a:p>
            <a:pPr algn="ctr"/>
            <a:r>
              <a:rPr lang="en-US" dirty="0">
                <a:latin typeface="Arial Rounded MT Bold" panose="020F0704030504030204" pitchFamily="34" charset="0"/>
              </a:rPr>
              <a:t>We learned how different types of decision making</a:t>
            </a:r>
          </a:p>
          <a:p>
            <a:pPr algn="ctr"/>
            <a:r>
              <a:rPr lang="en-US" dirty="0">
                <a:latin typeface="Arial Rounded MT Bold" panose="020F0704030504030204" pitchFamily="34" charset="0"/>
              </a:rPr>
              <a:t>Structures are used with respect to real world scenario</a:t>
            </a:r>
            <a:endParaRPr lang="en-IN" dirty="0">
              <a:latin typeface="Arial Rounded MT Bold" panose="020F0704030504030204" pitchFamily="34" charset="0"/>
            </a:endParaRPr>
          </a:p>
        </p:txBody>
      </p:sp>
      <p:sp>
        <p:nvSpPr>
          <p:cNvPr id="18" name="TextBox 17">
            <a:extLst>
              <a:ext uri="{FF2B5EF4-FFF2-40B4-BE49-F238E27FC236}">
                <a16:creationId xmlns:a16="http://schemas.microsoft.com/office/drawing/2014/main" id="{9A5E8C4C-108A-4879-B961-8EB1587C5409}"/>
              </a:ext>
            </a:extLst>
          </p:cNvPr>
          <p:cNvSpPr txBox="1"/>
          <p:nvPr/>
        </p:nvSpPr>
        <p:spPr>
          <a:xfrm>
            <a:off x="8060926" y="807868"/>
            <a:ext cx="745724" cy="646331"/>
          </a:xfrm>
          <a:prstGeom prst="rect">
            <a:avLst/>
          </a:prstGeom>
          <a:noFill/>
        </p:spPr>
        <p:txBody>
          <a:bodyPr wrap="square" rtlCol="0">
            <a:spAutoFit/>
          </a:bodyPr>
          <a:lstStyle/>
          <a:p>
            <a:r>
              <a:rPr lang="en-US" sz="3600" b="1" dirty="0"/>
              <a:t>1.</a:t>
            </a:r>
            <a:endParaRPr lang="en-IN" sz="3600" b="1" dirty="0"/>
          </a:p>
        </p:txBody>
      </p:sp>
    </p:spTree>
    <p:extLst>
      <p:ext uri="{BB962C8B-B14F-4D97-AF65-F5344CB8AC3E}">
        <p14:creationId xmlns:p14="http://schemas.microsoft.com/office/powerpoint/2010/main" val="172232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A94923-A2EA-48A0-BD43-A715ED658DA4}"/>
              </a:ext>
            </a:extLst>
          </p:cNvPr>
          <p:cNvSpPr>
            <a:spLocks noGrp="1"/>
          </p:cNvSpPr>
          <p:nvPr>
            <p:ph type="title"/>
          </p:nvPr>
        </p:nvSpPr>
        <p:spPr>
          <a:xfrm>
            <a:off x="590366" y="1633047"/>
            <a:ext cx="3200400" cy="2286000"/>
          </a:xfrm>
        </p:spPr>
        <p:txBody>
          <a:bodyPr/>
          <a:lstStyle/>
          <a:p>
            <a:r>
              <a:rPr lang="en-US" dirty="0">
                <a:latin typeface="Arial Rounded MT Bold" panose="020F0704030504030204" pitchFamily="34" charset="0"/>
              </a:rPr>
              <a:t>FREQUENTLY</a:t>
            </a:r>
            <a:br>
              <a:rPr lang="en-US" dirty="0">
                <a:latin typeface="Arial Rounded MT Bold" panose="020F0704030504030204" pitchFamily="34" charset="0"/>
              </a:rPr>
            </a:br>
            <a:r>
              <a:rPr lang="en-US" dirty="0">
                <a:latin typeface="Arial Rounded MT Bold" panose="020F0704030504030204" pitchFamily="34" charset="0"/>
              </a:rPr>
              <a:t>ASKED</a:t>
            </a:r>
            <a:br>
              <a:rPr lang="en-US" dirty="0">
                <a:latin typeface="Arial Rounded MT Bold" panose="020F0704030504030204" pitchFamily="34" charset="0"/>
              </a:rPr>
            </a:br>
            <a:r>
              <a:rPr lang="en-US" dirty="0">
                <a:latin typeface="Arial Rounded MT Bold" panose="020F0704030504030204" pitchFamily="34" charset="0"/>
              </a:rPr>
              <a:t>QUESTIONS</a:t>
            </a:r>
            <a:endParaRPr lang="en-IN" dirty="0">
              <a:latin typeface="Arial Rounded MT Bold" panose="020F0704030504030204" pitchFamily="34" charset="0"/>
            </a:endParaRPr>
          </a:p>
        </p:txBody>
      </p:sp>
      <p:sp>
        <p:nvSpPr>
          <p:cNvPr id="8" name="TextBox 7">
            <a:extLst>
              <a:ext uri="{FF2B5EF4-FFF2-40B4-BE49-F238E27FC236}">
                <a16:creationId xmlns:a16="http://schemas.microsoft.com/office/drawing/2014/main" id="{2E8F4059-8BC5-4D1A-975F-B9680FF0388E}"/>
              </a:ext>
            </a:extLst>
          </p:cNvPr>
          <p:cNvSpPr txBox="1"/>
          <p:nvPr/>
        </p:nvSpPr>
        <p:spPr>
          <a:xfrm>
            <a:off x="4358936" y="399495"/>
            <a:ext cx="7421732" cy="5755422"/>
          </a:xfrm>
          <a:prstGeom prst="rect">
            <a:avLst/>
          </a:prstGeom>
          <a:gradFill>
            <a:gsLst>
              <a:gs pos="37000">
                <a:srgbClr val="F9CFC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a:solidFill>
                  <a:srgbClr val="C00000"/>
                </a:solidFill>
                <a:latin typeface="Arial Rounded MT Bold" panose="020F0704030504030204" pitchFamily="34" charset="0"/>
              </a:rPr>
              <a:t>                    </a:t>
            </a:r>
            <a:r>
              <a:rPr lang="en-US" sz="2000" dirty="0">
                <a:solidFill>
                  <a:srgbClr val="C00000"/>
                </a:solidFill>
                <a:latin typeface="Arial Rounded MT Bold" panose="020F0704030504030204" pitchFamily="34" charset="0"/>
              </a:rPr>
              <a:t>THINK AND ANSWER BELOW QUESTIONS</a:t>
            </a:r>
          </a:p>
          <a:p>
            <a:endParaRPr lang="en-US" sz="2000" dirty="0"/>
          </a:p>
          <a:p>
            <a:pPr marL="342900" indent="-342900">
              <a:buAutoNum type="arabicPeriod"/>
            </a:pPr>
            <a:r>
              <a:rPr lang="en-US" dirty="0">
                <a:solidFill>
                  <a:schemeClr val="tx1">
                    <a:lumMod val="75000"/>
                    <a:lumOff val="25000"/>
                  </a:schemeClr>
                </a:solidFill>
                <a:latin typeface="Arial Rounded MT Bold" panose="020F0704030504030204" pitchFamily="34" charset="0"/>
              </a:rPr>
              <a:t>Why decision making is important? </a:t>
            </a:r>
          </a:p>
          <a:p>
            <a:pPr marL="342900" indent="-342900">
              <a:buAutoNum type="arabicPeriod"/>
            </a:pPr>
            <a:r>
              <a:rPr lang="en-US" dirty="0">
                <a:solidFill>
                  <a:schemeClr val="tx1">
                    <a:lumMod val="75000"/>
                    <a:lumOff val="25000"/>
                  </a:schemeClr>
                </a:solidFill>
                <a:latin typeface="Arial Rounded MT Bold" panose="020F0704030504030204" pitchFamily="34" charset="0"/>
              </a:rPr>
              <a:t>Take an example of real world scenario where you see decision making?</a:t>
            </a:r>
          </a:p>
          <a:p>
            <a:pPr marL="342900" indent="-342900">
              <a:buAutoNum type="arabicPeriod"/>
            </a:pPr>
            <a:r>
              <a:rPr lang="en-US" dirty="0">
                <a:solidFill>
                  <a:schemeClr val="tx1">
                    <a:lumMod val="75000"/>
                    <a:lumOff val="25000"/>
                  </a:schemeClr>
                </a:solidFill>
                <a:latin typeface="Arial Rounded MT Bold" panose="020F0704030504030204" pitchFamily="34" charset="0"/>
              </a:rPr>
              <a:t>What are different Decision structures?</a:t>
            </a:r>
          </a:p>
          <a:p>
            <a:pPr marL="342900" indent="-342900">
              <a:buAutoNum type="arabicPeriod"/>
            </a:pPr>
            <a:r>
              <a:rPr lang="en-US" dirty="0">
                <a:solidFill>
                  <a:schemeClr val="tx1">
                    <a:lumMod val="75000"/>
                    <a:lumOff val="25000"/>
                  </a:schemeClr>
                </a:solidFill>
                <a:latin typeface="Arial Rounded MT Bold" panose="020F0704030504030204" pitchFamily="34" charset="0"/>
              </a:rPr>
              <a:t>For multiple condition check which decision structure will be used according to you? </a:t>
            </a:r>
          </a:p>
          <a:p>
            <a:pPr marL="342900" indent="-342900">
              <a:buAutoNum type="arabicPeriod"/>
            </a:pPr>
            <a:endParaRPr lang="en-US" dirty="0">
              <a:latin typeface="Arial Rounded MT Bold" panose="020F0704030504030204" pitchFamily="34" charset="0"/>
            </a:endParaRPr>
          </a:p>
          <a:p>
            <a:r>
              <a:rPr lang="en-US" sz="2000" dirty="0">
                <a:solidFill>
                  <a:srgbClr val="C00000"/>
                </a:solidFill>
                <a:latin typeface="Arial Rounded MT Bold" panose="020F0704030504030204" pitchFamily="34" charset="0"/>
              </a:rPr>
              <a:t>                                         PROGRAMS </a:t>
            </a:r>
          </a:p>
          <a:p>
            <a:endParaRPr lang="en-US" sz="2000" dirty="0">
              <a:solidFill>
                <a:srgbClr val="C00000"/>
              </a:solidFill>
              <a:latin typeface="Arial Rounded MT Bold" panose="020F0704030504030204" pitchFamily="34" charset="0"/>
            </a:endParaRPr>
          </a:p>
          <a:p>
            <a:pPr marL="342900" indent="-342900">
              <a:buAutoNum type="arabicPeriod"/>
            </a:pPr>
            <a:r>
              <a:rPr lang="en-US" dirty="0">
                <a:solidFill>
                  <a:schemeClr val="tx1">
                    <a:lumMod val="75000"/>
                    <a:lumOff val="25000"/>
                  </a:schemeClr>
                </a:solidFill>
                <a:latin typeface="Arial Rounded MT Bold" panose="020F0704030504030204" pitchFamily="34" charset="0"/>
              </a:rPr>
              <a:t>  Write a C program to find maximum between two numbers.</a:t>
            </a:r>
          </a:p>
          <a:p>
            <a:pPr marL="457200" indent="-457200">
              <a:buAutoNum type="arabicPeriod"/>
            </a:pPr>
            <a:r>
              <a:rPr lang="en-US" dirty="0">
                <a:solidFill>
                  <a:schemeClr val="tx1">
                    <a:lumMod val="75000"/>
                    <a:lumOff val="25000"/>
                  </a:schemeClr>
                </a:solidFill>
                <a:latin typeface="Arial Rounded MT Bold" panose="020F0704030504030204" pitchFamily="34" charset="0"/>
              </a:rPr>
              <a:t>Write a C program to check whether a number is divisible by 5 and 11 or not.</a:t>
            </a:r>
          </a:p>
          <a:p>
            <a:pPr marL="457200" indent="-457200">
              <a:buAutoNum type="arabicPeriod"/>
            </a:pPr>
            <a:r>
              <a:rPr lang="en-US" dirty="0">
                <a:solidFill>
                  <a:schemeClr val="tx1">
                    <a:lumMod val="75000"/>
                    <a:lumOff val="25000"/>
                  </a:schemeClr>
                </a:solidFill>
                <a:latin typeface="Arial Rounded MT Bold" panose="020F0704030504030204" pitchFamily="34" charset="0"/>
              </a:rPr>
              <a:t>Write a C program to input any alphabet and check whether it is vowel or consonant.</a:t>
            </a:r>
          </a:p>
          <a:p>
            <a:pPr marL="457200" indent="-457200">
              <a:buAutoNum type="arabicPeriod"/>
            </a:pPr>
            <a:r>
              <a:rPr lang="en-US" dirty="0">
                <a:solidFill>
                  <a:schemeClr val="tx1">
                    <a:lumMod val="75000"/>
                    <a:lumOff val="25000"/>
                  </a:schemeClr>
                </a:solidFill>
                <a:latin typeface="Arial Rounded MT Bold" panose="020F0704030504030204" pitchFamily="34" charset="0"/>
              </a:rPr>
              <a:t>Write a C program to check whether a year is leap year or not.</a:t>
            </a:r>
          </a:p>
          <a:p>
            <a:pPr marL="457200" indent="-457200">
              <a:buAutoNum type="arabicPeriod"/>
            </a:pPr>
            <a:r>
              <a:rPr lang="en-US" dirty="0">
                <a:solidFill>
                  <a:schemeClr val="tx1">
                    <a:lumMod val="75000"/>
                    <a:lumOff val="25000"/>
                  </a:schemeClr>
                </a:solidFill>
                <a:latin typeface="Arial Rounded MT Bold" panose="020F0704030504030204" pitchFamily="34" charset="0"/>
              </a:rPr>
              <a:t>Write a C program to input angles of a triangle and check whether triangle is valid or not.</a:t>
            </a:r>
            <a:endParaRPr lang="en-IN" sz="2000" dirty="0">
              <a:solidFill>
                <a:schemeClr val="tx1">
                  <a:lumMod val="75000"/>
                  <a:lumOff val="25000"/>
                </a:schemeClr>
              </a:solidFill>
              <a:latin typeface="Arial Rounded MT Bold" panose="020F0704030504030204" pitchFamily="34" charset="0"/>
            </a:endParaRPr>
          </a:p>
        </p:txBody>
      </p:sp>
      <p:pic>
        <p:nvPicPr>
          <p:cNvPr id="9" name="Picture 8">
            <a:extLst>
              <a:ext uri="{FF2B5EF4-FFF2-40B4-BE49-F238E27FC236}">
                <a16:creationId xmlns:a16="http://schemas.microsoft.com/office/drawing/2014/main" id="{FDCCDF72-A123-46EE-B812-0291A8D83401}"/>
              </a:ext>
            </a:extLst>
          </p:cNvPr>
          <p:cNvPicPr>
            <a:picLocks noChangeAspect="1"/>
          </p:cNvPicPr>
          <p:nvPr/>
        </p:nvPicPr>
        <p:blipFill>
          <a:blip r:embed="rId3"/>
          <a:stretch>
            <a:fillRect/>
          </a:stretch>
        </p:blipFill>
        <p:spPr>
          <a:xfrm>
            <a:off x="0" y="0"/>
            <a:ext cx="597763" cy="1033453"/>
          </a:xfrm>
          <a:prstGeom prst="rect">
            <a:avLst/>
          </a:prstGeom>
        </p:spPr>
      </p:pic>
      <p:pic>
        <p:nvPicPr>
          <p:cNvPr id="10" name="Picture 9">
            <a:extLst>
              <a:ext uri="{FF2B5EF4-FFF2-40B4-BE49-F238E27FC236}">
                <a16:creationId xmlns:a16="http://schemas.microsoft.com/office/drawing/2014/main" id="{5F620BC4-01C8-4065-8DFD-3B54A6EFF494}"/>
              </a:ext>
            </a:extLst>
          </p:cNvPr>
          <p:cNvPicPr>
            <a:picLocks noChangeAspect="1"/>
          </p:cNvPicPr>
          <p:nvPr/>
        </p:nvPicPr>
        <p:blipFill>
          <a:blip r:embed="rId4"/>
          <a:stretch>
            <a:fillRect/>
          </a:stretch>
        </p:blipFill>
        <p:spPr>
          <a:xfrm>
            <a:off x="11980859" y="5816754"/>
            <a:ext cx="238125" cy="1028700"/>
          </a:xfrm>
          <a:prstGeom prst="rect">
            <a:avLst/>
          </a:prstGeom>
        </p:spPr>
      </p:pic>
    </p:spTree>
    <p:extLst>
      <p:ext uri="{BB962C8B-B14F-4D97-AF65-F5344CB8AC3E}">
        <p14:creationId xmlns:p14="http://schemas.microsoft.com/office/powerpoint/2010/main" val="3890404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85000"/>
              </a:schemeClr>
            </a:gs>
            <a:gs pos="100000">
              <a:scrgbClr r="0" g="0" b="0"/>
            </a:gs>
            <a:gs pos="86000">
              <a:schemeClr val="accent1">
                <a:lumMod val="40000"/>
                <a:lumOff val="60000"/>
              </a:schemeClr>
            </a:gs>
            <a:gs pos="100000">
              <a:srgbClr val="FFC00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ECCE-FE29-476A-88E0-11E859173112}"/>
              </a:ext>
            </a:extLst>
          </p:cNvPr>
          <p:cNvSpPr>
            <a:spLocks noGrp="1"/>
          </p:cNvSpPr>
          <p:nvPr>
            <p:ph type="title"/>
          </p:nvPr>
        </p:nvSpPr>
        <p:spPr>
          <a:xfrm>
            <a:off x="430568" y="1597536"/>
            <a:ext cx="3200400" cy="2286000"/>
          </a:xfrm>
        </p:spPr>
        <p:txBody>
          <a:bodyPr>
            <a:normAutofit/>
          </a:bodyPr>
          <a:lstStyle/>
          <a:p>
            <a:pPr algn="ctr"/>
            <a:r>
              <a:rPr lang="en-US" dirty="0">
                <a:latin typeface="Arial Rounded MT Bold" panose="020F0704030504030204" pitchFamily="34" charset="0"/>
              </a:rPr>
              <a:t>UTILISE YOUR KNOWLEDGE TO ANSWER</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A02C880-519F-42EB-B5BD-9C4C1F1FA990}"/>
              </a:ext>
            </a:extLst>
          </p:cNvPr>
          <p:cNvSpPr>
            <a:spLocks noGrp="1"/>
          </p:cNvSpPr>
          <p:nvPr>
            <p:ph idx="1"/>
          </p:nvPr>
        </p:nvSpPr>
        <p:spPr>
          <a:xfrm>
            <a:off x="4190259" y="159798"/>
            <a:ext cx="7830105" cy="6698202"/>
          </a:xfrm>
          <a:gradFill>
            <a:gsLst>
              <a:gs pos="92000">
                <a:schemeClr val="accent1">
                  <a:lumMod val="60000"/>
                  <a:lumOff val="40000"/>
                </a:schemeClr>
              </a:gs>
              <a:gs pos="37000">
                <a:schemeClr val="accent1">
                  <a:lumMod val="40000"/>
                  <a:lumOff val="60000"/>
                </a:schemeClr>
              </a:gs>
            </a:gsLst>
            <a:lin ang="5400000" scaled="1"/>
          </a:gradFill>
        </p:spPr>
        <p:txBody>
          <a:bodyPr>
            <a:normAutofit fontScale="77500" lnSpcReduction="20000"/>
          </a:bodyPr>
          <a:lstStyle/>
          <a:p>
            <a:endParaRPr lang="en-US" b="1" dirty="0">
              <a:latin typeface="Arial Rounded MT Bold" panose="020F0704030504030204" pitchFamily="34" charset="0"/>
            </a:endParaRPr>
          </a:p>
          <a:p>
            <a:r>
              <a:rPr lang="en-US" b="1" dirty="0">
                <a:latin typeface="Arial Rounded MT Bold" panose="020F0704030504030204" pitchFamily="34" charset="0"/>
              </a:rPr>
              <a:t>1. Which of the following are incorrect statements? If int a=10. </a:t>
            </a:r>
          </a:p>
          <a:p>
            <a:r>
              <a:rPr lang="en-US" dirty="0">
                <a:latin typeface="Arial Rounded MT Bold" panose="020F0704030504030204" pitchFamily="34" charset="0"/>
              </a:rPr>
              <a:t>1) if( a==10 ) printf("IncludeHelp");</a:t>
            </a:r>
          </a:p>
          <a:p>
            <a:r>
              <a:rPr lang="en-US" dirty="0">
                <a:latin typeface="Arial Rounded MT Bold" panose="020F0704030504030204" pitchFamily="34" charset="0"/>
              </a:rPr>
              <a:t>2) if( 10==a ) printf("IncludeHelp"); </a:t>
            </a:r>
          </a:p>
          <a:p>
            <a:r>
              <a:rPr lang="en-US" dirty="0">
                <a:latin typeface="Arial Rounded MT Bold" panose="020F0704030504030204" pitchFamily="34" charset="0"/>
              </a:rPr>
              <a:t>3) if( a=10 ) printf("IncludeHelp"); </a:t>
            </a:r>
          </a:p>
          <a:p>
            <a:r>
              <a:rPr lang="en-US" dirty="0">
                <a:latin typeface="Arial Rounded MT Bold" panose="020F0704030504030204" pitchFamily="34" charset="0"/>
              </a:rPr>
              <a:t>4) if( 10=a ) printf("IncludeHelp");</a:t>
            </a:r>
          </a:p>
          <a:p>
            <a:endParaRPr lang="en-US" dirty="0">
              <a:latin typeface="Arial Rounded MT Bold" panose="020F0704030504030204" pitchFamily="34" charset="0"/>
            </a:endParaRPr>
          </a:p>
          <a:p>
            <a:r>
              <a:rPr lang="en-US" b="1" dirty="0">
                <a:latin typeface="Arial Rounded MT Bold" panose="020F0704030504030204" pitchFamily="34" charset="0"/>
              </a:rPr>
              <a:t>2. What will be the output of following program ? </a:t>
            </a:r>
          </a:p>
          <a:p>
            <a:r>
              <a:rPr lang="en-US" dirty="0">
                <a:latin typeface="Arial Rounded MT Bold" panose="020F0704030504030204" pitchFamily="34" charset="0"/>
              </a:rPr>
              <a:t>int main()</a:t>
            </a:r>
          </a:p>
          <a:p>
            <a:r>
              <a:rPr lang="en-US" dirty="0">
                <a:latin typeface="Arial Rounded MT Bold" panose="020F0704030504030204" pitchFamily="34" charset="0"/>
              </a:rPr>
              <a:t>{</a:t>
            </a:r>
          </a:p>
          <a:p>
            <a:r>
              <a:rPr lang="en-US" dirty="0">
                <a:latin typeface="Arial Rounded MT Bold" panose="020F0704030504030204" pitchFamily="34" charset="0"/>
              </a:rPr>
              <a:t>	int a=10;</a:t>
            </a:r>
          </a:p>
          <a:p>
            <a:r>
              <a:rPr lang="en-US" dirty="0">
                <a:latin typeface="Arial Rounded MT Bold" panose="020F0704030504030204" pitchFamily="34" charset="0"/>
              </a:rPr>
              <a:t>	if(10L == a)</a:t>
            </a:r>
          </a:p>
          <a:p>
            <a:r>
              <a:rPr lang="en-US" dirty="0">
                <a:latin typeface="Arial Rounded MT Bold" panose="020F0704030504030204" pitchFamily="34" charset="0"/>
              </a:rPr>
              <a:t>		printf("10L");</a:t>
            </a:r>
          </a:p>
          <a:p>
            <a:r>
              <a:rPr lang="en-US" dirty="0">
                <a:latin typeface="Arial Rounded MT Bold" panose="020F0704030504030204" pitchFamily="34" charset="0"/>
              </a:rPr>
              <a:t>	else if(10==a)</a:t>
            </a:r>
          </a:p>
          <a:p>
            <a:r>
              <a:rPr lang="en-US" dirty="0">
                <a:latin typeface="Arial Rounded MT Bold" panose="020F0704030504030204" pitchFamily="34" charset="0"/>
              </a:rPr>
              <a:t>		printf("10");</a:t>
            </a:r>
          </a:p>
          <a:p>
            <a:r>
              <a:rPr lang="en-US" dirty="0">
                <a:latin typeface="Arial Rounded MT Bold" panose="020F0704030504030204" pitchFamily="34" charset="0"/>
              </a:rPr>
              <a:t>	else</a:t>
            </a:r>
          </a:p>
          <a:p>
            <a:r>
              <a:rPr lang="en-US" dirty="0">
                <a:latin typeface="Arial Rounded MT Bold" panose="020F0704030504030204" pitchFamily="34" charset="0"/>
              </a:rPr>
              <a:t>		printf("0");</a:t>
            </a:r>
          </a:p>
          <a:p>
            <a:r>
              <a:rPr lang="en-US" dirty="0">
                <a:latin typeface="Arial Rounded MT Bold" panose="020F0704030504030204" pitchFamily="34" charset="0"/>
              </a:rPr>
              <a:t>	return 0;</a:t>
            </a:r>
          </a:p>
          <a:p>
            <a:r>
              <a:rPr lang="en-US" dirty="0">
                <a:latin typeface="Arial Rounded MT Bold" panose="020F0704030504030204" pitchFamily="34" charset="0"/>
              </a:rPr>
              <a:t>}</a:t>
            </a:r>
            <a:endParaRPr lang="en-IN" dirty="0">
              <a:latin typeface="Arial Rounded MT Bold" panose="020F0704030504030204" pitchFamily="34" charset="0"/>
            </a:endParaRPr>
          </a:p>
        </p:txBody>
      </p:sp>
      <p:sp>
        <p:nvSpPr>
          <p:cNvPr id="5" name="TextBox 4">
            <a:extLst>
              <a:ext uri="{FF2B5EF4-FFF2-40B4-BE49-F238E27FC236}">
                <a16:creationId xmlns:a16="http://schemas.microsoft.com/office/drawing/2014/main" id="{FD2B4E68-773D-4D79-9FA7-0FB8ABB2FA61}"/>
              </a:ext>
            </a:extLst>
          </p:cNvPr>
          <p:cNvSpPr txBox="1"/>
          <p:nvPr/>
        </p:nvSpPr>
        <p:spPr>
          <a:xfrm>
            <a:off x="639192" y="3968318"/>
            <a:ext cx="3249227" cy="1200329"/>
          </a:xfrm>
          <a:prstGeom prst="rect">
            <a:avLst/>
          </a:prstGeom>
          <a:noFill/>
        </p:spPr>
        <p:txBody>
          <a:bodyPr wrap="square" rtlCol="0">
            <a:spAutoFit/>
          </a:bodyPr>
          <a:lstStyle/>
          <a:p>
            <a:r>
              <a:rPr lang="en-US" dirty="0">
                <a:solidFill>
                  <a:schemeClr val="bg1"/>
                </a:solidFill>
              </a:rPr>
              <a:t>Let us see how much you have learned from the lecture and how effectively you can apply your knowledge…!!</a:t>
            </a:r>
            <a:endParaRPr lang="en-IN" dirty="0">
              <a:solidFill>
                <a:schemeClr val="bg1"/>
              </a:solidFill>
            </a:endParaRPr>
          </a:p>
        </p:txBody>
      </p:sp>
      <p:pic>
        <p:nvPicPr>
          <p:cNvPr id="7" name="Picture 6">
            <a:extLst>
              <a:ext uri="{FF2B5EF4-FFF2-40B4-BE49-F238E27FC236}">
                <a16:creationId xmlns:a16="http://schemas.microsoft.com/office/drawing/2014/main" id="{2C6935B6-9055-4CB9-8968-56F4552C41F1}"/>
              </a:ext>
            </a:extLst>
          </p:cNvPr>
          <p:cNvPicPr>
            <a:picLocks noChangeAspect="1"/>
          </p:cNvPicPr>
          <p:nvPr/>
        </p:nvPicPr>
        <p:blipFill>
          <a:blip r:embed="rId3"/>
          <a:stretch>
            <a:fillRect/>
          </a:stretch>
        </p:blipFill>
        <p:spPr>
          <a:xfrm>
            <a:off x="0" y="0"/>
            <a:ext cx="597763" cy="1033453"/>
          </a:xfrm>
          <a:prstGeom prst="rect">
            <a:avLst/>
          </a:prstGeom>
        </p:spPr>
      </p:pic>
      <p:pic>
        <p:nvPicPr>
          <p:cNvPr id="8" name="Picture 7">
            <a:extLst>
              <a:ext uri="{FF2B5EF4-FFF2-40B4-BE49-F238E27FC236}">
                <a16:creationId xmlns:a16="http://schemas.microsoft.com/office/drawing/2014/main" id="{797B8DCA-61A4-4AC7-8CEC-24DBD91AB078}"/>
              </a:ext>
            </a:extLst>
          </p:cNvPr>
          <p:cNvPicPr>
            <a:picLocks noChangeAspect="1"/>
          </p:cNvPicPr>
          <p:nvPr/>
        </p:nvPicPr>
        <p:blipFill>
          <a:blip r:embed="rId4"/>
          <a:stretch>
            <a:fillRect/>
          </a:stretch>
        </p:blipFill>
        <p:spPr>
          <a:xfrm>
            <a:off x="11980859" y="5816754"/>
            <a:ext cx="238125" cy="1028700"/>
          </a:xfrm>
          <a:prstGeom prst="rect">
            <a:avLst/>
          </a:prstGeom>
        </p:spPr>
      </p:pic>
    </p:spTree>
    <p:extLst>
      <p:ext uri="{BB962C8B-B14F-4D97-AF65-F5344CB8AC3E}">
        <p14:creationId xmlns:p14="http://schemas.microsoft.com/office/powerpoint/2010/main" val="182241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p:txBody>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dirty="0"/>
              <a:t/>
            </a:r>
            <a:br>
              <a:rPr lang="en-US" dirty="0"/>
            </a:br>
            <a:endParaRPr lang="en-US" dirty="0"/>
          </a:p>
        </p:txBody>
      </p:sp>
      <p:sp>
        <p:nvSpPr>
          <p:cNvPr id="2" name="TextBox 1">
            <a:extLst>
              <a:ext uri="{FF2B5EF4-FFF2-40B4-BE49-F238E27FC236}">
                <a16:creationId xmlns:a16="http://schemas.microsoft.com/office/drawing/2014/main" id="{886CE7AE-6CD8-429F-9BE2-2E8BF940F70D}"/>
              </a:ext>
            </a:extLst>
          </p:cNvPr>
          <p:cNvSpPr txBox="1"/>
          <p:nvPr/>
        </p:nvSpPr>
        <p:spPr>
          <a:xfrm>
            <a:off x="-401030" y="2880359"/>
            <a:ext cx="4584734" cy="523220"/>
          </a:xfrm>
          <a:prstGeom prst="rect">
            <a:avLst/>
          </a:prstGeom>
          <a:noFill/>
        </p:spPr>
        <p:txBody>
          <a:bodyPr wrap="square" rtlCol="0">
            <a:spAutoFit/>
          </a:bodyPr>
          <a:lstStyle/>
          <a:p>
            <a:pPr algn="ctr">
              <a:spcAft>
                <a:spcPts val="600"/>
              </a:spcAft>
            </a:pPr>
            <a:r>
              <a:rPr lang="en-US" sz="2800" dirty="0">
                <a:solidFill>
                  <a:schemeClr val="bg1"/>
                </a:solidFill>
                <a:latin typeface="Arial Rounded MT Bold" panose="020F0704030504030204" pitchFamily="34" charset="0"/>
              </a:rPr>
              <a:t>OBJECTIVES</a:t>
            </a:r>
          </a:p>
        </p:txBody>
      </p:sp>
      <p:pic>
        <p:nvPicPr>
          <p:cNvPr id="20" name="Picture 19">
            <a:extLst>
              <a:ext uri="{FF2B5EF4-FFF2-40B4-BE49-F238E27FC236}">
                <a16:creationId xmlns:a16="http://schemas.microsoft.com/office/drawing/2014/main" id="{BF6BD85C-61A8-407A-9C28-399C1F38CAB7}"/>
              </a:ext>
            </a:extLst>
          </p:cNvPr>
          <p:cNvPicPr>
            <a:picLocks noChangeAspect="1"/>
          </p:cNvPicPr>
          <p:nvPr/>
        </p:nvPicPr>
        <p:blipFill>
          <a:blip r:embed="rId3"/>
          <a:stretch>
            <a:fillRect/>
          </a:stretch>
        </p:blipFill>
        <p:spPr>
          <a:xfrm>
            <a:off x="-2959" y="-3643"/>
            <a:ext cx="597763" cy="1033453"/>
          </a:xfrm>
          <a:prstGeom prst="rect">
            <a:avLst/>
          </a:prstGeom>
        </p:spPr>
      </p:pic>
      <p:pic>
        <p:nvPicPr>
          <p:cNvPr id="21" name="Picture 20">
            <a:extLst>
              <a:ext uri="{FF2B5EF4-FFF2-40B4-BE49-F238E27FC236}">
                <a16:creationId xmlns:a16="http://schemas.microsoft.com/office/drawing/2014/main" id="{04DC4248-1BB5-4F03-A610-AD710EAF75C0}"/>
              </a:ext>
            </a:extLst>
          </p:cNvPr>
          <p:cNvPicPr>
            <a:picLocks noChangeAspect="1"/>
          </p:cNvPicPr>
          <p:nvPr/>
        </p:nvPicPr>
        <p:blipFill>
          <a:blip r:embed="rId4"/>
          <a:stretch>
            <a:fillRect/>
          </a:stretch>
        </p:blipFill>
        <p:spPr>
          <a:xfrm>
            <a:off x="11965228" y="5816754"/>
            <a:ext cx="238125" cy="1028700"/>
          </a:xfrm>
          <a:prstGeom prst="rect">
            <a:avLst/>
          </a:prstGeom>
        </p:spPr>
      </p:pic>
      <p:graphicFrame>
        <p:nvGraphicFramePr>
          <p:cNvPr id="13" name="Table 13">
            <a:extLst>
              <a:ext uri="{FF2B5EF4-FFF2-40B4-BE49-F238E27FC236}">
                <a16:creationId xmlns:a16="http://schemas.microsoft.com/office/drawing/2014/main" id="{5AA35158-B326-4FE4-8A32-97BC2699C202}"/>
              </a:ext>
            </a:extLst>
          </p:cNvPr>
          <p:cNvGraphicFramePr>
            <a:graphicFrameLocks noGrp="1"/>
          </p:cNvGraphicFramePr>
          <p:nvPr>
            <p:ph idx="1"/>
            <p:extLst>
              <p:ext uri="{D42A27DB-BD31-4B8C-83A1-F6EECF244321}">
                <p14:modId xmlns:p14="http://schemas.microsoft.com/office/powerpoint/2010/main" val="3663454591"/>
              </p:ext>
            </p:extLst>
          </p:nvPr>
        </p:nvGraphicFramePr>
        <p:xfrm>
          <a:off x="4709808" y="1954596"/>
          <a:ext cx="6589451" cy="2510158"/>
        </p:xfrm>
        <a:graphic>
          <a:graphicData uri="http://schemas.openxmlformats.org/drawingml/2006/table">
            <a:tbl>
              <a:tblPr firstRow="1" bandRow="1">
                <a:tableStyleId>{5C22544A-7EE6-4342-B048-85BDC9FD1C3A}</a:tableStyleId>
              </a:tblPr>
              <a:tblGrid>
                <a:gridCol w="6589451">
                  <a:extLst>
                    <a:ext uri="{9D8B030D-6E8A-4147-A177-3AD203B41FA5}">
                      <a16:colId xmlns:a16="http://schemas.microsoft.com/office/drawing/2014/main" val="1339604908"/>
                    </a:ext>
                  </a:extLst>
                </a:gridCol>
              </a:tblGrid>
              <a:tr h="421514">
                <a:tc>
                  <a:txBody>
                    <a:bodyPr/>
                    <a:lstStyle/>
                    <a:p>
                      <a:r>
                        <a:rPr lang="en-US" dirty="0"/>
                        <a:t>                                                    OBJECTIVES</a:t>
                      </a:r>
                      <a:endParaRPr lang="en-IN" dirty="0"/>
                    </a:p>
                  </a:txBody>
                  <a:tcPr/>
                </a:tc>
                <a:extLst>
                  <a:ext uri="{0D108BD9-81ED-4DB2-BD59-A6C34878D82A}">
                    <a16:rowId xmlns:a16="http://schemas.microsoft.com/office/drawing/2014/main" val="4022025567"/>
                  </a:ext>
                </a:extLst>
              </a:tr>
              <a:tr h="781980">
                <a:tc>
                  <a:txBody>
                    <a:bodyPr/>
                    <a:lstStyle/>
                    <a:p>
                      <a:r>
                        <a:rPr lang="en-US" sz="1600" dirty="0">
                          <a:solidFill>
                            <a:schemeClr val="tx1">
                              <a:lumMod val="85000"/>
                              <a:lumOff val="15000"/>
                            </a:schemeClr>
                          </a:solidFill>
                          <a:latin typeface="Arial Rounded MT Bold" panose="020F0704030504030204" pitchFamily="34" charset="0"/>
                        </a:rPr>
                        <a:t>The course aims to provide exposure to problem solving with programming</a:t>
                      </a:r>
                      <a:endParaRPr lang="en-IN" sz="1600" dirty="0">
                        <a:solidFill>
                          <a:schemeClr val="tx1">
                            <a:lumMod val="85000"/>
                            <a:lumOff val="15000"/>
                          </a:schemeClr>
                        </a:solidFill>
                        <a:latin typeface="Arial Rounded MT Bold" panose="020F0704030504030204" pitchFamily="34" charset="0"/>
                      </a:endParaRPr>
                    </a:p>
                  </a:txBody>
                  <a:tcPr/>
                </a:tc>
                <a:extLst>
                  <a:ext uri="{0D108BD9-81ED-4DB2-BD59-A6C34878D82A}">
                    <a16:rowId xmlns:a16="http://schemas.microsoft.com/office/drawing/2014/main" val="1447575109"/>
                  </a:ext>
                </a:extLst>
              </a:tr>
              <a:tr h="727544">
                <a:tc>
                  <a:txBody>
                    <a:bodyPr/>
                    <a:lstStyle/>
                    <a:p>
                      <a:r>
                        <a:rPr lang="en-US" sz="1600" dirty="0">
                          <a:solidFill>
                            <a:schemeClr val="tx1">
                              <a:lumMod val="75000"/>
                              <a:lumOff val="25000"/>
                            </a:schemeClr>
                          </a:solidFill>
                          <a:latin typeface="Arial Rounded MT Bold" panose="020F0704030504030204" pitchFamily="34" charset="0"/>
                        </a:rPr>
                        <a:t>The course aims to raise the programming skills of students via logic building capability</a:t>
                      </a:r>
                      <a:endParaRPr lang="en-IN" sz="1600" dirty="0">
                        <a:solidFill>
                          <a:schemeClr val="tx1">
                            <a:lumMod val="75000"/>
                            <a:lumOff val="25000"/>
                          </a:schemeClr>
                        </a:solidFill>
                        <a:latin typeface="Arial Rounded MT Bold" panose="020F0704030504030204" pitchFamily="34" charset="0"/>
                      </a:endParaRPr>
                    </a:p>
                  </a:txBody>
                  <a:tcPr/>
                </a:tc>
                <a:extLst>
                  <a:ext uri="{0D108BD9-81ED-4DB2-BD59-A6C34878D82A}">
                    <a16:rowId xmlns:a16="http://schemas.microsoft.com/office/drawing/2014/main" val="2979617951"/>
                  </a:ext>
                </a:extLst>
              </a:tr>
              <a:tr h="421514">
                <a:tc>
                  <a:txBody>
                    <a:bodyPr/>
                    <a:lstStyle/>
                    <a:p>
                      <a:r>
                        <a:rPr lang="en-US" sz="1600" dirty="0">
                          <a:solidFill>
                            <a:schemeClr val="tx1">
                              <a:lumMod val="75000"/>
                              <a:lumOff val="25000"/>
                            </a:schemeClr>
                          </a:solidFill>
                          <a:latin typeface="Arial Rounded MT Bold" panose="020F0704030504030204" pitchFamily="34" charset="0"/>
                        </a:rPr>
                        <a:t>With the knowledge of C language students would be able to model real world problems</a:t>
                      </a:r>
                      <a:endParaRPr lang="en-IN" sz="1600" dirty="0">
                        <a:solidFill>
                          <a:schemeClr val="tx1">
                            <a:lumMod val="75000"/>
                            <a:lumOff val="25000"/>
                          </a:schemeClr>
                        </a:solidFill>
                        <a:latin typeface="Arial Rounded MT Bold" panose="020F0704030504030204" pitchFamily="34" charset="0"/>
                      </a:endParaRPr>
                    </a:p>
                  </a:txBody>
                  <a:tcPr/>
                </a:tc>
                <a:extLst>
                  <a:ext uri="{0D108BD9-81ED-4DB2-BD59-A6C34878D82A}">
                    <a16:rowId xmlns:a16="http://schemas.microsoft.com/office/drawing/2014/main" val="2247979158"/>
                  </a:ext>
                </a:extLst>
              </a:tr>
            </a:tbl>
          </a:graphicData>
        </a:graphic>
      </p:graphicFrame>
    </p:spTree>
    <p:extLst>
      <p:ext uri="{BB962C8B-B14F-4D97-AF65-F5344CB8AC3E}">
        <p14:creationId xmlns:p14="http://schemas.microsoft.com/office/powerpoint/2010/main" val="2773120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rgbClr r="0" g="0" b="0"/>
            </a:gs>
            <a:gs pos="0">
              <a:scrgbClr r="0" g="0" b="0"/>
            </a:gs>
            <a:gs pos="0">
              <a:scrgbClr r="0" g="0" b="0"/>
            </a:gs>
            <a:gs pos="0">
              <a:scrgbClr r="0" g="0" b="0"/>
            </a:gs>
            <a:gs pos="0">
              <a:scrgbClr r="0" g="0" b="0"/>
            </a:gs>
            <a:gs pos="5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ECCE-FE29-476A-88E0-11E859173112}"/>
              </a:ext>
            </a:extLst>
          </p:cNvPr>
          <p:cNvSpPr>
            <a:spLocks noGrp="1"/>
          </p:cNvSpPr>
          <p:nvPr>
            <p:ph type="title"/>
          </p:nvPr>
        </p:nvSpPr>
        <p:spPr>
          <a:xfrm>
            <a:off x="448324" y="1650802"/>
            <a:ext cx="3200400" cy="2286000"/>
          </a:xfrm>
        </p:spPr>
        <p:txBody>
          <a:bodyPr>
            <a:normAutofit/>
          </a:bodyPr>
          <a:lstStyle/>
          <a:p>
            <a:pPr algn="ctr"/>
            <a:r>
              <a:rPr lang="en-US" dirty="0">
                <a:latin typeface="Arial Rounded MT Bold" panose="020F0704030504030204" pitchFamily="34" charset="0"/>
              </a:rPr>
              <a:t>UTILISE YOUR KNOWLEDGE TO ANSWER</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A02C880-519F-42EB-B5BD-9C4C1F1FA990}"/>
              </a:ext>
            </a:extLst>
          </p:cNvPr>
          <p:cNvSpPr>
            <a:spLocks noGrp="1"/>
          </p:cNvSpPr>
          <p:nvPr>
            <p:ph idx="1"/>
          </p:nvPr>
        </p:nvSpPr>
        <p:spPr>
          <a:xfrm>
            <a:off x="4092607" y="0"/>
            <a:ext cx="8099394" cy="6858000"/>
          </a:xfrm>
          <a:gradFill>
            <a:gsLst>
              <a:gs pos="100000">
                <a:schemeClr val="accent1">
                  <a:lumMod val="60000"/>
                  <a:lumOff val="40000"/>
                </a:schemeClr>
              </a:gs>
              <a:gs pos="25000">
                <a:schemeClr val="accent1">
                  <a:lumMod val="40000"/>
                  <a:lumOff val="60000"/>
                </a:schemeClr>
              </a:gs>
            </a:gsLst>
            <a:lin ang="5400000" scaled="1"/>
          </a:gradFill>
        </p:spPr>
        <p:txBody>
          <a:bodyPr>
            <a:normAutofit lnSpcReduction="10000"/>
          </a:bodyPr>
          <a:lstStyle/>
          <a:p>
            <a:endParaRPr lang="en-US" sz="1800" b="1" dirty="0">
              <a:latin typeface="Arial Rounded MT Bold" panose="020F0704030504030204" pitchFamily="34" charset="0"/>
            </a:endParaRPr>
          </a:p>
          <a:p>
            <a:r>
              <a:rPr lang="en-US" sz="1800" b="1" dirty="0">
                <a:latin typeface="Arial Rounded MT Bold" panose="020F0704030504030204" pitchFamily="34" charset="0"/>
              </a:rPr>
              <a:t>3. What will be the output of following program ?</a:t>
            </a:r>
          </a:p>
          <a:p>
            <a:r>
              <a:rPr lang="en-IN" sz="1800" dirty="0">
                <a:latin typeface="Arial Rounded MT Bold" panose="020F0704030504030204" pitchFamily="34" charset="0"/>
              </a:rPr>
              <a:t>int main()</a:t>
            </a:r>
          </a:p>
          <a:p>
            <a:r>
              <a:rPr lang="en-IN" sz="1800" dirty="0">
                <a:latin typeface="Arial Rounded MT Bold" panose="020F0704030504030204" pitchFamily="34" charset="0"/>
              </a:rPr>
              <a:t>{</a:t>
            </a:r>
          </a:p>
          <a:p>
            <a:r>
              <a:rPr lang="en-IN" sz="1800" dirty="0">
                <a:latin typeface="Arial Rounded MT Bold" panose="020F0704030504030204" pitchFamily="34" charset="0"/>
              </a:rPr>
              <a:t>	int pn=100;</a:t>
            </a:r>
          </a:p>
          <a:p>
            <a:r>
              <a:rPr lang="en-IN" sz="1800" dirty="0">
                <a:latin typeface="Arial Rounded MT Bold" panose="020F0704030504030204" pitchFamily="34" charset="0"/>
              </a:rPr>
              <a:t>	if(pn&gt;20)</a:t>
            </a:r>
          </a:p>
          <a:p>
            <a:r>
              <a:rPr lang="en-IN" sz="1800" dirty="0">
                <a:latin typeface="Arial Rounded MT Bold" panose="020F0704030504030204" pitchFamily="34" charset="0"/>
              </a:rPr>
              <a:t>		if(pn&lt;20)</a:t>
            </a:r>
          </a:p>
          <a:p>
            <a:r>
              <a:rPr lang="en-IN" sz="1800" dirty="0">
                <a:latin typeface="Arial Rounded MT Bold" panose="020F0704030504030204" pitchFamily="34" charset="0"/>
              </a:rPr>
              <a:t>			printf("Heyyyyy");</a:t>
            </a:r>
          </a:p>
          <a:p>
            <a:r>
              <a:rPr lang="en-IN" sz="1800" dirty="0">
                <a:latin typeface="Arial Rounded MT Bold" panose="020F0704030504030204" pitchFamily="34" charset="0"/>
              </a:rPr>
              <a:t>	else</a:t>
            </a:r>
          </a:p>
          <a:p>
            <a:r>
              <a:rPr lang="en-IN" sz="1800" dirty="0">
                <a:latin typeface="Arial Rounded MT Bold" panose="020F0704030504030204" pitchFamily="34" charset="0"/>
              </a:rPr>
              <a:t>		printf("Hiiiii");</a:t>
            </a:r>
          </a:p>
          <a:p>
            <a:r>
              <a:rPr lang="en-IN" sz="1800" dirty="0">
                <a:latin typeface="Arial Rounded MT Bold" panose="020F0704030504030204" pitchFamily="34" charset="0"/>
              </a:rPr>
              <a:t>	return 0;</a:t>
            </a:r>
          </a:p>
          <a:p>
            <a:r>
              <a:rPr lang="en-IN" sz="1800" dirty="0">
                <a:latin typeface="Arial Rounded MT Bold" panose="020F0704030504030204" pitchFamily="34" charset="0"/>
              </a:rPr>
              <a:t>}</a:t>
            </a:r>
          </a:p>
          <a:p>
            <a:endParaRPr lang="en-IN" sz="1800" dirty="0">
              <a:latin typeface="Arial Rounded MT Bold" panose="020F0704030504030204" pitchFamily="34" charset="0"/>
            </a:endParaRPr>
          </a:p>
          <a:p>
            <a:r>
              <a:rPr lang="en-US" sz="1800" b="1" dirty="0">
                <a:latin typeface="Arial Rounded MT Bold" panose="020F0704030504030204" pitchFamily="34" charset="0"/>
              </a:rPr>
              <a:t>4. A zero value is considered to be false and a non-zero value is considered to be true.</a:t>
            </a:r>
            <a:r>
              <a:rPr lang="en-US" sz="1800" dirty="0">
                <a:latin typeface="Arial Rounded MT Bold" panose="020F0704030504030204" pitchFamily="34" charset="0"/>
              </a:rPr>
              <a:t/>
            </a:r>
            <a:br>
              <a:rPr lang="en-US" sz="1800" dirty="0">
                <a:latin typeface="Arial Rounded MT Bold" panose="020F0704030504030204" pitchFamily="34" charset="0"/>
              </a:rPr>
            </a:br>
            <a:r>
              <a:rPr lang="en-US" sz="1800" dirty="0">
                <a:latin typeface="Arial Rounded MT Bold" panose="020F0704030504030204" pitchFamily="34" charset="0"/>
              </a:rPr>
              <a:t/>
            </a:r>
            <a:br>
              <a:rPr lang="en-US" sz="1800" dirty="0">
                <a:latin typeface="Arial Rounded MT Bold" panose="020F0704030504030204" pitchFamily="34" charset="0"/>
              </a:rPr>
            </a:br>
            <a:r>
              <a:rPr lang="en-US" sz="1800" dirty="0">
                <a:latin typeface="Arial Rounded MT Bold" panose="020F0704030504030204" pitchFamily="34" charset="0"/>
              </a:rPr>
              <a:t>A. True</a:t>
            </a:r>
          </a:p>
          <a:p>
            <a:r>
              <a:rPr lang="en-US" sz="1800" dirty="0">
                <a:latin typeface="Arial Rounded MT Bold" panose="020F0704030504030204" pitchFamily="34" charset="0"/>
              </a:rPr>
              <a:t>B. False</a:t>
            </a:r>
          </a:p>
          <a:p>
            <a:endParaRPr lang="en-IN" dirty="0">
              <a:solidFill>
                <a:schemeClr val="bg1"/>
              </a:solidFill>
            </a:endParaRPr>
          </a:p>
        </p:txBody>
      </p:sp>
      <p:sp>
        <p:nvSpPr>
          <p:cNvPr id="5" name="TextBox 4">
            <a:extLst>
              <a:ext uri="{FF2B5EF4-FFF2-40B4-BE49-F238E27FC236}">
                <a16:creationId xmlns:a16="http://schemas.microsoft.com/office/drawing/2014/main" id="{FD2B4E68-773D-4D79-9FA7-0FB8ABB2FA61}"/>
              </a:ext>
            </a:extLst>
          </p:cNvPr>
          <p:cNvSpPr txBox="1"/>
          <p:nvPr/>
        </p:nvSpPr>
        <p:spPr>
          <a:xfrm>
            <a:off x="630314" y="3994951"/>
            <a:ext cx="3249227" cy="1200329"/>
          </a:xfrm>
          <a:prstGeom prst="rect">
            <a:avLst/>
          </a:prstGeom>
          <a:noFill/>
        </p:spPr>
        <p:txBody>
          <a:bodyPr wrap="square" rtlCol="0">
            <a:spAutoFit/>
          </a:bodyPr>
          <a:lstStyle/>
          <a:p>
            <a:r>
              <a:rPr lang="en-US" dirty="0">
                <a:solidFill>
                  <a:schemeClr val="bg1"/>
                </a:solidFill>
              </a:rPr>
              <a:t>Let us see how much you have learned from the lecture and how effectively you can apply your knowledge…!!</a:t>
            </a:r>
            <a:endParaRPr lang="en-IN" dirty="0">
              <a:solidFill>
                <a:schemeClr val="bg1"/>
              </a:solidFill>
            </a:endParaRPr>
          </a:p>
        </p:txBody>
      </p:sp>
      <p:pic>
        <p:nvPicPr>
          <p:cNvPr id="6" name="Picture 5">
            <a:extLst>
              <a:ext uri="{FF2B5EF4-FFF2-40B4-BE49-F238E27FC236}">
                <a16:creationId xmlns:a16="http://schemas.microsoft.com/office/drawing/2014/main" id="{694435F2-AD60-4457-873D-3884819E3B7D}"/>
              </a:ext>
            </a:extLst>
          </p:cNvPr>
          <p:cNvPicPr>
            <a:picLocks noChangeAspect="1"/>
          </p:cNvPicPr>
          <p:nvPr/>
        </p:nvPicPr>
        <p:blipFill>
          <a:blip r:embed="rId3"/>
          <a:stretch>
            <a:fillRect/>
          </a:stretch>
        </p:blipFill>
        <p:spPr>
          <a:xfrm>
            <a:off x="0" y="0"/>
            <a:ext cx="597763" cy="1033453"/>
          </a:xfrm>
          <a:prstGeom prst="rect">
            <a:avLst/>
          </a:prstGeom>
        </p:spPr>
      </p:pic>
      <p:pic>
        <p:nvPicPr>
          <p:cNvPr id="7" name="Picture 6">
            <a:extLst>
              <a:ext uri="{FF2B5EF4-FFF2-40B4-BE49-F238E27FC236}">
                <a16:creationId xmlns:a16="http://schemas.microsoft.com/office/drawing/2014/main" id="{B012FA85-C0B2-4A14-B9AD-DFC4901665FF}"/>
              </a:ext>
            </a:extLst>
          </p:cNvPr>
          <p:cNvPicPr>
            <a:picLocks noChangeAspect="1"/>
          </p:cNvPicPr>
          <p:nvPr/>
        </p:nvPicPr>
        <p:blipFill>
          <a:blip r:embed="rId4"/>
          <a:stretch>
            <a:fillRect/>
          </a:stretch>
        </p:blipFill>
        <p:spPr>
          <a:xfrm>
            <a:off x="11980859" y="5816754"/>
            <a:ext cx="238125" cy="1028700"/>
          </a:xfrm>
          <a:prstGeom prst="rect">
            <a:avLst/>
          </a:prstGeom>
        </p:spPr>
      </p:pic>
    </p:spTree>
    <p:extLst>
      <p:ext uri="{BB962C8B-B14F-4D97-AF65-F5344CB8AC3E}">
        <p14:creationId xmlns:p14="http://schemas.microsoft.com/office/powerpoint/2010/main" val="427601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A325-142C-4840-AFBB-61AE325A86B9}"/>
              </a:ext>
            </a:extLst>
          </p:cNvPr>
          <p:cNvSpPr>
            <a:spLocks noGrp="1"/>
          </p:cNvSpPr>
          <p:nvPr>
            <p:ph type="title"/>
          </p:nvPr>
        </p:nvSpPr>
        <p:spPr>
          <a:xfrm>
            <a:off x="501589" y="807423"/>
            <a:ext cx="3200400" cy="2286000"/>
          </a:xfrm>
        </p:spPr>
        <p:txBody>
          <a:bodyPr/>
          <a:lstStyle/>
          <a:p>
            <a:r>
              <a:rPr lang="en-US" dirty="0">
                <a:latin typeface="Arial Rounded MT Bold" panose="020F0704030504030204" pitchFamily="34" charset="0"/>
              </a:rPr>
              <a:t>DISCUSSION FORUM</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5394B840-8B7F-4E11-95F1-8218B85FE78F}"/>
              </a:ext>
            </a:extLst>
          </p:cNvPr>
          <p:cNvPicPr>
            <a:picLocks noGrp="1" noChangeAspect="1"/>
          </p:cNvPicPr>
          <p:nvPr>
            <p:ph idx="1"/>
          </p:nvPr>
        </p:nvPicPr>
        <p:blipFill>
          <a:blip r:embed="rId3"/>
          <a:stretch>
            <a:fillRect/>
          </a:stretch>
        </p:blipFill>
        <p:spPr>
          <a:xfrm>
            <a:off x="4862743" y="589832"/>
            <a:ext cx="6492875" cy="4227918"/>
          </a:xfrm>
          <a:prstGeom prst="rect">
            <a:avLst/>
          </a:prstGeom>
        </p:spPr>
      </p:pic>
      <p:sp>
        <p:nvSpPr>
          <p:cNvPr id="4" name="Text Placeholder 3">
            <a:extLst>
              <a:ext uri="{FF2B5EF4-FFF2-40B4-BE49-F238E27FC236}">
                <a16:creationId xmlns:a16="http://schemas.microsoft.com/office/drawing/2014/main" id="{8162FE21-B0A8-489F-AD36-D9BE2F9B4CCC}"/>
              </a:ext>
            </a:extLst>
          </p:cNvPr>
          <p:cNvSpPr>
            <a:spLocks noGrp="1"/>
          </p:cNvSpPr>
          <p:nvPr>
            <p:ph type="body" sz="half" idx="2"/>
          </p:nvPr>
        </p:nvSpPr>
        <p:spPr>
          <a:xfrm>
            <a:off x="483833" y="3352208"/>
            <a:ext cx="3200400" cy="3379124"/>
          </a:xfrm>
        </p:spPr>
        <p:txBody>
          <a:bodyPr/>
          <a:lstStyle/>
          <a:p>
            <a:pPr algn="just"/>
            <a:r>
              <a:rPr lang="en-US" dirty="0">
                <a:latin typeface="Arial Rounded MT Bold" panose="020F0704030504030204" pitchFamily="34" charset="0"/>
              </a:rPr>
              <a:t>Utilize your knowledge from what you have learned in decision making and think about what best contribution you can do to the real world making use of decision statements based on your requirement….</a:t>
            </a:r>
            <a:endParaRPr lang="en-IN" dirty="0">
              <a:latin typeface="Arial Rounded MT Bold" panose="020F0704030504030204" pitchFamily="34" charset="0"/>
            </a:endParaRPr>
          </a:p>
        </p:txBody>
      </p:sp>
      <p:sp>
        <p:nvSpPr>
          <p:cNvPr id="6" name="TextBox 5">
            <a:extLst>
              <a:ext uri="{FF2B5EF4-FFF2-40B4-BE49-F238E27FC236}">
                <a16:creationId xmlns:a16="http://schemas.microsoft.com/office/drawing/2014/main" id="{A47E1320-3886-4280-9143-DDAD7BFEF51A}"/>
              </a:ext>
            </a:extLst>
          </p:cNvPr>
          <p:cNvSpPr txBox="1"/>
          <p:nvPr/>
        </p:nvSpPr>
        <p:spPr>
          <a:xfrm>
            <a:off x="4847208" y="4935984"/>
            <a:ext cx="6649375" cy="646331"/>
          </a:xfrm>
          <a:prstGeom prst="rect">
            <a:avLst/>
          </a:prstGeom>
          <a:noFill/>
        </p:spPr>
        <p:txBody>
          <a:bodyPr wrap="square" rtlCol="0">
            <a:spAutoFit/>
          </a:bodyPr>
          <a:lstStyle/>
          <a:p>
            <a:pPr algn="just"/>
            <a:r>
              <a:rPr lang="en-US" dirty="0">
                <a:latin typeface="Arial Rounded MT Bold" panose="020F0704030504030204" pitchFamily="34" charset="0"/>
              </a:rPr>
              <a:t>Post your comments about your ideas in the discussion </a:t>
            </a:r>
            <a:r>
              <a:rPr lang="en-US" dirty="0" smtClean="0">
                <a:latin typeface="Arial Rounded MT Bold" panose="020F0704030504030204" pitchFamily="34" charset="0"/>
              </a:rPr>
              <a:t>forum.</a:t>
            </a:r>
            <a:endParaRPr lang="en-IN" dirty="0">
              <a:latin typeface="Arial Rounded MT Bold" panose="020F0704030504030204" pitchFamily="34" charset="0"/>
            </a:endParaRPr>
          </a:p>
        </p:txBody>
      </p:sp>
      <p:pic>
        <p:nvPicPr>
          <p:cNvPr id="8" name="Picture 7">
            <a:extLst>
              <a:ext uri="{FF2B5EF4-FFF2-40B4-BE49-F238E27FC236}">
                <a16:creationId xmlns:a16="http://schemas.microsoft.com/office/drawing/2014/main" id="{583DE6EC-7DF1-4ECB-96A8-EB7622E9B71A}"/>
              </a:ext>
            </a:extLst>
          </p:cNvPr>
          <p:cNvPicPr>
            <a:picLocks noChangeAspect="1"/>
          </p:cNvPicPr>
          <p:nvPr/>
        </p:nvPicPr>
        <p:blipFill>
          <a:blip r:embed="rId4"/>
          <a:stretch>
            <a:fillRect/>
          </a:stretch>
        </p:blipFill>
        <p:spPr>
          <a:xfrm>
            <a:off x="0" y="0"/>
            <a:ext cx="597763" cy="1033453"/>
          </a:xfrm>
          <a:prstGeom prst="rect">
            <a:avLst/>
          </a:prstGeom>
        </p:spPr>
      </p:pic>
      <p:pic>
        <p:nvPicPr>
          <p:cNvPr id="9" name="Picture 8">
            <a:extLst>
              <a:ext uri="{FF2B5EF4-FFF2-40B4-BE49-F238E27FC236}">
                <a16:creationId xmlns:a16="http://schemas.microsoft.com/office/drawing/2014/main" id="{4E21AF7C-C521-4F82-BD40-A81582A9B726}"/>
              </a:ext>
            </a:extLst>
          </p:cNvPr>
          <p:cNvPicPr>
            <a:picLocks noChangeAspect="1"/>
          </p:cNvPicPr>
          <p:nvPr/>
        </p:nvPicPr>
        <p:blipFill>
          <a:blip r:embed="rId5"/>
          <a:stretch>
            <a:fillRect/>
          </a:stretch>
        </p:blipFill>
        <p:spPr>
          <a:xfrm>
            <a:off x="11980859" y="5816754"/>
            <a:ext cx="238125" cy="1028700"/>
          </a:xfrm>
          <a:prstGeom prst="rect">
            <a:avLst/>
          </a:prstGeom>
        </p:spPr>
      </p:pic>
    </p:spTree>
    <p:extLst>
      <p:ext uri="{BB962C8B-B14F-4D97-AF65-F5344CB8AC3E}">
        <p14:creationId xmlns:p14="http://schemas.microsoft.com/office/powerpoint/2010/main" val="295002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FC74-9EA0-4C4D-B0A1-15AE2E3EF559}"/>
              </a:ext>
            </a:extLst>
          </p:cNvPr>
          <p:cNvSpPr>
            <a:spLocks noGrp="1"/>
          </p:cNvSpPr>
          <p:nvPr>
            <p:ph type="title"/>
          </p:nvPr>
        </p:nvSpPr>
        <p:spPr>
          <a:xfrm>
            <a:off x="79899" y="771913"/>
            <a:ext cx="3524435" cy="2286000"/>
          </a:xfrm>
        </p:spPr>
        <p:txBody>
          <a:bodyPr/>
          <a:lstStyle/>
          <a:p>
            <a:r>
              <a:rPr lang="en-US" dirty="0">
                <a:latin typeface="Arial Rounded MT Bold" panose="020F0704030504030204" pitchFamily="34" charset="0"/>
              </a:rPr>
              <a:t>  REFERENCES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9972693-CFC6-454C-AF73-8D4B833C5543}"/>
              </a:ext>
            </a:extLst>
          </p:cNvPr>
          <p:cNvSpPr>
            <a:spLocks noGrp="1"/>
          </p:cNvSpPr>
          <p:nvPr>
            <p:ph idx="1"/>
          </p:nvPr>
        </p:nvSpPr>
        <p:spPr>
          <a:xfrm>
            <a:off x="4578658" y="873563"/>
            <a:ext cx="6492240" cy="5257800"/>
          </a:xfrm>
        </p:spPr>
        <p:txBody>
          <a:bodyPr>
            <a:normAutofit fontScale="77500" lnSpcReduction="20000"/>
          </a:bodyPr>
          <a:lstStyle/>
          <a:p>
            <a:pPr marL="0" lvl="0" indent="0">
              <a:buNone/>
            </a:pPr>
            <a:r>
              <a:rPr lang="en-US" sz="2400" dirty="0">
                <a:latin typeface="Arial Rounded MT Bold" panose="020F0704030504030204" pitchFamily="34" charset="0"/>
              </a:rPr>
              <a:t>Reference Books</a:t>
            </a:r>
          </a:p>
          <a:p>
            <a:pPr marL="0" lvl="0" indent="0">
              <a:buNone/>
            </a:pPr>
            <a:r>
              <a:rPr lang="en-US" sz="2400" dirty="0"/>
              <a:t>[1] </a:t>
            </a:r>
            <a:r>
              <a:rPr lang="en-IN" sz="2400" dirty="0"/>
              <a:t>Kanetkar, Y. (2010). Let us C. 15th ed.</a:t>
            </a:r>
          </a:p>
          <a:p>
            <a:pPr marL="0" lvl="0" indent="0">
              <a:buNone/>
            </a:pPr>
            <a:r>
              <a:rPr lang="en-IN" sz="2400" dirty="0"/>
              <a:t>[2] Thareja Reema (2014) Programming in C. 2</a:t>
            </a:r>
            <a:r>
              <a:rPr lang="en-IN" sz="2400" baseline="30000" dirty="0"/>
              <a:t>nd</a:t>
            </a:r>
            <a:r>
              <a:rPr lang="en-IN" sz="2400" dirty="0"/>
              <a:t> ed.</a:t>
            </a:r>
            <a:endParaRPr lang="en-US" sz="2400" dirty="0"/>
          </a:p>
          <a:p>
            <a:pPr marL="0" lvl="0" indent="0">
              <a:buNone/>
            </a:pPr>
            <a:r>
              <a:rPr lang="en-US" sz="2400" dirty="0"/>
              <a:t>[3]  Zed A. Shaw, </a:t>
            </a:r>
            <a:r>
              <a:rPr lang="en-IN" sz="2400" dirty="0"/>
              <a:t>Learn C the Hard Way’ </a:t>
            </a:r>
          </a:p>
          <a:p>
            <a:pPr marL="0" lvl="0" indent="0">
              <a:buNone/>
            </a:pPr>
            <a:endParaRPr lang="en-US" sz="2400" dirty="0"/>
          </a:p>
          <a:p>
            <a:pPr marL="0" lvl="0" indent="0">
              <a:buNone/>
            </a:pPr>
            <a:r>
              <a:rPr lang="en-US" sz="2400" dirty="0">
                <a:latin typeface="Arial Rounded MT Bold" panose="020F0704030504030204" pitchFamily="34" charset="0"/>
              </a:rPr>
              <a:t>Reference Website</a:t>
            </a:r>
          </a:p>
          <a:p>
            <a:pPr marL="0" lvl="0" indent="0">
              <a:buNone/>
            </a:pPr>
            <a:r>
              <a:rPr lang="en-US" sz="2400" dirty="0"/>
              <a:t>[1] </a:t>
            </a:r>
            <a:r>
              <a:rPr lang="en-IN" sz="2400" dirty="0"/>
              <a:t>“Programming Notes.” Yet Another Insignificant Programming Notes, www.ntu.edu.sg/home/ehchua/programming/. </a:t>
            </a:r>
          </a:p>
          <a:p>
            <a:pPr marL="0" lvl="0" indent="0">
              <a:buNone/>
            </a:pPr>
            <a:r>
              <a:rPr lang="en-US" sz="2400" dirty="0"/>
              <a:t>[2] </a:t>
            </a:r>
            <a:r>
              <a:rPr lang="en-IN" sz="2400" dirty="0"/>
              <a:t>“Programming Notes.” Yet Another Insignificant Programming Notes, www.ntu.edu.sg/home/ehchua/programming/. </a:t>
            </a:r>
          </a:p>
          <a:p>
            <a:pPr marL="0" lvl="0" indent="0">
              <a:buNone/>
            </a:pPr>
            <a:endParaRPr lang="en-IN" sz="2400" dirty="0"/>
          </a:p>
          <a:p>
            <a:pPr marL="0" lvl="0" indent="0">
              <a:buNone/>
            </a:pPr>
            <a:r>
              <a:rPr lang="en-IN" sz="2400" dirty="0">
                <a:latin typeface="Arial Rounded MT Bold" panose="020F0704030504030204" pitchFamily="34" charset="0"/>
              </a:rPr>
              <a:t>Online Courses</a:t>
            </a:r>
          </a:p>
          <a:p>
            <a:pPr marL="0" lvl="0" indent="0">
              <a:buNone/>
            </a:pPr>
            <a:r>
              <a:rPr lang="en-IN" sz="2400" dirty="0"/>
              <a:t>https://www.classcentral.com/course/swayam-introduction-to-programming-in-c-2486</a:t>
            </a:r>
          </a:p>
          <a:p>
            <a:pPr marL="0" lvl="0" indent="0">
              <a:buNone/>
            </a:pPr>
            <a:r>
              <a:rPr lang="en-IN" sz="2400" dirty="0"/>
              <a:t>https://www.coursera.org/learn/c-for-everyone</a:t>
            </a:r>
          </a:p>
          <a:p>
            <a:pPr marL="0" lvl="0" indent="0">
              <a:buNone/>
            </a:pPr>
            <a:endParaRPr lang="en-IN" sz="2400" dirty="0"/>
          </a:p>
          <a:p>
            <a:endParaRPr lang="en-IN" dirty="0"/>
          </a:p>
        </p:txBody>
      </p:sp>
      <p:pic>
        <p:nvPicPr>
          <p:cNvPr id="5" name="Picture 4">
            <a:extLst>
              <a:ext uri="{FF2B5EF4-FFF2-40B4-BE49-F238E27FC236}">
                <a16:creationId xmlns:a16="http://schemas.microsoft.com/office/drawing/2014/main" id="{AD4BCEDC-B219-4148-A5A1-73242406AF5D}"/>
              </a:ext>
            </a:extLst>
          </p:cNvPr>
          <p:cNvPicPr>
            <a:picLocks noChangeAspect="1"/>
          </p:cNvPicPr>
          <p:nvPr/>
        </p:nvPicPr>
        <p:blipFill>
          <a:blip r:embed="rId3"/>
          <a:stretch>
            <a:fillRect/>
          </a:stretch>
        </p:blipFill>
        <p:spPr>
          <a:xfrm>
            <a:off x="0" y="0"/>
            <a:ext cx="597763" cy="1033453"/>
          </a:xfrm>
          <a:prstGeom prst="rect">
            <a:avLst/>
          </a:prstGeom>
        </p:spPr>
      </p:pic>
      <p:pic>
        <p:nvPicPr>
          <p:cNvPr id="6" name="Picture 5">
            <a:extLst>
              <a:ext uri="{FF2B5EF4-FFF2-40B4-BE49-F238E27FC236}">
                <a16:creationId xmlns:a16="http://schemas.microsoft.com/office/drawing/2014/main" id="{94E915C7-0B45-4929-8233-9E4C0937802B}"/>
              </a:ext>
            </a:extLst>
          </p:cNvPr>
          <p:cNvPicPr>
            <a:picLocks noChangeAspect="1"/>
          </p:cNvPicPr>
          <p:nvPr/>
        </p:nvPicPr>
        <p:blipFill>
          <a:blip r:embed="rId4"/>
          <a:stretch>
            <a:fillRect/>
          </a:stretch>
        </p:blipFill>
        <p:spPr>
          <a:xfrm>
            <a:off x="11980859" y="5880762"/>
            <a:ext cx="238125" cy="1028700"/>
          </a:xfrm>
          <a:prstGeom prst="rect">
            <a:avLst/>
          </a:prstGeom>
        </p:spPr>
      </p:pic>
      <p:sp>
        <p:nvSpPr>
          <p:cNvPr id="4" name="TextBox 3">
            <a:extLst>
              <a:ext uri="{FF2B5EF4-FFF2-40B4-BE49-F238E27FC236}">
                <a16:creationId xmlns:a16="http://schemas.microsoft.com/office/drawing/2014/main" id="{8EDE547E-C252-4EFE-A80A-425F6F4D0AF2}"/>
              </a:ext>
            </a:extLst>
          </p:cNvPr>
          <p:cNvSpPr txBox="1"/>
          <p:nvPr/>
        </p:nvSpPr>
        <p:spPr>
          <a:xfrm flipH="1">
            <a:off x="711543" y="3133817"/>
            <a:ext cx="1170521" cy="400110"/>
          </a:xfrm>
          <a:prstGeom prst="rect">
            <a:avLst/>
          </a:prstGeom>
          <a:noFill/>
        </p:spPr>
        <p:txBody>
          <a:bodyPr wrap="square" rtlCol="0">
            <a:spAutoFit/>
          </a:bodyPr>
          <a:lstStyle/>
          <a:p>
            <a:r>
              <a:rPr lang="en-US" sz="2000" dirty="0">
                <a:solidFill>
                  <a:schemeClr val="bg1"/>
                </a:solidFill>
                <a:latin typeface="Arial Rounded MT Bold" panose="020F0704030504030204" pitchFamily="34" charset="0"/>
              </a:rPr>
              <a:t>BOOKS</a:t>
            </a:r>
            <a:endParaRPr lang="en-IN" sz="2000" dirty="0">
              <a:solidFill>
                <a:schemeClr val="bg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08D52023-D542-45D4-9A1D-ACC839AC5B00}"/>
              </a:ext>
            </a:extLst>
          </p:cNvPr>
          <p:cNvSpPr txBox="1"/>
          <p:nvPr/>
        </p:nvSpPr>
        <p:spPr>
          <a:xfrm flipH="1">
            <a:off x="1316703" y="3632447"/>
            <a:ext cx="1675071" cy="400110"/>
          </a:xfrm>
          <a:prstGeom prst="rect">
            <a:avLst/>
          </a:prstGeom>
          <a:noFill/>
        </p:spPr>
        <p:txBody>
          <a:bodyPr wrap="square" rtlCol="0">
            <a:spAutoFit/>
          </a:bodyPr>
          <a:lstStyle/>
          <a:p>
            <a:r>
              <a:rPr lang="en-US" sz="2000" dirty="0">
                <a:solidFill>
                  <a:schemeClr val="bg1"/>
                </a:solidFill>
                <a:latin typeface="Arial Rounded MT Bold" panose="020F0704030504030204" pitchFamily="34" charset="0"/>
              </a:rPr>
              <a:t>WEBSITES</a:t>
            </a:r>
            <a:endParaRPr lang="en-IN" sz="2000"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AB5CEE47-E979-4920-AAF7-35FB3A2B7932}"/>
              </a:ext>
            </a:extLst>
          </p:cNvPr>
          <p:cNvSpPr txBox="1"/>
          <p:nvPr/>
        </p:nvSpPr>
        <p:spPr>
          <a:xfrm flipH="1">
            <a:off x="2104007" y="4113320"/>
            <a:ext cx="1583183" cy="400110"/>
          </a:xfrm>
          <a:prstGeom prst="rect">
            <a:avLst/>
          </a:prstGeom>
          <a:noFill/>
        </p:spPr>
        <p:txBody>
          <a:bodyPr wrap="square" rtlCol="0">
            <a:spAutoFit/>
          </a:bodyPr>
          <a:lstStyle/>
          <a:p>
            <a:r>
              <a:rPr lang="en-US" sz="2000" dirty="0">
                <a:solidFill>
                  <a:schemeClr val="bg1"/>
                </a:solidFill>
                <a:latin typeface="Arial Rounded MT Bold" panose="020F0704030504030204" pitchFamily="34" charset="0"/>
              </a:rPr>
              <a:t>COURSES</a:t>
            </a:r>
            <a:endParaRPr lang="en-IN" sz="20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08010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60000">
              <a:schemeClr val="accent1">
                <a:lumMod val="45000"/>
                <a:lumOff val="55000"/>
              </a:schemeClr>
            </a:gs>
            <a:gs pos="6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988752" y="1281414"/>
            <a:ext cx="10725148" cy="1231106"/>
          </a:xfrm>
          <a:prstGeom prst="rect">
            <a:avLst/>
          </a:prstGeom>
          <a:solidFill>
            <a:schemeClr val="bg1"/>
          </a:solidFill>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16773" y="0"/>
            <a:ext cx="410563" cy="1436703"/>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2" name="CorelDRAW" r:id="rId4" imgW="2169000" imgH="2169360" progId="">
                    <p:embed/>
                  </p:oleObj>
                </mc:Choice>
                <mc:Fallback>
                  <p:oleObj name="CorelDRAW" r:id="rId4" imgW="2169000" imgH="216936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1" name="Picture 10">
            <a:extLst>
              <a:ext uri="{FF2B5EF4-FFF2-40B4-BE49-F238E27FC236}">
                <a16:creationId xmlns:a16="http://schemas.microsoft.com/office/drawing/2014/main" id="{7E74CC54-71D6-427B-8C16-A194DE8A12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548640"/>
            <a:ext cx="10853928" cy="3218688"/>
          </a:xfrm>
          <a:prstGeom prst="rect">
            <a:avLst/>
          </a:prstGeom>
        </p:spPr>
      </p:pic>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47447135"/>
              </p:ext>
            </p:extLst>
          </p:nvPr>
        </p:nvGraphicFramePr>
        <p:xfrm>
          <a:off x="374073" y="1701557"/>
          <a:ext cx="7623751" cy="3986733"/>
        </p:xfrm>
        <a:graphic>
          <a:graphicData uri="http://schemas.openxmlformats.org/drawingml/2006/table">
            <a:tbl>
              <a:tblPr firstRow="1" firstCol="1" bandRow="1">
                <a:tableStyleId>{5940675A-B579-460E-94D1-54222C63F5DA}</a:tableStyleId>
              </a:tblPr>
              <a:tblGrid>
                <a:gridCol w="1105500">
                  <a:extLst>
                    <a:ext uri="{9D8B030D-6E8A-4147-A177-3AD203B41FA5}">
                      <a16:colId xmlns:a16="http://schemas.microsoft.com/office/drawing/2014/main" val="20000"/>
                    </a:ext>
                  </a:extLst>
                </a:gridCol>
                <a:gridCol w="6518251">
                  <a:extLst>
                    <a:ext uri="{9D8B030D-6E8A-4147-A177-3AD203B41FA5}">
                      <a16:colId xmlns:a16="http://schemas.microsoft.com/office/drawing/2014/main" val="20001"/>
                    </a:ext>
                  </a:extLst>
                </a:gridCol>
              </a:tblGrid>
              <a:tr h="704813">
                <a:tc>
                  <a:txBody>
                    <a:bodyPr/>
                    <a:lstStyle/>
                    <a:p>
                      <a:pPr marL="0" marR="0">
                        <a:lnSpc>
                          <a:spcPct val="100000"/>
                        </a:lnSpc>
                        <a:spcBef>
                          <a:spcPts val="0"/>
                        </a:spcBef>
                        <a:spcAft>
                          <a:spcPts val="0"/>
                        </a:spcAft>
                      </a:pPr>
                      <a:r>
                        <a:rPr lang="en-US" sz="1800" b="1" dirty="0">
                          <a:solidFill>
                            <a:schemeClr val="tx1"/>
                          </a:solidFill>
                          <a:effectLst/>
                          <a:latin typeface="Calibri" panose="020F0502020204030204" pitchFamily="34" charset="0"/>
                          <a:cs typeface="Calibri" panose="020F0502020204030204" pitchFamily="34" charset="0"/>
                        </a:rPr>
                        <a:t>CO Number</a:t>
                      </a:r>
                      <a:endPar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mn-ea"/>
                          <a:cs typeface="Calibri" panose="020F0502020204030204" pitchFamily="34" charset="0"/>
                        </a:rPr>
                        <a:t>Course</a:t>
                      </a:r>
                      <a:r>
                        <a:rPr lang="en-US" sz="1800" b="1" baseline="0" dirty="0" smtClean="0">
                          <a:solidFill>
                            <a:schemeClr val="tx1"/>
                          </a:solidFill>
                          <a:effectLst/>
                          <a:latin typeface="Calibri" panose="020F0502020204030204" pitchFamily="34" charset="0"/>
                          <a:ea typeface="+mn-ea"/>
                          <a:cs typeface="Calibri" panose="020F0502020204030204" pitchFamily="34" charset="0"/>
                        </a:rPr>
                        <a:t> Outcome</a:t>
                      </a:r>
                      <a:endPar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669268">
                <a:tc>
                  <a:txBody>
                    <a:bodyPr/>
                    <a:lstStyle/>
                    <a:p>
                      <a:pPr marL="0" marR="0">
                        <a:lnSpc>
                          <a:spcPct val="100000"/>
                        </a:lnSpc>
                        <a:spcBef>
                          <a:spcPts val="0"/>
                        </a:spcBef>
                        <a:spcAft>
                          <a:spcPts val="0"/>
                        </a:spcAft>
                      </a:pPr>
                      <a:r>
                        <a:rPr lang="en-US" sz="1800" b="1" dirty="0">
                          <a:solidFill>
                            <a:schemeClr val="tx1"/>
                          </a:solidFill>
                          <a:effectLst/>
                          <a:latin typeface="Calibri" panose="020F0502020204030204" pitchFamily="34" charset="0"/>
                          <a:cs typeface="Calibri" panose="020F0502020204030204" pitchFamily="34" charset="0"/>
                        </a:rPr>
                        <a:t>CO1</a:t>
                      </a:r>
                      <a:endPar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612455">
                <a:tc>
                  <a:txBody>
                    <a:bodyPr/>
                    <a:lstStyle/>
                    <a:p>
                      <a:pPr marL="0" marR="0">
                        <a:lnSpc>
                          <a:spcPct val="100000"/>
                        </a:lnSpc>
                        <a:spcBef>
                          <a:spcPts val="0"/>
                        </a:spcBef>
                        <a:spcAft>
                          <a:spcPts val="0"/>
                        </a:spcAft>
                      </a:pPr>
                      <a:r>
                        <a:rPr lang="en-US" sz="1800" b="1" dirty="0">
                          <a:solidFill>
                            <a:schemeClr val="tx1"/>
                          </a:solidFill>
                          <a:effectLst/>
                          <a:latin typeface="Calibri" panose="020F0502020204030204" pitchFamily="34" charset="0"/>
                          <a:cs typeface="Calibri" panose="020F0502020204030204" pitchFamily="34" charset="0"/>
                        </a:rPr>
                        <a:t>CO2</a:t>
                      </a:r>
                      <a:endPar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2"/>
                  </a:ext>
                </a:extLst>
              </a:tr>
              <a:tr h="641490">
                <a:tc>
                  <a:txBody>
                    <a:bodyPr/>
                    <a:lstStyle/>
                    <a:p>
                      <a:pPr marL="0" marR="0">
                        <a:lnSpc>
                          <a:spcPct val="100000"/>
                        </a:lnSpc>
                        <a:spcBef>
                          <a:spcPts val="0"/>
                        </a:spcBef>
                        <a:spcAft>
                          <a:spcPts val="0"/>
                        </a:spcAft>
                      </a:pPr>
                      <a:r>
                        <a:rPr lang="en-US" sz="1800" b="1" dirty="0">
                          <a:solidFill>
                            <a:schemeClr val="tx1"/>
                          </a:solidFill>
                          <a:effectLst/>
                          <a:latin typeface="Calibri" panose="020F0502020204030204" pitchFamily="34" charset="0"/>
                          <a:cs typeface="Calibri" panose="020F0502020204030204" pitchFamily="34" charset="0"/>
                        </a:rPr>
                        <a:t>CO3</a:t>
                      </a:r>
                      <a:endPar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3"/>
                  </a:ext>
                </a:extLst>
              </a:tr>
              <a:tr h="615307">
                <a:tc>
                  <a:txBody>
                    <a:bodyPr/>
                    <a:lstStyle/>
                    <a:p>
                      <a:pPr marL="0" marR="0">
                        <a:lnSpc>
                          <a:spcPct val="100000"/>
                        </a:lnSpc>
                        <a:spcBef>
                          <a:spcPts val="0"/>
                        </a:spcBef>
                        <a:spcAft>
                          <a:spcPts val="0"/>
                        </a:spcAft>
                      </a:pPr>
                      <a:r>
                        <a:rPr lang="en-US" sz="1800" b="1" dirty="0">
                          <a:solidFill>
                            <a:schemeClr val="tx1"/>
                          </a:solidFill>
                          <a:effectLst/>
                          <a:latin typeface="Calibri" panose="020F0502020204030204" pitchFamily="34" charset="0"/>
                          <a:cs typeface="Calibri" panose="020F0502020204030204" pitchFamily="34" charset="0"/>
                        </a:rPr>
                        <a:t>CO4</a:t>
                      </a:r>
                      <a:endPar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4"/>
                  </a:ext>
                </a:extLst>
              </a:tr>
              <a:tr h="743400">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CO5</a:t>
                      </a:r>
                      <a:endPar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073" y="109537"/>
            <a:ext cx="2686050" cy="1457325"/>
          </a:xfrm>
          <a:prstGeom prst="rect">
            <a:avLst/>
          </a:prstGeom>
        </p:spPr>
      </p:pic>
    </p:spTree>
    <p:extLst>
      <p:ext uri="{BB962C8B-B14F-4D97-AF65-F5344CB8AC3E}">
        <p14:creationId xmlns:p14="http://schemas.microsoft.com/office/powerpoint/2010/main" val="89443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p:txBody>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dirty="0"/>
              <a:t/>
            </a:r>
            <a:br>
              <a:rPr lang="en-US" dirty="0"/>
            </a:br>
            <a:endParaRPr lang="en-US" dirty="0"/>
          </a:p>
        </p:txBody>
      </p:sp>
      <p:sp>
        <p:nvSpPr>
          <p:cNvPr id="7" name="TextBox 6">
            <a:extLst>
              <a:ext uri="{FF2B5EF4-FFF2-40B4-BE49-F238E27FC236}">
                <a16:creationId xmlns:a16="http://schemas.microsoft.com/office/drawing/2014/main" id="{830CE6AE-45AD-46D3-B955-0A724DB5BDDD}"/>
              </a:ext>
            </a:extLst>
          </p:cNvPr>
          <p:cNvSpPr txBox="1"/>
          <p:nvPr/>
        </p:nvSpPr>
        <p:spPr>
          <a:xfrm>
            <a:off x="1482571" y="3247285"/>
            <a:ext cx="3209011" cy="646331"/>
          </a:xfrm>
          <a:prstGeom prst="rect">
            <a:avLst/>
          </a:prstGeom>
          <a:noFill/>
        </p:spPr>
        <p:txBody>
          <a:bodyPr wrap="square" rtlCol="0">
            <a:spAutoFit/>
          </a:bodyPr>
          <a:lstStyle/>
          <a:p>
            <a:r>
              <a:rPr lang="en-US" sz="3600" dirty="0">
                <a:solidFill>
                  <a:schemeClr val="bg1"/>
                </a:solidFill>
                <a:latin typeface="Arial Rounded MT Bold" panose="020F0704030504030204" pitchFamily="34" charset="0"/>
              </a:rPr>
              <a:t>SCHEME</a:t>
            </a:r>
            <a:endParaRPr lang="en-IN" sz="3600" dirty="0">
              <a:solidFill>
                <a:schemeClr val="bg1"/>
              </a:solidFill>
              <a:latin typeface="Arial Rounded MT Bold" panose="020F0704030504030204" pitchFamily="34" charset="0"/>
            </a:endParaRPr>
          </a:p>
        </p:txBody>
      </p:sp>
      <p:pic>
        <p:nvPicPr>
          <p:cNvPr id="20" name="Picture 19">
            <a:extLst>
              <a:ext uri="{FF2B5EF4-FFF2-40B4-BE49-F238E27FC236}">
                <a16:creationId xmlns:a16="http://schemas.microsoft.com/office/drawing/2014/main" id="{BF6BD85C-61A8-407A-9C28-399C1F38CAB7}"/>
              </a:ext>
            </a:extLst>
          </p:cNvPr>
          <p:cNvPicPr>
            <a:picLocks noChangeAspect="1"/>
          </p:cNvPicPr>
          <p:nvPr/>
        </p:nvPicPr>
        <p:blipFill>
          <a:blip r:embed="rId3"/>
          <a:stretch>
            <a:fillRect/>
          </a:stretch>
        </p:blipFill>
        <p:spPr>
          <a:xfrm>
            <a:off x="-2959" y="-3643"/>
            <a:ext cx="597763" cy="1033453"/>
          </a:xfrm>
          <a:prstGeom prst="rect">
            <a:avLst/>
          </a:prstGeom>
        </p:spPr>
      </p:pic>
      <p:pic>
        <p:nvPicPr>
          <p:cNvPr id="21" name="Picture 20">
            <a:extLst>
              <a:ext uri="{FF2B5EF4-FFF2-40B4-BE49-F238E27FC236}">
                <a16:creationId xmlns:a16="http://schemas.microsoft.com/office/drawing/2014/main" id="{04DC4248-1BB5-4F03-A610-AD710EAF75C0}"/>
              </a:ext>
            </a:extLst>
          </p:cNvPr>
          <p:cNvPicPr>
            <a:picLocks noChangeAspect="1"/>
          </p:cNvPicPr>
          <p:nvPr/>
        </p:nvPicPr>
        <p:blipFill>
          <a:blip r:embed="rId4"/>
          <a:stretch>
            <a:fillRect/>
          </a:stretch>
        </p:blipFill>
        <p:spPr>
          <a:xfrm>
            <a:off x="11965228" y="5816754"/>
            <a:ext cx="238125" cy="1028700"/>
          </a:xfrm>
          <a:prstGeom prst="rect">
            <a:avLst/>
          </a:prstGeom>
        </p:spPr>
      </p:pic>
      <p:sp>
        <p:nvSpPr>
          <p:cNvPr id="3" name="TextBox 2">
            <a:extLst>
              <a:ext uri="{FF2B5EF4-FFF2-40B4-BE49-F238E27FC236}">
                <a16:creationId xmlns:a16="http://schemas.microsoft.com/office/drawing/2014/main" id="{6C97193E-7A1F-421C-BB1B-742EA456CFE6}"/>
              </a:ext>
            </a:extLst>
          </p:cNvPr>
          <p:cNvSpPr txBox="1"/>
          <p:nvPr/>
        </p:nvSpPr>
        <p:spPr>
          <a:xfrm>
            <a:off x="301841" y="2627790"/>
            <a:ext cx="2592279" cy="646331"/>
          </a:xfrm>
          <a:prstGeom prst="rect">
            <a:avLst/>
          </a:prstGeom>
          <a:noFill/>
        </p:spPr>
        <p:txBody>
          <a:bodyPr wrap="square" rtlCol="0">
            <a:spAutoFit/>
          </a:bodyPr>
          <a:lstStyle/>
          <a:p>
            <a:r>
              <a:rPr lang="en-US" sz="3600" dirty="0">
                <a:solidFill>
                  <a:schemeClr val="bg1"/>
                </a:solidFill>
                <a:latin typeface="Arial Rounded MT Bold" panose="020F0704030504030204" pitchFamily="34" charset="0"/>
              </a:rPr>
              <a:t>COURSE</a:t>
            </a:r>
            <a:endParaRPr lang="en-IN" sz="3600" dirty="0">
              <a:solidFill>
                <a:schemeClr val="bg1"/>
              </a:solidFill>
              <a:latin typeface="Arial Rounded MT Bold" panose="020F0704030504030204" pitchFamily="34" charset="0"/>
            </a:endParaRPr>
          </a:p>
        </p:txBody>
      </p:sp>
      <p:pic>
        <p:nvPicPr>
          <p:cNvPr id="10" name="Picture 9"/>
          <p:cNvPicPr>
            <a:picLocks noChangeAspect="1"/>
          </p:cNvPicPr>
          <p:nvPr/>
        </p:nvPicPr>
        <p:blipFill>
          <a:blip r:embed="rId5"/>
          <a:stretch>
            <a:fillRect/>
          </a:stretch>
        </p:blipFill>
        <p:spPr>
          <a:xfrm>
            <a:off x="4117759" y="594359"/>
            <a:ext cx="7966364" cy="5153025"/>
          </a:xfrm>
          <a:prstGeom prst="rect">
            <a:avLst/>
          </a:prstGeom>
        </p:spPr>
      </p:pic>
    </p:spTree>
    <p:extLst>
      <p:ext uri="{BB962C8B-B14F-4D97-AF65-F5344CB8AC3E}">
        <p14:creationId xmlns:p14="http://schemas.microsoft.com/office/powerpoint/2010/main" val="24091307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25771-713E-43F0-8715-0A3346BC0611}"/>
              </a:ext>
            </a:extLst>
          </p:cNvPr>
          <p:cNvSpPr>
            <a:spLocks noGrp="1"/>
          </p:cNvSpPr>
          <p:nvPr>
            <p:ph idx="1"/>
          </p:nvPr>
        </p:nvSpPr>
        <p:spPr>
          <a:xfrm>
            <a:off x="4836111" y="1202036"/>
            <a:ext cx="6056790" cy="5257800"/>
          </a:xfrm>
        </p:spPr>
        <p:txBody>
          <a:bodyPr>
            <a:normAutofit/>
          </a:bodyPr>
          <a:lstStyle/>
          <a:p>
            <a:pPr algn="just"/>
            <a:endParaRPr lang="en-US" sz="1800" dirty="0">
              <a:latin typeface="Bookman Old Style" panose="02050604050505020204" pitchFamily="18" charset="0"/>
            </a:endParaRPr>
          </a:p>
          <a:p>
            <a:pPr algn="just"/>
            <a:r>
              <a:rPr lang="en-US" sz="1800" dirty="0">
                <a:solidFill>
                  <a:schemeClr val="accent1">
                    <a:lumMod val="75000"/>
                  </a:schemeClr>
                </a:solidFill>
                <a:latin typeface="Arial Rounded MT Bold" panose="020F0704030504030204" pitchFamily="34" charset="0"/>
              </a:rPr>
              <a:t>WHY  DECISION STATEMENTS ?</a:t>
            </a:r>
          </a:p>
          <a:p>
            <a:pPr algn="just"/>
            <a:r>
              <a:rPr lang="en-US" sz="1800" dirty="0">
                <a:latin typeface="Arial Rounded MT Bold" panose="020F0704030504030204" pitchFamily="34" charset="0"/>
              </a:rPr>
              <a:t>If we code a program sometimes, we need to control the execution of our program. For controlling the execution of the program we need decision control statements in c.</a:t>
            </a:r>
          </a:p>
          <a:p>
            <a:pPr algn="just"/>
            <a:endParaRPr lang="en-US" sz="1800" dirty="0">
              <a:latin typeface="Bookman Old Style" panose="02050604050505020204" pitchFamily="18" charset="0"/>
            </a:endParaRPr>
          </a:p>
          <a:p>
            <a:pPr algn="just"/>
            <a:r>
              <a:rPr lang="en-US" sz="1800" dirty="0">
                <a:solidFill>
                  <a:schemeClr val="accent1">
                    <a:lumMod val="75000"/>
                  </a:schemeClr>
                </a:solidFill>
                <a:latin typeface="Arial Rounded MT Bold" panose="020F0704030504030204" pitchFamily="34" charset="0"/>
              </a:rPr>
              <a:t>WHEN AND HOW DECISION STATEMENTS ?</a:t>
            </a:r>
          </a:p>
          <a:p>
            <a:pPr algn="just"/>
            <a:r>
              <a:rPr lang="en-US" sz="1800" dirty="0">
                <a:latin typeface="Arial Rounded MT Bold" panose="020F0704030504030204" pitchFamily="34" charset="0"/>
              </a:rPr>
              <a:t>There will be many situations when you will be given two or more options and you will have to select an option based on the given conditions.</a:t>
            </a:r>
          </a:p>
          <a:p>
            <a:pPr algn="just"/>
            <a:endParaRPr lang="en-US" sz="1800" dirty="0">
              <a:latin typeface="Arial Rounded MT Bold" panose="020F0704030504030204" pitchFamily="34" charset="0"/>
            </a:endParaRPr>
          </a:p>
          <a:p>
            <a:pPr algn="just"/>
            <a:endParaRPr lang="en-IN" sz="1800" dirty="0">
              <a:latin typeface="Bookman Old Style" panose="02050604050505020204" pitchFamily="18" charset="0"/>
            </a:endParaRPr>
          </a:p>
        </p:txBody>
      </p:sp>
      <p:sp>
        <p:nvSpPr>
          <p:cNvPr id="4" name="Text Placeholder 3">
            <a:extLst>
              <a:ext uri="{FF2B5EF4-FFF2-40B4-BE49-F238E27FC236}">
                <a16:creationId xmlns:a16="http://schemas.microsoft.com/office/drawing/2014/main" id="{8CF9F1EC-2706-43F5-99B2-2FB516CA75FD}"/>
              </a:ext>
            </a:extLst>
          </p:cNvPr>
          <p:cNvSpPr>
            <a:spLocks noGrp="1"/>
          </p:cNvSpPr>
          <p:nvPr>
            <p:ph type="body" sz="half" idx="2"/>
          </p:nvPr>
        </p:nvSpPr>
        <p:spPr>
          <a:xfrm>
            <a:off x="457199" y="1434631"/>
            <a:ext cx="3200400" cy="3379124"/>
          </a:xfrm>
        </p:spPr>
        <p:txBody>
          <a:bodyPr>
            <a:normAutofit fontScale="92500"/>
          </a:bodyPr>
          <a:lstStyle/>
          <a:p>
            <a:r>
              <a:rPr lang="en-US" sz="4000" dirty="0">
                <a:latin typeface="Arial Rounded MT Bold" panose="020F0704030504030204" pitchFamily="34" charset="0"/>
              </a:rPr>
              <a:t>WHY  ?</a:t>
            </a:r>
          </a:p>
          <a:p>
            <a:r>
              <a:rPr lang="en-US" sz="4000" dirty="0">
                <a:latin typeface="Arial Rounded MT Bold" panose="020F0704030504030204" pitchFamily="34" charset="0"/>
              </a:rPr>
              <a:t>         </a:t>
            </a:r>
          </a:p>
          <a:p>
            <a:r>
              <a:rPr lang="en-US" sz="4000" dirty="0">
                <a:latin typeface="Arial Rounded MT Bold" panose="020F0704030504030204" pitchFamily="34" charset="0"/>
              </a:rPr>
              <a:t>    WHEN  ?</a:t>
            </a:r>
          </a:p>
          <a:p>
            <a:r>
              <a:rPr lang="en-US" sz="4000" dirty="0">
                <a:latin typeface="Arial Rounded MT Bold" panose="020F0704030504030204" pitchFamily="34" charset="0"/>
              </a:rPr>
              <a:t>                             </a:t>
            </a:r>
          </a:p>
          <a:p>
            <a:r>
              <a:rPr lang="en-US" sz="4000" dirty="0">
                <a:latin typeface="Arial Rounded MT Bold" panose="020F0704030504030204" pitchFamily="34" charset="0"/>
              </a:rPr>
              <a:t>           HOW  ?</a:t>
            </a:r>
            <a:endParaRPr lang="en-IN" sz="4000" dirty="0">
              <a:latin typeface="Arial Rounded MT Bold" panose="020F0704030504030204" pitchFamily="34" charset="0"/>
            </a:endParaRPr>
          </a:p>
        </p:txBody>
      </p:sp>
      <p:pic>
        <p:nvPicPr>
          <p:cNvPr id="2" name="Picture 1">
            <a:extLst>
              <a:ext uri="{FF2B5EF4-FFF2-40B4-BE49-F238E27FC236}">
                <a16:creationId xmlns:a16="http://schemas.microsoft.com/office/drawing/2014/main" id="{D9CCA1DE-DA4A-4411-A461-DEF8B5EB47FE}"/>
              </a:ext>
            </a:extLst>
          </p:cNvPr>
          <p:cNvPicPr>
            <a:picLocks noChangeAspect="1"/>
          </p:cNvPicPr>
          <p:nvPr/>
        </p:nvPicPr>
        <p:blipFill>
          <a:blip r:embed="rId3"/>
          <a:stretch>
            <a:fillRect/>
          </a:stretch>
        </p:blipFill>
        <p:spPr>
          <a:xfrm>
            <a:off x="-2959" y="-3643"/>
            <a:ext cx="597763" cy="1033453"/>
          </a:xfrm>
          <a:prstGeom prst="rect">
            <a:avLst/>
          </a:prstGeom>
        </p:spPr>
      </p:pic>
      <p:pic>
        <p:nvPicPr>
          <p:cNvPr id="10" name="Picture 9">
            <a:extLst>
              <a:ext uri="{FF2B5EF4-FFF2-40B4-BE49-F238E27FC236}">
                <a16:creationId xmlns:a16="http://schemas.microsoft.com/office/drawing/2014/main" id="{225C4313-172B-468E-B91B-EBA7D97D6431}"/>
              </a:ext>
            </a:extLst>
          </p:cNvPr>
          <p:cNvPicPr>
            <a:picLocks noChangeAspect="1"/>
          </p:cNvPicPr>
          <p:nvPr/>
        </p:nvPicPr>
        <p:blipFill>
          <a:blip r:embed="rId4"/>
          <a:stretch>
            <a:fillRect/>
          </a:stretch>
        </p:blipFill>
        <p:spPr>
          <a:xfrm>
            <a:off x="11965228" y="5816754"/>
            <a:ext cx="238125" cy="1028700"/>
          </a:xfrm>
          <a:prstGeom prst="rect">
            <a:avLst/>
          </a:prstGeom>
        </p:spPr>
      </p:pic>
    </p:spTree>
    <p:extLst>
      <p:ext uri="{BB962C8B-B14F-4D97-AF65-F5344CB8AC3E}">
        <p14:creationId xmlns:p14="http://schemas.microsoft.com/office/powerpoint/2010/main" val="24933685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98C2962-08FF-4EB4-96CF-769C1888316A}"/>
              </a:ext>
            </a:extLst>
          </p:cNvPr>
          <p:cNvSpPr>
            <a:spLocks noGrp="1"/>
          </p:cNvSpPr>
          <p:nvPr>
            <p:ph type="title"/>
          </p:nvPr>
        </p:nvSpPr>
        <p:spPr>
          <a:xfrm>
            <a:off x="539750" y="1641924"/>
            <a:ext cx="3200400" cy="2286000"/>
          </a:xfrm>
        </p:spPr>
        <p:txBody>
          <a:bodyPr/>
          <a:lstStyle/>
          <a:p>
            <a:r>
              <a:rPr lang="en-US" dirty="0">
                <a:latin typeface="Arial Rounded MT Bold" panose="020F0704030504030204" pitchFamily="34" charset="0"/>
              </a:rPr>
              <a:t>RESOURCES</a:t>
            </a:r>
            <a:br>
              <a:rPr lang="en-US" dirty="0">
                <a:latin typeface="Arial Rounded MT Bold" panose="020F0704030504030204" pitchFamily="34" charset="0"/>
              </a:rPr>
            </a:br>
            <a:r>
              <a:rPr lang="en-US" dirty="0">
                <a:latin typeface="Arial Rounded MT Bold" panose="020F0704030504030204" pitchFamily="34" charset="0"/>
              </a:rPr>
              <a:t>&amp;</a:t>
            </a:r>
            <a:br>
              <a:rPr lang="en-US" dirty="0">
                <a:latin typeface="Arial Rounded MT Bold" panose="020F0704030504030204" pitchFamily="34" charset="0"/>
              </a:rPr>
            </a:br>
            <a:r>
              <a:rPr lang="en-US" dirty="0">
                <a:latin typeface="Arial Rounded MT Bold" panose="020F0704030504030204" pitchFamily="34" charset="0"/>
              </a:rPr>
              <a:t>LEARNING DIRECTIONS</a:t>
            </a:r>
            <a:endParaRPr lang="en-IN" dirty="0">
              <a:latin typeface="Arial Rounded MT Bold" panose="020F0704030504030204" pitchFamily="34" charset="0"/>
            </a:endParaRPr>
          </a:p>
        </p:txBody>
      </p:sp>
      <p:sp>
        <p:nvSpPr>
          <p:cNvPr id="2" name="Rectangle 1"/>
          <p:cNvSpPr/>
          <p:nvPr/>
        </p:nvSpPr>
        <p:spPr>
          <a:xfrm>
            <a:off x="4341181" y="611188"/>
            <a:ext cx="7492753"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FECD015F-30E9-4DB1-86D9-9C381258653F}"/>
              </a:ext>
            </a:extLst>
          </p:cNvPr>
          <p:cNvSpPr>
            <a:spLocks noGrp="1"/>
          </p:cNvSpPr>
          <p:nvPr>
            <p:ph idx="1"/>
          </p:nvPr>
        </p:nvSpPr>
        <p:spPr>
          <a:xfrm>
            <a:off x="4552024" y="722642"/>
            <a:ext cx="7006701" cy="5257800"/>
          </a:xfrm>
        </p:spPr>
        <p:txBody>
          <a:bodyPr/>
          <a:lstStyle/>
          <a:p>
            <a:pPr marL="0" indent="0">
              <a:buNone/>
            </a:pPr>
            <a:r>
              <a:rPr lang="en-US" b="1" dirty="0">
                <a:solidFill>
                  <a:schemeClr val="accent1">
                    <a:lumMod val="75000"/>
                  </a:schemeClr>
                </a:solidFill>
                <a:latin typeface="Arial Rounded MT Bold" panose="020F0704030504030204" pitchFamily="34" charset="0"/>
              </a:rPr>
              <a:t>A WALK-THROUGH</a:t>
            </a:r>
          </a:p>
          <a:p>
            <a:pPr marL="0" indent="0" algn="just">
              <a:buNone/>
            </a:pPr>
            <a:r>
              <a:rPr lang="en-US" dirty="0">
                <a:latin typeface="Arial Rounded MT Bold" panose="020F0704030504030204" pitchFamily="34" charset="0"/>
              </a:rPr>
              <a:t>To one of the real world example where decision statements are used.</a:t>
            </a:r>
          </a:p>
          <a:p>
            <a:pPr marL="0" indent="0" algn="just">
              <a:buNone/>
            </a:pPr>
            <a:r>
              <a:rPr lang="en-US" dirty="0">
                <a:latin typeface="Arial Rounded MT Bold" panose="020F0704030504030204" pitchFamily="34" charset="0"/>
              </a:rPr>
              <a:t>To all the decision control statements</a:t>
            </a:r>
          </a:p>
          <a:p>
            <a:pPr marL="0" indent="0" algn="just">
              <a:buNone/>
            </a:pPr>
            <a:r>
              <a:rPr lang="en-US" dirty="0">
                <a:latin typeface="Arial Rounded MT Bold" panose="020F0704030504030204" pitchFamily="34" charset="0"/>
              </a:rPr>
              <a:t>To decision control syntax and examples</a:t>
            </a:r>
          </a:p>
          <a:p>
            <a:pPr marL="0" indent="0" algn="just">
              <a:buNone/>
            </a:pPr>
            <a:r>
              <a:rPr lang="en-US" dirty="0">
                <a:latin typeface="Arial Rounded MT Bold" panose="020F0704030504030204" pitchFamily="34" charset="0"/>
              </a:rPr>
              <a:t>To implementation of decision control structures</a:t>
            </a:r>
          </a:p>
          <a:p>
            <a:pPr marL="0" indent="0">
              <a:buNone/>
            </a:pPr>
            <a:endParaRPr lang="en-US" dirty="0">
              <a:latin typeface="Arial Rounded MT Bold" panose="020F0704030504030204" pitchFamily="34" charset="0"/>
            </a:endParaRPr>
          </a:p>
          <a:p>
            <a:pPr marL="0" indent="0">
              <a:buNone/>
            </a:pPr>
            <a:r>
              <a:rPr lang="en-US" b="1" dirty="0">
                <a:solidFill>
                  <a:schemeClr val="accent1">
                    <a:lumMod val="75000"/>
                  </a:schemeClr>
                </a:solidFill>
                <a:latin typeface="Arial Rounded MT Bold" panose="020F0704030504030204" pitchFamily="34" charset="0"/>
              </a:rPr>
              <a:t>LEARNING DIRECTIONS</a:t>
            </a:r>
          </a:p>
          <a:p>
            <a:pPr marL="0" indent="0" algn="just">
              <a:buNone/>
            </a:pPr>
            <a:r>
              <a:rPr lang="en-US" dirty="0">
                <a:latin typeface="Arial Rounded MT Bold" panose="020F0704030504030204" pitchFamily="34" charset="0"/>
              </a:rPr>
              <a:t>Based on knowledge received, a learner would be able to identify the scenarios where the control structures best suits according to need in the real world.</a:t>
            </a:r>
            <a:endParaRPr lang="en-US" dirty="0">
              <a:solidFill>
                <a:schemeClr val="accent1">
                  <a:lumMod val="75000"/>
                </a:schemeClr>
              </a:solidFill>
              <a:latin typeface="Arial Rounded MT Bold" panose="020F0704030504030204" pitchFamily="34" charset="0"/>
            </a:endParaRPr>
          </a:p>
          <a:p>
            <a:pPr marL="0" indent="0">
              <a:buNone/>
            </a:pPr>
            <a:endParaRPr lang="en-US" dirty="0">
              <a:latin typeface="Arial Rounded MT Bold" panose="020F0704030504030204" pitchFamily="34" charset="0"/>
            </a:endParaRPr>
          </a:p>
          <a:p>
            <a:pPr marL="0" indent="0">
              <a:buNone/>
            </a:pPr>
            <a:endParaRPr lang="en-US" dirty="0">
              <a:solidFill>
                <a:schemeClr val="accent1">
                  <a:lumMod val="75000"/>
                </a:schemeClr>
              </a:solidFill>
              <a:latin typeface="Arial Rounded MT Bold" panose="020F0704030504030204" pitchFamily="34" charset="0"/>
            </a:endParaRPr>
          </a:p>
          <a:p>
            <a:pPr marL="0" indent="0">
              <a:buNone/>
            </a:pPr>
            <a:endParaRPr lang="en-US" dirty="0">
              <a:solidFill>
                <a:schemeClr val="accent1">
                  <a:lumMod val="75000"/>
                </a:schemeClr>
              </a:solidFill>
              <a:latin typeface="Arial Rounded MT Bold" panose="020F0704030504030204" pitchFamily="34" charset="0"/>
            </a:endParaRPr>
          </a:p>
          <a:p>
            <a:endParaRPr lang="en-IN" dirty="0">
              <a:latin typeface="Arial Rounded MT Bold" panose="020F0704030504030204" pitchFamily="34" charset="0"/>
            </a:endParaRPr>
          </a:p>
        </p:txBody>
      </p:sp>
      <p:pic>
        <p:nvPicPr>
          <p:cNvPr id="7" name="Picture 6">
            <a:extLst>
              <a:ext uri="{FF2B5EF4-FFF2-40B4-BE49-F238E27FC236}">
                <a16:creationId xmlns:a16="http://schemas.microsoft.com/office/drawing/2014/main" id="{DBF6F45E-2721-4562-A33E-EC909A65CDB0}"/>
              </a:ext>
            </a:extLst>
          </p:cNvPr>
          <p:cNvPicPr>
            <a:picLocks noChangeAspect="1"/>
          </p:cNvPicPr>
          <p:nvPr/>
        </p:nvPicPr>
        <p:blipFill>
          <a:blip r:embed="rId3"/>
          <a:stretch>
            <a:fillRect/>
          </a:stretch>
        </p:blipFill>
        <p:spPr>
          <a:xfrm>
            <a:off x="-2959" y="-3643"/>
            <a:ext cx="597763" cy="1033453"/>
          </a:xfrm>
          <a:prstGeom prst="rect">
            <a:avLst/>
          </a:prstGeom>
        </p:spPr>
      </p:pic>
      <p:pic>
        <p:nvPicPr>
          <p:cNvPr id="8" name="Picture 7">
            <a:extLst>
              <a:ext uri="{FF2B5EF4-FFF2-40B4-BE49-F238E27FC236}">
                <a16:creationId xmlns:a16="http://schemas.microsoft.com/office/drawing/2014/main" id="{D75E39DB-5999-4581-9994-F5295F4DBD3C}"/>
              </a:ext>
            </a:extLst>
          </p:cNvPr>
          <p:cNvPicPr>
            <a:picLocks noChangeAspect="1"/>
          </p:cNvPicPr>
          <p:nvPr/>
        </p:nvPicPr>
        <p:blipFill>
          <a:blip r:embed="rId4"/>
          <a:stretch>
            <a:fillRect/>
          </a:stretch>
        </p:blipFill>
        <p:spPr>
          <a:xfrm>
            <a:off x="11965228" y="5816754"/>
            <a:ext cx="238125" cy="1028700"/>
          </a:xfrm>
          <a:prstGeom prst="rect">
            <a:avLst/>
          </a:prstGeom>
        </p:spPr>
      </p:pic>
    </p:spTree>
    <p:extLst>
      <p:ext uri="{BB962C8B-B14F-4D97-AF65-F5344CB8AC3E}">
        <p14:creationId xmlns:p14="http://schemas.microsoft.com/office/powerpoint/2010/main" val="693801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9E3511"/>
                                      </p:to>
                                    </p:animClr>
                                    <p:animClr clrSpc="rgb" dir="cw">
                                      <p:cBhvr>
                                        <p:cTn id="14" dur="500" fill="hold"/>
                                        <p:tgtEl>
                                          <p:spTgt spid="6">
                                            <p:txEl>
                                              <p:pRg st="1" end="1"/>
                                            </p:txEl>
                                          </p:spTgt>
                                        </p:tgtEl>
                                        <p:attrNameLst>
                                          <p:attrName>fillcolor</p:attrName>
                                        </p:attrNameLst>
                                      </p:cBhvr>
                                      <p:to>
                                        <a:srgbClr val="9E3511"/>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9E3511"/>
                                      </p:to>
                                    </p:animClr>
                                    <p:animClr clrSpc="rgb" dir="cw">
                                      <p:cBhvr>
                                        <p:cTn id="21" dur="500" fill="hold"/>
                                        <p:tgtEl>
                                          <p:spTgt spid="6">
                                            <p:txEl>
                                              <p:pRg st="2" end="2"/>
                                            </p:txEl>
                                          </p:spTgt>
                                        </p:tgtEl>
                                        <p:attrNameLst>
                                          <p:attrName>fillcolor</p:attrName>
                                        </p:attrNameLst>
                                      </p:cBhvr>
                                      <p:to>
                                        <a:srgbClr val="9E3511"/>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chemeClr val="accent2"/>
                                      </p:to>
                                    </p:animClr>
                                    <p:animClr clrSpc="rgb" dir="cw">
                                      <p:cBhvr>
                                        <p:cTn id="28" dur="500" fill="hold"/>
                                        <p:tgtEl>
                                          <p:spTgt spid="6">
                                            <p:txEl>
                                              <p:pRg st="3" end="3"/>
                                            </p:txEl>
                                          </p:spTgt>
                                        </p:tgtEl>
                                        <p:attrNameLst>
                                          <p:attrName>fillcolor</p:attrName>
                                        </p:attrNameLst>
                                      </p:cBhvr>
                                      <p:to>
                                        <a:schemeClr val="accent2"/>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chemeClr val="accent2"/>
                                      </p:to>
                                    </p:animClr>
                                    <p:animClr clrSpc="rgb" dir="cw">
                                      <p:cBhvr>
                                        <p:cTn id="35" dur="500" fill="hold"/>
                                        <p:tgtEl>
                                          <p:spTgt spid="6">
                                            <p:txEl>
                                              <p:pRg st="4" end="4"/>
                                            </p:txEl>
                                          </p:spTgt>
                                        </p:tgtEl>
                                        <p:attrNameLst>
                                          <p:attrName>fillcolor</p:attrName>
                                        </p:attrNameLst>
                                      </p:cBhvr>
                                      <p:to>
                                        <a:schemeClr val="accent2"/>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AA18032-F33A-42C5-BCCB-A72FC5C6BB31}"/>
              </a:ext>
            </a:extLst>
          </p:cNvPr>
          <p:cNvSpPr>
            <a:spLocks noGrp="1"/>
          </p:cNvSpPr>
          <p:nvPr>
            <p:ph type="body" sz="half" idx="2"/>
          </p:nvPr>
        </p:nvSpPr>
        <p:spPr>
          <a:xfrm>
            <a:off x="407521" y="1477227"/>
            <a:ext cx="3200400" cy="3379124"/>
          </a:xfrm>
        </p:spPr>
        <p:txBody>
          <a:bodyPr>
            <a:normAutofit/>
          </a:bodyPr>
          <a:lstStyle/>
          <a:p>
            <a:endParaRPr lang="en-US" dirty="0"/>
          </a:p>
          <a:p>
            <a:endParaRPr lang="en-US" dirty="0"/>
          </a:p>
          <a:p>
            <a:r>
              <a:rPr lang="en-US" sz="1800" dirty="0">
                <a:latin typeface="Arial Rounded MT Bold" panose="020F0704030504030204" pitchFamily="34" charset="0"/>
              </a:rPr>
              <a:t>   Let us go through an….</a:t>
            </a:r>
          </a:p>
          <a:p>
            <a:endParaRPr lang="en-US" dirty="0">
              <a:latin typeface="Arial Rounded MT Bold" panose="020F0704030504030204" pitchFamily="34" charset="0"/>
            </a:endParaRPr>
          </a:p>
          <a:p>
            <a:r>
              <a:rPr lang="en-US" sz="4000" dirty="0">
                <a:latin typeface="Arial Rounded MT Bold" panose="020F0704030504030204" pitchFamily="34" charset="0"/>
              </a:rPr>
              <a:t> </a:t>
            </a:r>
            <a:r>
              <a:rPr lang="en-US" sz="4400" dirty="0">
                <a:latin typeface="Arial Rounded MT Bold" panose="020F0704030504030204" pitchFamily="34" charset="0"/>
              </a:rPr>
              <a:t>EXAMPLE </a:t>
            </a:r>
          </a:p>
          <a:p>
            <a:endParaRPr lang="en-US" dirty="0">
              <a:latin typeface="Arial Rounded MT Bold" panose="020F0704030504030204" pitchFamily="34" charset="0"/>
            </a:endParaRPr>
          </a:p>
          <a:p>
            <a:pPr algn="ctr"/>
            <a:r>
              <a:rPr lang="en-US" sz="1800" dirty="0">
                <a:latin typeface="Arial Rounded MT Bold" panose="020F0704030504030204" pitchFamily="34" charset="0"/>
              </a:rPr>
              <a:t>Does all our daily tasks involves decision making ?</a:t>
            </a:r>
          </a:p>
          <a:p>
            <a:endParaRPr lang="en-IN" dirty="0"/>
          </a:p>
        </p:txBody>
      </p:sp>
      <p:sp>
        <p:nvSpPr>
          <p:cNvPr id="2" name="Rectangle 1">
            <a:extLst>
              <a:ext uri="{FF2B5EF4-FFF2-40B4-BE49-F238E27FC236}">
                <a16:creationId xmlns:a16="http://schemas.microsoft.com/office/drawing/2014/main" id="{417BF814-F010-450C-8FD9-10F00E50AB84}"/>
              </a:ext>
            </a:extLst>
          </p:cNvPr>
          <p:cNvSpPr/>
          <p:nvPr/>
        </p:nvSpPr>
        <p:spPr>
          <a:xfrm>
            <a:off x="7379855" y="1182255"/>
            <a:ext cx="1773381" cy="6465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SHOPPING</a:t>
            </a:r>
            <a:endParaRPr lang="en-IN" dirty="0"/>
          </a:p>
        </p:txBody>
      </p:sp>
      <p:cxnSp>
        <p:nvCxnSpPr>
          <p:cNvPr id="6" name="Straight Arrow Connector 5">
            <a:extLst>
              <a:ext uri="{FF2B5EF4-FFF2-40B4-BE49-F238E27FC236}">
                <a16:creationId xmlns:a16="http://schemas.microsoft.com/office/drawing/2014/main" id="{CD617302-DE25-4EF6-A12B-C135B1343D86}"/>
              </a:ext>
            </a:extLst>
          </p:cNvPr>
          <p:cNvCxnSpPr/>
          <p:nvPr/>
        </p:nvCxnSpPr>
        <p:spPr>
          <a:xfrm>
            <a:off x="8266545" y="1874982"/>
            <a:ext cx="0" cy="563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Flowchart: Decision 6">
            <a:extLst>
              <a:ext uri="{FF2B5EF4-FFF2-40B4-BE49-F238E27FC236}">
                <a16:creationId xmlns:a16="http://schemas.microsoft.com/office/drawing/2014/main" id="{E9D2B668-6DDC-4E95-A125-5C5360D49C88}"/>
              </a:ext>
            </a:extLst>
          </p:cNvPr>
          <p:cNvSpPr/>
          <p:nvPr/>
        </p:nvSpPr>
        <p:spPr>
          <a:xfrm>
            <a:off x="6853383" y="2493818"/>
            <a:ext cx="2789382" cy="147781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DID YOU LIKE THE BAG ?</a:t>
            </a:r>
            <a:endParaRPr lang="en-IN" dirty="0"/>
          </a:p>
        </p:txBody>
      </p:sp>
      <p:cxnSp>
        <p:nvCxnSpPr>
          <p:cNvPr id="9" name="Straight Connector 8">
            <a:extLst>
              <a:ext uri="{FF2B5EF4-FFF2-40B4-BE49-F238E27FC236}">
                <a16:creationId xmlns:a16="http://schemas.microsoft.com/office/drawing/2014/main" id="{CF18502F-0488-4425-899F-7F5A3D5A483D}"/>
              </a:ext>
            </a:extLst>
          </p:cNvPr>
          <p:cNvCxnSpPr/>
          <p:nvPr/>
        </p:nvCxnSpPr>
        <p:spPr>
          <a:xfrm flipH="1">
            <a:off x="5874327" y="3223491"/>
            <a:ext cx="87745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8A3068C-41EF-467B-A9E8-9EAFBA231AF3}"/>
              </a:ext>
            </a:extLst>
          </p:cNvPr>
          <p:cNvCxnSpPr/>
          <p:nvPr/>
        </p:nvCxnSpPr>
        <p:spPr>
          <a:xfrm flipH="1">
            <a:off x="9693564" y="3218873"/>
            <a:ext cx="87745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2B34011-1EB0-44BA-840B-10DD71277920}"/>
              </a:ext>
            </a:extLst>
          </p:cNvPr>
          <p:cNvCxnSpPr/>
          <p:nvPr/>
        </p:nvCxnSpPr>
        <p:spPr>
          <a:xfrm>
            <a:off x="5865091" y="3251200"/>
            <a:ext cx="0" cy="1006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DECB75F-96E1-4FFE-930E-B72C6525FF5C}"/>
              </a:ext>
            </a:extLst>
          </p:cNvPr>
          <p:cNvCxnSpPr/>
          <p:nvPr/>
        </p:nvCxnSpPr>
        <p:spPr>
          <a:xfrm>
            <a:off x="10598728" y="3209636"/>
            <a:ext cx="0" cy="1006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8CF06FE2-D73A-428B-AB18-EE4754966FC1}"/>
              </a:ext>
            </a:extLst>
          </p:cNvPr>
          <p:cNvSpPr/>
          <p:nvPr/>
        </p:nvSpPr>
        <p:spPr>
          <a:xfrm>
            <a:off x="4839854" y="4331855"/>
            <a:ext cx="2419928" cy="738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YOU WILL PURCHASE</a:t>
            </a:r>
            <a:endParaRPr lang="en-IN" dirty="0"/>
          </a:p>
        </p:txBody>
      </p:sp>
      <p:sp>
        <p:nvSpPr>
          <p:cNvPr id="16" name="Rectangle 15">
            <a:extLst>
              <a:ext uri="{FF2B5EF4-FFF2-40B4-BE49-F238E27FC236}">
                <a16:creationId xmlns:a16="http://schemas.microsoft.com/office/drawing/2014/main" id="{A5CA6272-4551-4581-A121-56CD1D73D19A}"/>
              </a:ext>
            </a:extLst>
          </p:cNvPr>
          <p:cNvSpPr/>
          <p:nvPr/>
        </p:nvSpPr>
        <p:spPr>
          <a:xfrm>
            <a:off x="9402619" y="4304145"/>
            <a:ext cx="2419926" cy="6834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YOU WILL NOT PURCHASE</a:t>
            </a:r>
            <a:endParaRPr lang="en-IN" dirty="0"/>
          </a:p>
        </p:txBody>
      </p:sp>
      <p:sp>
        <p:nvSpPr>
          <p:cNvPr id="17" name="Rectangle 16">
            <a:extLst>
              <a:ext uri="{FF2B5EF4-FFF2-40B4-BE49-F238E27FC236}">
                <a16:creationId xmlns:a16="http://schemas.microsoft.com/office/drawing/2014/main" id="{7190E68F-D894-408F-98FC-01E54B7C1814}"/>
              </a:ext>
            </a:extLst>
          </p:cNvPr>
          <p:cNvSpPr/>
          <p:nvPr/>
        </p:nvSpPr>
        <p:spPr>
          <a:xfrm>
            <a:off x="5800436" y="2715491"/>
            <a:ext cx="1062182" cy="387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YES</a:t>
            </a:r>
            <a:endParaRPr lang="en-IN" dirty="0"/>
          </a:p>
        </p:txBody>
      </p:sp>
      <p:sp>
        <p:nvSpPr>
          <p:cNvPr id="18" name="Rectangle 17">
            <a:extLst>
              <a:ext uri="{FF2B5EF4-FFF2-40B4-BE49-F238E27FC236}">
                <a16:creationId xmlns:a16="http://schemas.microsoft.com/office/drawing/2014/main" id="{7564B2E7-EE65-4121-848E-8DF1668E9A88}"/>
              </a:ext>
            </a:extLst>
          </p:cNvPr>
          <p:cNvSpPr/>
          <p:nvPr/>
        </p:nvSpPr>
        <p:spPr>
          <a:xfrm>
            <a:off x="9642764" y="2678545"/>
            <a:ext cx="1219200" cy="40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a:t>
            </a:r>
            <a:endParaRPr lang="en-IN" dirty="0"/>
          </a:p>
        </p:txBody>
      </p:sp>
      <p:pic>
        <p:nvPicPr>
          <p:cNvPr id="19" name="Picture 18">
            <a:extLst>
              <a:ext uri="{FF2B5EF4-FFF2-40B4-BE49-F238E27FC236}">
                <a16:creationId xmlns:a16="http://schemas.microsoft.com/office/drawing/2014/main" id="{AC7C9BE2-0692-455B-A829-7A610807F7F7}"/>
              </a:ext>
            </a:extLst>
          </p:cNvPr>
          <p:cNvPicPr>
            <a:picLocks noChangeAspect="1"/>
          </p:cNvPicPr>
          <p:nvPr/>
        </p:nvPicPr>
        <p:blipFill>
          <a:blip r:embed="rId3"/>
          <a:stretch>
            <a:fillRect/>
          </a:stretch>
        </p:blipFill>
        <p:spPr>
          <a:xfrm>
            <a:off x="-2959" y="-3643"/>
            <a:ext cx="597763" cy="1033453"/>
          </a:xfrm>
          <a:prstGeom prst="rect">
            <a:avLst/>
          </a:prstGeom>
        </p:spPr>
      </p:pic>
      <p:pic>
        <p:nvPicPr>
          <p:cNvPr id="20" name="Picture 19">
            <a:extLst>
              <a:ext uri="{FF2B5EF4-FFF2-40B4-BE49-F238E27FC236}">
                <a16:creationId xmlns:a16="http://schemas.microsoft.com/office/drawing/2014/main" id="{561FD872-2DE5-4CDB-83C7-1895EAB99EA3}"/>
              </a:ext>
            </a:extLst>
          </p:cNvPr>
          <p:cNvPicPr>
            <a:picLocks noChangeAspect="1"/>
          </p:cNvPicPr>
          <p:nvPr/>
        </p:nvPicPr>
        <p:blipFill>
          <a:blip r:embed="rId4"/>
          <a:stretch>
            <a:fillRect/>
          </a:stretch>
        </p:blipFill>
        <p:spPr>
          <a:xfrm>
            <a:off x="11965228" y="5816754"/>
            <a:ext cx="238125" cy="1028700"/>
          </a:xfrm>
          <a:prstGeom prst="rect">
            <a:avLst/>
          </a:prstGeom>
        </p:spPr>
      </p:pic>
    </p:spTree>
    <p:extLst>
      <p:ext uri="{BB962C8B-B14F-4D97-AF65-F5344CB8AC3E}">
        <p14:creationId xmlns:p14="http://schemas.microsoft.com/office/powerpoint/2010/main" val="29240013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3.125E-6 -4.07407E-6 L 3.125E-6 -0.07222 " pathEditMode="relative" rAng="0" ptsTypes="AA">
                                      <p:cBhvr>
                                        <p:cTn id="6" dur="250" accel="50000" decel="50000" autoRev="1" fill="hold">
                                          <p:stCondLst>
                                            <p:cond delay="0"/>
                                          </p:stCondLst>
                                        </p:cTn>
                                        <p:tgtEl>
                                          <p:spTgt spid="4">
                                            <p:txEl>
                                              <p:pRg st="4" end="4"/>
                                            </p:txEl>
                                          </p:spTgt>
                                        </p:tgtEl>
                                        <p:attrNameLst>
                                          <p:attrName>ppt_x</p:attrName>
                                          <p:attrName>ppt_y</p:attrName>
                                        </p:attrNameLst>
                                      </p:cBhvr>
                                      <p:rCtr x="0" y="-3611"/>
                                    </p:animMotion>
                                    <p:animRot by="1500000">
                                      <p:cBhvr>
                                        <p:cTn id="7" dur="125" fill="hold">
                                          <p:stCondLst>
                                            <p:cond delay="0"/>
                                          </p:stCondLst>
                                        </p:cTn>
                                        <p:tgtEl>
                                          <p:spTgt spid="4">
                                            <p:txEl>
                                              <p:pRg st="4" end="4"/>
                                            </p:txEl>
                                          </p:spTgt>
                                        </p:tgtEl>
                                        <p:attrNameLst>
                                          <p:attrName>r</p:attrName>
                                        </p:attrNameLst>
                                      </p:cBhvr>
                                    </p:animRot>
                                    <p:animRot by="-1500000">
                                      <p:cBhvr>
                                        <p:cTn id="8" dur="125" fill="hold">
                                          <p:stCondLst>
                                            <p:cond delay="125"/>
                                          </p:stCondLst>
                                        </p:cTn>
                                        <p:tgtEl>
                                          <p:spTgt spid="4">
                                            <p:txEl>
                                              <p:pRg st="4" end="4"/>
                                            </p:txEl>
                                          </p:spTgt>
                                        </p:tgtEl>
                                        <p:attrNameLst>
                                          <p:attrName>r</p:attrName>
                                        </p:attrNameLst>
                                      </p:cBhvr>
                                    </p:animRot>
                                    <p:animRot by="-1500000">
                                      <p:cBhvr>
                                        <p:cTn id="9" dur="125" fill="hold">
                                          <p:stCondLst>
                                            <p:cond delay="250"/>
                                          </p:stCondLst>
                                        </p:cTn>
                                        <p:tgtEl>
                                          <p:spTgt spid="4">
                                            <p:txEl>
                                              <p:pRg st="4" end="4"/>
                                            </p:txEl>
                                          </p:spTgt>
                                        </p:tgtEl>
                                        <p:attrNameLst>
                                          <p:attrName>r</p:attrName>
                                        </p:attrNameLst>
                                      </p:cBhvr>
                                    </p:animRot>
                                    <p:animRot by="1500000">
                                      <p:cBhvr>
                                        <p:cTn id="10" dur="125" fill="hold">
                                          <p:stCondLst>
                                            <p:cond delay="375"/>
                                          </p:stCondLst>
                                        </p:cTn>
                                        <p:tgtEl>
                                          <p:spTgt spid="4">
                                            <p:txEl>
                                              <p:pRg st="4" end="4"/>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14"/>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32" presetClass="emph" presetSubtype="0" fill="hold" grpId="0" nodeType="clickEffect">
                                  <p:stCondLst>
                                    <p:cond delay="0"/>
                                  </p:stCondLst>
                                  <p:childTnLst>
                                    <p:animRot by="120000">
                                      <p:cBhvr>
                                        <p:cTn id="18" dur="100" fill="hold">
                                          <p:stCondLst>
                                            <p:cond delay="0"/>
                                          </p:stCondLst>
                                        </p:cTn>
                                        <p:tgtEl>
                                          <p:spTgt spid="16"/>
                                        </p:tgtEl>
                                        <p:attrNameLst>
                                          <p:attrName>r</p:attrName>
                                        </p:attrNameLst>
                                      </p:cBhvr>
                                    </p:animRot>
                                    <p:animRot by="-240000">
                                      <p:cBhvr>
                                        <p:cTn id="19" dur="200" fill="hold">
                                          <p:stCondLst>
                                            <p:cond delay="200"/>
                                          </p:stCondLst>
                                        </p:cTn>
                                        <p:tgtEl>
                                          <p:spTgt spid="16"/>
                                        </p:tgtEl>
                                        <p:attrNameLst>
                                          <p:attrName>r</p:attrName>
                                        </p:attrNameLst>
                                      </p:cBhvr>
                                    </p:animRot>
                                    <p:animRot by="240000">
                                      <p:cBhvr>
                                        <p:cTn id="20" dur="200" fill="hold">
                                          <p:stCondLst>
                                            <p:cond delay="400"/>
                                          </p:stCondLst>
                                        </p:cTn>
                                        <p:tgtEl>
                                          <p:spTgt spid="16"/>
                                        </p:tgtEl>
                                        <p:attrNameLst>
                                          <p:attrName>r</p:attrName>
                                        </p:attrNameLst>
                                      </p:cBhvr>
                                    </p:animRot>
                                    <p:animRot by="-240000">
                                      <p:cBhvr>
                                        <p:cTn id="21" dur="200" fill="hold">
                                          <p:stCondLst>
                                            <p:cond delay="600"/>
                                          </p:stCondLst>
                                        </p:cTn>
                                        <p:tgtEl>
                                          <p:spTgt spid="16"/>
                                        </p:tgtEl>
                                        <p:attrNameLst>
                                          <p:attrName>r</p:attrName>
                                        </p:attrNameLst>
                                      </p:cBhvr>
                                    </p:animRot>
                                    <p:animRot by="120000">
                                      <p:cBhvr>
                                        <p:cTn id="22" dur="200" fill="hold">
                                          <p:stCondLst>
                                            <p:cond delay="8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B3E5B1-1E5B-4BC3-8A41-FAFBEC7EAB7E}"/>
              </a:ext>
            </a:extLst>
          </p:cNvPr>
          <p:cNvSpPr>
            <a:spLocks noGrp="1"/>
          </p:cNvSpPr>
          <p:nvPr>
            <p:ph type="title"/>
          </p:nvPr>
        </p:nvSpPr>
        <p:spPr>
          <a:xfrm>
            <a:off x="429491" y="1730431"/>
            <a:ext cx="3200400" cy="2286000"/>
          </a:xfrm>
        </p:spPr>
        <p:txBody>
          <a:bodyPr/>
          <a:lstStyle/>
          <a:p>
            <a:pPr algn="ctr"/>
            <a:r>
              <a:rPr lang="en-US" dirty="0">
                <a:latin typeface="Arial Rounded MT Bold" panose="020F0704030504030204" pitchFamily="34" charset="0"/>
              </a:rPr>
              <a:t>DECISION</a:t>
            </a:r>
            <a:br>
              <a:rPr lang="en-US" dirty="0">
                <a:latin typeface="Arial Rounded MT Bold" panose="020F0704030504030204" pitchFamily="34" charset="0"/>
              </a:rPr>
            </a:br>
            <a:r>
              <a:rPr lang="en-US" dirty="0">
                <a:latin typeface="Arial Rounded MT Bold" panose="020F0704030504030204" pitchFamily="34" charset="0"/>
              </a:rPr>
              <a:t/>
            </a:r>
            <a:br>
              <a:rPr lang="en-US" dirty="0">
                <a:latin typeface="Arial Rounded MT Bold" panose="020F0704030504030204" pitchFamily="34" charset="0"/>
              </a:rPr>
            </a:br>
            <a:r>
              <a:rPr lang="en-US" dirty="0">
                <a:latin typeface="Arial Rounded MT Bold" panose="020F0704030504030204" pitchFamily="34" charset="0"/>
              </a:rPr>
              <a:t>MAKING IN C</a:t>
            </a:r>
            <a:endParaRPr lang="en-IN" dirty="0">
              <a:latin typeface="Arial Rounded MT Bold" panose="020F0704030504030204" pitchFamily="34" charset="0"/>
            </a:endParaRPr>
          </a:p>
        </p:txBody>
      </p:sp>
      <p:sp>
        <p:nvSpPr>
          <p:cNvPr id="8" name="Content Placeholder 7">
            <a:extLst>
              <a:ext uri="{FF2B5EF4-FFF2-40B4-BE49-F238E27FC236}">
                <a16:creationId xmlns:a16="http://schemas.microsoft.com/office/drawing/2014/main" id="{FD64B67D-B320-4BFF-8A0B-A1071AA3C6F6}"/>
              </a:ext>
            </a:extLst>
          </p:cNvPr>
          <p:cNvSpPr>
            <a:spLocks noGrp="1"/>
          </p:cNvSpPr>
          <p:nvPr>
            <p:ph idx="1"/>
          </p:nvPr>
        </p:nvSpPr>
        <p:spPr>
          <a:xfrm>
            <a:off x="4313381" y="731520"/>
            <a:ext cx="7693892" cy="5257800"/>
          </a:xfrm>
        </p:spPr>
        <p:txBody>
          <a:bodyPr/>
          <a:lstStyle/>
          <a:p>
            <a:pPr marL="0" indent="0" algn="just">
              <a:buClr>
                <a:srgbClr val="1C1C1C"/>
              </a:buClr>
              <a:buNone/>
            </a:pPr>
            <a:r>
              <a:rPr lang="en-US" dirty="0">
                <a:latin typeface="Arial Rounded MT Bold" panose="020F0704030504030204" pitchFamily="34" charset="0"/>
              </a:rPr>
              <a:t>Decision making is about deciding the order of execution of statements</a:t>
            </a:r>
          </a:p>
          <a:p>
            <a:pPr marL="0" indent="0" algn="just">
              <a:buClr>
                <a:srgbClr val="1C1C1C"/>
              </a:buClr>
              <a:buNone/>
            </a:pPr>
            <a:r>
              <a:rPr lang="en-IN" dirty="0">
                <a:latin typeface="Arial Rounded MT Bold" panose="020F0704030504030204" pitchFamily="34" charset="0"/>
              </a:rPr>
              <a:t>Based on certain conditions the order is decided</a:t>
            </a:r>
          </a:p>
          <a:p>
            <a:pPr marL="0" indent="0" algn="just">
              <a:buClr>
                <a:srgbClr val="1C1C1C"/>
              </a:buClr>
              <a:buNone/>
            </a:pPr>
            <a:r>
              <a:rPr lang="en-US" dirty="0">
                <a:latin typeface="Arial Rounded MT Bold" panose="020F0704030504030204" pitchFamily="34" charset="0"/>
              </a:rPr>
              <a:t>Sometimes we need to repeat a group of statements until certain specified conditions are met</a:t>
            </a:r>
            <a:endParaRPr lang="en-IN" dirty="0">
              <a:latin typeface="Arial Rounded MT Bold" panose="020F0704030504030204" pitchFamily="34" charset="0"/>
            </a:endParaRPr>
          </a:p>
          <a:p>
            <a:pPr marL="0" indent="0">
              <a:buClr>
                <a:srgbClr val="1C1C1C"/>
              </a:buClr>
              <a:buNone/>
            </a:pPr>
            <a:endParaRPr lang="en-IN" dirty="0"/>
          </a:p>
          <a:p>
            <a:pPr marL="0" indent="0">
              <a:buClr>
                <a:srgbClr val="1C1C1C"/>
              </a:buClr>
              <a:buNone/>
            </a:pPr>
            <a:r>
              <a:rPr lang="en-IN" dirty="0">
                <a:solidFill>
                  <a:srgbClr val="C00000"/>
                </a:solidFill>
                <a:latin typeface="Arial Rounded MT Bold" panose="020F0704030504030204" pitchFamily="34" charset="0"/>
              </a:rPr>
              <a:t>                       DECISION MAKING STATEMENTS</a:t>
            </a:r>
          </a:p>
        </p:txBody>
      </p:sp>
      <p:pic>
        <p:nvPicPr>
          <p:cNvPr id="5" name="Picture 4">
            <a:extLst>
              <a:ext uri="{FF2B5EF4-FFF2-40B4-BE49-F238E27FC236}">
                <a16:creationId xmlns:a16="http://schemas.microsoft.com/office/drawing/2014/main" id="{9E1FFFE9-C7EB-400B-B702-4DE0D861DD3C}"/>
              </a:ext>
            </a:extLst>
          </p:cNvPr>
          <p:cNvPicPr>
            <a:picLocks noChangeAspect="1"/>
          </p:cNvPicPr>
          <p:nvPr/>
        </p:nvPicPr>
        <p:blipFill>
          <a:blip r:embed="rId3"/>
          <a:stretch>
            <a:fillRect/>
          </a:stretch>
        </p:blipFill>
        <p:spPr>
          <a:xfrm>
            <a:off x="-18590" y="-50535"/>
            <a:ext cx="597763" cy="1033453"/>
          </a:xfrm>
          <a:prstGeom prst="rect">
            <a:avLst/>
          </a:prstGeom>
        </p:spPr>
      </p:pic>
      <p:pic>
        <p:nvPicPr>
          <p:cNvPr id="6" name="Picture 5">
            <a:extLst>
              <a:ext uri="{FF2B5EF4-FFF2-40B4-BE49-F238E27FC236}">
                <a16:creationId xmlns:a16="http://schemas.microsoft.com/office/drawing/2014/main" id="{38874850-ACC7-4E3F-8767-FBC42FE55638}"/>
              </a:ext>
            </a:extLst>
          </p:cNvPr>
          <p:cNvPicPr>
            <a:picLocks noChangeAspect="1"/>
          </p:cNvPicPr>
          <p:nvPr/>
        </p:nvPicPr>
        <p:blipFill>
          <a:blip r:embed="rId4"/>
          <a:stretch>
            <a:fillRect/>
          </a:stretch>
        </p:blipFill>
        <p:spPr>
          <a:xfrm>
            <a:off x="11980859" y="5816754"/>
            <a:ext cx="238125" cy="1028700"/>
          </a:xfrm>
          <a:prstGeom prst="rect">
            <a:avLst/>
          </a:prstGeom>
        </p:spPr>
      </p:pic>
      <p:cxnSp>
        <p:nvCxnSpPr>
          <p:cNvPr id="11" name="Straight Arrow Connector 10">
            <a:extLst>
              <a:ext uri="{FF2B5EF4-FFF2-40B4-BE49-F238E27FC236}">
                <a16:creationId xmlns:a16="http://schemas.microsoft.com/office/drawing/2014/main" id="{CF8C0130-5983-4D82-8609-1EBFCE07B42C}"/>
              </a:ext>
            </a:extLst>
          </p:cNvPr>
          <p:cNvCxnSpPr/>
          <p:nvPr/>
        </p:nvCxnSpPr>
        <p:spPr>
          <a:xfrm flipH="1">
            <a:off x="5200072" y="3509819"/>
            <a:ext cx="1025237" cy="96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16A7D1-ACAD-47E6-8FED-C68681124AD8}"/>
              </a:ext>
            </a:extLst>
          </p:cNvPr>
          <p:cNvCxnSpPr>
            <a:cxnSpLocks/>
          </p:cNvCxnSpPr>
          <p:nvPr/>
        </p:nvCxnSpPr>
        <p:spPr>
          <a:xfrm flipH="1">
            <a:off x="6927273" y="3606801"/>
            <a:ext cx="327893" cy="94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5814FA0-4AFD-480C-A4D2-24D653EC7BC3}"/>
              </a:ext>
            </a:extLst>
          </p:cNvPr>
          <p:cNvCxnSpPr>
            <a:cxnSpLocks/>
          </p:cNvCxnSpPr>
          <p:nvPr/>
        </p:nvCxnSpPr>
        <p:spPr>
          <a:xfrm>
            <a:off x="8395854" y="3519054"/>
            <a:ext cx="554183" cy="10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2656C5-00D7-4B4D-8FB3-85C0966ADA3C}"/>
              </a:ext>
            </a:extLst>
          </p:cNvPr>
          <p:cNvCxnSpPr>
            <a:cxnSpLocks/>
          </p:cNvCxnSpPr>
          <p:nvPr/>
        </p:nvCxnSpPr>
        <p:spPr>
          <a:xfrm>
            <a:off x="9684329" y="3495964"/>
            <a:ext cx="789707" cy="86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5F012A0-2A1C-4EAA-8899-0B3C5B40F9EE}"/>
              </a:ext>
            </a:extLst>
          </p:cNvPr>
          <p:cNvSpPr/>
          <p:nvPr/>
        </p:nvSpPr>
        <p:spPr>
          <a:xfrm>
            <a:off x="4729019" y="4507345"/>
            <a:ext cx="1154546" cy="80356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If statement</a:t>
            </a:r>
            <a:endParaRPr lang="en-IN" dirty="0"/>
          </a:p>
        </p:txBody>
      </p:sp>
      <p:sp>
        <p:nvSpPr>
          <p:cNvPr id="20" name="Rectangle 19">
            <a:extLst>
              <a:ext uri="{FF2B5EF4-FFF2-40B4-BE49-F238E27FC236}">
                <a16:creationId xmlns:a16="http://schemas.microsoft.com/office/drawing/2014/main" id="{BE01375B-DDDF-421D-8077-CCFC9E73ACDE}"/>
              </a:ext>
            </a:extLst>
          </p:cNvPr>
          <p:cNvSpPr/>
          <p:nvPr/>
        </p:nvSpPr>
        <p:spPr>
          <a:xfrm>
            <a:off x="6350000" y="4705927"/>
            <a:ext cx="126076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Switch</a:t>
            </a:r>
          </a:p>
          <a:p>
            <a:pPr algn="ctr"/>
            <a:r>
              <a:rPr lang="en-US" dirty="0"/>
              <a:t>statement</a:t>
            </a:r>
            <a:endParaRPr lang="en-IN" dirty="0"/>
          </a:p>
        </p:txBody>
      </p:sp>
      <p:sp>
        <p:nvSpPr>
          <p:cNvPr id="21" name="Rectangle 20">
            <a:extLst>
              <a:ext uri="{FF2B5EF4-FFF2-40B4-BE49-F238E27FC236}">
                <a16:creationId xmlns:a16="http://schemas.microsoft.com/office/drawing/2014/main" id="{018632D5-26D9-4FAF-8140-62F4CF4238D1}"/>
              </a:ext>
            </a:extLst>
          </p:cNvPr>
          <p:cNvSpPr/>
          <p:nvPr/>
        </p:nvSpPr>
        <p:spPr>
          <a:xfrm>
            <a:off x="8229601" y="4682836"/>
            <a:ext cx="1403928"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Conditional operator statement (?</a:t>
            </a:r>
            <a:r>
              <a:rPr lang="en-US" dirty="0">
                <a:sym typeface="Wingdings" panose="05000000000000000000" pitchFamily="2" charset="2"/>
              </a:rPr>
              <a:t>:)</a:t>
            </a:r>
            <a:endParaRPr lang="en-IN" dirty="0"/>
          </a:p>
        </p:txBody>
      </p:sp>
      <p:sp>
        <p:nvSpPr>
          <p:cNvPr id="22" name="Rectangle 21">
            <a:extLst>
              <a:ext uri="{FF2B5EF4-FFF2-40B4-BE49-F238E27FC236}">
                <a16:creationId xmlns:a16="http://schemas.microsoft.com/office/drawing/2014/main" id="{66195349-7DBF-4C84-9168-9BDDD13F4D13}"/>
              </a:ext>
            </a:extLst>
          </p:cNvPr>
          <p:cNvSpPr/>
          <p:nvPr/>
        </p:nvSpPr>
        <p:spPr>
          <a:xfrm>
            <a:off x="10118437" y="4438072"/>
            <a:ext cx="131618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goto</a:t>
            </a:r>
            <a:r>
              <a:rPr lang="en-US" dirty="0"/>
              <a:t> statement</a:t>
            </a:r>
            <a:endParaRPr lang="en-IN" dirty="0"/>
          </a:p>
        </p:txBody>
      </p:sp>
    </p:spTree>
    <p:extLst>
      <p:ext uri="{BB962C8B-B14F-4D97-AF65-F5344CB8AC3E}">
        <p14:creationId xmlns:p14="http://schemas.microsoft.com/office/powerpoint/2010/main" val="166784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8">
                                            <p:txEl>
                                              <p:pRg st="0" end="0"/>
                                            </p:txEl>
                                          </p:spTgt>
                                        </p:tgtEl>
                                        <p:attrNameLst>
                                          <p:attrName>style.color</p:attrName>
                                        </p:attrNameLst>
                                      </p:cBhvr>
                                      <p:to>
                                        <a:schemeClr val="accent2"/>
                                      </p:to>
                                    </p:animClr>
                                    <p:animClr clrSpc="rgb" dir="cw">
                                      <p:cBhvr>
                                        <p:cTn id="7" dur="500" fill="hold"/>
                                        <p:tgtEl>
                                          <p:spTgt spid="8">
                                            <p:txEl>
                                              <p:pRg st="0" end="0"/>
                                            </p:txEl>
                                          </p:spTgt>
                                        </p:tgtEl>
                                        <p:attrNameLst>
                                          <p:attrName>fillcolor</p:attrName>
                                        </p:attrNameLst>
                                      </p:cBhvr>
                                      <p:to>
                                        <a:schemeClr val="accent2"/>
                                      </p:to>
                                    </p:animClr>
                                    <p:set>
                                      <p:cBhvr>
                                        <p:cTn id="8" dur="500" fill="hold"/>
                                        <p:tgtEl>
                                          <p:spTgt spid="8">
                                            <p:txEl>
                                              <p:pRg st="0" end="0"/>
                                            </p:txEl>
                                          </p:spTgt>
                                        </p:tgtEl>
                                        <p:attrNameLst>
                                          <p:attrName>fill.type</p:attrName>
                                        </p:attrNameLst>
                                      </p:cBhvr>
                                      <p:to>
                                        <p:strVal val="solid"/>
                                      </p:to>
                                    </p:set>
                                    <p:set>
                                      <p:cBhvr>
                                        <p:cTn id="9" dur="500" fill="hold"/>
                                        <p:tgtEl>
                                          <p:spTgt spid="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8">
                                            <p:txEl>
                                              <p:pRg st="1" end="1"/>
                                            </p:txEl>
                                          </p:spTgt>
                                        </p:tgtEl>
                                        <p:attrNameLst>
                                          <p:attrName>style.color</p:attrName>
                                        </p:attrNameLst>
                                      </p:cBhvr>
                                      <p:to>
                                        <a:schemeClr val="accent2"/>
                                      </p:to>
                                    </p:animClr>
                                    <p:animClr clrSpc="rgb" dir="cw">
                                      <p:cBhvr>
                                        <p:cTn id="14" dur="500" fill="hold"/>
                                        <p:tgtEl>
                                          <p:spTgt spid="8">
                                            <p:txEl>
                                              <p:pRg st="1" end="1"/>
                                            </p:txEl>
                                          </p:spTgt>
                                        </p:tgtEl>
                                        <p:attrNameLst>
                                          <p:attrName>fillcolor</p:attrName>
                                        </p:attrNameLst>
                                      </p:cBhvr>
                                      <p:to>
                                        <a:schemeClr val="accent2"/>
                                      </p:to>
                                    </p:animClr>
                                    <p:set>
                                      <p:cBhvr>
                                        <p:cTn id="15" dur="500" fill="hold"/>
                                        <p:tgtEl>
                                          <p:spTgt spid="8">
                                            <p:txEl>
                                              <p:pRg st="1" end="1"/>
                                            </p:txEl>
                                          </p:spTgt>
                                        </p:tgtEl>
                                        <p:attrNameLst>
                                          <p:attrName>fill.type</p:attrName>
                                        </p:attrNameLst>
                                      </p:cBhvr>
                                      <p:to>
                                        <p:strVal val="solid"/>
                                      </p:to>
                                    </p:set>
                                    <p:set>
                                      <p:cBhvr>
                                        <p:cTn id="16" dur="500" fill="hold"/>
                                        <p:tgtEl>
                                          <p:spTgt spid="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8">
                                            <p:txEl>
                                              <p:pRg st="2" end="2"/>
                                            </p:txEl>
                                          </p:spTgt>
                                        </p:tgtEl>
                                        <p:attrNameLst>
                                          <p:attrName>style.color</p:attrName>
                                        </p:attrNameLst>
                                      </p:cBhvr>
                                      <p:to>
                                        <a:schemeClr val="accent2"/>
                                      </p:to>
                                    </p:animClr>
                                    <p:animClr clrSpc="rgb" dir="cw">
                                      <p:cBhvr>
                                        <p:cTn id="21" dur="500" fill="hold"/>
                                        <p:tgtEl>
                                          <p:spTgt spid="8">
                                            <p:txEl>
                                              <p:pRg st="2" end="2"/>
                                            </p:txEl>
                                          </p:spTgt>
                                        </p:tgtEl>
                                        <p:attrNameLst>
                                          <p:attrName>fillcolor</p:attrName>
                                        </p:attrNameLst>
                                      </p:cBhvr>
                                      <p:to>
                                        <a:schemeClr val="accent2"/>
                                      </p:to>
                                    </p:animClr>
                                    <p:set>
                                      <p:cBhvr>
                                        <p:cTn id="22" dur="500" fill="hold"/>
                                        <p:tgtEl>
                                          <p:spTgt spid="8">
                                            <p:txEl>
                                              <p:pRg st="2" end="2"/>
                                            </p:txEl>
                                          </p:spTgt>
                                        </p:tgtEl>
                                        <p:attrNameLst>
                                          <p:attrName>fill.type</p:attrName>
                                        </p:attrNameLst>
                                      </p:cBhvr>
                                      <p:to>
                                        <p:strVal val="solid"/>
                                      </p:to>
                                    </p:set>
                                    <p:set>
                                      <p:cBhvr>
                                        <p:cTn id="23" dur="500" fill="hold"/>
                                        <p:tgtEl>
                                          <p:spTgt spid="8">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8">
                                            <p:txEl>
                                              <p:pRg st="4" end="4"/>
                                            </p:txEl>
                                          </p:spTgt>
                                        </p:tgtEl>
                                        <p:attrNameLst>
                                          <p:attrName>style.color</p:attrName>
                                        </p:attrNameLst>
                                      </p:cBhvr>
                                      <p:to>
                                        <a:schemeClr val="accent2"/>
                                      </p:to>
                                    </p:animClr>
                                    <p:animClr clrSpc="rgb" dir="cw">
                                      <p:cBhvr>
                                        <p:cTn id="28" dur="500" fill="hold"/>
                                        <p:tgtEl>
                                          <p:spTgt spid="8">
                                            <p:txEl>
                                              <p:pRg st="4" end="4"/>
                                            </p:txEl>
                                          </p:spTgt>
                                        </p:tgtEl>
                                        <p:attrNameLst>
                                          <p:attrName>fillcolor</p:attrName>
                                        </p:attrNameLst>
                                      </p:cBhvr>
                                      <p:to>
                                        <a:schemeClr val="accent2"/>
                                      </p:to>
                                    </p:animClr>
                                    <p:set>
                                      <p:cBhvr>
                                        <p:cTn id="29" dur="500" fill="hold"/>
                                        <p:tgtEl>
                                          <p:spTgt spid="8">
                                            <p:txEl>
                                              <p:pRg st="4" end="4"/>
                                            </p:txEl>
                                          </p:spTgt>
                                        </p:tgtEl>
                                        <p:attrNameLst>
                                          <p:attrName>fill.type</p:attrName>
                                        </p:attrNameLst>
                                      </p:cBhvr>
                                      <p:to>
                                        <p:strVal val="solid"/>
                                      </p:to>
                                    </p:set>
                                    <p:set>
                                      <p:cBhvr>
                                        <p:cTn id="30" dur="500" fill="hold"/>
                                        <p:tgtEl>
                                          <p:spTgt spid="8">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grpId="0" nodeType="clickEffect">
                                  <p:stCondLst>
                                    <p:cond delay="0"/>
                                  </p:stCondLst>
                                  <p:childTnLst>
                                    <p:animRot by="120000">
                                      <p:cBhvr>
                                        <p:cTn id="34" dur="100" fill="hold">
                                          <p:stCondLst>
                                            <p:cond delay="0"/>
                                          </p:stCondLst>
                                        </p:cTn>
                                        <p:tgtEl>
                                          <p:spTgt spid="19"/>
                                        </p:tgtEl>
                                        <p:attrNameLst>
                                          <p:attrName>r</p:attrName>
                                        </p:attrNameLst>
                                      </p:cBhvr>
                                    </p:animRot>
                                    <p:animRot by="-240000">
                                      <p:cBhvr>
                                        <p:cTn id="35" dur="200" fill="hold">
                                          <p:stCondLst>
                                            <p:cond delay="200"/>
                                          </p:stCondLst>
                                        </p:cTn>
                                        <p:tgtEl>
                                          <p:spTgt spid="19"/>
                                        </p:tgtEl>
                                        <p:attrNameLst>
                                          <p:attrName>r</p:attrName>
                                        </p:attrNameLst>
                                      </p:cBhvr>
                                    </p:animRot>
                                    <p:animRot by="240000">
                                      <p:cBhvr>
                                        <p:cTn id="36" dur="200" fill="hold">
                                          <p:stCondLst>
                                            <p:cond delay="400"/>
                                          </p:stCondLst>
                                        </p:cTn>
                                        <p:tgtEl>
                                          <p:spTgt spid="19"/>
                                        </p:tgtEl>
                                        <p:attrNameLst>
                                          <p:attrName>r</p:attrName>
                                        </p:attrNameLst>
                                      </p:cBhvr>
                                    </p:animRot>
                                    <p:animRot by="-240000">
                                      <p:cBhvr>
                                        <p:cTn id="37" dur="200" fill="hold">
                                          <p:stCondLst>
                                            <p:cond delay="600"/>
                                          </p:stCondLst>
                                        </p:cTn>
                                        <p:tgtEl>
                                          <p:spTgt spid="19"/>
                                        </p:tgtEl>
                                        <p:attrNameLst>
                                          <p:attrName>r</p:attrName>
                                        </p:attrNameLst>
                                      </p:cBhvr>
                                    </p:animRot>
                                    <p:animRot by="120000">
                                      <p:cBhvr>
                                        <p:cTn id="38" dur="200" fill="hold">
                                          <p:stCondLst>
                                            <p:cond delay="800"/>
                                          </p:stCondLst>
                                        </p:cTn>
                                        <p:tgtEl>
                                          <p:spTgt spid="19"/>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32" presetClass="emph" presetSubtype="0" fill="hold" grpId="0" nodeType="clickEffect">
                                  <p:stCondLst>
                                    <p:cond delay="0"/>
                                  </p:stCondLst>
                                  <p:childTnLst>
                                    <p:animRot by="120000">
                                      <p:cBhvr>
                                        <p:cTn id="42" dur="100" fill="hold">
                                          <p:stCondLst>
                                            <p:cond delay="0"/>
                                          </p:stCondLst>
                                        </p:cTn>
                                        <p:tgtEl>
                                          <p:spTgt spid="20"/>
                                        </p:tgtEl>
                                        <p:attrNameLst>
                                          <p:attrName>r</p:attrName>
                                        </p:attrNameLst>
                                      </p:cBhvr>
                                    </p:animRot>
                                    <p:animRot by="-240000">
                                      <p:cBhvr>
                                        <p:cTn id="43" dur="200" fill="hold">
                                          <p:stCondLst>
                                            <p:cond delay="200"/>
                                          </p:stCondLst>
                                        </p:cTn>
                                        <p:tgtEl>
                                          <p:spTgt spid="20"/>
                                        </p:tgtEl>
                                        <p:attrNameLst>
                                          <p:attrName>r</p:attrName>
                                        </p:attrNameLst>
                                      </p:cBhvr>
                                    </p:animRot>
                                    <p:animRot by="240000">
                                      <p:cBhvr>
                                        <p:cTn id="44" dur="200" fill="hold">
                                          <p:stCondLst>
                                            <p:cond delay="400"/>
                                          </p:stCondLst>
                                        </p:cTn>
                                        <p:tgtEl>
                                          <p:spTgt spid="20"/>
                                        </p:tgtEl>
                                        <p:attrNameLst>
                                          <p:attrName>r</p:attrName>
                                        </p:attrNameLst>
                                      </p:cBhvr>
                                    </p:animRot>
                                    <p:animRot by="-240000">
                                      <p:cBhvr>
                                        <p:cTn id="45" dur="200" fill="hold">
                                          <p:stCondLst>
                                            <p:cond delay="600"/>
                                          </p:stCondLst>
                                        </p:cTn>
                                        <p:tgtEl>
                                          <p:spTgt spid="20"/>
                                        </p:tgtEl>
                                        <p:attrNameLst>
                                          <p:attrName>r</p:attrName>
                                        </p:attrNameLst>
                                      </p:cBhvr>
                                    </p:animRot>
                                    <p:animRot by="120000">
                                      <p:cBhvr>
                                        <p:cTn id="46" dur="200" fill="hold">
                                          <p:stCondLst>
                                            <p:cond delay="800"/>
                                          </p:stCondLst>
                                        </p:cTn>
                                        <p:tgtEl>
                                          <p:spTgt spid="20"/>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32" presetClass="emph" presetSubtype="0" fill="hold" grpId="0" nodeType="clickEffect">
                                  <p:stCondLst>
                                    <p:cond delay="0"/>
                                  </p:stCondLst>
                                  <p:childTnLst>
                                    <p:animRot by="120000">
                                      <p:cBhvr>
                                        <p:cTn id="50" dur="100" fill="hold">
                                          <p:stCondLst>
                                            <p:cond delay="0"/>
                                          </p:stCondLst>
                                        </p:cTn>
                                        <p:tgtEl>
                                          <p:spTgt spid="21"/>
                                        </p:tgtEl>
                                        <p:attrNameLst>
                                          <p:attrName>r</p:attrName>
                                        </p:attrNameLst>
                                      </p:cBhvr>
                                    </p:animRot>
                                    <p:animRot by="-240000">
                                      <p:cBhvr>
                                        <p:cTn id="51" dur="200" fill="hold">
                                          <p:stCondLst>
                                            <p:cond delay="200"/>
                                          </p:stCondLst>
                                        </p:cTn>
                                        <p:tgtEl>
                                          <p:spTgt spid="21"/>
                                        </p:tgtEl>
                                        <p:attrNameLst>
                                          <p:attrName>r</p:attrName>
                                        </p:attrNameLst>
                                      </p:cBhvr>
                                    </p:animRot>
                                    <p:animRot by="240000">
                                      <p:cBhvr>
                                        <p:cTn id="52" dur="200" fill="hold">
                                          <p:stCondLst>
                                            <p:cond delay="400"/>
                                          </p:stCondLst>
                                        </p:cTn>
                                        <p:tgtEl>
                                          <p:spTgt spid="21"/>
                                        </p:tgtEl>
                                        <p:attrNameLst>
                                          <p:attrName>r</p:attrName>
                                        </p:attrNameLst>
                                      </p:cBhvr>
                                    </p:animRot>
                                    <p:animRot by="-240000">
                                      <p:cBhvr>
                                        <p:cTn id="53" dur="200" fill="hold">
                                          <p:stCondLst>
                                            <p:cond delay="600"/>
                                          </p:stCondLst>
                                        </p:cTn>
                                        <p:tgtEl>
                                          <p:spTgt spid="21"/>
                                        </p:tgtEl>
                                        <p:attrNameLst>
                                          <p:attrName>r</p:attrName>
                                        </p:attrNameLst>
                                      </p:cBhvr>
                                    </p:animRot>
                                    <p:animRot by="120000">
                                      <p:cBhvr>
                                        <p:cTn id="54" dur="200" fill="hold">
                                          <p:stCondLst>
                                            <p:cond delay="800"/>
                                          </p:stCondLst>
                                        </p:cTn>
                                        <p:tgtEl>
                                          <p:spTgt spid="21"/>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32" presetClass="emph" presetSubtype="0" fill="hold" grpId="0" nodeType="clickEffect">
                                  <p:stCondLst>
                                    <p:cond delay="0"/>
                                  </p:stCondLst>
                                  <p:childTnLst>
                                    <p:animRot by="120000">
                                      <p:cBhvr>
                                        <p:cTn id="58" dur="100" fill="hold">
                                          <p:stCondLst>
                                            <p:cond delay="0"/>
                                          </p:stCondLst>
                                        </p:cTn>
                                        <p:tgtEl>
                                          <p:spTgt spid="22"/>
                                        </p:tgtEl>
                                        <p:attrNameLst>
                                          <p:attrName>r</p:attrName>
                                        </p:attrNameLst>
                                      </p:cBhvr>
                                    </p:animRot>
                                    <p:animRot by="-240000">
                                      <p:cBhvr>
                                        <p:cTn id="59" dur="200" fill="hold">
                                          <p:stCondLst>
                                            <p:cond delay="200"/>
                                          </p:stCondLst>
                                        </p:cTn>
                                        <p:tgtEl>
                                          <p:spTgt spid="22"/>
                                        </p:tgtEl>
                                        <p:attrNameLst>
                                          <p:attrName>r</p:attrName>
                                        </p:attrNameLst>
                                      </p:cBhvr>
                                    </p:animRot>
                                    <p:animRot by="240000">
                                      <p:cBhvr>
                                        <p:cTn id="60" dur="200" fill="hold">
                                          <p:stCondLst>
                                            <p:cond delay="400"/>
                                          </p:stCondLst>
                                        </p:cTn>
                                        <p:tgtEl>
                                          <p:spTgt spid="22"/>
                                        </p:tgtEl>
                                        <p:attrNameLst>
                                          <p:attrName>r</p:attrName>
                                        </p:attrNameLst>
                                      </p:cBhvr>
                                    </p:animRot>
                                    <p:animRot by="-240000">
                                      <p:cBhvr>
                                        <p:cTn id="61" dur="200" fill="hold">
                                          <p:stCondLst>
                                            <p:cond delay="600"/>
                                          </p:stCondLst>
                                        </p:cTn>
                                        <p:tgtEl>
                                          <p:spTgt spid="22"/>
                                        </p:tgtEl>
                                        <p:attrNameLst>
                                          <p:attrName>r</p:attrName>
                                        </p:attrNameLst>
                                      </p:cBhvr>
                                    </p:animRot>
                                    <p:animRot by="120000">
                                      <p:cBhvr>
                                        <p:cTn id="62" dur="200" fill="hold">
                                          <p:stCondLst>
                                            <p:cond delay="80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50DB7-43C1-43AE-AF59-1318837E1FA3}"/>
              </a:ext>
            </a:extLst>
          </p:cNvPr>
          <p:cNvSpPr>
            <a:spLocks noGrp="1"/>
          </p:cNvSpPr>
          <p:nvPr>
            <p:ph idx="1"/>
          </p:nvPr>
        </p:nvSpPr>
        <p:spPr>
          <a:xfrm>
            <a:off x="4257964" y="833120"/>
            <a:ext cx="7823200" cy="5257800"/>
          </a:xfrm>
        </p:spPr>
        <p:txBody>
          <a:bodyPr/>
          <a:lstStyle/>
          <a:p>
            <a:r>
              <a:rPr lang="en-US" dirty="0">
                <a:latin typeface="Arial Rounded MT Bold" panose="020F0704030504030204" pitchFamily="34" charset="0"/>
              </a:rPr>
              <a:t>GENERAL FORM OF </a:t>
            </a:r>
            <a:r>
              <a:rPr lang="en-US" sz="2800" dirty="0">
                <a:latin typeface="Arial Rounded MT Bold" panose="020F0704030504030204" pitchFamily="34" charset="0"/>
              </a:rPr>
              <a:t>SIMPLE IF </a:t>
            </a:r>
            <a:r>
              <a:rPr lang="en-US" dirty="0">
                <a:latin typeface="Arial Rounded MT Bold" panose="020F0704030504030204" pitchFamily="34" charset="0"/>
              </a:rPr>
              <a:t>STATEMENT</a:t>
            </a:r>
          </a:p>
          <a:p>
            <a:endParaRPr lang="en-US" dirty="0">
              <a:latin typeface="Arial Rounded MT Bold" panose="020F0704030504030204" pitchFamily="34" charset="0"/>
            </a:endParaRPr>
          </a:p>
          <a:p>
            <a:r>
              <a:rPr lang="en-US" dirty="0">
                <a:latin typeface="Arial Rounded MT Bold" panose="020F0704030504030204" pitchFamily="34" charset="0"/>
              </a:rPr>
              <a:t>                      </a:t>
            </a:r>
            <a:r>
              <a:rPr lang="en-US" dirty="0">
                <a:solidFill>
                  <a:srgbClr val="C00000"/>
                </a:solidFill>
                <a:latin typeface="Arial Rounded MT Bold" panose="020F0704030504030204" pitchFamily="34" charset="0"/>
              </a:rPr>
              <a:t>if(expression)</a:t>
            </a:r>
          </a:p>
          <a:p>
            <a:r>
              <a:rPr lang="en-US" dirty="0">
                <a:solidFill>
                  <a:srgbClr val="C00000"/>
                </a:solidFill>
                <a:latin typeface="Arial Rounded MT Bold" panose="020F0704030504030204" pitchFamily="34" charset="0"/>
              </a:rPr>
              <a:t>                              {</a:t>
            </a:r>
          </a:p>
          <a:p>
            <a:r>
              <a:rPr lang="en-US" dirty="0">
                <a:solidFill>
                  <a:srgbClr val="C00000"/>
                </a:solidFill>
                <a:latin typeface="Arial Rounded MT Bold" panose="020F0704030504030204" pitchFamily="34" charset="0"/>
              </a:rPr>
              <a:t>                                          Statement Inside  // if true</a:t>
            </a:r>
          </a:p>
          <a:p>
            <a:r>
              <a:rPr lang="en-US" dirty="0">
                <a:solidFill>
                  <a:srgbClr val="C00000"/>
                </a:solidFill>
                <a:latin typeface="Arial Rounded MT Bold" panose="020F0704030504030204" pitchFamily="34" charset="0"/>
              </a:rPr>
              <a:t>                               }</a:t>
            </a:r>
          </a:p>
          <a:p>
            <a:pPr marL="0" indent="0">
              <a:buNone/>
            </a:pPr>
            <a:r>
              <a:rPr lang="en-US" dirty="0">
                <a:solidFill>
                  <a:srgbClr val="C00000"/>
                </a:solidFill>
                <a:latin typeface="Arial Rounded MT Bold" panose="020F0704030504030204" pitchFamily="34" charset="0"/>
              </a:rPr>
              <a:t>                       Statement Outside  // if false</a:t>
            </a:r>
          </a:p>
          <a:p>
            <a:pPr marL="0" indent="0">
              <a:buNone/>
            </a:pPr>
            <a:r>
              <a:rPr lang="en-US" dirty="0">
                <a:latin typeface="Arial Rounded MT Bold" panose="020F0704030504030204" pitchFamily="34" charset="0"/>
              </a:rPr>
              <a:t> </a:t>
            </a:r>
          </a:p>
          <a:p>
            <a:pPr marL="0" indent="0">
              <a:buNone/>
            </a:pPr>
            <a:r>
              <a:rPr lang="en-US" dirty="0">
                <a:latin typeface="Arial Rounded MT Bold" panose="020F0704030504030204" pitchFamily="34" charset="0"/>
              </a:rPr>
              <a:t> </a:t>
            </a:r>
            <a:r>
              <a:rPr lang="en-US" u="sng" dirty="0">
                <a:solidFill>
                  <a:srgbClr val="860000"/>
                </a:solidFill>
                <a:latin typeface="Arial Rounded MT Bold" panose="020F0704030504030204" pitchFamily="34" charset="0"/>
              </a:rPr>
              <a:t>REMEMBER</a:t>
            </a:r>
          </a:p>
          <a:p>
            <a:pPr marL="0" indent="0" algn="just">
              <a:buNone/>
            </a:pPr>
            <a:r>
              <a:rPr lang="en-US" dirty="0">
                <a:latin typeface="Arial Rounded MT Bold" panose="020F0704030504030204" pitchFamily="34" charset="0"/>
              </a:rPr>
              <a:t> if expression is true, statement inside will be executed</a:t>
            </a:r>
          </a:p>
          <a:p>
            <a:pPr marL="0" indent="0" algn="just">
              <a:buNone/>
            </a:pPr>
            <a:r>
              <a:rPr lang="en-US" dirty="0">
                <a:latin typeface="Arial Rounded MT Bold" panose="020F0704030504030204" pitchFamily="34" charset="0"/>
              </a:rPr>
              <a:t> if expression is false, statement outside will be executed</a:t>
            </a:r>
            <a:endParaRPr lang="en-IN" dirty="0">
              <a:latin typeface="Arial Rounded MT Bold" panose="020F0704030504030204" pitchFamily="34" charset="0"/>
            </a:endParaRPr>
          </a:p>
        </p:txBody>
      </p:sp>
      <p:sp>
        <p:nvSpPr>
          <p:cNvPr id="4" name="Text Placeholder 3">
            <a:extLst>
              <a:ext uri="{FF2B5EF4-FFF2-40B4-BE49-F238E27FC236}">
                <a16:creationId xmlns:a16="http://schemas.microsoft.com/office/drawing/2014/main" id="{49393E58-1B2B-41D8-9D49-D1DE2EB70E22}"/>
              </a:ext>
            </a:extLst>
          </p:cNvPr>
          <p:cNvSpPr>
            <a:spLocks noGrp="1"/>
          </p:cNvSpPr>
          <p:nvPr>
            <p:ph type="body" sz="half" idx="2"/>
          </p:nvPr>
        </p:nvSpPr>
        <p:spPr>
          <a:xfrm>
            <a:off x="203201" y="1808481"/>
            <a:ext cx="3713017" cy="3379124"/>
          </a:xfrm>
        </p:spPr>
        <p:txBody>
          <a:bodyPr>
            <a:normAutofit/>
          </a:bodyPr>
          <a:lstStyle/>
          <a:p>
            <a:pPr algn="ctr"/>
            <a:r>
              <a:rPr lang="en-US" sz="2000" dirty="0">
                <a:latin typeface="Arial Rounded MT Bold" panose="020F0704030504030204" pitchFamily="34" charset="0"/>
              </a:rPr>
              <a:t>DECISION MAKING WITH</a:t>
            </a:r>
          </a:p>
          <a:p>
            <a:pPr algn="ctr"/>
            <a:r>
              <a:rPr lang="en-US" sz="2000" dirty="0">
                <a:latin typeface="Arial Rounded MT Bold" panose="020F0704030504030204" pitchFamily="34" charset="0"/>
              </a:rPr>
              <a:t> IF STATEMENT</a:t>
            </a:r>
            <a:endParaRPr lang="en-IN" sz="2000" dirty="0">
              <a:latin typeface="Arial Rounded MT Bold" panose="020F0704030504030204" pitchFamily="34" charset="0"/>
            </a:endParaRPr>
          </a:p>
          <a:p>
            <a:pPr algn="just"/>
            <a:endParaRPr lang="en-IN" sz="2000" dirty="0">
              <a:latin typeface="Arial Rounded MT Bold" panose="020F0704030504030204" pitchFamily="34" charset="0"/>
            </a:endParaRPr>
          </a:p>
          <a:p>
            <a:pPr algn="just"/>
            <a:r>
              <a:rPr lang="en-IN" sz="2000" dirty="0">
                <a:latin typeface="Arial Rounded MT Bold" panose="020F0704030504030204" pitchFamily="34" charset="0"/>
              </a:rPr>
              <a:t>An introduction to….</a:t>
            </a:r>
          </a:p>
          <a:p>
            <a:pPr algn="just"/>
            <a:r>
              <a:rPr lang="en-IN" sz="2000" dirty="0">
                <a:latin typeface="Arial Rounded MT Bold" panose="020F0704030504030204" pitchFamily="34" charset="0"/>
              </a:rPr>
              <a:t>            </a:t>
            </a:r>
            <a:r>
              <a:rPr lang="en-IN" sz="3600" dirty="0">
                <a:latin typeface="Arial Rounded MT Bold" panose="020F0704030504030204" pitchFamily="34" charset="0"/>
              </a:rPr>
              <a:t>SIMPLE-IF</a:t>
            </a:r>
            <a:endParaRPr lang="en-US" sz="36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8E620937-A6F1-4E05-A238-7AEDA6FDA362}"/>
              </a:ext>
            </a:extLst>
          </p:cNvPr>
          <p:cNvPicPr>
            <a:picLocks noChangeAspect="1"/>
          </p:cNvPicPr>
          <p:nvPr/>
        </p:nvPicPr>
        <p:blipFill>
          <a:blip r:embed="rId3"/>
          <a:stretch>
            <a:fillRect/>
          </a:stretch>
        </p:blipFill>
        <p:spPr>
          <a:xfrm>
            <a:off x="0" y="0"/>
            <a:ext cx="597763" cy="1033453"/>
          </a:xfrm>
          <a:prstGeom prst="rect">
            <a:avLst/>
          </a:prstGeom>
        </p:spPr>
      </p:pic>
      <p:pic>
        <p:nvPicPr>
          <p:cNvPr id="6" name="Picture 5">
            <a:extLst>
              <a:ext uri="{FF2B5EF4-FFF2-40B4-BE49-F238E27FC236}">
                <a16:creationId xmlns:a16="http://schemas.microsoft.com/office/drawing/2014/main" id="{0EBAEA12-0FAD-4AE8-A05C-746411DC420A}"/>
              </a:ext>
            </a:extLst>
          </p:cNvPr>
          <p:cNvPicPr>
            <a:picLocks noChangeAspect="1"/>
          </p:cNvPicPr>
          <p:nvPr/>
        </p:nvPicPr>
        <p:blipFill>
          <a:blip r:embed="rId4"/>
          <a:stretch>
            <a:fillRect/>
          </a:stretch>
        </p:blipFill>
        <p:spPr>
          <a:xfrm>
            <a:off x="11980859" y="5816754"/>
            <a:ext cx="238125" cy="1028700"/>
          </a:xfrm>
          <a:prstGeom prst="rect">
            <a:avLst/>
          </a:prstGeom>
        </p:spPr>
      </p:pic>
    </p:spTree>
    <p:extLst>
      <p:ext uri="{BB962C8B-B14F-4D97-AF65-F5344CB8AC3E}">
        <p14:creationId xmlns:p14="http://schemas.microsoft.com/office/powerpoint/2010/main" val="908815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3">
                                            <p:txEl>
                                              <p:pRg st="4" end="4"/>
                                            </p:txEl>
                                          </p:spTgt>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3">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EDC5A31E-B267-4160-B894-E1C43A8F25AB"/>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10"/>
  <p:tag name="ISPRING_FIRST_PUBLISH" val="1"/>
</p:tagLst>
</file>

<file path=ppt/theme/theme1.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1320</Words>
  <Application>Microsoft Office PowerPoint</Application>
  <PresentationFormat>Widescreen</PresentationFormat>
  <Paragraphs>331</Paragraphs>
  <Slides>23</Slides>
  <Notes>23</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40" baseType="lpstr">
      <vt:lpstr>Arial</vt:lpstr>
      <vt:lpstr>Arial Black</vt:lpstr>
      <vt:lpstr>Arial Rounded MT Bold</vt:lpstr>
      <vt:lpstr>Arial Unicode MS</vt:lpstr>
      <vt:lpstr>Bookman Old Style</vt:lpstr>
      <vt:lpstr>Calibri</vt:lpstr>
      <vt:lpstr>Calibri Light</vt:lpstr>
      <vt:lpstr>Casper</vt:lpstr>
      <vt:lpstr>Karla</vt:lpstr>
      <vt:lpstr>King</vt:lpstr>
      <vt:lpstr>Raleway ExtraBold</vt:lpstr>
      <vt:lpstr>Segoe UI</vt:lpstr>
      <vt:lpstr>Times New Roman</vt:lpstr>
      <vt:lpstr>Wingdings</vt:lpstr>
      <vt:lpstr>Contents Slide Master</vt:lpstr>
      <vt:lpstr>Retrospect</vt:lpstr>
      <vt:lpstr>CorelDRAW</vt:lpstr>
      <vt:lpstr>PowerPoint Presentation</vt:lpstr>
      <vt:lpstr> </vt:lpstr>
      <vt:lpstr>PowerPoint Presentation</vt:lpstr>
      <vt:lpstr> </vt:lpstr>
      <vt:lpstr>PowerPoint Presentation</vt:lpstr>
      <vt:lpstr>RESOURCES &amp; LEARNING DIRECTIONS</vt:lpstr>
      <vt:lpstr>PowerPoint Presentation</vt:lpstr>
      <vt:lpstr>DECISION  MAKING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FREQUENTLY ASKED QUESTIONS</vt:lpstr>
      <vt:lpstr>UTILISE YOUR KNOWLEDGE TO ANSWER</vt:lpstr>
      <vt:lpstr>UTILISE YOUR KNOWLEDGE TO ANSWER</vt:lpstr>
      <vt:lpstr>DISCUSSION FORUM</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10</dc:title>
  <dc:creator>samiksha sharma</dc:creator>
  <cp:lastModifiedBy>nishu</cp:lastModifiedBy>
  <cp:revision>99</cp:revision>
  <dcterms:created xsi:type="dcterms:W3CDTF">2020-06-06T13:20:21Z</dcterms:created>
  <dcterms:modified xsi:type="dcterms:W3CDTF">2022-06-09T09:05:20Z</dcterms:modified>
</cp:coreProperties>
</file>