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2.xml" ContentType="application/inkml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02" r:id="rId2"/>
  </p:sldMasterIdLst>
  <p:notesMasterIdLst>
    <p:notesMasterId r:id="rId25"/>
  </p:notesMasterIdLst>
  <p:handoutMasterIdLst>
    <p:handoutMasterId r:id="rId26"/>
  </p:handoutMasterIdLst>
  <p:sldIdLst>
    <p:sldId id="373" r:id="rId3"/>
    <p:sldId id="362" r:id="rId4"/>
    <p:sldId id="377" r:id="rId5"/>
    <p:sldId id="371" r:id="rId6"/>
    <p:sldId id="364" r:id="rId7"/>
    <p:sldId id="365" r:id="rId8"/>
    <p:sldId id="350" r:id="rId9"/>
    <p:sldId id="351" r:id="rId10"/>
    <p:sldId id="354" r:id="rId11"/>
    <p:sldId id="356" r:id="rId12"/>
    <p:sldId id="357" r:id="rId13"/>
    <p:sldId id="358" r:id="rId14"/>
    <p:sldId id="359" r:id="rId15"/>
    <p:sldId id="360" r:id="rId16"/>
    <p:sldId id="361" r:id="rId17"/>
    <p:sldId id="366" r:id="rId18"/>
    <p:sldId id="367" r:id="rId19"/>
    <p:sldId id="370" r:id="rId20"/>
    <p:sldId id="372" r:id="rId21"/>
    <p:sldId id="368" r:id="rId22"/>
    <p:sldId id="369" r:id="rId23"/>
    <p:sldId id="279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CEC04-C458-4A78-AE36-AEAFA2D2C89B}" v="202" dt="2020-06-02T14:21:03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598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09:09:48.2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09:03:51.61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09:06:09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1,'0'4,"0"7,0 4,0 6,0 3,0 1,0 7,0 1,0 0,0-2,0 0,0-3,0 0,0-6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09:07:29.1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1,'0'4,"0"16,0 8,0 4,0 9,0 4,0-3,0 1,0-3,0 2,0-3,0 1,0-6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09:08:23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233 0,'-5'0,"-5"0,-6 0,-9 0,-9 0,-8 0,-10 0,4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09:08:24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10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78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21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4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7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9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29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79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8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6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30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61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70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78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21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53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88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62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5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6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1425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755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85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2790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874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8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76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86757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34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2092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4086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8038299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5771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38077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114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37975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31357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62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4602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66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Relationship Id="rId6" Type="http://schemas.openxmlformats.org/officeDocument/2006/relationships/customXml" Target="../ink/ink2.xml"/><Relationship Id="rId11" Type="http://schemas.openxmlformats.org/officeDocument/2006/relationships/image" Target="../media/image200.png"/><Relationship Id="rId5" Type="http://schemas.openxmlformats.org/officeDocument/2006/relationships/image" Target="../media/image11.png"/><Relationship Id="rId15" Type="http://schemas.openxmlformats.org/officeDocument/2006/relationships/image" Target="../media/image150.png"/><Relationship Id="rId10" Type="http://schemas.openxmlformats.org/officeDocument/2006/relationships/customXml" Target="../ink/ink4.xml"/><Relationship Id="rId4" Type="http://schemas.openxmlformats.org/officeDocument/2006/relationships/image" Target="../media/image10.png"/><Relationship Id="rId9" Type="http://schemas.openxmlformats.org/officeDocument/2006/relationships/image" Target="../media/image190.png"/><Relationship Id="rId14" Type="http://schemas.openxmlformats.org/officeDocument/2006/relationships/customXml" Target="../ink/ink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23.jp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2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3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191794"/>
            <a:ext cx="12196420" cy="754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6109810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8" y="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8639" y="6173577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226753"/>
            <a:ext cx="45719" cy="3369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54839" y="6212336"/>
            <a:ext cx="64320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Arial Rounded MT Bold" panose="020F0704030504030204" pitchFamily="34" charset="0"/>
              </a:rPr>
              <a:t>EXPRESSIONS AND THEIR EVALUATION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27523" y="1643436"/>
            <a:ext cx="9063318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-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DEPARTMENT- ACADEMIC UNIT-2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roblem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olving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Code:22CSH-101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1563440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F96FEE-9608-496D-B823-0004870F05C3}"/>
              </a:ext>
            </a:extLst>
          </p:cNvPr>
          <p:cNvSpPr txBox="1"/>
          <p:nvPr/>
        </p:nvSpPr>
        <p:spPr>
          <a:xfrm>
            <a:off x="998874" y="2634732"/>
            <a:ext cx="10014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                      LET’S LEARN……</a:t>
            </a:r>
          </a:p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           EXPRESSION EVALUATION</a:t>
            </a:r>
            <a:endParaRPr lang="en-IN" sz="40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sz="40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6567DDC4-580E-49B4-A6E4-2470F5935DB1}"/>
              </a:ext>
            </a:extLst>
          </p:cNvPr>
          <p:cNvSpPr/>
          <p:nvPr/>
        </p:nvSpPr>
        <p:spPr>
          <a:xfrm>
            <a:off x="9875766" y="760674"/>
            <a:ext cx="1527143" cy="1505997"/>
          </a:xfrm>
          <a:prstGeom prst="mathPl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634F33CB-7AB5-4816-A637-7DD5F86B0E83}"/>
              </a:ext>
            </a:extLst>
          </p:cNvPr>
          <p:cNvSpPr/>
          <p:nvPr/>
        </p:nvSpPr>
        <p:spPr>
          <a:xfrm rot="20002449">
            <a:off x="1300899" y="813127"/>
            <a:ext cx="1725106" cy="1404594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71B80BED-85E7-41D5-888B-88106F6B9F96}"/>
              </a:ext>
            </a:extLst>
          </p:cNvPr>
          <p:cNvSpPr/>
          <p:nvPr/>
        </p:nvSpPr>
        <p:spPr>
          <a:xfrm>
            <a:off x="5143436" y="341411"/>
            <a:ext cx="2102178" cy="1505996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ivision Sign 8">
            <a:extLst>
              <a:ext uri="{FF2B5EF4-FFF2-40B4-BE49-F238E27FC236}">
                <a16:creationId xmlns:a16="http://schemas.microsoft.com/office/drawing/2014/main" id="{3D7AB6A3-D11C-4923-B2C8-E5082FF87A83}"/>
              </a:ext>
            </a:extLst>
          </p:cNvPr>
          <p:cNvSpPr/>
          <p:nvPr/>
        </p:nvSpPr>
        <p:spPr>
          <a:xfrm>
            <a:off x="5456632" y="4464189"/>
            <a:ext cx="2036189" cy="1109941"/>
          </a:xfrm>
          <a:prstGeom prst="mathDivid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Equals 9">
            <a:extLst>
              <a:ext uri="{FF2B5EF4-FFF2-40B4-BE49-F238E27FC236}">
                <a16:creationId xmlns:a16="http://schemas.microsoft.com/office/drawing/2014/main" id="{227BDEF2-150A-4C2D-A3AD-29DF4821AC4E}"/>
              </a:ext>
            </a:extLst>
          </p:cNvPr>
          <p:cNvSpPr/>
          <p:nvPr/>
        </p:nvSpPr>
        <p:spPr>
          <a:xfrm rot="2071902">
            <a:off x="914400" y="3980073"/>
            <a:ext cx="1659118" cy="1071590"/>
          </a:xfrm>
          <a:prstGeom prst="mathEqua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Not Equal 10">
            <a:extLst>
              <a:ext uri="{FF2B5EF4-FFF2-40B4-BE49-F238E27FC236}">
                <a16:creationId xmlns:a16="http://schemas.microsoft.com/office/drawing/2014/main" id="{A351B1BD-F26F-4401-89E6-A9F1E7B9041E}"/>
              </a:ext>
            </a:extLst>
          </p:cNvPr>
          <p:cNvSpPr/>
          <p:nvPr/>
        </p:nvSpPr>
        <p:spPr>
          <a:xfrm rot="19684193">
            <a:off x="9756743" y="3934739"/>
            <a:ext cx="1765191" cy="1150070"/>
          </a:xfrm>
          <a:prstGeom prst="mathNot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4BFA1F-F69C-4C45-ACB4-71F3A5E92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854"/>
            <a:ext cx="61912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879D7A-D14E-43C1-BBC1-8F1AC54B1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5228" y="5798999"/>
            <a:ext cx="238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68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331C-858E-4C38-9AF0-B0564AA9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75" y="158213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          Precedence &amp; Associativity</a:t>
            </a:r>
            <a:endParaRPr lang="en-IN" sz="4000" dirty="0"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0B16-036C-455C-9E42-E57D0BF1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13" y="1252690"/>
            <a:ext cx="10396883" cy="400746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4300" b="1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7200" cap="none" dirty="0">
                <a:latin typeface="Arial Rounded MT Bold" panose="020F0704030504030204" pitchFamily="34" charset="0"/>
              </a:rPr>
              <a:t>The precedence of operators determines which operator is executed first if there is more than one operator in an expression</a:t>
            </a:r>
            <a:r>
              <a:rPr lang="en-US" sz="7200" dirty="0">
                <a:latin typeface="Arial Rounded MT Bold" panose="020F07040305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7200" cap="none" dirty="0">
                <a:latin typeface="Arial Rounded MT Bold" panose="020F0704030504030204" pitchFamily="34" charset="0"/>
              </a:rPr>
              <a:t>Let us consider an example:</a:t>
            </a:r>
          </a:p>
          <a:p>
            <a:pPr marL="0" indent="0">
              <a:buNone/>
            </a:pPr>
            <a:r>
              <a:rPr lang="en-US" sz="7200" cap="none" dirty="0">
                <a:latin typeface="Arial Rounded MT Bold" panose="020F0704030504030204" pitchFamily="34" charset="0"/>
              </a:rPr>
              <a:t>                                                                  Int x = 35 – 5 * 6</a:t>
            </a:r>
          </a:p>
          <a:p>
            <a:pPr marL="0" indent="0">
              <a:buNone/>
            </a:pPr>
            <a:endParaRPr lang="en-US" sz="7200" cap="none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IN" sz="7200" cap="none" dirty="0">
                <a:latin typeface="Arial Rounded MT Bold" panose="020F0704030504030204" pitchFamily="34" charset="0"/>
              </a:rPr>
              <a:t>First, 5 * 6 will execute as precedence of “*” is higher than “–” operator  </a:t>
            </a:r>
          </a:p>
          <a:p>
            <a:pPr marL="0" indent="0">
              <a:buNone/>
            </a:pPr>
            <a:r>
              <a:rPr lang="en-IN" sz="7200" cap="none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                                                  </a:t>
            </a:r>
            <a:r>
              <a:rPr lang="en-IN" sz="72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5 * 6 = 30</a:t>
            </a:r>
          </a:p>
          <a:p>
            <a:pPr marL="0" indent="0">
              <a:buNone/>
            </a:pPr>
            <a:r>
              <a:rPr lang="en-IN" sz="7200" cap="none" dirty="0">
                <a:latin typeface="Arial Rounded MT Bold" panose="020F0704030504030204" pitchFamily="34" charset="0"/>
              </a:rPr>
              <a:t>After multiplication, the result will be used for subtraction</a:t>
            </a:r>
          </a:p>
          <a:p>
            <a:pPr marL="0" indent="0">
              <a:buNone/>
            </a:pPr>
            <a:r>
              <a:rPr lang="en-IN" sz="7200" cap="none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                                                 </a:t>
            </a:r>
            <a:r>
              <a:rPr lang="en-IN" sz="72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35 – 30 = 5</a:t>
            </a:r>
          </a:p>
          <a:p>
            <a:pPr marL="0" indent="0">
              <a:buNone/>
            </a:pPr>
            <a:r>
              <a:rPr lang="en-IN" sz="7200" cap="none" dirty="0">
                <a:latin typeface="Arial Rounded MT Bold" panose="020F0704030504030204" pitchFamily="34" charset="0"/>
              </a:rPr>
              <a:t> Final output :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9E2EF-AB1F-482D-AC88-1D101216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9125" cy="1038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78093-76C3-4600-A473-6A155B8E4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5228" y="5798999"/>
            <a:ext cx="238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6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B5F6-20C4-4B61-A985-40DA8A94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746" y="519112"/>
            <a:ext cx="3440784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Precedence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        &amp;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Associativity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81F6B5-09F1-4255-8D9B-A3AB60284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8770" y="288920"/>
            <a:ext cx="6819089" cy="51751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628DC1-94D6-4217-B84B-8AF9D804F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19125" cy="1038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CEA334-32B3-41B5-BFB3-05FEF1AF6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5228" y="5798999"/>
            <a:ext cx="238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3618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7447-2852-4606-A66C-D235D62C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74"/>
            <a:ext cx="10515600" cy="102708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            Associativity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6EBD8-F9A6-4EED-9402-A012E1E0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50" y="1084083"/>
            <a:ext cx="10637363" cy="43269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cap="none" dirty="0">
                <a:latin typeface="Arial Rounded MT Bold" panose="020F0704030504030204" pitchFamily="34" charset="0"/>
              </a:rPr>
              <a:t>If two operators of the same precedence (priority) are present, associativity determines the direction in which they execute.</a:t>
            </a:r>
            <a:endParaRPr lang="en-IN" sz="1800" cap="none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1800" cap="none" dirty="0">
                <a:latin typeface="Arial Rounded MT Bold" panose="020F0704030504030204" pitchFamily="34" charset="0"/>
              </a:rPr>
              <a:t>                                                       Int x </a:t>
            </a:r>
            <a:r>
              <a:rPr lang="en-US" sz="1800" dirty="0">
                <a:latin typeface="Arial Rounded MT Bold" panose="020F0704030504030204" pitchFamily="34" charset="0"/>
              </a:rPr>
              <a:t>= 2 * 4 + 5 % 1</a:t>
            </a:r>
          </a:p>
          <a:p>
            <a:pPr marL="0" indent="0">
              <a:buNone/>
            </a:pPr>
            <a:endParaRPr lang="en-US" sz="1800" dirty="0">
              <a:latin typeface="Arial Rounded MT Bold" panose="020F0704030504030204" pitchFamily="34" charset="0"/>
            </a:endParaRPr>
          </a:p>
          <a:p>
            <a:pPr marL="0" indent="0" algn="just">
              <a:buNone/>
            </a:pPr>
            <a:r>
              <a:rPr lang="en-US" sz="1800" cap="none" dirty="0">
                <a:latin typeface="Arial Rounded MT Bold" panose="020F0704030504030204" pitchFamily="34" charset="0"/>
              </a:rPr>
              <a:t>First, precedence of “*” and “%” is higher than “+” operator. Which operator you will choose ?</a:t>
            </a:r>
            <a:endParaRPr lang="en-US" sz="18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1800" cap="none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Confused ? let’s check associativity now, it says move from left to right.</a:t>
            </a:r>
          </a:p>
          <a:p>
            <a:pPr marL="0" indent="0">
              <a:buNone/>
            </a:pPr>
            <a:r>
              <a:rPr lang="en-US" sz="1800" b="1" dirty="0">
                <a:latin typeface="Bookman Old Style" panose="02050604050505020204" pitchFamily="18" charset="0"/>
              </a:rPr>
              <a:t>                                            </a:t>
            </a:r>
            <a:r>
              <a:rPr lang="en-US" sz="1800" b="1" dirty="0">
                <a:latin typeface="Arial Rounded MT Bold" panose="020F0704030504030204" pitchFamily="34" charset="0"/>
              </a:rPr>
              <a:t>1. </a:t>
            </a:r>
            <a:r>
              <a:rPr lang="en-US" sz="1800" b="1" cap="none" dirty="0">
                <a:latin typeface="Arial Rounded MT Bold" panose="020F0704030504030204" pitchFamily="34" charset="0"/>
              </a:rPr>
              <a:t>First</a:t>
            </a:r>
            <a:r>
              <a:rPr lang="en-US" sz="1800" b="1" dirty="0">
                <a:latin typeface="Arial Rounded MT Bold" panose="020F0704030504030204" pitchFamily="34" charset="0"/>
              </a:rPr>
              <a:t> “*”</a:t>
            </a:r>
          </a:p>
          <a:p>
            <a:pPr marL="0" indent="0">
              <a:buNone/>
            </a:pPr>
            <a:r>
              <a:rPr lang="en-US" sz="1800" dirty="0">
                <a:latin typeface="Arial Rounded MT Bold" panose="020F0704030504030204" pitchFamily="34" charset="0"/>
              </a:rPr>
              <a:t>                                                            </a:t>
            </a:r>
            <a:r>
              <a:rPr lang="en-US" sz="1800" b="1" dirty="0">
                <a:latin typeface="Arial Rounded MT Bold" panose="020F0704030504030204" pitchFamily="34" charset="0"/>
              </a:rPr>
              <a:t>2. </a:t>
            </a:r>
            <a:r>
              <a:rPr lang="en-US" sz="1800" b="1" cap="none" dirty="0">
                <a:latin typeface="Arial Rounded MT Bold" panose="020F0704030504030204" pitchFamily="34" charset="0"/>
              </a:rPr>
              <a:t>Second “%” than </a:t>
            </a:r>
            <a:r>
              <a:rPr lang="en-US" sz="1800" b="1" dirty="0">
                <a:latin typeface="Arial Rounded MT Bold" panose="020F0704030504030204" pitchFamily="34" charset="0"/>
              </a:rPr>
              <a:t>“+”</a:t>
            </a:r>
          </a:p>
          <a:p>
            <a:pPr marL="0" indent="0">
              <a:buNone/>
            </a:pPr>
            <a:r>
              <a:rPr lang="en-US" sz="1800" dirty="0">
                <a:latin typeface="Bookman Old Style" panose="02050604050505020204" pitchFamily="18" charset="0"/>
              </a:rPr>
              <a:t>  </a:t>
            </a:r>
            <a:r>
              <a:rPr lang="en-US" sz="1800" dirty="0">
                <a:latin typeface="Arial Rounded MT Bold" panose="020F0704030504030204" pitchFamily="34" charset="0"/>
              </a:rPr>
              <a:t>Output </a:t>
            </a:r>
            <a:r>
              <a:rPr lang="en-US" sz="1800" dirty="0">
                <a:latin typeface="Arial Rounded MT Bold" panose="020F0704030504030204" pitchFamily="34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latin typeface="Arial Rounded MT Bold" panose="020F0704030504030204" pitchFamily="34" charset="0"/>
              </a:rPr>
              <a:t> 2 * 4 = 8 </a:t>
            </a:r>
            <a:r>
              <a:rPr lang="en-US" sz="1800" dirty="0">
                <a:latin typeface="Arial Rounded MT Bold" panose="020F0704030504030204" pitchFamily="34" charset="0"/>
                <a:sym typeface="Wingdings" panose="05000000000000000000" pitchFamily="2" charset="2"/>
              </a:rPr>
              <a:t> 8 + 5 % 1  8 + 0  8</a:t>
            </a:r>
            <a:endParaRPr lang="en-US" sz="18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2C726-B8BF-454C-8FEB-7F8C624AF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9125" cy="1038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BA97A2-9DF0-45D6-AE39-54FEBB8C2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5228" y="5798999"/>
            <a:ext cx="238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73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90A0B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90A0B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90A0B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90A0B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90A0B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90A0B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F5E9-A7F6-49C2-BD65-F3A5362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6" y="183901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Let’s try another    example ….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71FC07-261D-46ED-BED0-3B7C12AF0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855" y="209295"/>
            <a:ext cx="4474723" cy="53210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FFE1CB-03A4-4483-B32D-B72AE6A86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645" y="0"/>
            <a:ext cx="619125" cy="1039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D0D27C-0D65-49A3-82C2-632F2A8B8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0223" y="5828665"/>
            <a:ext cx="238125" cy="1028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93D2ED-13B7-40F7-A4A9-6F51D7035EFC}"/>
                  </a:ext>
                </a:extLst>
              </p14:cNvPr>
              <p14:cNvContentPartPr/>
              <p14:nvPr/>
            </p14:nvContentPartPr>
            <p14:xfrm>
              <a:off x="3610006" y="1658732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93D2ED-13B7-40F7-A4A9-6F51D7035E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2006" y="155073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26D020A-B1D2-45B8-A37E-0E5E0D115BAD}"/>
                  </a:ext>
                </a:extLst>
              </p14:cNvPr>
              <p14:cNvContentPartPr/>
              <p14:nvPr/>
            </p14:nvContentPartPr>
            <p14:xfrm>
              <a:off x="3082246" y="480452"/>
              <a:ext cx="360" cy="122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26D020A-B1D2-45B8-A37E-0E5E0D115B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3246" y="471812"/>
                <a:ext cx="180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968B3D0-E4B2-4B72-8E67-A429101C12BC}"/>
                  </a:ext>
                </a:extLst>
              </p14:cNvPr>
              <p14:cNvContentPartPr/>
              <p14:nvPr/>
            </p14:nvContentPartPr>
            <p14:xfrm>
              <a:off x="3166846" y="2092172"/>
              <a:ext cx="360" cy="162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968B3D0-E4B2-4B72-8E67-A429101C12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58206" y="2083532"/>
                <a:ext cx="18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DC275F1-D6FC-465C-98E3-EE7F06B52E1E}"/>
                  </a:ext>
                </a:extLst>
              </p14:cNvPr>
              <p14:cNvContentPartPr/>
              <p14:nvPr/>
            </p14:nvContentPartPr>
            <p14:xfrm>
              <a:off x="3111766" y="2167772"/>
              <a:ext cx="8388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DC275F1-D6FC-465C-98E3-EE7F06B52E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03126" y="2158772"/>
                <a:ext cx="101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BA5D15B-6E24-4FB8-9D6E-5A330A26860C}"/>
                  </a:ext>
                </a:extLst>
              </p14:cNvPr>
              <p14:cNvContentPartPr/>
              <p14:nvPr/>
            </p14:nvContentPartPr>
            <p14:xfrm>
              <a:off x="6258886" y="2167772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BA5D15B-6E24-4FB8-9D6E-5A330A2686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50246" y="21587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30534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E2E86BB-E34E-409A-B073-FD845600B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47" y="628745"/>
            <a:ext cx="10515600" cy="4829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73C564-DDED-4E32-80C3-5200E7A85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19125" cy="1038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2270C9-A665-416B-8955-A9191AC75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2241" y="5829300"/>
            <a:ext cx="238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6571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9A92-83C0-4DCE-98B5-B5E2F0F4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43" y="280448"/>
            <a:ext cx="10396882" cy="1151965"/>
          </a:xfrm>
        </p:spPr>
        <p:txBody>
          <a:bodyPr>
            <a:normAutofit/>
          </a:bodyPr>
          <a:lstStyle/>
          <a:p>
            <a:r>
              <a:rPr lang="en-US" sz="4800" dirty="0"/>
              <a:t>In a nutshell….. Let’s summarize</a:t>
            </a:r>
            <a:endParaRPr lang="en-IN" sz="4800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965292-12A5-4685-89D6-6807498072B0}"/>
              </a:ext>
            </a:extLst>
          </p:cNvPr>
          <p:cNvSpPr/>
          <p:nvPr/>
        </p:nvSpPr>
        <p:spPr>
          <a:xfrm>
            <a:off x="499621" y="2281286"/>
            <a:ext cx="4289196" cy="2818615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2A4E955-8006-4260-9690-679792246677}"/>
              </a:ext>
            </a:extLst>
          </p:cNvPr>
          <p:cNvSpPr/>
          <p:nvPr/>
        </p:nvSpPr>
        <p:spPr>
          <a:xfrm rot="10800000">
            <a:off x="3205111" y="2160307"/>
            <a:ext cx="5147035" cy="2818615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9173E73-B7E1-4B70-AA00-FCFA413A08E8}"/>
              </a:ext>
            </a:extLst>
          </p:cNvPr>
          <p:cNvSpPr/>
          <p:nvPr/>
        </p:nvSpPr>
        <p:spPr>
          <a:xfrm>
            <a:off x="6799867" y="2293854"/>
            <a:ext cx="4380321" cy="2818615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97AC4-4855-4118-B82D-F560E2F04C61}"/>
              </a:ext>
            </a:extLst>
          </p:cNvPr>
          <p:cNvSpPr txBox="1"/>
          <p:nvPr/>
        </p:nvSpPr>
        <p:spPr>
          <a:xfrm>
            <a:off x="4223208" y="2752628"/>
            <a:ext cx="2969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We learned about writing expressions in c language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88D88-F9F0-4B91-A336-2C2E6F774A3B}"/>
              </a:ext>
            </a:extLst>
          </p:cNvPr>
          <p:cNvSpPr txBox="1"/>
          <p:nvPr/>
        </p:nvSpPr>
        <p:spPr>
          <a:xfrm>
            <a:off x="1611984" y="3525625"/>
            <a:ext cx="1970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Precedence and associativity rules for solving expressions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11301-0799-401C-B768-A785CA9EEB35}"/>
              </a:ext>
            </a:extLst>
          </p:cNvPr>
          <p:cNvSpPr txBox="1"/>
          <p:nvPr/>
        </p:nvSpPr>
        <p:spPr>
          <a:xfrm>
            <a:off x="7514733" y="3951403"/>
            <a:ext cx="2969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Implementation examples of expressions in c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A5736-8ED3-4D6F-A836-8CF4E26EB786}"/>
              </a:ext>
            </a:extLst>
          </p:cNvPr>
          <p:cNvSpPr txBox="1"/>
          <p:nvPr/>
        </p:nvSpPr>
        <p:spPr>
          <a:xfrm>
            <a:off x="5505254" y="3959258"/>
            <a:ext cx="53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1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68332-4E2D-442E-A5CA-FEA50A61C7B1}"/>
              </a:ext>
            </a:extLst>
          </p:cNvPr>
          <p:cNvSpPr txBox="1"/>
          <p:nvPr/>
        </p:nvSpPr>
        <p:spPr>
          <a:xfrm>
            <a:off x="8721366" y="3008722"/>
            <a:ext cx="53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3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39EF5D-4073-4EDD-A1DF-4A8C528CAFED}"/>
              </a:ext>
            </a:extLst>
          </p:cNvPr>
          <p:cNvSpPr txBox="1"/>
          <p:nvPr/>
        </p:nvSpPr>
        <p:spPr>
          <a:xfrm>
            <a:off x="2340990" y="2868891"/>
            <a:ext cx="53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7F2C80-5F68-49FC-A1CC-B12B5D98D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9125" cy="1038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018939-A506-41B2-BB44-4CAD6E96C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0223" y="5828665"/>
            <a:ext cx="238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15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33333E-6 1.48148E-6 L -3.33333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96E1BE-3687-49E3-AC99-2940ADE0E42D}"/>
              </a:ext>
            </a:extLst>
          </p:cNvPr>
          <p:cNvSpPr/>
          <p:nvPr/>
        </p:nvSpPr>
        <p:spPr>
          <a:xfrm>
            <a:off x="0" y="-9428"/>
            <a:ext cx="3195687" cy="63819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84981-02F6-40AB-B472-1D33A4857AE7}"/>
              </a:ext>
            </a:extLst>
          </p:cNvPr>
          <p:cNvSpPr txBox="1"/>
          <p:nvPr/>
        </p:nvSpPr>
        <p:spPr>
          <a:xfrm>
            <a:off x="0" y="1951347"/>
            <a:ext cx="3355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        FAQs</a:t>
            </a:r>
            <a:endParaRPr lang="en-IN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36199-2A0C-4DCA-AC98-AF6AD401FDCF}"/>
              </a:ext>
            </a:extLst>
          </p:cNvPr>
          <p:cNvSpPr txBox="1"/>
          <p:nvPr/>
        </p:nvSpPr>
        <p:spPr>
          <a:xfrm>
            <a:off x="122547" y="2894029"/>
            <a:ext cx="2922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Try practicing these frequently asked questions based on the knowledge received from expression solving in c language…..</a:t>
            </a:r>
            <a:endParaRPr lang="en-IN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B7337C-0FE5-4113-9CD0-4DD891B01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9125" cy="1038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58CE4A-B616-4B7F-B1CD-80BA47D53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0223" y="5828665"/>
            <a:ext cx="238125" cy="10287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EF4C07-4A0A-4B77-9BF3-CEAC07C7F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804236"/>
              </p:ext>
            </p:extLst>
          </p:nvPr>
        </p:nvGraphicFramePr>
        <p:xfrm>
          <a:off x="3346516" y="424206"/>
          <a:ext cx="7767686" cy="5071621"/>
        </p:xfrm>
        <a:graphic>
          <a:graphicData uri="http://schemas.openxmlformats.org/drawingml/2006/table">
            <a:tbl>
              <a:tblPr/>
              <a:tblGrid>
                <a:gridCol w="428087">
                  <a:extLst>
                    <a:ext uri="{9D8B030D-6E8A-4147-A177-3AD203B41FA5}">
                      <a16:colId xmlns:a16="http://schemas.microsoft.com/office/drawing/2014/main" val="246856721"/>
                    </a:ext>
                  </a:extLst>
                </a:gridCol>
                <a:gridCol w="7339599">
                  <a:extLst>
                    <a:ext uri="{9D8B030D-6E8A-4147-A177-3AD203B41FA5}">
                      <a16:colId xmlns:a16="http://schemas.microsoft.com/office/drawing/2014/main" val="2738858889"/>
                    </a:ext>
                  </a:extLst>
                </a:gridCol>
              </a:tblGrid>
              <a:tr h="507162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 Rounded MT Bold" panose="020F0704030504030204" pitchFamily="34" charset="0"/>
                        </a:rPr>
                        <a:t>     </a:t>
                      </a:r>
                      <a:endParaRPr lang="en-IN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endParaRPr lang="en-US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endParaRPr lang="en-US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r>
                        <a:rPr lang="en-US" sz="2800" dirty="0">
                          <a:effectLst/>
                          <a:latin typeface="Arial Rounded MT Bold" panose="020F0704030504030204" pitchFamily="34" charset="0"/>
                        </a:rPr>
                        <a:t>Solve all these expressions…..</a:t>
                      </a:r>
                    </a:p>
                    <a:p>
                      <a:endParaRPr lang="en-US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endParaRPr lang="en-US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r>
                        <a:rPr lang="en-US" dirty="0">
                          <a:effectLst/>
                          <a:latin typeface="Arial Rounded MT Bold" panose="020F0704030504030204" pitchFamily="34" charset="0"/>
                        </a:rPr>
                        <a:t>1.    What number will </a:t>
                      </a:r>
                      <a:r>
                        <a:rPr lang="en-US" b="1" dirty="0">
                          <a:effectLst/>
                          <a:latin typeface="Arial Rounded MT Bold" panose="020F0704030504030204" pitchFamily="34" charset="0"/>
                        </a:rPr>
                        <a:t>z</a:t>
                      </a:r>
                      <a:r>
                        <a:rPr lang="en-US" dirty="0">
                          <a:effectLst/>
                          <a:latin typeface="Arial Rounded MT Bold" panose="020F0704030504030204" pitchFamily="34" charset="0"/>
                        </a:rPr>
                        <a:t> in the sample code given below?</a:t>
                      </a:r>
                    </a:p>
                    <a:p>
                      <a:pPr indent="-269875">
                        <a:spcAft>
                          <a:spcPts val="450"/>
                        </a:spcAft>
                      </a:pPr>
                      <a:r>
                        <a:rPr lang="en-US" dirty="0">
                          <a:effectLst/>
                          <a:latin typeface="Arial Rounded MT Bold" panose="020F0704030504030204" pitchFamily="34" charset="0"/>
                        </a:rPr>
                        <a:t>        int z, x=5, y= -10, a=4, b=2;</a:t>
                      </a:r>
                    </a:p>
                    <a:p>
                      <a:pPr indent="-269875">
                        <a:spcAft>
                          <a:spcPts val="450"/>
                        </a:spcAft>
                      </a:pPr>
                      <a:r>
                        <a:rPr lang="en-US" dirty="0">
                          <a:effectLst/>
                          <a:latin typeface="Arial Rounded MT Bold" panose="020F0704030504030204" pitchFamily="34" charset="0"/>
                        </a:rPr>
                        <a:t>        z=x++ - --y *b/a;</a:t>
                      </a:r>
                    </a:p>
                    <a:p>
                      <a:pPr indent="-269875">
                        <a:spcAft>
                          <a:spcPts val="450"/>
                        </a:spcAft>
                      </a:pPr>
                      <a:r>
                        <a:rPr lang="en-US" dirty="0">
                          <a:effectLst/>
                          <a:latin typeface="Arial Rounded MT Bold" panose="020F0704030504030204" pitchFamily="34" charset="0"/>
                        </a:rPr>
                        <a:t>2.    let x=1, y=2, z=3</a:t>
                      </a:r>
                    </a:p>
                    <a:p>
                      <a:pPr indent="-269875">
                        <a:spcAft>
                          <a:spcPts val="450"/>
                        </a:spcAft>
                      </a:pPr>
                      <a:r>
                        <a:rPr lang="en-US" dirty="0">
                          <a:effectLst/>
                          <a:latin typeface="Arial Rounded MT Bold" panose="020F0704030504030204" pitchFamily="34" charset="0"/>
                        </a:rPr>
                        <a:t>        z *= ++y + 5;         </a:t>
                      </a:r>
                    </a:p>
                    <a:p>
                      <a:pPr marL="0" indent="0">
                        <a:spcAft>
                          <a:spcPts val="450"/>
                        </a:spcAft>
                        <a:buNone/>
                      </a:pPr>
                      <a:r>
                        <a:rPr lang="en-US" dirty="0">
                          <a:effectLst/>
                          <a:latin typeface="Arial Rounded MT Bold" panose="020F0704030504030204" pitchFamily="34" charset="0"/>
                        </a:rPr>
                        <a:t>3.  a) ((</a:t>
                      </a:r>
                      <a:r>
                        <a:rPr lang="en-US" dirty="0" err="1">
                          <a:effectLst/>
                          <a:latin typeface="Arial Rounded MT Bold" panose="020F0704030504030204" pitchFamily="34" charset="0"/>
                        </a:rPr>
                        <a:t>a+b</a:t>
                      </a:r>
                      <a:r>
                        <a:rPr lang="en-US" dirty="0">
                          <a:effectLst/>
                          <a:latin typeface="Arial Rounded MT Bold" panose="020F0704030504030204" pitchFamily="34" charset="0"/>
                        </a:rPr>
                        <a:t>) * c)/d;     for all take a=20, b=10, c=15, d=5</a:t>
                      </a:r>
                    </a:p>
                    <a:p>
                      <a:pPr marL="0" indent="0">
                        <a:spcAft>
                          <a:spcPts val="450"/>
                        </a:spcAft>
                        <a:buNone/>
                      </a:pPr>
                      <a:r>
                        <a:rPr lang="en-US" dirty="0">
                          <a:effectLst/>
                          <a:latin typeface="Arial Rounded MT Bold" panose="020F0704030504030204" pitchFamily="34" charset="0"/>
                        </a:rPr>
                        <a:t>      b) (</a:t>
                      </a:r>
                      <a:r>
                        <a:rPr lang="en-US" dirty="0" err="1">
                          <a:effectLst/>
                          <a:latin typeface="Arial Rounded MT Bold" panose="020F0704030504030204" pitchFamily="34" charset="0"/>
                        </a:rPr>
                        <a:t>a+b</a:t>
                      </a:r>
                      <a:r>
                        <a:rPr lang="en-US" dirty="0">
                          <a:effectLst/>
                          <a:latin typeface="Arial Rounded MT Bold" panose="020F0704030504030204" pitchFamily="34" charset="0"/>
                        </a:rPr>
                        <a:t>)*(c/d);</a:t>
                      </a:r>
                    </a:p>
                    <a:p>
                      <a:pPr marL="0" indent="0">
                        <a:spcAft>
                          <a:spcPts val="450"/>
                        </a:spcAft>
                        <a:buNone/>
                      </a:pPr>
                      <a:r>
                        <a:rPr lang="en-US" dirty="0">
                          <a:effectLst/>
                          <a:latin typeface="Arial Rounded MT Bold" panose="020F0704030504030204" pitchFamily="34" charset="0"/>
                        </a:rPr>
                        <a:t>      c) a + (b*c)/d;</a:t>
                      </a:r>
                    </a:p>
                    <a:p>
                      <a:pPr indent="-269875">
                        <a:spcAft>
                          <a:spcPts val="450"/>
                        </a:spcAft>
                      </a:pPr>
                      <a:endParaRPr lang="en-US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indent="-269875">
                        <a:spcAft>
                          <a:spcPts val="450"/>
                        </a:spcAft>
                      </a:pPr>
                      <a:endParaRPr lang="en-US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71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528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96E1BE-3687-49E3-AC99-2940ADE0E42D}"/>
              </a:ext>
            </a:extLst>
          </p:cNvPr>
          <p:cNvSpPr/>
          <p:nvPr/>
        </p:nvSpPr>
        <p:spPr>
          <a:xfrm>
            <a:off x="0" y="-9428"/>
            <a:ext cx="3195687" cy="63819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84981-02F6-40AB-B472-1D33A4857AE7}"/>
              </a:ext>
            </a:extLst>
          </p:cNvPr>
          <p:cNvSpPr txBox="1"/>
          <p:nvPr/>
        </p:nvSpPr>
        <p:spPr>
          <a:xfrm>
            <a:off x="84841" y="1168922"/>
            <a:ext cx="33559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         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Assessment</a:t>
            </a:r>
            <a:endParaRPr lang="en-IN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36199-2A0C-4DCA-AC98-AF6AD401FDCF}"/>
              </a:ext>
            </a:extLst>
          </p:cNvPr>
          <p:cNvSpPr txBox="1"/>
          <p:nvPr/>
        </p:nvSpPr>
        <p:spPr>
          <a:xfrm>
            <a:off x="122547" y="2894029"/>
            <a:ext cx="2922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Try practicing these frequently asked questions based on the knowledge received from expression solving in c language…..</a:t>
            </a:r>
            <a:endParaRPr lang="en-IN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B7337C-0FE5-4113-9CD0-4DD891B01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9125" cy="1038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58CE4A-B616-4B7F-B1CD-80BA47D53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0223" y="5828665"/>
            <a:ext cx="238125" cy="10287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EF4C07-4A0A-4B77-9BF3-CEAC07C7F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10893"/>
              </p:ext>
            </p:extLst>
          </p:nvPr>
        </p:nvGraphicFramePr>
        <p:xfrm>
          <a:off x="3346516" y="424206"/>
          <a:ext cx="7767686" cy="5071621"/>
        </p:xfrm>
        <a:graphic>
          <a:graphicData uri="http://schemas.openxmlformats.org/drawingml/2006/table">
            <a:tbl>
              <a:tblPr/>
              <a:tblGrid>
                <a:gridCol w="859724">
                  <a:extLst>
                    <a:ext uri="{9D8B030D-6E8A-4147-A177-3AD203B41FA5}">
                      <a16:colId xmlns:a16="http://schemas.microsoft.com/office/drawing/2014/main" val="246856721"/>
                    </a:ext>
                  </a:extLst>
                </a:gridCol>
                <a:gridCol w="6907962">
                  <a:extLst>
                    <a:ext uri="{9D8B030D-6E8A-4147-A177-3AD203B41FA5}">
                      <a16:colId xmlns:a16="http://schemas.microsoft.com/office/drawing/2014/main" val="2738858889"/>
                    </a:ext>
                  </a:extLst>
                </a:gridCol>
              </a:tblGrid>
              <a:tr h="507162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 Rounded MT Bold" panose="020F0704030504030204" pitchFamily="34" charset="0"/>
                        </a:rPr>
                        <a:t>     </a:t>
                      </a:r>
                      <a:endParaRPr lang="en-IN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-269875">
                        <a:spcAft>
                          <a:spcPts val="450"/>
                        </a:spcAft>
                      </a:pPr>
                      <a:endParaRPr lang="en-US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marL="0" indent="0">
                        <a:spcAft>
                          <a:spcPts val="450"/>
                        </a:spcAft>
                        <a:buNone/>
                      </a:pPr>
                      <a:endParaRPr lang="en-US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marL="0" indent="0">
                        <a:spcAft>
                          <a:spcPts val="450"/>
                        </a:spcAft>
                        <a:buNone/>
                      </a:pPr>
                      <a:r>
                        <a:rPr lang="en-US" sz="2800" dirty="0">
                          <a:effectLst/>
                          <a:latin typeface="Arial Rounded MT Bold" panose="020F0704030504030204" pitchFamily="34" charset="0"/>
                        </a:rPr>
                        <a:t>Write down the output …….</a:t>
                      </a:r>
                    </a:p>
                    <a:p>
                      <a:r>
                        <a:rPr lang="en-IN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IN" sz="24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IN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r>
                        <a:rPr lang="en-IN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 </a:t>
                      </a:r>
                    </a:p>
                    <a:p>
                      <a:r>
                        <a:rPr lang="en-IN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 </a:t>
                      </a:r>
                    </a:p>
                    <a:p>
                      <a:r>
                        <a:rPr lang="en-IN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x, y = 5, z = 5; </a:t>
                      </a:r>
                    </a:p>
                    <a:p>
                      <a:r>
                        <a:rPr lang="en-IN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 = y == z; </a:t>
                      </a:r>
                    </a:p>
                    <a:p>
                      <a:r>
                        <a:rPr lang="en-IN" sz="24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IN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("%d", x); </a:t>
                      </a:r>
                    </a:p>
                    <a:p>
                      <a:r>
                        <a:rPr lang="en-IN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0; </a:t>
                      </a:r>
                    </a:p>
                    <a:p>
                      <a:r>
                        <a:rPr lang="en-IN" sz="2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indent="-269875">
                        <a:spcAft>
                          <a:spcPts val="450"/>
                        </a:spcAft>
                      </a:pPr>
                      <a:endParaRPr lang="en-US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71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864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96E1BE-3687-49E3-AC99-2940ADE0E42D}"/>
              </a:ext>
            </a:extLst>
          </p:cNvPr>
          <p:cNvSpPr/>
          <p:nvPr/>
        </p:nvSpPr>
        <p:spPr>
          <a:xfrm>
            <a:off x="0" y="-9428"/>
            <a:ext cx="3195687" cy="63819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84981-02F6-40AB-B472-1D33A4857AE7}"/>
              </a:ext>
            </a:extLst>
          </p:cNvPr>
          <p:cNvSpPr txBox="1"/>
          <p:nvPr/>
        </p:nvSpPr>
        <p:spPr>
          <a:xfrm>
            <a:off x="84841" y="1168922"/>
            <a:ext cx="33559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         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Assessment</a:t>
            </a:r>
            <a:endParaRPr lang="en-IN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36199-2A0C-4DCA-AC98-AF6AD401FDCF}"/>
              </a:ext>
            </a:extLst>
          </p:cNvPr>
          <p:cNvSpPr txBox="1"/>
          <p:nvPr/>
        </p:nvSpPr>
        <p:spPr>
          <a:xfrm>
            <a:off x="122547" y="2894029"/>
            <a:ext cx="2922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Try practicing these frequently asked questions based on the knowledge received from expression solving in c language…..</a:t>
            </a:r>
            <a:endParaRPr lang="en-IN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B7337C-0FE5-4113-9CD0-4DD891B01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9125" cy="1038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58CE4A-B616-4B7F-B1CD-80BA47D53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0223" y="5828665"/>
            <a:ext cx="238125" cy="10287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EF4C07-4A0A-4B77-9BF3-CEAC07C7F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999498"/>
              </p:ext>
            </p:extLst>
          </p:nvPr>
        </p:nvGraphicFramePr>
        <p:xfrm>
          <a:off x="3346516" y="424206"/>
          <a:ext cx="7767686" cy="5071621"/>
        </p:xfrm>
        <a:graphic>
          <a:graphicData uri="http://schemas.openxmlformats.org/drawingml/2006/table">
            <a:tbl>
              <a:tblPr/>
              <a:tblGrid>
                <a:gridCol w="859724">
                  <a:extLst>
                    <a:ext uri="{9D8B030D-6E8A-4147-A177-3AD203B41FA5}">
                      <a16:colId xmlns:a16="http://schemas.microsoft.com/office/drawing/2014/main" val="246856721"/>
                    </a:ext>
                  </a:extLst>
                </a:gridCol>
                <a:gridCol w="6907962">
                  <a:extLst>
                    <a:ext uri="{9D8B030D-6E8A-4147-A177-3AD203B41FA5}">
                      <a16:colId xmlns:a16="http://schemas.microsoft.com/office/drawing/2014/main" val="2738858889"/>
                    </a:ext>
                  </a:extLst>
                </a:gridCol>
              </a:tblGrid>
              <a:tr h="507162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 Rounded MT Bold" panose="020F0704030504030204" pitchFamily="34" charset="0"/>
                        </a:rPr>
                        <a:t>     </a:t>
                      </a:r>
                      <a:endParaRPr lang="en-IN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-269875">
                        <a:spcAft>
                          <a:spcPts val="450"/>
                        </a:spcAft>
                      </a:pPr>
                      <a:endParaRPr lang="en-US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marL="0" indent="0">
                        <a:spcAft>
                          <a:spcPts val="450"/>
                        </a:spcAft>
                        <a:buNone/>
                      </a:pPr>
                      <a:endParaRPr lang="en-US" dirty="0">
                        <a:effectLst/>
                        <a:latin typeface="Arial Rounded MT Bold" panose="020F0704030504030204" pitchFamily="34" charset="0"/>
                      </a:endParaRPr>
                    </a:p>
                    <a:p>
                      <a:pPr marL="0" indent="0">
                        <a:spcAft>
                          <a:spcPts val="450"/>
                        </a:spcAft>
                        <a:buNone/>
                      </a:pPr>
                      <a:r>
                        <a:rPr lang="en-US" sz="2800" dirty="0">
                          <a:effectLst/>
                          <a:latin typeface="Arial Rounded MT Bold" panose="020F0704030504030204" pitchFamily="34" charset="0"/>
                        </a:rPr>
                        <a:t>Write down the output …….</a:t>
                      </a:r>
                    </a:p>
                    <a:p>
                      <a:pPr rtl="0" fontAlgn="base"/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IN" sz="24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rtl="0" fontAlgn="base"/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</a:p>
                    <a:p>
                      <a:pPr rtl="0" fontAlgn="base"/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rtl="0" fontAlgn="base"/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int </a:t>
                      </a:r>
                      <a:r>
                        <a:rPr lang="en-IN" sz="24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5, j = 10, k = 15;</a:t>
                      </a:r>
                    </a:p>
                    <a:p>
                      <a:pPr rtl="0" fontAlgn="base"/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IN" sz="24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("%d ", </a:t>
                      </a:r>
                      <a:r>
                        <a:rPr lang="en-IN" sz="24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sizeof</a:t>
                      </a:r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(k /= </a:t>
                      </a:r>
                      <a:r>
                        <a:rPr lang="en-IN" sz="24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 j));</a:t>
                      </a:r>
                    </a:p>
                    <a:p>
                      <a:pPr rtl="0" fontAlgn="base"/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IN" sz="24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("%d", k);</a:t>
                      </a:r>
                    </a:p>
                    <a:p>
                      <a:pPr rtl="0" fontAlgn="base"/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indent="-269875">
                        <a:spcAft>
                          <a:spcPts val="450"/>
                        </a:spcAft>
                      </a:pPr>
                      <a:endParaRPr lang="en-US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71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44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B67A-DA5E-4BFF-B112-84C775BE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59" y="186179"/>
            <a:ext cx="10396882" cy="1151965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Bookman Old Style" panose="02050604050505020204" pitchFamily="18" charset="0"/>
              </a:rPr>
              <a:t>             </a:t>
            </a:r>
            <a:r>
              <a:rPr lang="en-US" sz="4800" dirty="0"/>
              <a:t>Course objectives</a:t>
            </a:r>
            <a:endParaRPr lang="en-IN" sz="4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6DFE35-BFB3-4DAD-BA0A-1E61F55FC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606642"/>
              </p:ext>
            </p:extLst>
          </p:nvPr>
        </p:nvGraphicFramePr>
        <p:xfrm>
          <a:off x="1545994" y="1923069"/>
          <a:ext cx="8691515" cy="2865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1515">
                  <a:extLst>
                    <a:ext uri="{9D8B030D-6E8A-4147-A177-3AD203B41FA5}">
                      <a16:colId xmlns:a16="http://schemas.microsoft.com/office/drawing/2014/main" val="3045239578"/>
                    </a:ext>
                  </a:extLst>
                </a:gridCol>
              </a:tblGrid>
              <a:tr h="369774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                                          OBJECTIVES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24021"/>
                  </a:ext>
                </a:extLst>
              </a:tr>
              <a:tr h="647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The course aims to provide exposure to problem solving with programming</a:t>
                      </a:r>
                      <a:endParaRPr lang="en-I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37654"/>
                  </a:ext>
                </a:extLst>
              </a:tr>
              <a:tr h="924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The course aims to raise the programming skills of students via logic building capability</a:t>
                      </a:r>
                      <a:endParaRPr lang="en-IN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4857"/>
                  </a:ext>
                </a:extLst>
              </a:tr>
              <a:tr h="924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With the knowledge of C language students would be able to model real world problems</a:t>
                      </a:r>
                      <a:endParaRPr lang="en-IN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77090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C7A2665-188B-4F09-8619-B11637E7C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854"/>
            <a:ext cx="619125" cy="1038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E7D1C-E68A-4888-8A5D-3B14C15F2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5228" y="5798999"/>
            <a:ext cx="238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49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7FA3E3-4DAD-43CE-96CD-219869251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9125" cy="1038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1C1E82-0743-40D5-A249-076FC7BDE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0223" y="5828665"/>
            <a:ext cx="238125" cy="102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D3E61C-28F9-4D10-93A3-A1AA1B918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834" y="0"/>
            <a:ext cx="4712715" cy="55995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FFDE2C-B91D-4D5E-BD19-403BA807559E}"/>
              </a:ext>
            </a:extLst>
          </p:cNvPr>
          <p:cNvSpPr txBox="1"/>
          <p:nvPr/>
        </p:nvSpPr>
        <p:spPr>
          <a:xfrm>
            <a:off x="886120" y="216816"/>
            <a:ext cx="5854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    DISCUSION FORUM</a:t>
            </a:r>
            <a:endParaRPr lang="en-IN" sz="4800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E25981-5C27-474F-8CBA-4AB98FA2ECE9}"/>
              </a:ext>
            </a:extLst>
          </p:cNvPr>
          <p:cNvSpPr/>
          <p:nvPr/>
        </p:nvSpPr>
        <p:spPr>
          <a:xfrm>
            <a:off x="838986" y="1414021"/>
            <a:ext cx="5901179" cy="38555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three kinds of associativity</a:t>
            </a: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1.The Associative property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in mathematics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2.Order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of Operations in programming languages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3. Associativity in CPU caches.</a:t>
            </a:r>
          </a:p>
          <a:p>
            <a:pPr algn="ctr"/>
            <a:endParaRPr lang="en-US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dirty="0">
                <a:solidFill>
                  <a:srgbClr val="C00000"/>
                </a:solidFill>
                <a:latin typeface="Arial Rounded MT Bold" panose="020F0704030504030204" pitchFamily="34" charset="0"/>
              </a:rPr>
              <a:t>All these types implies the same meaning like what you have studied? What you think ?</a:t>
            </a:r>
          </a:p>
          <a:p>
            <a:pPr algn="ctr"/>
            <a:endParaRPr lang="en-US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FD551-A245-4959-A10C-27E185CB2B1F}"/>
              </a:ext>
            </a:extLst>
          </p:cNvPr>
          <p:cNvSpPr/>
          <p:nvPr/>
        </p:nvSpPr>
        <p:spPr>
          <a:xfrm>
            <a:off x="886121" y="1602556"/>
            <a:ext cx="5722498" cy="3440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24621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40A0-6018-4A90-9A6C-00BC00C3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67" y="73058"/>
            <a:ext cx="10396882" cy="1151965"/>
          </a:xfrm>
        </p:spPr>
        <p:txBody>
          <a:bodyPr>
            <a:normAutofit/>
          </a:bodyPr>
          <a:lstStyle/>
          <a:p>
            <a:r>
              <a:rPr lang="en-US" sz="4800" dirty="0"/>
              <a:t>                                references</a:t>
            </a:r>
            <a:endParaRPr lang="en-IN" sz="4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208F264-093F-43E8-B546-B28120A1E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476981"/>
              </p:ext>
            </p:extLst>
          </p:nvPr>
        </p:nvGraphicFramePr>
        <p:xfrm>
          <a:off x="1447536" y="1247566"/>
          <a:ext cx="880882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013">
                  <a:extLst>
                    <a:ext uri="{9D8B030D-6E8A-4147-A177-3AD203B41FA5}">
                      <a16:colId xmlns:a16="http://schemas.microsoft.com/office/drawing/2014/main" val="23404696"/>
                    </a:ext>
                  </a:extLst>
                </a:gridCol>
                <a:gridCol w="6334813">
                  <a:extLst>
                    <a:ext uri="{9D8B030D-6E8A-4147-A177-3AD203B41FA5}">
                      <a16:colId xmlns:a16="http://schemas.microsoft.com/office/drawing/2014/main" val="1867078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sources</a:t>
                      </a:r>
                      <a:endParaRPr lang="en-IN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    Links/description</a:t>
                      </a:r>
                      <a:endParaRPr lang="en-IN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93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Reference Book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[1] </a:t>
                      </a:r>
                      <a:r>
                        <a:rPr lang="en-I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Kanetkar</a:t>
                      </a:r>
                      <a:r>
                        <a:rPr lang="en-I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Y. (2010). Let us C. 15th ed.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I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[2] </a:t>
                      </a:r>
                      <a:r>
                        <a:rPr lang="en-IN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Thareja</a:t>
                      </a:r>
                      <a:r>
                        <a:rPr lang="en-I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Reema (2014) Programming in C. 2</a:t>
                      </a:r>
                      <a:r>
                        <a:rPr lang="en-IN" sz="18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nd</a:t>
                      </a:r>
                      <a:r>
                        <a:rPr lang="en-I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ed.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[3]  Zed A. Shaw, </a:t>
                      </a:r>
                      <a:r>
                        <a:rPr lang="en-I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Learn C the Hard Way’ </a:t>
                      </a:r>
                    </a:p>
                    <a:p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5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Reference Website</a:t>
                      </a:r>
                    </a:p>
                    <a:p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[1] https://www.programiz.com/c-programming/precedence-  associativity-operators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[2]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https://www.tutorialspoint.com/operator-precedence-and-associativity-in-c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79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Online Courses</a:t>
                      </a:r>
                    </a:p>
                    <a:p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I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[1]  https://www.classcentral.com/course/swayam-introduction-to-programming-in-c-2486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I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[2]  https://www.coursera.org/learn/c-for-everyone</a:t>
                      </a:r>
                    </a:p>
                    <a:p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20414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6852942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486660" y="13346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1670639" y="375293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1937240" y="365867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CorelDRAW" r:id="rId4" imgW="2169000" imgH="2169360" progId="">
                    <p:embed/>
                  </p:oleObj>
                </mc:Choice>
                <mc:Fallback>
                  <p:oleObj name="CorelDRAW" r:id="rId4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23583" y="1144447"/>
            <a:ext cx="3755334" cy="4728357"/>
          </a:xfrm>
        </p:spPr>
        <p:txBody>
          <a:bodyPr>
            <a:normAutofit/>
          </a:bodyPr>
          <a:lstStyle/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97137" y="1566862"/>
            <a:ext cx="3364639" cy="4121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8138"/>
              </p:ext>
            </p:extLst>
          </p:nvPr>
        </p:nvGraphicFramePr>
        <p:xfrm>
          <a:off x="374073" y="1801092"/>
          <a:ext cx="7532369" cy="37545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2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77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 Number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Course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Outcome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9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Remember the concepts related to fundamentals of C language, draw flowcharts and write algorithm/pseudocode.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79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Understand the way of execution and debug programs in C language.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3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CO3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Apply various constructs, loops, functions to solve mathematical and scientific problem.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7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CO4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Analyze the dynamic behavior of memory by the use of pointers.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1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 and develop modular programs for real world problems using control structure and selection structure.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8836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46270" y="1144447"/>
            <a:ext cx="2635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Course Outcomes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861" y="2024947"/>
            <a:ext cx="3183156" cy="34076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0776" y="1701556"/>
            <a:ext cx="895189" cy="916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BA091-1FD7-4CFB-ACD7-85BE3251E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109537"/>
            <a:ext cx="26860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805C-A5CC-44E6-BBBC-6EEB3B52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57825"/>
            <a:ext cx="4100659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Course scheme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036" y="233277"/>
            <a:ext cx="94488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266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8757A0-BF1D-4FD2-8842-3255B610FB2B}"/>
              </a:ext>
            </a:extLst>
          </p:cNvPr>
          <p:cNvSpPr/>
          <p:nvPr/>
        </p:nvSpPr>
        <p:spPr>
          <a:xfrm>
            <a:off x="603315" y="1706249"/>
            <a:ext cx="3355942" cy="31579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A6550-9D87-48BA-8A6F-AA5AB4E86937}"/>
              </a:ext>
            </a:extLst>
          </p:cNvPr>
          <p:cNvSpPr/>
          <p:nvPr/>
        </p:nvSpPr>
        <p:spPr>
          <a:xfrm>
            <a:off x="4158792" y="1743958"/>
            <a:ext cx="3355942" cy="311084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9933F-B841-419B-AB34-CAFBF4F24AB2}"/>
              </a:ext>
            </a:extLst>
          </p:cNvPr>
          <p:cNvSpPr/>
          <p:nvPr/>
        </p:nvSpPr>
        <p:spPr>
          <a:xfrm>
            <a:off x="7704841" y="1781666"/>
            <a:ext cx="3355942" cy="30825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3D9F16-BE02-4A75-98A9-05683FCB8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854"/>
            <a:ext cx="619125" cy="1038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9F8C9F-353A-4AC8-ABD4-F1DFCAF17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5228" y="5798999"/>
            <a:ext cx="238125" cy="1028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18B081-1E74-4198-A0EC-547700765E65}"/>
              </a:ext>
            </a:extLst>
          </p:cNvPr>
          <p:cNvSpPr txBox="1"/>
          <p:nvPr/>
        </p:nvSpPr>
        <p:spPr>
          <a:xfrm>
            <a:off x="5288439" y="2394408"/>
            <a:ext cx="2328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?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6274B-D7B0-4D51-B974-D2C1155B8FE1}"/>
              </a:ext>
            </a:extLst>
          </p:cNvPr>
          <p:cNvSpPr txBox="1"/>
          <p:nvPr/>
        </p:nvSpPr>
        <p:spPr>
          <a:xfrm>
            <a:off x="1726677" y="2414832"/>
            <a:ext cx="2328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WHY ?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0A26D-3280-4CE9-9F5D-0A43C5E3E3E3}"/>
              </a:ext>
            </a:extLst>
          </p:cNvPr>
          <p:cNvSpPr txBox="1"/>
          <p:nvPr/>
        </p:nvSpPr>
        <p:spPr>
          <a:xfrm>
            <a:off x="8939753" y="2312709"/>
            <a:ext cx="2328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HOW ?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F3579-1AB3-4980-B108-655802B95994}"/>
              </a:ext>
            </a:extLst>
          </p:cNvPr>
          <p:cNvSpPr txBox="1"/>
          <p:nvPr/>
        </p:nvSpPr>
        <p:spPr>
          <a:xfrm>
            <a:off x="791851" y="3261673"/>
            <a:ext cx="3044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To carry out the logical and mathematical operations for a problem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D38CB1-EDCD-4D7B-A76F-D7377731F5A5}"/>
              </a:ext>
            </a:extLst>
          </p:cNvPr>
          <p:cNvSpPr txBox="1"/>
          <p:nvPr/>
        </p:nvSpPr>
        <p:spPr>
          <a:xfrm>
            <a:off x="7863525" y="3272672"/>
            <a:ext cx="3044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Rules are there to build expressions and for their evaluation in programing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0B4A-DCFB-4DB3-B1A3-F157B108E26B}"/>
              </a:ext>
            </a:extLst>
          </p:cNvPr>
          <p:cNvSpPr txBox="1"/>
          <p:nvPr/>
        </p:nvSpPr>
        <p:spPr>
          <a:xfrm>
            <a:off x="4396032" y="3245962"/>
            <a:ext cx="3044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While writing a program these expressions are required as must constructs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6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4EA7CF-A9D4-430B-941C-96D0FAF8BB91}"/>
              </a:ext>
            </a:extLst>
          </p:cNvPr>
          <p:cNvSpPr/>
          <p:nvPr/>
        </p:nvSpPr>
        <p:spPr>
          <a:xfrm>
            <a:off x="1" y="0"/>
            <a:ext cx="838986" cy="561837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C499CA-9297-4151-9D09-7FAF2B47A7C5}"/>
              </a:ext>
            </a:extLst>
          </p:cNvPr>
          <p:cNvSpPr/>
          <p:nvPr/>
        </p:nvSpPr>
        <p:spPr>
          <a:xfrm>
            <a:off x="1726678" y="0"/>
            <a:ext cx="838986" cy="56183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1A62BE-7F19-4BED-A549-BA9920B9CE9A}"/>
              </a:ext>
            </a:extLst>
          </p:cNvPr>
          <p:cNvSpPr/>
          <p:nvPr/>
        </p:nvSpPr>
        <p:spPr>
          <a:xfrm>
            <a:off x="483911" y="0"/>
            <a:ext cx="838986" cy="5618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F9C3A8-0427-4E61-B57F-C5CB19414CA7}"/>
              </a:ext>
            </a:extLst>
          </p:cNvPr>
          <p:cNvSpPr/>
          <p:nvPr/>
        </p:nvSpPr>
        <p:spPr>
          <a:xfrm>
            <a:off x="1079370" y="0"/>
            <a:ext cx="838986" cy="56183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2FA30A7-7521-438C-AA65-DEFC98F2EA1C}"/>
              </a:ext>
            </a:extLst>
          </p:cNvPr>
          <p:cNvSpPr/>
          <p:nvPr/>
        </p:nvSpPr>
        <p:spPr>
          <a:xfrm rot="5400000">
            <a:off x="2502817" y="2399122"/>
            <a:ext cx="631596" cy="490194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4DE64-9BB1-403B-84F8-1AF52196067C}"/>
              </a:ext>
            </a:extLst>
          </p:cNvPr>
          <p:cNvSpPr txBox="1"/>
          <p:nvPr/>
        </p:nvSpPr>
        <p:spPr>
          <a:xfrm>
            <a:off x="3469065" y="678730"/>
            <a:ext cx="774883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RESOURCES</a:t>
            </a:r>
          </a:p>
          <a:p>
            <a:endParaRPr lang="en-US" sz="2400" dirty="0">
              <a:solidFill>
                <a:srgbClr val="ED8137"/>
              </a:solidFill>
              <a:latin typeface="Arial Rounded MT Bold" panose="020F0704030504030204" pitchFamily="34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To learn about writing expressions in c programming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To learn about the rules for solving expressions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To gain knowledge about precedence and associativity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To implement expressions in programming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LEARNING DIRECTIONS</a:t>
            </a:r>
          </a:p>
          <a:p>
            <a:endParaRPr lang="en-US" sz="24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pPr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Based on the knowledge received, students would be able to solve well and code all types of computational problems.</a:t>
            </a:r>
          </a:p>
          <a:p>
            <a:pPr algn="just"/>
            <a:endParaRPr lang="en-US" sz="24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endParaRPr lang="en-US" sz="24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endParaRPr lang="en-IN" sz="24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E28B81-E430-46E3-8885-D137DA996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854"/>
            <a:ext cx="509047" cy="9238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BAF2D5-3022-4BD0-A964-F7CFDCBFC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5228" y="5798999"/>
            <a:ext cx="238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810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F96FEE-9608-496D-B823-0004870F05C3}"/>
              </a:ext>
            </a:extLst>
          </p:cNvPr>
          <p:cNvSpPr txBox="1"/>
          <p:nvPr/>
        </p:nvSpPr>
        <p:spPr>
          <a:xfrm>
            <a:off x="1046212" y="2203155"/>
            <a:ext cx="10014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EXPRESSIONS &amp; THEIR EVALUATION</a:t>
            </a:r>
          </a:p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IN </a:t>
            </a:r>
          </a:p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 PROGRAMMING</a:t>
            </a:r>
            <a:endParaRPr lang="en-IN" sz="40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6567DDC4-580E-49B4-A6E4-2470F5935DB1}"/>
              </a:ext>
            </a:extLst>
          </p:cNvPr>
          <p:cNvSpPr/>
          <p:nvPr/>
        </p:nvSpPr>
        <p:spPr>
          <a:xfrm>
            <a:off x="10165840" y="459966"/>
            <a:ext cx="1527143" cy="1505997"/>
          </a:xfrm>
          <a:prstGeom prst="mathPl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634F33CB-7AB5-4816-A637-7DD5F86B0E83}"/>
              </a:ext>
            </a:extLst>
          </p:cNvPr>
          <p:cNvSpPr/>
          <p:nvPr/>
        </p:nvSpPr>
        <p:spPr>
          <a:xfrm rot="20002449">
            <a:off x="840093" y="317074"/>
            <a:ext cx="1725106" cy="1404594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71B80BED-85E7-41D5-888B-88106F6B9F96}"/>
              </a:ext>
            </a:extLst>
          </p:cNvPr>
          <p:cNvSpPr/>
          <p:nvPr/>
        </p:nvSpPr>
        <p:spPr>
          <a:xfrm>
            <a:off x="5181034" y="4338266"/>
            <a:ext cx="2102178" cy="1505996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ivision Sign 8">
            <a:extLst>
              <a:ext uri="{FF2B5EF4-FFF2-40B4-BE49-F238E27FC236}">
                <a16:creationId xmlns:a16="http://schemas.microsoft.com/office/drawing/2014/main" id="{3D7AB6A3-D11C-4923-B2C8-E5082FF87A83}"/>
              </a:ext>
            </a:extLst>
          </p:cNvPr>
          <p:cNvSpPr/>
          <p:nvPr/>
        </p:nvSpPr>
        <p:spPr>
          <a:xfrm>
            <a:off x="9656794" y="4338266"/>
            <a:ext cx="2036189" cy="1109941"/>
          </a:xfrm>
          <a:prstGeom prst="mathDivid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Equals 9">
            <a:extLst>
              <a:ext uri="{FF2B5EF4-FFF2-40B4-BE49-F238E27FC236}">
                <a16:creationId xmlns:a16="http://schemas.microsoft.com/office/drawing/2014/main" id="{227BDEF2-150A-4C2D-A3AD-29DF4821AC4E}"/>
              </a:ext>
            </a:extLst>
          </p:cNvPr>
          <p:cNvSpPr/>
          <p:nvPr/>
        </p:nvSpPr>
        <p:spPr>
          <a:xfrm rot="2071902">
            <a:off x="656581" y="4080735"/>
            <a:ext cx="1659118" cy="1071590"/>
          </a:xfrm>
          <a:prstGeom prst="mathEqua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Not Equal 10">
            <a:extLst>
              <a:ext uri="{FF2B5EF4-FFF2-40B4-BE49-F238E27FC236}">
                <a16:creationId xmlns:a16="http://schemas.microsoft.com/office/drawing/2014/main" id="{A351B1BD-F26F-4401-89E6-A9F1E7B9041E}"/>
              </a:ext>
            </a:extLst>
          </p:cNvPr>
          <p:cNvSpPr/>
          <p:nvPr/>
        </p:nvSpPr>
        <p:spPr>
          <a:xfrm rot="19684193">
            <a:off x="5213403" y="198917"/>
            <a:ext cx="1765191" cy="1150070"/>
          </a:xfrm>
          <a:prstGeom prst="mathNot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E885E5-FDD5-4206-BBC3-BCAC2F1CD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854"/>
            <a:ext cx="61912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E259DE-DC59-43FE-AB48-8A2DB4025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5228" y="5798999"/>
            <a:ext cx="238125" cy="1028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304" y="91115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What is an Expression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9772"/>
            <a:ext cx="10515600" cy="41563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cap="none" dirty="0">
                <a:latin typeface="Arial Rounded MT Bold" panose="020F0704030504030204" pitchFamily="34" charset="0"/>
              </a:rPr>
              <a:t>The symbols which are used to perform logical and mathematical operations are called  operators.</a:t>
            </a:r>
          </a:p>
          <a:p>
            <a:pPr marL="0" indent="0" algn="just">
              <a:buNone/>
            </a:pPr>
            <a:r>
              <a:rPr lang="en-US" sz="1800" cap="none" dirty="0">
                <a:latin typeface="Arial Rounded MT Bold" panose="020F0704030504030204" pitchFamily="34" charset="0"/>
              </a:rPr>
              <a:t>These C operators join individual constants and variables to form expressions.</a:t>
            </a:r>
          </a:p>
          <a:p>
            <a:pPr marL="0" indent="0" algn="just">
              <a:buNone/>
            </a:pPr>
            <a:r>
              <a:rPr lang="en-US" sz="1800" cap="none" dirty="0">
                <a:latin typeface="Arial Rounded MT Bold" panose="020F0704030504030204" pitchFamily="34" charset="0"/>
              </a:rPr>
              <a:t>Operators, functions, constants and variables are combined to form expressions</a:t>
            </a:r>
            <a:r>
              <a:rPr lang="en-US" sz="1800" dirty="0">
                <a:latin typeface="Arial Rounded MT Bold" panose="020F070403050403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8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dirty="0"/>
              <a:t>                                                       Expression                                                           A + B * 5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Operators                                                               +, *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Variables                                                              A, B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Constant                                                                    5 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2824EAA-D0DF-4720-8003-E9533C71AE04}"/>
              </a:ext>
            </a:extLst>
          </p:cNvPr>
          <p:cNvSpPr/>
          <p:nvPr/>
        </p:nvSpPr>
        <p:spPr>
          <a:xfrm>
            <a:off x="5319861" y="3438434"/>
            <a:ext cx="813847" cy="22114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C4C936F-2FD1-41F1-BF2C-19DFA35D8172}"/>
              </a:ext>
            </a:extLst>
          </p:cNvPr>
          <p:cNvSpPr/>
          <p:nvPr/>
        </p:nvSpPr>
        <p:spPr>
          <a:xfrm>
            <a:off x="5310432" y="3883679"/>
            <a:ext cx="813847" cy="22114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9A1BB3F-506C-4050-8DB1-1768C50F3320}"/>
              </a:ext>
            </a:extLst>
          </p:cNvPr>
          <p:cNvSpPr/>
          <p:nvPr/>
        </p:nvSpPr>
        <p:spPr>
          <a:xfrm>
            <a:off x="5338713" y="4409584"/>
            <a:ext cx="813847" cy="22114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BBD5F17-08DE-48A7-A160-15B2131AB57C}"/>
              </a:ext>
            </a:extLst>
          </p:cNvPr>
          <p:cNvSpPr/>
          <p:nvPr/>
        </p:nvSpPr>
        <p:spPr>
          <a:xfrm>
            <a:off x="5329285" y="4885554"/>
            <a:ext cx="813847" cy="22114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F95725-7B8D-4A79-B45B-75EE1D976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854"/>
            <a:ext cx="619125" cy="1038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C965D2-0A7E-4863-B53B-70D663D56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5228" y="5798999"/>
            <a:ext cx="238125" cy="1028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C982-D711-48A1-BD7F-3C06ADF0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8" y="1480008"/>
            <a:ext cx="3726339" cy="3172955"/>
          </a:xfrm>
        </p:spPr>
        <p:txBody>
          <a:bodyPr anchor="t">
            <a:normAutofit/>
          </a:bodyPr>
          <a:lstStyle/>
          <a:p>
            <a:pPr algn="ctr"/>
            <a:r>
              <a:rPr lang="en-US" sz="41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4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1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4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100" dirty="0">
                <a:solidFill>
                  <a:schemeClr val="accent1">
                    <a:lumMod val="75000"/>
                  </a:schemeClr>
                </a:solidFill>
              </a:rPr>
              <a:t>Expression</a:t>
            </a:r>
            <a:br>
              <a:rPr lang="en-US" sz="4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100" dirty="0">
                <a:solidFill>
                  <a:schemeClr val="accent1">
                    <a:lumMod val="75000"/>
                  </a:schemeClr>
                </a:solidFill>
              </a:rPr>
              <a:t>Examples</a:t>
            </a:r>
            <a:endParaRPr lang="en-IN" sz="41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9FA62-7E50-424C-B554-5D67AF1A87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5184" y="-1715335"/>
                <a:ext cx="6660954" cy="732806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en-US" sz="2000" dirty="0">
                  <a:latin typeface="Bookman Old Style" panose="02050604050505020204" pitchFamily="18" charset="0"/>
                </a:endParaRPr>
              </a:p>
              <a:p>
                <a:pPr marL="0" indent="0">
                  <a:buNone/>
                </a:pPr>
                <a:r>
                  <a:rPr lang="en-US" sz="1800" cap="none" dirty="0">
                    <a:latin typeface="Arial Rounded MT Bold" panose="020F0704030504030204" pitchFamily="34" charset="0"/>
                  </a:rPr>
                  <a:t>Expression could as simple as 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Arial Rounded MT Bold" panose="020F0704030504030204" pitchFamily="34" charset="0"/>
                  </a:rPr>
                  <a:t>                          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 Rounded MT Bold" panose="020F0704030504030204" pitchFamily="34" charset="0"/>
                  </a:rPr>
                  <a:t>                          sum = num1 + num2</a:t>
                </a:r>
              </a:p>
              <a:p>
                <a:pPr marL="0" indent="0">
                  <a:buNone/>
                </a:pPr>
                <a:endParaRPr lang="en-US" sz="2000" dirty="0">
                  <a:latin typeface="Bookman Old Style" panose="02050604050505020204" pitchFamily="18" charset="0"/>
                </a:endParaRPr>
              </a:p>
              <a:p>
                <a:pPr marL="0" indent="0">
                  <a:buNone/>
                </a:pPr>
                <a:r>
                  <a:rPr lang="en-US" sz="2000" cap="none" dirty="0">
                    <a:latin typeface="Arial Rounded MT Bold" panose="020F0704030504030204" pitchFamily="34" charset="0"/>
                  </a:rPr>
                  <a:t>Example to convert mathematical equations to C expression,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00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Bookman Old Style" panose="02050604050505020204" pitchFamily="18" charset="0"/>
                </a:endParaRPr>
              </a:p>
              <a:p>
                <a:pPr marL="0" indent="0">
                  <a:buNone/>
                </a:pPr>
                <a:endParaRPr lang="pt-B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9FA62-7E50-424C-B554-5D67AF1A8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5184" y="-1715335"/>
                <a:ext cx="6660954" cy="7328063"/>
              </a:xfrm>
              <a:blipFill>
                <a:blip r:embed="rId3"/>
                <a:stretch>
                  <a:fillRect l="-9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3" descr="Area of circle equation">
            <a:extLst>
              <a:ext uri="{FF2B5EF4-FFF2-40B4-BE49-F238E27FC236}">
                <a16:creationId xmlns:a16="http://schemas.microsoft.com/office/drawing/2014/main" id="{483E0F34-BE02-420B-8B1F-2E710EE496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5950" y="3281363"/>
            <a:ext cx="8001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AFE65-F191-4BA2-AAD9-75BC01DF1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1" y="100896"/>
            <a:ext cx="657225" cy="100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67E6FD-AADF-4739-A69F-17275E1BC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6927" y="5619750"/>
            <a:ext cx="304800" cy="11144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E17E19-B892-4ECC-B5E2-12699E948CE2}"/>
              </a:ext>
            </a:extLst>
          </p:cNvPr>
          <p:cNvCxnSpPr/>
          <p:nvPr/>
        </p:nvCxnSpPr>
        <p:spPr>
          <a:xfrm>
            <a:off x="8563038" y="3094767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77122D-70E0-4D5D-AF35-C32D4A975FFC}"/>
              </a:ext>
            </a:extLst>
          </p:cNvPr>
          <p:cNvSpPr txBox="1"/>
          <p:nvPr/>
        </p:nvSpPr>
        <p:spPr>
          <a:xfrm>
            <a:off x="9330483" y="2912031"/>
            <a:ext cx="147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3.14*r*r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DA0D9D-BF5D-433D-A17B-87BC23145A00}"/>
                  </a:ext>
                </a:extLst>
              </p:cNvPr>
              <p:cNvSpPr txBox="1"/>
              <p:nvPr/>
            </p:nvSpPr>
            <p:spPr>
              <a:xfrm>
                <a:off x="6786240" y="3664915"/>
                <a:ext cx="1012072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DA0D9D-BF5D-433D-A17B-87BC23145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240" y="3664915"/>
                <a:ext cx="1012072" cy="567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BAB983-1633-46C6-8763-91592D81A9E9}"/>
              </a:ext>
            </a:extLst>
          </p:cNvPr>
          <p:cNvCxnSpPr/>
          <p:nvPr/>
        </p:nvCxnSpPr>
        <p:spPr>
          <a:xfrm>
            <a:off x="8091698" y="3979143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FF6B71-2FB2-4464-83E3-C1486E1BC05B}"/>
              </a:ext>
            </a:extLst>
          </p:cNvPr>
          <p:cNvSpPr txBox="1"/>
          <p:nvPr/>
        </p:nvSpPr>
        <p:spPr>
          <a:xfrm>
            <a:off x="8563038" y="3779688"/>
            <a:ext cx="265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/ ((x*x) + (y*y))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5C4EC7-0633-48DA-AB9A-BD86721E5973}"/>
                  </a:ext>
                </a:extLst>
              </p:cNvPr>
              <p:cNvSpPr txBox="1"/>
              <p:nvPr/>
            </p:nvSpPr>
            <p:spPr>
              <a:xfrm>
                <a:off x="6096000" y="4999049"/>
                <a:ext cx="1541128" cy="34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𝑎𝑐</m:t>
                          </m:r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5C4EC7-0633-48DA-AB9A-BD86721E5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99049"/>
                <a:ext cx="1541128" cy="345416"/>
              </a:xfrm>
              <a:prstGeom prst="rect">
                <a:avLst/>
              </a:prstGeom>
              <a:blipFill>
                <a:blip r:embed="rId7"/>
                <a:stretch>
                  <a:fillRect l="-1976" r="-1186" b="-87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0578F7-1DE4-46ED-91A0-1F728DB201E3}"/>
              </a:ext>
            </a:extLst>
          </p:cNvPr>
          <p:cNvCxnSpPr/>
          <p:nvPr/>
        </p:nvCxnSpPr>
        <p:spPr>
          <a:xfrm>
            <a:off x="8091698" y="5171757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CC6B2B-BFC8-430E-AD2C-DBF9753D7665}"/>
              </a:ext>
            </a:extLst>
          </p:cNvPr>
          <p:cNvSpPr txBox="1"/>
          <p:nvPr/>
        </p:nvSpPr>
        <p:spPr>
          <a:xfrm>
            <a:off x="8918866" y="4515248"/>
            <a:ext cx="265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 / (pow(x, 2) + pow(y, 2))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40E8B1-6767-4ACE-97BF-EFE0CB3FF713}"/>
              </a:ext>
            </a:extLst>
          </p:cNvPr>
          <p:cNvSpPr txBox="1"/>
          <p:nvPr/>
        </p:nvSpPr>
        <p:spPr>
          <a:xfrm>
            <a:off x="8638846" y="5015215"/>
            <a:ext cx="340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sqrt((b*b) – 4*a*c)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6BAE4-61B6-4E44-9DFF-A979C9664861}"/>
              </a:ext>
            </a:extLst>
          </p:cNvPr>
          <p:cNvSpPr txBox="1"/>
          <p:nvPr/>
        </p:nvSpPr>
        <p:spPr>
          <a:xfrm>
            <a:off x="9467487" y="4145802"/>
            <a:ext cx="4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BF81A5-208B-4BA6-B2EE-36ECA89BCE4F}"/>
                  </a:ext>
                </a:extLst>
              </p14:cNvPr>
              <p14:cNvContentPartPr/>
              <p14:nvPr/>
            </p14:nvContentPartPr>
            <p14:xfrm>
              <a:off x="621646" y="65023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BF81A5-208B-4BA6-B2EE-36ECA89BCE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2646" y="64123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9823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E7553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E7553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BD20BF7A-84E2-4ADD-8263-4CFEF85C15C3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,\u001B.\u0018{C273B255-4E4C-4601-ABF8-D07FC645117E}&quot;,&quot;F:\\CU\\BlackBoard\\20CST111\\PPT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9 Expressions"/>
  <p:tag name="ISPRING_FIRST_PUBLISH" val="1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</TotalTime>
  <Words>899</Words>
  <Application>Microsoft Office PowerPoint</Application>
  <PresentationFormat>Widescreen</PresentationFormat>
  <Paragraphs>199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40" baseType="lpstr">
      <vt:lpstr>Arial</vt:lpstr>
      <vt:lpstr>Arial Black</vt:lpstr>
      <vt:lpstr>Arial Rounded MT Bold</vt:lpstr>
      <vt:lpstr>Arial Unicode MS</vt:lpstr>
      <vt:lpstr>Bookman Old Style</vt:lpstr>
      <vt:lpstr>Calibri</vt:lpstr>
      <vt:lpstr>Calibri Light</vt:lpstr>
      <vt:lpstr>Cambria Math</vt:lpstr>
      <vt:lpstr>Casper</vt:lpstr>
      <vt:lpstr>Impact</vt:lpstr>
      <vt:lpstr>Karla</vt:lpstr>
      <vt:lpstr>Raleway ExtraBold</vt:lpstr>
      <vt:lpstr>Segoe UI</vt:lpstr>
      <vt:lpstr>Times New Roman</vt:lpstr>
      <vt:lpstr>Wingdings</vt:lpstr>
      <vt:lpstr>Contents Slide Master</vt:lpstr>
      <vt:lpstr>Main Event</vt:lpstr>
      <vt:lpstr>CorelDRAW</vt:lpstr>
      <vt:lpstr>PowerPoint Presentation</vt:lpstr>
      <vt:lpstr>             Course objectives</vt:lpstr>
      <vt:lpstr>PowerPoint Presentation</vt:lpstr>
      <vt:lpstr>                        Course scheme</vt:lpstr>
      <vt:lpstr>PowerPoint Presentation</vt:lpstr>
      <vt:lpstr>PowerPoint Presentation</vt:lpstr>
      <vt:lpstr>PowerPoint Presentation</vt:lpstr>
      <vt:lpstr>What is an Expression ?</vt:lpstr>
      <vt:lpstr>  Expression Examples</vt:lpstr>
      <vt:lpstr>PowerPoint Presentation</vt:lpstr>
      <vt:lpstr>          Precedence &amp; Associativity</vt:lpstr>
      <vt:lpstr>Precedence          &amp; Associativity</vt:lpstr>
      <vt:lpstr>            Associativity of Operators</vt:lpstr>
      <vt:lpstr>Let’s try another    example ….</vt:lpstr>
      <vt:lpstr>PowerPoint Presentation</vt:lpstr>
      <vt:lpstr>In a nutshell….. Let’s summarize</vt:lpstr>
      <vt:lpstr>PowerPoint Presentation</vt:lpstr>
      <vt:lpstr>PowerPoint Presentation</vt:lpstr>
      <vt:lpstr>PowerPoint Presentation</vt:lpstr>
      <vt:lpstr>PowerPoint Presentation</vt:lpstr>
      <vt:lpstr>                               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 Expressions</dc:title>
  <dc:creator>samiksha sharma</dc:creator>
  <cp:lastModifiedBy>nishu</cp:lastModifiedBy>
  <cp:revision>75</cp:revision>
  <dcterms:created xsi:type="dcterms:W3CDTF">2020-06-02T19:00:12Z</dcterms:created>
  <dcterms:modified xsi:type="dcterms:W3CDTF">2022-06-09T09:01:28Z</dcterms:modified>
</cp:coreProperties>
</file>