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Lst>
  <p:notesMasterIdLst>
    <p:notesMasterId r:id="rId43"/>
  </p:notesMasterIdLst>
  <p:handoutMasterIdLst>
    <p:handoutMasterId r:id="rId44"/>
  </p:handoutMasterIdLst>
  <p:sldIdLst>
    <p:sldId id="277" r:id="rId3"/>
    <p:sldId id="368" r:id="rId4"/>
    <p:sldId id="369" r:id="rId5"/>
    <p:sldId id="370" r:id="rId6"/>
    <p:sldId id="281" r:id="rId7"/>
    <p:sldId id="319" r:id="rId8"/>
    <p:sldId id="320" r:id="rId9"/>
    <p:sldId id="322" r:id="rId10"/>
    <p:sldId id="342" r:id="rId11"/>
    <p:sldId id="323" r:id="rId12"/>
    <p:sldId id="343" r:id="rId13"/>
    <p:sldId id="352" r:id="rId14"/>
    <p:sldId id="324" r:id="rId15"/>
    <p:sldId id="344" r:id="rId16"/>
    <p:sldId id="353" r:id="rId17"/>
    <p:sldId id="325" r:id="rId18"/>
    <p:sldId id="345" r:id="rId19"/>
    <p:sldId id="354" r:id="rId20"/>
    <p:sldId id="326" r:id="rId21"/>
    <p:sldId id="349" r:id="rId22"/>
    <p:sldId id="327" r:id="rId23"/>
    <p:sldId id="355" r:id="rId24"/>
    <p:sldId id="329" r:id="rId25"/>
    <p:sldId id="351" r:id="rId26"/>
    <p:sldId id="366" r:id="rId27"/>
    <p:sldId id="330" r:id="rId28"/>
    <p:sldId id="331" r:id="rId29"/>
    <p:sldId id="346" r:id="rId30"/>
    <p:sldId id="356" r:id="rId31"/>
    <p:sldId id="332" r:id="rId32"/>
    <p:sldId id="348" r:id="rId33"/>
    <p:sldId id="364" r:id="rId34"/>
    <p:sldId id="361" r:id="rId35"/>
    <p:sldId id="339" r:id="rId36"/>
    <p:sldId id="358" r:id="rId37"/>
    <p:sldId id="359" r:id="rId38"/>
    <p:sldId id="360" r:id="rId39"/>
    <p:sldId id="362" r:id="rId40"/>
    <p:sldId id="363" r:id="rId41"/>
    <p:sldId id="279" r:id="rId42"/>
  </p:sldIdLst>
  <p:sldSz cx="12192000" cy="6858000"/>
  <p:notesSz cx="6858000" cy="9144000"/>
  <p:custDataLst>
    <p:tags r:id="rId4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68" autoAdjust="0"/>
    <p:restoredTop sz="94434" autoAdjust="0"/>
  </p:normalViewPr>
  <p:slideViewPr>
    <p:cSldViewPr snapToGrid="0">
      <p:cViewPr varScale="1">
        <p:scale>
          <a:sx n="73" d="100"/>
          <a:sy n="73" d="100"/>
        </p:scale>
        <p:origin x="606" y="54"/>
      </p:cViewPr>
      <p:guideLst>
        <p:guide orient="horz" pos="2160"/>
        <p:guide pos="3840"/>
      </p:guideLst>
    </p:cSldViewPr>
  </p:slideViewPr>
  <p:notesTextViewPr>
    <p:cViewPr>
      <p:scale>
        <a:sx n="3" d="2"/>
        <a:sy n="3" d="2"/>
      </p:scale>
      <p:origin x="0" y="0"/>
    </p:cViewPr>
  </p:notesTextViewPr>
  <p:sorterViewPr>
    <p:cViewPr>
      <p:scale>
        <a:sx n="100" d="100"/>
        <a:sy n="100" d="100"/>
      </p:scale>
      <p:origin x="0" y="-132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6/9/2022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6/9/2022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a:t>
            </a:fld>
            <a:endParaRPr lang="en-US"/>
          </a:p>
        </p:txBody>
      </p:sp>
    </p:spTree>
    <p:extLst>
      <p:ext uri="{BB962C8B-B14F-4D97-AF65-F5344CB8AC3E}">
        <p14:creationId xmlns:p14="http://schemas.microsoft.com/office/powerpoint/2010/main" val="36531930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10</a:t>
            </a:fld>
            <a:endParaRPr lang="en-US"/>
          </a:p>
        </p:txBody>
      </p:sp>
    </p:spTree>
    <p:extLst>
      <p:ext uri="{BB962C8B-B14F-4D97-AF65-F5344CB8AC3E}">
        <p14:creationId xmlns:p14="http://schemas.microsoft.com/office/powerpoint/2010/main" val="45528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11</a:t>
            </a:fld>
            <a:endParaRPr lang="en-US"/>
          </a:p>
        </p:txBody>
      </p:sp>
    </p:spTree>
    <p:extLst>
      <p:ext uri="{BB962C8B-B14F-4D97-AF65-F5344CB8AC3E}">
        <p14:creationId xmlns:p14="http://schemas.microsoft.com/office/powerpoint/2010/main" val="31522897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12</a:t>
            </a:fld>
            <a:endParaRPr lang="en-US"/>
          </a:p>
        </p:txBody>
      </p:sp>
    </p:spTree>
    <p:extLst>
      <p:ext uri="{BB962C8B-B14F-4D97-AF65-F5344CB8AC3E}">
        <p14:creationId xmlns:p14="http://schemas.microsoft.com/office/powerpoint/2010/main" val="2590213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13</a:t>
            </a:fld>
            <a:endParaRPr lang="en-US"/>
          </a:p>
        </p:txBody>
      </p:sp>
    </p:spTree>
    <p:extLst>
      <p:ext uri="{BB962C8B-B14F-4D97-AF65-F5344CB8AC3E}">
        <p14:creationId xmlns:p14="http://schemas.microsoft.com/office/powerpoint/2010/main" val="21640325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14</a:t>
            </a:fld>
            <a:endParaRPr lang="en-US"/>
          </a:p>
        </p:txBody>
      </p:sp>
    </p:spTree>
    <p:extLst>
      <p:ext uri="{BB962C8B-B14F-4D97-AF65-F5344CB8AC3E}">
        <p14:creationId xmlns:p14="http://schemas.microsoft.com/office/powerpoint/2010/main" val="36681629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15</a:t>
            </a:fld>
            <a:endParaRPr lang="en-US"/>
          </a:p>
        </p:txBody>
      </p:sp>
    </p:spTree>
    <p:extLst>
      <p:ext uri="{BB962C8B-B14F-4D97-AF65-F5344CB8AC3E}">
        <p14:creationId xmlns:p14="http://schemas.microsoft.com/office/powerpoint/2010/main" val="32812906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16</a:t>
            </a:fld>
            <a:endParaRPr lang="en-US"/>
          </a:p>
        </p:txBody>
      </p:sp>
    </p:spTree>
    <p:extLst>
      <p:ext uri="{BB962C8B-B14F-4D97-AF65-F5344CB8AC3E}">
        <p14:creationId xmlns:p14="http://schemas.microsoft.com/office/powerpoint/2010/main" val="34839055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17</a:t>
            </a:fld>
            <a:endParaRPr lang="en-US"/>
          </a:p>
        </p:txBody>
      </p:sp>
    </p:spTree>
    <p:extLst>
      <p:ext uri="{BB962C8B-B14F-4D97-AF65-F5344CB8AC3E}">
        <p14:creationId xmlns:p14="http://schemas.microsoft.com/office/powerpoint/2010/main" val="2983786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18</a:t>
            </a:fld>
            <a:endParaRPr lang="en-US"/>
          </a:p>
        </p:txBody>
      </p:sp>
    </p:spTree>
    <p:extLst>
      <p:ext uri="{BB962C8B-B14F-4D97-AF65-F5344CB8AC3E}">
        <p14:creationId xmlns:p14="http://schemas.microsoft.com/office/powerpoint/2010/main" val="29907017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19</a:t>
            </a:fld>
            <a:endParaRPr lang="en-US"/>
          </a:p>
        </p:txBody>
      </p:sp>
    </p:spTree>
    <p:extLst>
      <p:ext uri="{BB962C8B-B14F-4D97-AF65-F5344CB8AC3E}">
        <p14:creationId xmlns:p14="http://schemas.microsoft.com/office/powerpoint/2010/main" val="28749587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a:t>
            </a:fld>
            <a:endParaRPr lang="en-US"/>
          </a:p>
        </p:txBody>
      </p:sp>
    </p:spTree>
    <p:extLst>
      <p:ext uri="{BB962C8B-B14F-4D97-AF65-F5344CB8AC3E}">
        <p14:creationId xmlns:p14="http://schemas.microsoft.com/office/powerpoint/2010/main" val="34923782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20</a:t>
            </a:fld>
            <a:endParaRPr lang="en-US"/>
          </a:p>
        </p:txBody>
      </p:sp>
    </p:spTree>
    <p:extLst>
      <p:ext uri="{BB962C8B-B14F-4D97-AF65-F5344CB8AC3E}">
        <p14:creationId xmlns:p14="http://schemas.microsoft.com/office/powerpoint/2010/main" val="39097663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21</a:t>
            </a:fld>
            <a:endParaRPr lang="en-US"/>
          </a:p>
        </p:txBody>
      </p:sp>
    </p:spTree>
    <p:extLst>
      <p:ext uri="{BB962C8B-B14F-4D97-AF65-F5344CB8AC3E}">
        <p14:creationId xmlns:p14="http://schemas.microsoft.com/office/powerpoint/2010/main" val="33922074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22</a:t>
            </a:fld>
            <a:endParaRPr lang="en-US"/>
          </a:p>
        </p:txBody>
      </p:sp>
    </p:spTree>
    <p:extLst>
      <p:ext uri="{BB962C8B-B14F-4D97-AF65-F5344CB8AC3E}">
        <p14:creationId xmlns:p14="http://schemas.microsoft.com/office/powerpoint/2010/main" val="32969430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23</a:t>
            </a:fld>
            <a:endParaRPr lang="en-US"/>
          </a:p>
        </p:txBody>
      </p:sp>
    </p:spTree>
    <p:extLst>
      <p:ext uri="{BB962C8B-B14F-4D97-AF65-F5344CB8AC3E}">
        <p14:creationId xmlns:p14="http://schemas.microsoft.com/office/powerpoint/2010/main" val="19958739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24</a:t>
            </a:fld>
            <a:endParaRPr lang="en-US"/>
          </a:p>
        </p:txBody>
      </p:sp>
    </p:spTree>
    <p:extLst>
      <p:ext uri="{BB962C8B-B14F-4D97-AF65-F5344CB8AC3E}">
        <p14:creationId xmlns:p14="http://schemas.microsoft.com/office/powerpoint/2010/main" val="1110920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25</a:t>
            </a:fld>
            <a:endParaRPr lang="en-US"/>
          </a:p>
        </p:txBody>
      </p:sp>
    </p:spTree>
    <p:extLst>
      <p:ext uri="{BB962C8B-B14F-4D97-AF65-F5344CB8AC3E}">
        <p14:creationId xmlns:p14="http://schemas.microsoft.com/office/powerpoint/2010/main" val="20888427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26</a:t>
            </a:fld>
            <a:endParaRPr lang="en-US"/>
          </a:p>
        </p:txBody>
      </p:sp>
    </p:spTree>
    <p:extLst>
      <p:ext uri="{BB962C8B-B14F-4D97-AF65-F5344CB8AC3E}">
        <p14:creationId xmlns:p14="http://schemas.microsoft.com/office/powerpoint/2010/main" val="6827064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27</a:t>
            </a:fld>
            <a:endParaRPr lang="en-US"/>
          </a:p>
        </p:txBody>
      </p:sp>
    </p:spTree>
    <p:extLst>
      <p:ext uri="{BB962C8B-B14F-4D97-AF65-F5344CB8AC3E}">
        <p14:creationId xmlns:p14="http://schemas.microsoft.com/office/powerpoint/2010/main" val="10203324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28</a:t>
            </a:fld>
            <a:endParaRPr lang="en-US"/>
          </a:p>
        </p:txBody>
      </p:sp>
    </p:spTree>
    <p:extLst>
      <p:ext uri="{BB962C8B-B14F-4D97-AF65-F5344CB8AC3E}">
        <p14:creationId xmlns:p14="http://schemas.microsoft.com/office/powerpoint/2010/main" val="27856834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29</a:t>
            </a:fld>
            <a:endParaRPr lang="en-US"/>
          </a:p>
        </p:txBody>
      </p:sp>
    </p:spTree>
    <p:extLst>
      <p:ext uri="{BB962C8B-B14F-4D97-AF65-F5344CB8AC3E}">
        <p14:creationId xmlns:p14="http://schemas.microsoft.com/office/powerpoint/2010/main" val="27455072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3</a:t>
            </a:fld>
            <a:endParaRPr lang="en-US"/>
          </a:p>
        </p:txBody>
      </p:sp>
    </p:spTree>
    <p:extLst>
      <p:ext uri="{BB962C8B-B14F-4D97-AF65-F5344CB8AC3E}">
        <p14:creationId xmlns:p14="http://schemas.microsoft.com/office/powerpoint/2010/main" val="16937417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30</a:t>
            </a:fld>
            <a:endParaRPr lang="en-US"/>
          </a:p>
        </p:txBody>
      </p:sp>
    </p:spTree>
    <p:extLst>
      <p:ext uri="{BB962C8B-B14F-4D97-AF65-F5344CB8AC3E}">
        <p14:creationId xmlns:p14="http://schemas.microsoft.com/office/powerpoint/2010/main" val="36787802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31</a:t>
            </a:fld>
            <a:endParaRPr lang="en-US"/>
          </a:p>
        </p:txBody>
      </p:sp>
    </p:spTree>
    <p:extLst>
      <p:ext uri="{BB962C8B-B14F-4D97-AF65-F5344CB8AC3E}">
        <p14:creationId xmlns:p14="http://schemas.microsoft.com/office/powerpoint/2010/main" val="14073573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32</a:t>
            </a:fld>
            <a:endParaRPr lang="en-US"/>
          </a:p>
        </p:txBody>
      </p:sp>
    </p:spTree>
    <p:extLst>
      <p:ext uri="{BB962C8B-B14F-4D97-AF65-F5344CB8AC3E}">
        <p14:creationId xmlns:p14="http://schemas.microsoft.com/office/powerpoint/2010/main" val="15688869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33</a:t>
            </a:fld>
            <a:endParaRPr lang="en-US"/>
          </a:p>
        </p:txBody>
      </p:sp>
    </p:spTree>
    <p:extLst>
      <p:ext uri="{BB962C8B-B14F-4D97-AF65-F5344CB8AC3E}">
        <p14:creationId xmlns:p14="http://schemas.microsoft.com/office/powerpoint/2010/main" val="23806300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34</a:t>
            </a:fld>
            <a:endParaRPr lang="en-US"/>
          </a:p>
        </p:txBody>
      </p:sp>
    </p:spTree>
    <p:extLst>
      <p:ext uri="{BB962C8B-B14F-4D97-AF65-F5344CB8AC3E}">
        <p14:creationId xmlns:p14="http://schemas.microsoft.com/office/powerpoint/2010/main" val="23000859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35</a:t>
            </a:fld>
            <a:endParaRPr lang="en-US"/>
          </a:p>
        </p:txBody>
      </p:sp>
    </p:spTree>
    <p:extLst>
      <p:ext uri="{BB962C8B-B14F-4D97-AF65-F5344CB8AC3E}">
        <p14:creationId xmlns:p14="http://schemas.microsoft.com/office/powerpoint/2010/main" val="26572383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36</a:t>
            </a:fld>
            <a:endParaRPr lang="en-US"/>
          </a:p>
        </p:txBody>
      </p:sp>
    </p:spTree>
    <p:extLst>
      <p:ext uri="{BB962C8B-B14F-4D97-AF65-F5344CB8AC3E}">
        <p14:creationId xmlns:p14="http://schemas.microsoft.com/office/powerpoint/2010/main" val="335087247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37</a:t>
            </a:fld>
            <a:endParaRPr lang="en-US"/>
          </a:p>
        </p:txBody>
      </p:sp>
    </p:spTree>
    <p:extLst>
      <p:ext uri="{BB962C8B-B14F-4D97-AF65-F5344CB8AC3E}">
        <p14:creationId xmlns:p14="http://schemas.microsoft.com/office/powerpoint/2010/main" val="25783215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38</a:t>
            </a:fld>
            <a:endParaRPr lang="en-US"/>
          </a:p>
        </p:txBody>
      </p:sp>
    </p:spTree>
    <p:extLst>
      <p:ext uri="{BB962C8B-B14F-4D97-AF65-F5344CB8AC3E}">
        <p14:creationId xmlns:p14="http://schemas.microsoft.com/office/powerpoint/2010/main" val="341892522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39</a:t>
            </a:fld>
            <a:endParaRPr lang="en-US"/>
          </a:p>
        </p:txBody>
      </p:sp>
    </p:spTree>
    <p:extLst>
      <p:ext uri="{BB962C8B-B14F-4D97-AF65-F5344CB8AC3E}">
        <p14:creationId xmlns:p14="http://schemas.microsoft.com/office/powerpoint/2010/main" val="33108162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4</a:t>
            </a:fld>
            <a:endParaRPr lang="en-US"/>
          </a:p>
        </p:txBody>
      </p:sp>
    </p:spTree>
    <p:extLst>
      <p:ext uri="{BB962C8B-B14F-4D97-AF65-F5344CB8AC3E}">
        <p14:creationId xmlns:p14="http://schemas.microsoft.com/office/powerpoint/2010/main" val="14937906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40</a:t>
            </a:fld>
            <a:endParaRPr lang="en-US"/>
          </a:p>
        </p:txBody>
      </p:sp>
    </p:spTree>
    <p:extLst>
      <p:ext uri="{BB962C8B-B14F-4D97-AF65-F5344CB8AC3E}">
        <p14:creationId xmlns:p14="http://schemas.microsoft.com/office/powerpoint/2010/main" val="23442671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Computer in the diagram is 3</a:t>
            </a:r>
            <a:r>
              <a:rPr lang="en-US" baseline="30000" dirty="0"/>
              <a:t>rd</a:t>
            </a:r>
            <a:r>
              <a:rPr lang="en-US" dirty="0"/>
              <a:t> generation</a:t>
            </a:r>
            <a:r>
              <a:rPr lang="en-US" baseline="0" dirty="0"/>
              <a:t> computer. The period of third generation was from 1965-1971. The computers of third generation used Integrated Circuits (ICs) in place of transistors. A single IC has many transistors, resistors, and capacitors along with the associated circuitry. The main features of third generation are −</a:t>
            </a:r>
          </a:p>
          <a:p>
            <a:r>
              <a:rPr lang="en-US" baseline="0" dirty="0"/>
              <a:t>IC used</a:t>
            </a:r>
          </a:p>
          <a:p>
            <a:r>
              <a:rPr lang="en-US" baseline="0" dirty="0"/>
              <a:t>More reliable in comparison to previous two generations</a:t>
            </a:r>
          </a:p>
          <a:p>
            <a:r>
              <a:rPr lang="en-US" baseline="0" dirty="0"/>
              <a:t>Smaller size</a:t>
            </a:r>
          </a:p>
          <a:p>
            <a:r>
              <a:rPr lang="en-US" baseline="0" dirty="0"/>
              <a:t>Generated less heat</a:t>
            </a:r>
          </a:p>
          <a:p>
            <a:r>
              <a:rPr lang="en-US" baseline="0" dirty="0"/>
              <a:t>Faster</a:t>
            </a:r>
          </a:p>
          <a:p>
            <a:r>
              <a:rPr lang="en-US" baseline="0" dirty="0"/>
              <a:t>Lesser maintenance</a:t>
            </a:r>
          </a:p>
          <a:p>
            <a:r>
              <a:rPr lang="en-US" baseline="0" dirty="0"/>
              <a:t>Costly</a:t>
            </a:r>
          </a:p>
          <a:p>
            <a:r>
              <a:rPr lang="en-US" baseline="0" dirty="0"/>
              <a:t>AC required</a:t>
            </a:r>
          </a:p>
          <a:p>
            <a:r>
              <a:rPr lang="en-US" baseline="0" dirty="0"/>
              <a:t>Consumed lesser electricity</a:t>
            </a:r>
          </a:p>
          <a:p>
            <a:r>
              <a:rPr lang="en-US" baseline="0" dirty="0"/>
              <a:t>Supported high-level language</a:t>
            </a:r>
            <a:endParaRPr lang="en-US" dirty="0"/>
          </a:p>
        </p:txBody>
      </p:sp>
      <p:sp>
        <p:nvSpPr>
          <p:cNvPr id="4" name="Slide Number Placeholder 3"/>
          <p:cNvSpPr>
            <a:spLocks noGrp="1"/>
          </p:cNvSpPr>
          <p:nvPr>
            <p:ph type="sldNum" sz="quarter" idx="10"/>
          </p:nvPr>
        </p:nvSpPr>
        <p:spPr/>
        <p:txBody>
          <a:bodyPr/>
          <a:lstStyle/>
          <a:p>
            <a:fld id="{60732FBC-CC67-4B17-8935-02F23E3364AC}" type="slidenum">
              <a:rPr lang="en-US" smtClean="0"/>
              <a:pPr/>
              <a:t>5</a:t>
            </a:fld>
            <a:endParaRPr lang="en-US"/>
          </a:p>
        </p:txBody>
      </p:sp>
    </p:spTree>
    <p:extLst>
      <p:ext uri="{BB962C8B-B14F-4D97-AF65-F5344CB8AC3E}">
        <p14:creationId xmlns:p14="http://schemas.microsoft.com/office/powerpoint/2010/main" val="41860240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6</a:t>
            </a:fld>
            <a:endParaRPr lang="en-US"/>
          </a:p>
        </p:txBody>
      </p:sp>
    </p:spTree>
    <p:extLst>
      <p:ext uri="{BB962C8B-B14F-4D97-AF65-F5344CB8AC3E}">
        <p14:creationId xmlns:p14="http://schemas.microsoft.com/office/powerpoint/2010/main" val="21682236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7</a:t>
            </a:fld>
            <a:endParaRPr lang="en-US"/>
          </a:p>
        </p:txBody>
      </p:sp>
    </p:spTree>
    <p:extLst>
      <p:ext uri="{BB962C8B-B14F-4D97-AF65-F5344CB8AC3E}">
        <p14:creationId xmlns:p14="http://schemas.microsoft.com/office/powerpoint/2010/main" val="40648196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8</a:t>
            </a:fld>
            <a:endParaRPr lang="en-US"/>
          </a:p>
        </p:txBody>
      </p:sp>
    </p:spTree>
    <p:extLst>
      <p:ext uri="{BB962C8B-B14F-4D97-AF65-F5344CB8AC3E}">
        <p14:creationId xmlns:p14="http://schemas.microsoft.com/office/powerpoint/2010/main" val="15600970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9</a:t>
            </a:fld>
            <a:endParaRPr lang="en-US"/>
          </a:p>
        </p:txBody>
      </p:sp>
    </p:spTree>
    <p:extLst>
      <p:ext uri="{BB962C8B-B14F-4D97-AF65-F5344CB8AC3E}">
        <p14:creationId xmlns:p14="http://schemas.microsoft.com/office/powerpoint/2010/main" val="39953785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C0EFACC-57A6-41DF-91DC-3B716CD6C865}" type="datetime1">
              <a:rPr lang="en-IN" smtClean="0"/>
              <a:t>09-06-2022</a:t>
            </a:fld>
            <a:endParaRPr lang="en-US"/>
          </a:p>
        </p:txBody>
      </p:sp>
      <p:sp>
        <p:nvSpPr>
          <p:cNvPr id="5" name="Footer Placeholder 4"/>
          <p:cNvSpPr>
            <a:spLocks noGrp="1"/>
          </p:cNvSpPr>
          <p:nvPr>
            <p:ph type="ftr" sz="quarter" idx="11"/>
          </p:nvPr>
        </p:nvSpPr>
        <p:spPr/>
        <p:txBody>
          <a:bodyPr/>
          <a:lstStyle/>
          <a:p>
            <a:r>
              <a:rPr lang="en-US"/>
              <a:t>Computer Programming 20CST111</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797634-87A9-46EB-9D5B-527F498E84D0}" type="datetime1">
              <a:rPr lang="en-IN" smtClean="0"/>
              <a:t>09-06-2022</a:t>
            </a:fld>
            <a:endParaRPr lang="en-US"/>
          </a:p>
        </p:txBody>
      </p:sp>
      <p:sp>
        <p:nvSpPr>
          <p:cNvPr id="5" name="Footer Placeholder 4"/>
          <p:cNvSpPr>
            <a:spLocks noGrp="1"/>
          </p:cNvSpPr>
          <p:nvPr>
            <p:ph type="ftr" sz="quarter" idx="11"/>
          </p:nvPr>
        </p:nvSpPr>
        <p:spPr/>
        <p:txBody>
          <a:bodyPr/>
          <a:lstStyle/>
          <a:p>
            <a:r>
              <a:rPr lang="en-US"/>
              <a:t>Computer Programming 20CST111</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08AA69-1DAD-424F-8C06-F04721CFE2E3}" type="datetime1">
              <a:rPr lang="en-IN" smtClean="0"/>
              <a:t>09-06-2022</a:t>
            </a:fld>
            <a:endParaRPr lang="en-US"/>
          </a:p>
        </p:txBody>
      </p:sp>
      <p:sp>
        <p:nvSpPr>
          <p:cNvPr id="5" name="Footer Placeholder 4"/>
          <p:cNvSpPr>
            <a:spLocks noGrp="1"/>
          </p:cNvSpPr>
          <p:nvPr>
            <p:ph type="ftr" sz="quarter" idx="11"/>
          </p:nvPr>
        </p:nvSpPr>
        <p:spPr/>
        <p:txBody>
          <a:bodyPr/>
          <a:lstStyle/>
          <a:p>
            <a:r>
              <a:rPr lang="en-US"/>
              <a:t>Computer Programming 20CST111</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EDCF4EA-7CAF-4905-B858-C025D233C177}" type="datetime1">
              <a:rPr lang="en-IN" smtClean="0">
                <a:solidFill>
                  <a:prstClr val="black">
                    <a:tint val="75000"/>
                  </a:prstClr>
                </a:solidFill>
              </a:rPr>
              <a:t>09-06-2022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Computer Programming 20CST111</a:t>
            </a: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Two Content">
    <p:spTree>
      <p:nvGrpSpPr>
        <p:cNvPr id="1" name=""/>
        <p:cNvGrpSpPr/>
        <p:nvPr/>
      </p:nvGrpSpPr>
      <p:grpSpPr>
        <a:xfrm>
          <a:off x="0" y="0"/>
          <a:ext cx="0" cy="0"/>
          <a:chOff x="0" y="0"/>
          <a:chExt cx="0" cy="0"/>
        </a:xfrm>
      </p:grpSpPr>
      <p:cxnSp>
        <p:nvCxnSpPr>
          <p:cNvPr id="6" name="Straight Connector 5"/>
          <p:cNvCxnSpPr/>
          <p:nvPr/>
        </p:nvCxnSpPr>
        <p:spPr>
          <a:xfrm>
            <a:off x="0" y="6400800"/>
            <a:ext cx="12192000" cy="0"/>
          </a:xfrm>
          <a:prstGeom prst="line">
            <a:avLst/>
          </a:prstGeom>
          <a:ln w="88900" cmpd="thickThin">
            <a:solidFill>
              <a:srgbClr val="C00000"/>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1016000" y="1447800"/>
            <a:ext cx="10972800" cy="4800600"/>
          </a:xfrm>
          <a:prstGeom prst="rect">
            <a:avLst/>
          </a:prstGeo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p:cNvSpPr>
            <a:spLocks noGrp="1"/>
          </p:cNvSpPr>
          <p:nvPr>
            <p:ph type="body" sz="quarter" idx="10"/>
          </p:nvPr>
        </p:nvSpPr>
        <p:spPr>
          <a:xfrm>
            <a:off x="1422400" y="609600"/>
            <a:ext cx="10566400" cy="685800"/>
          </a:xfrm>
          <a:prstGeom prst="rect">
            <a:avLst/>
          </a:prstGeom>
          <a:solidFill>
            <a:schemeClr val="bg1"/>
          </a:solidFill>
          <a:effectLst>
            <a:softEdge rad="63500"/>
          </a:effectLst>
        </p:spPr>
        <p:txBody>
          <a:bodyPr anchor="ctr">
            <a:normAutofit/>
          </a:bodyPr>
          <a:lstStyle>
            <a:lvl1pPr algn="ctr">
              <a:buNone/>
              <a:defRPr sz="3200" b="1">
                <a:solidFill>
                  <a:srgbClr val="C00000"/>
                </a:solidFill>
              </a:defRPr>
            </a:lvl1pPr>
          </a:lstStyle>
          <a:p>
            <a:pPr lvl="0"/>
            <a:r>
              <a:rPr lang="en-US"/>
              <a:t>Click to edit Master text styles</a:t>
            </a:r>
          </a:p>
        </p:txBody>
      </p:sp>
    </p:spTree>
    <p:extLst>
      <p:ext uri="{BB962C8B-B14F-4D97-AF65-F5344CB8AC3E}">
        <p14:creationId xmlns:p14="http://schemas.microsoft.com/office/powerpoint/2010/main" val="24568214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DA6EEB-9286-4E11-872A-5E34694D5F63}" type="datetime1">
              <a:rPr lang="en-IN" smtClean="0"/>
              <a:t>09-06-2022</a:t>
            </a:fld>
            <a:endParaRPr lang="en-US"/>
          </a:p>
        </p:txBody>
      </p:sp>
      <p:sp>
        <p:nvSpPr>
          <p:cNvPr id="5" name="Footer Placeholder 4"/>
          <p:cNvSpPr>
            <a:spLocks noGrp="1"/>
          </p:cNvSpPr>
          <p:nvPr>
            <p:ph type="ftr" sz="quarter" idx="11"/>
          </p:nvPr>
        </p:nvSpPr>
        <p:spPr/>
        <p:txBody>
          <a:bodyPr/>
          <a:lstStyle/>
          <a:p>
            <a:r>
              <a:rPr lang="en-US"/>
              <a:t>Computer Programming 20CST111</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248CFA-3662-4A05-A8EC-55E20D1411FD}" type="datetime1">
              <a:rPr lang="en-IN" smtClean="0"/>
              <a:t>09-06-2022</a:t>
            </a:fld>
            <a:endParaRPr lang="en-US"/>
          </a:p>
        </p:txBody>
      </p:sp>
      <p:sp>
        <p:nvSpPr>
          <p:cNvPr id="5" name="Footer Placeholder 4"/>
          <p:cNvSpPr>
            <a:spLocks noGrp="1"/>
          </p:cNvSpPr>
          <p:nvPr>
            <p:ph type="ftr" sz="quarter" idx="11"/>
          </p:nvPr>
        </p:nvSpPr>
        <p:spPr/>
        <p:txBody>
          <a:bodyPr/>
          <a:lstStyle/>
          <a:p>
            <a:r>
              <a:rPr lang="en-US"/>
              <a:t>Computer Programming 20CST111</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D6B97AD-1E53-45D6-ADF9-945059F026D7}" type="datetime1">
              <a:rPr lang="en-IN" smtClean="0"/>
              <a:t>09-06-2022</a:t>
            </a:fld>
            <a:endParaRPr lang="en-US"/>
          </a:p>
        </p:txBody>
      </p:sp>
      <p:sp>
        <p:nvSpPr>
          <p:cNvPr id="6" name="Footer Placeholder 5"/>
          <p:cNvSpPr>
            <a:spLocks noGrp="1"/>
          </p:cNvSpPr>
          <p:nvPr>
            <p:ph type="ftr" sz="quarter" idx="11"/>
          </p:nvPr>
        </p:nvSpPr>
        <p:spPr/>
        <p:txBody>
          <a:bodyPr/>
          <a:lstStyle/>
          <a:p>
            <a:r>
              <a:rPr lang="en-US"/>
              <a:t>Computer Programming 20CST111</a:t>
            </a:r>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AC95CD-0860-4AB8-85DB-C859F6E69B0C}" type="datetime1">
              <a:rPr lang="en-IN" smtClean="0"/>
              <a:t>09-06-2022</a:t>
            </a:fld>
            <a:endParaRPr lang="en-US"/>
          </a:p>
        </p:txBody>
      </p:sp>
      <p:sp>
        <p:nvSpPr>
          <p:cNvPr id="8" name="Footer Placeholder 7"/>
          <p:cNvSpPr>
            <a:spLocks noGrp="1"/>
          </p:cNvSpPr>
          <p:nvPr>
            <p:ph type="ftr" sz="quarter" idx="11"/>
          </p:nvPr>
        </p:nvSpPr>
        <p:spPr/>
        <p:txBody>
          <a:bodyPr/>
          <a:lstStyle/>
          <a:p>
            <a:r>
              <a:rPr lang="en-US"/>
              <a:t>Computer Programming 20CST111</a:t>
            </a:r>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8163C64-44AC-4B46-BE9C-120331E75DE6}" type="datetime1">
              <a:rPr lang="en-IN" smtClean="0"/>
              <a:t>09-06-2022</a:t>
            </a:fld>
            <a:endParaRPr lang="en-US"/>
          </a:p>
        </p:txBody>
      </p:sp>
      <p:sp>
        <p:nvSpPr>
          <p:cNvPr id="4" name="Footer Placeholder 3"/>
          <p:cNvSpPr>
            <a:spLocks noGrp="1"/>
          </p:cNvSpPr>
          <p:nvPr>
            <p:ph type="ftr" sz="quarter" idx="11"/>
          </p:nvPr>
        </p:nvSpPr>
        <p:spPr/>
        <p:txBody>
          <a:bodyPr/>
          <a:lstStyle/>
          <a:p>
            <a:r>
              <a:rPr lang="en-US"/>
              <a:t>Computer Programming 20CST111</a:t>
            </a:r>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026E68-41DD-44B7-8E68-55E5F667AA6A}" type="datetime1">
              <a:rPr lang="en-IN" smtClean="0"/>
              <a:t>09-06-2022</a:t>
            </a:fld>
            <a:endParaRPr lang="en-US"/>
          </a:p>
        </p:txBody>
      </p:sp>
      <p:sp>
        <p:nvSpPr>
          <p:cNvPr id="3" name="Footer Placeholder 2"/>
          <p:cNvSpPr>
            <a:spLocks noGrp="1"/>
          </p:cNvSpPr>
          <p:nvPr>
            <p:ph type="ftr" sz="quarter" idx="11"/>
          </p:nvPr>
        </p:nvSpPr>
        <p:spPr/>
        <p:txBody>
          <a:bodyPr/>
          <a:lstStyle/>
          <a:p>
            <a:r>
              <a:rPr lang="en-US"/>
              <a:t>Computer Programming 20CST111</a:t>
            </a:r>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58D1A6-B286-4756-9D48-A5BF5E02DECD}" type="datetime1">
              <a:rPr lang="en-IN" smtClean="0"/>
              <a:t>09-06-2022</a:t>
            </a:fld>
            <a:endParaRPr lang="en-US"/>
          </a:p>
        </p:txBody>
      </p:sp>
      <p:sp>
        <p:nvSpPr>
          <p:cNvPr id="6" name="Footer Placeholder 5"/>
          <p:cNvSpPr>
            <a:spLocks noGrp="1"/>
          </p:cNvSpPr>
          <p:nvPr>
            <p:ph type="ftr" sz="quarter" idx="11"/>
          </p:nvPr>
        </p:nvSpPr>
        <p:spPr/>
        <p:txBody>
          <a:bodyPr/>
          <a:lstStyle/>
          <a:p>
            <a:r>
              <a:rPr lang="en-US"/>
              <a:t>Computer Programming 20CST111</a:t>
            </a:r>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AF3222-176A-4D50-8B78-DAB8C95FBF3D}" type="datetime1">
              <a:rPr lang="en-IN" smtClean="0"/>
              <a:t>09-06-2022</a:t>
            </a:fld>
            <a:endParaRPr lang="en-US"/>
          </a:p>
        </p:txBody>
      </p:sp>
      <p:sp>
        <p:nvSpPr>
          <p:cNvPr id="6" name="Footer Placeholder 5"/>
          <p:cNvSpPr>
            <a:spLocks noGrp="1"/>
          </p:cNvSpPr>
          <p:nvPr>
            <p:ph type="ftr" sz="quarter" idx="11"/>
          </p:nvPr>
        </p:nvSpPr>
        <p:spPr/>
        <p:txBody>
          <a:bodyPr/>
          <a:lstStyle/>
          <a:p>
            <a:r>
              <a:rPr lang="en-US"/>
              <a:t>Computer Programming 20CST111</a:t>
            </a:r>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0F2E46-BBB1-407A-9960-8E48B3174355}" type="datetime1">
              <a:rPr lang="en-IN" smtClean="0"/>
              <a:t>09-06-2022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Computer Programming 20CST111</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 id="2147483701" r:id="rId13"/>
    <p:sldLayoutId id="2147483702" r:id="rId14"/>
  </p:sldLayoutIdLst>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hf hdr="0" ftr="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7.png"/><Relationship Id="rId5" Type="http://schemas.openxmlformats.org/officeDocument/2006/relationships/image" Target="../media/image6.e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image" Target="../media/image11.jpg"/><Relationship Id="rId4" Type="http://schemas.openxmlformats.org/officeDocument/2006/relationships/image" Target="../media/image10.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www.tutorialspoint.com/cprogramming/c_operators.htm" TargetMode="External"/><Relationship Id="rId2" Type="http://schemas.openxmlformats.org/officeDocument/2006/relationships/notesSlide" Target="../notesSlides/notesSlide38.xml"/><Relationship Id="rId1" Type="http://schemas.openxmlformats.org/officeDocument/2006/relationships/slideLayout" Target="../slideLayouts/slideLayout14.xml"/><Relationship Id="rId5" Type="http://schemas.openxmlformats.org/officeDocument/2006/relationships/hyperlink" Target="https://fresh2refresh.com/c-programming/" TargetMode="External"/><Relationship Id="rId4" Type="http://schemas.openxmlformats.org/officeDocument/2006/relationships/hyperlink" Target="https://www.programiz.com/c-programming" TargetMode="External"/></Relationships>
</file>

<file path=ppt/slides/_rels/slide39.xml.rels><?xml version="1.0" encoding="UTF-8" standalone="yes"?>
<Relationships xmlns="http://schemas.openxmlformats.org/package/2006/relationships"><Relationship Id="rId8" Type="http://schemas.openxmlformats.org/officeDocument/2006/relationships/hyperlink" Target="https://www.udemy.com/" TargetMode="External"/><Relationship Id="rId3" Type="http://schemas.openxmlformats.org/officeDocument/2006/relationships/hyperlink" Target="https://www.studytonight.com/c/" TargetMode="External"/><Relationship Id="rId7" Type="http://schemas.openxmlformats.org/officeDocument/2006/relationships/hyperlink" Target="https://www.coursera.org/" TargetMode="External"/><Relationship Id="rId2" Type="http://schemas.openxmlformats.org/officeDocument/2006/relationships/notesSlide" Target="../notesSlides/notesSlide39.xml"/><Relationship Id="rId1" Type="http://schemas.openxmlformats.org/officeDocument/2006/relationships/slideLayout" Target="../slideLayouts/slideLayout14.xml"/><Relationship Id="rId6" Type="http://schemas.openxmlformats.org/officeDocument/2006/relationships/hyperlink" Target="https://www.youtube.com/watch?v=XTiIiI-LOY8&amp;list=PLJvIzs_rP6R73WlvumJvCQJrOY3U5zq1j" TargetMode="External"/><Relationship Id="rId5" Type="http://schemas.openxmlformats.org/officeDocument/2006/relationships/hyperlink" Target="https://www.youtube.com/watch?v=t9WKOcRB63Q&amp;list=PLJ5C_6qdAvBFzL9su5J-FX8x80BMhkPy1" TargetMode="External"/><Relationship Id="rId4" Type="http://schemas.openxmlformats.org/officeDocument/2006/relationships/hyperlink" Target="https://www.javatpoint.com/c-operators" TargetMode="External"/><Relationship Id="rId9" Type="http://schemas.openxmlformats.org/officeDocument/2006/relationships/hyperlink" Target="https://www.niit.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3.xml"/><Relationship Id="rId1" Type="http://schemas.openxmlformats.org/officeDocument/2006/relationships/vmlDrawing" Target="../drawings/vmlDrawing2.vml"/><Relationship Id="rId5" Type="http://schemas.openxmlformats.org/officeDocument/2006/relationships/image" Target="../media/image6.emf"/><Relationship Id="rId4"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191794"/>
            <a:ext cx="12196420" cy="754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a16="http://schemas.microsoft.com/office/drawing/2014/main" id="{CAD0D7B8-E462-453C-B296-CA0154FA54AE}"/>
              </a:ext>
            </a:extLst>
          </p:cNvPr>
          <p:cNvGraphicFramePr>
            <a:graphicFrameLocks noChangeAspect="1"/>
          </p:cNvGraphicFramePr>
          <p:nvPr>
            <p:extLst>
              <p:ext uri="{D42A27DB-BD31-4B8C-83A1-F6EECF244321}">
                <p14:modId xmlns:p14="http://schemas.microsoft.com/office/powerpoint/2010/main" val="689304721"/>
              </p:ext>
            </p:extLst>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spid="_x0000_s1026" name="CorelDRAW" r:id="rId4" imgW="2169000" imgH="2169360" progId="">
                  <p:embed/>
                </p:oleObj>
              </mc:Choice>
              <mc:Fallback>
                <p:oleObj name="CorelDRAW" r:id="rId4" imgW="2169000" imgH="2169360" progId="">
                  <p:embed/>
                  <p:pic>
                    <p:nvPicPr>
                      <p:cNvPr id="0" name="Picture 123"/>
                      <p:cNvPicPr>
                        <a:picLocks noChangeAspect="1" noChangeArrowheads="1"/>
                      </p:cNvPicPr>
                      <p:nvPr/>
                    </p:nvPicPr>
                    <p:blipFill>
                      <a:blip r:embed="rId5">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0983CA01-DED8-4A8A-82CA-5B1BE1DADB0C}"/>
              </a:ext>
            </a:extLst>
          </p:cNvPr>
          <p:cNvSpPr/>
          <p:nvPr/>
        </p:nvSpPr>
        <p:spPr>
          <a:xfrm flipH="1">
            <a:off x="7045438" y="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340194" y="6022841"/>
            <a:ext cx="6432043"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defTabSz="622300">
              <a:lnSpc>
                <a:spcPct val="90000"/>
              </a:lnSpc>
              <a:spcBef>
                <a:spcPct val="0"/>
              </a:spcBef>
              <a:spcAft>
                <a:spcPct val="35000"/>
              </a:spcAft>
            </a:pPr>
            <a:r>
              <a:rPr lang="en-US" sz="2400" b="1" dirty="0" smtClean="0">
                <a:solidFill>
                  <a:prstClr val="black">
                    <a:lumMod val="85000"/>
                    <a:lumOff val="15000"/>
                  </a:prstClr>
                </a:solidFill>
                <a:latin typeface="Times New Roman" panose="02020603050405020304" pitchFamily="18" charset="0"/>
                <a:cs typeface="Times New Roman" panose="02020603050405020304" pitchFamily="18" charset="0"/>
              </a:rPr>
              <a:t>				Operators </a:t>
            </a:r>
            <a:endParaRPr lang="en-US" sz="2400" b="1" dirty="0">
              <a:solidFill>
                <a:prstClr val="black">
                  <a:lumMod val="85000"/>
                  <a:lumOff val="15000"/>
                </a:prstClr>
              </a:solidFill>
              <a:latin typeface="Times New Roman" panose="02020603050405020304" pitchFamily="18" charset="0"/>
              <a:cs typeface="Times New Roman" panose="02020603050405020304" pitchFamily="18" charset="0"/>
            </a:endParaRPr>
          </a:p>
          <a:p>
            <a:pPr eaLnBrk="1" hangingPunct="1"/>
            <a:endParaRPr lang="en-US" sz="1600" dirty="0">
              <a:latin typeface="Raleway ExtraBold" pitchFamily="34" charset="-52"/>
            </a:endParaRPr>
          </a:p>
        </p:txBody>
      </p:sp>
      <p:sp>
        <p:nvSpPr>
          <p:cNvPr id="26" name="TextBox 25"/>
          <p:cNvSpPr txBox="1">
            <a:spLocks noChangeArrowheads="1"/>
          </p:cNvSpPr>
          <p:nvPr/>
        </p:nvSpPr>
        <p:spPr bwMode="auto">
          <a:xfrm>
            <a:off x="1562130" y="1573688"/>
            <a:ext cx="9063318" cy="4262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INSTITUTE - UIE</a:t>
            </a: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DEPARTMENT- ACADEMIC UNIT-2</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Subject Name: </a:t>
            </a:r>
            <a:r>
              <a:rPr lang="en-US" sz="2800" dirty="0">
                <a:latin typeface="Times New Roman" panose="02020603050405020304" pitchFamily="18" charset="0"/>
                <a:ea typeface="Calibri" panose="020F0502020204030204" pitchFamily="34" charset="0"/>
                <a:cs typeface="Times New Roman" panose="02020603050405020304" pitchFamily="18" charset="0"/>
              </a:rPr>
              <a:t>Introduction to Problem Solving</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Code:22CSH-101</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endParaRPr lang="en-IN" sz="2800" dirty="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endParaRPr lang="en-IN" sz="2800" dirty="0">
              <a:latin typeface="Times New Roman" panose="02020603050405020304" pitchFamily="18" charset="0"/>
              <a:ea typeface="Calibri" panose="020F0502020204030204" pitchFamily="34" charset="0"/>
              <a:cs typeface="Times New Roman" panose="02020603050405020304" pitchFamily="18" charset="0"/>
            </a:endParaRPr>
          </a:p>
          <a:p>
            <a:pPr eaLnBrk="1" hangingPunct="1"/>
            <a:endParaRPr lang="en-US" sz="1600" dirty="0">
              <a:latin typeface="Raleway ExtraBold" pitchFamily="34" charset="-52"/>
            </a:endParaRPr>
          </a:p>
        </p:txBody>
      </p:sp>
      <p:sp>
        <p:nvSpPr>
          <p:cNvPr id="3" name="Slide Number Placeholder 2">
            <a:extLst>
              <a:ext uri="{FF2B5EF4-FFF2-40B4-BE49-F238E27FC236}">
                <a16:creationId xmlns:a16="http://schemas.microsoft.com/office/drawing/2014/main" id="{A935555C-795B-4347-8E61-512E864B4855}"/>
              </a:ext>
            </a:extLst>
          </p:cNvPr>
          <p:cNvSpPr>
            <a:spLocks noGrp="1"/>
          </p:cNvSpPr>
          <p:nvPr>
            <p:ph type="sldNum" sz="quarter" idx="12"/>
          </p:nvPr>
        </p:nvSpPr>
        <p:spPr/>
        <p:txBody>
          <a:bodyPr/>
          <a:lstStyle/>
          <a:p>
            <a:fld id="{BDCDBBEF-AA6C-4BA6-85B2-A17D7F280E38}" type="slidenum">
              <a:rPr lang="en-US" smtClean="0"/>
              <a:pPr/>
              <a:t>1</a:t>
            </a:fld>
            <a:endParaRPr lang="en-US"/>
          </a:p>
        </p:txBody>
      </p:sp>
    </p:spTree>
    <p:extLst>
      <p:ext uri="{BB962C8B-B14F-4D97-AF65-F5344CB8AC3E}">
        <p14:creationId xmlns:p14="http://schemas.microsoft.com/office/powerpoint/2010/main" val="456502190"/>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algn="just"/>
            <a:r>
              <a:rPr lang="en-IN" sz="2400" dirty="0">
                <a:latin typeface="Times New Roman" pitchFamily="18" charset="0"/>
                <a:cs typeface="Times New Roman" pitchFamily="18" charset="0"/>
              </a:rPr>
              <a:t>Relational operator compares between two operands and returns in true and false.</a:t>
            </a:r>
          </a:p>
          <a:p>
            <a:pPr algn="just"/>
            <a:r>
              <a:rPr lang="en-IN" sz="2400" dirty="0">
                <a:latin typeface="Times New Roman" pitchFamily="18" charset="0"/>
                <a:cs typeface="Times New Roman" pitchFamily="18" charset="0"/>
              </a:rPr>
              <a:t>Operators are as follows:</a:t>
            </a:r>
          </a:p>
          <a:p>
            <a:pPr algn="just"/>
            <a:endParaRPr lang="en-IN" dirty="0">
              <a:latin typeface="Times New Roman" pitchFamily="18" charset="0"/>
              <a:cs typeface="Times New Roman" pitchFamily="18" charset="0"/>
            </a:endParaRPr>
          </a:p>
          <a:p>
            <a:pPr algn="just">
              <a:buNone/>
            </a:pPr>
            <a:endParaRPr lang="en-IN" dirty="0"/>
          </a:p>
          <a:p>
            <a:pPr algn="just">
              <a:buNone/>
            </a:pPr>
            <a:endParaRPr lang="en-IN" dirty="0"/>
          </a:p>
        </p:txBody>
      </p:sp>
      <p:sp>
        <p:nvSpPr>
          <p:cNvPr id="4" name="Date Placeholder 3"/>
          <p:cNvSpPr>
            <a:spLocks noGrp="1"/>
          </p:cNvSpPr>
          <p:nvPr>
            <p:ph type="dt" sz="half" idx="10"/>
          </p:nvPr>
        </p:nvSpPr>
        <p:spPr/>
        <p:txBody>
          <a:bodyPr/>
          <a:lstStyle/>
          <a:p>
            <a:fld id="{8CB963D1-3098-4EC3-9B5E-1F9C145A29FD}" type="datetime1">
              <a:rPr lang="en-IN" sz="1400" b="1" smtClean="0">
                <a:solidFill>
                  <a:schemeClr val="bg1"/>
                </a:solidFill>
                <a:latin typeface="Times New Roman" panose="02020603050405020304" pitchFamily="18" charset="0"/>
                <a:cs typeface="Times New Roman" panose="02020603050405020304" pitchFamily="18" charset="0"/>
              </a:rPr>
              <a:t>09-06-2022</a:t>
            </a:fld>
            <a:endParaRPr lang="en-IN" sz="1400" b="1" dirty="0">
              <a:solidFill>
                <a:schemeClr val="bg1"/>
              </a:solidFill>
              <a:latin typeface="Times New Roman" panose="02020603050405020304" pitchFamily="18" charset="0"/>
              <a:cs typeface="Times New Roman" panose="02020603050405020304" pitchFamily="18" charset="0"/>
            </a:endParaRPr>
          </a:p>
        </p:txBody>
      </p:sp>
      <p:sp>
        <p:nvSpPr>
          <p:cNvPr id="25" name="Title 1"/>
          <p:cNvSpPr txBox="1">
            <a:spLocks/>
          </p:cNvSpPr>
          <p:nvPr/>
        </p:nvSpPr>
        <p:spPr>
          <a:xfrm>
            <a:off x="2847703" y="365760"/>
            <a:ext cx="7664088" cy="1110343"/>
          </a:xfrm>
          <a:prstGeom prst="rect">
            <a:avLst/>
          </a:prstGeom>
          <a:solidFill>
            <a:srgbClr val="C00000"/>
          </a:solidFill>
        </p:spPr>
        <p:txBody>
          <a:bodyPr vert="horz" lIns="91440" tIns="45720" rIns="91440" bIns="45720" rtlCol="0" anchor="ctr">
            <a:normAutofit/>
          </a:bodyPr>
          <a:lstStyle/>
          <a:p>
            <a:pPr lvl="0" algn="ctr">
              <a:lnSpc>
                <a:spcPct val="90000"/>
              </a:lnSpc>
              <a:spcBef>
                <a:spcPct val="0"/>
              </a:spcBef>
              <a:defRPr/>
            </a:pPr>
            <a:r>
              <a:rPr lang="en-IN" sz="4400" b="1" dirty="0">
                <a:solidFill>
                  <a:schemeClr val="bg1"/>
                </a:solidFill>
                <a:latin typeface="Times New Roman" pitchFamily="18" charset="0"/>
                <a:cs typeface="Times New Roman" pitchFamily="18" charset="0"/>
              </a:rPr>
              <a:t>Relational Operator</a:t>
            </a:r>
          </a:p>
        </p:txBody>
      </p:sp>
      <p:sp>
        <p:nvSpPr>
          <p:cNvPr id="6" name="Slide Number Placeholder 5"/>
          <p:cNvSpPr>
            <a:spLocks noGrp="1"/>
          </p:cNvSpPr>
          <p:nvPr>
            <p:ph type="sldNum" sz="quarter" idx="12"/>
          </p:nvPr>
        </p:nvSpPr>
        <p:spPr/>
        <p:txBody>
          <a:bodyPr/>
          <a:lstStyle/>
          <a:p>
            <a:fld id="{D0ACE207-8893-440E-B420-229E26CA706E}" type="slidenum">
              <a:rPr lang="en-IN" smtClean="0"/>
              <a:pPr/>
              <a:t>10</a:t>
            </a:fld>
            <a:endParaRPr lang="en-IN"/>
          </a:p>
        </p:txBody>
      </p:sp>
      <p:graphicFrame>
        <p:nvGraphicFramePr>
          <p:cNvPr id="8" name="Table 7"/>
          <p:cNvGraphicFramePr>
            <a:graphicFrameLocks noGrp="1"/>
          </p:cNvGraphicFramePr>
          <p:nvPr/>
        </p:nvGraphicFramePr>
        <p:xfrm>
          <a:off x="1718491" y="2952205"/>
          <a:ext cx="8128000" cy="25908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176106">
                <a:tc>
                  <a:txBody>
                    <a:bodyPr/>
                    <a:lstStyle/>
                    <a:p>
                      <a:r>
                        <a:rPr lang="en-IN" dirty="0"/>
                        <a:t>Operator</a:t>
                      </a:r>
                      <a:endParaRPr lang="en-US" dirty="0"/>
                    </a:p>
                  </a:txBody>
                  <a:tcPr/>
                </a:tc>
                <a:tc>
                  <a:txBody>
                    <a:bodyPr/>
                    <a:lstStyle/>
                    <a:p>
                      <a:r>
                        <a:rPr lang="en-IN" dirty="0"/>
                        <a:t>Meaning</a:t>
                      </a:r>
                      <a:endParaRPr lang="en-US" dirty="0"/>
                    </a:p>
                  </a:txBody>
                  <a:tcPr/>
                </a:tc>
                <a:extLst>
                  <a:ext uri="{0D108BD9-81ED-4DB2-BD59-A6C34878D82A}">
                    <a16:rowId xmlns:a16="http://schemas.microsoft.com/office/drawing/2014/main" val="10000"/>
                  </a:ext>
                </a:extLst>
              </a:tr>
              <a:tr h="370840">
                <a:tc>
                  <a:txBody>
                    <a:bodyPr/>
                    <a:lstStyle/>
                    <a:p>
                      <a:r>
                        <a:rPr lang="en-IN" dirty="0"/>
                        <a:t>&gt;</a:t>
                      </a:r>
                      <a:endParaRPr lang="en-US" dirty="0"/>
                    </a:p>
                  </a:txBody>
                  <a:tcPr/>
                </a:tc>
                <a:tc>
                  <a:txBody>
                    <a:bodyPr/>
                    <a:lstStyle/>
                    <a:p>
                      <a:r>
                        <a:rPr lang="en-IN" dirty="0"/>
                        <a:t>Greater then</a:t>
                      </a:r>
                      <a:endParaRPr lang="en-US" dirty="0"/>
                    </a:p>
                  </a:txBody>
                  <a:tcPr/>
                </a:tc>
                <a:extLst>
                  <a:ext uri="{0D108BD9-81ED-4DB2-BD59-A6C34878D82A}">
                    <a16:rowId xmlns:a16="http://schemas.microsoft.com/office/drawing/2014/main" val="10001"/>
                  </a:ext>
                </a:extLst>
              </a:tr>
              <a:tr h="370840">
                <a:tc>
                  <a:txBody>
                    <a:bodyPr/>
                    <a:lstStyle/>
                    <a:p>
                      <a:r>
                        <a:rPr lang="en-IN" dirty="0"/>
                        <a:t>&lt;</a:t>
                      </a:r>
                      <a:endParaRPr lang="en-US" dirty="0"/>
                    </a:p>
                  </a:txBody>
                  <a:tcPr/>
                </a:tc>
                <a:tc>
                  <a:txBody>
                    <a:bodyPr/>
                    <a:lstStyle/>
                    <a:p>
                      <a:r>
                        <a:rPr lang="en-IN" dirty="0"/>
                        <a:t>Less then</a:t>
                      </a:r>
                      <a:endParaRPr lang="en-US" dirty="0"/>
                    </a:p>
                  </a:txBody>
                  <a:tcPr/>
                </a:tc>
                <a:extLst>
                  <a:ext uri="{0D108BD9-81ED-4DB2-BD59-A6C34878D82A}">
                    <a16:rowId xmlns:a16="http://schemas.microsoft.com/office/drawing/2014/main" val="10002"/>
                  </a:ext>
                </a:extLst>
              </a:tr>
              <a:tr h="370840">
                <a:tc>
                  <a:txBody>
                    <a:bodyPr/>
                    <a:lstStyle/>
                    <a:p>
                      <a:r>
                        <a:rPr lang="en-IN" dirty="0"/>
                        <a:t>&gt;=</a:t>
                      </a:r>
                      <a:endParaRPr lang="en-US" dirty="0"/>
                    </a:p>
                  </a:txBody>
                  <a:tcPr/>
                </a:tc>
                <a:tc>
                  <a:txBody>
                    <a:bodyPr/>
                    <a:lstStyle/>
                    <a:p>
                      <a:r>
                        <a:rPr lang="en-IN" dirty="0"/>
                        <a:t>Greater then equal to</a:t>
                      </a:r>
                      <a:endParaRPr lang="en-US" dirty="0"/>
                    </a:p>
                  </a:txBody>
                  <a:tcPr/>
                </a:tc>
                <a:extLst>
                  <a:ext uri="{0D108BD9-81ED-4DB2-BD59-A6C34878D82A}">
                    <a16:rowId xmlns:a16="http://schemas.microsoft.com/office/drawing/2014/main" val="10003"/>
                  </a:ext>
                </a:extLst>
              </a:tr>
              <a:tr h="370840">
                <a:tc>
                  <a:txBody>
                    <a:bodyPr/>
                    <a:lstStyle/>
                    <a:p>
                      <a:r>
                        <a:rPr lang="en-IN" dirty="0"/>
                        <a:t>&lt;=</a:t>
                      </a:r>
                      <a:endParaRPr lang="en-US" dirty="0"/>
                    </a:p>
                  </a:txBody>
                  <a:tcPr/>
                </a:tc>
                <a:tc>
                  <a:txBody>
                    <a:bodyPr/>
                    <a:lstStyle/>
                    <a:p>
                      <a:r>
                        <a:rPr lang="en-IN" dirty="0"/>
                        <a:t>Less then</a:t>
                      </a:r>
                      <a:r>
                        <a:rPr lang="en-IN" baseline="0" dirty="0"/>
                        <a:t> equal to</a:t>
                      </a:r>
                      <a:endParaRPr lang="en-US" dirty="0"/>
                    </a:p>
                  </a:txBody>
                  <a:tcPr/>
                </a:tc>
                <a:extLst>
                  <a:ext uri="{0D108BD9-81ED-4DB2-BD59-A6C34878D82A}">
                    <a16:rowId xmlns:a16="http://schemas.microsoft.com/office/drawing/2014/main" val="10004"/>
                  </a:ext>
                </a:extLst>
              </a:tr>
              <a:tr h="370840">
                <a:tc>
                  <a:txBody>
                    <a:bodyPr/>
                    <a:lstStyle/>
                    <a:p>
                      <a:r>
                        <a:rPr lang="en-IN" dirty="0"/>
                        <a:t>==</a:t>
                      </a:r>
                      <a:endParaRPr lang="en-US" dirty="0"/>
                    </a:p>
                  </a:txBody>
                  <a:tcPr/>
                </a:tc>
                <a:tc>
                  <a:txBody>
                    <a:bodyPr/>
                    <a:lstStyle/>
                    <a:p>
                      <a:r>
                        <a:rPr lang="en-IN" dirty="0"/>
                        <a:t>Equal to</a:t>
                      </a:r>
                      <a:endParaRPr lang="en-US" dirty="0"/>
                    </a:p>
                  </a:txBody>
                  <a:tcPr/>
                </a:tc>
                <a:extLst>
                  <a:ext uri="{0D108BD9-81ED-4DB2-BD59-A6C34878D82A}">
                    <a16:rowId xmlns:a16="http://schemas.microsoft.com/office/drawing/2014/main" val="10005"/>
                  </a:ext>
                </a:extLst>
              </a:tr>
              <a:tr h="370840">
                <a:tc>
                  <a:txBody>
                    <a:bodyPr/>
                    <a:lstStyle/>
                    <a:p>
                      <a:r>
                        <a:rPr lang="en-IN" dirty="0"/>
                        <a:t>!=</a:t>
                      </a:r>
                      <a:endParaRPr lang="en-US" dirty="0"/>
                    </a:p>
                  </a:txBody>
                  <a:tcPr/>
                </a:tc>
                <a:tc>
                  <a:txBody>
                    <a:bodyPr/>
                    <a:lstStyle/>
                    <a:p>
                      <a:r>
                        <a:rPr lang="en-IN" dirty="0"/>
                        <a:t>Not equal</a:t>
                      </a:r>
                      <a:r>
                        <a:rPr lang="en-IN" baseline="0" dirty="0"/>
                        <a:t> to</a:t>
                      </a:r>
                      <a:endParaRPr lang="en-US"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75282482"/>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38200" y="1593669"/>
            <a:ext cx="10515600" cy="4583294"/>
          </a:xfrm>
        </p:spPr>
        <p:txBody>
          <a:bodyPr>
            <a:normAutofit fontScale="62500" lnSpcReduction="20000"/>
          </a:bodyPr>
          <a:lstStyle/>
          <a:p>
            <a:pPr>
              <a:buNone/>
            </a:pPr>
            <a:r>
              <a:rPr lang="en-US" sz="4300" dirty="0">
                <a:latin typeface="Times New Roman" pitchFamily="18" charset="0"/>
                <a:cs typeface="Times New Roman" pitchFamily="18" charset="0"/>
              </a:rPr>
              <a:t>#include &lt;</a:t>
            </a:r>
            <a:r>
              <a:rPr lang="en-US" sz="4300" dirty="0" err="1">
                <a:latin typeface="Times New Roman" pitchFamily="18" charset="0"/>
                <a:cs typeface="Times New Roman" pitchFamily="18" charset="0"/>
              </a:rPr>
              <a:t>stdio.h</a:t>
            </a:r>
            <a:r>
              <a:rPr lang="en-US" sz="4300" dirty="0">
                <a:latin typeface="Times New Roman" pitchFamily="18" charset="0"/>
                <a:cs typeface="Times New Roman" pitchFamily="18" charset="0"/>
              </a:rPr>
              <a:t>&gt;</a:t>
            </a:r>
          </a:p>
          <a:p>
            <a:pPr>
              <a:buNone/>
            </a:pPr>
            <a:r>
              <a:rPr lang="en-US" sz="4300" dirty="0" err="1">
                <a:latin typeface="Times New Roman" pitchFamily="18" charset="0"/>
                <a:cs typeface="Times New Roman" pitchFamily="18" charset="0"/>
              </a:rPr>
              <a:t>int</a:t>
            </a:r>
            <a:r>
              <a:rPr lang="en-US" sz="4300" dirty="0">
                <a:latin typeface="Times New Roman" pitchFamily="18" charset="0"/>
                <a:cs typeface="Times New Roman" pitchFamily="18" charset="0"/>
              </a:rPr>
              <a:t> main(void)</a:t>
            </a:r>
          </a:p>
          <a:p>
            <a:pPr>
              <a:buNone/>
            </a:pPr>
            <a:r>
              <a:rPr lang="en-US" sz="4300" dirty="0">
                <a:latin typeface="Times New Roman" pitchFamily="18" charset="0"/>
                <a:cs typeface="Times New Roman" pitchFamily="18" charset="0"/>
              </a:rPr>
              <a:t> {</a:t>
            </a:r>
          </a:p>
          <a:p>
            <a:pPr>
              <a:buNone/>
            </a:pPr>
            <a:r>
              <a:rPr lang="en-US" sz="4300" dirty="0">
                <a:latin typeface="Times New Roman" pitchFamily="18" charset="0"/>
                <a:cs typeface="Times New Roman" pitchFamily="18" charset="0"/>
              </a:rPr>
              <a:t>   </a:t>
            </a:r>
            <a:r>
              <a:rPr lang="en-US" sz="4300" dirty="0" err="1">
                <a:latin typeface="Times New Roman" pitchFamily="18" charset="0"/>
                <a:cs typeface="Times New Roman" pitchFamily="18" charset="0"/>
              </a:rPr>
              <a:t>int</a:t>
            </a:r>
            <a:r>
              <a:rPr lang="en-US" sz="4300" dirty="0">
                <a:latin typeface="Times New Roman" pitchFamily="18" charset="0"/>
                <a:cs typeface="Times New Roman" pitchFamily="18" charset="0"/>
              </a:rPr>
              <a:t> </a:t>
            </a:r>
            <a:r>
              <a:rPr lang="en-US" sz="4300" dirty="0" err="1">
                <a:latin typeface="Times New Roman" pitchFamily="18" charset="0"/>
                <a:cs typeface="Times New Roman" pitchFamily="18" charset="0"/>
              </a:rPr>
              <a:t>a,b,c</a:t>
            </a:r>
            <a:r>
              <a:rPr lang="en-US" sz="4300" dirty="0">
                <a:latin typeface="Times New Roman" pitchFamily="18" charset="0"/>
                <a:cs typeface="Times New Roman" pitchFamily="18" charset="0"/>
              </a:rPr>
              <a:t>;</a:t>
            </a:r>
          </a:p>
          <a:p>
            <a:pPr>
              <a:buNone/>
            </a:pPr>
            <a:r>
              <a:rPr lang="en-US" sz="4300" dirty="0">
                <a:latin typeface="Times New Roman" pitchFamily="18" charset="0"/>
                <a:cs typeface="Times New Roman" pitchFamily="18" charset="0"/>
              </a:rPr>
              <a:t>    </a:t>
            </a:r>
            <a:r>
              <a:rPr lang="en-US" sz="4300" dirty="0" err="1">
                <a:latin typeface="Times New Roman" pitchFamily="18" charset="0"/>
                <a:cs typeface="Times New Roman" pitchFamily="18" charset="0"/>
              </a:rPr>
              <a:t>printf</a:t>
            </a:r>
            <a:r>
              <a:rPr lang="en-US" sz="4300" dirty="0">
                <a:latin typeface="Times New Roman" pitchFamily="18" charset="0"/>
                <a:cs typeface="Times New Roman" pitchFamily="18" charset="0"/>
              </a:rPr>
              <a:t>("enter the value of </a:t>
            </a:r>
            <a:r>
              <a:rPr lang="en-US" sz="4300" dirty="0" err="1">
                <a:latin typeface="Times New Roman" pitchFamily="18" charset="0"/>
                <a:cs typeface="Times New Roman" pitchFamily="18" charset="0"/>
              </a:rPr>
              <a:t>a,b</a:t>
            </a:r>
            <a:r>
              <a:rPr lang="en-US" sz="4300" dirty="0">
                <a:latin typeface="Times New Roman" pitchFamily="18" charset="0"/>
                <a:cs typeface="Times New Roman" pitchFamily="18" charset="0"/>
              </a:rPr>
              <a:t> and c");</a:t>
            </a:r>
          </a:p>
          <a:p>
            <a:pPr>
              <a:buNone/>
            </a:pPr>
            <a:r>
              <a:rPr lang="en-US" sz="4300" dirty="0">
                <a:latin typeface="Times New Roman" pitchFamily="18" charset="0"/>
                <a:cs typeface="Times New Roman" pitchFamily="18" charset="0"/>
              </a:rPr>
              <a:t>    </a:t>
            </a:r>
            <a:r>
              <a:rPr lang="en-US" sz="4300" dirty="0" err="1">
                <a:latin typeface="Times New Roman" pitchFamily="18" charset="0"/>
                <a:cs typeface="Times New Roman" pitchFamily="18" charset="0"/>
              </a:rPr>
              <a:t>scanf</a:t>
            </a:r>
            <a:r>
              <a:rPr lang="en-US" sz="4300" dirty="0">
                <a:latin typeface="Times New Roman" pitchFamily="18" charset="0"/>
                <a:cs typeface="Times New Roman" pitchFamily="18" charset="0"/>
              </a:rPr>
              <a:t>("%d %d %</a:t>
            </a:r>
            <a:r>
              <a:rPr lang="en-US" sz="4300" dirty="0" err="1">
                <a:latin typeface="Times New Roman" pitchFamily="18" charset="0"/>
                <a:cs typeface="Times New Roman" pitchFamily="18" charset="0"/>
              </a:rPr>
              <a:t>d",&amp;a,&amp;b</a:t>
            </a:r>
            <a:r>
              <a:rPr lang="en-US" sz="4300" dirty="0">
                <a:latin typeface="Times New Roman" pitchFamily="18" charset="0"/>
                <a:cs typeface="Times New Roman" pitchFamily="18" charset="0"/>
              </a:rPr>
              <a:t>, &amp;c);</a:t>
            </a:r>
          </a:p>
          <a:p>
            <a:pPr>
              <a:buNone/>
            </a:pPr>
            <a:r>
              <a:rPr lang="en-US" sz="4300" dirty="0">
                <a:latin typeface="Times New Roman" pitchFamily="18" charset="0"/>
                <a:cs typeface="Times New Roman" pitchFamily="18" charset="0"/>
              </a:rPr>
              <a:t>    </a:t>
            </a:r>
            <a:r>
              <a:rPr lang="en-US" sz="4300" dirty="0" err="1">
                <a:latin typeface="Times New Roman" pitchFamily="18" charset="0"/>
                <a:cs typeface="Times New Roman" pitchFamily="18" charset="0"/>
              </a:rPr>
              <a:t>printf</a:t>
            </a:r>
            <a:r>
              <a:rPr lang="en-US" sz="4300" dirty="0">
                <a:latin typeface="Times New Roman" pitchFamily="18" charset="0"/>
                <a:cs typeface="Times New Roman" pitchFamily="18" charset="0"/>
              </a:rPr>
              <a:t>("%d == %d is %d \n", a, b, a == b);</a:t>
            </a:r>
          </a:p>
          <a:p>
            <a:pPr>
              <a:buNone/>
            </a:pPr>
            <a:r>
              <a:rPr lang="en-US" sz="4300" dirty="0">
                <a:latin typeface="Times New Roman" pitchFamily="18" charset="0"/>
                <a:cs typeface="Times New Roman" pitchFamily="18" charset="0"/>
              </a:rPr>
              <a:t>    </a:t>
            </a:r>
            <a:r>
              <a:rPr lang="en-US" sz="4300" dirty="0" err="1">
                <a:latin typeface="Times New Roman" pitchFamily="18" charset="0"/>
                <a:cs typeface="Times New Roman" pitchFamily="18" charset="0"/>
              </a:rPr>
              <a:t>printf</a:t>
            </a:r>
            <a:r>
              <a:rPr lang="en-US" sz="4300" dirty="0">
                <a:latin typeface="Times New Roman" pitchFamily="18" charset="0"/>
                <a:cs typeface="Times New Roman" pitchFamily="18" charset="0"/>
              </a:rPr>
              <a:t>("%d == %d is %d \n", a, c, a == c);</a:t>
            </a:r>
          </a:p>
          <a:p>
            <a:pPr>
              <a:buNone/>
            </a:pPr>
            <a:r>
              <a:rPr lang="en-US" sz="4300" dirty="0">
                <a:latin typeface="Times New Roman" pitchFamily="18" charset="0"/>
                <a:cs typeface="Times New Roman" pitchFamily="18" charset="0"/>
              </a:rPr>
              <a:t>    </a:t>
            </a:r>
            <a:r>
              <a:rPr lang="en-US" sz="4300" dirty="0" err="1">
                <a:latin typeface="Times New Roman" pitchFamily="18" charset="0"/>
                <a:cs typeface="Times New Roman" pitchFamily="18" charset="0"/>
              </a:rPr>
              <a:t>printf</a:t>
            </a:r>
            <a:r>
              <a:rPr lang="en-US" sz="4300" dirty="0">
                <a:latin typeface="Times New Roman" pitchFamily="18" charset="0"/>
                <a:cs typeface="Times New Roman" pitchFamily="18" charset="0"/>
              </a:rPr>
              <a:t>("%d &gt; %d is %d \n", a, b, a &gt; b);</a:t>
            </a:r>
          </a:p>
          <a:p>
            <a:pPr>
              <a:buNone/>
            </a:pPr>
            <a:r>
              <a:rPr lang="en-US" sz="4300" dirty="0">
                <a:latin typeface="Times New Roman" pitchFamily="18" charset="0"/>
                <a:cs typeface="Times New Roman" pitchFamily="18" charset="0"/>
              </a:rPr>
              <a:t>    </a:t>
            </a:r>
            <a:r>
              <a:rPr lang="en-US" sz="4300" dirty="0" err="1">
                <a:latin typeface="Times New Roman" pitchFamily="18" charset="0"/>
                <a:cs typeface="Times New Roman" pitchFamily="18" charset="0"/>
              </a:rPr>
              <a:t>printf</a:t>
            </a:r>
            <a:r>
              <a:rPr lang="en-US" sz="4300" dirty="0">
                <a:latin typeface="Times New Roman" pitchFamily="18" charset="0"/>
                <a:cs typeface="Times New Roman" pitchFamily="18" charset="0"/>
              </a:rPr>
              <a:t>("%d &gt; %d is %d \n", a, c, a &gt; c);</a:t>
            </a:r>
          </a:p>
          <a:p>
            <a:pPr>
              <a:buNone/>
            </a:pPr>
            <a:r>
              <a:rPr lang="en-US" sz="4300" dirty="0">
                <a:latin typeface="Times New Roman" pitchFamily="18" charset="0"/>
                <a:cs typeface="Times New Roman" pitchFamily="18" charset="0"/>
              </a:rPr>
              <a:t>    </a:t>
            </a:r>
            <a:r>
              <a:rPr lang="en-US" sz="4300" dirty="0" err="1">
                <a:latin typeface="Times New Roman" pitchFamily="18" charset="0"/>
                <a:cs typeface="Times New Roman" pitchFamily="18" charset="0"/>
              </a:rPr>
              <a:t>printf</a:t>
            </a:r>
            <a:r>
              <a:rPr lang="en-US" sz="4300" dirty="0">
                <a:latin typeface="Times New Roman" pitchFamily="18" charset="0"/>
                <a:cs typeface="Times New Roman" pitchFamily="18" charset="0"/>
              </a:rPr>
              <a:t>("%d &lt; %d is %d \n", a, b, a &lt; b);</a:t>
            </a:r>
          </a:p>
          <a:p>
            <a:pPr algn="just">
              <a:buNone/>
            </a:pPr>
            <a:endParaRPr lang="en-IN" dirty="0"/>
          </a:p>
          <a:p>
            <a:pPr algn="just">
              <a:buNone/>
            </a:pPr>
            <a:endParaRPr lang="en-IN" dirty="0"/>
          </a:p>
        </p:txBody>
      </p:sp>
      <p:sp>
        <p:nvSpPr>
          <p:cNvPr id="4" name="Date Placeholder 3"/>
          <p:cNvSpPr>
            <a:spLocks noGrp="1"/>
          </p:cNvSpPr>
          <p:nvPr>
            <p:ph type="dt" sz="half" idx="10"/>
          </p:nvPr>
        </p:nvSpPr>
        <p:spPr/>
        <p:txBody>
          <a:bodyPr/>
          <a:lstStyle/>
          <a:p>
            <a:fld id="{84A2D0A2-598A-47BC-A31D-3C4CF022B3DA}" type="datetime1">
              <a:rPr lang="en-IN" sz="1400" b="1" smtClean="0">
                <a:solidFill>
                  <a:schemeClr val="bg1"/>
                </a:solidFill>
                <a:latin typeface="Times New Roman" panose="02020603050405020304" pitchFamily="18" charset="0"/>
                <a:cs typeface="Times New Roman" panose="02020603050405020304" pitchFamily="18" charset="0"/>
              </a:rPr>
              <a:t>09-06-2022</a:t>
            </a:fld>
            <a:endParaRPr lang="en-IN" sz="1400" b="1" dirty="0">
              <a:solidFill>
                <a:schemeClr val="bg1"/>
              </a:solidFill>
              <a:latin typeface="Times New Roman" panose="02020603050405020304" pitchFamily="18" charset="0"/>
              <a:cs typeface="Times New Roman" panose="02020603050405020304" pitchFamily="18" charset="0"/>
            </a:endParaRPr>
          </a:p>
        </p:txBody>
      </p:sp>
      <p:sp>
        <p:nvSpPr>
          <p:cNvPr id="25" name="Title 1"/>
          <p:cNvSpPr txBox="1">
            <a:spLocks/>
          </p:cNvSpPr>
          <p:nvPr/>
        </p:nvSpPr>
        <p:spPr>
          <a:xfrm>
            <a:off x="2847703" y="365760"/>
            <a:ext cx="7664088" cy="1110343"/>
          </a:xfrm>
          <a:prstGeom prst="rect">
            <a:avLst/>
          </a:prstGeom>
          <a:solidFill>
            <a:srgbClr val="C00000"/>
          </a:solidFill>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IN" sz="4400" b="1"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rPr>
              <a:t>Relational Operator</a:t>
            </a:r>
          </a:p>
        </p:txBody>
      </p:sp>
      <p:sp>
        <p:nvSpPr>
          <p:cNvPr id="6" name="Slide Number Placeholder 5"/>
          <p:cNvSpPr>
            <a:spLocks noGrp="1"/>
          </p:cNvSpPr>
          <p:nvPr>
            <p:ph type="sldNum" sz="quarter" idx="12"/>
          </p:nvPr>
        </p:nvSpPr>
        <p:spPr/>
        <p:txBody>
          <a:bodyPr/>
          <a:lstStyle/>
          <a:p>
            <a:fld id="{D0ACE207-8893-440E-B420-229E26CA706E}" type="slidenum">
              <a:rPr lang="en-IN" smtClean="0"/>
              <a:pPr/>
              <a:t>11</a:t>
            </a:fld>
            <a:endParaRPr lang="en-IN"/>
          </a:p>
        </p:txBody>
      </p:sp>
    </p:spTree>
    <p:extLst>
      <p:ext uri="{BB962C8B-B14F-4D97-AF65-F5344CB8AC3E}">
        <p14:creationId xmlns:p14="http://schemas.microsoft.com/office/powerpoint/2010/main" val="475282482"/>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38200" y="1593669"/>
            <a:ext cx="10515600" cy="4206240"/>
          </a:xfrm>
        </p:spPr>
        <p:txBody>
          <a:bodyPr>
            <a:normAutofit fontScale="92500" lnSpcReduction="20000"/>
          </a:bodyPr>
          <a:lstStyle/>
          <a:p>
            <a:pPr>
              <a:buNone/>
            </a:pPr>
            <a:r>
              <a:rPr lang="en-US" sz="4300" dirty="0">
                <a:latin typeface="Times New Roman" pitchFamily="18" charset="0"/>
                <a:cs typeface="Times New Roman" pitchFamily="18" charset="0"/>
              </a:rPr>
              <a:t>   </a:t>
            </a:r>
            <a:r>
              <a:rPr lang="en-US" sz="3000" dirty="0" err="1">
                <a:latin typeface="Times New Roman" pitchFamily="18" charset="0"/>
                <a:cs typeface="Times New Roman" pitchFamily="18" charset="0"/>
              </a:rPr>
              <a:t>printf</a:t>
            </a:r>
            <a:r>
              <a:rPr lang="en-US" sz="3000" dirty="0">
                <a:latin typeface="Times New Roman" pitchFamily="18" charset="0"/>
                <a:cs typeface="Times New Roman" pitchFamily="18" charset="0"/>
              </a:rPr>
              <a:t>("%d &lt; %d is %d \n", a, c, a &lt; c);</a:t>
            </a:r>
          </a:p>
          <a:p>
            <a:pPr>
              <a:buNone/>
            </a:pP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printf</a:t>
            </a:r>
            <a:r>
              <a:rPr lang="en-US" sz="3000" dirty="0">
                <a:latin typeface="Times New Roman" pitchFamily="18" charset="0"/>
                <a:cs typeface="Times New Roman" pitchFamily="18" charset="0"/>
              </a:rPr>
              <a:t>("%d != %d is %d \n", a, b, a != b);</a:t>
            </a:r>
          </a:p>
          <a:p>
            <a:pPr>
              <a:buNone/>
            </a:pP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printf</a:t>
            </a:r>
            <a:r>
              <a:rPr lang="en-US" sz="3000" dirty="0">
                <a:latin typeface="Times New Roman" pitchFamily="18" charset="0"/>
                <a:cs typeface="Times New Roman" pitchFamily="18" charset="0"/>
              </a:rPr>
              <a:t>("%d != %d is %d \n", a, c, a != c);</a:t>
            </a:r>
          </a:p>
          <a:p>
            <a:pPr>
              <a:buNone/>
            </a:pP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printf</a:t>
            </a:r>
            <a:r>
              <a:rPr lang="en-US" sz="3000" dirty="0">
                <a:latin typeface="Times New Roman" pitchFamily="18" charset="0"/>
                <a:cs typeface="Times New Roman" pitchFamily="18" charset="0"/>
              </a:rPr>
              <a:t>("%d &gt;= %d is %d \n", a, b, a &gt;= b);</a:t>
            </a:r>
          </a:p>
          <a:p>
            <a:pPr>
              <a:buNone/>
            </a:pP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printf</a:t>
            </a:r>
            <a:r>
              <a:rPr lang="en-US" sz="3000" dirty="0">
                <a:latin typeface="Times New Roman" pitchFamily="18" charset="0"/>
                <a:cs typeface="Times New Roman" pitchFamily="18" charset="0"/>
              </a:rPr>
              <a:t>("%d &gt;= %d is %d \n", a, c, a &gt;= c);</a:t>
            </a:r>
          </a:p>
          <a:p>
            <a:pPr>
              <a:buNone/>
            </a:pP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printf</a:t>
            </a:r>
            <a:r>
              <a:rPr lang="en-US" sz="3000" dirty="0">
                <a:latin typeface="Times New Roman" pitchFamily="18" charset="0"/>
                <a:cs typeface="Times New Roman" pitchFamily="18" charset="0"/>
              </a:rPr>
              <a:t>("%d &lt;= %d is %d \n", a, b, a &lt;= b);</a:t>
            </a:r>
          </a:p>
          <a:p>
            <a:pPr>
              <a:buNone/>
            </a:pP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printf</a:t>
            </a:r>
            <a:r>
              <a:rPr lang="en-US" sz="3000" dirty="0">
                <a:latin typeface="Times New Roman" pitchFamily="18" charset="0"/>
                <a:cs typeface="Times New Roman" pitchFamily="18" charset="0"/>
              </a:rPr>
              <a:t>("%d &lt;= %d is %d \n", a, c, a &lt;= c);</a:t>
            </a:r>
          </a:p>
          <a:p>
            <a:pPr>
              <a:buNone/>
            </a:pPr>
            <a:r>
              <a:rPr lang="en-US" sz="3000" dirty="0">
                <a:latin typeface="Times New Roman" pitchFamily="18" charset="0"/>
                <a:cs typeface="Times New Roman" pitchFamily="18" charset="0"/>
              </a:rPr>
              <a:t>    return 0;</a:t>
            </a:r>
          </a:p>
          <a:p>
            <a:pPr>
              <a:buNone/>
            </a:pPr>
            <a:r>
              <a:rPr lang="en-US" sz="3000" dirty="0">
                <a:latin typeface="Times New Roman" pitchFamily="18" charset="0"/>
                <a:cs typeface="Times New Roman" pitchFamily="18" charset="0"/>
              </a:rPr>
              <a:t>}</a:t>
            </a:r>
            <a:endParaRPr lang="en-IN" sz="3000" dirty="0">
              <a:latin typeface="Times New Roman" pitchFamily="18" charset="0"/>
              <a:cs typeface="Times New Roman" pitchFamily="18" charset="0"/>
            </a:endParaRPr>
          </a:p>
          <a:p>
            <a:pPr algn="just">
              <a:buNone/>
            </a:pPr>
            <a:endParaRPr lang="en-IN" dirty="0"/>
          </a:p>
        </p:txBody>
      </p:sp>
      <p:sp>
        <p:nvSpPr>
          <p:cNvPr id="4" name="Date Placeholder 3"/>
          <p:cNvSpPr>
            <a:spLocks noGrp="1"/>
          </p:cNvSpPr>
          <p:nvPr>
            <p:ph type="dt" sz="half" idx="10"/>
          </p:nvPr>
        </p:nvSpPr>
        <p:spPr/>
        <p:txBody>
          <a:bodyPr/>
          <a:lstStyle/>
          <a:p>
            <a:fld id="{506A31A3-8EF8-4497-95BA-F859795F0BAD}" type="datetime1">
              <a:rPr lang="en-IN" sz="1400" b="1" smtClean="0">
                <a:solidFill>
                  <a:schemeClr val="bg1"/>
                </a:solidFill>
                <a:latin typeface="Times New Roman" panose="02020603050405020304" pitchFamily="18" charset="0"/>
                <a:cs typeface="Times New Roman" panose="02020603050405020304" pitchFamily="18" charset="0"/>
              </a:rPr>
              <a:t>09-06-2022</a:t>
            </a:fld>
            <a:endParaRPr lang="en-IN" sz="1400" b="1" dirty="0">
              <a:solidFill>
                <a:schemeClr val="bg1"/>
              </a:solidFill>
              <a:latin typeface="Times New Roman" panose="02020603050405020304" pitchFamily="18" charset="0"/>
              <a:cs typeface="Times New Roman" panose="02020603050405020304" pitchFamily="18" charset="0"/>
            </a:endParaRPr>
          </a:p>
        </p:txBody>
      </p:sp>
      <p:sp>
        <p:nvSpPr>
          <p:cNvPr id="25" name="Title 1"/>
          <p:cNvSpPr txBox="1">
            <a:spLocks/>
          </p:cNvSpPr>
          <p:nvPr/>
        </p:nvSpPr>
        <p:spPr>
          <a:xfrm>
            <a:off x="2847703" y="365760"/>
            <a:ext cx="7664088" cy="1110343"/>
          </a:xfrm>
          <a:prstGeom prst="rect">
            <a:avLst/>
          </a:prstGeom>
          <a:solidFill>
            <a:srgbClr val="C00000"/>
          </a:solidFill>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IN" sz="4400" b="1"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rPr>
              <a:t>Relational Operator</a:t>
            </a:r>
          </a:p>
        </p:txBody>
      </p:sp>
      <p:sp>
        <p:nvSpPr>
          <p:cNvPr id="6" name="Slide Number Placeholder 5"/>
          <p:cNvSpPr>
            <a:spLocks noGrp="1"/>
          </p:cNvSpPr>
          <p:nvPr>
            <p:ph type="sldNum" sz="quarter" idx="12"/>
          </p:nvPr>
        </p:nvSpPr>
        <p:spPr/>
        <p:txBody>
          <a:bodyPr/>
          <a:lstStyle/>
          <a:p>
            <a:fld id="{D0ACE207-8893-440E-B420-229E26CA706E}" type="slidenum">
              <a:rPr lang="en-IN" smtClean="0"/>
              <a:pPr/>
              <a:t>12</a:t>
            </a:fld>
            <a:endParaRPr lang="en-IN"/>
          </a:p>
        </p:txBody>
      </p:sp>
      <p:pic>
        <p:nvPicPr>
          <p:cNvPr id="8" name="Picture 7"/>
          <p:cNvPicPr/>
          <p:nvPr/>
        </p:nvPicPr>
        <p:blipFill>
          <a:blip r:embed="rId3"/>
          <a:srcRect/>
          <a:stretch>
            <a:fillRect/>
          </a:stretch>
        </p:blipFill>
        <p:spPr bwMode="auto">
          <a:xfrm>
            <a:off x="7888468" y="1744300"/>
            <a:ext cx="2849201" cy="3363277"/>
          </a:xfrm>
          <a:prstGeom prst="rect">
            <a:avLst/>
          </a:prstGeom>
          <a:noFill/>
          <a:ln w="9525">
            <a:noFill/>
            <a:miter lim="800000"/>
            <a:headEnd/>
            <a:tailEnd/>
          </a:ln>
        </p:spPr>
      </p:pic>
    </p:spTree>
    <p:extLst>
      <p:ext uri="{BB962C8B-B14F-4D97-AF65-F5344CB8AC3E}">
        <p14:creationId xmlns:p14="http://schemas.microsoft.com/office/powerpoint/2010/main" val="475282482"/>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algn="just"/>
            <a:r>
              <a:rPr lang="en-IN" sz="2400" dirty="0">
                <a:latin typeface="Times New Roman" pitchFamily="18" charset="0"/>
                <a:cs typeface="Times New Roman" pitchFamily="18" charset="0"/>
              </a:rPr>
              <a:t>Logical operator is used to compare or evaluate logical and relational expressions.</a:t>
            </a:r>
          </a:p>
          <a:p>
            <a:pPr algn="just"/>
            <a:r>
              <a:rPr lang="en-IN" sz="2400" dirty="0">
                <a:latin typeface="Times New Roman" pitchFamily="18" charset="0"/>
                <a:cs typeface="Times New Roman" pitchFamily="18" charset="0"/>
              </a:rPr>
              <a:t>Operators are as follows:</a:t>
            </a:r>
          </a:p>
          <a:p>
            <a:pPr algn="just"/>
            <a:endParaRPr lang="en-IN" dirty="0"/>
          </a:p>
          <a:p>
            <a:pPr algn="just"/>
            <a:endParaRPr lang="en-IN" dirty="0"/>
          </a:p>
          <a:p>
            <a:pPr algn="just">
              <a:buNone/>
            </a:pPr>
            <a:endParaRPr lang="en-IN" dirty="0"/>
          </a:p>
        </p:txBody>
      </p:sp>
      <p:sp>
        <p:nvSpPr>
          <p:cNvPr id="4" name="Date Placeholder 3"/>
          <p:cNvSpPr>
            <a:spLocks noGrp="1"/>
          </p:cNvSpPr>
          <p:nvPr>
            <p:ph type="dt" sz="half" idx="10"/>
          </p:nvPr>
        </p:nvSpPr>
        <p:spPr/>
        <p:txBody>
          <a:bodyPr/>
          <a:lstStyle/>
          <a:p>
            <a:fld id="{22D8C5BE-4BDA-4B5D-AC49-056156A2AE68}" type="datetime1">
              <a:rPr lang="en-IN" sz="1400" b="1" smtClean="0">
                <a:solidFill>
                  <a:schemeClr val="bg1"/>
                </a:solidFill>
                <a:latin typeface="Times New Roman" panose="02020603050405020304" pitchFamily="18" charset="0"/>
                <a:cs typeface="Times New Roman" panose="02020603050405020304" pitchFamily="18" charset="0"/>
              </a:rPr>
              <a:t>09-06-2022</a:t>
            </a:fld>
            <a:endParaRPr lang="en-IN" sz="1400" b="1" dirty="0">
              <a:solidFill>
                <a:schemeClr val="bg1"/>
              </a:solidFill>
              <a:latin typeface="Times New Roman" panose="02020603050405020304" pitchFamily="18" charset="0"/>
              <a:cs typeface="Times New Roman" panose="02020603050405020304" pitchFamily="18" charset="0"/>
            </a:endParaRPr>
          </a:p>
        </p:txBody>
      </p:sp>
      <p:sp>
        <p:nvSpPr>
          <p:cNvPr id="25" name="Title 1"/>
          <p:cNvSpPr txBox="1">
            <a:spLocks/>
          </p:cNvSpPr>
          <p:nvPr/>
        </p:nvSpPr>
        <p:spPr>
          <a:xfrm>
            <a:off x="2847703" y="365760"/>
            <a:ext cx="7664088" cy="1110343"/>
          </a:xfrm>
          <a:prstGeom prst="rect">
            <a:avLst/>
          </a:prstGeom>
          <a:solidFill>
            <a:srgbClr val="C00000"/>
          </a:solidFill>
        </p:spPr>
        <p:txBody>
          <a:bodyPr vert="horz" lIns="91440" tIns="45720" rIns="91440" bIns="45720" rtlCol="0" anchor="ctr">
            <a:normAutofit/>
          </a:bodyPr>
          <a:lstStyle/>
          <a:p>
            <a:pPr lvl="0" algn="ctr">
              <a:lnSpc>
                <a:spcPct val="90000"/>
              </a:lnSpc>
              <a:spcBef>
                <a:spcPct val="0"/>
              </a:spcBef>
              <a:defRPr/>
            </a:pPr>
            <a:r>
              <a:rPr lang="en-IN" sz="4400" b="1" dirty="0">
                <a:solidFill>
                  <a:schemeClr val="bg1"/>
                </a:solidFill>
                <a:latin typeface="Times New Roman" pitchFamily="18" charset="0"/>
                <a:cs typeface="Times New Roman" pitchFamily="18" charset="0"/>
              </a:rPr>
              <a:t>Logical Operator</a:t>
            </a:r>
          </a:p>
        </p:txBody>
      </p:sp>
      <p:sp>
        <p:nvSpPr>
          <p:cNvPr id="6" name="Slide Number Placeholder 5"/>
          <p:cNvSpPr>
            <a:spLocks noGrp="1"/>
          </p:cNvSpPr>
          <p:nvPr>
            <p:ph type="sldNum" sz="quarter" idx="12"/>
          </p:nvPr>
        </p:nvSpPr>
        <p:spPr/>
        <p:txBody>
          <a:bodyPr/>
          <a:lstStyle/>
          <a:p>
            <a:fld id="{D0ACE207-8893-440E-B420-229E26CA706E}" type="slidenum">
              <a:rPr lang="en-IN" smtClean="0"/>
              <a:pPr/>
              <a:t>13</a:t>
            </a:fld>
            <a:endParaRPr lang="en-IN"/>
          </a:p>
        </p:txBody>
      </p:sp>
      <p:graphicFrame>
        <p:nvGraphicFramePr>
          <p:cNvPr id="8" name="Table 7"/>
          <p:cNvGraphicFramePr>
            <a:graphicFrameLocks noGrp="1"/>
          </p:cNvGraphicFramePr>
          <p:nvPr/>
        </p:nvGraphicFramePr>
        <p:xfrm>
          <a:off x="1731555" y="2965270"/>
          <a:ext cx="8128000" cy="1498356"/>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728">
                <a:tc>
                  <a:txBody>
                    <a:bodyPr/>
                    <a:lstStyle/>
                    <a:p>
                      <a:r>
                        <a:rPr lang="en-IN" dirty="0"/>
                        <a:t>Operator</a:t>
                      </a:r>
                      <a:endParaRPr lang="en-US" dirty="0"/>
                    </a:p>
                  </a:txBody>
                  <a:tcPr/>
                </a:tc>
                <a:tc>
                  <a:txBody>
                    <a:bodyPr/>
                    <a:lstStyle/>
                    <a:p>
                      <a:r>
                        <a:rPr lang="en-IN" dirty="0"/>
                        <a:t>Meaning</a:t>
                      </a:r>
                      <a:endParaRPr lang="en-US" dirty="0"/>
                    </a:p>
                  </a:txBody>
                  <a:tcPr/>
                </a:tc>
                <a:extLst>
                  <a:ext uri="{0D108BD9-81ED-4DB2-BD59-A6C34878D82A}">
                    <a16:rowId xmlns:a16="http://schemas.microsoft.com/office/drawing/2014/main" val="10000"/>
                  </a:ext>
                </a:extLst>
              </a:tr>
              <a:tr h="375876">
                <a:tc>
                  <a:txBody>
                    <a:bodyPr/>
                    <a:lstStyle/>
                    <a:p>
                      <a:r>
                        <a:rPr lang="en-IN" dirty="0"/>
                        <a:t>&amp;&amp;</a:t>
                      </a:r>
                      <a:endParaRPr lang="en-US" dirty="0"/>
                    </a:p>
                  </a:txBody>
                  <a:tcPr/>
                </a:tc>
                <a:tc>
                  <a:txBody>
                    <a:bodyPr/>
                    <a:lstStyle/>
                    <a:p>
                      <a:r>
                        <a:rPr lang="en-IN" dirty="0"/>
                        <a:t>Logical</a:t>
                      </a:r>
                      <a:r>
                        <a:rPr lang="en-IN" baseline="0" dirty="0"/>
                        <a:t> AND</a:t>
                      </a:r>
                      <a:endParaRPr lang="en-US" dirty="0"/>
                    </a:p>
                  </a:txBody>
                  <a:tcPr/>
                </a:tc>
                <a:extLst>
                  <a:ext uri="{0D108BD9-81ED-4DB2-BD59-A6C34878D82A}">
                    <a16:rowId xmlns:a16="http://schemas.microsoft.com/office/drawing/2014/main" val="10001"/>
                  </a:ext>
                </a:extLst>
              </a:tr>
              <a:tr h="375876">
                <a:tc>
                  <a:txBody>
                    <a:bodyPr/>
                    <a:lstStyle/>
                    <a:p>
                      <a:r>
                        <a:rPr lang="en-IN" dirty="0"/>
                        <a:t>||</a:t>
                      </a:r>
                      <a:endParaRPr lang="en-US" dirty="0"/>
                    </a:p>
                  </a:txBody>
                  <a:tcPr/>
                </a:tc>
                <a:tc>
                  <a:txBody>
                    <a:bodyPr/>
                    <a:lstStyle/>
                    <a:p>
                      <a:r>
                        <a:rPr lang="en-IN" dirty="0"/>
                        <a:t>Logical OR</a:t>
                      </a:r>
                      <a:endParaRPr lang="en-US" dirty="0"/>
                    </a:p>
                  </a:txBody>
                  <a:tcPr/>
                </a:tc>
                <a:extLst>
                  <a:ext uri="{0D108BD9-81ED-4DB2-BD59-A6C34878D82A}">
                    <a16:rowId xmlns:a16="http://schemas.microsoft.com/office/drawing/2014/main" val="10002"/>
                  </a:ext>
                </a:extLst>
              </a:tr>
              <a:tr h="375876">
                <a:tc>
                  <a:txBody>
                    <a:bodyPr/>
                    <a:lstStyle/>
                    <a:p>
                      <a:r>
                        <a:rPr lang="en-IN" dirty="0"/>
                        <a:t>!</a:t>
                      </a:r>
                      <a:endParaRPr lang="en-US" dirty="0"/>
                    </a:p>
                  </a:txBody>
                  <a:tcPr/>
                </a:tc>
                <a:tc>
                  <a:txBody>
                    <a:bodyPr/>
                    <a:lstStyle/>
                    <a:p>
                      <a:r>
                        <a:rPr lang="en-IN" dirty="0"/>
                        <a:t>Logical NOT</a:t>
                      </a:r>
                      <a:endParaRPr lang="en-US"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75282482"/>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fontScale="92500" lnSpcReduction="20000"/>
          </a:bodyPr>
          <a:lstStyle/>
          <a:p>
            <a:pPr>
              <a:buNone/>
            </a:pPr>
            <a:r>
              <a:rPr lang="en-US" sz="2600" dirty="0">
                <a:latin typeface="Times New Roman" pitchFamily="18" charset="0"/>
                <a:cs typeface="Times New Roman" pitchFamily="18" charset="0"/>
              </a:rPr>
              <a:t>#include &lt;</a:t>
            </a:r>
            <a:r>
              <a:rPr lang="en-US" sz="2600" dirty="0" err="1">
                <a:latin typeface="Times New Roman" pitchFamily="18" charset="0"/>
                <a:cs typeface="Times New Roman" pitchFamily="18" charset="0"/>
              </a:rPr>
              <a:t>stdio.h</a:t>
            </a:r>
            <a:r>
              <a:rPr lang="en-US" sz="2600" dirty="0">
                <a:latin typeface="Times New Roman" pitchFamily="18" charset="0"/>
                <a:cs typeface="Times New Roman" pitchFamily="18" charset="0"/>
              </a:rPr>
              <a:t>&gt;</a:t>
            </a:r>
          </a:p>
          <a:p>
            <a:pPr>
              <a:buNone/>
            </a:pPr>
            <a:r>
              <a:rPr lang="en-US" sz="2600" dirty="0" err="1">
                <a:latin typeface="Times New Roman" pitchFamily="18" charset="0"/>
                <a:cs typeface="Times New Roman" pitchFamily="18" charset="0"/>
              </a:rPr>
              <a:t>int</a:t>
            </a:r>
            <a:r>
              <a:rPr lang="en-US" sz="2600" dirty="0">
                <a:latin typeface="Times New Roman" pitchFamily="18" charset="0"/>
                <a:cs typeface="Times New Roman" pitchFamily="18" charset="0"/>
              </a:rPr>
              <a:t> main()</a:t>
            </a:r>
          </a:p>
          <a:p>
            <a:pPr>
              <a:buNone/>
            </a:pPr>
            <a:r>
              <a:rPr lang="en-US" sz="2600" dirty="0">
                <a:latin typeface="Times New Roman" pitchFamily="18" charset="0"/>
                <a:cs typeface="Times New Roman" pitchFamily="18" charset="0"/>
              </a:rPr>
              <a:t>{</a:t>
            </a:r>
          </a:p>
          <a:p>
            <a:pPr>
              <a:buNone/>
            </a:pP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int</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a,b,c</a:t>
            </a:r>
            <a:r>
              <a:rPr lang="en-US" sz="2600" dirty="0">
                <a:latin typeface="Times New Roman" pitchFamily="18" charset="0"/>
                <a:cs typeface="Times New Roman" pitchFamily="18" charset="0"/>
              </a:rPr>
              <a:t>, result;</a:t>
            </a:r>
          </a:p>
          <a:p>
            <a:pPr>
              <a:buNone/>
            </a:pP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printf</a:t>
            </a:r>
            <a:r>
              <a:rPr lang="en-US" sz="2600" dirty="0">
                <a:latin typeface="Times New Roman" pitchFamily="18" charset="0"/>
                <a:cs typeface="Times New Roman" pitchFamily="18" charset="0"/>
              </a:rPr>
              <a:t>("enter the value of </a:t>
            </a:r>
            <a:r>
              <a:rPr lang="en-US" sz="2600" dirty="0" err="1">
                <a:latin typeface="Times New Roman" pitchFamily="18" charset="0"/>
                <a:cs typeface="Times New Roman" pitchFamily="18" charset="0"/>
              </a:rPr>
              <a:t>a,b</a:t>
            </a:r>
            <a:r>
              <a:rPr lang="en-US" sz="2600" dirty="0">
                <a:latin typeface="Times New Roman" pitchFamily="18" charset="0"/>
                <a:cs typeface="Times New Roman" pitchFamily="18" charset="0"/>
              </a:rPr>
              <a:t> and c");</a:t>
            </a:r>
          </a:p>
          <a:p>
            <a:pPr>
              <a:buNone/>
            </a:pP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scanf</a:t>
            </a:r>
            <a:r>
              <a:rPr lang="en-US" sz="2600" dirty="0">
                <a:latin typeface="Times New Roman" pitchFamily="18" charset="0"/>
                <a:cs typeface="Times New Roman" pitchFamily="18" charset="0"/>
              </a:rPr>
              <a:t>("%d %d %</a:t>
            </a:r>
            <a:r>
              <a:rPr lang="en-US" sz="2600" dirty="0" err="1">
                <a:latin typeface="Times New Roman" pitchFamily="18" charset="0"/>
                <a:cs typeface="Times New Roman" pitchFamily="18" charset="0"/>
              </a:rPr>
              <a:t>d",&amp;a,&amp;b</a:t>
            </a:r>
            <a:r>
              <a:rPr lang="en-US" sz="2600" dirty="0">
                <a:latin typeface="Times New Roman" pitchFamily="18" charset="0"/>
                <a:cs typeface="Times New Roman" pitchFamily="18" charset="0"/>
              </a:rPr>
              <a:t>, &amp;c);</a:t>
            </a:r>
          </a:p>
          <a:p>
            <a:pPr>
              <a:buNone/>
            </a:pPr>
            <a:r>
              <a:rPr lang="en-US" sz="2600" dirty="0">
                <a:latin typeface="Times New Roman" pitchFamily="18" charset="0"/>
                <a:cs typeface="Times New Roman" pitchFamily="18" charset="0"/>
              </a:rPr>
              <a:t>    result = (a == b) &amp;&amp; (c &gt; b);</a:t>
            </a:r>
          </a:p>
          <a:p>
            <a:pPr>
              <a:buNone/>
            </a:pP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printf</a:t>
            </a:r>
            <a:r>
              <a:rPr lang="en-US" sz="2600" dirty="0">
                <a:latin typeface="Times New Roman" pitchFamily="18" charset="0"/>
                <a:cs typeface="Times New Roman" pitchFamily="18" charset="0"/>
              </a:rPr>
              <a:t>("(a == b) &amp;&amp; (c &gt; b) is %d \n", result);</a:t>
            </a:r>
          </a:p>
          <a:p>
            <a:pPr>
              <a:buNone/>
            </a:pPr>
            <a:r>
              <a:rPr lang="en-US" sz="2600" dirty="0">
                <a:latin typeface="Times New Roman" pitchFamily="18" charset="0"/>
                <a:cs typeface="Times New Roman" pitchFamily="18" charset="0"/>
              </a:rPr>
              <a:t>    result = (a == b) &amp;&amp; (c &lt; b);</a:t>
            </a:r>
          </a:p>
          <a:p>
            <a:pPr>
              <a:buNone/>
            </a:pP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printf</a:t>
            </a:r>
            <a:r>
              <a:rPr lang="en-US" sz="2600" dirty="0">
                <a:latin typeface="Times New Roman" pitchFamily="18" charset="0"/>
                <a:cs typeface="Times New Roman" pitchFamily="18" charset="0"/>
              </a:rPr>
              <a:t>("(a == b) &amp;&amp; (c &lt; b) is %d \n", result);</a:t>
            </a:r>
          </a:p>
          <a:p>
            <a:pPr>
              <a:buNone/>
            </a:pPr>
            <a:r>
              <a:rPr lang="en-US" sz="2600" dirty="0">
                <a:latin typeface="Times New Roman" pitchFamily="18" charset="0"/>
                <a:cs typeface="Times New Roman" pitchFamily="18" charset="0"/>
              </a:rPr>
              <a:t>    result = (a == b) || (c &lt; b);</a:t>
            </a:r>
          </a:p>
          <a:p>
            <a:pPr algn="just">
              <a:buNone/>
            </a:pPr>
            <a:endParaRPr lang="en-IN" dirty="0"/>
          </a:p>
          <a:p>
            <a:pPr algn="just">
              <a:buNone/>
            </a:pPr>
            <a:endParaRPr lang="en-IN" dirty="0"/>
          </a:p>
        </p:txBody>
      </p:sp>
      <p:sp>
        <p:nvSpPr>
          <p:cNvPr id="4" name="Date Placeholder 3"/>
          <p:cNvSpPr>
            <a:spLocks noGrp="1"/>
          </p:cNvSpPr>
          <p:nvPr>
            <p:ph type="dt" sz="half" idx="10"/>
          </p:nvPr>
        </p:nvSpPr>
        <p:spPr/>
        <p:txBody>
          <a:bodyPr/>
          <a:lstStyle/>
          <a:p>
            <a:fld id="{C9DAE848-CF05-4EDA-BF1C-663DE715E2CB}" type="datetime1">
              <a:rPr lang="en-IN" sz="1400" b="1" smtClean="0">
                <a:solidFill>
                  <a:schemeClr val="bg1"/>
                </a:solidFill>
                <a:latin typeface="Times New Roman" panose="02020603050405020304" pitchFamily="18" charset="0"/>
                <a:cs typeface="Times New Roman" panose="02020603050405020304" pitchFamily="18" charset="0"/>
              </a:rPr>
              <a:t>09-06-2022</a:t>
            </a:fld>
            <a:endParaRPr lang="en-IN" sz="1400" b="1" dirty="0">
              <a:solidFill>
                <a:schemeClr val="bg1"/>
              </a:solidFill>
              <a:latin typeface="Times New Roman" panose="02020603050405020304" pitchFamily="18" charset="0"/>
              <a:cs typeface="Times New Roman" panose="02020603050405020304" pitchFamily="18" charset="0"/>
            </a:endParaRPr>
          </a:p>
        </p:txBody>
      </p:sp>
      <p:sp>
        <p:nvSpPr>
          <p:cNvPr id="25" name="Title 1"/>
          <p:cNvSpPr txBox="1">
            <a:spLocks/>
          </p:cNvSpPr>
          <p:nvPr/>
        </p:nvSpPr>
        <p:spPr>
          <a:xfrm>
            <a:off x="2847703" y="365760"/>
            <a:ext cx="7664088" cy="1110343"/>
          </a:xfrm>
          <a:prstGeom prst="rect">
            <a:avLst/>
          </a:prstGeom>
          <a:solidFill>
            <a:srgbClr val="C00000"/>
          </a:solidFill>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IN" sz="4400" b="1"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rPr>
              <a:t>Logical Operator</a:t>
            </a:r>
          </a:p>
        </p:txBody>
      </p:sp>
      <p:sp>
        <p:nvSpPr>
          <p:cNvPr id="6" name="Slide Number Placeholder 5"/>
          <p:cNvSpPr>
            <a:spLocks noGrp="1"/>
          </p:cNvSpPr>
          <p:nvPr>
            <p:ph type="sldNum" sz="quarter" idx="12"/>
          </p:nvPr>
        </p:nvSpPr>
        <p:spPr/>
        <p:txBody>
          <a:bodyPr/>
          <a:lstStyle/>
          <a:p>
            <a:fld id="{D0ACE207-8893-440E-B420-229E26CA706E}" type="slidenum">
              <a:rPr lang="en-IN" smtClean="0"/>
              <a:pPr/>
              <a:t>14</a:t>
            </a:fld>
            <a:endParaRPr lang="en-IN"/>
          </a:p>
        </p:txBody>
      </p:sp>
    </p:spTree>
    <p:extLst>
      <p:ext uri="{BB962C8B-B14F-4D97-AF65-F5344CB8AC3E}">
        <p14:creationId xmlns:p14="http://schemas.microsoft.com/office/powerpoint/2010/main" val="475282482"/>
      </p:ext>
    </p:extLst>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pPr>
              <a:buNone/>
            </a:pP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printf</a:t>
            </a:r>
            <a:r>
              <a:rPr lang="en-US" sz="2400" dirty="0">
                <a:latin typeface="Times New Roman" pitchFamily="18" charset="0"/>
                <a:cs typeface="Times New Roman" pitchFamily="18" charset="0"/>
              </a:rPr>
              <a:t>("(a == b) || (c &lt; b) is %d \n", result);</a:t>
            </a:r>
          </a:p>
          <a:p>
            <a:pPr>
              <a:buNone/>
            </a:pPr>
            <a:r>
              <a:rPr lang="en-US" sz="2400" dirty="0">
                <a:latin typeface="Times New Roman" pitchFamily="18" charset="0"/>
                <a:cs typeface="Times New Roman" pitchFamily="18" charset="0"/>
              </a:rPr>
              <a:t>    result = (a != b) || (c &lt; b);</a:t>
            </a:r>
          </a:p>
          <a:p>
            <a:pPr>
              <a:buNone/>
            </a:pP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printf</a:t>
            </a:r>
            <a:r>
              <a:rPr lang="en-US" sz="2400" dirty="0">
                <a:latin typeface="Times New Roman" pitchFamily="18" charset="0"/>
                <a:cs typeface="Times New Roman" pitchFamily="18" charset="0"/>
              </a:rPr>
              <a:t>("(a != b) || (c &lt; b) is %d \n", result);</a:t>
            </a:r>
          </a:p>
          <a:p>
            <a:pPr>
              <a:buNone/>
            </a:pPr>
            <a:r>
              <a:rPr lang="en-US" sz="2400" dirty="0">
                <a:latin typeface="Times New Roman" pitchFamily="18" charset="0"/>
                <a:cs typeface="Times New Roman" pitchFamily="18" charset="0"/>
              </a:rPr>
              <a:t>    result = !(a != b);</a:t>
            </a:r>
          </a:p>
          <a:p>
            <a:pPr>
              <a:buNone/>
            </a:pP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printf</a:t>
            </a:r>
            <a:r>
              <a:rPr lang="en-US" sz="2400" dirty="0">
                <a:latin typeface="Times New Roman" pitchFamily="18" charset="0"/>
                <a:cs typeface="Times New Roman" pitchFamily="18" charset="0"/>
              </a:rPr>
              <a:t>("!(</a:t>
            </a:r>
            <a:r>
              <a:rPr lang="en-US" sz="2400">
                <a:latin typeface="Times New Roman" pitchFamily="18" charset="0"/>
                <a:cs typeface="Times New Roman" pitchFamily="18" charset="0"/>
              </a:rPr>
              <a:t>a != </a:t>
            </a:r>
            <a:r>
              <a:rPr lang="en-US" sz="2400" dirty="0">
                <a:latin typeface="Times New Roman" pitchFamily="18" charset="0"/>
                <a:cs typeface="Times New Roman" pitchFamily="18" charset="0"/>
              </a:rPr>
              <a:t>b) is %d \n", result);</a:t>
            </a:r>
          </a:p>
          <a:p>
            <a:pPr>
              <a:buNone/>
            </a:pPr>
            <a:r>
              <a:rPr lang="en-US" sz="2400" dirty="0">
                <a:latin typeface="Times New Roman" pitchFamily="18" charset="0"/>
                <a:cs typeface="Times New Roman" pitchFamily="18" charset="0"/>
              </a:rPr>
              <a:t>    result = !(a == b);</a:t>
            </a:r>
          </a:p>
          <a:p>
            <a:pPr>
              <a:buNone/>
            </a:pP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printf</a:t>
            </a:r>
            <a:r>
              <a:rPr lang="en-US" sz="2400" dirty="0">
                <a:latin typeface="Times New Roman" pitchFamily="18" charset="0"/>
                <a:cs typeface="Times New Roman" pitchFamily="18" charset="0"/>
              </a:rPr>
              <a:t>("!(a == b) is %d \n", result);</a:t>
            </a:r>
          </a:p>
          <a:p>
            <a:pPr>
              <a:buNone/>
            </a:pPr>
            <a:r>
              <a:rPr lang="en-US" sz="2400" dirty="0">
                <a:latin typeface="Times New Roman" pitchFamily="18" charset="0"/>
                <a:cs typeface="Times New Roman" pitchFamily="18" charset="0"/>
              </a:rPr>
              <a:t>    return 0;</a:t>
            </a:r>
          </a:p>
          <a:p>
            <a:pPr>
              <a:buNone/>
            </a:pPr>
            <a:r>
              <a:rPr lang="en-US" sz="2400" dirty="0">
                <a:latin typeface="Times New Roman" pitchFamily="18" charset="0"/>
                <a:cs typeface="Times New Roman" pitchFamily="18" charset="0"/>
              </a:rPr>
              <a:t>}</a:t>
            </a:r>
            <a:endParaRPr lang="en-IN" sz="2400" dirty="0">
              <a:latin typeface="Times New Roman" pitchFamily="18" charset="0"/>
              <a:cs typeface="Times New Roman" pitchFamily="18" charset="0"/>
            </a:endParaRPr>
          </a:p>
          <a:p>
            <a:pPr algn="just">
              <a:buNone/>
            </a:pPr>
            <a:endParaRPr lang="en-IN" dirty="0"/>
          </a:p>
        </p:txBody>
      </p:sp>
      <p:sp>
        <p:nvSpPr>
          <p:cNvPr id="4" name="Date Placeholder 3"/>
          <p:cNvSpPr>
            <a:spLocks noGrp="1"/>
          </p:cNvSpPr>
          <p:nvPr>
            <p:ph type="dt" sz="half" idx="10"/>
          </p:nvPr>
        </p:nvSpPr>
        <p:spPr/>
        <p:txBody>
          <a:bodyPr/>
          <a:lstStyle/>
          <a:p>
            <a:fld id="{74CA0979-3A56-4A46-8AF7-416BD3616A54}" type="datetime1">
              <a:rPr lang="en-IN" sz="1400" b="1" smtClean="0">
                <a:solidFill>
                  <a:schemeClr val="bg1"/>
                </a:solidFill>
                <a:latin typeface="Times New Roman" panose="02020603050405020304" pitchFamily="18" charset="0"/>
                <a:cs typeface="Times New Roman" panose="02020603050405020304" pitchFamily="18" charset="0"/>
              </a:rPr>
              <a:t>09-06-2022</a:t>
            </a:fld>
            <a:endParaRPr lang="en-IN" sz="1400" b="1" dirty="0">
              <a:solidFill>
                <a:schemeClr val="bg1"/>
              </a:solidFill>
              <a:latin typeface="Times New Roman" panose="02020603050405020304" pitchFamily="18" charset="0"/>
              <a:cs typeface="Times New Roman" panose="02020603050405020304" pitchFamily="18" charset="0"/>
            </a:endParaRPr>
          </a:p>
        </p:txBody>
      </p:sp>
      <p:sp>
        <p:nvSpPr>
          <p:cNvPr id="25" name="Title 1"/>
          <p:cNvSpPr txBox="1">
            <a:spLocks/>
          </p:cNvSpPr>
          <p:nvPr/>
        </p:nvSpPr>
        <p:spPr>
          <a:xfrm>
            <a:off x="2847703" y="365760"/>
            <a:ext cx="7664088" cy="1110343"/>
          </a:xfrm>
          <a:prstGeom prst="rect">
            <a:avLst/>
          </a:prstGeom>
          <a:solidFill>
            <a:srgbClr val="C00000"/>
          </a:solidFill>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IN" sz="4400" b="1"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rPr>
              <a:t>Logical Operator</a:t>
            </a:r>
          </a:p>
        </p:txBody>
      </p:sp>
      <p:sp>
        <p:nvSpPr>
          <p:cNvPr id="6" name="Slide Number Placeholder 5"/>
          <p:cNvSpPr>
            <a:spLocks noGrp="1"/>
          </p:cNvSpPr>
          <p:nvPr>
            <p:ph type="sldNum" sz="quarter" idx="12"/>
          </p:nvPr>
        </p:nvSpPr>
        <p:spPr/>
        <p:txBody>
          <a:bodyPr/>
          <a:lstStyle/>
          <a:p>
            <a:fld id="{D0ACE207-8893-440E-B420-229E26CA706E}" type="slidenum">
              <a:rPr lang="en-IN" smtClean="0"/>
              <a:pPr/>
              <a:t>15</a:t>
            </a:fld>
            <a:endParaRPr lang="en-IN"/>
          </a:p>
        </p:txBody>
      </p:sp>
      <p:pic>
        <p:nvPicPr>
          <p:cNvPr id="8" name="Picture 7"/>
          <p:cNvPicPr/>
          <p:nvPr/>
        </p:nvPicPr>
        <p:blipFill>
          <a:blip r:embed="rId3"/>
          <a:srcRect/>
          <a:stretch>
            <a:fillRect/>
          </a:stretch>
        </p:blipFill>
        <p:spPr bwMode="auto">
          <a:xfrm>
            <a:off x="7273425" y="1854926"/>
            <a:ext cx="3803878" cy="1750423"/>
          </a:xfrm>
          <a:prstGeom prst="rect">
            <a:avLst/>
          </a:prstGeom>
          <a:noFill/>
          <a:ln w="9525">
            <a:noFill/>
            <a:miter lim="800000"/>
            <a:headEnd/>
            <a:tailEnd/>
          </a:ln>
        </p:spPr>
      </p:pic>
    </p:spTree>
    <p:extLst>
      <p:ext uri="{BB962C8B-B14F-4D97-AF65-F5344CB8AC3E}">
        <p14:creationId xmlns:p14="http://schemas.microsoft.com/office/powerpoint/2010/main" val="475282482"/>
      </p:ext>
    </p:extLst>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algn="just"/>
            <a:r>
              <a:rPr lang="en-US" sz="2400" dirty="0">
                <a:latin typeface="Times New Roman" pitchFamily="18" charset="0"/>
                <a:cs typeface="Times New Roman" pitchFamily="18" charset="0"/>
              </a:rPr>
              <a:t>Assignment operators are used to assign result of an expression to a variable.</a:t>
            </a:r>
          </a:p>
          <a:p>
            <a:pPr algn="just"/>
            <a:r>
              <a:rPr lang="en-US" sz="2400" dirty="0">
                <a:latin typeface="Times New Roman" pitchFamily="18" charset="0"/>
                <a:cs typeface="Times New Roman" pitchFamily="18" charset="0"/>
              </a:rPr>
              <a:t> ‘=’ is the assignment operator in C.</a:t>
            </a:r>
          </a:p>
          <a:p>
            <a:pPr algn="just"/>
            <a:r>
              <a:rPr lang="en-IN" sz="2400" dirty="0">
                <a:latin typeface="Times New Roman" pitchFamily="18" charset="0"/>
                <a:cs typeface="Times New Roman" pitchFamily="18" charset="0"/>
              </a:rPr>
              <a:t>You </a:t>
            </a:r>
            <a:r>
              <a:rPr lang="en-IN" sz="2400">
                <a:latin typeface="Times New Roman" pitchFamily="18" charset="0"/>
                <a:cs typeface="Times New Roman" pitchFamily="18" charset="0"/>
              </a:rPr>
              <a:t>can use </a:t>
            </a:r>
            <a:r>
              <a:rPr lang="en-IN" sz="2400" dirty="0">
                <a:latin typeface="Times New Roman" pitchFamily="18" charset="0"/>
                <a:cs typeface="Times New Roman" pitchFamily="18" charset="0"/>
              </a:rPr>
              <a:t>assignment operator for multiple assignments as follows:</a:t>
            </a:r>
          </a:p>
          <a:p>
            <a:pPr algn="just"/>
            <a:r>
              <a:rPr lang="en-IN" sz="2400" dirty="0">
                <a:latin typeface="Times New Roman" pitchFamily="18" charset="0"/>
                <a:cs typeface="Times New Roman" pitchFamily="18" charset="0"/>
              </a:rPr>
              <a:t>x=y=z=2;</a:t>
            </a:r>
            <a:endParaRPr lang="en-US" sz="2400" dirty="0">
              <a:latin typeface="Times New Roman" pitchFamily="18" charset="0"/>
              <a:cs typeface="Times New Roman" pitchFamily="18" charset="0"/>
            </a:endParaRPr>
          </a:p>
          <a:p>
            <a:pPr algn="just"/>
            <a:endParaRPr lang="en-IN" dirty="0"/>
          </a:p>
        </p:txBody>
      </p:sp>
      <p:sp>
        <p:nvSpPr>
          <p:cNvPr id="4" name="Date Placeholder 3"/>
          <p:cNvSpPr>
            <a:spLocks noGrp="1"/>
          </p:cNvSpPr>
          <p:nvPr>
            <p:ph type="dt" sz="half" idx="10"/>
          </p:nvPr>
        </p:nvSpPr>
        <p:spPr/>
        <p:txBody>
          <a:bodyPr/>
          <a:lstStyle/>
          <a:p>
            <a:fld id="{2E5EA3F2-5633-480C-83BD-DDE864B3A0D4}" type="datetime1">
              <a:rPr lang="en-IN" sz="1400" b="1" smtClean="0">
                <a:solidFill>
                  <a:schemeClr val="bg1"/>
                </a:solidFill>
                <a:latin typeface="Times New Roman" panose="02020603050405020304" pitchFamily="18" charset="0"/>
                <a:cs typeface="Times New Roman" panose="02020603050405020304" pitchFamily="18" charset="0"/>
              </a:rPr>
              <a:t>09-06-2022</a:t>
            </a:fld>
            <a:endParaRPr lang="en-IN" sz="1400" b="1" dirty="0">
              <a:solidFill>
                <a:schemeClr val="bg1"/>
              </a:solidFill>
              <a:latin typeface="Times New Roman" panose="02020603050405020304" pitchFamily="18" charset="0"/>
              <a:cs typeface="Times New Roman" panose="02020603050405020304" pitchFamily="18" charset="0"/>
            </a:endParaRPr>
          </a:p>
        </p:txBody>
      </p:sp>
      <p:sp>
        <p:nvSpPr>
          <p:cNvPr id="25" name="Title 1"/>
          <p:cNvSpPr txBox="1">
            <a:spLocks/>
          </p:cNvSpPr>
          <p:nvPr/>
        </p:nvSpPr>
        <p:spPr>
          <a:xfrm>
            <a:off x="2847703" y="365760"/>
            <a:ext cx="7664088" cy="1110343"/>
          </a:xfrm>
          <a:prstGeom prst="rect">
            <a:avLst/>
          </a:prstGeom>
          <a:solidFill>
            <a:srgbClr val="C00000"/>
          </a:solidFill>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IN" sz="4400" b="1"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rPr>
              <a:t>Assignment Operator</a:t>
            </a:r>
          </a:p>
        </p:txBody>
      </p:sp>
      <p:sp>
        <p:nvSpPr>
          <p:cNvPr id="6" name="Slide Number Placeholder 5"/>
          <p:cNvSpPr>
            <a:spLocks noGrp="1"/>
          </p:cNvSpPr>
          <p:nvPr>
            <p:ph type="sldNum" sz="quarter" idx="12"/>
          </p:nvPr>
        </p:nvSpPr>
        <p:spPr/>
        <p:txBody>
          <a:bodyPr/>
          <a:lstStyle/>
          <a:p>
            <a:fld id="{D0ACE207-8893-440E-B420-229E26CA706E}" type="slidenum">
              <a:rPr lang="en-IN" smtClean="0"/>
              <a:pPr/>
              <a:t>16</a:t>
            </a:fld>
            <a:endParaRPr lang="en-IN"/>
          </a:p>
        </p:txBody>
      </p:sp>
    </p:spTree>
    <p:extLst>
      <p:ext uri="{BB962C8B-B14F-4D97-AF65-F5344CB8AC3E}">
        <p14:creationId xmlns:p14="http://schemas.microsoft.com/office/powerpoint/2010/main" val="475282482"/>
      </p:ext>
    </p:extLst>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lnSpcReduction="10000"/>
          </a:bodyPr>
          <a:lstStyle/>
          <a:p>
            <a:pPr>
              <a:buNone/>
            </a:pPr>
            <a:r>
              <a:rPr lang="en-US" sz="2400" dirty="0"/>
              <a:t>#include &lt;</a:t>
            </a:r>
            <a:r>
              <a:rPr lang="en-US" sz="2400" dirty="0" err="1"/>
              <a:t>stdio.h</a:t>
            </a:r>
            <a:r>
              <a:rPr lang="en-US" sz="2400" dirty="0"/>
              <a:t>&gt;</a:t>
            </a:r>
          </a:p>
          <a:p>
            <a:pPr>
              <a:buNone/>
            </a:pPr>
            <a:r>
              <a:rPr lang="en-US" sz="2400" dirty="0" err="1"/>
              <a:t>int</a:t>
            </a:r>
            <a:r>
              <a:rPr lang="en-US" sz="2400" dirty="0"/>
              <a:t> main()</a:t>
            </a:r>
          </a:p>
          <a:p>
            <a:pPr>
              <a:buNone/>
            </a:pPr>
            <a:r>
              <a:rPr lang="en-US" sz="2400" dirty="0"/>
              <a:t>{</a:t>
            </a:r>
          </a:p>
          <a:p>
            <a:pPr>
              <a:buNone/>
            </a:pPr>
            <a:r>
              <a:rPr lang="en-US" sz="2400" dirty="0"/>
              <a:t>    </a:t>
            </a:r>
            <a:r>
              <a:rPr lang="en-US" sz="2400" dirty="0" err="1"/>
              <a:t>int</a:t>
            </a:r>
            <a:r>
              <a:rPr lang="en-US" sz="2400" dirty="0"/>
              <a:t> a , c;</a:t>
            </a:r>
          </a:p>
          <a:p>
            <a:pPr>
              <a:buNone/>
            </a:pPr>
            <a:r>
              <a:rPr lang="en-US" sz="2400" dirty="0"/>
              <a:t>    </a:t>
            </a:r>
            <a:r>
              <a:rPr lang="en-US" sz="2400" dirty="0" err="1"/>
              <a:t>printf</a:t>
            </a:r>
            <a:r>
              <a:rPr lang="en-US" sz="2400" dirty="0"/>
              <a:t>("Enter the value of a");</a:t>
            </a:r>
          </a:p>
          <a:p>
            <a:pPr>
              <a:buNone/>
            </a:pPr>
            <a:r>
              <a:rPr lang="en-US" sz="2400" dirty="0"/>
              <a:t>    </a:t>
            </a:r>
            <a:r>
              <a:rPr lang="en-US" sz="2400" dirty="0" err="1"/>
              <a:t>scanf</a:t>
            </a:r>
            <a:r>
              <a:rPr lang="en-US" sz="2400" dirty="0"/>
              <a:t>("%</a:t>
            </a:r>
            <a:r>
              <a:rPr lang="en-US" sz="2400" dirty="0" err="1"/>
              <a:t>d",&amp;a</a:t>
            </a:r>
            <a:r>
              <a:rPr lang="en-US" sz="2400" dirty="0"/>
              <a:t>);</a:t>
            </a:r>
          </a:p>
          <a:p>
            <a:pPr>
              <a:buNone/>
            </a:pPr>
            <a:r>
              <a:rPr lang="en-US" sz="2400" dirty="0"/>
              <a:t>    c = a;     </a:t>
            </a:r>
          </a:p>
          <a:p>
            <a:pPr>
              <a:buNone/>
            </a:pPr>
            <a:r>
              <a:rPr lang="en-US" sz="2400" dirty="0"/>
              <a:t>    </a:t>
            </a:r>
            <a:r>
              <a:rPr lang="en-US" sz="2400" dirty="0" err="1"/>
              <a:t>printf</a:t>
            </a:r>
            <a:r>
              <a:rPr lang="en-US" sz="2400" dirty="0"/>
              <a:t>("c = %d\n", c);</a:t>
            </a:r>
          </a:p>
          <a:p>
            <a:pPr>
              <a:buNone/>
            </a:pPr>
            <a:r>
              <a:rPr lang="en-US" sz="2400" dirty="0"/>
              <a:t>    c += a;  </a:t>
            </a:r>
          </a:p>
          <a:p>
            <a:pPr>
              <a:buNone/>
            </a:pPr>
            <a:r>
              <a:rPr lang="en-US" sz="2400" dirty="0"/>
              <a:t>    </a:t>
            </a:r>
            <a:r>
              <a:rPr lang="en-US" sz="2400" dirty="0" err="1"/>
              <a:t>printf</a:t>
            </a:r>
            <a:r>
              <a:rPr lang="en-US" sz="2400" dirty="0"/>
              <a:t>("c = %d\n", c);</a:t>
            </a:r>
          </a:p>
          <a:p>
            <a:pPr algn="just">
              <a:buNone/>
            </a:pPr>
            <a:endParaRPr lang="en-IN" dirty="0"/>
          </a:p>
          <a:p>
            <a:pPr algn="just">
              <a:buNone/>
            </a:pPr>
            <a:endParaRPr lang="en-IN" dirty="0"/>
          </a:p>
        </p:txBody>
      </p:sp>
      <p:sp>
        <p:nvSpPr>
          <p:cNvPr id="4" name="Date Placeholder 3"/>
          <p:cNvSpPr>
            <a:spLocks noGrp="1"/>
          </p:cNvSpPr>
          <p:nvPr>
            <p:ph type="dt" sz="half" idx="10"/>
          </p:nvPr>
        </p:nvSpPr>
        <p:spPr/>
        <p:txBody>
          <a:bodyPr/>
          <a:lstStyle/>
          <a:p>
            <a:fld id="{BEDBEC0A-562F-43D0-879D-30FEBBA6DB48}" type="datetime1">
              <a:rPr lang="en-IN" sz="1400" b="1" smtClean="0">
                <a:solidFill>
                  <a:schemeClr val="bg1"/>
                </a:solidFill>
                <a:latin typeface="Times New Roman" panose="02020603050405020304" pitchFamily="18" charset="0"/>
                <a:cs typeface="Times New Roman" panose="02020603050405020304" pitchFamily="18" charset="0"/>
              </a:rPr>
              <a:t>09-06-2022</a:t>
            </a:fld>
            <a:endParaRPr lang="en-IN" sz="1400" b="1" dirty="0">
              <a:solidFill>
                <a:schemeClr val="bg1"/>
              </a:solidFill>
              <a:latin typeface="Times New Roman" panose="02020603050405020304" pitchFamily="18" charset="0"/>
              <a:cs typeface="Times New Roman" panose="02020603050405020304" pitchFamily="18" charset="0"/>
            </a:endParaRPr>
          </a:p>
        </p:txBody>
      </p:sp>
      <p:sp>
        <p:nvSpPr>
          <p:cNvPr id="25" name="Title 1"/>
          <p:cNvSpPr txBox="1">
            <a:spLocks/>
          </p:cNvSpPr>
          <p:nvPr/>
        </p:nvSpPr>
        <p:spPr>
          <a:xfrm>
            <a:off x="2847703" y="365760"/>
            <a:ext cx="7664088" cy="1110343"/>
          </a:xfrm>
          <a:prstGeom prst="rect">
            <a:avLst/>
          </a:prstGeom>
          <a:solidFill>
            <a:srgbClr val="C00000"/>
          </a:solidFill>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IN" sz="4400" b="1"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rPr>
              <a:t>Assignment Operator</a:t>
            </a:r>
          </a:p>
        </p:txBody>
      </p:sp>
      <p:sp>
        <p:nvSpPr>
          <p:cNvPr id="6" name="Slide Number Placeholder 5"/>
          <p:cNvSpPr>
            <a:spLocks noGrp="1"/>
          </p:cNvSpPr>
          <p:nvPr>
            <p:ph type="sldNum" sz="quarter" idx="12"/>
          </p:nvPr>
        </p:nvSpPr>
        <p:spPr/>
        <p:txBody>
          <a:bodyPr/>
          <a:lstStyle/>
          <a:p>
            <a:fld id="{D0ACE207-8893-440E-B420-229E26CA706E}" type="slidenum">
              <a:rPr lang="en-IN" smtClean="0"/>
              <a:pPr/>
              <a:t>17</a:t>
            </a:fld>
            <a:endParaRPr lang="en-IN"/>
          </a:p>
        </p:txBody>
      </p:sp>
    </p:spTree>
    <p:extLst>
      <p:ext uri="{BB962C8B-B14F-4D97-AF65-F5344CB8AC3E}">
        <p14:creationId xmlns:p14="http://schemas.microsoft.com/office/powerpoint/2010/main" val="475282482"/>
      </p:ext>
    </p:extLst>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fontScale="92500" lnSpcReduction="20000"/>
          </a:bodyPr>
          <a:lstStyle/>
          <a:p>
            <a:pPr>
              <a:buNone/>
            </a:pPr>
            <a:r>
              <a:rPr lang="en-US" dirty="0"/>
              <a:t>    c -= a;    </a:t>
            </a:r>
          </a:p>
          <a:p>
            <a:pPr>
              <a:buNone/>
            </a:pPr>
            <a:r>
              <a:rPr lang="en-US" dirty="0"/>
              <a:t>    </a:t>
            </a:r>
            <a:r>
              <a:rPr lang="en-US" dirty="0" err="1"/>
              <a:t>printf</a:t>
            </a:r>
            <a:r>
              <a:rPr lang="en-US" dirty="0"/>
              <a:t>("c = %d\n", c);</a:t>
            </a:r>
          </a:p>
          <a:p>
            <a:pPr>
              <a:buNone/>
            </a:pPr>
            <a:r>
              <a:rPr lang="en-US" dirty="0"/>
              <a:t>    c *= a;    </a:t>
            </a:r>
          </a:p>
          <a:p>
            <a:pPr>
              <a:buNone/>
            </a:pPr>
            <a:r>
              <a:rPr lang="en-US" dirty="0"/>
              <a:t>    </a:t>
            </a:r>
            <a:r>
              <a:rPr lang="en-US" dirty="0" err="1"/>
              <a:t>printf</a:t>
            </a:r>
            <a:r>
              <a:rPr lang="en-US" dirty="0"/>
              <a:t>("c = %d\n", c);</a:t>
            </a:r>
          </a:p>
          <a:p>
            <a:pPr>
              <a:buNone/>
            </a:pPr>
            <a:r>
              <a:rPr lang="en-US" dirty="0"/>
              <a:t>    c /= a;  </a:t>
            </a:r>
          </a:p>
          <a:p>
            <a:pPr>
              <a:buNone/>
            </a:pPr>
            <a:r>
              <a:rPr lang="en-US" dirty="0"/>
              <a:t>    </a:t>
            </a:r>
            <a:r>
              <a:rPr lang="en-US" dirty="0" err="1"/>
              <a:t>printf</a:t>
            </a:r>
            <a:r>
              <a:rPr lang="en-US" dirty="0"/>
              <a:t>("c = %d\n", c);</a:t>
            </a:r>
          </a:p>
          <a:p>
            <a:pPr>
              <a:buNone/>
            </a:pPr>
            <a:r>
              <a:rPr lang="en-US" dirty="0"/>
              <a:t>    c %= a;   </a:t>
            </a:r>
          </a:p>
          <a:p>
            <a:pPr>
              <a:buNone/>
            </a:pPr>
            <a:r>
              <a:rPr lang="en-US" dirty="0"/>
              <a:t>    </a:t>
            </a:r>
            <a:r>
              <a:rPr lang="en-US" dirty="0" err="1"/>
              <a:t>printf</a:t>
            </a:r>
            <a:r>
              <a:rPr lang="en-US" dirty="0"/>
              <a:t>("c = %d\n", c);</a:t>
            </a:r>
          </a:p>
          <a:p>
            <a:pPr>
              <a:buNone/>
            </a:pPr>
            <a:r>
              <a:rPr lang="en-US" dirty="0"/>
              <a:t>    return 0;</a:t>
            </a:r>
          </a:p>
          <a:p>
            <a:pPr>
              <a:buNone/>
            </a:pPr>
            <a:r>
              <a:rPr lang="en-US" dirty="0"/>
              <a:t>}</a:t>
            </a:r>
            <a:endParaRPr lang="en-IN" dirty="0"/>
          </a:p>
          <a:p>
            <a:pPr algn="just">
              <a:buNone/>
            </a:pPr>
            <a:endParaRPr lang="en-IN" dirty="0"/>
          </a:p>
        </p:txBody>
      </p:sp>
      <p:sp>
        <p:nvSpPr>
          <p:cNvPr id="4" name="Date Placeholder 3"/>
          <p:cNvSpPr>
            <a:spLocks noGrp="1"/>
          </p:cNvSpPr>
          <p:nvPr>
            <p:ph type="dt" sz="half" idx="10"/>
          </p:nvPr>
        </p:nvSpPr>
        <p:spPr/>
        <p:txBody>
          <a:bodyPr/>
          <a:lstStyle/>
          <a:p>
            <a:fld id="{043AB6AD-9FD8-4DE1-9B20-DF214B60EE98}" type="datetime1">
              <a:rPr lang="en-IN" sz="1400" b="1" smtClean="0">
                <a:solidFill>
                  <a:schemeClr val="bg1"/>
                </a:solidFill>
                <a:latin typeface="Times New Roman" panose="02020603050405020304" pitchFamily="18" charset="0"/>
                <a:cs typeface="Times New Roman" panose="02020603050405020304" pitchFamily="18" charset="0"/>
              </a:rPr>
              <a:t>09-06-2022</a:t>
            </a:fld>
            <a:endParaRPr lang="en-IN" sz="1400" b="1" dirty="0">
              <a:solidFill>
                <a:schemeClr val="bg1"/>
              </a:solidFill>
              <a:latin typeface="Times New Roman" panose="02020603050405020304" pitchFamily="18" charset="0"/>
              <a:cs typeface="Times New Roman" panose="02020603050405020304" pitchFamily="18" charset="0"/>
            </a:endParaRPr>
          </a:p>
        </p:txBody>
      </p:sp>
      <p:sp>
        <p:nvSpPr>
          <p:cNvPr id="25" name="Title 1"/>
          <p:cNvSpPr txBox="1">
            <a:spLocks/>
          </p:cNvSpPr>
          <p:nvPr/>
        </p:nvSpPr>
        <p:spPr>
          <a:xfrm>
            <a:off x="2847703" y="365760"/>
            <a:ext cx="7664088" cy="1110343"/>
          </a:xfrm>
          <a:prstGeom prst="rect">
            <a:avLst/>
          </a:prstGeom>
          <a:solidFill>
            <a:srgbClr val="C00000"/>
          </a:solidFill>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IN" sz="4400" b="1"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rPr>
              <a:t>Assignment Operator</a:t>
            </a:r>
          </a:p>
        </p:txBody>
      </p:sp>
      <p:sp>
        <p:nvSpPr>
          <p:cNvPr id="6" name="Slide Number Placeholder 5"/>
          <p:cNvSpPr>
            <a:spLocks noGrp="1"/>
          </p:cNvSpPr>
          <p:nvPr>
            <p:ph type="sldNum" sz="quarter" idx="12"/>
          </p:nvPr>
        </p:nvSpPr>
        <p:spPr/>
        <p:txBody>
          <a:bodyPr/>
          <a:lstStyle/>
          <a:p>
            <a:fld id="{D0ACE207-8893-440E-B420-229E26CA706E}" type="slidenum">
              <a:rPr lang="en-IN" smtClean="0"/>
              <a:pPr/>
              <a:t>18</a:t>
            </a:fld>
            <a:endParaRPr lang="en-IN"/>
          </a:p>
        </p:txBody>
      </p:sp>
      <p:pic>
        <p:nvPicPr>
          <p:cNvPr id="8" name="Picture 7"/>
          <p:cNvPicPr/>
          <p:nvPr/>
        </p:nvPicPr>
        <p:blipFill>
          <a:blip r:embed="rId3"/>
          <a:srcRect/>
          <a:stretch>
            <a:fillRect/>
          </a:stretch>
        </p:blipFill>
        <p:spPr bwMode="auto">
          <a:xfrm>
            <a:off x="6637563" y="1939426"/>
            <a:ext cx="3499213" cy="1228725"/>
          </a:xfrm>
          <a:prstGeom prst="rect">
            <a:avLst/>
          </a:prstGeom>
          <a:noFill/>
          <a:ln w="9525">
            <a:noFill/>
            <a:miter lim="800000"/>
            <a:headEnd/>
            <a:tailEnd/>
          </a:ln>
        </p:spPr>
      </p:pic>
    </p:spTree>
    <p:extLst>
      <p:ext uri="{BB962C8B-B14F-4D97-AF65-F5344CB8AC3E}">
        <p14:creationId xmlns:p14="http://schemas.microsoft.com/office/powerpoint/2010/main" val="475282482"/>
      </p:ext>
    </p:extLst>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algn="just">
              <a:buNone/>
            </a:pPr>
            <a:r>
              <a:rPr lang="en-IN" sz="2400" b="1" dirty="0">
                <a:latin typeface="Times New Roman" pitchFamily="18" charset="0"/>
                <a:cs typeface="Times New Roman" pitchFamily="18" charset="0"/>
              </a:rPr>
              <a:t>Increment operator(++)</a:t>
            </a:r>
          </a:p>
          <a:p>
            <a:pPr algn="just"/>
            <a:r>
              <a:rPr lang="en-IN" sz="2400" b="1" dirty="0">
                <a:latin typeface="Times New Roman" pitchFamily="18" charset="0"/>
                <a:cs typeface="Times New Roman" pitchFamily="18" charset="0"/>
              </a:rPr>
              <a:t> </a:t>
            </a:r>
            <a:r>
              <a:rPr lang="en-US" sz="2400" dirty="0">
                <a:latin typeface="Times New Roman" pitchFamily="18" charset="0"/>
                <a:cs typeface="Times New Roman" pitchFamily="18" charset="0"/>
              </a:rPr>
              <a:t>The increment operator ++ adds 1 to the operand.</a:t>
            </a:r>
          </a:p>
          <a:p>
            <a:pPr algn="just"/>
            <a:r>
              <a:rPr lang="en-IN" sz="2400" dirty="0">
                <a:latin typeface="Times New Roman" pitchFamily="18" charset="0"/>
                <a:cs typeface="Times New Roman" pitchFamily="18" charset="0"/>
              </a:rPr>
              <a:t>Increment operator are of two types:</a:t>
            </a:r>
          </a:p>
          <a:p>
            <a:pPr algn="just">
              <a:buFont typeface="Wingdings" pitchFamily="2" charset="2"/>
              <a:buChar char="ü"/>
            </a:pPr>
            <a:r>
              <a:rPr lang="en-IN" sz="2400" dirty="0">
                <a:latin typeface="Times New Roman" pitchFamily="18" charset="0"/>
                <a:cs typeface="Times New Roman" pitchFamily="18" charset="0"/>
              </a:rPr>
              <a:t> Pre increment</a:t>
            </a:r>
          </a:p>
          <a:p>
            <a:pPr algn="just">
              <a:buFont typeface="Wingdings" pitchFamily="2" charset="2"/>
              <a:buChar char="ü"/>
            </a:pPr>
            <a:r>
              <a:rPr lang="en-IN" sz="2400" dirty="0">
                <a:latin typeface="Times New Roman" pitchFamily="18" charset="0"/>
                <a:cs typeface="Times New Roman" pitchFamily="18" charset="0"/>
              </a:rPr>
              <a:t>For example x=10; ++x; 11</a:t>
            </a:r>
          </a:p>
          <a:p>
            <a:pPr algn="just">
              <a:buFont typeface="Wingdings" pitchFamily="2" charset="2"/>
              <a:buChar char="ü"/>
            </a:pPr>
            <a:r>
              <a:rPr lang="en-IN" sz="2400" dirty="0">
                <a:latin typeface="Times New Roman" pitchFamily="18" charset="0"/>
                <a:cs typeface="Times New Roman" pitchFamily="18" charset="0"/>
              </a:rPr>
              <a:t>Post increment</a:t>
            </a:r>
          </a:p>
          <a:p>
            <a:pPr algn="just">
              <a:buFont typeface="Wingdings" pitchFamily="2" charset="2"/>
              <a:buChar char="ü"/>
            </a:pPr>
            <a:r>
              <a:rPr lang="en-IN" sz="2400" dirty="0">
                <a:latin typeface="Times New Roman" pitchFamily="18" charset="0"/>
                <a:cs typeface="Times New Roman" pitchFamily="18" charset="0"/>
              </a:rPr>
              <a:t>For example x=10; x++; 10</a:t>
            </a:r>
          </a:p>
          <a:p>
            <a:pPr algn="just">
              <a:buFont typeface="Wingdings" pitchFamily="2" charset="2"/>
              <a:buChar char="ü"/>
            </a:pPr>
            <a:endParaRPr lang="en-IN" dirty="0">
              <a:latin typeface="Times New Roman" pitchFamily="18" charset="0"/>
              <a:cs typeface="Times New Roman" pitchFamily="18" charset="0"/>
            </a:endParaRPr>
          </a:p>
          <a:p>
            <a:pPr algn="just"/>
            <a:endParaRPr lang="en-IN" b="1" dirty="0">
              <a:latin typeface="Times New Roman" pitchFamily="18" charset="0"/>
              <a:cs typeface="Times New Roman" pitchFamily="18" charset="0"/>
            </a:endParaRPr>
          </a:p>
          <a:p>
            <a:pPr algn="just">
              <a:buNone/>
            </a:pPr>
            <a:endParaRPr lang="en-IN" dirty="0"/>
          </a:p>
        </p:txBody>
      </p:sp>
      <p:sp>
        <p:nvSpPr>
          <p:cNvPr id="4" name="Date Placeholder 3"/>
          <p:cNvSpPr>
            <a:spLocks noGrp="1"/>
          </p:cNvSpPr>
          <p:nvPr>
            <p:ph type="dt" sz="half" idx="10"/>
          </p:nvPr>
        </p:nvSpPr>
        <p:spPr/>
        <p:txBody>
          <a:bodyPr/>
          <a:lstStyle/>
          <a:p>
            <a:fld id="{9E8B11AB-3C5C-4FD7-AF45-449F76E544D3}" type="datetime1">
              <a:rPr lang="en-IN" sz="1400" b="1" smtClean="0">
                <a:solidFill>
                  <a:schemeClr val="bg1"/>
                </a:solidFill>
                <a:latin typeface="Times New Roman" panose="02020603050405020304" pitchFamily="18" charset="0"/>
                <a:cs typeface="Times New Roman" panose="02020603050405020304" pitchFamily="18" charset="0"/>
              </a:rPr>
              <a:t>09-06-2022</a:t>
            </a:fld>
            <a:endParaRPr lang="en-IN" sz="1400" b="1" dirty="0">
              <a:solidFill>
                <a:schemeClr val="bg1"/>
              </a:solidFill>
              <a:latin typeface="Times New Roman" panose="02020603050405020304" pitchFamily="18" charset="0"/>
              <a:cs typeface="Times New Roman" panose="02020603050405020304" pitchFamily="18" charset="0"/>
            </a:endParaRPr>
          </a:p>
        </p:txBody>
      </p:sp>
      <p:sp>
        <p:nvSpPr>
          <p:cNvPr id="25" name="Title 1"/>
          <p:cNvSpPr txBox="1">
            <a:spLocks/>
          </p:cNvSpPr>
          <p:nvPr/>
        </p:nvSpPr>
        <p:spPr>
          <a:xfrm>
            <a:off x="2847703" y="365760"/>
            <a:ext cx="7664088" cy="1110343"/>
          </a:xfrm>
          <a:prstGeom prst="rect">
            <a:avLst/>
          </a:prstGeom>
          <a:solidFill>
            <a:srgbClr val="C00000"/>
          </a:solidFill>
        </p:spPr>
        <p:txBody>
          <a:bodyPr vert="horz" lIns="91440" tIns="45720" rIns="91440" bIns="45720" rtlCol="0" anchor="ctr">
            <a:normAutofit fontScale="92500" lnSpcReduction="10000"/>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IN" sz="4400" b="1"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rPr>
              <a:t>Increment and Decrement Operator</a:t>
            </a:r>
          </a:p>
        </p:txBody>
      </p:sp>
      <p:sp>
        <p:nvSpPr>
          <p:cNvPr id="6" name="Slide Number Placeholder 5"/>
          <p:cNvSpPr>
            <a:spLocks noGrp="1"/>
          </p:cNvSpPr>
          <p:nvPr>
            <p:ph type="sldNum" sz="quarter" idx="12"/>
          </p:nvPr>
        </p:nvSpPr>
        <p:spPr/>
        <p:txBody>
          <a:bodyPr/>
          <a:lstStyle/>
          <a:p>
            <a:fld id="{D0ACE207-8893-440E-B420-229E26CA706E}" type="slidenum">
              <a:rPr lang="en-IN" smtClean="0"/>
              <a:pPr/>
              <a:t>19</a:t>
            </a:fld>
            <a:endParaRPr lang="en-IN"/>
          </a:p>
        </p:txBody>
      </p:sp>
    </p:spTree>
    <p:extLst>
      <p:ext uri="{BB962C8B-B14F-4D97-AF65-F5344CB8AC3E}">
        <p14:creationId xmlns:p14="http://schemas.microsoft.com/office/powerpoint/2010/main" val="475282482"/>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D4AFE-B27C-4A9A-A9F5-7F62354B01A2}"/>
              </a:ext>
            </a:extLst>
          </p:cNvPr>
          <p:cNvSpPr>
            <a:spLocks noGrp="1"/>
          </p:cNvSpPr>
          <p:nvPr>
            <p:ph type="title"/>
          </p:nvPr>
        </p:nvSpPr>
        <p:spPr>
          <a:xfrm>
            <a:off x="600075" y="0"/>
            <a:ext cx="4277328" cy="2619374"/>
          </a:xfrm>
        </p:spPr>
        <p:txBody>
          <a:bodyPr>
            <a:normAutofit/>
          </a:bodyPr>
          <a:lstStyle/>
          <a:p>
            <a:pPr algn="ctr"/>
            <a:r>
              <a:rPr lang="en-US" sz="4400" dirty="0" smtClean="0">
                <a:latin typeface="Times New Roman" panose="02020603050405020304" pitchFamily="18" charset="0"/>
                <a:ea typeface="Calibri" panose="020F0502020204030204" pitchFamily="34" charset="0"/>
                <a:cs typeface="Times New Roman" panose="02020603050405020304" pitchFamily="18" charset="0"/>
              </a:rPr>
              <a:t>Introduction to Problem Solving</a:t>
            </a:r>
            <a:endParaRPr lang="en-IN" dirty="0"/>
          </a:p>
        </p:txBody>
      </p:sp>
      <p:sp>
        <p:nvSpPr>
          <p:cNvPr id="3" name="Content Placeholder 2">
            <a:extLst>
              <a:ext uri="{FF2B5EF4-FFF2-40B4-BE49-F238E27FC236}">
                <a16:creationId xmlns:a16="http://schemas.microsoft.com/office/drawing/2014/main" id="{A09B5602-926A-470D-BC2B-78EBF425FF1F}"/>
              </a:ext>
            </a:extLst>
          </p:cNvPr>
          <p:cNvSpPr>
            <a:spLocks noGrp="1"/>
          </p:cNvSpPr>
          <p:nvPr>
            <p:ph idx="1"/>
          </p:nvPr>
        </p:nvSpPr>
        <p:spPr/>
        <p:txBody>
          <a:bodyPr>
            <a:normAutofit/>
          </a:bodyPr>
          <a:lstStyle/>
          <a:p>
            <a:pPr marL="0" lvl="0" indent="0">
              <a:buNone/>
            </a:pPr>
            <a:r>
              <a:rPr lang="en-US" dirty="0"/>
              <a:t/>
            </a:r>
            <a:br>
              <a:rPr lang="en-US" dirty="0"/>
            </a:br>
            <a:endParaRPr lang="en-IN" b="1" dirty="0"/>
          </a:p>
          <a:p>
            <a:endParaRPr lang="en-IN" dirty="0"/>
          </a:p>
        </p:txBody>
      </p:sp>
      <p:sp>
        <p:nvSpPr>
          <p:cNvPr id="4" name="Text Placeholder 3">
            <a:extLst>
              <a:ext uri="{FF2B5EF4-FFF2-40B4-BE49-F238E27FC236}">
                <a16:creationId xmlns:a16="http://schemas.microsoft.com/office/drawing/2014/main" id="{467BF1DB-555C-464C-9D63-BB68417BDF76}"/>
              </a:ext>
            </a:extLst>
          </p:cNvPr>
          <p:cNvSpPr>
            <a:spLocks noGrp="1"/>
          </p:cNvSpPr>
          <p:nvPr>
            <p:ph type="body" sz="half" idx="2"/>
          </p:nvPr>
        </p:nvSpPr>
        <p:spPr>
          <a:xfrm>
            <a:off x="450248" y="3457574"/>
            <a:ext cx="3683602" cy="333376"/>
          </a:xfrm>
        </p:spPr>
        <p:txBody>
          <a:bodyPr>
            <a:normAutofit fontScale="92500" lnSpcReduction="20000"/>
          </a:bodyPr>
          <a:lstStyle/>
          <a:p>
            <a:r>
              <a:rPr lang="en-US" sz="2400" b="1" dirty="0"/>
              <a:t>Course Objectives</a:t>
            </a:r>
          </a:p>
          <a:p>
            <a:endParaRPr lang="en-US" b="1" i="1" u="sng" dirty="0"/>
          </a:p>
          <a:p>
            <a:endParaRPr lang="en-US" b="1" i="1" u="sng" dirty="0"/>
          </a:p>
        </p:txBody>
      </p:sp>
      <p:sp>
        <p:nvSpPr>
          <p:cNvPr id="5" name="Slide Number Placeholder 4">
            <a:extLst>
              <a:ext uri="{FF2B5EF4-FFF2-40B4-BE49-F238E27FC236}">
                <a16:creationId xmlns:a16="http://schemas.microsoft.com/office/drawing/2014/main" id="{6817145E-8450-434E-A8F0-1114075FB9BF}"/>
              </a:ext>
            </a:extLst>
          </p:cNvPr>
          <p:cNvSpPr>
            <a:spLocks noGrp="1"/>
          </p:cNvSpPr>
          <p:nvPr>
            <p:ph type="sldNum" sz="quarter" idx="12"/>
          </p:nvPr>
        </p:nvSpPr>
        <p:spPr/>
        <p:txBody>
          <a:bodyPr/>
          <a:lstStyle/>
          <a:p>
            <a:fld id="{BDCDBBEF-AA6C-4BA6-85B2-A17D7F280E38}" type="slidenum">
              <a:rPr lang="en-US" smtClean="0"/>
              <a:pPr/>
              <a:t>2</a:t>
            </a:fld>
            <a:endParaRPr lang="en-US" dirty="0"/>
          </a:p>
        </p:txBody>
      </p:sp>
      <p:graphicFrame>
        <p:nvGraphicFramePr>
          <p:cNvPr id="10" name="Table 10">
            <a:extLst>
              <a:ext uri="{FF2B5EF4-FFF2-40B4-BE49-F238E27FC236}">
                <a16:creationId xmlns:a16="http://schemas.microsoft.com/office/drawing/2014/main" id="{61791A24-3CC5-4ACD-B2EC-2F300FCC8BF6}"/>
              </a:ext>
            </a:extLst>
          </p:cNvPr>
          <p:cNvGraphicFramePr>
            <a:graphicFrameLocks noGrp="1"/>
          </p:cNvGraphicFramePr>
          <p:nvPr/>
        </p:nvGraphicFramePr>
        <p:xfrm>
          <a:off x="450248" y="3952876"/>
          <a:ext cx="5398102" cy="2768599"/>
        </p:xfrm>
        <a:graphic>
          <a:graphicData uri="http://schemas.openxmlformats.org/drawingml/2006/table">
            <a:tbl>
              <a:tblPr firstRow="1" bandRow="1">
                <a:tableStyleId>{5940675A-B579-460E-94D1-54222C63F5DA}</a:tableStyleId>
              </a:tblPr>
              <a:tblGrid>
                <a:gridCol w="5398102">
                  <a:extLst>
                    <a:ext uri="{9D8B030D-6E8A-4147-A177-3AD203B41FA5}">
                      <a16:colId xmlns:a16="http://schemas.microsoft.com/office/drawing/2014/main" val="529727568"/>
                    </a:ext>
                  </a:extLst>
                </a:gridCol>
              </a:tblGrid>
              <a:tr h="784159">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000" b="1" kern="1200" dirty="0">
                          <a:solidFill>
                            <a:srgbClr val="FF0000"/>
                          </a:solidFill>
                          <a:effectLst/>
                          <a:latin typeface="+mn-lt"/>
                          <a:ea typeface="+mn-ea"/>
                          <a:cs typeface="+mn-cs"/>
                        </a:rPr>
                        <a:t>The course aims to provide exposure to problem-solving through programming.</a:t>
                      </a:r>
                      <a:endParaRPr lang="en-IN" sz="2000" b="1" kern="1200" dirty="0">
                        <a:solidFill>
                          <a:srgbClr val="FF0000"/>
                        </a:solidFill>
                        <a:effectLst/>
                        <a:latin typeface="+mn-lt"/>
                        <a:ea typeface="+mn-ea"/>
                        <a:cs typeface="+mn-cs"/>
                      </a:endParaRPr>
                    </a:p>
                  </a:txBody>
                  <a:tcPr/>
                </a:tc>
                <a:extLst>
                  <a:ext uri="{0D108BD9-81ED-4DB2-BD59-A6C34878D82A}">
                    <a16:rowId xmlns:a16="http://schemas.microsoft.com/office/drawing/2014/main" val="1055258708"/>
                  </a:ext>
                </a:extLst>
              </a:tr>
              <a:tr h="790538">
                <a:tc>
                  <a:txBody>
                    <a:bodyPr/>
                    <a:lstStyle/>
                    <a:p>
                      <a:pPr marL="0" lvl="0" indent="0" algn="just">
                        <a:buFont typeface="Arial" panose="020B0604020202020204" pitchFamily="34" charset="0"/>
                        <a:buNone/>
                      </a:pPr>
                      <a:r>
                        <a:rPr lang="en-US" sz="2000" b="1" kern="1200" dirty="0">
                          <a:solidFill>
                            <a:srgbClr val="FF0000"/>
                          </a:solidFill>
                          <a:effectLst/>
                          <a:latin typeface="+mn-lt"/>
                          <a:ea typeface="+mn-ea"/>
                          <a:cs typeface="+mn-cs"/>
                        </a:rPr>
                        <a:t>The course aims to raise the programming skills of students via logic building capability.</a:t>
                      </a:r>
                      <a:endParaRPr lang="en-IN" sz="2000" b="1" kern="1200" dirty="0">
                        <a:solidFill>
                          <a:srgbClr val="FF0000"/>
                        </a:solidFill>
                        <a:effectLst/>
                        <a:latin typeface="+mn-lt"/>
                        <a:ea typeface="+mn-ea"/>
                        <a:cs typeface="+mn-cs"/>
                      </a:endParaRPr>
                    </a:p>
                  </a:txBody>
                  <a:tcPr/>
                </a:tc>
                <a:extLst>
                  <a:ext uri="{0D108BD9-81ED-4DB2-BD59-A6C34878D82A}">
                    <a16:rowId xmlns:a16="http://schemas.microsoft.com/office/drawing/2014/main" val="2990456970"/>
                  </a:ext>
                </a:extLst>
              </a:tr>
              <a:tr h="1193902">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000" b="1" kern="1200" dirty="0">
                          <a:solidFill>
                            <a:srgbClr val="FF0000"/>
                          </a:solidFill>
                          <a:effectLst/>
                          <a:latin typeface="+mn-lt"/>
                          <a:ea typeface="+mn-ea"/>
                          <a:cs typeface="+mn-cs"/>
                        </a:rPr>
                        <a:t>With knowledge of C programming language, students would be able to model real world problems.</a:t>
                      </a:r>
                      <a:endParaRPr lang="en-IN" sz="2000" b="1" kern="1200" dirty="0">
                        <a:solidFill>
                          <a:srgbClr val="FF0000"/>
                        </a:solidFill>
                        <a:effectLst/>
                        <a:latin typeface="+mn-lt"/>
                        <a:ea typeface="+mn-ea"/>
                        <a:cs typeface="+mn-cs"/>
                      </a:endParaRPr>
                    </a:p>
                  </a:txBody>
                  <a:tcPr/>
                </a:tc>
                <a:extLst>
                  <a:ext uri="{0D108BD9-81ED-4DB2-BD59-A6C34878D82A}">
                    <a16:rowId xmlns:a16="http://schemas.microsoft.com/office/drawing/2014/main" val="2557340115"/>
                  </a:ext>
                </a:extLst>
              </a:tr>
            </a:tbl>
          </a:graphicData>
        </a:graphic>
      </p:graphicFrame>
      <p:pic>
        <p:nvPicPr>
          <p:cNvPr id="11" name="Picture 2" descr="C Language Images, Stock Photos &amp; Vectors | Shutterstock">
            <a:extLst>
              <a:ext uri="{FF2B5EF4-FFF2-40B4-BE49-F238E27FC236}">
                <a16:creationId xmlns:a16="http://schemas.microsoft.com/office/drawing/2014/main" id="{3DDC2ECC-EC08-4A8C-9362-FCE95F5731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6741" y="623062"/>
            <a:ext cx="6012710" cy="4755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2623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lnSpcReduction="10000"/>
          </a:bodyPr>
          <a:lstStyle/>
          <a:p>
            <a:pPr>
              <a:buNone/>
            </a:pPr>
            <a:r>
              <a:rPr lang="en-US" sz="2400" dirty="0"/>
              <a:t>#include &lt;</a:t>
            </a:r>
            <a:r>
              <a:rPr lang="en-US" sz="2400" dirty="0" err="1"/>
              <a:t>stdio.h</a:t>
            </a:r>
            <a:r>
              <a:rPr lang="en-US" sz="2400" dirty="0"/>
              <a:t>&gt;</a:t>
            </a:r>
          </a:p>
          <a:p>
            <a:pPr>
              <a:buNone/>
            </a:pPr>
            <a:r>
              <a:rPr lang="en-US" sz="2400" dirty="0" err="1"/>
              <a:t>int</a:t>
            </a:r>
            <a:r>
              <a:rPr lang="en-US" sz="2400" dirty="0"/>
              <a:t> main()</a:t>
            </a:r>
          </a:p>
          <a:p>
            <a:pPr>
              <a:buNone/>
            </a:pPr>
            <a:r>
              <a:rPr lang="en-US" sz="2400" dirty="0"/>
              <a:t>{</a:t>
            </a:r>
          </a:p>
          <a:p>
            <a:pPr>
              <a:buNone/>
            </a:pPr>
            <a:r>
              <a:rPr lang="en-US" sz="2400" dirty="0"/>
              <a:t>    </a:t>
            </a:r>
            <a:r>
              <a:rPr lang="en-US" sz="2400" dirty="0" err="1"/>
              <a:t>int</a:t>
            </a:r>
            <a:r>
              <a:rPr lang="en-US" sz="2400" dirty="0"/>
              <a:t> a, b;</a:t>
            </a:r>
          </a:p>
          <a:p>
            <a:pPr>
              <a:buNone/>
            </a:pPr>
            <a:r>
              <a:rPr lang="en-US" sz="2400" dirty="0"/>
              <a:t>    </a:t>
            </a:r>
            <a:r>
              <a:rPr lang="en-US" sz="2400" dirty="0" err="1"/>
              <a:t>printf</a:t>
            </a:r>
            <a:r>
              <a:rPr lang="en-US" sz="2400" dirty="0"/>
              <a:t>("enter the value of </a:t>
            </a:r>
            <a:r>
              <a:rPr lang="en-US" sz="2400" dirty="0" err="1"/>
              <a:t>a,b</a:t>
            </a:r>
            <a:r>
              <a:rPr lang="en-US" sz="2400" dirty="0"/>
              <a:t>");          </a:t>
            </a:r>
          </a:p>
          <a:p>
            <a:pPr>
              <a:buNone/>
            </a:pPr>
            <a:r>
              <a:rPr lang="en-US" sz="2400" dirty="0"/>
              <a:t>    </a:t>
            </a:r>
            <a:r>
              <a:rPr lang="en-US" sz="2400" dirty="0" err="1"/>
              <a:t>scanf</a:t>
            </a:r>
            <a:r>
              <a:rPr lang="en-US" sz="2400" dirty="0"/>
              <a:t>("%d %</a:t>
            </a:r>
            <a:r>
              <a:rPr lang="en-US" sz="2400" dirty="0" err="1"/>
              <a:t>d",&amp;a,&amp;b</a:t>
            </a:r>
            <a:r>
              <a:rPr lang="en-US" sz="2400" dirty="0"/>
              <a:t>);</a:t>
            </a:r>
          </a:p>
          <a:p>
            <a:pPr>
              <a:buNone/>
            </a:pPr>
            <a:r>
              <a:rPr lang="en-US" sz="2400" dirty="0"/>
              <a:t>    </a:t>
            </a:r>
            <a:r>
              <a:rPr lang="en-US" sz="2400" dirty="0" err="1"/>
              <a:t>printf</a:t>
            </a:r>
            <a:r>
              <a:rPr lang="en-US" sz="2400" dirty="0"/>
              <a:t>("++a = %d \n", ++a);</a:t>
            </a:r>
          </a:p>
          <a:p>
            <a:pPr>
              <a:buNone/>
            </a:pPr>
            <a:r>
              <a:rPr lang="en-US" sz="2400" dirty="0"/>
              <a:t>    </a:t>
            </a:r>
            <a:r>
              <a:rPr lang="en-US" sz="2400" dirty="0" err="1"/>
              <a:t>printf</a:t>
            </a:r>
            <a:r>
              <a:rPr lang="en-US" sz="2400" dirty="0"/>
              <a:t>("--b = %d \n", --b);</a:t>
            </a:r>
          </a:p>
          <a:p>
            <a:pPr>
              <a:buNone/>
            </a:pPr>
            <a:r>
              <a:rPr lang="en-US" sz="2400" dirty="0"/>
              <a:t>     return 0;</a:t>
            </a:r>
          </a:p>
          <a:p>
            <a:pPr>
              <a:buNone/>
            </a:pPr>
            <a:r>
              <a:rPr lang="en-US" sz="2400" dirty="0"/>
              <a:t>}</a:t>
            </a:r>
          </a:p>
          <a:p>
            <a:pPr algn="just">
              <a:buNone/>
            </a:pPr>
            <a:endParaRPr lang="en-IN" dirty="0"/>
          </a:p>
          <a:p>
            <a:pPr algn="just">
              <a:buNone/>
            </a:pPr>
            <a:endParaRPr lang="en-IN" dirty="0"/>
          </a:p>
        </p:txBody>
      </p:sp>
      <p:sp>
        <p:nvSpPr>
          <p:cNvPr id="4" name="Date Placeholder 3"/>
          <p:cNvSpPr>
            <a:spLocks noGrp="1"/>
          </p:cNvSpPr>
          <p:nvPr>
            <p:ph type="dt" sz="half" idx="10"/>
          </p:nvPr>
        </p:nvSpPr>
        <p:spPr/>
        <p:txBody>
          <a:bodyPr/>
          <a:lstStyle/>
          <a:p>
            <a:fld id="{F9027031-72E4-4CF1-BBBA-60B9A64FC285}" type="datetime1">
              <a:rPr lang="en-IN" sz="1400" b="1" smtClean="0">
                <a:solidFill>
                  <a:schemeClr val="bg1"/>
                </a:solidFill>
                <a:latin typeface="Times New Roman" panose="02020603050405020304" pitchFamily="18" charset="0"/>
                <a:cs typeface="Times New Roman" panose="02020603050405020304" pitchFamily="18" charset="0"/>
              </a:rPr>
              <a:t>09-06-2022</a:t>
            </a:fld>
            <a:endParaRPr lang="en-IN" sz="1400" b="1" dirty="0">
              <a:solidFill>
                <a:schemeClr val="bg1"/>
              </a:solidFill>
              <a:latin typeface="Times New Roman" panose="02020603050405020304" pitchFamily="18" charset="0"/>
              <a:cs typeface="Times New Roman" panose="02020603050405020304" pitchFamily="18" charset="0"/>
            </a:endParaRPr>
          </a:p>
        </p:txBody>
      </p:sp>
      <p:sp>
        <p:nvSpPr>
          <p:cNvPr id="25" name="Title 1"/>
          <p:cNvSpPr txBox="1">
            <a:spLocks/>
          </p:cNvSpPr>
          <p:nvPr/>
        </p:nvSpPr>
        <p:spPr>
          <a:xfrm>
            <a:off x="2847703" y="365760"/>
            <a:ext cx="7664088" cy="1110343"/>
          </a:xfrm>
          <a:prstGeom prst="rect">
            <a:avLst/>
          </a:prstGeom>
          <a:solidFill>
            <a:srgbClr val="C00000"/>
          </a:solidFill>
        </p:spPr>
        <p:txBody>
          <a:bodyPr vert="horz" lIns="91440" tIns="45720" rIns="91440" bIns="45720" rtlCol="0" anchor="ctr">
            <a:normAutofit fontScale="92500"/>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IN" sz="4400" b="1"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rPr>
              <a:t>Pre-Increment &amp; Pre-Decrement</a:t>
            </a:r>
          </a:p>
        </p:txBody>
      </p:sp>
      <p:sp>
        <p:nvSpPr>
          <p:cNvPr id="6" name="Slide Number Placeholder 5"/>
          <p:cNvSpPr>
            <a:spLocks noGrp="1"/>
          </p:cNvSpPr>
          <p:nvPr>
            <p:ph type="sldNum" sz="quarter" idx="12"/>
          </p:nvPr>
        </p:nvSpPr>
        <p:spPr/>
        <p:txBody>
          <a:bodyPr/>
          <a:lstStyle/>
          <a:p>
            <a:fld id="{D0ACE207-8893-440E-B420-229E26CA706E}" type="slidenum">
              <a:rPr lang="en-IN" smtClean="0"/>
              <a:pPr/>
              <a:t>20</a:t>
            </a:fld>
            <a:endParaRPr lang="en-IN"/>
          </a:p>
        </p:txBody>
      </p:sp>
      <p:pic>
        <p:nvPicPr>
          <p:cNvPr id="8" name="Picture 7"/>
          <p:cNvPicPr/>
          <p:nvPr/>
        </p:nvPicPr>
        <p:blipFill>
          <a:blip r:embed="rId3"/>
          <a:srcRect/>
          <a:stretch>
            <a:fillRect/>
          </a:stretch>
        </p:blipFill>
        <p:spPr bwMode="auto">
          <a:xfrm>
            <a:off x="5930538" y="1967319"/>
            <a:ext cx="3788228" cy="1115515"/>
          </a:xfrm>
          <a:prstGeom prst="rect">
            <a:avLst/>
          </a:prstGeom>
          <a:noFill/>
          <a:ln w="9525">
            <a:noFill/>
            <a:miter lim="800000"/>
            <a:headEnd/>
            <a:tailEnd/>
          </a:ln>
        </p:spPr>
      </p:pic>
    </p:spTree>
    <p:extLst>
      <p:ext uri="{BB962C8B-B14F-4D97-AF65-F5344CB8AC3E}">
        <p14:creationId xmlns:p14="http://schemas.microsoft.com/office/powerpoint/2010/main" val="475282482"/>
      </p:ext>
    </p:extLst>
  </p:cSld>
  <p:clrMapOvr>
    <a:masterClrMapping/>
  </p:clrMapOvr>
  <p:transition spd="slow">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algn="just">
              <a:buNone/>
            </a:pPr>
            <a:r>
              <a:rPr lang="en-IN" sz="2400" b="1" dirty="0">
                <a:latin typeface="Times New Roman" pitchFamily="18" charset="0"/>
                <a:cs typeface="Times New Roman" pitchFamily="18" charset="0"/>
              </a:rPr>
              <a:t>Decrement operator(--)</a:t>
            </a:r>
          </a:p>
          <a:p>
            <a:pPr algn="just"/>
            <a:r>
              <a:rPr lang="en-US" sz="2400" dirty="0">
                <a:latin typeface="Times New Roman" pitchFamily="18" charset="0"/>
                <a:cs typeface="Times New Roman" pitchFamily="18" charset="0"/>
              </a:rPr>
              <a:t>The decrement operator -- subtracts 1 from the operand.</a:t>
            </a:r>
          </a:p>
          <a:p>
            <a:pPr algn="just"/>
            <a:r>
              <a:rPr lang="en-US" sz="2400" dirty="0">
                <a:latin typeface="Times New Roman" pitchFamily="18" charset="0"/>
                <a:cs typeface="Times New Roman" pitchFamily="18" charset="0"/>
              </a:rPr>
              <a:t>Decrement</a:t>
            </a:r>
            <a:r>
              <a:rPr lang="en-IN" sz="2400" dirty="0">
                <a:latin typeface="Times New Roman" pitchFamily="18" charset="0"/>
                <a:cs typeface="Times New Roman" pitchFamily="18" charset="0"/>
              </a:rPr>
              <a:t> operator are of two types:</a:t>
            </a:r>
          </a:p>
          <a:p>
            <a:pPr algn="just">
              <a:buFont typeface="Wingdings" pitchFamily="2" charset="2"/>
              <a:buChar char="ü"/>
            </a:pPr>
            <a:r>
              <a:rPr lang="en-IN" sz="2400" dirty="0">
                <a:latin typeface="Times New Roman" pitchFamily="18" charset="0"/>
                <a:cs typeface="Times New Roman" pitchFamily="18" charset="0"/>
              </a:rPr>
              <a:t> Pre </a:t>
            </a:r>
            <a:r>
              <a:rPr lang="en-US" sz="2400" dirty="0">
                <a:latin typeface="Times New Roman" pitchFamily="18" charset="0"/>
                <a:cs typeface="Times New Roman" pitchFamily="18" charset="0"/>
              </a:rPr>
              <a:t>decrement</a:t>
            </a:r>
            <a:endParaRPr lang="en-IN" sz="2400" dirty="0">
              <a:latin typeface="Times New Roman" pitchFamily="18" charset="0"/>
              <a:cs typeface="Times New Roman" pitchFamily="18" charset="0"/>
            </a:endParaRPr>
          </a:p>
          <a:p>
            <a:pPr algn="just">
              <a:buFont typeface="Wingdings" pitchFamily="2" charset="2"/>
              <a:buChar char="ü"/>
            </a:pPr>
            <a:r>
              <a:rPr lang="en-IN" sz="2400" dirty="0">
                <a:latin typeface="Times New Roman" pitchFamily="18" charset="0"/>
                <a:cs typeface="Times New Roman" pitchFamily="18" charset="0"/>
              </a:rPr>
              <a:t>For example x=10; --x; 9</a:t>
            </a:r>
          </a:p>
          <a:p>
            <a:pPr algn="just">
              <a:buFont typeface="Wingdings" pitchFamily="2" charset="2"/>
              <a:buChar char="ü"/>
            </a:pPr>
            <a:r>
              <a:rPr lang="en-IN" sz="2400" dirty="0">
                <a:latin typeface="Times New Roman" pitchFamily="18" charset="0"/>
                <a:cs typeface="Times New Roman" pitchFamily="18" charset="0"/>
              </a:rPr>
              <a:t>Post </a:t>
            </a:r>
            <a:r>
              <a:rPr lang="en-US" sz="2400" dirty="0">
                <a:latin typeface="Times New Roman" pitchFamily="18" charset="0"/>
                <a:cs typeface="Times New Roman" pitchFamily="18" charset="0"/>
              </a:rPr>
              <a:t>decrement</a:t>
            </a:r>
            <a:endParaRPr lang="en-IN" sz="2400" dirty="0">
              <a:latin typeface="Times New Roman" pitchFamily="18" charset="0"/>
              <a:cs typeface="Times New Roman" pitchFamily="18" charset="0"/>
            </a:endParaRPr>
          </a:p>
          <a:p>
            <a:pPr algn="just">
              <a:buFont typeface="Wingdings" pitchFamily="2" charset="2"/>
              <a:buChar char="ü"/>
            </a:pPr>
            <a:r>
              <a:rPr lang="en-IN" sz="2400" dirty="0">
                <a:latin typeface="Times New Roman" pitchFamily="18" charset="0"/>
                <a:cs typeface="Times New Roman" pitchFamily="18" charset="0"/>
              </a:rPr>
              <a:t>For example x=10; x--; 10</a:t>
            </a:r>
          </a:p>
          <a:p>
            <a:pPr algn="just">
              <a:buFont typeface="Wingdings" pitchFamily="2" charset="2"/>
              <a:buChar char="ü"/>
            </a:pPr>
            <a:endParaRPr lang="en-IN" dirty="0">
              <a:latin typeface="Times New Roman" pitchFamily="18" charset="0"/>
              <a:cs typeface="Times New Roman" pitchFamily="18" charset="0"/>
            </a:endParaRPr>
          </a:p>
          <a:p>
            <a:pPr algn="just"/>
            <a:endParaRPr lang="en-IN" b="1" dirty="0">
              <a:latin typeface="Times New Roman" pitchFamily="18" charset="0"/>
              <a:cs typeface="Times New Roman" pitchFamily="18" charset="0"/>
            </a:endParaRPr>
          </a:p>
          <a:p>
            <a:pPr algn="just">
              <a:buNone/>
            </a:pPr>
            <a:endParaRPr lang="en-IN" dirty="0"/>
          </a:p>
        </p:txBody>
      </p:sp>
      <p:sp>
        <p:nvSpPr>
          <p:cNvPr id="4" name="Date Placeholder 3"/>
          <p:cNvSpPr>
            <a:spLocks noGrp="1"/>
          </p:cNvSpPr>
          <p:nvPr>
            <p:ph type="dt" sz="half" idx="10"/>
          </p:nvPr>
        </p:nvSpPr>
        <p:spPr/>
        <p:txBody>
          <a:bodyPr/>
          <a:lstStyle/>
          <a:p>
            <a:fld id="{BDB7AE37-5203-4791-8F1F-35FEFCAB0265}" type="datetime1">
              <a:rPr lang="en-IN" sz="1400" b="1" smtClean="0">
                <a:solidFill>
                  <a:schemeClr val="bg1"/>
                </a:solidFill>
                <a:latin typeface="Times New Roman" panose="02020603050405020304" pitchFamily="18" charset="0"/>
                <a:cs typeface="Times New Roman" panose="02020603050405020304" pitchFamily="18" charset="0"/>
              </a:rPr>
              <a:t>09-06-2022</a:t>
            </a:fld>
            <a:endParaRPr lang="en-IN" sz="1400" b="1" dirty="0">
              <a:solidFill>
                <a:schemeClr val="bg1"/>
              </a:solidFill>
              <a:latin typeface="Times New Roman" panose="02020603050405020304" pitchFamily="18" charset="0"/>
              <a:cs typeface="Times New Roman" panose="02020603050405020304" pitchFamily="18" charset="0"/>
            </a:endParaRPr>
          </a:p>
        </p:txBody>
      </p:sp>
      <p:sp>
        <p:nvSpPr>
          <p:cNvPr id="25" name="Title 1"/>
          <p:cNvSpPr txBox="1">
            <a:spLocks/>
          </p:cNvSpPr>
          <p:nvPr/>
        </p:nvSpPr>
        <p:spPr>
          <a:xfrm>
            <a:off x="2847703" y="365760"/>
            <a:ext cx="7664088" cy="1110343"/>
          </a:xfrm>
          <a:prstGeom prst="rect">
            <a:avLst/>
          </a:prstGeom>
          <a:solidFill>
            <a:srgbClr val="C00000"/>
          </a:solidFill>
        </p:spPr>
        <p:txBody>
          <a:bodyPr vert="horz" lIns="91440" tIns="45720" rIns="91440" bIns="45720" rtlCol="0" anchor="ctr">
            <a:normAutofit fontScale="92500" lnSpcReduction="10000"/>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IN" sz="4400" b="1"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rPr>
              <a:t>Increment and Decrement Operator</a:t>
            </a:r>
          </a:p>
        </p:txBody>
      </p:sp>
      <p:sp>
        <p:nvSpPr>
          <p:cNvPr id="6" name="Slide Number Placeholder 5"/>
          <p:cNvSpPr>
            <a:spLocks noGrp="1"/>
          </p:cNvSpPr>
          <p:nvPr>
            <p:ph type="sldNum" sz="quarter" idx="12"/>
          </p:nvPr>
        </p:nvSpPr>
        <p:spPr/>
        <p:txBody>
          <a:bodyPr/>
          <a:lstStyle/>
          <a:p>
            <a:fld id="{D0ACE207-8893-440E-B420-229E26CA706E}" type="slidenum">
              <a:rPr lang="en-IN" smtClean="0"/>
              <a:pPr/>
              <a:t>21</a:t>
            </a:fld>
            <a:endParaRPr lang="en-IN"/>
          </a:p>
        </p:txBody>
      </p:sp>
    </p:spTree>
    <p:extLst>
      <p:ext uri="{BB962C8B-B14F-4D97-AF65-F5344CB8AC3E}">
        <p14:creationId xmlns:p14="http://schemas.microsoft.com/office/powerpoint/2010/main" val="475282482"/>
      </p:ext>
    </p:extLst>
  </p:cSld>
  <p:clrMapOvr>
    <a:masterClrMapping/>
  </p:clrMapOvr>
  <p:transition spd="slow">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lnSpcReduction="10000"/>
          </a:bodyPr>
          <a:lstStyle/>
          <a:p>
            <a:pPr>
              <a:buNone/>
            </a:pPr>
            <a:r>
              <a:rPr lang="en-US" sz="2400" dirty="0"/>
              <a:t>#include &lt;</a:t>
            </a:r>
            <a:r>
              <a:rPr lang="en-US" sz="2400" dirty="0" err="1"/>
              <a:t>stdio.h</a:t>
            </a:r>
            <a:r>
              <a:rPr lang="en-US" sz="2400" dirty="0"/>
              <a:t>&gt;</a:t>
            </a:r>
          </a:p>
          <a:p>
            <a:pPr>
              <a:buNone/>
            </a:pPr>
            <a:r>
              <a:rPr lang="en-US" sz="2400" dirty="0" err="1"/>
              <a:t>int</a:t>
            </a:r>
            <a:r>
              <a:rPr lang="en-US" sz="2400" dirty="0"/>
              <a:t> main()</a:t>
            </a:r>
          </a:p>
          <a:p>
            <a:pPr>
              <a:buNone/>
            </a:pPr>
            <a:r>
              <a:rPr lang="en-US" sz="2400" dirty="0"/>
              <a:t>{</a:t>
            </a:r>
          </a:p>
          <a:p>
            <a:pPr>
              <a:buNone/>
            </a:pPr>
            <a:r>
              <a:rPr lang="en-US" sz="2400" dirty="0"/>
              <a:t>    </a:t>
            </a:r>
            <a:r>
              <a:rPr lang="en-US" sz="2400" dirty="0" err="1"/>
              <a:t>int</a:t>
            </a:r>
            <a:r>
              <a:rPr lang="en-US" sz="2400" dirty="0"/>
              <a:t> a, b;</a:t>
            </a:r>
          </a:p>
          <a:p>
            <a:pPr>
              <a:buNone/>
            </a:pPr>
            <a:r>
              <a:rPr lang="en-US" sz="2400" dirty="0"/>
              <a:t>    </a:t>
            </a:r>
            <a:r>
              <a:rPr lang="en-US" sz="2400" dirty="0" err="1"/>
              <a:t>printf</a:t>
            </a:r>
            <a:r>
              <a:rPr lang="en-US" sz="2400" dirty="0"/>
              <a:t>("enter the value of </a:t>
            </a:r>
            <a:r>
              <a:rPr lang="en-US" sz="2400" dirty="0" err="1"/>
              <a:t>a,b</a:t>
            </a:r>
            <a:r>
              <a:rPr lang="en-US" sz="2400" dirty="0"/>
              <a:t>");</a:t>
            </a:r>
          </a:p>
          <a:p>
            <a:pPr>
              <a:buNone/>
            </a:pPr>
            <a:r>
              <a:rPr lang="en-US" sz="2400" dirty="0"/>
              <a:t>    </a:t>
            </a:r>
            <a:r>
              <a:rPr lang="en-US" sz="2400" dirty="0" err="1"/>
              <a:t>scanf</a:t>
            </a:r>
            <a:r>
              <a:rPr lang="en-US" sz="2400" dirty="0"/>
              <a:t>("%d %</a:t>
            </a:r>
            <a:r>
              <a:rPr lang="en-US" sz="2400" dirty="0" err="1"/>
              <a:t>d",&amp;a,&amp;b</a:t>
            </a:r>
            <a:r>
              <a:rPr lang="en-US" sz="2400" dirty="0"/>
              <a:t>);</a:t>
            </a:r>
          </a:p>
          <a:p>
            <a:pPr>
              <a:buNone/>
            </a:pPr>
            <a:r>
              <a:rPr lang="en-US" sz="2400" dirty="0"/>
              <a:t>    </a:t>
            </a:r>
            <a:r>
              <a:rPr lang="en-US" sz="2400" dirty="0" err="1"/>
              <a:t>printf</a:t>
            </a:r>
            <a:r>
              <a:rPr lang="en-US" sz="2400" dirty="0"/>
              <a:t>("a++ = %d \n", a++);</a:t>
            </a:r>
          </a:p>
          <a:p>
            <a:pPr>
              <a:buNone/>
            </a:pPr>
            <a:r>
              <a:rPr lang="en-US" sz="2400" dirty="0"/>
              <a:t>    </a:t>
            </a:r>
            <a:r>
              <a:rPr lang="en-US" sz="2400" dirty="0" err="1"/>
              <a:t>printf</a:t>
            </a:r>
            <a:r>
              <a:rPr lang="en-US" sz="2400" dirty="0"/>
              <a:t>("b-- = %d \n", b--);</a:t>
            </a:r>
          </a:p>
          <a:p>
            <a:pPr>
              <a:buNone/>
            </a:pPr>
            <a:r>
              <a:rPr lang="en-US" sz="2400" dirty="0"/>
              <a:t>     return 0;</a:t>
            </a:r>
          </a:p>
          <a:p>
            <a:pPr>
              <a:buNone/>
            </a:pPr>
            <a:r>
              <a:rPr lang="en-US" sz="2400" dirty="0"/>
              <a:t>}</a:t>
            </a:r>
          </a:p>
          <a:p>
            <a:pPr algn="just">
              <a:buNone/>
            </a:pPr>
            <a:endParaRPr lang="en-IN" dirty="0"/>
          </a:p>
          <a:p>
            <a:pPr algn="just">
              <a:buNone/>
            </a:pPr>
            <a:endParaRPr lang="en-IN" dirty="0"/>
          </a:p>
        </p:txBody>
      </p:sp>
      <p:sp>
        <p:nvSpPr>
          <p:cNvPr id="4" name="Date Placeholder 3"/>
          <p:cNvSpPr>
            <a:spLocks noGrp="1"/>
          </p:cNvSpPr>
          <p:nvPr>
            <p:ph type="dt" sz="half" idx="10"/>
          </p:nvPr>
        </p:nvSpPr>
        <p:spPr/>
        <p:txBody>
          <a:bodyPr/>
          <a:lstStyle/>
          <a:p>
            <a:fld id="{357A95FA-4BED-4A1F-8CEB-DED55E7197A5}" type="datetime1">
              <a:rPr lang="en-IN" sz="1400" b="1" smtClean="0">
                <a:solidFill>
                  <a:schemeClr val="bg1"/>
                </a:solidFill>
                <a:latin typeface="Times New Roman" panose="02020603050405020304" pitchFamily="18" charset="0"/>
                <a:cs typeface="Times New Roman" panose="02020603050405020304" pitchFamily="18" charset="0"/>
              </a:rPr>
              <a:t>09-06-2022</a:t>
            </a:fld>
            <a:endParaRPr lang="en-IN" sz="1400" b="1" dirty="0">
              <a:solidFill>
                <a:schemeClr val="bg1"/>
              </a:solidFill>
              <a:latin typeface="Times New Roman" panose="02020603050405020304" pitchFamily="18" charset="0"/>
              <a:cs typeface="Times New Roman" panose="02020603050405020304" pitchFamily="18" charset="0"/>
            </a:endParaRPr>
          </a:p>
        </p:txBody>
      </p:sp>
      <p:sp>
        <p:nvSpPr>
          <p:cNvPr id="25" name="Title 1"/>
          <p:cNvSpPr txBox="1">
            <a:spLocks/>
          </p:cNvSpPr>
          <p:nvPr/>
        </p:nvSpPr>
        <p:spPr>
          <a:xfrm>
            <a:off x="1567543" y="365760"/>
            <a:ext cx="8944248" cy="1110343"/>
          </a:xfrm>
          <a:prstGeom prst="rect">
            <a:avLst/>
          </a:prstGeom>
          <a:solidFill>
            <a:srgbClr val="C00000"/>
          </a:solidFill>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IN" sz="4400" b="1"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rPr>
              <a:t>Post-Increment &amp; Post-Decrement</a:t>
            </a:r>
          </a:p>
        </p:txBody>
      </p:sp>
      <p:sp>
        <p:nvSpPr>
          <p:cNvPr id="6" name="Slide Number Placeholder 5"/>
          <p:cNvSpPr>
            <a:spLocks noGrp="1"/>
          </p:cNvSpPr>
          <p:nvPr>
            <p:ph type="sldNum" sz="quarter" idx="12"/>
          </p:nvPr>
        </p:nvSpPr>
        <p:spPr/>
        <p:txBody>
          <a:bodyPr/>
          <a:lstStyle/>
          <a:p>
            <a:fld id="{D0ACE207-8893-440E-B420-229E26CA706E}" type="slidenum">
              <a:rPr lang="en-IN" smtClean="0"/>
              <a:pPr/>
              <a:t>22</a:t>
            </a:fld>
            <a:endParaRPr lang="en-IN"/>
          </a:p>
        </p:txBody>
      </p:sp>
      <p:pic>
        <p:nvPicPr>
          <p:cNvPr id="8" name="Picture 7"/>
          <p:cNvPicPr/>
          <p:nvPr/>
        </p:nvPicPr>
        <p:blipFill>
          <a:blip r:embed="rId3"/>
          <a:srcRect/>
          <a:stretch>
            <a:fillRect/>
          </a:stretch>
        </p:blipFill>
        <p:spPr bwMode="auto">
          <a:xfrm>
            <a:off x="6846297" y="1915068"/>
            <a:ext cx="3133725" cy="1063263"/>
          </a:xfrm>
          <a:prstGeom prst="rect">
            <a:avLst/>
          </a:prstGeom>
          <a:noFill/>
          <a:ln w="9525">
            <a:noFill/>
            <a:miter lim="800000"/>
            <a:headEnd/>
            <a:tailEnd/>
          </a:ln>
        </p:spPr>
      </p:pic>
    </p:spTree>
    <p:extLst>
      <p:ext uri="{BB962C8B-B14F-4D97-AF65-F5344CB8AC3E}">
        <p14:creationId xmlns:p14="http://schemas.microsoft.com/office/powerpoint/2010/main" val="475282482"/>
      </p:ext>
    </p:extLst>
  </p:cSld>
  <p:clrMapOvr>
    <a:masterClrMapping/>
  </p:clrMapOvr>
  <p:transition spd="slow">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pPr algn="just"/>
            <a:r>
              <a:rPr lang="en-IN" sz="2400" dirty="0">
                <a:latin typeface="Times New Roman" pitchFamily="18" charset="0"/>
                <a:cs typeface="Times New Roman" pitchFamily="18" charset="0"/>
              </a:rPr>
              <a:t>Main features of Conditional operator are as follows:</a:t>
            </a:r>
          </a:p>
          <a:p>
            <a:pPr algn="just"/>
            <a:r>
              <a:rPr lang="en-IN" sz="2400" dirty="0">
                <a:latin typeface="Times New Roman" pitchFamily="18" charset="0"/>
                <a:cs typeface="Times New Roman" pitchFamily="18" charset="0"/>
              </a:rPr>
              <a:t>There are three operands</a:t>
            </a:r>
          </a:p>
          <a:p>
            <a:pPr algn="just"/>
            <a:r>
              <a:rPr lang="en-IN" sz="2400" dirty="0">
                <a:latin typeface="Times New Roman" pitchFamily="18" charset="0"/>
                <a:cs typeface="Times New Roman" pitchFamily="18" charset="0"/>
              </a:rPr>
              <a:t>It works from left to right.</a:t>
            </a:r>
          </a:p>
          <a:p>
            <a:pPr algn="just"/>
            <a:r>
              <a:rPr lang="en-US" sz="2400" dirty="0">
                <a:latin typeface="Times New Roman" pitchFamily="18" charset="0"/>
                <a:cs typeface="Times New Roman" pitchFamily="18" charset="0"/>
              </a:rPr>
              <a:t>The operator pair “?” and “:” is known as conditional operator.</a:t>
            </a:r>
          </a:p>
          <a:p>
            <a:pPr algn="just"/>
            <a:r>
              <a:rPr lang="en-IN" sz="2400" dirty="0">
                <a:latin typeface="Times New Roman" pitchFamily="18" charset="0"/>
                <a:cs typeface="Times New Roman" pitchFamily="18" charset="0"/>
              </a:rPr>
              <a:t>Syntax: </a:t>
            </a:r>
            <a:r>
              <a:rPr lang="en-US" sz="2400" dirty="0">
                <a:latin typeface="Times New Roman" pitchFamily="18" charset="0"/>
                <a:cs typeface="Times New Roman" pitchFamily="18" charset="0"/>
              </a:rPr>
              <a:t>expression1 ? expression2 : expression3 ;</a:t>
            </a:r>
          </a:p>
          <a:p>
            <a:pPr algn="just"/>
            <a:r>
              <a:rPr lang="en-IN" sz="2400" dirty="0">
                <a:latin typeface="Times New Roman" pitchFamily="18" charset="0"/>
                <a:cs typeface="Times New Roman" pitchFamily="18" charset="0"/>
              </a:rPr>
              <a:t>Condition? True part: False part</a:t>
            </a:r>
            <a:endParaRPr lang="en-US" sz="2400" dirty="0">
              <a:latin typeface="Times New Roman" pitchFamily="18" charset="0"/>
              <a:cs typeface="Times New Roman" pitchFamily="18" charset="0"/>
            </a:endParaRPr>
          </a:p>
          <a:p>
            <a:pPr algn="just"/>
            <a:r>
              <a:rPr lang="en-IN" sz="2400" dirty="0">
                <a:latin typeface="Times New Roman" pitchFamily="18" charset="0"/>
                <a:cs typeface="Times New Roman" pitchFamily="18" charset="0"/>
              </a:rPr>
              <a:t>Example: </a:t>
            </a:r>
            <a:r>
              <a:rPr lang="en-US" sz="2400" dirty="0">
                <a:latin typeface="Times New Roman" pitchFamily="18" charset="0"/>
                <a:cs typeface="Times New Roman" pitchFamily="18" charset="0"/>
              </a:rPr>
              <a:t>a = 3 ; b = 5 ;</a:t>
            </a:r>
          </a:p>
          <a:p>
            <a:pPr algn="just"/>
            <a:r>
              <a:rPr lang="pt-BR" sz="2400" dirty="0">
                <a:latin typeface="Times New Roman" pitchFamily="18" charset="0"/>
                <a:cs typeface="Times New Roman" pitchFamily="18" charset="0"/>
              </a:rPr>
              <a:t>x = (a &gt; b) ? a : b ;</a:t>
            </a:r>
            <a:endParaRPr lang="en-IN"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E5411D6B-6FF1-4BC3-B50E-FD9F314F0312}" type="datetime1">
              <a:rPr lang="en-IN" sz="1400" b="1" smtClean="0">
                <a:solidFill>
                  <a:schemeClr val="bg1"/>
                </a:solidFill>
                <a:latin typeface="Times New Roman" panose="02020603050405020304" pitchFamily="18" charset="0"/>
                <a:cs typeface="Times New Roman" panose="02020603050405020304" pitchFamily="18" charset="0"/>
              </a:rPr>
              <a:t>09-06-2022</a:t>
            </a:fld>
            <a:endParaRPr lang="en-IN" sz="1400" b="1" dirty="0">
              <a:solidFill>
                <a:schemeClr val="bg1"/>
              </a:solidFill>
              <a:latin typeface="Times New Roman" panose="02020603050405020304" pitchFamily="18" charset="0"/>
              <a:cs typeface="Times New Roman" panose="02020603050405020304" pitchFamily="18" charset="0"/>
            </a:endParaRPr>
          </a:p>
        </p:txBody>
      </p:sp>
      <p:sp>
        <p:nvSpPr>
          <p:cNvPr id="25" name="Title 1"/>
          <p:cNvSpPr txBox="1">
            <a:spLocks/>
          </p:cNvSpPr>
          <p:nvPr/>
        </p:nvSpPr>
        <p:spPr>
          <a:xfrm>
            <a:off x="2847703" y="365760"/>
            <a:ext cx="7664088" cy="1110343"/>
          </a:xfrm>
          <a:prstGeom prst="rect">
            <a:avLst/>
          </a:prstGeom>
          <a:solidFill>
            <a:srgbClr val="C00000"/>
          </a:solidFill>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IN" sz="4400" b="1"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rPr>
              <a:t>Conditional Operator</a:t>
            </a:r>
          </a:p>
        </p:txBody>
      </p:sp>
      <p:sp>
        <p:nvSpPr>
          <p:cNvPr id="6" name="Slide Number Placeholder 5"/>
          <p:cNvSpPr>
            <a:spLocks noGrp="1"/>
          </p:cNvSpPr>
          <p:nvPr>
            <p:ph type="sldNum" sz="quarter" idx="12"/>
          </p:nvPr>
        </p:nvSpPr>
        <p:spPr/>
        <p:txBody>
          <a:bodyPr/>
          <a:lstStyle/>
          <a:p>
            <a:fld id="{D0ACE207-8893-440E-B420-229E26CA706E}" type="slidenum">
              <a:rPr lang="en-IN" smtClean="0"/>
              <a:pPr/>
              <a:t>23</a:t>
            </a:fld>
            <a:endParaRPr lang="en-IN"/>
          </a:p>
        </p:txBody>
      </p:sp>
    </p:spTree>
    <p:extLst>
      <p:ext uri="{BB962C8B-B14F-4D97-AF65-F5344CB8AC3E}">
        <p14:creationId xmlns:p14="http://schemas.microsoft.com/office/powerpoint/2010/main" val="475282482"/>
      </p:ext>
    </p:extLst>
  </p:cSld>
  <p:clrMapOvr>
    <a:masterClrMapping/>
  </p:clrMapOvr>
  <p:transition spd="slow">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38200" y="1476103"/>
            <a:ext cx="10515600" cy="4700860"/>
          </a:xfrm>
        </p:spPr>
        <p:txBody>
          <a:bodyPr>
            <a:noAutofit/>
          </a:bodyPr>
          <a:lstStyle/>
          <a:p>
            <a:pPr marL="0" indent="0">
              <a:buNone/>
            </a:pPr>
            <a:r>
              <a:rPr lang="en-US" sz="2400" b="0" dirty="0">
                <a:effectLst/>
              </a:rPr>
              <a:t>#include &lt;</a:t>
            </a:r>
            <a:r>
              <a:rPr lang="en-US" sz="2400" b="0" dirty="0" err="1">
                <a:effectLst/>
              </a:rPr>
              <a:t>stdio.h</a:t>
            </a:r>
            <a:r>
              <a:rPr lang="en-US" sz="2400" b="0" dirty="0">
                <a:effectLst/>
              </a:rPr>
              <a:t>&gt;</a:t>
            </a:r>
          </a:p>
          <a:p>
            <a:pPr marL="0" indent="0">
              <a:buNone/>
            </a:pPr>
            <a:r>
              <a:rPr lang="en-US" sz="2400" b="0" dirty="0">
                <a:effectLst/>
              </a:rPr>
              <a:t>int main()</a:t>
            </a:r>
          </a:p>
          <a:p>
            <a:pPr marL="0" indent="0">
              <a:buNone/>
            </a:pPr>
            <a:r>
              <a:rPr lang="en-US" sz="2400" b="0" dirty="0">
                <a:effectLst/>
              </a:rPr>
              <a:t>{</a:t>
            </a:r>
          </a:p>
          <a:p>
            <a:pPr marL="0" indent="0">
              <a:buNone/>
            </a:pPr>
            <a:r>
              <a:rPr lang="en-US" sz="2400" dirty="0"/>
              <a:t>   </a:t>
            </a:r>
            <a:r>
              <a:rPr lang="en-US" sz="2400" b="0" dirty="0">
                <a:effectLst/>
              </a:rPr>
              <a:t>int year;</a:t>
            </a:r>
          </a:p>
          <a:p>
            <a:pPr marL="0" indent="0">
              <a:buNone/>
            </a:pPr>
            <a:r>
              <a:rPr lang="en-US" sz="2400" b="0" dirty="0">
                <a:effectLst/>
              </a:rPr>
              <a:t>   </a:t>
            </a:r>
            <a:r>
              <a:rPr lang="en-US" sz="2400" b="0" dirty="0" err="1">
                <a:effectLst/>
              </a:rPr>
              <a:t>printf</a:t>
            </a:r>
            <a:r>
              <a:rPr lang="en-US" sz="2400" b="0" dirty="0">
                <a:effectLst/>
              </a:rPr>
              <a:t>("Enter a year to check if it is a leap year or not \n");</a:t>
            </a:r>
          </a:p>
          <a:p>
            <a:pPr marL="0" indent="0">
              <a:buNone/>
            </a:pPr>
            <a:r>
              <a:rPr lang="en-US" sz="2400" b="0" dirty="0">
                <a:effectLst/>
              </a:rPr>
              <a:t>   </a:t>
            </a:r>
            <a:r>
              <a:rPr lang="en-US" sz="2400" b="0" dirty="0" err="1">
                <a:effectLst/>
              </a:rPr>
              <a:t>scanf</a:t>
            </a:r>
            <a:r>
              <a:rPr lang="en-US" sz="2400" b="0" dirty="0">
                <a:effectLst/>
              </a:rPr>
              <a:t>("%d", &amp;year);</a:t>
            </a:r>
          </a:p>
          <a:p>
            <a:pPr marL="0" indent="0">
              <a:buNone/>
            </a:pPr>
            <a:r>
              <a:rPr lang="en-US" sz="2400" b="0" dirty="0">
                <a:effectLst/>
              </a:rPr>
              <a:t>   (year%4==0 &amp;&amp; year%100!=0) ? </a:t>
            </a:r>
            <a:r>
              <a:rPr lang="en-US" sz="2400" b="0" dirty="0" err="1">
                <a:effectLst/>
              </a:rPr>
              <a:t>printf</a:t>
            </a:r>
            <a:r>
              <a:rPr lang="en-US" sz="2400" b="0" dirty="0">
                <a:effectLst/>
              </a:rPr>
              <a:t>("Leap year") :</a:t>
            </a:r>
          </a:p>
          <a:p>
            <a:pPr marL="0" indent="0">
              <a:buNone/>
            </a:pPr>
            <a:r>
              <a:rPr lang="en-US" sz="2400" b="0" dirty="0">
                <a:effectLst/>
              </a:rPr>
              <a:t>	((year%400 ==0 ) ? </a:t>
            </a:r>
            <a:r>
              <a:rPr lang="en-US" sz="2400" b="0" dirty="0" err="1">
                <a:effectLst/>
              </a:rPr>
              <a:t>printf</a:t>
            </a:r>
            <a:r>
              <a:rPr lang="en-US" sz="2400" b="0" dirty="0">
                <a:effectLst/>
              </a:rPr>
              <a:t>("Leap Year") : </a:t>
            </a:r>
            <a:r>
              <a:rPr lang="en-US" sz="2400" b="0" dirty="0" err="1">
                <a:effectLst/>
              </a:rPr>
              <a:t>printf</a:t>
            </a:r>
            <a:r>
              <a:rPr lang="en-US" sz="2400" b="0" dirty="0">
                <a:effectLst/>
              </a:rPr>
              <a:t>("not a leap year"));</a:t>
            </a:r>
          </a:p>
          <a:p>
            <a:pPr marL="0" indent="0">
              <a:buNone/>
            </a:pPr>
            <a:r>
              <a:rPr lang="en-US" sz="2400" b="0" dirty="0">
                <a:effectLst/>
              </a:rPr>
              <a:t>}</a:t>
            </a:r>
          </a:p>
        </p:txBody>
      </p:sp>
      <p:sp>
        <p:nvSpPr>
          <p:cNvPr id="4" name="Date Placeholder 3"/>
          <p:cNvSpPr>
            <a:spLocks noGrp="1"/>
          </p:cNvSpPr>
          <p:nvPr>
            <p:ph type="dt" sz="half" idx="10"/>
          </p:nvPr>
        </p:nvSpPr>
        <p:spPr/>
        <p:txBody>
          <a:bodyPr/>
          <a:lstStyle/>
          <a:p>
            <a:fld id="{5BD6C1A6-F870-4EBB-9FAC-6B7C962E87E0}" type="datetime1">
              <a:rPr lang="en-IN" sz="1400" b="1" smtClean="0">
                <a:solidFill>
                  <a:schemeClr val="bg1"/>
                </a:solidFill>
                <a:latin typeface="Times New Roman" panose="02020603050405020304" pitchFamily="18" charset="0"/>
                <a:cs typeface="Times New Roman" panose="02020603050405020304" pitchFamily="18" charset="0"/>
              </a:rPr>
              <a:t>09-06-2022</a:t>
            </a:fld>
            <a:endParaRPr lang="en-IN" sz="1400" b="1" dirty="0">
              <a:solidFill>
                <a:schemeClr val="bg1"/>
              </a:solidFill>
              <a:latin typeface="Times New Roman" panose="02020603050405020304" pitchFamily="18" charset="0"/>
              <a:cs typeface="Times New Roman" panose="02020603050405020304" pitchFamily="18" charset="0"/>
            </a:endParaRPr>
          </a:p>
        </p:txBody>
      </p:sp>
      <p:sp>
        <p:nvSpPr>
          <p:cNvPr id="25" name="Title 1"/>
          <p:cNvSpPr txBox="1">
            <a:spLocks/>
          </p:cNvSpPr>
          <p:nvPr/>
        </p:nvSpPr>
        <p:spPr>
          <a:xfrm>
            <a:off x="2847703" y="365760"/>
            <a:ext cx="7664088" cy="1110343"/>
          </a:xfrm>
          <a:prstGeom prst="rect">
            <a:avLst/>
          </a:prstGeom>
          <a:solidFill>
            <a:srgbClr val="C00000"/>
          </a:solidFill>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IN" sz="4400" b="1"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rPr>
              <a:t>Conditional Operator</a:t>
            </a:r>
          </a:p>
        </p:txBody>
      </p:sp>
      <p:sp>
        <p:nvSpPr>
          <p:cNvPr id="6" name="Slide Number Placeholder 5"/>
          <p:cNvSpPr>
            <a:spLocks noGrp="1"/>
          </p:cNvSpPr>
          <p:nvPr>
            <p:ph type="sldNum" sz="quarter" idx="12"/>
          </p:nvPr>
        </p:nvSpPr>
        <p:spPr/>
        <p:txBody>
          <a:bodyPr/>
          <a:lstStyle/>
          <a:p>
            <a:fld id="{D0ACE207-8893-440E-B420-229E26CA706E}" type="slidenum">
              <a:rPr lang="en-IN" smtClean="0"/>
              <a:pPr/>
              <a:t>24</a:t>
            </a:fld>
            <a:endParaRPr lang="en-IN"/>
          </a:p>
        </p:txBody>
      </p:sp>
      <p:pic>
        <p:nvPicPr>
          <p:cNvPr id="8" name="Picture 7"/>
          <p:cNvPicPr/>
          <p:nvPr/>
        </p:nvPicPr>
        <p:blipFill>
          <a:blip r:embed="rId3"/>
          <a:srcRect/>
          <a:stretch>
            <a:fillRect/>
          </a:stretch>
        </p:blipFill>
        <p:spPr bwMode="auto">
          <a:xfrm>
            <a:off x="3930423" y="5368835"/>
            <a:ext cx="4451577" cy="1489165"/>
          </a:xfrm>
          <a:prstGeom prst="rect">
            <a:avLst/>
          </a:prstGeom>
          <a:noFill/>
          <a:ln w="9525">
            <a:noFill/>
            <a:miter lim="800000"/>
            <a:headEnd/>
            <a:tailEnd/>
          </a:ln>
        </p:spPr>
      </p:pic>
    </p:spTree>
    <p:extLst>
      <p:ext uri="{BB962C8B-B14F-4D97-AF65-F5344CB8AC3E}">
        <p14:creationId xmlns:p14="http://schemas.microsoft.com/office/powerpoint/2010/main" val="475282482"/>
      </p:ext>
    </p:extLst>
  </p:cSld>
  <p:clrMapOvr>
    <a:masterClrMapping/>
  </p:clrMapOvr>
  <p:transition spd="slow">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093843" y="2020615"/>
            <a:ext cx="9365974" cy="4700860"/>
          </a:xfrm>
        </p:spPr>
        <p:txBody>
          <a:bodyPr>
            <a:noAutofit/>
          </a:bodyPr>
          <a:lstStyle/>
          <a:p>
            <a:pPr>
              <a:buFont typeface="Wingdings" panose="05000000000000000000" pitchFamily="2" charset="2"/>
              <a:buChar char="v"/>
            </a:pPr>
            <a:r>
              <a:rPr lang="en-US" sz="2400" b="0" dirty="0">
                <a:effectLst/>
              </a:rPr>
              <a:t> Use conditional operator to find greatest among three numbers</a:t>
            </a:r>
          </a:p>
        </p:txBody>
      </p:sp>
      <p:sp>
        <p:nvSpPr>
          <p:cNvPr id="4" name="Date Placeholder 3"/>
          <p:cNvSpPr>
            <a:spLocks noGrp="1"/>
          </p:cNvSpPr>
          <p:nvPr>
            <p:ph type="dt" sz="half" idx="10"/>
          </p:nvPr>
        </p:nvSpPr>
        <p:spPr/>
        <p:txBody>
          <a:bodyPr/>
          <a:lstStyle/>
          <a:p>
            <a:fld id="{A6912210-90E9-4CB3-8641-238DBBB31B42}" type="datetime1">
              <a:rPr lang="en-IN" sz="1400" b="1" smtClean="0">
                <a:solidFill>
                  <a:schemeClr val="bg1"/>
                </a:solidFill>
                <a:latin typeface="Times New Roman" panose="02020603050405020304" pitchFamily="18" charset="0"/>
                <a:cs typeface="Times New Roman" panose="02020603050405020304" pitchFamily="18" charset="0"/>
              </a:rPr>
              <a:t>09-06-2022</a:t>
            </a:fld>
            <a:endParaRPr lang="en-IN" sz="1400" b="1" dirty="0">
              <a:solidFill>
                <a:schemeClr val="bg1"/>
              </a:solidFill>
              <a:latin typeface="Times New Roman" panose="02020603050405020304" pitchFamily="18" charset="0"/>
              <a:cs typeface="Times New Roman" panose="02020603050405020304" pitchFamily="18" charset="0"/>
            </a:endParaRPr>
          </a:p>
        </p:txBody>
      </p:sp>
      <p:sp>
        <p:nvSpPr>
          <p:cNvPr id="25" name="Title 1"/>
          <p:cNvSpPr txBox="1">
            <a:spLocks/>
          </p:cNvSpPr>
          <p:nvPr/>
        </p:nvSpPr>
        <p:spPr>
          <a:xfrm>
            <a:off x="2318112" y="392265"/>
            <a:ext cx="7664088" cy="1110343"/>
          </a:xfrm>
          <a:prstGeom prst="rect">
            <a:avLst/>
          </a:prstGeom>
          <a:solidFill>
            <a:srgbClr val="C00000"/>
          </a:solidFill>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IN" sz="4400" b="1"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rPr>
              <a:t>Conditional Operator</a:t>
            </a:r>
          </a:p>
        </p:txBody>
      </p:sp>
      <p:sp>
        <p:nvSpPr>
          <p:cNvPr id="6" name="Slide Number Placeholder 5"/>
          <p:cNvSpPr>
            <a:spLocks noGrp="1"/>
          </p:cNvSpPr>
          <p:nvPr>
            <p:ph type="sldNum" sz="quarter" idx="12"/>
          </p:nvPr>
        </p:nvSpPr>
        <p:spPr/>
        <p:txBody>
          <a:bodyPr/>
          <a:lstStyle/>
          <a:p>
            <a:fld id="{D0ACE207-8893-440E-B420-229E26CA706E}" type="slidenum">
              <a:rPr lang="en-IN" smtClean="0"/>
              <a:pPr/>
              <a:t>25</a:t>
            </a:fld>
            <a:endParaRPr lang="en-IN"/>
          </a:p>
        </p:txBody>
      </p:sp>
    </p:spTree>
    <p:extLst>
      <p:ext uri="{BB962C8B-B14F-4D97-AF65-F5344CB8AC3E}">
        <p14:creationId xmlns:p14="http://schemas.microsoft.com/office/powerpoint/2010/main" val="1694283842"/>
      </p:ext>
    </p:extLst>
  </p:cSld>
  <p:clrMapOvr>
    <a:masterClrMapping/>
  </p:clrMapOvr>
  <p:transition spd="slow">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algn="just"/>
            <a:r>
              <a:rPr lang="en-US" sz="2400" dirty="0">
                <a:latin typeface="Times New Roman" pitchFamily="18" charset="0"/>
                <a:cs typeface="Times New Roman" pitchFamily="18" charset="0"/>
              </a:rPr>
              <a:t>C programming supports special operators like comma operator, </a:t>
            </a:r>
            <a:r>
              <a:rPr lang="en-US" sz="2400" dirty="0" err="1">
                <a:latin typeface="Times New Roman" pitchFamily="18" charset="0"/>
                <a:cs typeface="Times New Roman" pitchFamily="18" charset="0"/>
              </a:rPr>
              <a:t>sizeof</a:t>
            </a:r>
            <a:r>
              <a:rPr lang="en-US" sz="2400" dirty="0">
                <a:latin typeface="Times New Roman" pitchFamily="18" charset="0"/>
                <a:cs typeface="Times New Roman" pitchFamily="18" charset="0"/>
              </a:rPr>
              <a:t> operator, pointer operators (&amp; and *) and member selection operators (. and -&gt;). We will discuss Comma operator and </a:t>
            </a:r>
            <a:r>
              <a:rPr lang="en-US" sz="2400" dirty="0" err="1">
                <a:latin typeface="Times New Roman" pitchFamily="18" charset="0"/>
                <a:cs typeface="Times New Roman" pitchFamily="18" charset="0"/>
              </a:rPr>
              <a:t>sizeof</a:t>
            </a:r>
            <a:r>
              <a:rPr lang="en-US" sz="2400" dirty="0">
                <a:latin typeface="Times New Roman" pitchFamily="18" charset="0"/>
                <a:cs typeface="Times New Roman" pitchFamily="18" charset="0"/>
              </a:rPr>
              <a:t> operator in Unit-1.</a:t>
            </a:r>
          </a:p>
          <a:p>
            <a:pPr algn="just"/>
            <a:endParaRPr lang="en-IN"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a:p>
            <a:pPr algn="just">
              <a:buNone/>
            </a:pPr>
            <a:endParaRPr lang="en-IN" dirty="0"/>
          </a:p>
        </p:txBody>
      </p:sp>
      <p:sp>
        <p:nvSpPr>
          <p:cNvPr id="4" name="Date Placeholder 3"/>
          <p:cNvSpPr>
            <a:spLocks noGrp="1"/>
          </p:cNvSpPr>
          <p:nvPr>
            <p:ph type="dt" sz="half" idx="10"/>
          </p:nvPr>
        </p:nvSpPr>
        <p:spPr/>
        <p:txBody>
          <a:bodyPr/>
          <a:lstStyle/>
          <a:p>
            <a:fld id="{40598831-5A0E-49E9-B4B7-91EAAFF34A15}" type="datetime1">
              <a:rPr lang="en-IN" sz="1400" b="1" smtClean="0">
                <a:solidFill>
                  <a:schemeClr val="bg1"/>
                </a:solidFill>
                <a:latin typeface="Times New Roman" panose="02020603050405020304" pitchFamily="18" charset="0"/>
                <a:cs typeface="Times New Roman" panose="02020603050405020304" pitchFamily="18" charset="0"/>
              </a:rPr>
              <a:t>09-06-2022</a:t>
            </a:fld>
            <a:endParaRPr lang="en-IN" sz="1400" b="1" dirty="0">
              <a:solidFill>
                <a:schemeClr val="bg1"/>
              </a:solidFill>
              <a:latin typeface="Times New Roman" panose="02020603050405020304" pitchFamily="18" charset="0"/>
              <a:cs typeface="Times New Roman" panose="02020603050405020304" pitchFamily="18" charset="0"/>
            </a:endParaRPr>
          </a:p>
        </p:txBody>
      </p:sp>
      <p:sp>
        <p:nvSpPr>
          <p:cNvPr id="25" name="Title 1"/>
          <p:cNvSpPr txBox="1">
            <a:spLocks/>
          </p:cNvSpPr>
          <p:nvPr/>
        </p:nvSpPr>
        <p:spPr>
          <a:xfrm>
            <a:off x="2847703" y="365760"/>
            <a:ext cx="7664088" cy="1110343"/>
          </a:xfrm>
          <a:prstGeom prst="rect">
            <a:avLst/>
          </a:prstGeom>
          <a:solidFill>
            <a:srgbClr val="C00000"/>
          </a:solidFill>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IN" sz="4400" b="1"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rPr>
              <a:t>Special Operator</a:t>
            </a:r>
          </a:p>
        </p:txBody>
      </p:sp>
      <p:sp>
        <p:nvSpPr>
          <p:cNvPr id="6" name="Slide Number Placeholder 5"/>
          <p:cNvSpPr>
            <a:spLocks noGrp="1"/>
          </p:cNvSpPr>
          <p:nvPr>
            <p:ph type="sldNum" sz="quarter" idx="12"/>
          </p:nvPr>
        </p:nvSpPr>
        <p:spPr/>
        <p:txBody>
          <a:bodyPr/>
          <a:lstStyle/>
          <a:p>
            <a:fld id="{D0ACE207-8893-440E-B420-229E26CA706E}" type="slidenum">
              <a:rPr lang="en-IN" smtClean="0"/>
              <a:pPr/>
              <a:t>26</a:t>
            </a:fld>
            <a:endParaRPr lang="en-IN"/>
          </a:p>
        </p:txBody>
      </p:sp>
    </p:spTree>
    <p:extLst>
      <p:ext uri="{BB962C8B-B14F-4D97-AF65-F5344CB8AC3E}">
        <p14:creationId xmlns:p14="http://schemas.microsoft.com/office/powerpoint/2010/main" val="475282482"/>
      </p:ext>
    </p:extLst>
  </p:cSld>
  <p:clrMapOvr>
    <a:masterClrMapping/>
  </p:clrMapOvr>
  <p:transition spd="slow">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pPr algn="just"/>
            <a:r>
              <a:rPr lang="en-US" sz="2400" dirty="0">
                <a:latin typeface="Times New Roman" pitchFamily="18" charset="0"/>
                <a:cs typeface="Times New Roman" pitchFamily="18" charset="0"/>
              </a:rPr>
              <a:t>The comma operator can be used to link the related expressions together</a:t>
            </a:r>
            <a:endParaRPr lang="en-IN" sz="2400" dirty="0">
              <a:latin typeface="Times New Roman" pitchFamily="18" charset="0"/>
              <a:cs typeface="Times New Roman" pitchFamily="18" charset="0"/>
            </a:endParaRPr>
          </a:p>
          <a:p>
            <a:pPr algn="just"/>
            <a:r>
              <a:rPr lang="en-IN" sz="2400" dirty="0">
                <a:latin typeface="Times New Roman" pitchFamily="18" charset="0"/>
                <a:cs typeface="Times New Roman" pitchFamily="18" charset="0"/>
              </a:rPr>
              <a:t>Evaluation of comma operator is from left to right.</a:t>
            </a:r>
          </a:p>
          <a:p>
            <a:pPr fontAlgn="base">
              <a:buNone/>
            </a:pPr>
            <a:r>
              <a:rPr lang="en-US" sz="2400" dirty="0">
                <a:latin typeface="Times New Roman" pitchFamily="18" charset="0"/>
                <a:cs typeface="Times New Roman" pitchFamily="18" charset="0"/>
              </a:rPr>
              <a:t>For example:</a:t>
            </a:r>
          </a:p>
          <a:p>
            <a:r>
              <a:rPr lang="en-US" sz="2400" dirty="0">
                <a:latin typeface="Times New Roman" pitchFamily="18" charset="0"/>
                <a:cs typeface="Times New Roman" pitchFamily="18" charset="0"/>
              </a:rPr>
              <a:t>x = (a = 2, b = 4, </a:t>
            </a:r>
            <a:r>
              <a:rPr lang="en-US" sz="2400" dirty="0" err="1">
                <a:latin typeface="Times New Roman" pitchFamily="18" charset="0"/>
                <a:cs typeface="Times New Roman" pitchFamily="18" charset="0"/>
              </a:rPr>
              <a:t>a+b</a:t>
            </a:r>
            <a:r>
              <a:rPr lang="en-US" sz="2400" dirty="0">
                <a:latin typeface="Times New Roman" pitchFamily="18" charset="0"/>
                <a:cs typeface="Times New Roman" pitchFamily="18" charset="0"/>
              </a:rPr>
              <a:t>)</a:t>
            </a:r>
            <a:endParaRPr lang="en-IN"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4F084E54-D871-494C-80F7-E0C4B282FA4D}" type="datetime1">
              <a:rPr lang="en-IN" sz="1400" b="1" smtClean="0">
                <a:solidFill>
                  <a:schemeClr val="bg1"/>
                </a:solidFill>
                <a:latin typeface="Times New Roman" panose="02020603050405020304" pitchFamily="18" charset="0"/>
                <a:cs typeface="Times New Roman" panose="02020603050405020304" pitchFamily="18" charset="0"/>
              </a:rPr>
              <a:t>09-06-2022</a:t>
            </a:fld>
            <a:endParaRPr lang="en-IN" sz="1400" b="1" dirty="0">
              <a:solidFill>
                <a:schemeClr val="bg1"/>
              </a:solidFill>
              <a:latin typeface="Times New Roman" panose="02020603050405020304" pitchFamily="18" charset="0"/>
              <a:cs typeface="Times New Roman" panose="02020603050405020304" pitchFamily="18" charset="0"/>
            </a:endParaRPr>
          </a:p>
        </p:txBody>
      </p:sp>
      <p:sp>
        <p:nvSpPr>
          <p:cNvPr id="25" name="Title 1"/>
          <p:cNvSpPr txBox="1">
            <a:spLocks/>
          </p:cNvSpPr>
          <p:nvPr/>
        </p:nvSpPr>
        <p:spPr>
          <a:xfrm>
            <a:off x="2847703" y="365760"/>
            <a:ext cx="7664088" cy="1110343"/>
          </a:xfrm>
          <a:prstGeom prst="rect">
            <a:avLst/>
          </a:prstGeom>
          <a:solidFill>
            <a:srgbClr val="C00000"/>
          </a:solidFill>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IN" sz="4400" b="1"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rPr>
              <a:t>Comma Operator</a:t>
            </a:r>
          </a:p>
        </p:txBody>
      </p:sp>
      <p:sp>
        <p:nvSpPr>
          <p:cNvPr id="6" name="Slide Number Placeholder 5"/>
          <p:cNvSpPr>
            <a:spLocks noGrp="1"/>
          </p:cNvSpPr>
          <p:nvPr>
            <p:ph type="sldNum" sz="quarter" idx="12"/>
          </p:nvPr>
        </p:nvSpPr>
        <p:spPr/>
        <p:txBody>
          <a:bodyPr/>
          <a:lstStyle/>
          <a:p>
            <a:fld id="{D0ACE207-8893-440E-B420-229E26CA706E}" type="slidenum">
              <a:rPr lang="en-IN" smtClean="0"/>
              <a:pPr/>
              <a:t>27</a:t>
            </a:fld>
            <a:endParaRPr lang="en-IN"/>
          </a:p>
        </p:txBody>
      </p:sp>
    </p:spTree>
    <p:extLst>
      <p:ext uri="{BB962C8B-B14F-4D97-AF65-F5344CB8AC3E}">
        <p14:creationId xmlns:p14="http://schemas.microsoft.com/office/powerpoint/2010/main" val="475282482"/>
      </p:ext>
    </p:extLst>
  </p:cSld>
  <p:clrMapOvr>
    <a:masterClrMapping/>
  </p:clrMapOvr>
  <p:transition spd="slow">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lnSpcReduction="10000"/>
          </a:bodyPr>
          <a:lstStyle/>
          <a:p>
            <a:pPr algn="just">
              <a:buNone/>
            </a:pPr>
            <a:r>
              <a:rPr lang="en-US" sz="2400" dirty="0">
                <a:latin typeface="Times New Roman" pitchFamily="18" charset="0"/>
                <a:cs typeface="Times New Roman" pitchFamily="18" charset="0"/>
              </a:rPr>
              <a:t>Example1:</a:t>
            </a:r>
          </a:p>
          <a:p>
            <a:pPr>
              <a:buNone/>
            </a:pPr>
            <a:r>
              <a:rPr lang="en-IN" sz="2400" dirty="0"/>
              <a:t>#include&lt;</a:t>
            </a:r>
            <a:r>
              <a:rPr lang="en-IN" sz="2400" dirty="0" err="1"/>
              <a:t>stdio.h</a:t>
            </a:r>
            <a:r>
              <a:rPr lang="en-IN" sz="2400" dirty="0"/>
              <a:t>&gt;</a:t>
            </a:r>
            <a:endParaRPr lang="en-US" sz="2400" dirty="0"/>
          </a:p>
          <a:p>
            <a:pPr>
              <a:buNone/>
            </a:pPr>
            <a:r>
              <a:rPr lang="en-IN" sz="2400" dirty="0" err="1"/>
              <a:t>int</a:t>
            </a:r>
            <a:r>
              <a:rPr lang="en-IN" sz="2400" dirty="0"/>
              <a:t> main()</a:t>
            </a:r>
            <a:endParaRPr lang="en-US" sz="2400" dirty="0"/>
          </a:p>
          <a:p>
            <a:pPr>
              <a:buNone/>
            </a:pPr>
            <a:r>
              <a:rPr lang="en-IN" sz="2400" dirty="0"/>
              <a:t>{</a:t>
            </a:r>
            <a:endParaRPr lang="en-US" sz="2400" dirty="0"/>
          </a:p>
          <a:p>
            <a:pPr>
              <a:buNone/>
            </a:pPr>
            <a:r>
              <a:rPr lang="en-IN" sz="2400" dirty="0"/>
              <a:t>          </a:t>
            </a:r>
            <a:r>
              <a:rPr lang="en-IN" sz="2400" dirty="0" err="1"/>
              <a:t>int</a:t>
            </a:r>
            <a:r>
              <a:rPr lang="en-IN" sz="2400" dirty="0"/>
              <a:t> </a:t>
            </a:r>
            <a:r>
              <a:rPr lang="en-IN" sz="2400" dirty="0" err="1"/>
              <a:t>i</a:t>
            </a:r>
            <a:r>
              <a:rPr lang="en-IN" sz="2400" dirty="0"/>
              <a:t>;</a:t>
            </a:r>
            <a:endParaRPr lang="en-US" sz="2400" dirty="0"/>
          </a:p>
          <a:p>
            <a:pPr>
              <a:buNone/>
            </a:pPr>
            <a:r>
              <a:rPr lang="en-IN" sz="2400" dirty="0"/>
              <a:t>          </a:t>
            </a:r>
            <a:r>
              <a:rPr lang="en-IN" sz="2400" dirty="0" err="1"/>
              <a:t>i</a:t>
            </a:r>
            <a:r>
              <a:rPr lang="en-IN" sz="2400" dirty="0"/>
              <a:t> = 1,2,3;</a:t>
            </a:r>
            <a:endParaRPr lang="en-US" sz="2400" dirty="0"/>
          </a:p>
          <a:p>
            <a:pPr>
              <a:buNone/>
            </a:pPr>
            <a:r>
              <a:rPr lang="en-IN" sz="2400" dirty="0"/>
              <a:t>          </a:t>
            </a:r>
            <a:r>
              <a:rPr lang="en-IN" sz="2400" dirty="0" err="1"/>
              <a:t>printf</a:t>
            </a:r>
            <a:r>
              <a:rPr lang="en-IN" sz="2400" dirty="0"/>
              <a:t>("</a:t>
            </a:r>
            <a:r>
              <a:rPr lang="en-IN" sz="2400" dirty="0" err="1"/>
              <a:t>i</a:t>
            </a:r>
            <a:r>
              <a:rPr lang="en-IN" sz="2400" dirty="0"/>
              <a:t>:%d\</a:t>
            </a:r>
            <a:r>
              <a:rPr lang="en-IN" sz="2400" dirty="0" err="1"/>
              <a:t>n",i</a:t>
            </a:r>
            <a:r>
              <a:rPr lang="en-IN" sz="2400" dirty="0"/>
              <a:t>);</a:t>
            </a:r>
            <a:endParaRPr lang="en-US" sz="2400" dirty="0"/>
          </a:p>
          <a:p>
            <a:pPr>
              <a:buNone/>
            </a:pPr>
            <a:r>
              <a:rPr lang="en-IN" sz="2400" dirty="0"/>
              <a:t>          return 0;</a:t>
            </a:r>
            <a:endParaRPr lang="en-US" sz="2400" dirty="0"/>
          </a:p>
          <a:p>
            <a:pPr>
              <a:buNone/>
            </a:pPr>
            <a:r>
              <a:rPr lang="en-IN" sz="2400" dirty="0"/>
              <a:t>}</a:t>
            </a:r>
          </a:p>
          <a:p>
            <a:pPr>
              <a:buNone/>
            </a:pPr>
            <a:r>
              <a:rPr lang="en-IN" sz="2400" dirty="0"/>
              <a:t>Output:1</a:t>
            </a:r>
            <a:endParaRPr lang="en-US" sz="2400" dirty="0"/>
          </a:p>
          <a:p>
            <a:pPr algn="just">
              <a:buNone/>
            </a:pPr>
            <a:endParaRPr lang="en-US" sz="2400" dirty="0">
              <a:latin typeface="Times New Roman" pitchFamily="18" charset="0"/>
              <a:cs typeface="Times New Roman" pitchFamily="18" charset="0"/>
            </a:endParaRPr>
          </a:p>
          <a:p>
            <a:pPr algn="just">
              <a:buNone/>
            </a:pPr>
            <a:endParaRPr lang="en-IN" dirty="0"/>
          </a:p>
          <a:p>
            <a:pPr algn="just">
              <a:buNone/>
            </a:pPr>
            <a:endParaRPr lang="en-IN" dirty="0"/>
          </a:p>
        </p:txBody>
      </p:sp>
      <p:sp>
        <p:nvSpPr>
          <p:cNvPr id="4" name="Date Placeholder 3"/>
          <p:cNvSpPr>
            <a:spLocks noGrp="1"/>
          </p:cNvSpPr>
          <p:nvPr>
            <p:ph type="dt" sz="half" idx="10"/>
          </p:nvPr>
        </p:nvSpPr>
        <p:spPr/>
        <p:txBody>
          <a:bodyPr/>
          <a:lstStyle/>
          <a:p>
            <a:fld id="{24C5FD8B-4637-4C12-A861-71FD1685B653}" type="datetime1">
              <a:rPr lang="en-IN" sz="1400" b="1" smtClean="0">
                <a:solidFill>
                  <a:schemeClr val="bg1"/>
                </a:solidFill>
                <a:latin typeface="Times New Roman" panose="02020603050405020304" pitchFamily="18" charset="0"/>
                <a:cs typeface="Times New Roman" panose="02020603050405020304" pitchFamily="18" charset="0"/>
              </a:rPr>
              <a:t>09-06-2022</a:t>
            </a:fld>
            <a:endParaRPr lang="en-IN" sz="1400" b="1" dirty="0">
              <a:solidFill>
                <a:schemeClr val="bg1"/>
              </a:solidFill>
              <a:latin typeface="Times New Roman" panose="02020603050405020304" pitchFamily="18" charset="0"/>
              <a:cs typeface="Times New Roman" panose="02020603050405020304" pitchFamily="18" charset="0"/>
            </a:endParaRPr>
          </a:p>
        </p:txBody>
      </p:sp>
      <p:sp>
        <p:nvSpPr>
          <p:cNvPr id="25" name="Title 1"/>
          <p:cNvSpPr txBox="1">
            <a:spLocks/>
          </p:cNvSpPr>
          <p:nvPr/>
        </p:nvSpPr>
        <p:spPr>
          <a:xfrm>
            <a:off x="2847703" y="365760"/>
            <a:ext cx="7664088" cy="1110343"/>
          </a:xfrm>
          <a:prstGeom prst="rect">
            <a:avLst/>
          </a:prstGeom>
          <a:solidFill>
            <a:srgbClr val="C00000"/>
          </a:solidFill>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IN" sz="4400" b="1" dirty="0">
                <a:solidFill>
                  <a:schemeClr val="bg1"/>
                </a:solidFill>
                <a:latin typeface="Times New Roman" pitchFamily="18" charset="0"/>
                <a:ea typeface="+mj-ea"/>
                <a:cs typeface="Times New Roman" pitchFamily="18" charset="0"/>
              </a:rPr>
              <a:t>Comma</a:t>
            </a:r>
            <a:r>
              <a:rPr kumimoji="0" lang="en-IN" sz="4400" b="1"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rPr>
              <a:t> Operator</a:t>
            </a:r>
          </a:p>
        </p:txBody>
      </p:sp>
      <p:sp>
        <p:nvSpPr>
          <p:cNvPr id="6" name="Slide Number Placeholder 5"/>
          <p:cNvSpPr>
            <a:spLocks noGrp="1"/>
          </p:cNvSpPr>
          <p:nvPr>
            <p:ph type="sldNum" sz="quarter" idx="12"/>
          </p:nvPr>
        </p:nvSpPr>
        <p:spPr/>
        <p:txBody>
          <a:bodyPr/>
          <a:lstStyle/>
          <a:p>
            <a:fld id="{D0ACE207-8893-440E-B420-229E26CA706E}" type="slidenum">
              <a:rPr lang="en-IN" smtClean="0"/>
              <a:pPr/>
              <a:t>28</a:t>
            </a:fld>
            <a:endParaRPr lang="en-IN"/>
          </a:p>
        </p:txBody>
      </p:sp>
    </p:spTree>
    <p:extLst>
      <p:ext uri="{BB962C8B-B14F-4D97-AF65-F5344CB8AC3E}">
        <p14:creationId xmlns:p14="http://schemas.microsoft.com/office/powerpoint/2010/main" val="475282482"/>
      </p:ext>
    </p:extLst>
  </p:cSld>
  <p:clrMapOvr>
    <a:masterClrMapping/>
  </p:clrMapOvr>
  <p:transition spd="slow">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lnSpcReduction="10000"/>
          </a:bodyPr>
          <a:lstStyle/>
          <a:p>
            <a:pPr algn="just">
              <a:buNone/>
            </a:pPr>
            <a:r>
              <a:rPr lang="en-US" sz="2400" dirty="0">
                <a:latin typeface="Times New Roman" pitchFamily="18" charset="0"/>
                <a:cs typeface="Times New Roman" pitchFamily="18" charset="0"/>
              </a:rPr>
              <a:t>Example2:</a:t>
            </a:r>
          </a:p>
          <a:p>
            <a:pPr>
              <a:buNone/>
            </a:pPr>
            <a:r>
              <a:rPr lang="en-US" sz="2400" dirty="0"/>
              <a:t>#include&lt;</a:t>
            </a:r>
            <a:r>
              <a:rPr lang="en-US" sz="2400" dirty="0" err="1"/>
              <a:t>stdio.h</a:t>
            </a:r>
            <a:r>
              <a:rPr lang="en-US" sz="2400" dirty="0"/>
              <a:t>&gt;</a:t>
            </a:r>
          </a:p>
          <a:p>
            <a:pPr>
              <a:buNone/>
            </a:pPr>
            <a:r>
              <a:rPr lang="en-US" sz="2400" dirty="0" err="1"/>
              <a:t>int</a:t>
            </a:r>
            <a:r>
              <a:rPr lang="en-US" sz="2400" dirty="0"/>
              <a:t> main()</a:t>
            </a:r>
          </a:p>
          <a:p>
            <a:pPr>
              <a:buNone/>
            </a:pPr>
            <a:r>
              <a:rPr lang="en-US" sz="2400" dirty="0"/>
              <a:t>{</a:t>
            </a:r>
          </a:p>
          <a:p>
            <a:pPr>
              <a:buNone/>
            </a:pPr>
            <a:r>
              <a:rPr lang="en-US" sz="2400" dirty="0"/>
              <a:t>          </a:t>
            </a:r>
            <a:r>
              <a:rPr lang="en-US" sz="2400" dirty="0" err="1"/>
              <a:t>int</a:t>
            </a:r>
            <a:r>
              <a:rPr lang="en-US" sz="2400" dirty="0"/>
              <a:t> </a:t>
            </a:r>
            <a:r>
              <a:rPr lang="en-US" sz="2400" dirty="0" err="1"/>
              <a:t>i</a:t>
            </a:r>
            <a:r>
              <a:rPr lang="en-US" sz="2400" dirty="0"/>
              <a:t>;</a:t>
            </a:r>
          </a:p>
          <a:p>
            <a:pPr>
              <a:buNone/>
            </a:pPr>
            <a:r>
              <a:rPr lang="en-US" sz="2400" dirty="0"/>
              <a:t>          </a:t>
            </a:r>
            <a:r>
              <a:rPr lang="en-US" sz="2400" dirty="0" err="1"/>
              <a:t>i</a:t>
            </a:r>
            <a:r>
              <a:rPr lang="en-US" sz="2400" dirty="0"/>
              <a:t> = (1,2,3);</a:t>
            </a:r>
          </a:p>
          <a:p>
            <a:pPr>
              <a:buNone/>
            </a:pPr>
            <a:r>
              <a:rPr lang="en-US" sz="2400" dirty="0"/>
              <a:t>          </a:t>
            </a:r>
            <a:r>
              <a:rPr lang="en-US" sz="2400" dirty="0" err="1"/>
              <a:t>printf</a:t>
            </a:r>
            <a:r>
              <a:rPr lang="en-US" sz="2400" dirty="0"/>
              <a:t>("</a:t>
            </a:r>
            <a:r>
              <a:rPr lang="en-US" sz="2400" dirty="0" err="1"/>
              <a:t>i</a:t>
            </a:r>
            <a:r>
              <a:rPr lang="en-US" sz="2400" dirty="0"/>
              <a:t>:%d\</a:t>
            </a:r>
            <a:r>
              <a:rPr lang="en-US" sz="2400" dirty="0" err="1"/>
              <a:t>n",i</a:t>
            </a:r>
            <a:r>
              <a:rPr lang="en-US" sz="2400" dirty="0"/>
              <a:t>);</a:t>
            </a:r>
          </a:p>
          <a:p>
            <a:pPr>
              <a:buNone/>
            </a:pPr>
            <a:r>
              <a:rPr lang="en-US" sz="2400" dirty="0"/>
              <a:t>          return 0;</a:t>
            </a:r>
          </a:p>
          <a:p>
            <a:pPr>
              <a:buNone/>
            </a:pPr>
            <a:r>
              <a:rPr lang="en-US" sz="2400" dirty="0"/>
              <a:t>}</a:t>
            </a:r>
          </a:p>
          <a:p>
            <a:pPr>
              <a:buNone/>
            </a:pPr>
            <a:r>
              <a:rPr lang="en-IN" sz="2400" dirty="0"/>
              <a:t>Output: 3</a:t>
            </a:r>
            <a:endParaRPr lang="en-US" sz="2400" dirty="0"/>
          </a:p>
          <a:p>
            <a:pPr algn="just">
              <a:buNone/>
            </a:pPr>
            <a:endParaRPr lang="en-US" sz="2400" dirty="0">
              <a:latin typeface="Times New Roman" pitchFamily="18" charset="0"/>
              <a:cs typeface="Times New Roman" pitchFamily="18" charset="0"/>
            </a:endParaRPr>
          </a:p>
          <a:p>
            <a:pPr algn="just">
              <a:buNone/>
            </a:pPr>
            <a:endParaRPr lang="en-IN" dirty="0"/>
          </a:p>
          <a:p>
            <a:pPr algn="just">
              <a:buNone/>
            </a:pPr>
            <a:endParaRPr lang="en-IN" dirty="0"/>
          </a:p>
        </p:txBody>
      </p:sp>
      <p:sp>
        <p:nvSpPr>
          <p:cNvPr id="4" name="Date Placeholder 3"/>
          <p:cNvSpPr>
            <a:spLocks noGrp="1"/>
          </p:cNvSpPr>
          <p:nvPr>
            <p:ph type="dt" sz="half" idx="10"/>
          </p:nvPr>
        </p:nvSpPr>
        <p:spPr/>
        <p:txBody>
          <a:bodyPr/>
          <a:lstStyle/>
          <a:p>
            <a:fld id="{40887087-F5B3-419E-A0CE-0684A45282DB}" type="datetime1">
              <a:rPr lang="en-IN" sz="1400" b="1" smtClean="0">
                <a:solidFill>
                  <a:schemeClr val="bg1"/>
                </a:solidFill>
                <a:latin typeface="Times New Roman" panose="02020603050405020304" pitchFamily="18" charset="0"/>
                <a:cs typeface="Times New Roman" panose="02020603050405020304" pitchFamily="18" charset="0"/>
              </a:rPr>
              <a:t>09-06-2022</a:t>
            </a:fld>
            <a:endParaRPr lang="en-IN" sz="1400" b="1" dirty="0">
              <a:solidFill>
                <a:schemeClr val="bg1"/>
              </a:solidFill>
              <a:latin typeface="Times New Roman" panose="02020603050405020304" pitchFamily="18" charset="0"/>
              <a:cs typeface="Times New Roman" panose="02020603050405020304" pitchFamily="18" charset="0"/>
            </a:endParaRPr>
          </a:p>
        </p:txBody>
      </p:sp>
      <p:sp>
        <p:nvSpPr>
          <p:cNvPr id="25" name="Title 1"/>
          <p:cNvSpPr txBox="1">
            <a:spLocks/>
          </p:cNvSpPr>
          <p:nvPr/>
        </p:nvSpPr>
        <p:spPr>
          <a:xfrm>
            <a:off x="2847703" y="365760"/>
            <a:ext cx="7664088" cy="1110343"/>
          </a:xfrm>
          <a:prstGeom prst="rect">
            <a:avLst/>
          </a:prstGeom>
          <a:solidFill>
            <a:srgbClr val="C00000"/>
          </a:solidFill>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IN" sz="4400" b="1" dirty="0">
                <a:solidFill>
                  <a:schemeClr val="bg1"/>
                </a:solidFill>
                <a:latin typeface="Times New Roman" pitchFamily="18" charset="0"/>
                <a:ea typeface="+mj-ea"/>
                <a:cs typeface="Times New Roman" pitchFamily="18" charset="0"/>
              </a:rPr>
              <a:t>Comma</a:t>
            </a:r>
            <a:r>
              <a:rPr kumimoji="0" lang="en-IN" sz="4400" b="1"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rPr>
              <a:t> Operator</a:t>
            </a:r>
          </a:p>
        </p:txBody>
      </p:sp>
      <p:sp>
        <p:nvSpPr>
          <p:cNvPr id="6" name="Slide Number Placeholder 5"/>
          <p:cNvSpPr>
            <a:spLocks noGrp="1"/>
          </p:cNvSpPr>
          <p:nvPr>
            <p:ph type="sldNum" sz="quarter" idx="12"/>
          </p:nvPr>
        </p:nvSpPr>
        <p:spPr/>
        <p:txBody>
          <a:bodyPr/>
          <a:lstStyle/>
          <a:p>
            <a:fld id="{D0ACE207-8893-440E-B420-229E26CA706E}" type="slidenum">
              <a:rPr lang="en-IN" smtClean="0"/>
              <a:pPr/>
              <a:t>29</a:t>
            </a:fld>
            <a:endParaRPr lang="en-IN"/>
          </a:p>
        </p:txBody>
      </p:sp>
    </p:spTree>
    <p:extLst>
      <p:ext uri="{BB962C8B-B14F-4D97-AF65-F5344CB8AC3E}">
        <p14:creationId xmlns:p14="http://schemas.microsoft.com/office/powerpoint/2010/main" val="475282482"/>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23583" y="1144447"/>
            <a:ext cx="3755334" cy="4728357"/>
          </a:xfrm>
        </p:spPr>
        <p:txBody>
          <a:bodyPr>
            <a:normAutofit/>
          </a:bodyPr>
          <a:lstStyle/>
          <a:p>
            <a:endParaRPr lang="en-US" sz="2400" dirty="0">
              <a:latin typeface="Casper" panose="02000506000000020004" pitchFamily="2" charset="0"/>
              <a:cs typeface="Arial" panose="020B0604020202020204" pitchFamily="34" charset="0"/>
            </a:endParaRPr>
          </a:p>
          <a:p>
            <a:endParaRPr lang="en-US" sz="2400" dirty="0">
              <a:latin typeface="Casper" panose="02000506000000020004" pitchFamily="2" charset="0"/>
              <a:cs typeface="Arial" panose="020B0604020202020204" pitchFamily="34" charset="0"/>
            </a:endParaRPr>
          </a:p>
        </p:txBody>
      </p:sp>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pPr/>
              <a:t>3</a:t>
            </a:fld>
            <a:endParaRPr lang="en-US" dirty="0"/>
          </a:p>
        </p:txBody>
      </p:sp>
      <p:sp>
        <p:nvSpPr>
          <p:cNvPr id="2" name="Rectangle 1"/>
          <p:cNvSpPr/>
          <p:nvPr/>
        </p:nvSpPr>
        <p:spPr>
          <a:xfrm>
            <a:off x="8297137" y="1566862"/>
            <a:ext cx="3364639" cy="41214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6" name="Table 5"/>
          <p:cNvGraphicFramePr>
            <a:graphicFrameLocks noGrp="1"/>
          </p:cNvGraphicFramePr>
          <p:nvPr>
            <p:extLst/>
          </p:nvPr>
        </p:nvGraphicFramePr>
        <p:xfrm>
          <a:off x="374073" y="1801092"/>
          <a:ext cx="7532369" cy="4071711"/>
        </p:xfrm>
        <a:graphic>
          <a:graphicData uri="http://schemas.openxmlformats.org/drawingml/2006/table">
            <a:tbl>
              <a:tblPr firstRow="1" firstCol="1" bandRow="1">
                <a:tableStyleId>{5940675A-B579-460E-94D1-54222C63F5DA}</a:tableStyleId>
              </a:tblPr>
              <a:tblGrid>
                <a:gridCol w="1092249">
                  <a:extLst>
                    <a:ext uri="{9D8B030D-6E8A-4147-A177-3AD203B41FA5}">
                      <a16:colId xmlns:a16="http://schemas.microsoft.com/office/drawing/2014/main" val="20000"/>
                    </a:ext>
                  </a:extLst>
                </a:gridCol>
                <a:gridCol w="6440120">
                  <a:extLst>
                    <a:ext uri="{9D8B030D-6E8A-4147-A177-3AD203B41FA5}">
                      <a16:colId xmlns:a16="http://schemas.microsoft.com/office/drawing/2014/main" val="20001"/>
                    </a:ext>
                  </a:extLst>
                </a:gridCol>
              </a:tblGrid>
              <a:tr h="719836">
                <a:tc>
                  <a:txBody>
                    <a:bodyPr/>
                    <a:lstStyle/>
                    <a:p>
                      <a:pPr marL="0" marR="0">
                        <a:lnSpc>
                          <a:spcPct val="100000"/>
                        </a:lnSpc>
                        <a:spcBef>
                          <a:spcPts val="0"/>
                        </a:spcBef>
                        <a:spcAft>
                          <a:spcPts val="0"/>
                        </a:spcAft>
                      </a:pPr>
                      <a:r>
                        <a:rPr lang="en-US" sz="1800" b="1" dirty="0">
                          <a:solidFill>
                            <a:schemeClr val="tx1"/>
                          </a:solidFill>
                          <a:effectLst/>
                        </a:rPr>
                        <a:t>CO Number</a:t>
                      </a:r>
                      <a:endParaRPr lang="en-US" sz="18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0000"/>
                        </a:lnSpc>
                        <a:spcBef>
                          <a:spcPts val="0"/>
                        </a:spcBef>
                        <a:spcAft>
                          <a:spcPts val="0"/>
                        </a:spcAft>
                      </a:pPr>
                      <a:r>
                        <a:rPr lang="en-US" sz="1800" b="1" dirty="0" smtClean="0">
                          <a:solidFill>
                            <a:schemeClr val="tx1"/>
                          </a:solidFill>
                          <a:effectLst/>
                          <a:latin typeface="+mn-lt"/>
                          <a:ea typeface="+mn-ea"/>
                          <a:cs typeface="+mn-cs"/>
                        </a:rPr>
                        <a:t>Course</a:t>
                      </a:r>
                      <a:r>
                        <a:rPr lang="en-US" sz="1800" b="1" baseline="0" dirty="0" smtClean="0">
                          <a:solidFill>
                            <a:schemeClr val="tx1"/>
                          </a:solidFill>
                          <a:effectLst/>
                          <a:latin typeface="+mn-lt"/>
                          <a:ea typeface="+mn-ea"/>
                          <a:cs typeface="+mn-cs"/>
                        </a:rPr>
                        <a:t> Outcome</a:t>
                      </a:r>
                      <a:endParaRPr lang="en-US" sz="18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683534">
                <a:tc>
                  <a:txBody>
                    <a:bodyPr/>
                    <a:lstStyle/>
                    <a:p>
                      <a:pPr marL="0" marR="0">
                        <a:lnSpc>
                          <a:spcPct val="100000"/>
                        </a:lnSpc>
                        <a:spcBef>
                          <a:spcPts val="0"/>
                        </a:spcBef>
                        <a:spcAft>
                          <a:spcPts val="0"/>
                        </a:spcAft>
                      </a:pPr>
                      <a:r>
                        <a:rPr lang="en-US" sz="1800" b="1" dirty="0">
                          <a:solidFill>
                            <a:schemeClr val="tx1"/>
                          </a:solidFill>
                          <a:effectLst/>
                        </a:rPr>
                        <a:t>CO1</a:t>
                      </a:r>
                      <a:endParaRPr lang="en-US" sz="18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R="53975" algn="just">
                        <a:lnSpc>
                          <a:spcPct val="100000"/>
                        </a:lnSpc>
                        <a:spcAft>
                          <a:spcPts val="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Remember the concepts related to fundamentals of C language, draw flowcharts and write algorithm/pseudocode.</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625510">
                <a:tc>
                  <a:txBody>
                    <a:bodyPr/>
                    <a:lstStyle/>
                    <a:p>
                      <a:pPr marL="0" marR="0">
                        <a:lnSpc>
                          <a:spcPct val="100000"/>
                        </a:lnSpc>
                        <a:spcBef>
                          <a:spcPts val="0"/>
                        </a:spcBef>
                        <a:spcAft>
                          <a:spcPts val="0"/>
                        </a:spcAft>
                      </a:pPr>
                      <a:r>
                        <a:rPr lang="en-US" sz="1800" b="1" dirty="0">
                          <a:solidFill>
                            <a:schemeClr val="tx1"/>
                          </a:solidFill>
                          <a:effectLst/>
                        </a:rPr>
                        <a:t>CO2</a:t>
                      </a:r>
                      <a:endParaRPr lang="en-US" sz="18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R="53975" algn="just">
                        <a:lnSpc>
                          <a:spcPct val="100000"/>
                        </a:lnSpc>
                        <a:spcAft>
                          <a:spcPts val="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Understand the way of execution and debug programs in C language.</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655163">
                <a:tc>
                  <a:txBody>
                    <a:bodyPr/>
                    <a:lstStyle/>
                    <a:p>
                      <a:pPr marL="0" marR="0">
                        <a:lnSpc>
                          <a:spcPct val="100000"/>
                        </a:lnSpc>
                        <a:spcBef>
                          <a:spcPts val="0"/>
                        </a:spcBef>
                        <a:spcAft>
                          <a:spcPts val="0"/>
                        </a:spcAft>
                      </a:pPr>
                      <a:r>
                        <a:rPr lang="en-US" sz="1800" b="1" dirty="0">
                          <a:solidFill>
                            <a:schemeClr val="tx1"/>
                          </a:solidFill>
                          <a:effectLst/>
                        </a:rPr>
                        <a:t>CO3</a:t>
                      </a:r>
                      <a:endParaRPr lang="en-US" sz="18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R="53975" algn="just">
                        <a:lnSpc>
                          <a:spcPct val="100000"/>
                        </a:lnSpc>
                        <a:spcAft>
                          <a:spcPts val="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Apply various constructs, loops, functions to solve mathematical and scientific problem.</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628422">
                <a:tc>
                  <a:txBody>
                    <a:bodyPr/>
                    <a:lstStyle/>
                    <a:p>
                      <a:pPr marL="0" marR="0">
                        <a:lnSpc>
                          <a:spcPct val="100000"/>
                        </a:lnSpc>
                        <a:spcBef>
                          <a:spcPts val="0"/>
                        </a:spcBef>
                        <a:spcAft>
                          <a:spcPts val="0"/>
                        </a:spcAft>
                      </a:pPr>
                      <a:r>
                        <a:rPr lang="en-US" sz="1800" b="1" dirty="0">
                          <a:solidFill>
                            <a:schemeClr val="tx1"/>
                          </a:solidFill>
                          <a:effectLst/>
                        </a:rPr>
                        <a:t>CO4</a:t>
                      </a:r>
                      <a:endParaRPr lang="en-US" sz="18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R="53975" algn="just">
                        <a:lnSpc>
                          <a:spcPct val="100000"/>
                        </a:lnSpc>
                        <a:spcAft>
                          <a:spcPts val="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Analyze the dynamic behavior of memory by the use of pointers.</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759246">
                <a:tc>
                  <a:txBody>
                    <a:bodyPr/>
                    <a:lstStyle/>
                    <a:p>
                      <a:pPr marL="0" marR="0">
                        <a:lnSpc>
                          <a:spcPct val="100000"/>
                        </a:lnSpc>
                        <a:spcBef>
                          <a:spcPts val="0"/>
                        </a:spcBef>
                        <a:spcAft>
                          <a:spcPts val="0"/>
                        </a:spcAft>
                      </a:pPr>
                      <a:r>
                        <a:rPr lang="en-US" sz="1800" b="1" dirty="0" smtClean="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CO5</a:t>
                      </a:r>
                      <a:endParaRPr lang="en-US" sz="18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R="53975" algn="just">
                        <a:lnSpc>
                          <a:spcPct val="100000"/>
                        </a:lnSpc>
                        <a:spcAft>
                          <a:spcPts val="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Design and develop modular programs for real world problems using control structure and selection structure.</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38883604"/>
                  </a:ext>
                </a:extLst>
              </a:tr>
            </a:tbl>
          </a:graphicData>
        </a:graphic>
      </p:graphicFrame>
      <p:sp>
        <p:nvSpPr>
          <p:cNvPr id="11" name="Rectangle 10"/>
          <p:cNvSpPr/>
          <p:nvPr/>
        </p:nvSpPr>
        <p:spPr>
          <a:xfrm>
            <a:off x="546270" y="1144447"/>
            <a:ext cx="2635080" cy="461665"/>
          </a:xfrm>
          <a:prstGeom prst="rect">
            <a:avLst/>
          </a:prstGeom>
        </p:spPr>
        <p:txBody>
          <a:bodyPr wrap="square">
            <a:spAutoFit/>
          </a:bodyPr>
          <a:lstStyle/>
          <a:p>
            <a:r>
              <a:rPr lang="en-US" sz="2400" b="1" dirty="0"/>
              <a:t>Course Outcomes </a:t>
            </a:r>
          </a:p>
        </p:txBody>
      </p:sp>
      <p:pic>
        <p:nvPicPr>
          <p:cNvPr id="16" name="Picture 15"/>
          <p:cNvPicPr>
            <a:picLocks noChangeAspect="1"/>
          </p:cNvPicPr>
          <p:nvPr/>
        </p:nvPicPr>
        <p:blipFill>
          <a:blip r:embed="rId3" cstate="print"/>
          <a:stretch>
            <a:fillRect/>
          </a:stretch>
        </p:blipFill>
        <p:spPr>
          <a:xfrm>
            <a:off x="8352861" y="2024947"/>
            <a:ext cx="3183156" cy="3407607"/>
          </a:xfrm>
          <a:prstGeom prst="rect">
            <a:avLst/>
          </a:prstGeom>
        </p:spPr>
      </p:pic>
      <p:pic>
        <p:nvPicPr>
          <p:cNvPr id="18" name="Picture 17"/>
          <p:cNvPicPr>
            <a:picLocks noChangeAspect="1"/>
          </p:cNvPicPr>
          <p:nvPr/>
        </p:nvPicPr>
        <p:blipFill>
          <a:blip r:embed="rId4" cstate="print"/>
          <a:stretch>
            <a:fillRect/>
          </a:stretch>
        </p:blipFill>
        <p:spPr>
          <a:xfrm>
            <a:off x="8360776" y="1701556"/>
            <a:ext cx="895189" cy="916170"/>
          </a:xfrm>
          <a:prstGeom prst="rect">
            <a:avLst/>
          </a:prstGeom>
        </p:spPr>
      </p:pic>
      <p:pic>
        <p:nvPicPr>
          <p:cNvPr id="9" name="Picture 8">
            <a:extLst>
              <a:ext uri="{FF2B5EF4-FFF2-40B4-BE49-F238E27FC236}">
                <a16:creationId xmlns:a16="http://schemas.microsoft.com/office/drawing/2014/main" id="{39FBA091-1FD7-4CFB-ACD7-85BE3251E75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2677" y="109537"/>
            <a:ext cx="2686050" cy="1457325"/>
          </a:xfrm>
          <a:prstGeom prst="rect">
            <a:avLst/>
          </a:prstGeom>
        </p:spPr>
      </p:pic>
    </p:spTree>
    <p:extLst>
      <p:ext uri="{BB962C8B-B14F-4D97-AF65-F5344CB8AC3E}">
        <p14:creationId xmlns:p14="http://schemas.microsoft.com/office/powerpoint/2010/main" val="3788602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algn="just"/>
            <a:r>
              <a:rPr lang="en-US" sz="2400" dirty="0">
                <a:latin typeface="Times New Roman" pitchFamily="18" charset="0"/>
                <a:cs typeface="Times New Roman" pitchFamily="18" charset="0"/>
              </a:rPr>
              <a:t>The </a:t>
            </a:r>
            <a:r>
              <a:rPr lang="en-US" sz="2400" dirty="0" err="1">
                <a:latin typeface="Times New Roman" pitchFamily="18" charset="0"/>
                <a:cs typeface="Times New Roman" pitchFamily="18" charset="0"/>
              </a:rPr>
              <a:t>sizeof</a:t>
            </a:r>
            <a:r>
              <a:rPr lang="en-US" sz="2400" dirty="0">
                <a:latin typeface="Times New Roman" pitchFamily="18" charset="0"/>
                <a:cs typeface="Times New Roman" pitchFamily="18" charset="0"/>
              </a:rPr>
              <a:t> operator is usually used with an operand which may be variable, constant or a data type qualifier.</a:t>
            </a:r>
          </a:p>
          <a:p>
            <a:pPr algn="just"/>
            <a:r>
              <a:rPr lang="en-IN" sz="2400" dirty="0">
                <a:latin typeface="Times New Roman" pitchFamily="18" charset="0"/>
                <a:cs typeface="Times New Roman" pitchFamily="18" charset="0"/>
              </a:rPr>
              <a:t>It calculates the size of data </a:t>
            </a:r>
            <a:r>
              <a:rPr lang="en-IN" sz="2400" dirty="0" err="1">
                <a:latin typeface="Times New Roman" pitchFamily="18" charset="0"/>
                <a:cs typeface="Times New Roman" pitchFamily="18" charset="0"/>
              </a:rPr>
              <a:t>ie</a:t>
            </a:r>
            <a:r>
              <a:rPr lang="en-IN" sz="2400" dirty="0">
                <a:latin typeface="Times New Roman" pitchFamily="18" charset="0"/>
                <a:cs typeface="Times New Roman" pitchFamily="18" charset="0"/>
              </a:rPr>
              <a:t>. how many bit a specific data is having.</a:t>
            </a:r>
          </a:p>
          <a:p>
            <a:pPr algn="just"/>
            <a:r>
              <a:rPr lang="en-IN" sz="2400" dirty="0">
                <a:latin typeface="Times New Roman" pitchFamily="18" charset="0"/>
                <a:cs typeface="Times New Roman" pitchFamily="18" charset="0"/>
              </a:rPr>
              <a:t>Syntax: </a:t>
            </a:r>
            <a:r>
              <a:rPr lang="en-IN" sz="2400" dirty="0" err="1">
                <a:latin typeface="Times New Roman" pitchFamily="18" charset="0"/>
                <a:cs typeface="Times New Roman" pitchFamily="18" charset="0"/>
              </a:rPr>
              <a:t>sizeof</a:t>
            </a:r>
            <a:r>
              <a:rPr lang="en-IN" sz="2400" dirty="0">
                <a:latin typeface="Times New Roman" pitchFamily="18" charset="0"/>
                <a:cs typeface="Times New Roman" pitchFamily="18" charset="0"/>
              </a:rPr>
              <a:t>(&lt;variable&gt;);</a:t>
            </a:r>
          </a:p>
          <a:p>
            <a:pPr algn="just"/>
            <a:r>
              <a:rPr lang="en-US" sz="2400" dirty="0">
                <a:latin typeface="Times New Roman" pitchFamily="18" charset="0"/>
                <a:cs typeface="Times New Roman" pitchFamily="18" charset="0"/>
              </a:rPr>
              <a:t>Example: x = </a:t>
            </a:r>
            <a:r>
              <a:rPr lang="en-US" sz="2400" dirty="0" err="1">
                <a:latin typeface="Times New Roman" pitchFamily="18" charset="0"/>
                <a:cs typeface="Times New Roman" pitchFamily="18" charset="0"/>
              </a:rPr>
              <a:t>sizeof</a:t>
            </a:r>
            <a:r>
              <a:rPr lang="en-US" sz="2400" dirty="0">
                <a:latin typeface="Times New Roman" pitchFamily="18" charset="0"/>
                <a:cs typeface="Times New Roman" pitchFamily="18" charset="0"/>
              </a:rPr>
              <a:t> (a);</a:t>
            </a:r>
            <a:endParaRPr lang="en-IN" sz="2400" dirty="0">
              <a:latin typeface="Times New Roman" pitchFamily="18" charset="0"/>
              <a:cs typeface="Times New Roman" pitchFamily="18" charset="0"/>
            </a:endParaRPr>
          </a:p>
          <a:p>
            <a:pPr algn="just"/>
            <a:endParaRPr lang="en-IN" dirty="0"/>
          </a:p>
        </p:txBody>
      </p:sp>
      <p:sp>
        <p:nvSpPr>
          <p:cNvPr id="4" name="Date Placeholder 3"/>
          <p:cNvSpPr>
            <a:spLocks noGrp="1"/>
          </p:cNvSpPr>
          <p:nvPr>
            <p:ph type="dt" sz="half" idx="10"/>
          </p:nvPr>
        </p:nvSpPr>
        <p:spPr/>
        <p:txBody>
          <a:bodyPr/>
          <a:lstStyle/>
          <a:p>
            <a:fld id="{F311F1E5-F661-4C2D-B36E-CBBF26F0732F}" type="datetime1">
              <a:rPr lang="en-IN" sz="1400" b="1" smtClean="0">
                <a:solidFill>
                  <a:schemeClr val="bg1"/>
                </a:solidFill>
                <a:latin typeface="Times New Roman" panose="02020603050405020304" pitchFamily="18" charset="0"/>
                <a:cs typeface="Times New Roman" panose="02020603050405020304" pitchFamily="18" charset="0"/>
              </a:rPr>
              <a:t>09-06-2022</a:t>
            </a:fld>
            <a:endParaRPr lang="en-IN" sz="1400" b="1" dirty="0">
              <a:solidFill>
                <a:schemeClr val="bg1"/>
              </a:solidFill>
              <a:latin typeface="Times New Roman" panose="02020603050405020304" pitchFamily="18" charset="0"/>
              <a:cs typeface="Times New Roman" panose="02020603050405020304" pitchFamily="18" charset="0"/>
            </a:endParaRPr>
          </a:p>
        </p:txBody>
      </p:sp>
      <p:sp>
        <p:nvSpPr>
          <p:cNvPr id="25" name="Title 1"/>
          <p:cNvSpPr txBox="1">
            <a:spLocks/>
          </p:cNvSpPr>
          <p:nvPr/>
        </p:nvSpPr>
        <p:spPr>
          <a:xfrm>
            <a:off x="2847703" y="365760"/>
            <a:ext cx="7664088" cy="1110343"/>
          </a:xfrm>
          <a:prstGeom prst="rect">
            <a:avLst/>
          </a:prstGeom>
          <a:solidFill>
            <a:srgbClr val="C00000"/>
          </a:solidFill>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IN" sz="4400" b="1" dirty="0">
                <a:solidFill>
                  <a:schemeClr val="bg1"/>
                </a:solidFill>
                <a:latin typeface="Times New Roman" pitchFamily="18" charset="0"/>
                <a:ea typeface="+mj-ea"/>
                <a:cs typeface="Times New Roman" pitchFamily="18" charset="0"/>
              </a:rPr>
              <a:t>S</a:t>
            </a:r>
            <a:r>
              <a:rPr kumimoji="0" lang="en-IN" sz="4400" b="1" i="0" u="none" strike="noStrike" kern="1200" cap="none" spc="0" normalizeH="0" baseline="0" noProof="0" dirty="0" err="1">
                <a:ln>
                  <a:noFill/>
                </a:ln>
                <a:solidFill>
                  <a:schemeClr val="bg1"/>
                </a:solidFill>
                <a:effectLst/>
                <a:uLnTx/>
                <a:uFillTx/>
                <a:latin typeface="Times New Roman" pitchFamily="18" charset="0"/>
                <a:ea typeface="+mj-ea"/>
                <a:cs typeface="Times New Roman" pitchFamily="18" charset="0"/>
              </a:rPr>
              <a:t>izeof</a:t>
            </a:r>
            <a:r>
              <a:rPr kumimoji="0" lang="en-IN" sz="4400" b="1"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rPr>
              <a:t> Operator</a:t>
            </a:r>
          </a:p>
        </p:txBody>
      </p:sp>
      <p:sp>
        <p:nvSpPr>
          <p:cNvPr id="6" name="Slide Number Placeholder 5"/>
          <p:cNvSpPr>
            <a:spLocks noGrp="1"/>
          </p:cNvSpPr>
          <p:nvPr>
            <p:ph type="sldNum" sz="quarter" idx="12"/>
          </p:nvPr>
        </p:nvSpPr>
        <p:spPr/>
        <p:txBody>
          <a:bodyPr/>
          <a:lstStyle/>
          <a:p>
            <a:fld id="{D0ACE207-8893-440E-B420-229E26CA706E}" type="slidenum">
              <a:rPr lang="en-IN" smtClean="0"/>
              <a:pPr/>
              <a:t>30</a:t>
            </a:fld>
            <a:endParaRPr lang="en-IN"/>
          </a:p>
        </p:txBody>
      </p:sp>
    </p:spTree>
    <p:extLst>
      <p:ext uri="{BB962C8B-B14F-4D97-AF65-F5344CB8AC3E}">
        <p14:creationId xmlns:p14="http://schemas.microsoft.com/office/powerpoint/2010/main" val="475282482"/>
      </p:ext>
    </p:extLst>
  </p:cSld>
  <p:clrMapOvr>
    <a:masterClrMapping/>
  </p:clrMapOvr>
  <p:transition spd="slow">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38200" y="1554480"/>
            <a:ext cx="10515600" cy="5303520"/>
          </a:xfrm>
        </p:spPr>
        <p:txBody>
          <a:bodyPr>
            <a:normAutofit fontScale="62500" lnSpcReduction="20000"/>
          </a:bodyPr>
          <a:lstStyle/>
          <a:p>
            <a:pPr>
              <a:buNone/>
            </a:pPr>
            <a:r>
              <a:rPr lang="en-US" sz="3800" dirty="0">
                <a:latin typeface="Times New Roman" pitchFamily="18" charset="0"/>
                <a:cs typeface="Times New Roman" pitchFamily="18" charset="0"/>
              </a:rPr>
              <a:t>#include &lt;</a:t>
            </a:r>
            <a:r>
              <a:rPr lang="en-US" sz="3800" dirty="0" err="1">
                <a:latin typeface="Times New Roman" pitchFamily="18" charset="0"/>
                <a:cs typeface="Times New Roman" pitchFamily="18" charset="0"/>
              </a:rPr>
              <a:t>stdio.h</a:t>
            </a:r>
            <a:r>
              <a:rPr lang="en-US" sz="3800" dirty="0">
                <a:latin typeface="Times New Roman" pitchFamily="18" charset="0"/>
                <a:cs typeface="Times New Roman" pitchFamily="18" charset="0"/>
              </a:rPr>
              <a:t>&gt;</a:t>
            </a:r>
          </a:p>
          <a:p>
            <a:pPr>
              <a:buNone/>
            </a:pPr>
            <a:r>
              <a:rPr lang="en-US" sz="3800" dirty="0" err="1">
                <a:latin typeface="Times New Roman" pitchFamily="18" charset="0"/>
                <a:cs typeface="Times New Roman" pitchFamily="18" charset="0"/>
              </a:rPr>
              <a:t>int</a:t>
            </a:r>
            <a:r>
              <a:rPr lang="en-US" sz="3800" dirty="0">
                <a:latin typeface="Times New Roman" pitchFamily="18" charset="0"/>
                <a:cs typeface="Times New Roman" pitchFamily="18" charset="0"/>
              </a:rPr>
              <a:t> main()</a:t>
            </a:r>
          </a:p>
          <a:p>
            <a:pPr>
              <a:buNone/>
            </a:pPr>
            <a:r>
              <a:rPr lang="en-US" sz="3800" dirty="0">
                <a:latin typeface="Times New Roman" pitchFamily="18" charset="0"/>
                <a:cs typeface="Times New Roman" pitchFamily="18" charset="0"/>
              </a:rPr>
              <a:t>{</a:t>
            </a:r>
          </a:p>
          <a:p>
            <a:pPr>
              <a:buNone/>
            </a:pPr>
            <a:r>
              <a:rPr lang="en-US" sz="3800" dirty="0">
                <a:latin typeface="Times New Roman" pitchFamily="18" charset="0"/>
                <a:cs typeface="Times New Roman" pitchFamily="18" charset="0"/>
              </a:rPr>
              <a:t>    </a:t>
            </a:r>
            <a:r>
              <a:rPr lang="en-US" sz="3800" dirty="0" err="1">
                <a:latin typeface="Times New Roman" pitchFamily="18" charset="0"/>
                <a:cs typeface="Times New Roman" pitchFamily="18" charset="0"/>
              </a:rPr>
              <a:t>int</a:t>
            </a:r>
            <a:r>
              <a:rPr lang="en-US" sz="3800" dirty="0">
                <a:latin typeface="Times New Roman" pitchFamily="18" charset="0"/>
                <a:cs typeface="Times New Roman" pitchFamily="18" charset="0"/>
              </a:rPr>
              <a:t> a;                       </a:t>
            </a:r>
          </a:p>
          <a:p>
            <a:pPr>
              <a:buNone/>
            </a:pPr>
            <a:r>
              <a:rPr lang="en-US" sz="3800" dirty="0">
                <a:latin typeface="Times New Roman" pitchFamily="18" charset="0"/>
                <a:cs typeface="Times New Roman" pitchFamily="18" charset="0"/>
              </a:rPr>
              <a:t>    float b;                                          </a:t>
            </a:r>
          </a:p>
          <a:p>
            <a:pPr>
              <a:buNone/>
            </a:pPr>
            <a:r>
              <a:rPr lang="en-US" sz="3800" dirty="0">
                <a:latin typeface="Times New Roman" pitchFamily="18" charset="0"/>
                <a:cs typeface="Times New Roman" pitchFamily="18" charset="0"/>
              </a:rPr>
              <a:t>    double c;</a:t>
            </a:r>
          </a:p>
          <a:p>
            <a:pPr>
              <a:buNone/>
            </a:pPr>
            <a:r>
              <a:rPr lang="en-US" sz="3800" dirty="0">
                <a:latin typeface="Times New Roman" pitchFamily="18" charset="0"/>
                <a:cs typeface="Times New Roman" pitchFamily="18" charset="0"/>
              </a:rPr>
              <a:t>    char d;</a:t>
            </a:r>
          </a:p>
          <a:p>
            <a:pPr>
              <a:buNone/>
            </a:pPr>
            <a:r>
              <a:rPr lang="en-US" sz="3800" dirty="0">
                <a:latin typeface="Times New Roman" pitchFamily="18" charset="0"/>
                <a:cs typeface="Times New Roman" pitchFamily="18" charset="0"/>
              </a:rPr>
              <a:t>    </a:t>
            </a:r>
            <a:r>
              <a:rPr lang="en-US" sz="3800" dirty="0" err="1">
                <a:latin typeface="Times New Roman" pitchFamily="18" charset="0"/>
                <a:cs typeface="Times New Roman" pitchFamily="18" charset="0"/>
              </a:rPr>
              <a:t>printf</a:t>
            </a:r>
            <a:r>
              <a:rPr lang="en-US" sz="3800" dirty="0">
                <a:latin typeface="Times New Roman" pitchFamily="18" charset="0"/>
                <a:cs typeface="Times New Roman" pitchFamily="18" charset="0"/>
              </a:rPr>
              <a:t>("Size of </a:t>
            </a:r>
            <a:r>
              <a:rPr lang="en-US" sz="3800" dirty="0" err="1">
                <a:latin typeface="Times New Roman" pitchFamily="18" charset="0"/>
                <a:cs typeface="Times New Roman" pitchFamily="18" charset="0"/>
              </a:rPr>
              <a:t>int</a:t>
            </a:r>
            <a:r>
              <a:rPr lang="en-US" sz="3800" dirty="0">
                <a:latin typeface="Times New Roman" pitchFamily="18" charset="0"/>
                <a:cs typeface="Times New Roman" pitchFamily="18" charset="0"/>
              </a:rPr>
              <a:t>=%</a:t>
            </a:r>
            <a:r>
              <a:rPr lang="en-US" sz="3800" dirty="0" err="1">
                <a:latin typeface="Times New Roman" pitchFamily="18" charset="0"/>
                <a:cs typeface="Times New Roman" pitchFamily="18" charset="0"/>
              </a:rPr>
              <a:t>lu</a:t>
            </a:r>
            <a:r>
              <a:rPr lang="en-US" sz="3800" dirty="0">
                <a:latin typeface="Times New Roman" pitchFamily="18" charset="0"/>
                <a:cs typeface="Times New Roman" pitchFamily="18" charset="0"/>
              </a:rPr>
              <a:t> bytes\</a:t>
            </a:r>
            <a:r>
              <a:rPr lang="en-US" sz="3800" dirty="0" err="1">
                <a:latin typeface="Times New Roman" pitchFamily="18" charset="0"/>
                <a:cs typeface="Times New Roman" pitchFamily="18" charset="0"/>
              </a:rPr>
              <a:t>n",sizeof</a:t>
            </a:r>
            <a:r>
              <a:rPr lang="en-US" sz="3800" dirty="0">
                <a:latin typeface="Times New Roman" pitchFamily="18" charset="0"/>
                <a:cs typeface="Times New Roman" pitchFamily="18" charset="0"/>
              </a:rPr>
              <a:t>(a));</a:t>
            </a:r>
          </a:p>
          <a:p>
            <a:pPr>
              <a:buNone/>
            </a:pPr>
            <a:r>
              <a:rPr lang="en-US" sz="3800" dirty="0">
                <a:latin typeface="Times New Roman" pitchFamily="18" charset="0"/>
                <a:cs typeface="Times New Roman" pitchFamily="18" charset="0"/>
              </a:rPr>
              <a:t>    </a:t>
            </a:r>
            <a:r>
              <a:rPr lang="en-US" sz="3800" dirty="0" err="1">
                <a:latin typeface="Times New Roman" pitchFamily="18" charset="0"/>
                <a:cs typeface="Times New Roman" pitchFamily="18" charset="0"/>
              </a:rPr>
              <a:t>printf</a:t>
            </a:r>
            <a:r>
              <a:rPr lang="en-US" sz="3800" dirty="0">
                <a:latin typeface="Times New Roman" pitchFamily="18" charset="0"/>
                <a:cs typeface="Times New Roman" pitchFamily="18" charset="0"/>
              </a:rPr>
              <a:t>("Size of float=%</a:t>
            </a:r>
            <a:r>
              <a:rPr lang="en-US" sz="3800" dirty="0" err="1">
                <a:latin typeface="Times New Roman" pitchFamily="18" charset="0"/>
                <a:cs typeface="Times New Roman" pitchFamily="18" charset="0"/>
              </a:rPr>
              <a:t>lu</a:t>
            </a:r>
            <a:r>
              <a:rPr lang="en-US" sz="3800" dirty="0">
                <a:latin typeface="Times New Roman" pitchFamily="18" charset="0"/>
                <a:cs typeface="Times New Roman" pitchFamily="18" charset="0"/>
              </a:rPr>
              <a:t> bytes\</a:t>
            </a:r>
            <a:r>
              <a:rPr lang="en-US" sz="3800" dirty="0" err="1">
                <a:latin typeface="Times New Roman" pitchFamily="18" charset="0"/>
                <a:cs typeface="Times New Roman" pitchFamily="18" charset="0"/>
              </a:rPr>
              <a:t>n",sizeof</a:t>
            </a:r>
            <a:r>
              <a:rPr lang="en-US" sz="3800" dirty="0">
                <a:latin typeface="Times New Roman" pitchFamily="18" charset="0"/>
                <a:cs typeface="Times New Roman" pitchFamily="18" charset="0"/>
              </a:rPr>
              <a:t>(b));</a:t>
            </a:r>
          </a:p>
          <a:p>
            <a:pPr>
              <a:buNone/>
            </a:pPr>
            <a:r>
              <a:rPr lang="en-US" sz="3800" dirty="0">
                <a:latin typeface="Times New Roman" pitchFamily="18" charset="0"/>
                <a:cs typeface="Times New Roman" pitchFamily="18" charset="0"/>
              </a:rPr>
              <a:t>    </a:t>
            </a:r>
            <a:r>
              <a:rPr lang="en-US" sz="3800" dirty="0" err="1">
                <a:latin typeface="Times New Roman" pitchFamily="18" charset="0"/>
                <a:cs typeface="Times New Roman" pitchFamily="18" charset="0"/>
              </a:rPr>
              <a:t>printf</a:t>
            </a:r>
            <a:r>
              <a:rPr lang="en-US" sz="3800" dirty="0">
                <a:latin typeface="Times New Roman" pitchFamily="18" charset="0"/>
                <a:cs typeface="Times New Roman" pitchFamily="18" charset="0"/>
              </a:rPr>
              <a:t>("Size of double=%</a:t>
            </a:r>
            <a:r>
              <a:rPr lang="en-US" sz="3800" dirty="0" err="1">
                <a:latin typeface="Times New Roman" pitchFamily="18" charset="0"/>
                <a:cs typeface="Times New Roman" pitchFamily="18" charset="0"/>
              </a:rPr>
              <a:t>lu</a:t>
            </a:r>
            <a:r>
              <a:rPr lang="en-US" sz="3800" dirty="0">
                <a:latin typeface="Times New Roman" pitchFamily="18" charset="0"/>
                <a:cs typeface="Times New Roman" pitchFamily="18" charset="0"/>
              </a:rPr>
              <a:t> bytes\</a:t>
            </a:r>
            <a:r>
              <a:rPr lang="en-US" sz="3800" dirty="0" err="1">
                <a:latin typeface="Times New Roman" pitchFamily="18" charset="0"/>
                <a:cs typeface="Times New Roman" pitchFamily="18" charset="0"/>
              </a:rPr>
              <a:t>n",sizeof</a:t>
            </a:r>
            <a:r>
              <a:rPr lang="en-US" sz="3800" dirty="0">
                <a:latin typeface="Times New Roman" pitchFamily="18" charset="0"/>
                <a:cs typeface="Times New Roman" pitchFamily="18" charset="0"/>
              </a:rPr>
              <a:t>(c));</a:t>
            </a:r>
          </a:p>
          <a:p>
            <a:pPr>
              <a:buNone/>
            </a:pPr>
            <a:r>
              <a:rPr lang="en-US" sz="3800" dirty="0">
                <a:latin typeface="Times New Roman" pitchFamily="18" charset="0"/>
                <a:cs typeface="Times New Roman" pitchFamily="18" charset="0"/>
              </a:rPr>
              <a:t>    </a:t>
            </a:r>
            <a:r>
              <a:rPr lang="en-US" sz="3800" dirty="0" err="1">
                <a:latin typeface="Times New Roman" pitchFamily="18" charset="0"/>
                <a:cs typeface="Times New Roman" pitchFamily="18" charset="0"/>
              </a:rPr>
              <a:t>printf</a:t>
            </a:r>
            <a:r>
              <a:rPr lang="en-US" sz="3800" dirty="0">
                <a:latin typeface="Times New Roman" pitchFamily="18" charset="0"/>
                <a:cs typeface="Times New Roman" pitchFamily="18" charset="0"/>
              </a:rPr>
              <a:t>("Size of char=%</a:t>
            </a:r>
            <a:r>
              <a:rPr lang="en-US" sz="3800" dirty="0" err="1">
                <a:latin typeface="Times New Roman" pitchFamily="18" charset="0"/>
                <a:cs typeface="Times New Roman" pitchFamily="18" charset="0"/>
              </a:rPr>
              <a:t>lu</a:t>
            </a:r>
            <a:r>
              <a:rPr lang="en-US" sz="3800" dirty="0">
                <a:latin typeface="Times New Roman" pitchFamily="18" charset="0"/>
                <a:cs typeface="Times New Roman" pitchFamily="18" charset="0"/>
              </a:rPr>
              <a:t> byte\</a:t>
            </a:r>
            <a:r>
              <a:rPr lang="en-US" sz="3800" dirty="0" err="1">
                <a:latin typeface="Times New Roman" pitchFamily="18" charset="0"/>
                <a:cs typeface="Times New Roman" pitchFamily="18" charset="0"/>
              </a:rPr>
              <a:t>n",sizeof</a:t>
            </a:r>
            <a:r>
              <a:rPr lang="en-US" sz="3800" dirty="0">
                <a:latin typeface="Times New Roman" pitchFamily="18" charset="0"/>
                <a:cs typeface="Times New Roman" pitchFamily="18" charset="0"/>
              </a:rPr>
              <a:t>(d));</a:t>
            </a:r>
          </a:p>
          <a:p>
            <a:pPr>
              <a:buNone/>
            </a:pPr>
            <a:r>
              <a:rPr lang="en-US" sz="3800" dirty="0">
                <a:latin typeface="Times New Roman" pitchFamily="18" charset="0"/>
                <a:cs typeface="Times New Roman" pitchFamily="18" charset="0"/>
              </a:rPr>
              <a:t>     return 0;</a:t>
            </a:r>
          </a:p>
          <a:p>
            <a:pPr>
              <a:buNone/>
            </a:pPr>
            <a:r>
              <a:rPr lang="en-US" sz="3800" dirty="0">
                <a:latin typeface="Times New Roman" pitchFamily="18" charset="0"/>
                <a:cs typeface="Times New Roman" pitchFamily="18" charset="0"/>
              </a:rPr>
              <a:t>}</a:t>
            </a:r>
          </a:p>
          <a:p>
            <a:pPr algn="just">
              <a:buNone/>
            </a:pPr>
            <a:endParaRPr lang="en-IN" dirty="0"/>
          </a:p>
          <a:p>
            <a:pPr algn="just">
              <a:buNone/>
            </a:pPr>
            <a:endParaRPr lang="en-IN" dirty="0"/>
          </a:p>
        </p:txBody>
      </p:sp>
      <p:sp>
        <p:nvSpPr>
          <p:cNvPr id="4" name="Date Placeholder 3"/>
          <p:cNvSpPr>
            <a:spLocks noGrp="1"/>
          </p:cNvSpPr>
          <p:nvPr>
            <p:ph type="dt" sz="half" idx="10"/>
          </p:nvPr>
        </p:nvSpPr>
        <p:spPr/>
        <p:txBody>
          <a:bodyPr/>
          <a:lstStyle/>
          <a:p>
            <a:fld id="{4BE97B96-B22E-4CF5-A19C-0611B4B47F45}" type="datetime1">
              <a:rPr lang="en-IN" sz="1400" b="1" smtClean="0">
                <a:solidFill>
                  <a:schemeClr val="bg1"/>
                </a:solidFill>
                <a:latin typeface="Times New Roman" panose="02020603050405020304" pitchFamily="18" charset="0"/>
                <a:cs typeface="Times New Roman" panose="02020603050405020304" pitchFamily="18" charset="0"/>
              </a:rPr>
              <a:t>09-06-2022</a:t>
            </a:fld>
            <a:endParaRPr lang="en-IN" sz="1400" b="1" dirty="0">
              <a:solidFill>
                <a:schemeClr val="bg1"/>
              </a:solidFill>
              <a:latin typeface="Times New Roman" panose="02020603050405020304" pitchFamily="18" charset="0"/>
              <a:cs typeface="Times New Roman" panose="02020603050405020304" pitchFamily="18" charset="0"/>
            </a:endParaRPr>
          </a:p>
        </p:txBody>
      </p:sp>
      <p:sp>
        <p:nvSpPr>
          <p:cNvPr id="25" name="Title 1"/>
          <p:cNvSpPr txBox="1">
            <a:spLocks/>
          </p:cNvSpPr>
          <p:nvPr/>
        </p:nvSpPr>
        <p:spPr>
          <a:xfrm>
            <a:off x="2847703" y="365760"/>
            <a:ext cx="7664088" cy="1110343"/>
          </a:xfrm>
          <a:prstGeom prst="rect">
            <a:avLst/>
          </a:prstGeom>
          <a:solidFill>
            <a:srgbClr val="C00000"/>
          </a:solidFill>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IN" sz="4400" b="1" i="0" u="none" strike="noStrike" kern="1200" cap="none" spc="0" normalizeH="0" baseline="0" noProof="0" dirty="0" err="1">
                <a:ln>
                  <a:noFill/>
                </a:ln>
                <a:solidFill>
                  <a:schemeClr val="bg1"/>
                </a:solidFill>
                <a:effectLst/>
                <a:uLnTx/>
                <a:uFillTx/>
                <a:latin typeface="Times New Roman" pitchFamily="18" charset="0"/>
                <a:ea typeface="+mj-ea"/>
                <a:cs typeface="Times New Roman" pitchFamily="18" charset="0"/>
              </a:rPr>
              <a:t>Sizeof</a:t>
            </a:r>
            <a:r>
              <a:rPr kumimoji="0" lang="en-IN" sz="4400" b="1"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rPr>
              <a:t> Operator</a:t>
            </a:r>
          </a:p>
        </p:txBody>
      </p:sp>
      <p:sp>
        <p:nvSpPr>
          <p:cNvPr id="6" name="Slide Number Placeholder 5"/>
          <p:cNvSpPr>
            <a:spLocks noGrp="1"/>
          </p:cNvSpPr>
          <p:nvPr>
            <p:ph type="sldNum" sz="quarter" idx="12"/>
          </p:nvPr>
        </p:nvSpPr>
        <p:spPr/>
        <p:txBody>
          <a:bodyPr/>
          <a:lstStyle/>
          <a:p>
            <a:fld id="{D0ACE207-8893-440E-B420-229E26CA706E}" type="slidenum">
              <a:rPr lang="en-IN" smtClean="0"/>
              <a:pPr/>
              <a:t>31</a:t>
            </a:fld>
            <a:endParaRPr lang="en-IN"/>
          </a:p>
        </p:txBody>
      </p:sp>
      <p:pic>
        <p:nvPicPr>
          <p:cNvPr id="9" name="Picture 8"/>
          <p:cNvPicPr/>
          <p:nvPr/>
        </p:nvPicPr>
        <p:blipFill>
          <a:blip r:embed="rId3"/>
          <a:srcRect/>
          <a:stretch>
            <a:fillRect/>
          </a:stretch>
        </p:blipFill>
        <p:spPr bwMode="auto">
          <a:xfrm>
            <a:off x="7315200" y="1859416"/>
            <a:ext cx="3213463" cy="1105853"/>
          </a:xfrm>
          <a:prstGeom prst="rect">
            <a:avLst/>
          </a:prstGeom>
          <a:noFill/>
          <a:ln w="9525">
            <a:noFill/>
            <a:miter lim="800000"/>
            <a:headEnd/>
            <a:tailEnd/>
          </a:ln>
        </p:spPr>
      </p:pic>
    </p:spTree>
    <p:extLst>
      <p:ext uri="{BB962C8B-B14F-4D97-AF65-F5344CB8AC3E}">
        <p14:creationId xmlns:p14="http://schemas.microsoft.com/office/powerpoint/2010/main" val="475282482"/>
      </p:ext>
    </p:extLst>
  </p:cSld>
  <p:clrMapOvr>
    <a:masterClrMapping/>
  </p:clrMapOvr>
  <p:transition spd="slow">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normAutofit/>
          </a:bodyPr>
          <a:lstStyle/>
          <a:p>
            <a:pPr>
              <a:buNone/>
            </a:pPr>
            <a:endParaRPr lang="en-US" sz="2400" dirty="0">
              <a:latin typeface="Times New Roman" pitchFamily="18" charset="0"/>
              <a:cs typeface="Times New Roman" pitchFamily="18" charset="0"/>
            </a:endParaRPr>
          </a:p>
          <a:p>
            <a:pPr>
              <a:buNone/>
            </a:pPr>
            <a:endParaRPr lang="en-US" dirty="0">
              <a:latin typeface="Times New Roman" pitchFamily="18" charset="0"/>
              <a:cs typeface="Times New Roman" pitchFamily="18" charset="0"/>
            </a:endParaRPr>
          </a:p>
        </p:txBody>
      </p:sp>
      <p:sp>
        <p:nvSpPr>
          <p:cNvPr id="3" name="Text Placeholder 2"/>
          <p:cNvSpPr>
            <a:spLocks noGrp="1"/>
          </p:cNvSpPr>
          <p:nvPr>
            <p:ph type="body" sz="quarter" idx="10"/>
          </p:nvPr>
        </p:nvSpPr>
        <p:spPr>
          <a:xfrm>
            <a:off x="2743198" y="457200"/>
            <a:ext cx="5656219" cy="903516"/>
          </a:xfrm>
          <a:solidFill>
            <a:srgbClr val="C00000"/>
          </a:solidFill>
          <a:effectLst>
            <a:softEdge rad="63500"/>
          </a:effectLst>
        </p:spPr>
        <p:txBody>
          <a:bodyPr vert="horz" lIns="91440" tIns="45720" rIns="91440" bIns="45720" rtlCol="0" anchor="ctr">
            <a:normAutofit/>
          </a:bodyPr>
          <a:lstStyle/>
          <a:p>
            <a:r>
              <a:rPr lang="en-IN" sz="4400" dirty="0">
                <a:solidFill>
                  <a:schemeClr val="bg1"/>
                </a:solidFill>
                <a:latin typeface="Times New Roman" pitchFamily="18" charset="0"/>
                <a:cs typeface="Times New Roman" pitchFamily="18" charset="0"/>
              </a:rPr>
              <a:t>Summary</a:t>
            </a:r>
            <a:endParaRPr lang="en-US" sz="4400" dirty="0">
              <a:solidFill>
                <a:schemeClr val="bg1"/>
              </a:solidFill>
              <a:latin typeface="Times New Roman" pitchFamily="18" charset="0"/>
              <a:cs typeface="Times New Roman" pitchFamily="18" charset="0"/>
            </a:endParaRPr>
          </a:p>
        </p:txBody>
      </p:sp>
      <p:sp>
        <p:nvSpPr>
          <p:cNvPr id="4" name="TextBox 3"/>
          <p:cNvSpPr txBox="1"/>
          <p:nvPr/>
        </p:nvSpPr>
        <p:spPr>
          <a:xfrm>
            <a:off x="1267097" y="1985553"/>
            <a:ext cx="9287692" cy="3600986"/>
          </a:xfrm>
          <a:prstGeom prst="rect">
            <a:avLst/>
          </a:prstGeom>
          <a:noFill/>
        </p:spPr>
        <p:txBody>
          <a:bodyPr wrap="square" rtlCol="0">
            <a:spAutoFit/>
          </a:bodyPr>
          <a:lstStyle/>
          <a:p>
            <a:pPr fontAlgn="base"/>
            <a:r>
              <a:rPr lang="en-IN" sz="2400" b="1" dirty="0">
                <a:latin typeface="Times New Roman" pitchFamily="18" charset="0"/>
                <a:cs typeface="Times New Roman" pitchFamily="18" charset="0"/>
              </a:rPr>
              <a:t>Important points to remember:</a:t>
            </a:r>
          </a:p>
          <a:p>
            <a:pPr fontAlgn="base">
              <a:buFont typeface="Arial" pitchFamily="34" charset="0"/>
              <a:buChar char="•"/>
            </a:pPr>
            <a:r>
              <a:rPr lang="en-US" sz="2400" dirty="0">
                <a:latin typeface="Times New Roman" pitchFamily="18" charset="0"/>
                <a:cs typeface="Times New Roman" pitchFamily="18" charset="0"/>
              </a:rPr>
              <a:t>C operators operates on one or more operands to produce a value.</a:t>
            </a:r>
          </a:p>
          <a:p>
            <a:pPr lvl="0" fontAlgn="base">
              <a:buFont typeface="Arial" pitchFamily="34" charset="0"/>
              <a:buChar char="•"/>
            </a:pPr>
            <a:r>
              <a:rPr lang="en-US" sz="2400" dirty="0">
                <a:latin typeface="Times New Roman" pitchFamily="18" charset="0"/>
                <a:cs typeface="Times New Roman" pitchFamily="18" charset="0"/>
              </a:rPr>
              <a:t>The operators that take one operand are called unary operators.</a:t>
            </a:r>
          </a:p>
          <a:p>
            <a:pPr lvl="0" fontAlgn="base">
              <a:buFont typeface="Arial" pitchFamily="34" charset="0"/>
              <a:buChar char="•"/>
            </a:pPr>
            <a:r>
              <a:rPr lang="en-US" sz="2400" dirty="0">
                <a:latin typeface="Times New Roman" pitchFamily="18" charset="0"/>
                <a:cs typeface="Times New Roman" pitchFamily="18" charset="0"/>
              </a:rPr>
              <a:t>The operators that require two operands are called binary operators.</a:t>
            </a:r>
          </a:p>
          <a:p>
            <a:pPr lvl="0" fontAlgn="base">
              <a:buFont typeface="Arial" pitchFamily="34" charset="0"/>
              <a:buChar char="•"/>
            </a:pPr>
            <a:r>
              <a:rPr lang="en-US" sz="2400" dirty="0">
                <a:latin typeface="Times New Roman" pitchFamily="18" charset="0"/>
                <a:cs typeface="Times New Roman" pitchFamily="18" charset="0"/>
              </a:rPr>
              <a:t>The operator that accepts three operands is called ternary operator. C  has only one ternary operator.</a:t>
            </a:r>
          </a:p>
          <a:p>
            <a:pPr>
              <a:buFont typeface="Arial" pitchFamily="34" charset="0"/>
              <a:buChar char="•"/>
            </a:pPr>
            <a:endParaRPr lang="en-IN" sz="2400" dirty="0">
              <a:latin typeface="Times New Roman" pitchFamily="18" charset="0"/>
              <a:cs typeface="Times New Roman" pitchFamily="18" charset="0"/>
            </a:endParaRPr>
          </a:p>
          <a:p>
            <a:pPr>
              <a:buFont typeface="Arial" pitchFamily="34" charset="0"/>
              <a:buChar char="•"/>
            </a:pPr>
            <a:endParaRPr lang="en-IN" sz="2400" dirty="0">
              <a:latin typeface="Times New Roman" pitchFamily="18" charset="0"/>
              <a:cs typeface="Times New Roman" pitchFamily="18" charset="0"/>
            </a:endParaRPr>
          </a:p>
          <a:p>
            <a:pPr>
              <a:buFont typeface="Arial" pitchFamily="34" charset="0"/>
              <a:buChar char="•"/>
            </a:pPr>
            <a:endParaRPr lang="en-IN" dirty="0"/>
          </a:p>
          <a:p>
            <a:pPr>
              <a:buFont typeface="Arial" pitchFamily="34" charset="0"/>
              <a:buChar char="•"/>
            </a:pPr>
            <a:endParaRPr lang="en-US" dirty="0"/>
          </a:p>
        </p:txBody>
      </p:sp>
    </p:spTree>
    <p:extLst>
      <p:ext uri="{BB962C8B-B14F-4D97-AF65-F5344CB8AC3E}">
        <p14:creationId xmlns:p14="http://schemas.microsoft.com/office/powerpoint/2010/main" val="18362590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pPr>
              <a:buNone/>
            </a:pPr>
            <a:r>
              <a:rPr lang="en-IN" sz="2400" dirty="0">
                <a:latin typeface="Times New Roman" pitchFamily="18" charset="0"/>
                <a:cs typeface="Times New Roman" pitchFamily="18" charset="0"/>
              </a:rPr>
              <a:t>Q1. Can math operations be performed on a void pointer?</a:t>
            </a:r>
            <a:endParaRPr lang="en-US"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Q2. Why n++ executes faster than n+1?</a:t>
            </a:r>
          </a:p>
          <a:p>
            <a:pPr>
              <a:buNone/>
            </a:pPr>
            <a:r>
              <a:rPr lang="en-IN" sz="2400" dirty="0">
                <a:latin typeface="Times New Roman" pitchFamily="18" charset="0"/>
                <a:cs typeface="Times New Roman" pitchFamily="18" charset="0"/>
              </a:rPr>
              <a:t>Q3. What is a modulus Operators in C?</a:t>
            </a:r>
            <a:endParaRPr lang="en-US"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Q4. What are the restrictions of a modulus operator in C?</a:t>
            </a:r>
            <a:endParaRPr lang="en-US"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Q5. How can we find size of a variable without using </a:t>
            </a:r>
            <a:r>
              <a:rPr lang="en-IN" sz="2400" dirty="0" err="1">
                <a:latin typeface="Times New Roman" pitchFamily="18" charset="0"/>
                <a:cs typeface="Times New Roman" pitchFamily="18" charset="0"/>
              </a:rPr>
              <a:t>sizeof</a:t>
            </a:r>
            <a:r>
              <a:rPr lang="en-IN" sz="2400" dirty="0">
                <a:latin typeface="Times New Roman" pitchFamily="18" charset="0"/>
                <a:cs typeface="Times New Roman" pitchFamily="18" charset="0"/>
              </a:rPr>
              <a:t>() operator?</a:t>
            </a:r>
            <a:endParaRPr lang="en-US"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Q6. How can we add two numbers in C language without using Arithmetic operators?</a:t>
            </a:r>
            <a:endParaRPr lang="en-US" sz="2400" dirty="0">
              <a:latin typeface="Times New Roman" pitchFamily="18" charset="0"/>
              <a:cs typeface="Times New Roman" pitchFamily="18" charset="0"/>
            </a:endParaRPr>
          </a:p>
          <a:p>
            <a:pPr>
              <a:buNone/>
            </a:pPr>
            <a:endParaRPr lang="en-US"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A1CB9FB5-70A7-4613-B561-453E41A5747B}" type="datetime1">
              <a:rPr lang="en-IN" sz="1400" b="1" smtClean="0">
                <a:solidFill>
                  <a:schemeClr val="bg1"/>
                </a:solidFill>
                <a:latin typeface="Times New Roman" panose="02020603050405020304" pitchFamily="18" charset="0"/>
                <a:cs typeface="Times New Roman" panose="02020603050405020304" pitchFamily="18" charset="0"/>
              </a:rPr>
              <a:t>09-06-2022</a:t>
            </a:fld>
            <a:endParaRPr lang="en-IN" sz="1400" b="1" dirty="0">
              <a:solidFill>
                <a:schemeClr val="bg1"/>
              </a:solidFill>
              <a:latin typeface="Times New Roman" panose="02020603050405020304" pitchFamily="18" charset="0"/>
              <a:cs typeface="Times New Roman" panose="02020603050405020304" pitchFamily="18" charset="0"/>
            </a:endParaRPr>
          </a:p>
        </p:txBody>
      </p:sp>
      <p:sp>
        <p:nvSpPr>
          <p:cNvPr id="25" name="Title 1"/>
          <p:cNvSpPr txBox="1">
            <a:spLocks/>
          </p:cNvSpPr>
          <p:nvPr/>
        </p:nvSpPr>
        <p:spPr>
          <a:xfrm>
            <a:off x="2847703" y="365760"/>
            <a:ext cx="7664088" cy="1110343"/>
          </a:xfrm>
          <a:prstGeom prst="rect">
            <a:avLst/>
          </a:prstGeom>
          <a:solidFill>
            <a:srgbClr val="C00000"/>
          </a:solidFill>
        </p:spPr>
        <p:txBody>
          <a:bodyPr vert="horz" lIns="91440" tIns="45720" rIns="91440" bIns="45720" rtlCol="0" anchor="ctr">
            <a:normAutofit/>
          </a:bodyPr>
          <a:lstStyle/>
          <a:p>
            <a:pPr algn="ctr"/>
            <a:r>
              <a:rPr lang="en-IN" sz="4400" b="1" dirty="0">
                <a:solidFill>
                  <a:schemeClr val="bg1"/>
                </a:solidFill>
                <a:latin typeface="Times New Roman" pitchFamily="18" charset="0"/>
                <a:cs typeface="Times New Roman" pitchFamily="18" charset="0"/>
              </a:rPr>
              <a:t>FAQ’s</a:t>
            </a:r>
            <a:endParaRPr lang="en-US" sz="4400" b="1" dirty="0">
              <a:solidFill>
                <a:schemeClr val="bg1"/>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D0ACE207-8893-440E-B420-229E26CA706E}" type="slidenum">
              <a:rPr lang="en-IN" smtClean="0"/>
              <a:pPr/>
              <a:t>33</a:t>
            </a:fld>
            <a:endParaRPr lang="en-IN"/>
          </a:p>
        </p:txBody>
      </p:sp>
    </p:spTree>
    <p:extLst>
      <p:ext uri="{BB962C8B-B14F-4D97-AF65-F5344CB8AC3E}">
        <p14:creationId xmlns:p14="http://schemas.microsoft.com/office/powerpoint/2010/main" val="475282482"/>
      </p:ext>
    </p:extLst>
  </p:cSld>
  <p:clrMapOvr>
    <a:masterClrMapping/>
  </p:clrMapOvr>
  <p:transition spd="slow">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fontScale="92500" lnSpcReduction="10000"/>
          </a:bodyPr>
          <a:lstStyle/>
          <a:p>
            <a:pPr>
              <a:buNone/>
            </a:pPr>
            <a:r>
              <a:rPr lang="en-IN" sz="2100" dirty="0">
                <a:latin typeface="Times New Roman" pitchFamily="18" charset="0"/>
                <a:cs typeface="Times New Roman" pitchFamily="18" charset="0"/>
              </a:rPr>
              <a:t>Q1. Predict the output</a:t>
            </a:r>
            <a:endParaRPr lang="en-US" sz="2100" dirty="0">
              <a:latin typeface="Times New Roman" pitchFamily="18" charset="0"/>
              <a:cs typeface="Times New Roman" pitchFamily="18" charset="0"/>
            </a:endParaRPr>
          </a:p>
          <a:p>
            <a:pPr>
              <a:buNone/>
            </a:pPr>
            <a:r>
              <a:rPr lang="en-IN" sz="1900" dirty="0" err="1">
                <a:latin typeface="Times New Roman" pitchFamily="18" charset="0"/>
                <a:cs typeface="Times New Roman" pitchFamily="18" charset="0"/>
              </a:rPr>
              <a:t>int</a:t>
            </a:r>
            <a:r>
              <a:rPr lang="en-IN" sz="1900" dirty="0">
                <a:latin typeface="Times New Roman" pitchFamily="18" charset="0"/>
                <a:cs typeface="Times New Roman" pitchFamily="18" charset="0"/>
              </a:rPr>
              <a:t> main()</a:t>
            </a:r>
            <a:endParaRPr lang="en-US" sz="1900" dirty="0">
              <a:latin typeface="Times New Roman" pitchFamily="18" charset="0"/>
              <a:cs typeface="Times New Roman" pitchFamily="18" charset="0"/>
            </a:endParaRPr>
          </a:p>
          <a:p>
            <a:pPr>
              <a:buNone/>
            </a:pPr>
            <a:r>
              <a:rPr lang="en-IN" sz="1900" dirty="0">
                <a:latin typeface="Times New Roman" pitchFamily="18" charset="0"/>
                <a:cs typeface="Times New Roman" pitchFamily="18" charset="0"/>
              </a:rPr>
              <a:t>{</a:t>
            </a:r>
            <a:endParaRPr lang="en-US" sz="1900" dirty="0">
              <a:latin typeface="Times New Roman" pitchFamily="18" charset="0"/>
              <a:cs typeface="Times New Roman" pitchFamily="18" charset="0"/>
            </a:endParaRPr>
          </a:p>
          <a:p>
            <a:pPr>
              <a:buNone/>
            </a:pPr>
            <a:r>
              <a:rPr lang="en-IN" sz="1900" dirty="0">
                <a:latin typeface="Times New Roman" pitchFamily="18" charset="0"/>
                <a:cs typeface="Times New Roman" pitchFamily="18" charset="0"/>
              </a:rPr>
              <a:t>    </a:t>
            </a:r>
            <a:r>
              <a:rPr lang="en-IN" sz="1900" dirty="0" err="1">
                <a:latin typeface="Times New Roman" pitchFamily="18" charset="0"/>
                <a:cs typeface="Times New Roman" pitchFamily="18" charset="0"/>
              </a:rPr>
              <a:t>int</a:t>
            </a:r>
            <a:r>
              <a:rPr lang="en-IN" sz="1900" dirty="0">
                <a:latin typeface="Times New Roman" pitchFamily="18" charset="0"/>
                <a:cs typeface="Times New Roman" pitchFamily="18" charset="0"/>
              </a:rPr>
              <a:t> x;</a:t>
            </a:r>
            <a:endParaRPr lang="en-US" sz="1900" dirty="0">
              <a:latin typeface="Times New Roman" pitchFamily="18" charset="0"/>
              <a:cs typeface="Times New Roman" pitchFamily="18" charset="0"/>
            </a:endParaRPr>
          </a:p>
          <a:p>
            <a:pPr>
              <a:buNone/>
            </a:pPr>
            <a:r>
              <a:rPr lang="en-IN" sz="1900" dirty="0">
                <a:latin typeface="Times New Roman" pitchFamily="18" charset="0"/>
                <a:cs typeface="Times New Roman" pitchFamily="18" charset="0"/>
              </a:rPr>
              <a:t>    x=10,20,30;</a:t>
            </a:r>
            <a:endParaRPr lang="en-US" sz="1900" dirty="0">
              <a:latin typeface="Times New Roman" pitchFamily="18" charset="0"/>
              <a:cs typeface="Times New Roman" pitchFamily="18" charset="0"/>
            </a:endParaRPr>
          </a:p>
          <a:p>
            <a:pPr>
              <a:buNone/>
            </a:pPr>
            <a:r>
              <a:rPr lang="en-IN" sz="1900" dirty="0">
                <a:latin typeface="Times New Roman" pitchFamily="18" charset="0"/>
                <a:cs typeface="Times New Roman" pitchFamily="18" charset="0"/>
              </a:rPr>
              <a:t>    </a:t>
            </a:r>
            <a:r>
              <a:rPr lang="en-IN" sz="1900" dirty="0" err="1">
                <a:latin typeface="Times New Roman" pitchFamily="18" charset="0"/>
                <a:cs typeface="Times New Roman" pitchFamily="18" charset="0"/>
              </a:rPr>
              <a:t>printf</a:t>
            </a:r>
            <a:r>
              <a:rPr lang="en-IN" sz="1900" dirty="0">
                <a:latin typeface="Times New Roman" pitchFamily="18" charset="0"/>
                <a:cs typeface="Times New Roman" pitchFamily="18" charset="0"/>
              </a:rPr>
              <a:t>("%</a:t>
            </a:r>
            <a:r>
              <a:rPr lang="en-IN" sz="1900" dirty="0" err="1">
                <a:latin typeface="Times New Roman" pitchFamily="18" charset="0"/>
                <a:cs typeface="Times New Roman" pitchFamily="18" charset="0"/>
              </a:rPr>
              <a:t>d",x</a:t>
            </a:r>
            <a:r>
              <a:rPr lang="en-IN" sz="1900" dirty="0">
                <a:latin typeface="Times New Roman" pitchFamily="18" charset="0"/>
                <a:cs typeface="Times New Roman" pitchFamily="18" charset="0"/>
              </a:rPr>
              <a:t>);</a:t>
            </a:r>
            <a:endParaRPr lang="en-US" sz="1900" dirty="0">
              <a:latin typeface="Times New Roman" pitchFamily="18" charset="0"/>
              <a:cs typeface="Times New Roman" pitchFamily="18" charset="0"/>
            </a:endParaRPr>
          </a:p>
          <a:p>
            <a:pPr>
              <a:buNone/>
            </a:pPr>
            <a:r>
              <a:rPr lang="en-IN" sz="1900" dirty="0">
                <a:latin typeface="Times New Roman" pitchFamily="18" charset="0"/>
                <a:cs typeface="Times New Roman" pitchFamily="18" charset="0"/>
              </a:rPr>
              <a:t>    return 0;</a:t>
            </a:r>
            <a:endParaRPr lang="en-US" sz="1900" dirty="0">
              <a:latin typeface="Times New Roman" pitchFamily="18" charset="0"/>
              <a:cs typeface="Times New Roman" pitchFamily="18" charset="0"/>
            </a:endParaRPr>
          </a:p>
          <a:p>
            <a:pPr>
              <a:buNone/>
            </a:pPr>
            <a:r>
              <a:rPr lang="en-IN" sz="1900" dirty="0">
                <a:latin typeface="Times New Roman" pitchFamily="18" charset="0"/>
                <a:cs typeface="Times New Roman" pitchFamily="18" charset="0"/>
              </a:rPr>
              <a:t>}</a:t>
            </a:r>
            <a:endParaRPr lang="en-US" sz="1900" dirty="0">
              <a:latin typeface="Times New Roman" pitchFamily="18" charset="0"/>
              <a:cs typeface="Times New Roman" pitchFamily="18" charset="0"/>
            </a:endParaRPr>
          </a:p>
          <a:p>
            <a:pPr>
              <a:buNone/>
            </a:pPr>
            <a:r>
              <a:rPr lang="en-US" sz="1900" dirty="0">
                <a:latin typeface="Times New Roman" pitchFamily="18" charset="0"/>
                <a:cs typeface="Times New Roman" pitchFamily="18" charset="0"/>
              </a:rPr>
              <a:t>(A) 10</a:t>
            </a:r>
          </a:p>
          <a:p>
            <a:pPr>
              <a:buNone/>
            </a:pPr>
            <a:r>
              <a:rPr lang="en-US" sz="1900" dirty="0">
                <a:latin typeface="Times New Roman" pitchFamily="18" charset="0"/>
                <a:cs typeface="Times New Roman" pitchFamily="18" charset="0"/>
              </a:rPr>
              <a:t>(B) 20</a:t>
            </a:r>
          </a:p>
          <a:p>
            <a:pPr>
              <a:buNone/>
            </a:pPr>
            <a:r>
              <a:rPr lang="en-US" sz="1900" dirty="0">
                <a:latin typeface="Times New Roman" pitchFamily="18" charset="0"/>
                <a:cs typeface="Times New Roman" pitchFamily="18" charset="0"/>
              </a:rPr>
              <a:t>(C) 30</a:t>
            </a:r>
          </a:p>
          <a:p>
            <a:pPr>
              <a:buNone/>
            </a:pPr>
            <a:r>
              <a:rPr lang="en-US" sz="1900" dirty="0">
                <a:latin typeface="Times New Roman" pitchFamily="18" charset="0"/>
                <a:cs typeface="Times New Roman" pitchFamily="18" charset="0"/>
              </a:rPr>
              <a:t>(D) Compilation Error</a:t>
            </a:r>
          </a:p>
          <a:p>
            <a:pPr marL="0" lvl="0" indent="0" algn="ctr">
              <a:buNone/>
            </a:pPr>
            <a:endParaRPr lang="en-US"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529B6F8B-4D89-4A0E-8254-F832EDBA8DE8}" type="datetime1">
              <a:rPr lang="en-IN" sz="1400" b="1" smtClean="0">
                <a:solidFill>
                  <a:schemeClr val="bg1"/>
                </a:solidFill>
                <a:latin typeface="Times New Roman" panose="02020603050405020304" pitchFamily="18" charset="0"/>
                <a:cs typeface="Times New Roman" panose="02020603050405020304" pitchFamily="18" charset="0"/>
              </a:rPr>
              <a:t>09-06-2022</a:t>
            </a:fld>
            <a:endParaRPr lang="en-IN" sz="1400" b="1" dirty="0">
              <a:solidFill>
                <a:schemeClr val="bg1"/>
              </a:solidFill>
              <a:latin typeface="Times New Roman" panose="02020603050405020304" pitchFamily="18" charset="0"/>
              <a:cs typeface="Times New Roman" panose="02020603050405020304" pitchFamily="18" charset="0"/>
            </a:endParaRPr>
          </a:p>
        </p:txBody>
      </p:sp>
      <p:sp>
        <p:nvSpPr>
          <p:cNvPr id="25" name="Title 1"/>
          <p:cNvSpPr txBox="1">
            <a:spLocks/>
          </p:cNvSpPr>
          <p:nvPr/>
        </p:nvSpPr>
        <p:spPr>
          <a:xfrm>
            <a:off x="2847703" y="365760"/>
            <a:ext cx="7664088" cy="1110343"/>
          </a:xfrm>
          <a:prstGeom prst="rect">
            <a:avLst/>
          </a:prstGeom>
          <a:solidFill>
            <a:srgbClr val="C00000"/>
          </a:solidFill>
        </p:spPr>
        <p:txBody>
          <a:bodyPr vert="horz" lIns="91440" tIns="45720" rIns="91440" bIns="45720" rtlCol="0" anchor="ctr">
            <a:normAutofit/>
          </a:bodyPr>
          <a:lstStyle/>
          <a:p>
            <a:pPr algn="ctr"/>
            <a:r>
              <a:rPr lang="en-IN" sz="4400" b="1" dirty="0">
                <a:solidFill>
                  <a:schemeClr val="bg1"/>
                </a:solidFill>
                <a:latin typeface="Times New Roman" pitchFamily="18" charset="0"/>
                <a:cs typeface="Times New Roman" pitchFamily="18" charset="0"/>
              </a:rPr>
              <a:t>Assessment </a:t>
            </a:r>
            <a:endParaRPr lang="en-US" sz="4400" b="1" dirty="0">
              <a:solidFill>
                <a:schemeClr val="bg1"/>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D0ACE207-8893-440E-B420-229E26CA706E}" type="slidenum">
              <a:rPr lang="en-IN" smtClean="0"/>
              <a:pPr/>
              <a:t>34</a:t>
            </a:fld>
            <a:endParaRPr lang="en-IN"/>
          </a:p>
        </p:txBody>
      </p:sp>
    </p:spTree>
    <p:extLst>
      <p:ext uri="{BB962C8B-B14F-4D97-AF65-F5344CB8AC3E}">
        <p14:creationId xmlns:p14="http://schemas.microsoft.com/office/powerpoint/2010/main" val="475282482"/>
      </p:ext>
    </p:extLst>
  </p:cSld>
  <p:clrMapOvr>
    <a:masterClrMapping/>
  </p:clrMapOvr>
  <p:transition spd="slow">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fontScale="55000" lnSpcReduction="20000"/>
          </a:bodyPr>
          <a:lstStyle/>
          <a:p>
            <a:pPr>
              <a:buNone/>
            </a:pPr>
            <a:r>
              <a:rPr lang="en-IN" sz="3200" dirty="0">
                <a:latin typeface="Times New Roman" pitchFamily="18" charset="0"/>
                <a:cs typeface="Times New Roman" pitchFamily="18" charset="0"/>
              </a:rPr>
              <a:t>Q2.  [</a:t>
            </a:r>
            <a:r>
              <a:rPr lang="en-IN" sz="3200" u="sng" dirty="0">
                <a:latin typeface="Times New Roman" pitchFamily="18" charset="0"/>
                <a:cs typeface="Times New Roman" pitchFamily="18" charset="0"/>
              </a:rPr>
              <a:t>Postfix</a:t>
            </a:r>
            <a:r>
              <a:rPr lang="en-IN" sz="3200" dirty="0">
                <a:latin typeface="Times New Roman" pitchFamily="18" charset="0"/>
                <a:cs typeface="Times New Roman" pitchFamily="18" charset="0"/>
              </a:rPr>
              <a:t>] operator has the highest precedence.</a:t>
            </a:r>
          </a:p>
          <a:p>
            <a:pPr>
              <a:buNone/>
            </a:pPr>
            <a:r>
              <a:rPr lang="en-IN" sz="3200" dirty="0">
                <a:latin typeface="Times New Roman" pitchFamily="18" charset="0"/>
                <a:cs typeface="Times New Roman" pitchFamily="18" charset="0"/>
              </a:rPr>
              <a:t>Q3. What will be the output of the C program?</a:t>
            </a:r>
            <a:endParaRPr lang="en-US" sz="3200" dirty="0">
              <a:latin typeface="Times New Roman" pitchFamily="18" charset="0"/>
              <a:cs typeface="Times New Roman" pitchFamily="18" charset="0"/>
            </a:endParaRPr>
          </a:p>
          <a:p>
            <a:pPr>
              <a:buNone/>
            </a:pPr>
            <a:r>
              <a:rPr lang="en-IN" sz="3200" dirty="0">
                <a:latin typeface="Times New Roman" pitchFamily="18" charset="0"/>
                <a:cs typeface="Times New Roman" pitchFamily="18" charset="0"/>
              </a:rPr>
              <a:t>#include&lt;</a:t>
            </a:r>
            <a:r>
              <a:rPr lang="en-IN" sz="3200" dirty="0" err="1">
                <a:latin typeface="Times New Roman" pitchFamily="18" charset="0"/>
                <a:cs typeface="Times New Roman" pitchFamily="18" charset="0"/>
              </a:rPr>
              <a:t>stdio.h</a:t>
            </a:r>
            <a:r>
              <a:rPr lang="en-IN" sz="3200" dirty="0">
                <a:latin typeface="Times New Roman" pitchFamily="18" charset="0"/>
                <a:cs typeface="Times New Roman" pitchFamily="18" charset="0"/>
              </a:rPr>
              <a:t>&gt;</a:t>
            </a:r>
            <a:endParaRPr lang="en-US" sz="3200" dirty="0">
              <a:latin typeface="Times New Roman" pitchFamily="18" charset="0"/>
              <a:cs typeface="Times New Roman" pitchFamily="18" charset="0"/>
            </a:endParaRPr>
          </a:p>
          <a:p>
            <a:pPr>
              <a:buNone/>
            </a:pPr>
            <a:r>
              <a:rPr lang="en-IN" sz="3200" dirty="0" err="1">
                <a:latin typeface="Times New Roman" pitchFamily="18" charset="0"/>
                <a:cs typeface="Times New Roman" pitchFamily="18" charset="0"/>
              </a:rPr>
              <a:t>int</a:t>
            </a:r>
            <a:r>
              <a:rPr lang="en-IN" sz="3200" dirty="0">
                <a:latin typeface="Times New Roman" pitchFamily="18" charset="0"/>
                <a:cs typeface="Times New Roman" pitchFamily="18" charset="0"/>
              </a:rPr>
              <a:t> main()</a:t>
            </a:r>
            <a:endParaRPr lang="en-US" sz="3200" dirty="0">
              <a:latin typeface="Times New Roman" pitchFamily="18" charset="0"/>
              <a:cs typeface="Times New Roman" pitchFamily="18" charset="0"/>
            </a:endParaRPr>
          </a:p>
          <a:p>
            <a:pPr>
              <a:buNone/>
            </a:pPr>
            <a:r>
              <a:rPr lang="en-IN" sz="3200" dirty="0">
                <a:latin typeface="Times New Roman" pitchFamily="18" charset="0"/>
                <a:cs typeface="Times New Roman" pitchFamily="18" charset="0"/>
              </a:rPr>
              <a:t>{</a:t>
            </a:r>
            <a:endParaRPr lang="en-US" sz="3200" dirty="0">
              <a:latin typeface="Times New Roman" pitchFamily="18" charset="0"/>
              <a:cs typeface="Times New Roman" pitchFamily="18" charset="0"/>
            </a:endParaRPr>
          </a:p>
          <a:p>
            <a:pPr>
              <a:buNone/>
            </a:pPr>
            <a:r>
              <a:rPr lang="en-IN" sz="3200" dirty="0">
                <a:latin typeface="Times New Roman" pitchFamily="18" charset="0"/>
                <a:cs typeface="Times New Roman" pitchFamily="18" charset="0"/>
              </a:rPr>
              <a:t>	</a:t>
            </a:r>
            <a:r>
              <a:rPr lang="en-IN" sz="3200" dirty="0" err="1">
                <a:latin typeface="Times New Roman" pitchFamily="18" charset="0"/>
                <a:cs typeface="Times New Roman" pitchFamily="18" charset="0"/>
              </a:rPr>
              <a:t>int</a:t>
            </a:r>
            <a:r>
              <a:rPr lang="en-IN" sz="3200" dirty="0">
                <a:latin typeface="Times New Roman" pitchFamily="18" charset="0"/>
                <a:cs typeface="Times New Roman" pitchFamily="18" charset="0"/>
              </a:rPr>
              <a:t> x = 2;</a:t>
            </a:r>
            <a:endParaRPr lang="en-US" sz="3200" dirty="0">
              <a:latin typeface="Times New Roman" pitchFamily="18" charset="0"/>
              <a:cs typeface="Times New Roman" pitchFamily="18" charset="0"/>
            </a:endParaRPr>
          </a:p>
          <a:p>
            <a:pPr>
              <a:buNone/>
            </a:pPr>
            <a:r>
              <a:rPr lang="en-IN" sz="3200" dirty="0">
                <a:latin typeface="Times New Roman" pitchFamily="18" charset="0"/>
                <a:cs typeface="Times New Roman" pitchFamily="18" charset="0"/>
              </a:rPr>
              <a:t>	(x &amp; 1) ? </a:t>
            </a:r>
            <a:r>
              <a:rPr lang="en-IN" sz="3200" dirty="0" err="1">
                <a:latin typeface="Times New Roman" pitchFamily="18" charset="0"/>
                <a:cs typeface="Times New Roman" pitchFamily="18" charset="0"/>
              </a:rPr>
              <a:t>printf</a:t>
            </a:r>
            <a:r>
              <a:rPr lang="en-IN" sz="3200" dirty="0">
                <a:latin typeface="Times New Roman" pitchFamily="18" charset="0"/>
                <a:cs typeface="Times New Roman" pitchFamily="18" charset="0"/>
              </a:rPr>
              <a:t>("true") : </a:t>
            </a:r>
            <a:r>
              <a:rPr lang="en-IN" sz="3200" dirty="0" err="1">
                <a:latin typeface="Times New Roman" pitchFamily="18" charset="0"/>
                <a:cs typeface="Times New Roman" pitchFamily="18" charset="0"/>
              </a:rPr>
              <a:t>printf</a:t>
            </a:r>
            <a:r>
              <a:rPr lang="en-IN" sz="3200" dirty="0">
                <a:latin typeface="Times New Roman" pitchFamily="18" charset="0"/>
                <a:cs typeface="Times New Roman" pitchFamily="18" charset="0"/>
              </a:rPr>
              <a:t>("false");</a:t>
            </a:r>
            <a:endParaRPr lang="en-US" sz="3200" dirty="0">
              <a:latin typeface="Times New Roman" pitchFamily="18" charset="0"/>
              <a:cs typeface="Times New Roman" pitchFamily="18" charset="0"/>
            </a:endParaRPr>
          </a:p>
          <a:p>
            <a:pPr>
              <a:buNone/>
            </a:pPr>
            <a:r>
              <a:rPr lang="en-IN" sz="3200" dirty="0">
                <a:latin typeface="Times New Roman" pitchFamily="18" charset="0"/>
                <a:cs typeface="Times New Roman" pitchFamily="18" charset="0"/>
              </a:rPr>
              <a:t>	return 0;</a:t>
            </a:r>
            <a:endParaRPr lang="en-US" sz="3200" dirty="0">
              <a:latin typeface="Times New Roman" pitchFamily="18" charset="0"/>
              <a:cs typeface="Times New Roman" pitchFamily="18" charset="0"/>
            </a:endParaRPr>
          </a:p>
          <a:p>
            <a:pPr>
              <a:buNone/>
            </a:pPr>
            <a:r>
              <a:rPr lang="en-IN" sz="3200" dirty="0">
                <a:latin typeface="Times New Roman" pitchFamily="18" charset="0"/>
                <a:cs typeface="Times New Roman" pitchFamily="18" charset="0"/>
              </a:rPr>
              <a:t>}</a:t>
            </a:r>
            <a:endParaRPr lang="en-US" sz="3200" dirty="0">
              <a:latin typeface="Times New Roman" pitchFamily="18" charset="0"/>
              <a:cs typeface="Times New Roman" pitchFamily="18" charset="0"/>
            </a:endParaRPr>
          </a:p>
          <a:p>
            <a:pPr>
              <a:buNone/>
            </a:pPr>
            <a:r>
              <a:rPr lang="en-IN" sz="3200" dirty="0">
                <a:latin typeface="Times New Roman" pitchFamily="18" charset="0"/>
                <a:cs typeface="Times New Roman" pitchFamily="18" charset="0"/>
              </a:rPr>
              <a:t>A. Compilation error</a:t>
            </a:r>
            <a:endParaRPr lang="en-US" sz="3200" dirty="0">
              <a:latin typeface="Times New Roman" pitchFamily="18" charset="0"/>
              <a:cs typeface="Times New Roman" pitchFamily="18" charset="0"/>
            </a:endParaRPr>
          </a:p>
          <a:p>
            <a:pPr>
              <a:buNone/>
            </a:pPr>
            <a:r>
              <a:rPr lang="en-IN" sz="3200" dirty="0">
                <a:latin typeface="Times New Roman" pitchFamily="18" charset="0"/>
                <a:cs typeface="Times New Roman" pitchFamily="18" charset="0"/>
              </a:rPr>
              <a:t>B. true</a:t>
            </a:r>
            <a:endParaRPr lang="en-US" sz="3200" dirty="0">
              <a:latin typeface="Times New Roman" pitchFamily="18" charset="0"/>
              <a:cs typeface="Times New Roman" pitchFamily="18" charset="0"/>
            </a:endParaRPr>
          </a:p>
          <a:p>
            <a:pPr>
              <a:buNone/>
            </a:pPr>
            <a:r>
              <a:rPr lang="en-IN" sz="3200" dirty="0">
                <a:latin typeface="Times New Roman" pitchFamily="18" charset="0"/>
                <a:cs typeface="Times New Roman" pitchFamily="18" charset="0"/>
              </a:rPr>
              <a:t>C. false</a:t>
            </a:r>
            <a:endParaRPr lang="en-US" sz="3200" dirty="0">
              <a:latin typeface="Times New Roman" pitchFamily="18" charset="0"/>
              <a:cs typeface="Times New Roman" pitchFamily="18" charset="0"/>
            </a:endParaRPr>
          </a:p>
          <a:p>
            <a:pPr>
              <a:buNone/>
            </a:pPr>
            <a:r>
              <a:rPr lang="en-IN" sz="3200" dirty="0">
                <a:latin typeface="Times New Roman" pitchFamily="18" charset="0"/>
                <a:cs typeface="Times New Roman" pitchFamily="18" charset="0"/>
              </a:rPr>
              <a:t>D. Runtime error</a:t>
            </a:r>
            <a:endParaRPr lang="en-US" sz="3200" dirty="0">
              <a:latin typeface="Times New Roman" pitchFamily="18" charset="0"/>
              <a:cs typeface="Times New Roman" pitchFamily="18" charset="0"/>
            </a:endParaRPr>
          </a:p>
          <a:p>
            <a:endParaRPr lang="en-US" dirty="0"/>
          </a:p>
          <a:p>
            <a:pPr marL="0" lvl="0" indent="0" algn="ctr">
              <a:buNone/>
            </a:pPr>
            <a:endParaRPr lang="en-US"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E0512940-4A26-4EB9-8E94-13BCB2D11430}" type="datetime1">
              <a:rPr lang="en-IN" sz="1400" b="1" smtClean="0">
                <a:solidFill>
                  <a:schemeClr val="bg1"/>
                </a:solidFill>
                <a:latin typeface="Times New Roman" panose="02020603050405020304" pitchFamily="18" charset="0"/>
                <a:cs typeface="Times New Roman" panose="02020603050405020304" pitchFamily="18" charset="0"/>
              </a:rPr>
              <a:t>09-06-2022</a:t>
            </a:fld>
            <a:endParaRPr lang="en-IN" sz="1400" b="1" dirty="0">
              <a:solidFill>
                <a:schemeClr val="bg1"/>
              </a:solidFill>
              <a:latin typeface="Times New Roman" panose="02020603050405020304" pitchFamily="18" charset="0"/>
              <a:cs typeface="Times New Roman" panose="02020603050405020304" pitchFamily="18" charset="0"/>
            </a:endParaRPr>
          </a:p>
        </p:txBody>
      </p:sp>
      <p:sp>
        <p:nvSpPr>
          <p:cNvPr id="25" name="Title 1"/>
          <p:cNvSpPr txBox="1">
            <a:spLocks/>
          </p:cNvSpPr>
          <p:nvPr/>
        </p:nvSpPr>
        <p:spPr>
          <a:xfrm>
            <a:off x="2847703" y="365760"/>
            <a:ext cx="7664088" cy="1110343"/>
          </a:xfrm>
          <a:prstGeom prst="rect">
            <a:avLst/>
          </a:prstGeom>
          <a:solidFill>
            <a:srgbClr val="C00000"/>
          </a:solidFill>
        </p:spPr>
        <p:txBody>
          <a:bodyPr vert="horz" lIns="91440" tIns="45720" rIns="91440" bIns="45720" rtlCol="0" anchor="ctr">
            <a:normAutofit/>
          </a:bodyPr>
          <a:lstStyle/>
          <a:p>
            <a:pPr algn="ctr"/>
            <a:r>
              <a:rPr lang="en-IN" sz="4400" b="1" dirty="0">
                <a:solidFill>
                  <a:schemeClr val="bg1"/>
                </a:solidFill>
                <a:latin typeface="Times New Roman" pitchFamily="18" charset="0"/>
                <a:cs typeface="Times New Roman" pitchFamily="18" charset="0"/>
              </a:rPr>
              <a:t>Assessment </a:t>
            </a:r>
            <a:endParaRPr lang="en-US" sz="4400" b="1" dirty="0">
              <a:solidFill>
                <a:schemeClr val="bg1"/>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D0ACE207-8893-440E-B420-229E26CA706E}" type="slidenum">
              <a:rPr lang="en-IN" smtClean="0"/>
              <a:pPr/>
              <a:t>35</a:t>
            </a:fld>
            <a:endParaRPr lang="en-IN"/>
          </a:p>
        </p:txBody>
      </p:sp>
    </p:spTree>
    <p:extLst>
      <p:ext uri="{BB962C8B-B14F-4D97-AF65-F5344CB8AC3E}">
        <p14:creationId xmlns:p14="http://schemas.microsoft.com/office/powerpoint/2010/main" val="475282482"/>
      </p:ext>
    </p:extLst>
  </p:cSld>
  <p:clrMapOvr>
    <a:masterClrMapping/>
  </p:clrMapOvr>
  <p:transition spd="slow">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38200" y="1593670"/>
            <a:ext cx="10515600" cy="4715690"/>
          </a:xfrm>
        </p:spPr>
        <p:txBody>
          <a:bodyPr>
            <a:noAutofit/>
          </a:bodyPr>
          <a:lstStyle/>
          <a:p>
            <a:pPr>
              <a:buNone/>
            </a:pPr>
            <a:r>
              <a:rPr lang="en-IN" sz="1600" dirty="0">
                <a:latin typeface="Times New Roman" pitchFamily="18" charset="0"/>
                <a:cs typeface="Times New Roman" pitchFamily="18" charset="0"/>
              </a:rPr>
              <a:t>Q4. Print the output of the program</a:t>
            </a:r>
            <a:endParaRPr lang="en-US" sz="1600" dirty="0">
              <a:latin typeface="Times New Roman" pitchFamily="18" charset="0"/>
              <a:cs typeface="Times New Roman" pitchFamily="18" charset="0"/>
            </a:endParaRPr>
          </a:p>
          <a:p>
            <a:pPr>
              <a:buNone/>
            </a:pPr>
            <a:r>
              <a:rPr lang="en-IN" sz="1600" dirty="0">
                <a:latin typeface="Times New Roman" pitchFamily="18" charset="0"/>
                <a:cs typeface="Times New Roman" pitchFamily="18" charset="0"/>
              </a:rPr>
              <a:t> #include &lt;</a:t>
            </a:r>
            <a:r>
              <a:rPr lang="en-IN" sz="1600" dirty="0" err="1">
                <a:latin typeface="Times New Roman" pitchFamily="18" charset="0"/>
                <a:cs typeface="Times New Roman" pitchFamily="18" charset="0"/>
              </a:rPr>
              <a:t>iostream</a:t>
            </a:r>
            <a:r>
              <a:rPr lang="en-IN" sz="1600" dirty="0">
                <a:latin typeface="Times New Roman" pitchFamily="18" charset="0"/>
                <a:cs typeface="Times New Roman" pitchFamily="18" charset="0"/>
              </a:rPr>
              <a:t>&gt;</a:t>
            </a:r>
            <a:endParaRPr lang="en-US" sz="1600" dirty="0">
              <a:latin typeface="Times New Roman" pitchFamily="18" charset="0"/>
              <a:cs typeface="Times New Roman" pitchFamily="18" charset="0"/>
            </a:endParaRPr>
          </a:p>
          <a:p>
            <a:pPr>
              <a:buNone/>
            </a:pPr>
            <a:r>
              <a:rPr lang="en-IN" sz="1600" dirty="0">
                <a:latin typeface="Times New Roman" pitchFamily="18" charset="0"/>
                <a:cs typeface="Times New Roman" pitchFamily="18" charset="0"/>
              </a:rPr>
              <a:t>using namespace std;</a:t>
            </a:r>
            <a:endParaRPr lang="en-US" sz="1600" dirty="0">
              <a:latin typeface="Times New Roman" pitchFamily="18" charset="0"/>
              <a:cs typeface="Times New Roman" pitchFamily="18" charset="0"/>
            </a:endParaRPr>
          </a:p>
          <a:p>
            <a:pPr>
              <a:buNone/>
            </a:pPr>
            <a:r>
              <a:rPr lang="en-IN" sz="1600" dirty="0" err="1">
                <a:latin typeface="Times New Roman" pitchFamily="18" charset="0"/>
                <a:cs typeface="Times New Roman" pitchFamily="18" charset="0"/>
              </a:rPr>
              <a:t>int</a:t>
            </a:r>
            <a:r>
              <a:rPr lang="en-IN" sz="1600" dirty="0">
                <a:latin typeface="Times New Roman" pitchFamily="18" charset="0"/>
                <a:cs typeface="Times New Roman" pitchFamily="18" charset="0"/>
              </a:rPr>
              <a:t> main ()</a:t>
            </a:r>
            <a:endParaRPr lang="en-US" sz="1600" dirty="0">
              <a:latin typeface="Times New Roman" pitchFamily="18" charset="0"/>
              <a:cs typeface="Times New Roman" pitchFamily="18" charset="0"/>
            </a:endParaRPr>
          </a:p>
          <a:p>
            <a:pPr>
              <a:buNone/>
            </a:pPr>
            <a:r>
              <a:rPr lang="en-IN" sz="1600" dirty="0">
                <a:latin typeface="Times New Roman" pitchFamily="18" charset="0"/>
                <a:cs typeface="Times New Roman" pitchFamily="18" charset="0"/>
              </a:rPr>
              <a:t>{</a:t>
            </a:r>
            <a:endParaRPr lang="en-US" sz="1600" dirty="0">
              <a:latin typeface="Times New Roman" pitchFamily="18" charset="0"/>
              <a:cs typeface="Times New Roman" pitchFamily="18" charset="0"/>
            </a:endParaRPr>
          </a:p>
          <a:p>
            <a:pPr>
              <a:buNone/>
            </a:pPr>
            <a:r>
              <a:rPr lang="en-IN" sz="1600" dirty="0">
                <a:latin typeface="Times New Roman" pitchFamily="18" charset="0"/>
                <a:cs typeface="Times New Roman" pitchFamily="18" charset="0"/>
              </a:rPr>
              <a:t>	</a:t>
            </a:r>
            <a:r>
              <a:rPr lang="en-IN" sz="1600" dirty="0" err="1">
                <a:latin typeface="Times New Roman" pitchFamily="18" charset="0"/>
                <a:cs typeface="Times New Roman" pitchFamily="18" charset="0"/>
              </a:rPr>
              <a:t>int</a:t>
            </a:r>
            <a:r>
              <a:rPr lang="en-IN" sz="1600" dirty="0">
                <a:latin typeface="Times New Roman" pitchFamily="18" charset="0"/>
                <a:cs typeface="Times New Roman" pitchFamily="18" charset="0"/>
              </a:rPr>
              <a:t> x, y;</a:t>
            </a:r>
            <a:endParaRPr lang="en-US" sz="1600" dirty="0">
              <a:latin typeface="Times New Roman" pitchFamily="18" charset="0"/>
              <a:cs typeface="Times New Roman" pitchFamily="18" charset="0"/>
            </a:endParaRPr>
          </a:p>
          <a:p>
            <a:pPr>
              <a:buNone/>
            </a:pPr>
            <a:r>
              <a:rPr lang="en-IN" sz="1600" dirty="0">
                <a:latin typeface="Times New Roman" pitchFamily="18" charset="0"/>
                <a:cs typeface="Times New Roman" pitchFamily="18" charset="0"/>
              </a:rPr>
              <a:t>	x = 2;</a:t>
            </a:r>
            <a:endParaRPr lang="en-US" sz="1600" dirty="0">
              <a:latin typeface="Times New Roman" pitchFamily="18" charset="0"/>
              <a:cs typeface="Times New Roman" pitchFamily="18" charset="0"/>
            </a:endParaRPr>
          </a:p>
          <a:p>
            <a:pPr>
              <a:buNone/>
            </a:pPr>
            <a:r>
              <a:rPr lang="en-IN" sz="1600" dirty="0">
                <a:latin typeface="Times New Roman" pitchFamily="18" charset="0"/>
                <a:cs typeface="Times New Roman" pitchFamily="18" charset="0"/>
              </a:rPr>
              <a:t>	y = ++x * ++x;</a:t>
            </a:r>
            <a:endParaRPr lang="en-US" sz="1600" dirty="0">
              <a:latin typeface="Times New Roman" pitchFamily="18" charset="0"/>
              <a:cs typeface="Times New Roman" pitchFamily="18" charset="0"/>
            </a:endParaRPr>
          </a:p>
          <a:p>
            <a:pPr>
              <a:buNone/>
            </a:pPr>
            <a:r>
              <a:rPr lang="en-IN" sz="1600" dirty="0">
                <a:latin typeface="Times New Roman" pitchFamily="18" charset="0"/>
                <a:cs typeface="Times New Roman" pitchFamily="18" charset="0"/>
              </a:rPr>
              <a:t>	</a:t>
            </a:r>
            <a:r>
              <a:rPr lang="en-IN" sz="1600" dirty="0" err="1">
                <a:latin typeface="Times New Roman" pitchFamily="18" charset="0"/>
                <a:cs typeface="Times New Roman" pitchFamily="18" charset="0"/>
              </a:rPr>
              <a:t>cout</a:t>
            </a:r>
            <a:r>
              <a:rPr lang="en-IN" sz="1600" dirty="0">
                <a:latin typeface="Times New Roman" pitchFamily="18" charset="0"/>
                <a:cs typeface="Times New Roman" pitchFamily="18" charset="0"/>
              </a:rPr>
              <a:t> &lt;&lt; x &lt;&lt; y;</a:t>
            </a:r>
            <a:endParaRPr lang="en-US" sz="1600" dirty="0">
              <a:latin typeface="Times New Roman" pitchFamily="18" charset="0"/>
              <a:cs typeface="Times New Roman" pitchFamily="18" charset="0"/>
            </a:endParaRPr>
          </a:p>
          <a:p>
            <a:pPr>
              <a:buNone/>
            </a:pPr>
            <a:r>
              <a:rPr lang="en-IN" sz="1600" dirty="0">
                <a:latin typeface="Times New Roman" pitchFamily="18" charset="0"/>
                <a:cs typeface="Times New Roman" pitchFamily="18" charset="0"/>
              </a:rPr>
              <a:t>	x = 2;</a:t>
            </a:r>
            <a:endParaRPr lang="en-US" sz="1600" dirty="0">
              <a:latin typeface="Times New Roman" pitchFamily="18" charset="0"/>
              <a:cs typeface="Times New Roman" pitchFamily="18" charset="0"/>
            </a:endParaRPr>
          </a:p>
          <a:p>
            <a:pPr>
              <a:buNone/>
            </a:pPr>
            <a:r>
              <a:rPr lang="en-IN" sz="1600" dirty="0">
                <a:latin typeface="Times New Roman" pitchFamily="18" charset="0"/>
                <a:cs typeface="Times New Roman" pitchFamily="18" charset="0"/>
              </a:rPr>
              <a:t>	y = x++ * ++x;</a:t>
            </a:r>
            <a:endParaRPr lang="en-US" sz="1600" dirty="0">
              <a:latin typeface="Times New Roman" pitchFamily="18" charset="0"/>
              <a:cs typeface="Times New Roman" pitchFamily="18" charset="0"/>
            </a:endParaRPr>
          </a:p>
          <a:p>
            <a:pPr>
              <a:buNone/>
            </a:pPr>
            <a:r>
              <a:rPr lang="en-IN" sz="1600" dirty="0">
                <a:latin typeface="Times New Roman" pitchFamily="18" charset="0"/>
                <a:cs typeface="Times New Roman" pitchFamily="18" charset="0"/>
              </a:rPr>
              <a:t>	</a:t>
            </a:r>
            <a:r>
              <a:rPr lang="en-IN" sz="1600" dirty="0" err="1">
                <a:latin typeface="Times New Roman" pitchFamily="18" charset="0"/>
                <a:cs typeface="Times New Roman" pitchFamily="18" charset="0"/>
              </a:rPr>
              <a:t>cout</a:t>
            </a:r>
            <a:r>
              <a:rPr lang="en-IN" sz="1600" dirty="0">
                <a:latin typeface="Times New Roman" pitchFamily="18" charset="0"/>
                <a:cs typeface="Times New Roman" pitchFamily="18" charset="0"/>
              </a:rPr>
              <a:t> &lt;&lt; x &lt;&lt; y;</a:t>
            </a:r>
            <a:endParaRPr lang="en-US" sz="1600" dirty="0">
              <a:latin typeface="Times New Roman" pitchFamily="18" charset="0"/>
              <a:cs typeface="Times New Roman" pitchFamily="18" charset="0"/>
            </a:endParaRPr>
          </a:p>
          <a:p>
            <a:pPr>
              <a:buNone/>
            </a:pPr>
            <a:r>
              <a:rPr lang="en-IN" sz="1600" dirty="0">
                <a:latin typeface="Times New Roman" pitchFamily="18" charset="0"/>
                <a:cs typeface="Times New Roman" pitchFamily="18" charset="0"/>
              </a:rPr>
              <a:t>	return 0;</a:t>
            </a:r>
            <a:endParaRPr lang="en-US" sz="1600" dirty="0">
              <a:latin typeface="Times New Roman" pitchFamily="18" charset="0"/>
              <a:cs typeface="Times New Roman" pitchFamily="18" charset="0"/>
            </a:endParaRPr>
          </a:p>
          <a:p>
            <a:pPr>
              <a:buNone/>
            </a:pPr>
            <a:r>
              <a:rPr lang="en-IN" sz="1600" dirty="0">
                <a:latin typeface="Times New Roman" pitchFamily="18" charset="0"/>
                <a:cs typeface="Times New Roman" pitchFamily="18" charset="0"/>
              </a:rPr>
              <a:t>}</a:t>
            </a:r>
            <a:endParaRPr lang="en-US" sz="1600" dirty="0">
              <a:latin typeface="Times New Roman" pitchFamily="18" charset="0"/>
              <a:cs typeface="Times New Roman" pitchFamily="18" charset="0"/>
            </a:endParaRPr>
          </a:p>
          <a:p>
            <a:pPr>
              <a:buNone/>
            </a:pPr>
            <a:r>
              <a:rPr lang="en-IN" sz="1600" dirty="0" err="1">
                <a:latin typeface="Times New Roman" pitchFamily="18" charset="0"/>
                <a:cs typeface="Times New Roman" pitchFamily="18" charset="0"/>
              </a:rPr>
              <a:t>Ans</a:t>
            </a:r>
            <a:r>
              <a:rPr lang="en-IN" sz="1600" dirty="0">
                <a:latin typeface="Times New Roman" pitchFamily="18" charset="0"/>
                <a:cs typeface="Times New Roman" pitchFamily="18" charset="0"/>
              </a:rPr>
              <a:t>: 41649</a:t>
            </a:r>
            <a:endParaRPr lang="en-US" sz="1600" dirty="0">
              <a:latin typeface="Times New Roman" pitchFamily="18" charset="0"/>
              <a:cs typeface="Times New Roman" pitchFamily="18" charset="0"/>
            </a:endParaRPr>
          </a:p>
          <a:p>
            <a:pPr>
              <a:buNone/>
            </a:pPr>
            <a:endParaRPr lang="en-US" sz="16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2C7660D4-3D0F-490C-A62C-1661C8B66CE1}" type="datetime1">
              <a:rPr lang="en-IN" sz="1400" b="1" smtClean="0">
                <a:solidFill>
                  <a:schemeClr val="bg1"/>
                </a:solidFill>
                <a:latin typeface="Times New Roman" panose="02020603050405020304" pitchFamily="18" charset="0"/>
                <a:cs typeface="Times New Roman" panose="02020603050405020304" pitchFamily="18" charset="0"/>
              </a:rPr>
              <a:t>09-06-2022</a:t>
            </a:fld>
            <a:endParaRPr lang="en-IN" sz="1400" b="1" dirty="0">
              <a:solidFill>
                <a:schemeClr val="bg1"/>
              </a:solidFill>
              <a:latin typeface="Times New Roman" panose="02020603050405020304" pitchFamily="18" charset="0"/>
              <a:cs typeface="Times New Roman" panose="02020603050405020304" pitchFamily="18" charset="0"/>
            </a:endParaRPr>
          </a:p>
        </p:txBody>
      </p:sp>
      <p:sp>
        <p:nvSpPr>
          <p:cNvPr id="25" name="Title 1"/>
          <p:cNvSpPr txBox="1">
            <a:spLocks/>
          </p:cNvSpPr>
          <p:nvPr/>
        </p:nvSpPr>
        <p:spPr>
          <a:xfrm>
            <a:off x="2847703" y="365760"/>
            <a:ext cx="7664088" cy="1110343"/>
          </a:xfrm>
          <a:prstGeom prst="rect">
            <a:avLst/>
          </a:prstGeom>
          <a:solidFill>
            <a:srgbClr val="C00000"/>
          </a:solidFill>
        </p:spPr>
        <p:txBody>
          <a:bodyPr vert="horz" lIns="91440" tIns="45720" rIns="91440" bIns="45720" rtlCol="0" anchor="ctr">
            <a:normAutofit/>
          </a:bodyPr>
          <a:lstStyle/>
          <a:p>
            <a:pPr algn="ctr"/>
            <a:r>
              <a:rPr lang="en-IN" sz="4400" b="1" dirty="0">
                <a:solidFill>
                  <a:schemeClr val="bg1"/>
                </a:solidFill>
                <a:latin typeface="Times New Roman" pitchFamily="18" charset="0"/>
                <a:cs typeface="Times New Roman" pitchFamily="18" charset="0"/>
              </a:rPr>
              <a:t>Assessment </a:t>
            </a:r>
            <a:endParaRPr lang="en-US" sz="4400" b="1" dirty="0">
              <a:solidFill>
                <a:schemeClr val="bg1"/>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D0ACE207-8893-440E-B420-229E26CA706E}" type="slidenum">
              <a:rPr lang="en-IN" smtClean="0"/>
              <a:pPr/>
              <a:t>36</a:t>
            </a:fld>
            <a:endParaRPr lang="en-IN"/>
          </a:p>
        </p:txBody>
      </p:sp>
    </p:spTree>
    <p:extLst>
      <p:ext uri="{BB962C8B-B14F-4D97-AF65-F5344CB8AC3E}">
        <p14:creationId xmlns:p14="http://schemas.microsoft.com/office/powerpoint/2010/main" val="475282482"/>
      </p:ext>
    </p:extLst>
  </p:cSld>
  <p:clrMapOvr>
    <a:masterClrMapping/>
  </p:clrMapOvr>
  <p:transition spd="slow">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fontScale="85000" lnSpcReduction="20000"/>
          </a:bodyPr>
          <a:lstStyle/>
          <a:p>
            <a:pPr algn="just">
              <a:buNone/>
            </a:pPr>
            <a:r>
              <a:rPr lang="en-IN" sz="2600" dirty="0">
                <a:latin typeface="Times New Roman" pitchFamily="18" charset="0"/>
                <a:cs typeface="Times New Roman" pitchFamily="18" charset="0"/>
              </a:rPr>
              <a:t>Q5. Your task is to take two numbers of </a:t>
            </a:r>
            <a:r>
              <a:rPr lang="en-IN" sz="2600" dirty="0" err="1">
                <a:latin typeface="Times New Roman" pitchFamily="18" charset="0"/>
                <a:cs typeface="Times New Roman" pitchFamily="18" charset="0"/>
              </a:rPr>
              <a:t>int</a:t>
            </a:r>
            <a:r>
              <a:rPr lang="en-IN" sz="2600" dirty="0">
                <a:latin typeface="Times New Roman" pitchFamily="18" charset="0"/>
                <a:cs typeface="Times New Roman" pitchFamily="18" charset="0"/>
              </a:rPr>
              <a:t> data type, two numbers of float data type as input and output their </a:t>
            </a:r>
            <a:r>
              <a:rPr lang="en-IN" sz="2600" dirty="0" err="1">
                <a:latin typeface="Times New Roman" pitchFamily="18" charset="0"/>
                <a:cs typeface="Times New Roman" pitchFamily="18" charset="0"/>
              </a:rPr>
              <a:t>sum:Declare</a:t>
            </a:r>
            <a:r>
              <a:rPr lang="en-IN" sz="2600" dirty="0">
                <a:latin typeface="Times New Roman" pitchFamily="18" charset="0"/>
                <a:cs typeface="Times New Roman" pitchFamily="18" charset="0"/>
              </a:rPr>
              <a:t>  variables: two of type </a:t>
            </a:r>
            <a:r>
              <a:rPr lang="en-IN" sz="2600" dirty="0" err="1">
                <a:latin typeface="Times New Roman" pitchFamily="18" charset="0"/>
                <a:cs typeface="Times New Roman" pitchFamily="18" charset="0"/>
              </a:rPr>
              <a:t>int</a:t>
            </a:r>
            <a:r>
              <a:rPr lang="en-IN" sz="2600" dirty="0">
                <a:latin typeface="Times New Roman" pitchFamily="18" charset="0"/>
                <a:cs typeface="Times New Roman" pitchFamily="18" charset="0"/>
              </a:rPr>
              <a:t> and two of type </a:t>
            </a:r>
            <a:r>
              <a:rPr lang="en-IN" sz="2600" dirty="0" err="1">
                <a:latin typeface="Times New Roman" pitchFamily="18" charset="0"/>
                <a:cs typeface="Times New Roman" pitchFamily="18" charset="0"/>
              </a:rPr>
              <a:t>float.Read</a:t>
            </a:r>
            <a:r>
              <a:rPr lang="en-IN" sz="2600" dirty="0">
                <a:latin typeface="Times New Roman" pitchFamily="18" charset="0"/>
                <a:cs typeface="Times New Roman" pitchFamily="18" charset="0"/>
              </a:rPr>
              <a:t>  lines of input from </a:t>
            </a:r>
            <a:r>
              <a:rPr lang="en-IN" sz="2600" dirty="0" err="1">
                <a:latin typeface="Times New Roman" pitchFamily="18" charset="0"/>
                <a:cs typeface="Times New Roman" pitchFamily="18" charset="0"/>
              </a:rPr>
              <a:t>stdin</a:t>
            </a:r>
            <a:r>
              <a:rPr lang="en-IN" sz="2600" dirty="0">
                <a:latin typeface="Times New Roman" pitchFamily="18" charset="0"/>
                <a:cs typeface="Times New Roman" pitchFamily="18" charset="0"/>
              </a:rPr>
              <a:t> (according to the sequence given in the 'Input Format' section below) and initialize your  </a:t>
            </a:r>
            <a:r>
              <a:rPr lang="en-IN" sz="2600" dirty="0" err="1">
                <a:latin typeface="Times New Roman" pitchFamily="18" charset="0"/>
                <a:cs typeface="Times New Roman" pitchFamily="18" charset="0"/>
              </a:rPr>
              <a:t>variables.Use</a:t>
            </a:r>
            <a:r>
              <a:rPr lang="en-IN" sz="2600" dirty="0">
                <a:latin typeface="Times New Roman" pitchFamily="18" charset="0"/>
                <a:cs typeface="Times New Roman" pitchFamily="18" charset="0"/>
              </a:rPr>
              <a:t> the  and  operator to perform the following operations: Print the sum and difference of two </a:t>
            </a:r>
            <a:r>
              <a:rPr lang="en-IN" sz="2600" dirty="0" err="1">
                <a:latin typeface="Times New Roman" pitchFamily="18" charset="0"/>
                <a:cs typeface="Times New Roman" pitchFamily="18" charset="0"/>
              </a:rPr>
              <a:t>int</a:t>
            </a:r>
            <a:r>
              <a:rPr lang="en-IN" sz="2600" dirty="0">
                <a:latin typeface="Times New Roman" pitchFamily="18" charset="0"/>
                <a:cs typeface="Times New Roman" pitchFamily="18" charset="0"/>
              </a:rPr>
              <a:t> variable on a new </a:t>
            </a:r>
            <a:r>
              <a:rPr lang="en-IN" sz="2600" dirty="0" err="1">
                <a:latin typeface="Times New Roman" pitchFamily="18" charset="0"/>
                <a:cs typeface="Times New Roman" pitchFamily="18" charset="0"/>
              </a:rPr>
              <a:t>line.Print</a:t>
            </a:r>
            <a:r>
              <a:rPr lang="en-IN" sz="2600" dirty="0">
                <a:latin typeface="Times New Roman" pitchFamily="18" charset="0"/>
                <a:cs typeface="Times New Roman" pitchFamily="18" charset="0"/>
              </a:rPr>
              <a:t> the sum and difference of two float variable rounded to one decimal place on a new line.</a:t>
            </a:r>
            <a:endParaRPr lang="en-US" sz="2600" dirty="0">
              <a:latin typeface="Times New Roman" pitchFamily="18" charset="0"/>
              <a:cs typeface="Times New Roman" pitchFamily="18" charset="0"/>
            </a:endParaRPr>
          </a:p>
          <a:p>
            <a:pPr>
              <a:buNone/>
            </a:pPr>
            <a:r>
              <a:rPr lang="en-IN" sz="2600" dirty="0">
                <a:latin typeface="Times New Roman" pitchFamily="18" charset="0"/>
                <a:cs typeface="Times New Roman" pitchFamily="18" charset="0"/>
              </a:rPr>
              <a:t>Sample Input</a:t>
            </a:r>
            <a:endParaRPr lang="en-US" sz="2600" dirty="0">
              <a:latin typeface="Times New Roman" pitchFamily="18" charset="0"/>
              <a:cs typeface="Times New Roman" pitchFamily="18" charset="0"/>
            </a:endParaRPr>
          </a:p>
          <a:p>
            <a:pPr>
              <a:buNone/>
            </a:pPr>
            <a:r>
              <a:rPr lang="en-IN" sz="2600" dirty="0">
                <a:latin typeface="Times New Roman" pitchFamily="18" charset="0"/>
                <a:cs typeface="Times New Roman" pitchFamily="18" charset="0"/>
              </a:rPr>
              <a:t>10 4</a:t>
            </a:r>
            <a:endParaRPr lang="en-US" sz="2600" dirty="0">
              <a:latin typeface="Times New Roman" pitchFamily="18" charset="0"/>
              <a:cs typeface="Times New Roman" pitchFamily="18" charset="0"/>
            </a:endParaRPr>
          </a:p>
          <a:p>
            <a:pPr>
              <a:buNone/>
            </a:pPr>
            <a:r>
              <a:rPr lang="en-IN" sz="2600" dirty="0">
                <a:latin typeface="Times New Roman" pitchFamily="18" charset="0"/>
                <a:cs typeface="Times New Roman" pitchFamily="18" charset="0"/>
              </a:rPr>
              <a:t>4.0 2.0</a:t>
            </a:r>
            <a:endParaRPr lang="en-US" sz="2600" dirty="0">
              <a:latin typeface="Times New Roman" pitchFamily="18" charset="0"/>
              <a:cs typeface="Times New Roman" pitchFamily="18" charset="0"/>
            </a:endParaRPr>
          </a:p>
          <a:p>
            <a:pPr>
              <a:buNone/>
            </a:pPr>
            <a:r>
              <a:rPr lang="en-IN" sz="2600" dirty="0">
                <a:latin typeface="Times New Roman" pitchFamily="18" charset="0"/>
                <a:cs typeface="Times New Roman" pitchFamily="18" charset="0"/>
              </a:rPr>
              <a:t>Sample Output</a:t>
            </a:r>
            <a:endParaRPr lang="en-US" sz="2600" dirty="0">
              <a:latin typeface="Times New Roman" pitchFamily="18" charset="0"/>
              <a:cs typeface="Times New Roman" pitchFamily="18" charset="0"/>
            </a:endParaRPr>
          </a:p>
          <a:p>
            <a:pPr>
              <a:buNone/>
            </a:pPr>
            <a:r>
              <a:rPr lang="en-IN" sz="2600" dirty="0">
                <a:latin typeface="Times New Roman" pitchFamily="18" charset="0"/>
                <a:cs typeface="Times New Roman" pitchFamily="18" charset="0"/>
              </a:rPr>
              <a:t>14 6</a:t>
            </a:r>
            <a:endParaRPr lang="en-US" sz="2600" dirty="0">
              <a:latin typeface="Times New Roman" pitchFamily="18" charset="0"/>
              <a:cs typeface="Times New Roman" pitchFamily="18" charset="0"/>
            </a:endParaRPr>
          </a:p>
          <a:p>
            <a:pPr>
              <a:buNone/>
            </a:pPr>
            <a:r>
              <a:rPr lang="en-IN" sz="2600" dirty="0">
                <a:latin typeface="Times New Roman" pitchFamily="18" charset="0"/>
                <a:cs typeface="Times New Roman" pitchFamily="18" charset="0"/>
              </a:rPr>
              <a:t>6.0 2.0</a:t>
            </a:r>
            <a:endParaRPr lang="en-US" sz="2600" dirty="0">
              <a:latin typeface="Times New Roman" pitchFamily="18" charset="0"/>
              <a:cs typeface="Times New Roman" pitchFamily="18" charset="0"/>
            </a:endParaRPr>
          </a:p>
          <a:p>
            <a:pPr>
              <a:buNone/>
            </a:pPr>
            <a:r>
              <a:rPr lang="en-IN" sz="2600" dirty="0">
                <a:latin typeface="Times New Roman" pitchFamily="18" charset="0"/>
                <a:cs typeface="Times New Roman" pitchFamily="18" charset="0"/>
              </a:rPr>
              <a:t>Solve the above problem in c.</a:t>
            </a:r>
            <a:endParaRPr lang="en-US" sz="2600" dirty="0">
              <a:latin typeface="Times New Roman" pitchFamily="18" charset="0"/>
              <a:cs typeface="Times New Roman" pitchFamily="18" charset="0"/>
            </a:endParaRPr>
          </a:p>
          <a:p>
            <a:pPr>
              <a:buNone/>
            </a:pPr>
            <a:endParaRPr lang="en-US"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6A2EC5AF-6762-4D29-9A7E-3BFE956E8165}" type="datetime1">
              <a:rPr lang="en-IN" sz="1400" b="1" smtClean="0">
                <a:solidFill>
                  <a:schemeClr val="bg1"/>
                </a:solidFill>
                <a:latin typeface="Times New Roman" panose="02020603050405020304" pitchFamily="18" charset="0"/>
                <a:cs typeface="Times New Roman" panose="02020603050405020304" pitchFamily="18" charset="0"/>
              </a:rPr>
              <a:t>09-06-2022</a:t>
            </a:fld>
            <a:endParaRPr lang="en-IN" sz="1400" b="1" dirty="0">
              <a:solidFill>
                <a:schemeClr val="bg1"/>
              </a:solidFill>
              <a:latin typeface="Times New Roman" panose="02020603050405020304" pitchFamily="18" charset="0"/>
              <a:cs typeface="Times New Roman" panose="02020603050405020304" pitchFamily="18" charset="0"/>
            </a:endParaRPr>
          </a:p>
        </p:txBody>
      </p:sp>
      <p:sp>
        <p:nvSpPr>
          <p:cNvPr id="25" name="Title 1"/>
          <p:cNvSpPr txBox="1">
            <a:spLocks/>
          </p:cNvSpPr>
          <p:nvPr/>
        </p:nvSpPr>
        <p:spPr>
          <a:xfrm>
            <a:off x="2847703" y="365760"/>
            <a:ext cx="7664088" cy="1110343"/>
          </a:xfrm>
          <a:prstGeom prst="rect">
            <a:avLst/>
          </a:prstGeom>
          <a:solidFill>
            <a:srgbClr val="C00000"/>
          </a:solidFill>
        </p:spPr>
        <p:txBody>
          <a:bodyPr vert="horz" lIns="91440" tIns="45720" rIns="91440" bIns="45720" rtlCol="0" anchor="ctr">
            <a:normAutofit/>
          </a:bodyPr>
          <a:lstStyle/>
          <a:p>
            <a:pPr algn="ctr"/>
            <a:r>
              <a:rPr lang="en-IN" sz="4400" b="1" dirty="0">
                <a:solidFill>
                  <a:schemeClr val="bg1"/>
                </a:solidFill>
                <a:latin typeface="Times New Roman" pitchFamily="18" charset="0"/>
                <a:cs typeface="Times New Roman" pitchFamily="18" charset="0"/>
              </a:rPr>
              <a:t>Assessment </a:t>
            </a:r>
            <a:endParaRPr lang="en-US" sz="4400" b="1" dirty="0">
              <a:solidFill>
                <a:schemeClr val="bg1"/>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D0ACE207-8893-440E-B420-229E26CA706E}" type="slidenum">
              <a:rPr lang="en-IN" smtClean="0"/>
              <a:pPr/>
              <a:t>37</a:t>
            </a:fld>
            <a:endParaRPr lang="en-IN"/>
          </a:p>
        </p:txBody>
      </p:sp>
    </p:spTree>
    <p:extLst>
      <p:ext uri="{BB962C8B-B14F-4D97-AF65-F5344CB8AC3E}">
        <p14:creationId xmlns:p14="http://schemas.microsoft.com/office/powerpoint/2010/main" val="475282482"/>
      </p:ext>
    </p:extLst>
  </p:cSld>
  <p:clrMapOvr>
    <a:masterClrMapping/>
  </p:clrMapOvr>
  <p:transition spd="slow">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normAutofit/>
          </a:bodyPr>
          <a:lstStyle/>
          <a:p>
            <a:pPr>
              <a:buNone/>
            </a:pPr>
            <a:endParaRPr lang="en-US" sz="2400" dirty="0">
              <a:latin typeface="Times New Roman" pitchFamily="18" charset="0"/>
              <a:cs typeface="Times New Roman" pitchFamily="18" charset="0"/>
            </a:endParaRPr>
          </a:p>
          <a:p>
            <a:pPr>
              <a:buNone/>
            </a:pPr>
            <a:endParaRPr lang="en-US" dirty="0">
              <a:latin typeface="Times New Roman" pitchFamily="18" charset="0"/>
              <a:cs typeface="Times New Roman" pitchFamily="18" charset="0"/>
            </a:endParaRPr>
          </a:p>
        </p:txBody>
      </p:sp>
      <p:sp>
        <p:nvSpPr>
          <p:cNvPr id="3" name="Text Placeholder 2"/>
          <p:cNvSpPr>
            <a:spLocks noGrp="1"/>
          </p:cNvSpPr>
          <p:nvPr>
            <p:ph type="body" sz="quarter" idx="10"/>
          </p:nvPr>
        </p:nvSpPr>
        <p:spPr>
          <a:xfrm>
            <a:off x="2743198" y="457200"/>
            <a:ext cx="5656219" cy="903516"/>
          </a:xfrm>
          <a:solidFill>
            <a:srgbClr val="C00000"/>
          </a:solidFill>
          <a:effectLst>
            <a:softEdge rad="63500"/>
          </a:effectLst>
        </p:spPr>
        <p:txBody>
          <a:bodyPr vert="horz" lIns="91440" tIns="45720" rIns="91440" bIns="45720" rtlCol="0" anchor="ctr">
            <a:normAutofit/>
          </a:bodyPr>
          <a:lstStyle/>
          <a:p>
            <a:r>
              <a:rPr lang="en-IN" sz="4400" dirty="0">
                <a:solidFill>
                  <a:schemeClr val="bg1"/>
                </a:solidFill>
                <a:latin typeface="Times New Roman" pitchFamily="18" charset="0"/>
                <a:cs typeface="Times New Roman" pitchFamily="18" charset="0"/>
              </a:rPr>
              <a:t>References</a:t>
            </a:r>
            <a:endParaRPr lang="en-US" sz="4400" dirty="0">
              <a:solidFill>
                <a:schemeClr val="bg1"/>
              </a:solidFill>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1653177" y="1542626"/>
          <a:ext cx="8127999" cy="4043680"/>
        </p:xfrm>
        <a:graphic>
          <a:graphicData uri="http://schemas.openxmlformats.org/drawingml/2006/table">
            <a:tbl>
              <a:tblPr firstRow="1" bandRow="1">
                <a:tableStyleId>{5C22544A-7EE6-4342-B048-85BDC9FD1C3A}</a:tableStyleId>
              </a:tblPr>
              <a:tblGrid>
                <a:gridCol w="658949">
                  <a:extLst>
                    <a:ext uri="{9D8B030D-6E8A-4147-A177-3AD203B41FA5}">
                      <a16:colId xmlns:a16="http://schemas.microsoft.com/office/drawing/2014/main" val="20000"/>
                    </a:ext>
                  </a:extLst>
                </a:gridCol>
                <a:gridCol w="1149531">
                  <a:extLst>
                    <a:ext uri="{9D8B030D-6E8A-4147-A177-3AD203B41FA5}">
                      <a16:colId xmlns:a16="http://schemas.microsoft.com/office/drawing/2014/main" val="20001"/>
                    </a:ext>
                  </a:extLst>
                </a:gridCol>
                <a:gridCol w="6319519">
                  <a:extLst>
                    <a:ext uri="{9D8B030D-6E8A-4147-A177-3AD203B41FA5}">
                      <a16:colId xmlns:a16="http://schemas.microsoft.com/office/drawing/2014/main" val="20002"/>
                    </a:ext>
                  </a:extLst>
                </a:gridCol>
              </a:tblGrid>
              <a:tr h="370840">
                <a:tc>
                  <a:txBody>
                    <a:bodyPr/>
                    <a:lstStyle/>
                    <a:p>
                      <a:r>
                        <a:rPr lang="en-IN" dirty="0" err="1"/>
                        <a:t>S.No</a:t>
                      </a:r>
                      <a:endParaRPr lang="en-US" dirty="0"/>
                    </a:p>
                  </a:txBody>
                  <a:tcPr/>
                </a:tc>
                <a:tc>
                  <a:txBody>
                    <a:bodyPr/>
                    <a:lstStyle/>
                    <a:p>
                      <a:r>
                        <a:rPr lang="en-IN" dirty="0"/>
                        <a:t>Title</a:t>
                      </a:r>
                      <a:endParaRPr lang="en-US" dirty="0"/>
                    </a:p>
                  </a:txBody>
                  <a:tcPr/>
                </a:tc>
                <a:tc>
                  <a:txBody>
                    <a:bodyPr/>
                    <a:lstStyle/>
                    <a:p>
                      <a:r>
                        <a:rPr lang="en-IN" dirty="0"/>
                        <a:t>Content link</a:t>
                      </a:r>
                      <a:endParaRPr lang="en-US" dirty="0"/>
                    </a:p>
                  </a:txBody>
                  <a:tcPr/>
                </a:tc>
                <a:extLst>
                  <a:ext uri="{0D108BD9-81ED-4DB2-BD59-A6C34878D82A}">
                    <a16:rowId xmlns:a16="http://schemas.microsoft.com/office/drawing/2014/main" val="10000"/>
                  </a:ext>
                </a:extLst>
              </a:tr>
              <a:tr h="370840">
                <a:tc>
                  <a:txBody>
                    <a:bodyPr/>
                    <a:lstStyle/>
                    <a:p>
                      <a:r>
                        <a:rPr lang="en-IN" sz="1800" dirty="0">
                          <a:latin typeface="Times New Roman" pitchFamily="18" charset="0"/>
                          <a:cs typeface="Times New Roman" pitchFamily="18" charset="0"/>
                        </a:rPr>
                        <a:t>1</a:t>
                      </a:r>
                      <a:endParaRPr lang="en-US" sz="1800" dirty="0">
                        <a:latin typeface="Times New Roman" pitchFamily="18" charset="0"/>
                        <a:cs typeface="Times New Roman" pitchFamily="18" charset="0"/>
                      </a:endParaRPr>
                    </a:p>
                  </a:txBody>
                  <a:tcPr/>
                </a:tc>
                <a:tc>
                  <a:txBody>
                    <a:bodyPr/>
                    <a:lstStyle/>
                    <a:p>
                      <a:r>
                        <a:rPr lang="en-IN" sz="1800" dirty="0">
                          <a:latin typeface="Times New Roman" pitchFamily="18" charset="0"/>
                          <a:cs typeface="Times New Roman" pitchFamily="18" charset="0"/>
                        </a:rPr>
                        <a:t>Book</a:t>
                      </a:r>
                      <a:endParaRPr lang="en-US" sz="1800" dirty="0">
                        <a:latin typeface="Times New Roman" pitchFamily="18" charset="0"/>
                        <a:cs typeface="Times New Roman" pitchFamily="18" charset="0"/>
                      </a:endParaRPr>
                    </a:p>
                  </a:txBody>
                  <a:tcPr/>
                </a:tc>
                <a:tc>
                  <a:txBody>
                    <a:bodyPr/>
                    <a:lstStyle/>
                    <a:p>
                      <a:pPr>
                        <a:lnSpc>
                          <a:spcPct val="115000"/>
                        </a:lnSpc>
                        <a:spcAft>
                          <a:spcPts val="0"/>
                        </a:spcAft>
                      </a:pPr>
                      <a:r>
                        <a:rPr lang="en-US" sz="1800" dirty="0">
                          <a:solidFill>
                            <a:srgbClr val="000000"/>
                          </a:solidFill>
                          <a:latin typeface="Times New Roman" pitchFamily="18" charset="0"/>
                          <a:ea typeface="Calibri"/>
                          <a:cs typeface="Times New Roman" pitchFamily="18" charset="0"/>
                        </a:rPr>
                        <a:t>Programming in C by </a:t>
                      </a:r>
                      <a:r>
                        <a:rPr lang="en-US" sz="1800" dirty="0" err="1">
                          <a:solidFill>
                            <a:srgbClr val="000000"/>
                          </a:solidFill>
                          <a:latin typeface="Times New Roman" pitchFamily="18" charset="0"/>
                          <a:ea typeface="Calibri"/>
                          <a:cs typeface="Times New Roman" pitchFamily="18" charset="0"/>
                        </a:rPr>
                        <a:t>Reema</a:t>
                      </a:r>
                      <a:r>
                        <a:rPr lang="en-US" sz="1800" dirty="0">
                          <a:solidFill>
                            <a:srgbClr val="000000"/>
                          </a:solidFill>
                          <a:latin typeface="Times New Roman" pitchFamily="18" charset="0"/>
                          <a:ea typeface="Calibri"/>
                          <a:cs typeface="Times New Roman" pitchFamily="18" charset="0"/>
                        </a:rPr>
                        <a:t> </a:t>
                      </a:r>
                      <a:r>
                        <a:rPr lang="en-US" sz="1800" dirty="0" err="1">
                          <a:solidFill>
                            <a:srgbClr val="000000"/>
                          </a:solidFill>
                          <a:latin typeface="Times New Roman" pitchFamily="18" charset="0"/>
                          <a:ea typeface="Calibri"/>
                          <a:cs typeface="Times New Roman" pitchFamily="18" charset="0"/>
                        </a:rPr>
                        <a:t>Thareja</a:t>
                      </a:r>
                      <a:r>
                        <a:rPr lang="en-US" sz="1800" dirty="0">
                          <a:solidFill>
                            <a:srgbClr val="000000"/>
                          </a:solidFill>
                          <a:latin typeface="Times New Roman" pitchFamily="18" charset="0"/>
                          <a:ea typeface="Calibri"/>
                          <a:cs typeface="Times New Roman" pitchFamily="18" charset="0"/>
                        </a:rPr>
                        <a:t>.</a:t>
                      </a:r>
                      <a:endParaRPr lang="en-US" sz="1800" dirty="0">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1"/>
                  </a:ext>
                </a:extLst>
              </a:tr>
              <a:tr h="370840">
                <a:tc>
                  <a:txBody>
                    <a:bodyPr/>
                    <a:lstStyle/>
                    <a:p>
                      <a:r>
                        <a:rPr lang="en-IN" sz="1800" dirty="0">
                          <a:latin typeface="Times New Roman" pitchFamily="18" charset="0"/>
                          <a:cs typeface="Times New Roman" pitchFamily="18" charset="0"/>
                        </a:rPr>
                        <a:t>2</a:t>
                      </a:r>
                      <a:endParaRPr lang="en-US" sz="1800" dirty="0">
                        <a:latin typeface="Times New Roman" pitchFamily="18" charset="0"/>
                        <a:cs typeface="Times New Roman" pitchFamily="18" charset="0"/>
                      </a:endParaRPr>
                    </a:p>
                  </a:txBody>
                  <a:tcPr/>
                </a:tc>
                <a:tc>
                  <a:txBody>
                    <a:bodyPr/>
                    <a:lstStyle/>
                    <a:p>
                      <a:r>
                        <a:rPr lang="en-IN" sz="1800" dirty="0">
                          <a:latin typeface="Times New Roman" pitchFamily="18" charset="0"/>
                          <a:cs typeface="Times New Roman" pitchFamily="18" charset="0"/>
                        </a:rPr>
                        <a:t>Book</a:t>
                      </a:r>
                      <a:endParaRPr lang="en-US" sz="18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latin typeface="Times New Roman" pitchFamily="18" charset="0"/>
                          <a:ea typeface="Calibri"/>
                          <a:cs typeface="Times New Roman" pitchFamily="18" charset="0"/>
                        </a:rPr>
                        <a:t>Programming with C (</a:t>
                      </a:r>
                      <a:r>
                        <a:rPr lang="en-US" sz="1800" dirty="0" err="1">
                          <a:solidFill>
                            <a:srgbClr val="000000"/>
                          </a:solidFill>
                          <a:latin typeface="Times New Roman" pitchFamily="18" charset="0"/>
                          <a:ea typeface="Calibri"/>
                          <a:cs typeface="Times New Roman" pitchFamily="18" charset="0"/>
                        </a:rPr>
                        <a:t>Schaum's</a:t>
                      </a:r>
                      <a:r>
                        <a:rPr lang="en-US" sz="1800" dirty="0">
                          <a:solidFill>
                            <a:srgbClr val="000000"/>
                          </a:solidFill>
                          <a:latin typeface="Times New Roman" pitchFamily="18" charset="0"/>
                          <a:ea typeface="Calibri"/>
                          <a:cs typeface="Times New Roman" pitchFamily="18" charset="0"/>
                        </a:rPr>
                        <a:t> Outline Series) by Byron Gottfried  </a:t>
                      </a:r>
                      <a:r>
                        <a:rPr lang="en-US" sz="1800" dirty="0" err="1">
                          <a:solidFill>
                            <a:srgbClr val="000000"/>
                          </a:solidFill>
                          <a:latin typeface="Times New Roman" pitchFamily="18" charset="0"/>
                          <a:ea typeface="Calibri"/>
                          <a:cs typeface="Times New Roman" pitchFamily="18" charset="0"/>
                        </a:rPr>
                        <a:t>Jitender</a:t>
                      </a:r>
                      <a:r>
                        <a:rPr lang="en-US" sz="1800" dirty="0">
                          <a:solidFill>
                            <a:srgbClr val="000000"/>
                          </a:solidFill>
                          <a:latin typeface="Times New Roman" pitchFamily="18" charset="0"/>
                          <a:ea typeface="Calibri"/>
                          <a:cs typeface="Times New Roman" pitchFamily="18" charset="0"/>
                        </a:rPr>
                        <a:t> </a:t>
                      </a:r>
                      <a:r>
                        <a:rPr lang="en-US" sz="1800" dirty="0" err="1">
                          <a:solidFill>
                            <a:srgbClr val="000000"/>
                          </a:solidFill>
                          <a:latin typeface="Times New Roman" pitchFamily="18" charset="0"/>
                          <a:ea typeface="Calibri"/>
                          <a:cs typeface="Times New Roman" pitchFamily="18" charset="0"/>
                        </a:rPr>
                        <a:t>Chhabra</a:t>
                      </a:r>
                      <a:r>
                        <a:rPr lang="en-US" sz="1800" dirty="0">
                          <a:solidFill>
                            <a:srgbClr val="000000"/>
                          </a:solidFill>
                          <a:latin typeface="Times New Roman" pitchFamily="18" charset="0"/>
                          <a:ea typeface="Calibri"/>
                          <a:cs typeface="Times New Roman" pitchFamily="18" charset="0"/>
                        </a:rPr>
                        <a:t>, Tata McGraw Hill.</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r>
                        <a:rPr lang="en-IN" sz="1800" dirty="0">
                          <a:latin typeface="Times New Roman" pitchFamily="18" charset="0"/>
                          <a:cs typeface="Times New Roman" pitchFamily="18" charset="0"/>
                        </a:rPr>
                        <a:t>3</a:t>
                      </a:r>
                      <a:endParaRPr lang="en-US" sz="1800" dirty="0">
                        <a:latin typeface="Times New Roman" pitchFamily="18" charset="0"/>
                        <a:cs typeface="Times New Roman" pitchFamily="18" charset="0"/>
                      </a:endParaRPr>
                    </a:p>
                  </a:txBody>
                  <a:tcPr/>
                </a:tc>
                <a:tc>
                  <a:txBody>
                    <a:bodyPr/>
                    <a:lstStyle/>
                    <a:p>
                      <a:r>
                        <a:rPr lang="en-IN" sz="1800" dirty="0">
                          <a:latin typeface="Times New Roman" pitchFamily="18" charset="0"/>
                          <a:cs typeface="Times New Roman" pitchFamily="18" charset="0"/>
                        </a:rPr>
                        <a:t>Book</a:t>
                      </a:r>
                      <a:endParaRPr lang="en-US" sz="1800" dirty="0">
                        <a:latin typeface="Times New Roman" pitchFamily="18" charset="0"/>
                        <a:cs typeface="Times New Roman" pitchFamily="18" charset="0"/>
                      </a:endParaRPr>
                    </a:p>
                  </a:txBody>
                  <a:tcPr/>
                </a:tc>
                <a:tc>
                  <a:txBody>
                    <a:bodyPr/>
                    <a:lstStyle/>
                    <a:p>
                      <a:r>
                        <a:rPr lang="en-US" sz="1800" kern="1200" dirty="0">
                          <a:solidFill>
                            <a:schemeClr val="dk1"/>
                          </a:solidFill>
                          <a:latin typeface="Times New Roman" pitchFamily="18" charset="0"/>
                          <a:ea typeface="+mn-ea"/>
                          <a:cs typeface="Times New Roman" pitchFamily="18" charset="0"/>
                        </a:rPr>
                        <a:t>The C Programming Language by Brian W. Kernighan, Dennis Ritchie, Pearson education.</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10003"/>
                  </a:ext>
                </a:extLst>
              </a:tr>
              <a:tr h="370840">
                <a:tc>
                  <a:txBody>
                    <a:bodyPr/>
                    <a:lstStyle/>
                    <a:p>
                      <a:r>
                        <a:rPr lang="en-IN" sz="1800" dirty="0">
                          <a:latin typeface="Times New Roman" pitchFamily="18" charset="0"/>
                          <a:cs typeface="Times New Roman" pitchFamily="18" charset="0"/>
                        </a:rPr>
                        <a:t>4</a:t>
                      </a:r>
                      <a:endParaRPr lang="en-US" sz="1800" dirty="0">
                        <a:latin typeface="Times New Roman" pitchFamily="18" charset="0"/>
                        <a:cs typeface="Times New Roman" pitchFamily="18" charset="0"/>
                      </a:endParaRPr>
                    </a:p>
                  </a:txBody>
                  <a:tcPr/>
                </a:tc>
                <a:tc>
                  <a:txBody>
                    <a:bodyPr/>
                    <a:lstStyle/>
                    <a:p>
                      <a:r>
                        <a:rPr lang="en-IN" sz="1800" dirty="0">
                          <a:latin typeface="Times New Roman" pitchFamily="18" charset="0"/>
                          <a:cs typeface="Times New Roman" pitchFamily="18" charset="0"/>
                        </a:rPr>
                        <a:t>Book</a:t>
                      </a:r>
                      <a:endParaRPr lang="en-US" sz="1800" dirty="0">
                        <a:latin typeface="Times New Roman" pitchFamily="18" charset="0"/>
                        <a:cs typeface="Times New Roman" pitchFamily="18" charset="0"/>
                      </a:endParaRPr>
                    </a:p>
                  </a:txBody>
                  <a:tcPr/>
                </a:tc>
                <a:tc>
                  <a:txBody>
                    <a:bodyPr/>
                    <a:lstStyle/>
                    <a:p>
                      <a:r>
                        <a:rPr lang="en-US" sz="1800" kern="1200" dirty="0">
                          <a:solidFill>
                            <a:schemeClr val="dk1"/>
                          </a:solidFill>
                          <a:latin typeface="Times New Roman" pitchFamily="18" charset="0"/>
                          <a:ea typeface="+mn-ea"/>
                          <a:cs typeface="Times New Roman" pitchFamily="18" charset="0"/>
                        </a:rPr>
                        <a:t>Programming in ANSI C by E. </a:t>
                      </a:r>
                      <a:r>
                        <a:rPr lang="en-US" sz="1800" kern="1200" dirty="0" err="1">
                          <a:solidFill>
                            <a:schemeClr val="dk1"/>
                          </a:solidFill>
                          <a:latin typeface="Times New Roman" pitchFamily="18" charset="0"/>
                          <a:ea typeface="+mn-ea"/>
                          <a:cs typeface="Times New Roman" pitchFamily="18" charset="0"/>
                        </a:rPr>
                        <a:t>Balaguruswamy</a:t>
                      </a:r>
                      <a:r>
                        <a:rPr lang="en-US" sz="1800" kern="1200" dirty="0">
                          <a:solidFill>
                            <a:schemeClr val="dk1"/>
                          </a:solidFill>
                          <a:latin typeface="Times New Roman" pitchFamily="18" charset="0"/>
                          <a:ea typeface="+mn-ea"/>
                          <a:cs typeface="Times New Roman" pitchFamily="18" charset="0"/>
                        </a:rPr>
                        <a:t>, Tata McGraw Hill.</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10004"/>
                  </a:ext>
                </a:extLst>
              </a:tr>
              <a:tr h="370840">
                <a:tc>
                  <a:txBody>
                    <a:bodyPr/>
                    <a:lstStyle/>
                    <a:p>
                      <a:r>
                        <a:rPr lang="en-IN" sz="1800" dirty="0">
                          <a:latin typeface="Times New Roman" pitchFamily="18" charset="0"/>
                          <a:cs typeface="Times New Roman" pitchFamily="18" charset="0"/>
                        </a:rPr>
                        <a:t>5</a:t>
                      </a:r>
                      <a:endParaRPr lang="en-US" sz="1800" dirty="0">
                        <a:latin typeface="Times New Roman" pitchFamily="18" charset="0"/>
                        <a:cs typeface="Times New Roman" pitchFamily="18" charset="0"/>
                      </a:endParaRPr>
                    </a:p>
                  </a:txBody>
                  <a:tcPr/>
                </a:tc>
                <a:tc>
                  <a:txBody>
                    <a:bodyPr/>
                    <a:lstStyle/>
                    <a:p>
                      <a:r>
                        <a:rPr lang="en-IN" sz="1800" dirty="0" err="1">
                          <a:latin typeface="Times New Roman" pitchFamily="18" charset="0"/>
                          <a:cs typeface="Times New Roman" pitchFamily="18" charset="0"/>
                        </a:rPr>
                        <a:t>Weblink</a:t>
                      </a:r>
                      <a:endParaRPr lang="en-US" sz="18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sng" kern="1200" dirty="0">
                          <a:solidFill>
                            <a:schemeClr val="dk1"/>
                          </a:solidFill>
                          <a:latin typeface="Times New Roman" pitchFamily="18" charset="0"/>
                          <a:ea typeface="+mn-ea"/>
                          <a:cs typeface="Times New Roman" pitchFamily="18" charset="0"/>
                          <a:hlinkClick r:id="rId3"/>
                        </a:rPr>
                        <a:t>https://www.tutorialspoint.com/cprogramming/c_operators.htm</a:t>
                      </a:r>
                      <a:endParaRPr lang="en-US" sz="1800" kern="1200" dirty="0">
                        <a:solidFill>
                          <a:schemeClr val="dk1"/>
                        </a:solidFill>
                        <a:latin typeface="Times New Roman" pitchFamily="18" charset="0"/>
                        <a:ea typeface="+mn-ea"/>
                        <a:cs typeface="Times New Roman" pitchFamily="18" charset="0"/>
                      </a:endParaRPr>
                    </a:p>
                    <a:p>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10005"/>
                  </a:ext>
                </a:extLst>
              </a:tr>
              <a:tr h="370840">
                <a:tc>
                  <a:txBody>
                    <a:bodyPr/>
                    <a:lstStyle/>
                    <a:p>
                      <a:r>
                        <a:rPr lang="en-IN" sz="1800" dirty="0">
                          <a:latin typeface="Times New Roman" pitchFamily="18" charset="0"/>
                          <a:cs typeface="Times New Roman" pitchFamily="18" charset="0"/>
                        </a:rPr>
                        <a:t>6</a:t>
                      </a:r>
                      <a:endParaRPr lang="en-US" sz="1800" dirty="0">
                        <a:latin typeface="Times New Roman" pitchFamily="18" charset="0"/>
                        <a:cs typeface="Times New Roman" pitchFamily="18" charset="0"/>
                      </a:endParaRPr>
                    </a:p>
                  </a:txBody>
                  <a:tcPr/>
                </a:tc>
                <a:tc>
                  <a:txBody>
                    <a:bodyPr/>
                    <a:lstStyle/>
                    <a:p>
                      <a:r>
                        <a:rPr lang="en-IN" sz="1800" dirty="0" err="1">
                          <a:latin typeface="Times New Roman" pitchFamily="18" charset="0"/>
                          <a:cs typeface="Times New Roman" pitchFamily="18" charset="0"/>
                        </a:rPr>
                        <a:t>Weblink</a:t>
                      </a:r>
                      <a:endParaRPr lang="en-US" sz="1800" dirty="0">
                        <a:latin typeface="Times New Roman" pitchFamily="18" charset="0"/>
                        <a:cs typeface="Times New Roman" pitchFamily="18" charset="0"/>
                      </a:endParaRPr>
                    </a:p>
                  </a:txBody>
                  <a:tcPr/>
                </a:tc>
                <a:tc>
                  <a:txBody>
                    <a:bodyPr/>
                    <a:lstStyle/>
                    <a:p>
                      <a:r>
                        <a:rPr lang="en-US" sz="1800" u="sng" kern="1200" dirty="0">
                          <a:solidFill>
                            <a:schemeClr val="dk1"/>
                          </a:solidFill>
                          <a:latin typeface="Times New Roman" pitchFamily="18" charset="0"/>
                          <a:ea typeface="+mn-ea"/>
                          <a:cs typeface="Times New Roman" pitchFamily="18" charset="0"/>
                          <a:hlinkClick r:id="rId4"/>
                        </a:rPr>
                        <a:t>https://www.programiz.com/c-programming</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10006"/>
                  </a:ext>
                </a:extLst>
              </a:tr>
              <a:tr h="370840">
                <a:tc>
                  <a:txBody>
                    <a:bodyPr/>
                    <a:lstStyle/>
                    <a:p>
                      <a:r>
                        <a:rPr lang="en-IN" sz="1800" dirty="0">
                          <a:latin typeface="Times New Roman" pitchFamily="18" charset="0"/>
                          <a:cs typeface="Times New Roman" pitchFamily="18" charset="0"/>
                        </a:rPr>
                        <a:t>7</a:t>
                      </a:r>
                      <a:endParaRPr lang="en-US" sz="1800" dirty="0">
                        <a:latin typeface="Times New Roman" pitchFamily="18" charset="0"/>
                        <a:cs typeface="Times New Roman" pitchFamily="18" charset="0"/>
                      </a:endParaRPr>
                    </a:p>
                  </a:txBody>
                  <a:tcPr/>
                </a:tc>
                <a:tc>
                  <a:txBody>
                    <a:bodyPr/>
                    <a:lstStyle/>
                    <a:p>
                      <a:r>
                        <a:rPr lang="en-IN" sz="1800" dirty="0" err="1">
                          <a:latin typeface="Times New Roman" pitchFamily="18" charset="0"/>
                          <a:cs typeface="Times New Roman" pitchFamily="18" charset="0"/>
                        </a:rPr>
                        <a:t>Weblink</a:t>
                      </a:r>
                      <a:endParaRPr lang="en-US" sz="1800" dirty="0">
                        <a:latin typeface="Times New Roman" pitchFamily="18" charset="0"/>
                        <a:cs typeface="Times New Roman" pitchFamily="18" charset="0"/>
                      </a:endParaRPr>
                    </a:p>
                  </a:txBody>
                  <a:tcPr/>
                </a:tc>
                <a:tc>
                  <a:txBody>
                    <a:bodyPr/>
                    <a:lstStyle/>
                    <a:p>
                      <a:r>
                        <a:rPr lang="en-IN" sz="1800" u="sng" kern="1200" dirty="0">
                          <a:solidFill>
                            <a:schemeClr val="dk1"/>
                          </a:solidFill>
                          <a:latin typeface="Times New Roman" pitchFamily="18" charset="0"/>
                          <a:ea typeface="+mn-ea"/>
                          <a:cs typeface="Times New Roman" pitchFamily="18" charset="0"/>
                          <a:hlinkClick r:id="rId5"/>
                        </a:rPr>
                        <a:t>https://fresh2refresh.com/c-programming/</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8362590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normAutofit/>
          </a:bodyPr>
          <a:lstStyle/>
          <a:p>
            <a:pPr>
              <a:buNone/>
            </a:pPr>
            <a:endParaRPr lang="en-US" sz="2400" dirty="0">
              <a:latin typeface="Times New Roman" pitchFamily="18" charset="0"/>
              <a:cs typeface="Times New Roman" pitchFamily="18" charset="0"/>
            </a:endParaRPr>
          </a:p>
          <a:p>
            <a:pPr>
              <a:buNone/>
            </a:pPr>
            <a:endParaRPr lang="en-US" dirty="0">
              <a:latin typeface="Times New Roman" pitchFamily="18" charset="0"/>
              <a:cs typeface="Times New Roman" pitchFamily="18" charset="0"/>
            </a:endParaRPr>
          </a:p>
        </p:txBody>
      </p:sp>
      <p:sp>
        <p:nvSpPr>
          <p:cNvPr id="3" name="Text Placeholder 2"/>
          <p:cNvSpPr>
            <a:spLocks noGrp="1"/>
          </p:cNvSpPr>
          <p:nvPr>
            <p:ph type="body" sz="quarter" idx="10"/>
          </p:nvPr>
        </p:nvSpPr>
        <p:spPr>
          <a:xfrm>
            <a:off x="2743198" y="457200"/>
            <a:ext cx="5656219" cy="903516"/>
          </a:xfrm>
          <a:solidFill>
            <a:srgbClr val="C00000"/>
          </a:solidFill>
          <a:effectLst>
            <a:softEdge rad="63500"/>
          </a:effectLst>
        </p:spPr>
        <p:txBody>
          <a:bodyPr vert="horz" lIns="91440" tIns="45720" rIns="91440" bIns="45720" rtlCol="0" anchor="ctr">
            <a:normAutofit/>
          </a:bodyPr>
          <a:lstStyle/>
          <a:p>
            <a:r>
              <a:rPr lang="en-IN" sz="4400" dirty="0">
                <a:solidFill>
                  <a:schemeClr val="bg1"/>
                </a:solidFill>
                <a:latin typeface="Times New Roman" pitchFamily="18" charset="0"/>
                <a:cs typeface="Times New Roman" pitchFamily="18" charset="0"/>
              </a:rPr>
              <a:t>References</a:t>
            </a:r>
            <a:endParaRPr lang="en-US" sz="4400" dirty="0">
              <a:solidFill>
                <a:schemeClr val="bg1"/>
              </a:solidFill>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1653177" y="1542626"/>
          <a:ext cx="8127999" cy="4592320"/>
        </p:xfrm>
        <a:graphic>
          <a:graphicData uri="http://schemas.openxmlformats.org/drawingml/2006/table">
            <a:tbl>
              <a:tblPr firstRow="1" bandRow="1">
                <a:tableStyleId>{5C22544A-7EE6-4342-B048-85BDC9FD1C3A}</a:tableStyleId>
              </a:tblPr>
              <a:tblGrid>
                <a:gridCol w="658949">
                  <a:extLst>
                    <a:ext uri="{9D8B030D-6E8A-4147-A177-3AD203B41FA5}">
                      <a16:colId xmlns:a16="http://schemas.microsoft.com/office/drawing/2014/main" val="20000"/>
                    </a:ext>
                  </a:extLst>
                </a:gridCol>
                <a:gridCol w="2037805">
                  <a:extLst>
                    <a:ext uri="{9D8B030D-6E8A-4147-A177-3AD203B41FA5}">
                      <a16:colId xmlns:a16="http://schemas.microsoft.com/office/drawing/2014/main" val="20001"/>
                    </a:ext>
                  </a:extLst>
                </a:gridCol>
                <a:gridCol w="5431245">
                  <a:extLst>
                    <a:ext uri="{9D8B030D-6E8A-4147-A177-3AD203B41FA5}">
                      <a16:colId xmlns:a16="http://schemas.microsoft.com/office/drawing/2014/main" val="20002"/>
                    </a:ext>
                  </a:extLst>
                </a:gridCol>
              </a:tblGrid>
              <a:tr h="370840">
                <a:tc>
                  <a:txBody>
                    <a:bodyPr/>
                    <a:lstStyle/>
                    <a:p>
                      <a:r>
                        <a:rPr lang="en-IN" dirty="0" err="1"/>
                        <a:t>S.No</a:t>
                      </a:r>
                      <a:endParaRPr lang="en-US" dirty="0"/>
                    </a:p>
                  </a:txBody>
                  <a:tcPr/>
                </a:tc>
                <a:tc>
                  <a:txBody>
                    <a:bodyPr/>
                    <a:lstStyle/>
                    <a:p>
                      <a:r>
                        <a:rPr lang="en-IN" dirty="0"/>
                        <a:t>Title</a:t>
                      </a:r>
                      <a:endParaRPr lang="en-US" dirty="0"/>
                    </a:p>
                  </a:txBody>
                  <a:tcPr/>
                </a:tc>
                <a:tc>
                  <a:txBody>
                    <a:bodyPr/>
                    <a:lstStyle/>
                    <a:p>
                      <a:r>
                        <a:rPr lang="en-IN" dirty="0"/>
                        <a:t>Content link</a:t>
                      </a:r>
                      <a:endParaRPr lang="en-US" dirty="0"/>
                    </a:p>
                  </a:txBody>
                  <a:tcPr/>
                </a:tc>
                <a:extLst>
                  <a:ext uri="{0D108BD9-81ED-4DB2-BD59-A6C34878D82A}">
                    <a16:rowId xmlns:a16="http://schemas.microsoft.com/office/drawing/2014/main" val="10000"/>
                  </a:ext>
                </a:extLst>
              </a:tr>
              <a:tr h="370840">
                <a:tc>
                  <a:txBody>
                    <a:bodyPr/>
                    <a:lstStyle/>
                    <a:p>
                      <a:r>
                        <a:rPr lang="en-IN" sz="1800" dirty="0">
                          <a:latin typeface="Times New Roman" pitchFamily="18" charset="0"/>
                          <a:cs typeface="Times New Roman" pitchFamily="18" charset="0"/>
                        </a:rPr>
                        <a:t>8</a:t>
                      </a:r>
                      <a:endParaRPr lang="en-US" sz="1800" dirty="0">
                        <a:latin typeface="Times New Roman" pitchFamily="18" charset="0"/>
                        <a:cs typeface="Times New Roman" pitchFamily="18" charset="0"/>
                      </a:endParaRPr>
                    </a:p>
                  </a:txBody>
                  <a:tcPr/>
                </a:tc>
                <a:tc>
                  <a:txBody>
                    <a:bodyPr/>
                    <a:lstStyle/>
                    <a:p>
                      <a:r>
                        <a:rPr lang="en-IN" sz="1800" dirty="0" err="1">
                          <a:latin typeface="Times New Roman" pitchFamily="18" charset="0"/>
                          <a:cs typeface="Times New Roman" pitchFamily="18" charset="0"/>
                        </a:rPr>
                        <a:t>Weblink</a:t>
                      </a:r>
                      <a:endParaRPr lang="en-US" sz="1800" dirty="0">
                        <a:latin typeface="Times New Roman" pitchFamily="18" charset="0"/>
                        <a:cs typeface="Times New Roman" pitchFamily="18" charset="0"/>
                      </a:endParaRPr>
                    </a:p>
                  </a:txBody>
                  <a:tcPr/>
                </a:tc>
                <a:tc>
                  <a:txBody>
                    <a:bodyPr/>
                    <a:lstStyle/>
                    <a:p>
                      <a:pPr>
                        <a:lnSpc>
                          <a:spcPct val="115000"/>
                        </a:lnSpc>
                        <a:spcAft>
                          <a:spcPts val="0"/>
                        </a:spcAft>
                      </a:pPr>
                      <a:r>
                        <a:rPr lang="en-US" sz="1800" b="0" u="sng" kern="1200" dirty="0">
                          <a:solidFill>
                            <a:schemeClr val="tx1"/>
                          </a:solidFill>
                          <a:latin typeface="Times New Roman" pitchFamily="18" charset="0"/>
                          <a:ea typeface="+mn-ea"/>
                          <a:cs typeface="Times New Roman" pitchFamily="18" charset="0"/>
                          <a:hlinkClick r:id="rId3"/>
                        </a:rPr>
                        <a:t>https://www.studytonight.com/c/</a:t>
                      </a:r>
                      <a:endParaRPr lang="en-US" sz="1800" b="0" u="sng" dirty="0">
                        <a:solidFill>
                          <a:schemeClr val="tx1"/>
                        </a:solidFill>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1"/>
                  </a:ext>
                </a:extLst>
              </a:tr>
              <a:tr h="370840">
                <a:tc>
                  <a:txBody>
                    <a:bodyPr/>
                    <a:lstStyle/>
                    <a:p>
                      <a:r>
                        <a:rPr lang="en-IN" sz="1800" dirty="0">
                          <a:latin typeface="Times New Roman" pitchFamily="18" charset="0"/>
                          <a:cs typeface="Times New Roman" pitchFamily="18" charset="0"/>
                        </a:rPr>
                        <a:t>9</a:t>
                      </a:r>
                      <a:endParaRPr lang="en-US" sz="1800" dirty="0">
                        <a:latin typeface="Times New Roman" pitchFamily="18" charset="0"/>
                        <a:cs typeface="Times New Roman" pitchFamily="18" charset="0"/>
                      </a:endParaRPr>
                    </a:p>
                  </a:txBody>
                  <a:tcPr/>
                </a:tc>
                <a:tc>
                  <a:txBody>
                    <a:bodyPr/>
                    <a:lstStyle/>
                    <a:p>
                      <a:r>
                        <a:rPr lang="en-IN" sz="1800" dirty="0" err="1">
                          <a:latin typeface="Times New Roman" pitchFamily="18" charset="0"/>
                          <a:cs typeface="Times New Roman" pitchFamily="18" charset="0"/>
                        </a:rPr>
                        <a:t>Weblink</a:t>
                      </a:r>
                      <a:endParaRPr lang="en-US" sz="18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u="sng" kern="1200" dirty="0">
                          <a:solidFill>
                            <a:schemeClr val="tx1"/>
                          </a:solidFill>
                          <a:latin typeface="Times New Roman" pitchFamily="18" charset="0"/>
                          <a:ea typeface="+mn-ea"/>
                          <a:cs typeface="Times New Roman" pitchFamily="18" charset="0"/>
                          <a:hlinkClick r:id="rId4"/>
                        </a:rPr>
                        <a:t>https://www.javatpoint.com/c-operators</a:t>
                      </a:r>
                      <a:endParaRPr lang="en-US" sz="1800" b="0" u="sng"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r>
                        <a:rPr lang="en-IN" sz="1800" dirty="0">
                          <a:latin typeface="Times New Roman" pitchFamily="18" charset="0"/>
                          <a:cs typeface="Times New Roman" pitchFamily="18" charset="0"/>
                        </a:rPr>
                        <a:t>10</a:t>
                      </a:r>
                      <a:endParaRPr lang="en-US" sz="1800" dirty="0">
                        <a:latin typeface="Times New Roman" pitchFamily="18" charset="0"/>
                        <a:cs typeface="Times New Roman" pitchFamily="18" charset="0"/>
                      </a:endParaRPr>
                    </a:p>
                  </a:txBody>
                  <a:tcPr/>
                </a:tc>
                <a:tc>
                  <a:txBody>
                    <a:bodyPr/>
                    <a:lstStyle/>
                    <a:p>
                      <a:r>
                        <a:rPr lang="en-IN" sz="1800" dirty="0">
                          <a:latin typeface="Times New Roman" pitchFamily="18" charset="0"/>
                          <a:cs typeface="Times New Roman" pitchFamily="18" charset="0"/>
                        </a:rPr>
                        <a:t>Video Link</a:t>
                      </a:r>
                      <a:endParaRPr lang="en-US" sz="18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u="sng" kern="1200" dirty="0">
                          <a:solidFill>
                            <a:schemeClr val="tx1"/>
                          </a:solidFill>
                          <a:latin typeface="Times New Roman" pitchFamily="18" charset="0"/>
                          <a:ea typeface="+mn-ea"/>
                          <a:cs typeface="Times New Roman" pitchFamily="18" charset="0"/>
                          <a:hlinkClick r:id="rId5"/>
                        </a:rPr>
                        <a:t>https://www.youtube.com/watch?v=t9WKOcRB63Q&amp;list=PLJ5C_6qdAvBFzL9su5J-FX8x80BMhkPy1</a:t>
                      </a:r>
                      <a:endParaRPr lang="en-US" sz="1800" b="0" u="sng" kern="1200" dirty="0">
                        <a:solidFill>
                          <a:schemeClr val="tx1"/>
                        </a:solidFill>
                        <a:latin typeface="Times New Roman" pitchFamily="18" charset="0"/>
                        <a:ea typeface="+mn-ea"/>
                        <a:cs typeface="Times New Roman" pitchFamily="18" charset="0"/>
                      </a:endParaRPr>
                    </a:p>
                    <a:p>
                      <a:endParaRPr lang="en-US" sz="1800" b="0" u="sng"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3"/>
                  </a:ext>
                </a:extLst>
              </a:tr>
              <a:tr h="370840">
                <a:tc>
                  <a:txBody>
                    <a:bodyPr/>
                    <a:lstStyle/>
                    <a:p>
                      <a:r>
                        <a:rPr lang="en-IN" sz="1800" dirty="0">
                          <a:latin typeface="Times New Roman" pitchFamily="18" charset="0"/>
                          <a:cs typeface="Times New Roman" pitchFamily="18" charset="0"/>
                        </a:rPr>
                        <a:t>11</a:t>
                      </a:r>
                      <a:endParaRPr lang="en-US" sz="1800" dirty="0">
                        <a:latin typeface="Times New Roman" pitchFamily="18" charset="0"/>
                        <a:cs typeface="Times New Roman" pitchFamily="18" charset="0"/>
                      </a:endParaRPr>
                    </a:p>
                  </a:txBody>
                  <a:tcPr/>
                </a:tc>
                <a:tc>
                  <a:txBody>
                    <a:bodyPr/>
                    <a:lstStyle/>
                    <a:p>
                      <a:r>
                        <a:rPr lang="en-IN" sz="1800" dirty="0">
                          <a:latin typeface="Times New Roman" pitchFamily="18" charset="0"/>
                          <a:cs typeface="Times New Roman" pitchFamily="18" charset="0"/>
                        </a:rPr>
                        <a:t>Video Link</a:t>
                      </a:r>
                      <a:endParaRPr lang="en-US" sz="18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u="sng" kern="1200">
                          <a:solidFill>
                            <a:schemeClr val="tx1"/>
                          </a:solidFill>
                          <a:latin typeface="Times New Roman" pitchFamily="18" charset="0"/>
                          <a:ea typeface="+mn-ea"/>
                          <a:cs typeface="Times New Roman" pitchFamily="18" charset="0"/>
                          <a:hlinkClick r:id="rId6"/>
                        </a:rPr>
                        <a:t>https://www.youtube.com/watch?v=XTiIiI-LOY8&amp;list=PLJvIzs_rP6R73WlvumJvCQJrOY3U5zq1j</a:t>
                      </a:r>
                      <a:endParaRPr lang="en-US" sz="1800" b="0" u="sng" kern="1200">
                        <a:solidFill>
                          <a:schemeClr val="tx1"/>
                        </a:solidFill>
                        <a:latin typeface="Times New Roman" pitchFamily="18" charset="0"/>
                        <a:ea typeface="+mn-ea"/>
                        <a:cs typeface="Times New Roman" pitchFamily="18" charset="0"/>
                      </a:endParaRPr>
                    </a:p>
                    <a:p>
                      <a:endParaRPr lang="en-US" sz="1800" b="0" u="sng"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4"/>
                  </a:ext>
                </a:extLst>
              </a:tr>
              <a:tr h="370840">
                <a:tc>
                  <a:txBody>
                    <a:bodyPr/>
                    <a:lstStyle/>
                    <a:p>
                      <a:r>
                        <a:rPr lang="en-IN" sz="1800" dirty="0">
                          <a:latin typeface="Times New Roman" pitchFamily="18" charset="0"/>
                          <a:cs typeface="Times New Roman" pitchFamily="18" charset="0"/>
                        </a:rPr>
                        <a:t>12</a:t>
                      </a:r>
                      <a:endParaRPr lang="en-US" sz="1800" dirty="0">
                        <a:latin typeface="Times New Roman" pitchFamily="18" charset="0"/>
                        <a:cs typeface="Times New Roman" pitchFamily="18" charset="0"/>
                      </a:endParaRPr>
                    </a:p>
                  </a:txBody>
                  <a:tcPr/>
                </a:tc>
                <a:tc>
                  <a:txBody>
                    <a:bodyPr/>
                    <a:lstStyle/>
                    <a:p>
                      <a:r>
                        <a:rPr lang="en-IN" dirty="0"/>
                        <a:t>Online Course Link</a:t>
                      </a:r>
                      <a:endParaRPr lang="en-US" dirty="0"/>
                    </a:p>
                  </a:txBody>
                  <a:tcPr/>
                </a:tc>
                <a:tc>
                  <a:txBody>
                    <a:bodyPr/>
                    <a:lstStyle/>
                    <a:p>
                      <a:r>
                        <a:rPr lang="en-US" sz="1800" b="0" u="sng" kern="1200" dirty="0">
                          <a:solidFill>
                            <a:schemeClr val="tx1"/>
                          </a:solidFill>
                          <a:latin typeface="Times New Roman" pitchFamily="18" charset="0"/>
                          <a:ea typeface="+mn-ea"/>
                          <a:cs typeface="Times New Roman" pitchFamily="18" charset="0"/>
                          <a:hlinkClick r:id="rId7"/>
                        </a:rPr>
                        <a:t>https://www.coursera.org/</a:t>
                      </a:r>
                      <a:endParaRPr lang="en-US" sz="1800" b="0" u="sng"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5"/>
                  </a:ext>
                </a:extLst>
              </a:tr>
              <a:tr h="370840">
                <a:tc>
                  <a:txBody>
                    <a:bodyPr/>
                    <a:lstStyle/>
                    <a:p>
                      <a:r>
                        <a:rPr lang="en-IN" sz="1800" dirty="0">
                          <a:latin typeface="Times New Roman" pitchFamily="18" charset="0"/>
                          <a:cs typeface="Times New Roman" pitchFamily="18" charset="0"/>
                        </a:rPr>
                        <a:t>13</a:t>
                      </a:r>
                      <a:endParaRPr lang="en-US" sz="18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Online Course Link</a:t>
                      </a:r>
                      <a:endParaRPr lang="en-US" dirty="0"/>
                    </a:p>
                    <a:p>
                      <a:endParaRPr lang="en-US" dirty="0"/>
                    </a:p>
                  </a:txBody>
                  <a:tcPr/>
                </a:tc>
                <a:tc>
                  <a:txBody>
                    <a:bodyPr/>
                    <a:lstStyle/>
                    <a:p>
                      <a:pPr>
                        <a:lnSpc>
                          <a:spcPct val="115000"/>
                        </a:lnSpc>
                        <a:spcAft>
                          <a:spcPts val="0"/>
                        </a:spcAft>
                      </a:pPr>
                      <a:r>
                        <a:rPr lang="en-US" sz="1800" b="0" u="sng" dirty="0">
                          <a:solidFill>
                            <a:schemeClr val="tx1"/>
                          </a:solidFill>
                          <a:latin typeface="Times New Roman" pitchFamily="18" charset="0"/>
                          <a:ea typeface="Calibri"/>
                          <a:cs typeface="Times New Roman" pitchFamily="18" charset="0"/>
                          <a:hlinkClick r:id="rId8"/>
                        </a:rPr>
                        <a:t>https://www.udemy.com/</a:t>
                      </a:r>
                      <a:endParaRPr lang="en-US" sz="1800" b="0" u="sng" dirty="0">
                        <a:solidFill>
                          <a:schemeClr val="tx1"/>
                        </a:solidFill>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6"/>
                  </a:ext>
                </a:extLst>
              </a:tr>
              <a:tr h="370840">
                <a:tc>
                  <a:txBody>
                    <a:bodyPr/>
                    <a:lstStyle/>
                    <a:p>
                      <a:r>
                        <a:rPr lang="en-IN" sz="1800" dirty="0">
                          <a:latin typeface="Times New Roman" pitchFamily="18" charset="0"/>
                          <a:cs typeface="Times New Roman" pitchFamily="18" charset="0"/>
                        </a:rPr>
                        <a:t>14</a:t>
                      </a:r>
                      <a:endParaRPr lang="en-US" sz="18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Online Course Link</a:t>
                      </a:r>
                      <a:endParaRPr lang="en-US" dirty="0"/>
                    </a:p>
                    <a:p>
                      <a:endParaRPr lang="en-US" sz="1800" dirty="0">
                        <a:latin typeface="Times New Roman" pitchFamily="18" charset="0"/>
                        <a:cs typeface="Times New Roman" pitchFamily="18" charset="0"/>
                      </a:endParaRPr>
                    </a:p>
                  </a:txBody>
                  <a:tcPr/>
                </a:tc>
                <a:tc>
                  <a:txBody>
                    <a:bodyPr/>
                    <a:lstStyle/>
                    <a:p>
                      <a:r>
                        <a:rPr lang="en-US" sz="1800" b="0" u="sng" kern="1200" dirty="0">
                          <a:solidFill>
                            <a:schemeClr val="tx1"/>
                          </a:solidFill>
                          <a:latin typeface="Times New Roman" pitchFamily="18" charset="0"/>
                          <a:ea typeface="+mn-ea"/>
                          <a:cs typeface="Times New Roman" pitchFamily="18" charset="0"/>
                          <a:hlinkClick r:id="rId9"/>
                        </a:rPr>
                        <a:t>https://www.niit.com/</a:t>
                      </a:r>
                      <a:endParaRPr lang="en-US" sz="1800" b="0" u="sng"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836259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9376" y="346479"/>
            <a:ext cx="7685314" cy="1147360"/>
          </a:xfrm>
        </p:spPr>
        <p:txBody>
          <a:bodyPr>
            <a:normAutofit fontScale="90000"/>
          </a:bodyPr>
          <a:lstStyle/>
          <a:p>
            <a:r>
              <a:rPr lang="en-US" b="1" dirty="0"/>
              <a:t/>
            </a:r>
            <a:br>
              <a:rPr lang="en-US" b="1" dirty="0"/>
            </a:br>
            <a:r>
              <a:rPr lang="en-US" sz="4900" b="1" dirty="0">
                <a:solidFill>
                  <a:srgbClr val="FF0000"/>
                </a:solidFill>
                <a:latin typeface="+mn-lt"/>
              </a:rPr>
              <a:t>Scheme of Evaluation </a:t>
            </a:r>
            <a:r>
              <a:rPr lang="en-US" dirty="0">
                <a:solidFill>
                  <a:srgbClr val="FF0000"/>
                </a:solidFill>
              </a:rPr>
              <a:t/>
            </a:r>
            <a:br>
              <a:rPr lang="en-US" dirty="0">
                <a:solidFill>
                  <a:srgbClr val="FF0000"/>
                </a:solidFill>
              </a:rPr>
            </a:br>
            <a:endParaRPr lang="en-US" dirty="0">
              <a:solidFill>
                <a:srgbClr val="FF0000"/>
              </a:solidFill>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
        <p:nvSpPr>
          <p:cNvPr id="5" name="Rectangle 4"/>
          <p:cNvSpPr/>
          <p:nvPr/>
        </p:nvSpPr>
        <p:spPr>
          <a:xfrm>
            <a:off x="871728" y="261543"/>
            <a:ext cx="10515600" cy="1232296"/>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p:cNvSpPr txBox="1">
            <a:spLocks/>
          </p:cNvSpPr>
          <p:nvPr/>
        </p:nvSpPr>
        <p:spPr>
          <a:xfrm>
            <a:off x="1082040" y="178927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pic>
        <p:nvPicPr>
          <p:cNvPr id="6" name="Picture 5"/>
          <p:cNvPicPr>
            <a:picLocks noChangeAspect="1"/>
          </p:cNvPicPr>
          <p:nvPr/>
        </p:nvPicPr>
        <p:blipFill>
          <a:blip r:embed="rId3"/>
          <a:stretch>
            <a:fillRect/>
          </a:stretch>
        </p:blipFill>
        <p:spPr>
          <a:xfrm>
            <a:off x="873905" y="1578775"/>
            <a:ext cx="10515600" cy="5153025"/>
          </a:xfrm>
          <a:prstGeom prst="rect">
            <a:avLst/>
          </a:prstGeom>
        </p:spPr>
      </p:pic>
    </p:spTree>
    <p:extLst>
      <p:ext uri="{BB962C8B-B14F-4D97-AF65-F5344CB8AC3E}">
        <p14:creationId xmlns:p14="http://schemas.microsoft.com/office/powerpoint/2010/main" val="292070535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a16="http://schemas.microsoft.com/office/drawing/2014/main"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29"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a16="http://schemas.microsoft.com/office/drawing/2014/main" id="{CAD0D7B8-E462-453C-B296-CA0154FA54AE}"/>
                </a:ext>
              </a:extLst>
            </p:cNvPr>
            <p:cNvGraphicFramePr>
              <a:graphicFrameLocks noChangeAspect="1"/>
            </p:cNvGraphicFramePr>
            <p:nvPr>
              <p:extLst>
                <p:ext uri="{D42A27DB-BD31-4B8C-83A1-F6EECF244321}">
                  <p14:modId xmlns:p14="http://schemas.microsoft.com/office/powerpoint/2010/main" val="4059142145"/>
                </p:ext>
              </p:extLst>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spid="_x0000_s2050" name="CorelDRAW" r:id="rId4" imgW="2169000" imgH="2169360" progId="">
                    <p:embed/>
                  </p:oleObj>
                </mc:Choice>
                <mc:Fallback>
                  <p:oleObj name="CorelDRAW" r:id="rId4" imgW="2169000" imgH="2169360" progId="">
                    <p:embed/>
                    <p:pic>
                      <p:nvPicPr>
                        <p:cNvPr id="0" name="Picture 10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2656501266"/>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84800" y="1028700"/>
            <a:ext cx="5778500" cy="4873625"/>
          </a:xfrm>
        </p:spPr>
        <p:txBody>
          <a:bodyPr>
            <a:normAutofit/>
          </a:bodyPr>
          <a:lstStyle/>
          <a:p>
            <a:r>
              <a:rPr lang="en-US" sz="2400" dirty="0">
                <a:latin typeface="Casper" panose="02000506000000020004" pitchFamily="2" charset="0"/>
                <a:cs typeface="Arial" panose="020B0604020202020204" pitchFamily="34" charset="0"/>
              </a:rPr>
              <a:t>Space for visual (size 24)</a:t>
            </a:r>
          </a:p>
          <a:p>
            <a:endParaRPr lang="en-US" sz="2400" dirty="0">
              <a:latin typeface="Casper" panose="02000506000000020004" pitchFamily="2" charset="0"/>
              <a:cs typeface="Arial" panose="020B0604020202020204" pitchFamily="34" charset="0"/>
            </a:endParaRPr>
          </a:p>
          <a:p>
            <a:pPr marL="0" indent="0">
              <a:buNone/>
            </a:pPr>
            <a:endParaRPr lang="en-US" sz="2400" dirty="0">
              <a:latin typeface="Casper" panose="02000506000000020004" pitchFamily="2" charset="0"/>
              <a:cs typeface="Arial" panose="020B0604020202020204" pitchFamily="34" charset="0"/>
            </a:endParaRPr>
          </a:p>
        </p:txBody>
      </p:sp>
      <p:sp>
        <p:nvSpPr>
          <p:cNvPr id="4" name="Text Placeholder 3"/>
          <p:cNvSpPr>
            <a:spLocks noGrp="1"/>
          </p:cNvSpPr>
          <p:nvPr>
            <p:ph type="body" sz="half" idx="2"/>
          </p:nvPr>
        </p:nvSpPr>
        <p:spPr>
          <a:xfrm>
            <a:off x="839787" y="3317967"/>
            <a:ext cx="3706087" cy="2886890"/>
          </a:xfrm>
        </p:spPr>
        <p:txBody>
          <a:bodyPr>
            <a:normAutofit lnSpcReduction="10000"/>
          </a:bodyPr>
          <a:lstStyle/>
          <a:p>
            <a:pPr marL="285750" indent="-285750">
              <a:buFont typeface="Arial" panose="020B0604020202020204" pitchFamily="34" charset="0"/>
              <a:buChar char="•"/>
            </a:pPr>
            <a:r>
              <a:rPr lang="en-IN" sz="2000" b="1" dirty="0">
                <a:latin typeface="Times New Roman" pitchFamily="18" charset="0"/>
                <a:cs typeface="Times New Roman" pitchFamily="18" charset="0"/>
              </a:rPr>
              <a:t>Arithmetic Operator</a:t>
            </a:r>
          </a:p>
          <a:p>
            <a:pPr marL="285750" indent="-285750">
              <a:buFont typeface="Arial" panose="020B0604020202020204" pitchFamily="34" charset="0"/>
              <a:buChar char="•"/>
            </a:pPr>
            <a:r>
              <a:rPr lang="en-IN" sz="2000" b="1" dirty="0">
                <a:latin typeface="Times New Roman" pitchFamily="18" charset="0"/>
                <a:cs typeface="Times New Roman" pitchFamily="18" charset="0"/>
              </a:rPr>
              <a:t>Relational Operator</a:t>
            </a:r>
          </a:p>
          <a:p>
            <a:pPr marL="285750" indent="-285750">
              <a:buFont typeface="Arial" panose="020B0604020202020204" pitchFamily="34" charset="0"/>
              <a:buChar char="•"/>
            </a:pPr>
            <a:r>
              <a:rPr lang="en-IN" sz="2000" b="1" dirty="0">
                <a:latin typeface="Times New Roman" pitchFamily="18" charset="0"/>
                <a:cs typeface="Times New Roman" pitchFamily="18" charset="0"/>
              </a:rPr>
              <a:t>Logical Operator</a:t>
            </a:r>
          </a:p>
          <a:p>
            <a:pPr marL="285750" indent="-285750">
              <a:buFont typeface="Arial" panose="020B0604020202020204" pitchFamily="34" charset="0"/>
              <a:buChar char="•"/>
            </a:pPr>
            <a:r>
              <a:rPr lang="en-IN" sz="2000" b="1" dirty="0">
                <a:latin typeface="Times New Roman" pitchFamily="18" charset="0"/>
                <a:cs typeface="Times New Roman" pitchFamily="18" charset="0"/>
              </a:rPr>
              <a:t>Assignment Operator</a:t>
            </a:r>
          </a:p>
          <a:p>
            <a:pPr marL="285750" indent="-285750">
              <a:buFont typeface="Arial" panose="020B0604020202020204" pitchFamily="34" charset="0"/>
              <a:buChar char="•"/>
            </a:pPr>
            <a:r>
              <a:rPr lang="en-IN" sz="2000" b="1" dirty="0">
                <a:latin typeface="Times New Roman" pitchFamily="18" charset="0"/>
                <a:cs typeface="Times New Roman" pitchFamily="18" charset="0"/>
              </a:rPr>
              <a:t>Increment and Decrement Operator</a:t>
            </a:r>
          </a:p>
          <a:p>
            <a:pPr marL="285750" indent="-285750">
              <a:buFont typeface="Arial" panose="020B0604020202020204" pitchFamily="34" charset="0"/>
              <a:buChar char="•"/>
            </a:pPr>
            <a:r>
              <a:rPr lang="en-IN" sz="2000" b="1" dirty="0">
                <a:latin typeface="Times New Roman" pitchFamily="18" charset="0"/>
                <a:cs typeface="Times New Roman" pitchFamily="18" charset="0"/>
              </a:rPr>
              <a:t>Conditional Operator</a:t>
            </a:r>
          </a:p>
          <a:p>
            <a:pPr marL="285750" indent="-285750">
              <a:buFont typeface="Arial" panose="020B0604020202020204" pitchFamily="34" charset="0"/>
              <a:buChar char="•"/>
            </a:pPr>
            <a:r>
              <a:rPr lang="en-IN" sz="2000" b="1" dirty="0">
                <a:latin typeface="Times New Roman" pitchFamily="18" charset="0"/>
                <a:cs typeface="Times New Roman" pitchFamily="18" charset="0"/>
              </a:rPr>
              <a:t>Misc Operator</a:t>
            </a:r>
          </a:p>
          <a:p>
            <a:pPr marL="285750" indent="-285750">
              <a:buFont typeface="Arial" panose="020B0604020202020204" pitchFamily="34" charset="0"/>
              <a:buChar char="•"/>
            </a:pPr>
            <a:endParaRPr lang="en-IN" sz="2000" b="1" dirty="0">
              <a:latin typeface="Times New Roman" pitchFamily="18" charset="0"/>
              <a:cs typeface="Times New Roman" pitchFamily="18" charset="0"/>
            </a:endParaRPr>
          </a:p>
          <a:p>
            <a:pPr marL="285750" indent="-285750">
              <a:buFont typeface="Arial" panose="020B0604020202020204" pitchFamily="34" charset="0"/>
              <a:buChar char="•"/>
            </a:pPr>
            <a:endParaRPr lang="en-US" sz="2000" b="1"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pPr/>
              <a:t>5</a:t>
            </a:fld>
            <a:endParaRPr lang="en-US" dirty="0"/>
          </a:p>
        </p:txBody>
      </p:sp>
      <p:sp>
        <p:nvSpPr>
          <p:cNvPr id="8" name="Title 7"/>
          <p:cNvSpPr txBox="1">
            <a:spLocks noGrp="1" noChangeArrowheads="1"/>
          </p:cNvSpPr>
          <p:nvPr>
            <p:ph type="title"/>
          </p:nvPr>
        </p:nvSpPr>
        <p:spPr bwMode="auto">
          <a:xfrm>
            <a:off x="449262" y="2343863"/>
            <a:ext cx="445656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4400" b="1" dirty="0">
                <a:latin typeface="Casper Bold" panose="02000806040000020004" pitchFamily="2" charset="0"/>
                <a:ea typeface="Karla" pitchFamily="2" charset="0"/>
                <a:cs typeface="Karla" pitchFamily="2" charset="0"/>
              </a:rPr>
              <a:t>CONTENTS</a:t>
            </a:r>
            <a:r>
              <a:rPr lang="en-US" sz="2000" b="1" dirty="0">
                <a:latin typeface="Karla" pitchFamily="2" charset="0"/>
                <a:ea typeface="Karla" pitchFamily="2" charset="0"/>
                <a:cs typeface="Karla" pitchFamily="2" charset="0"/>
              </a:rPr>
              <a:t/>
            </a:r>
            <a:br>
              <a:rPr lang="en-US" sz="2000" b="1" dirty="0">
                <a:latin typeface="Karla" pitchFamily="2" charset="0"/>
                <a:ea typeface="Karla" pitchFamily="2" charset="0"/>
                <a:cs typeface="Karla" pitchFamily="2" charset="0"/>
              </a:rPr>
            </a:br>
            <a:endParaRPr lang="en-US" sz="1600" dirty="0">
              <a:latin typeface="Raleway ExtraBold" pitchFamily="34" charset="-52"/>
            </a:endParaRPr>
          </a:p>
        </p:txBody>
      </p:sp>
      <p:sp>
        <p:nvSpPr>
          <p:cNvPr id="2" name="Rectangle 1"/>
          <p:cNvSpPr/>
          <p:nvPr/>
        </p:nvSpPr>
        <p:spPr>
          <a:xfrm>
            <a:off x="5295900" y="838200"/>
            <a:ext cx="5867400" cy="55181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16164" y="3087913"/>
            <a:ext cx="4322762" cy="33651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41FEBE20-7F3E-4107-A68B-63E5D8CB51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834" y="946150"/>
            <a:ext cx="5828466" cy="5302250"/>
          </a:xfrm>
          <a:prstGeom prst="rect">
            <a:avLst/>
          </a:prstGeom>
        </p:spPr>
      </p:pic>
      <p:sp>
        <p:nvSpPr>
          <p:cNvPr id="6" name="Date Placeholder 5">
            <a:extLst>
              <a:ext uri="{FF2B5EF4-FFF2-40B4-BE49-F238E27FC236}">
                <a16:creationId xmlns:a16="http://schemas.microsoft.com/office/drawing/2014/main" id="{EDA84C95-7A5E-412F-AAC4-F70A78A2614F}"/>
              </a:ext>
            </a:extLst>
          </p:cNvPr>
          <p:cNvSpPr>
            <a:spLocks noGrp="1"/>
          </p:cNvSpPr>
          <p:nvPr>
            <p:ph type="dt" sz="half" idx="10"/>
          </p:nvPr>
        </p:nvSpPr>
        <p:spPr/>
        <p:txBody>
          <a:bodyPr/>
          <a:lstStyle/>
          <a:p>
            <a:fld id="{BF478955-3686-4F1D-8E5A-4A9C347F737B}" type="datetime1">
              <a:rPr lang="en-IN" smtClean="0"/>
              <a:t>09-06-2022</a:t>
            </a:fld>
            <a:endParaRPr lang="en-US"/>
          </a:p>
        </p:txBody>
      </p:sp>
    </p:spTree>
    <p:extLst>
      <p:ext uri="{BB962C8B-B14F-4D97-AF65-F5344CB8AC3E}">
        <p14:creationId xmlns:p14="http://schemas.microsoft.com/office/powerpoint/2010/main" val="693801593"/>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algn="just"/>
            <a:r>
              <a:rPr lang="en-IN" sz="2400" dirty="0">
                <a:latin typeface="Times New Roman" pitchFamily="18" charset="0"/>
                <a:cs typeface="Times New Roman" pitchFamily="18" charset="0"/>
              </a:rPr>
              <a:t>An operator is a symbol that tells the compiler to perform certain mathematical or logical manipulations.</a:t>
            </a:r>
          </a:p>
          <a:p>
            <a:pPr algn="just"/>
            <a:r>
              <a:rPr lang="en-IN" sz="2400" dirty="0">
                <a:latin typeface="Times New Roman" pitchFamily="18" charset="0"/>
                <a:cs typeface="Times New Roman" pitchFamily="18" charset="0"/>
              </a:rPr>
              <a:t>Operators are used in program to manipulate data and variables. The data items that operators act upon are called operands.</a:t>
            </a:r>
          </a:p>
          <a:p>
            <a:pPr algn="just"/>
            <a:r>
              <a:rPr lang="en-IN" sz="2400" dirty="0">
                <a:latin typeface="Times New Roman" pitchFamily="18" charset="0"/>
                <a:cs typeface="Times New Roman" pitchFamily="18" charset="0"/>
              </a:rPr>
              <a:t>Some operators require two operands, while others act upon only one operand. The operators are classified into unary, binary and ternary depending on whether they operate on one, two or three operands respectively</a:t>
            </a:r>
            <a:r>
              <a:rPr lang="en-IN" sz="2400" dirty="0"/>
              <a:t>.</a:t>
            </a:r>
          </a:p>
          <a:p>
            <a:endParaRPr lang="en-IN" dirty="0"/>
          </a:p>
        </p:txBody>
      </p:sp>
      <p:sp>
        <p:nvSpPr>
          <p:cNvPr id="4" name="Date Placeholder 3"/>
          <p:cNvSpPr>
            <a:spLocks noGrp="1"/>
          </p:cNvSpPr>
          <p:nvPr>
            <p:ph type="dt" sz="half" idx="10"/>
          </p:nvPr>
        </p:nvSpPr>
        <p:spPr/>
        <p:txBody>
          <a:bodyPr/>
          <a:lstStyle/>
          <a:p>
            <a:fld id="{DC29A6E7-831E-48CE-95F6-87DAD7A97CD9}" type="datetime1">
              <a:rPr lang="en-IN" sz="1400" b="1" smtClean="0">
                <a:solidFill>
                  <a:schemeClr val="bg1"/>
                </a:solidFill>
                <a:latin typeface="Times New Roman" panose="02020603050405020304" pitchFamily="18" charset="0"/>
                <a:cs typeface="Times New Roman" panose="02020603050405020304" pitchFamily="18" charset="0"/>
              </a:rPr>
              <a:t>09-06-2022</a:t>
            </a:fld>
            <a:endParaRPr lang="en-IN" sz="1400" b="1" dirty="0">
              <a:solidFill>
                <a:schemeClr val="bg1"/>
              </a:solidFill>
              <a:latin typeface="Times New Roman" panose="02020603050405020304" pitchFamily="18" charset="0"/>
              <a:cs typeface="Times New Roman" panose="02020603050405020304" pitchFamily="18" charset="0"/>
            </a:endParaRPr>
          </a:p>
        </p:txBody>
      </p:sp>
      <p:sp>
        <p:nvSpPr>
          <p:cNvPr id="25" name="Title 1"/>
          <p:cNvSpPr txBox="1">
            <a:spLocks/>
          </p:cNvSpPr>
          <p:nvPr/>
        </p:nvSpPr>
        <p:spPr>
          <a:xfrm>
            <a:off x="2847703" y="365760"/>
            <a:ext cx="7664088" cy="1110343"/>
          </a:xfrm>
          <a:prstGeom prst="rect">
            <a:avLst/>
          </a:prstGeom>
          <a:solidFill>
            <a:srgbClr val="C00000"/>
          </a:solidFill>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IN" sz="4400" b="1" dirty="0">
                <a:solidFill>
                  <a:schemeClr val="bg1"/>
                </a:solidFill>
                <a:latin typeface="Times New Roman" pitchFamily="18" charset="0"/>
                <a:ea typeface="+mj-ea"/>
                <a:cs typeface="Times New Roman" pitchFamily="18" charset="0"/>
              </a:rPr>
              <a:t>Operators</a:t>
            </a:r>
            <a:endParaRPr kumimoji="0" lang="en-IN" sz="4400" b="1"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6" name="Slide Number Placeholder 5"/>
          <p:cNvSpPr>
            <a:spLocks noGrp="1"/>
          </p:cNvSpPr>
          <p:nvPr>
            <p:ph type="sldNum" sz="quarter" idx="12"/>
          </p:nvPr>
        </p:nvSpPr>
        <p:spPr/>
        <p:txBody>
          <a:bodyPr/>
          <a:lstStyle/>
          <a:p>
            <a:fld id="{D0ACE207-8893-440E-B420-229E26CA706E}" type="slidenum">
              <a:rPr lang="en-IN" smtClean="0"/>
              <a:pPr/>
              <a:t>6</a:t>
            </a:fld>
            <a:endParaRPr lang="en-IN"/>
          </a:p>
        </p:txBody>
      </p:sp>
    </p:spTree>
    <p:extLst>
      <p:ext uri="{BB962C8B-B14F-4D97-AF65-F5344CB8AC3E}">
        <p14:creationId xmlns:p14="http://schemas.microsoft.com/office/powerpoint/2010/main" val="475282482"/>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514350" lvl="0" indent="-514350">
              <a:lnSpc>
                <a:spcPct val="100000"/>
              </a:lnSpc>
              <a:spcBef>
                <a:spcPct val="20000"/>
              </a:spcBef>
              <a:buFont typeface="+mj-lt"/>
              <a:buAutoNum type="arabicPeriod"/>
              <a:defRPr/>
            </a:pPr>
            <a:r>
              <a:rPr lang="en-IN" sz="2400" dirty="0">
                <a:latin typeface="Times New Roman" pitchFamily="18" charset="0"/>
                <a:cs typeface="Times New Roman" pitchFamily="18" charset="0"/>
              </a:rPr>
              <a:t>Arithmetic Operators</a:t>
            </a:r>
          </a:p>
          <a:p>
            <a:pPr marL="514350" lvl="0" indent="-514350">
              <a:lnSpc>
                <a:spcPct val="100000"/>
              </a:lnSpc>
              <a:spcBef>
                <a:spcPct val="20000"/>
              </a:spcBef>
              <a:buFont typeface="+mj-lt"/>
              <a:buAutoNum type="arabicPeriod"/>
              <a:defRPr/>
            </a:pPr>
            <a:r>
              <a:rPr lang="en-IN" sz="2400" dirty="0">
                <a:latin typeface="Times New Roman" pitchFamily="18" charset="0"/>
                <a:cs typeface="Times New Roman" pitchFamily="18" charset="0"/>
              </a:rPr>
              <a:t>Relational Operators</a:t>
            </a:r>
          </a:p>
          <a:p>
            <a:pPr marL="514350" lvl="0" indent="-514350">
              <a:lnSpc>
                <a:spcPct val="100000"/>
              </a:lnSpc>
              <a:spcBef>
                <a:spcPct val="20000"/>
              </a:spcBef>
              <a:buFont typeface="+mj-lt"/>
              <a:buAutoNum type="arabicPeriod"/>
              <a:defRPr/>
            </a:pPr>
            <a:r>
              <a:rPr lang="en-IN" sz="2400" dirty="0">
                <a:latin typeface="Times New Roman" pitchFamily="18" charset="0"/>
                <a:cs typeface="Times New Roman" pitchFamily="18" charset="0"/>
              </a:rPr>
              <a:t>Logical Operators</a:t>
            </a:r>
          </a:p>
          <a:p>
            <a:pPr marL="514350" indent="-514350">
              <a:lnSpc>
                <a:spcPct val="100000"/>
              </a:lnSpc>
              <a:spcBef>
                <a:spcPct val="20000"/>
              </a:spcBef>
              <a:buFont typeface="+mj-lt"/>
              <a:buAutoNum type="arabicPeriod"/>
              <a:defRPr/>
            </a:pPr>
            <a:r>
              <a:rPr lang="en-IN" sz="2400" dirty="0">
                <a:latin typeface="Times New Roman" pitchFamily="18" charset="0"/>
                <a:cs typeface="Times New Roman" pitchFamily="18" charset="0"/>
              </a:rPr>
              <a:t>Assignment Operators</a:t>
            </a:r>
          </a:p>
          <a:p>
            <a:pPr marL="514350" indent="-514350">
              <a:lnSpc>
                <a:spcPct val="100000"/>
              </a:lnSpc>
              <a:spcBef>
                <a:spcPct val="20000"/>
              </a:spcBef>
              <a:buFont typeface="+mj-lt"/>
              <a:buAutoNum type="arabicPeriod"/>
              <a:defRPr/>
            </a:pPr>
            <a:r>
              <a:rPr lang="en-IN" sz="2400" dirty="0">
                <a:latin typeface="Times New Roman" pitchFamily="18" charset="0"/>
                <a:cs typeface="Times New Roman" pitchFamily="18" charset="0"/>
              </a:rPr>
              <a:t>Increment and Decrement Operator</a:t>
            </a:r>
          </a:p>
          <a:p>
            <a:pPr marL="514350" lvl="0" indent="-514350">
              <a:lnSpc>
                <a:spcPct val="100000"/>
              </a:lnSpc>
              <a:spcBef>
                <a:spcPct val="20000"/>
              </a:spcBef>
              <a:buFont typeface="+mj-lt"/>
              <a:buAutoNum type="arabicPeriod"/>
              <a:defRPr/>
            </a:pPr>
            <a:r>
              <a:rPr lang="en-IN" sz="2400" dirty="0">
                <a:latin typeface="Times New Roman" pitchFamily="18" charset="0"/>
                <a:cs typeface="Times New Roman" pitchFamily="18" charset="0"/>
              </a:rPr>
              <a:t>Bitwise Operators</a:t>
            </a:r>
          </a:p>
          <a:p>
            <a:pPr marL="514350" lvl="0" indent="-514350">
              <a:lnSpc>
                <a:spcPct val="100000"/>
              </a:lnSpc>
              <a:spcBef>
                <a:spcPct val="20000"/>
              </a:spcBef>
              <a:buFont typeface="+mj-lt"/>
              <a:buAutoNum type="arabicPeriod"/>
              <a:defRPr/>
            </a:pPr>
            <a:r>
              <a:rPr lang="en-IN" sz="2400" dirty="0">
                <a:latin typeface="Times New Roman" pitchFamily="18" charset="0"/>
                <a:cs typeface="Times New Roman" pitchFamily="18" charset="0"/>
              </a:rPr>
              <a:t>Conditional Operators</a:t>
            </a:r>
          </a:p>
          <a:p>
            <a:pPr marL="514350" lvl="0" indent="-514350">
              <a:lnSpc>
                <a:spcPct val="100000"/>
              </a:lnSpc>
              <a:spcBef>
                <a:spcPct val="20000"/>
              </a:spcBef>
              <a:buFont typeface="+mj-lt"/>
              <a:buAutoNum type="arabicPeriod"/>
              <a:defRPr/>
            </a:pPr>
            <a:r>
              <a:rPr lang="en-IN" sz="2400" dirty="0">
                <a:latin typeface="Times New Roman" pitchFamily="18" charset="0"/>
                <a:cs typeface="Times New Roman" pitchFamily="18" charset="0"/>
              </a:rPr>
              <a:t>Some Special Operators</a:t>
            </a:r>
          </a:p>
          <a:p>
            <a:pPr marL="0" indent="0">
              <a:buNone/>
            </a:pPr>
            <a:endParaRPr lang="en-IN" dirty="0"/>
          </a:p>
        </p:txBody>
      </p:sp>
      <p:sp>
        <p:nvSpPr>
          <p:cNvPr id="4" name="Date Placeholder 3"/>
          <p:cNvSpPr>
            <a:spLocks noGrp="1"/>
          </p:cNvSpPr>
          <p:nvPr>
            <p:ph type="dt" sz="half" idx="10"/>
          </p:nvPr>
        </p:nvSpPr>
        <p:spPr/>
        <p:txBody>
          <a:bodyPr/>
          <a:lstStyle/>
          <a:p>
            <a:fld id="{760102B5-7C17-4E4C-A40E-2AD3B46B1833}" type="datetime1">
              <a:rPr lang="en-IN" sz="1400" b="1" smtClean="0">
                <a:solidFill>
                  <a:schemeClr val="bg1"/>
                </a:solidFill>
                <a:latin typeface="Times New Roman" panose="02020603050405020304" pitchFamily="18" charset="0"/>
                <a:cs typeface="Times New Roman" panose="02020603050405020304" pitchFamily="18" charset="0"/>
              </a:rPr>
              <a:t>09-06-2022</a:t>
            </a:fld>
            <a:endParaRPr lang="en-IN" sz="1400" b="1" dirty="0">
              <a:solidFill>
                <a:schemeClr val="bg1"/>
              </a:solidFill>
              <a:latin typeface="Times New Roman" panose="02020603050405020304" pitchFamily="18" charset="0"/>
              <a:cs typeface="Times New Roman" panose="02020603050405020304" pitchFamily="18" charset="0"/>
            </a:endParaRPr>
          </a:p>
        </p:txBody>
      </p:sp>
      <p:sp>
        <p:nvSpPr>
          <p:cNvPr id="25" name="Title 1"/>
          <p:cNvSpPr txBox="1">
            <a:spLocks/>
          </p:cNvSpPr>
          <p:nvPr/>
        </p:nvSpPr>
        <p:spPr>
          <a:xfrm>
            <a:off x="2730137" y="535578"/>
            <a:ext cx="7664088" cy="1110343"/>
          </a:xfrm>
          <a:prstGeom prst="rect">
            <a:avLst/>
          </a:prstGeom>
          <a:solidFill>
            <a:srgbClr val="C00000"/>
          </a:solidFill>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IN" sz="4400" b="1" dirty="0">
                <a:solidFill>
                  <a:schemeClr val="bg1"/>
                </a:solidFill>
                <a:latin typeface="Times New Roman" pitchFamily="18" charset="0"/>
                <a:ea typeface="+mj-ea"/>
                <a:cs typeface="Times New Roman" pitchFamily="18" charset="0"/>
              </a:rPr>
              <a:t>Types of Operators</a:t>
            </a:r>
            <a:endParaRPr kumimoji="0" lang="en-IN" sz="4400" b="1"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6" name="Slide Number Placeholder 5"/>
          <p:cNvSpPr>
            <a:spLocks noGrp="1"/>
          </p:cNvSpPr>
          <p:nvPr>
            <p:ph type="sldNum" sz="quarter" idx="12"/>
          </p:nvPr>
        </p:nvSpPr>
        <p:spPr/>
        <p:txBody>
          <a:bodyPr/>
          <a:lstStyle/>
          <a:p>
            <a:fld id="{D0ACE207-8893-440E-B420-229E26CA706E}" type="slidenum">
              <a:rPr lang="en-IN" smtClean="0"/>
              <a:pPr/>
              <a:t>7</a:t>
            </a:fld>
            <a:endParaRPr lang="en-IN"/>
          </a:p>
        </p:txBody>
      </p:sp>
    </p:spTree>
    <p:extLst>
      <p:ext uri="{BB962C8B-B14F-4D97-AF65-F5344CB8AC3E}">
        <p14:creationId xmlns:p14="http://schemas.microsoft.com/office/powerpoint/2010/main" val="3155454188"/>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algn="just"/>
            <a:r>
              <a:rPr lang="en-US" sz="2400" dirty="0">
                <a:latin typeface="Times New Roman" pitchFamily="18" charset="0"/>
                <a:cs typeface="Times New Roman" pitchFamily="18" charset="0"/>
              </a:rPr>
              <a:t>C programming language provides all basic arithmetic operators: +, -, *, / and %.</a:t>
            </a:r>
          </a:p>
          <a:p>
            <a:pPr algn="just">
              <a:buNone/>
            </a:pPr>
            <a:endParaRPr lang="en-IN" dirty="0"/>
          </a:p>
          <a:p>
            <a:pPr algn="just">
              <a:buNone/>
            </a:pPr>
            <a:endParaRPr lang="en-IN" dirty="0"/>
          </a:p>
        </p:txBody>
      </p:sp>
      <p:sp>
        <p:nvSpPr>
          <p:cNvPr id="4" name="Date Placeholder 3"/>
          <p:cNvSpPr>
            <a:spLocks noGrp="1"/>
          </p:cNvSpPr>
          <p:nvPr>
            <p:ph type="dt" sz="half" idx="10"/>
          </p:nvPr>
        </p:nvSpPr>
        <p:spPr/>
        <p:txBody>
          <a:bodyPr/>
          <a:lstStyle/>
          <a:p>
            <a:fld id="{40C17B08-C4C3-4799-9437-9AEED05FE769}" type="datetime1">
              <a:rPr lang="en-IN" sz="1400" b="1" smtClean="0">
                <a:solidFill>
                  <a:schemeClr val="bg1"/>
                </a:solidFill>
                <a:latin typeface="Times New Roman" panose="02020603050405020304" pitchFamily="18" charset="0"/>
                <a:cs typeface="Times New Roman" panose="02020603050405020304" pitchFamily="18" charset="0"/>
              </a:rPr>
              <a:t>09-06-2022</a:t>
            </a:fld>
            <a:endParaRPr lang="en-IN" sz="1400" b="1" dirty="0">
              <a:solidFill>
                <a:schemeClr val="bg1"/>
              </a:solidFill>
              <a:latin typeface="Times New Roman" panose="02020603050405020304" pitchFamily="18" charset="0"/>
              <a:cs typeface="Times New Roman" panose="02020603050405020304" pitchFamily="18" charset="0"/>
            </a:endParaRPr>
          </a:p>
        </p:txBody>
      </p:sp>
      <p:sp>
        <p:nvSpPr>
          <p:cNvPr id="25" name="Title 1"/>
          <p:cNvSpPr txBox="1">
            <a:spLocks/>
          </p:cNvSpPr>
          <p:nvPr/>
        </p:nvSpPr>
        <p:spPr>
          <a:xfrm>
            <a:off x="2847703" y="365760"/>
            <a:ext cx="7664088" cy="1110343"/>
          </a:xfrm>
          <a:prstGeom prst="rect">
            <a:avLst/>
          </a:prstGeom>
          <a:solidFill>
            <a:srgbClr val="C00000"/>
          </a:solidFill>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IN" sz="4400" b="1"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rPr>
              <a:t>Arithmetic Operator</a:t>
            </a:r>
          </a:p>
        </p:txBody>
      </p:sp>
      <p:sp>
        <p:nvSpPr>
          <p:cNvPr id="6" name="Slide Number Placeholder 5"/>
          <p:cNvSpPr>
            <a:spLocks noGrp="1"/>
          </p:cNvSpPr>
          <p:nvPr>
            <p:ph type="sldNum" sz="quarter" idx="12"/>
          </p:nvPr>
        </p:nvSpPr>
        <p:spPr/>
        <p:txBody>
          <a:bodyPr/>
          <a:lstStyle/>
          <a:p>
            <a:fld id="{D0ACE207-8893-440E-B420-229E26CA706E}" type="slidenum">
              <a:rPr lang="en-IN" smtClean="0"/>
              <a:pPr/>
              <a:t>8</a:t>
            </a:fld>
            <a:endParaRPr lang="en-IN"/>
          </a:p>
        </p:txBody>
      </p:sp>
      <p:graphicFrame>
        <p:nvGraphicFramePr>
          <p:cNvPr id="8" name="Table 7"/>
          <p:cNvGraphicFramePr>
            <a:graphicFrameLocks noGrp="1"/>
          </p:cNvGraphicFramePr>
          <p:nvPr/>
        </p:nvGraphicFramePr>
        <p:xfrm>
          <a:off x="1679304" y="2718283"/>
          <a:ext cx="8128000" cy="22199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840">
                <a:tc>
                  <a:txBody>
                    <a:bodyPr/>
                    <a:lstStyle/>
                    <a:p>
                      <a:r>
                        <a:rPr lang="en-IN" dirty="0"/>
                        <a:t>Operator</a:t>
                      </a:r>
                      <a:endParaRPr lang="en-US" dirty="0"/>
                    </a:p>
                  </a:txBody>
                  <a:tcPr/>
                </a:tc>
                <a:tc>
                  <a:txBody>
                    <a:bodyPr/>
                    <a:lstStyle/>
                    <a:p>
                      <a:r>
                        <a:rPr lang="en-IN" dirty="0"/>
                        <a:t>Meaning</a:t>
                      </a:r>
                      <a:endParaRPr lang="en-US" dirty="0"/>
                    </a:p>
                  </a:txBody>
                  <a:tcPr/>
                </a:tc>
                <a:extLst>
                  <a:ext uri="{0D108BD9-81ED-4DB2-BD59-A6C34878D82A}">
                    <a16:rowId xmlns:a16="http://schemas.microsoft.com/office/drawing/2014/main" val="10000"/>
                  </a:ext>
                </a:extLst>
              </a:tr>
              <a:tr h="370840">
                <a:tc>
                  <a:txBody>
                    <a:bodyPr/>
                    <a:lstStyle/>
                    <a:p>
                      <a:r>
                        <a:rPr lang="en-IN" dirty="0"/>
                        <a:t>+</a:t>
                      </a:r>
                      <a:endParaRPr lang="en-US" dirty="0"/>
                    </a:p>
                  </a:txBody>
                  <a:tcPr/>
                </a:tc>
                <a:tc>
                  <a:txBody>
                    <a:bodyPr/>
                    <a:lstStyle/>
                    <a:p>
                      <a:r>
                        <a:rPr lang="en-IN" dirty="0"/>
                        <a:t>Addition on unary plus</a:t>
                      </a:r>
                      <a:endParaRPr lang="en-US" dirty="0"/>
                    </a:p>
                  </a:txBody>
                  <a:tcPr/>
                </a:tc>
                <a:extLst>
                  <a:ext uri="{0D108BD9-81ED-4DB2-BD59-A6C34878D82A}">
                    <a16:rowId xmlns:a16="http://schemas.microsoft.com/office/drawing/2014/main" val="10001"/>
                  </a:ext>
                </a:extLst>
              </a:tr>
              <a:tr h="370840">
                <a:tc>
                  <a:txBody>
                    <a:bodyPr/>
                    <a:lstStyle/>
                    <a:p>
                      <a:r>
                        <a:rPr lang="en-IN" dirty="0"/>
                        <a:t>-</a:t>
                      </a:r>
                      <a:endParaRPr lang="en-US" dirty="0"/>
                    </a:p>
                  </a:txBody>
                  <a:tcPr/>
                </a:tc>
                <a:tc>
                  <a:txBody>
                    <a:bodyPr/>
                    <a:lstStyle/>
                    <a:p>
                      <a:r>
                        <a:rPr lang="en-IN" dirty="0"/>
                        <a:t>Subtraction or unary minus</a:t>
                      </a:r>
                      <a:endParaRPr lang="en-US" dirty="0"/>
                    </a:p>
                  </a:txBody>
                  <a:tcPr/>
                </a:tc>
                <a:extLst>
                  <a:ext uri="{0D108BD9-81ED-4DB2-BD59-A6C34878D82A}">
                    <a16:rowId xmlns:a16="http://schemas.microsoft.com/office/drawing/2014/main" val="10002"/>
                  </a:ext>
                </a:extLst>
              </a:tr>
              <a:tr h="0">
                <a:tc>
                  <a:txBody>
                    <a:bodyPr/>
                    <a:lstStyle/>
                    <a:p>
                      <a:r>
                        <a:rPr lang="en-IN" dirty="0"/>
                        <a:t>*</a:t>
                      </a:r>
                      <a:endParaRPr lang="en-US" dirty="0"/>
                    </a:p>
                  </a:txBody>
                  <a:tcPr/>
                </a:tc>
                <a:tc>
                  <a:txBody>
                    <a:bodyPr/>
                    <a:lstStyle/>
                    <a:p>
                      <a:r>
                        <a:rPr lang="en-IN" dirty="0"/>
                        <a:t>Multiplication</a:t>
                      </a:r>
                      <a:endParaRPr lang="en-US" dirty="0"/>
                    </a:p>
                  </a:txBody>
                  <a:tcPr/>
                </a:tc>
                <a:extLst>
                  <a:ext uri="{0D108BD9-81ED-4DB2-BD59-A6C34878D82A}">
                    <a16:rowId xmlns:a16="http://schemas.microsoft.com/office/drawing/2014/main" val="10003"/>
                  </a:ext>
                </a:extLst>
              </a:tr>
              <a:tr h="370840">
                <a:tc>
                  <a:txBody>
                    <a:bodyPr/>
                    <a:lstStyle/>
                    <a:p>
                      <a:r>
                        <a:rPr lang="en-IN" dirty="0"/>
                        <a:t>/</a:t>
                      </a:r>
                      <a:endParaRPr lang="en-US" dirty="0"/>
                    </a:p>
                  </a:txBody>
                  <a:tcPr/>
                </a:tc>
                <a:tc>
                  <a:txBody>
                    <a:bodyPr/>
                    <a:lstStyle/>
                    <a:p>
                      <a:r>
                        <a:rPr lang="en-IN" dirty="0"/>
                        <a:t>Division</a:t>
                      </a:r>
                      <a:endParaRPr lang="en-US" dirty="0"/>
                    </a:p>
                  </a:txBody>
                  <a:tcPr/>
                </a:tc>
                <a:extLst>
                  <a:ext uri="{0D108BD9-81ED-4DB2-BD59-A6C34878D82A}">
                    <a16:rowId xmlns:a16="http://schemas.microsoft.com/office/drawing/2014/main" val="10004"/>
                  </a:ext>
                </a:extLst>
              </a:tr>
              <a:tr h="370840">
                <a:tc>
                  <a:txBody>
                    <a:bodyPr/>
                    <a:lstStyle/>
                    <a:p>
                      <a:r>
                        <a:rPr lang="en-IN" dirty="0"/>
                        <a:t>%</a:t>
                      </a:r>
                      <a:endParaRPr lang="en-US" dirty="0"/>
                    </a:p>
                  </a:txBody>
                  <a:tcPr/>
                </a:tc>
                <a:tc>
                  <a:txBody>
                    <a:bodyPr/>
                    <a:lstStyle/>
                    <a:p>
                      <a:r>
                        <a:rPr lang="en-IN" dirty="0"/>
                        <a:t>Modulo</a:t>
                      </a:r>
                      <a:endParaRPr 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75282482"/>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fontScale="77500" lnSpcReduction="20000"/>
          </a:bodyPr>
          <a:lstStyle/>
          <a:p>
            <a:pPr marL="0" indent="0">
              <a:buNone/>
            </a:pPr>
            <a:r>
              <a:rPr lang="en-US" sz="2400" dirty="0"/>
              <a:t>#include&lt;</a:t>
            </a:r>
            <a:r>
              <a:rPr lang="en-US" sz="2400" dirty="0" err="1"/>
              <a:t>stdio.h</a:t>
            </a:r>
            <a:r>
              <a:rPr lang="en-US" sz="2400" dirty="0"/>
              <a:t>&gt;</a:t>
            </a:r>
          </a:p>
          <a:p>
            <a:pPr marL="0" indent="0">
              <a:buNone/>
            </a:pPr>
            <a:r>
              <a:rPr lang="en-US" sz="2400" dirty="0" err="1"/>
              <a:t>int</a:t>
            </a:r>
            <a:r>
              <a:rPr lang="en-US" sz="2400" dirty="0"/>
              <a:t> main()</a:t>
            </a:r>
          </a:p>
          <a:p>
            <a:pPr marL="0" indent="0">
              <a:buNone/>
            </a:pPr>
            <a:r>
              <a:rPr lang="en-US" sz="2400" dirty="0"/>
              <a:t>{</a:t>
            </a:r>
          </a:p>
          <a:p>
            <a:pPr marL="0" indent="0">
              <a:buNone/>
            </a:pPr>
            <a:r>
              <a:rPr lang="en-US" sz="2400" dirty="0"/>
              <a:t>  </a:t>
            </a:r>
            <a:r>
              <a:rPr lang="en-US" sz="2400" dirty="0" err="1"/>
              <a:t>int</a:t>
            </a:r>
            <a:r>
              <a:rPr lang="en-US" sz="2400" dirty="0"/>
              <a:t> </a:t>
            </a:r>
            <a:r>
              <a:rPr lang="en-US" sz="2400" dirty="0" err="1"/>
              <a:t>a,b</a:t>
            </a:r>
            <a:r>
              <a:rPr lang="en-US" sz="2400" dirty="0"/>
              <a:t>;</a:t>
            </a:r>
          </a:p>
          <a:p>
            <a:pPr marL="0" indent="0">
              <a:buNone/>
            </a:pPr>
            <a:r>
              <a:rPr lang="en-US" sz="2400" dirty="0"/>
              <a:t>  </a:t>
            </a:r>
            <a:r>
              <a:rPr lang="en-US" sz="2400" dirty="0" err="1"/>
              <a:t>printf</a:t>
            </a:r>
            <a:r>
              <a:rPr lang="en-US" sz="2400" dirty="0"/>
              <a:t>("enter the value of a and b"); </a:t>
            </a:r>
          </a:p>
          <a:p>
            <a:pPr marL="0" indent="0">
              <a:buNone/>
            </a:pPr>
            <a:r>
              <a:rPr lang="en-US" sz="2400" dirty="0"/>
              <a:t>  </a:t>
            </a:r>
            <a:r>
              <a:rPr lang="en-US" sz="2400" dirty="0" err="1"/>
              <a:t>scanf</a:t>
            </a:r>
            <a:r>
              <a:rPr lang="en-US" sz="2400" dirty="0"/>
              <a:t>("%d %</a:t>
            </a:r>
            <a:r>
              <a:rPr lang="en-US" sz="2400" dirty="0" err="1"/>
              <a:t>d",&amp;a,&amp;b</a:t>
            </a:r>
            <a:r>
              <a:rPr lang="en-US" sz="2400" dirty="0"/>
              <a:t>);                      //Input the value of a and b</a:t>
            </a:r>
          </a:p>
          <a:p>
            <a:pPr marL="0" indent="0">
              <a:buNone/>
            </a:pPr>
            <a:r>
              <a:rPr lang="en-US" sz="2400" dirty="0"/>
              <a:t>  </a:t>
            </a:r>
            <a:r>
              <a:rPr lang="en-US" sz="2400" dirty="0" err="1"/>
              <a:t>printf</a:t>
            </a:r>
            <a:r>
              <a:rPr lang="en-US" sz="2400" dirty="0"/>
              <a:t>("Result of </a:t>
            </a:r>
            <a:r>
              <a:rPr lang="en-US" sz="2400" dirty="0" err="1"/>
              <a:t>a+b</a:t>
            </a:r>
            <a:r>
              <a:rPr lang="en-US" sz="2400" dirty="0"/>
              <a:t> is %d\</a:t>
            </a:r>
            <a:r>
              <a:rPr lang="en-US" sz="2400" dirty="0" err="1"/>
              <a:t>n",a+b</a:t>
            </a:r>
            <a:r>
              <a:rPr lang="en-US" sz="2400" dirty="0"/>
              <a:t>);   //Addition of a and b</a:t>
            </a:r>
          </a:p>
          <a:p>
            <a:pPr marL="0" indent="0">
              <a:buNone/>
            </a:pPr>
            <a:r>
              <a:rPr lang="en-US" sz="2400" dirty="0"/>
              <a:t>  </a:t>
            </a:r>
            <a:r>
              <a:rPr lang="en-US" sz="2400" dirty="0" err="1"/>
              <a:t>printf</a:t>
            </a:r>
            <a:r>
              <a:rPr lang="en-US" sz="2400" dirty="0"/>
              <a:t>("Result of a-b is %d\</a:t>
            </a:r>
            <a:r>
              <a:rPr lang="en-US" sz="2400" dirty="0" err="1"/>
              <a:t>n",a</a:t>
            </a:r>
            <a:r>
              <a:rPr lang="en-US" sz="2400" dirty="0"/>
              <a:t>-b);    //</a:t>
            </a:r>
            <a:r>
              <a:rPr lang="en-US" sz="2400" dirty="0" err="1"/>
              <a:t>Substraction</a:t>
            </a:r>
            <a:r>
              <a:rPr lang="en-US" sz="2400" dirty="0"/>
              <a:t> of  and b	</a:t>
            </a:r>
          </a:p>
          <a:p>
            <a:pPr marL="0" indent="0">
              <a:buNone/>
            </a:pPr>
            <a:r>
              <a:rPr lang="en-US" sz="2400" dirty="0"/>
              <a:t>  </a:t>
            </a:r>
            <a:r>
              <a:rPr lang="en-US" sz="2400" dirty="0" err="1"/>
              <a:t>printf</a:t>
            </a:r>
            <a:r>
              <a:rPr lang="en-US" sz="2400" dirty="0"/>
              <a:t>("Result of a*b is %d\</a:t>
            </a:r>
            <a:r>
              <a:rPr lang="en-US" sz="2400" dirty="0" err="1"/>
              <a:t>n",a</a:t>
            </a:r>
            <a:r>
              <a:rPr lang="en-US" sz="2400" dirty="0"/>
              <a:t>*b);   //Multiplication of a and b</a:t>
            </a:r>
          </a:p>
          <a:p>
            <a:pPr marL="0" indent="0">
              <a:buNone/>
            </a:pPr>
            <a:r>
              <a:rPr lang="en-US" sz="2400" dirty="0"/>
              <a:t>  </a:t>
            </a:r>
            <a:r>
              <a:rPr lang="en-US" sz="2400" dirty="0" err="1"/>
              <a:t>printf</a:t>
            </a:r>
            <a:r>
              <a:rPr lang="en-US" sz="2400" dirty="0"/>
              <a:t>("Result of a/b is %d\</a:t>
            </a:r>
            <a:r>
              <a:rPr lang="en-US" sz="2400" dirty="0" err="1"/>
              <a:t>n",a</a:t>
            </a:r>
            <a:r>
              <a:rPr lang="en-US" sz="2400" dirty="0"/>
              <a:t>/b);    // Division of A/B</a:t>
            </a:r>
          </a:p>
          <a:p>
            <a:pPr marL="0" indent="0">
              <a:buNone/>
            </a:pPr>
            <a:r>
              <a:rPr lang="en-US" sz="2400" dirty="0"/>
              <a:t>  </a:t>
            </a:r>
            <a:r>
              <a:rPr lang="en-US" sz="2400" dirty="0" err="1"/>
              <a:t>printf</a:t>
            </a:r>
            <a:r>
              <a:rPr lang="en-US" sz="2400" dirty="0"/>
              <a:t>("Result of </a:t>
            </a:r>
            <a:r>
              <a:rPr lang="en-US" sz="2400" dirty="0" err="1"/>
              <a:t>a%b</a:t>
            </a:r>
            <a:r>
              <a:rPr lang="en-US" sz="2400" dirty="0"/>
              <a:t> is %d\</a:t>
            </a:r>
            <a:r>
              <a:rPr lang="en-US" sz="2400" dirty="0" err="1"/>
              <a:t>n",a%b</a:t>
            </a:r>
            <a:r>
              <a:rPr lang="en-US" sz="2400" dirty="0"/>
              <a:t>); //Remainder of division</a:t>
            </a:r>
          </a:p>
          <a:p>
            <a:pPr marL="0" indent="0">
              <a:buNone/>
            </a:pPr>
            <a:r>
              <a:rPr lang="en-US" sz="2400" dirty="0"/>
              <a:t>  return 0;</a:t>
            </a:r>
          </a:p>
          <a:p>
            <a:pPr marL="0" indent="0">
              <a:buNone/>
            </a:pPr>
            <a:r>
              <a:rPr lang="en-US" sz="2400" dirty="0"/>
              <a:t>}</a:t>
            </a:r>
          </a:p>
          <a:p>
            <a:pPr algn="just">
              <a:buNone/>
            </a:pPr>
            <a:endParaRPr lang="en-US" sz="2400" dirty="0">
              <a:latin typeface="Times New Roman" pitchFamily="18" charset="0"/>
              <a:cs typeface="Times New Roman" pitchFamily="18" charset="0"/>
            </a:endParaRPr>
          </a:p>
          <a:p>
            <a:pPr algn="just">
              <a:buNone/>
            </a:pPr>
            <a:endParaRPr lang="en-IN" dirty="0"/>
          </a:p>
          <a:p>
            <a:pPr algn="just">
              <a:buNone/>
            </a:pPr>
            <a:endParaRPr lang="en-IN" dirty="0"/>
          </a:p>
        </p:txBody>
      </p:sp>
      <p:sp>
        <p:nvSpPr>
          <p:cNvPr id="4" name="Date Placeholder 3"/>
          <p:cNvSpPr>
            <a:spLocks noGrp="1"/>
          </p:cNvSpPr>
          <p:nvPr>
            <p:ph type="dt" sz="half" idx="10"/>
          </p:nvPr>
        </p:nvSpPr>
        <p:spPr/>
        <p:txBody>
          <a:bodyPr/>
          <a:lstStyle/>
          <a:p>
            <a:fld id="{AC1335D7-F069-458D-9952-0E72B1F490A3}" type="datetime1">
              <a:rPr lang="en-IN" sz="1400" b="1" smtClean="0">
                <a:solidFill>
                  <a:schemeClr val="bg1"/>
                </a:solidFill>
                <a:latin typeface="Times New Roman" panose="02020603050405020304" pitchFamily="18" charset="0"/>
                <a:cs typeface="Times New Roman" panose="02020603050405020304" pitchFamily="18" charset="0"/>
              </a:rPr>
              <a:t>09-06-2022</a:t>
            </a:fld>
            <a:endParaRPr lang="en-IN" sz="1400" b="1" dirty="0">
              <a:solidFill>
                <a:schemeClr val="bg1"/>
              </a:solidFill>
              <a:latin typeface="Times New Roman" panose="02020603050405020304" pitchFamily="18" charset="0"/>
              <a:cs typeface="Times New Roman" panose="02020603050405020304" pitchFamily="18" charset="0"/>
            </a:endParaRPr>
          </a:p>
        </p:txBody>
      </p:sp>
      <p:sp>
        <p:nvSpPr>
          <p:cNvPr id="25" name="Title 1"/>
          <p:cNvSpPr txBox="1">
            <a:spLocks/>
          </p:cNvSpPr>
          <p:nvPr/>
        </p:nvSpPr>
        <p:spPr>
          <a:xfrm>
            <a:off x="2847703" y="365760"/>
            <a:ext cx="7664088" cy="1110343"/>
          </a:xfrm>
          <a:prstGeom prst="rect">
            <a:avLst/>
          </a:prstGeom>
          <a:solidFill>
            <a:srgbClr val="C00000"/>
          </a:solidFill>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IN" sz="4400" b="1"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rPr>
              <a:t>Arithmetic Operator</a:t>
            </a:r>
          </a:p>
        </p:txBody>
      </p:sp>
      <p:sp>
        <p:nvSpPr>
          <p:cNvPr id="6" name="Slide Number Placeholder 5"/>
          <p:cNvSpPr>
            <a:spLocks noGrp="1"/>
          </p:cNvSpPr>
          <p:nvPr>
            <p:ph type="sldNum" sz="quarter" idx="12"/>
          </p:nvPr>
        </p:nvSpPr>
        <p:spPr/>
        <p:txBody>
          <a:bodyPr/>
          <a:lstStyle/>
          <a:p>
            <a:fld id="{D0ACE207-8893-440E-B420-229E26CA706E}" type="slidenum">
              <a:rPr lang="en-IN" smtClean="0"/>
              <a:pPr/>
              <a:t>9</a:t>
            </a:fld>
            <a:endParaRPr lang="en-IN"/>
          </a:p>
        </p:txBody>
      </p:sp>
      <p:pic>
        <p:nvPicPr>
          <p:cNvPr id="9" name="Picture 8"/>
          <p:cNvPicPr/>
          <p:nvPr/>
        </p:nvPicPr>
        <p:blipFill>
          <a:blip r:embed="rId3"/>
          <a:srcRect/>
          <a:stretch>
            <a:fillRect/>
          </a:stretch>
        </p:blipFill>
        <p:spPr bwMode="auto">
          <a:xfrm>
            <a:off x="8158162" y="1919968"/>
            <a:ext cx="2435815" cy="3357426"/>
          </a:xfrm>
          <a:prstGeom prst="rect">
            <a:avLst/>
          </a:prstGeom>
          <a:noFill/>
          <a:ln w="9525">
            <a:noFill/>
            <a:miter lim="800000"/>
            <a:headEnd/>
            <a:tailEnd/>
          </a:ln>
        </p:spPr>
      </p:pic>
    </p:spTree>
    <p:extLst>
      <p:ext uri="{BB962C8B-B14F-4D97-AF65-F5344CB8AC3E}">
        <p14:creationId xmlns:p14="http://schemas.microsoft.com/office/powerpoint/2010/main" val="475282482"/>
      </p:ext>
    </p:extLst>
  </p:cSld>
  <p:clrMapOvr>
    <a:masterClrMapping/>
  </p:clrMapOvr>
  <p:transition spd="slow">
    <p:fade/>
  </p:transition>
</p:sld>
</file>

<file path=ppt/tags/tag1.xml><?xml version="1.0" encoding="utf-8"?>
<p:tagLst xmlns:a="http://schemas.openxmlformats.org/drawingml/2006/main" xmlns:r="http://schemas.openxmlformats.org/officeDocument/2006/relationships" xmlns:p="http://schemas.openxmlformats.org/presentationml/2006/main">
  <p:tag name="ISPRING_LMS_API_VERSION" val="SCORM 2004 (2nd edition)"/>
  <p:tag name="ISPRING_ULTRA_SCORM_COURSE_ID" val="BF00470B-C40B-4E64-A860-14571E64AB58"/>
  <p:tag name="ISPRING_CMI5_LAUNCH_METHOD" val="any window"/>
  <p:tag name="ISPRING_SCORM_ENDPOINT" val="&lt;endpoint&gt;&lt;enable&gt;0&lt;/enable&gt;&lt;lrs&gt;http://&lt;/lrs&gt;&lt;auth&gt;0&lt;/auth&gt;&lt;login&gt;&lt;/login&gt;&lt;password&gt;&lt;/password&gt;&lt;key&gt;&lt;/key&gt;&lt;name&gt;&lt;/name&gt;&lt;email&gt;&lt;/email&gt;&lt;/endpoint&gt;&#10;"/>
  <p:tag name="ISPRINGCLOUDFOLDERID" val="1"/>
  <p:tag name="ISPRINGONLINEFOLDERID" val="1"/>
  <p:tag name="ISPRING_OUTPUT_FOLDER" val="[[&quot;,\u001B.\u0018{C273B255-4E4C-4601-ABF8-D07FC645117E}&quot;,&quot;F:\\CU\\BlackBoard\\20CST111\\PPTs&quot;]]"/>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universal&quot;},&quot;advancedSettings&quot;:{&quot;enableTextAllocation&quot;:&quot;T_TRUE&quot;,&quot;viewingFromLocalDrive&quot;:&quot;T_TRUE&quot;,&quot;contentScale&quot;:75,&quot;contentScaleMode&quot;:&quot;SCALE&quot;},&quot;accessibilitySettings&quot;:{&quot;enabled&quot;:&quot;T_FALSE&quot;},&quot;compressionSettings&quot;:{&quot;imageSettings&quot;:{&quot;jpegQuality&quot;:70,&quot;optimizeImageForResolution&quot;:&quot;T_FALSE&quot;},&quot;audioQuality&quot;:70,&quot;videoQuality&quot;:65},&quot;protectionSettings&quot;:{&quot;watermarkEnabled&quot;:&quot;T_FALSE&quot;,&quot;watermarkPosition&quot;:&quot;MIDDLE_CENTER&quot;,&quot;openWatermarkUrl&quot;:&quot;T_FALSE&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publishDestination&quot;:&quot;LMS&quot;,&quot;wordSettings&quot;:{&quot;printCopies&quot;:1}}"/>
  <p:tag name="ISPRING_SCORM_RATE_SLIDES" val="0"/>
  <p:tag name="ISPRING_SCORM_RATE_QUIZZES" val="0"/>
  <p:tag name="ISPRING_SCORM_PASSING_SCORE" val="0.000000"/>
  <p:tag name="ISPRING_CURRENT_PLAYER_ID" val="universal"/>
  <p:tag name="ISPRING_PRESENTATION_TITLE" val="lecture 7 Operators"/>
  <p:tag name="ISPRING_FIRST_PUBLISH" val="1"/>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4774</TotalTime>
  <Words>2448</Words>
  <Application>Microsoft Office PowerPoint</Application>
  <PresentationFormat>Widescreen</PresentationFormat>
  <Paragraphs>530</Paragraphs>
  <Slides>40</Slides>
  <Notes>40</Notes>
  <HiddenSlides>0</HiddenSlides>
  <MMClips>0</MMClips>
  <ScaleCrop>false</ScaleCrop>
  <HeadingPairs>
    <vt:vector size="8" baseType="variant">
      <vt:variant>
        <vt:lpstr>Fonts Used</vt:lpstr>
      </vt:variant>
      <vt:variant>
        <vt:i4>12</vt:i4>
      </vt:variant>
      <vt:variant>
        <vt:lpstr>Theme</vt:lpstr>
      </vt:variant>
      <vt:variant>
        <vt:i4>2</vt:i4>
      </vt:variant>
      <vt:variant>
        <vt:lpstr>Embedded OLE Servers</vt:lpstr>
      </vt:variant>
      <vt:variant>
        <vt:i4>1</vt:i4>
      </vt:variant>
      <vt:variant>
        <vt:lpstr>Slide Titles</vt:lpstr>
      </vt:variant>
      <vt:variant>
        <vt:i4>40</vt:i4>
      </vt:variant>
    </vt:vector>
  </HeadingPairs>
  <TitlesOfParts>
    <vt:vector size="55" baseType="lpstr">
      <vt:lpstr>Arial</vt:lpstr>
      <vt:lpstr>Arial Black</vt:lpstr>
      <vt:lpstr>Arial Unicode MS</vt:lpstr>
      <vt:lpstr>Calibri</vt:lpstr>
      <vt:lpstr>Calibri Light</vt:lpstr>
      <vt:lpstr>Casper</vt:lpstr>
      <vt:lpstr>Casper Bold</vt:lpstr>
      <vt:lpstr>Karla</vt:lpstr>
      <vt:lpstr>Raleway ExtraBold</vt:lpstr>
      <vt:lpstr>Segoe UI</vt:lpstr>
      <vt:lpstr>Times New Roman</vt:lpstr>
      <vt:lpstr>Wingdings</vt:lpstr>
      <vt:lpstr>1_Office Theme</vt:lpstr>
      <vt:lpstr>Contents Slide Master</vt:lpstr>
      <vt:lpstr>CorelDRAW</vt:lpstr>
      <vt:lpstr>PowerPoint Presentation</vt:lpstr>
      <vt:lpstr>Introduction to Problem Solving</vt:lpstr>
      <vt:lpstr>PowerPoint Presentation</vt:lpstr>
      <vt:lpstr> Scheme of Evaluation  </vt:lpstr>
      <vt:lpstr>CONTENTS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7 Operators</dc:title>
  <dc:creator>Branding</dc:creator>
  <cp:lastModifiedBy>nishu</cp:lastModifiedBy>
  <cp:revision>262</cp:revision>
  <dcterms:created xsi:type="dcterms:W3CDTF">2019-01-09T10:33:58Z</dcterms:created>
  <dcterms:modified xsi:type="dcterms:W3CDTF">2022-06-09T08:50:37Z</dcterms:modified>
</cp:coreProperties>
</file>