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9"/>
  </p:notesMasterIdLst>
  <p:handoutMasterIdLst>
    <p:handoutMasterId r:id="rId30"/>
  </p:handoutMasterIdLst>
  <p:sldIdLst>
    <p:sldId id="277" r:id="rId3"/>
    <p:sldId id="365" r:id="rId4"/>
    <p:sldId id="366" r:id="rId5"/>
    <p:sldId id="367" r:id="rId6"/>
    <p:sldId id="341" r:id="rId7"/>
    <p:sldId id="281" r:id="rId8"/>
    <p:sldId id="296" r:id="rId9"/>
    <p:sldId id="343" r:id="rId10"/>
    <p:sldId id="344" r:id="rId11"/>
    <p:sldId id="319" r:id="rId12"/>
    <p:sldId id="321" r:id="rId13"/>
    <p:sldId id="322" r:id="rId14"/>
    <p:sldId id="323" r:id="rId15"/>
    <p:sldId id="331" r:id="rId16"/>
    <p:sldId id="295" r:id="rId17"/>
    <p:sldId id="325" r:id="rId18"/>
    <p:sldId id="332" r:id="rId19"/>
    <p:sldId id="326" r:id="rId20"/>
    <p:sldId id="345" r:id="rId21"/>
    <p:sldId id="328" r:id="rId22"/>
    <p:sldId id="334" r:id="rId23"/>
    <p:sldId id="329" r:id="rId24"/>
    <p:sldId id="330" r:id="rId25"/>
    <p:sldId id="342" r:id="rId26"/>
    <p:sldId id="284" r:id="rId27"/>
    <p:sldId id="279"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75AF"/>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434" autoAdjust="0"/>
  </p:normalViewPr>
  <p:slideViewPr>
    <p:cSldViewPr snapToGrid="0">
      <p:cViewPr varScale="1">
        <p:scale>
          <a:sx n="73" d="100"/>
          <a:sy n="73" d="100"/>
        </p:scale>
        <p:origin x="600"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tutorial we have seen the structure of C program, how to design a c program including preprocessor directives, global declaration, main function and some user defined functions.</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IN" sz="2400" b="1" dirty="0">
              <a:solidFill>
                <a:schemeClr val="bg2">
                  <a:lumMod val="10000"/>
                </a:schemeClr>
              </a:solidFill>
              <a:cs typeface="Arial" panose="020B0604020202020204" pitchFamily="34" charset="0"/>
            </a:rPr>
            <a:t>We have discussed the importance of header files in a program</a:t>
          </a:r>
          <a:r>
            <a:rPr lang="en-US" sz="2400" b="1" dirty="0">
              <a:solidFill>
                <a:schemeClr val="bg2">
                  <a:lumMod val="10000"/>
                </a:schemeClr>
              </a:solidFill>
            </a:rPr>
            <a:t> ,  the definition of predefined functions is stored in header files.</a:t>
          </a:r>
          <a:endParaRPr lang="en-IN" sz="2400" b="1" dirty="0">
            <a:solidFill>
              <a:schemeClr val="bg2">
                <a:lumMod val="10000"/>
              </a:schemeClr>
            </a:solidFill>
          </a:endParaRP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0621545F-95F6-44EB-825F-83C24ABAE76E}">
      <dgm:prSet phldrT="[Text]" custT="1"/>
      <dgm:spPr/>
      <dgm:t>
        <a:bodyPr/>
        <a:lstStyle/>
        <a:p>
          <a:r>
            <a:rPr lang="en-US" sz="2400" b="1" dirty="0">
              <a:solidFill>
                <a:schemeClr val="bg2">
                  <a:lumMod val="10000"/>
                </a:schemeClr>
              </a:solidFill>
            </a:rPr>
            <a:t>We have discussed about the compilation and execution process, compiler translate the c source code into machine code</a:t>
          </a:r>
          <a:r>
            <a:rPr lang="en-US" sz="2400" dirty="0">
              <a:solidFill>
                <a:srgbClr val="FF0000"/>
              </a:solidFill>
            </a:rPr>
            <a:t>.</a:t>
          </a:r>
          <a:endParaRPr lang="en-IN" sz="2400" dirty="0"/>
        </a:p>
      </dgm:t>
    </dgm:pt>
    <dgm:pt modelId="{0DC4AED1-1C4B-492D-B362-E4F34DA21582}" type="parTrans" cxnId="{57421435-2741-45ED-8B76-658C1BDCB734}">
      <dgm:prSet/>
      <dgm:spPr/>
      <dgm:t>
        <a:bodyPr/>
        <a:lstStyle/>
        <a:p>
          <a:endParaRPr lang="en-IN"/>
        </a:p>
      </dgm:t>
    </dgm:pt>
    <dgm:pt modelId="{93AF2E2B-5524-48E6-96A4-F1B0B555DF04}" type="sibTrans" cxnId="{57421435-2741-45ED-8B76-658C1BDCB734}">
      <dgm:prSet/>
      <dgm:spPr/>
      <dgm:t>
        <a:bodyPr/>
        <a:lstStyle/>
        <a:p>
          <a:endParaRPr lang="en-IN"/>
        </a:p>
      </dgm:t>
    </dgm:pt>
    <dgm:pt modelId="{A01C6F03-8F64-4572-A415-227584B1F1D4}">
      <dgm:prSet custT="1"/>
      <dgm:spPr>
        <a:solidFill>
          <a:schemeClr val="accent1">
            <a:lumMod val="40000"/>
            <a:lumOff val="60000"/>
          </a:schemeClr>
        </a:solidFill>
      </dgm:spPr>
      <dgm:t>
        <a:bodyPr/>
        <a:lstStyle/>
        <a:p>
          <a:r>
            <a:rPr lang="en-US" sz="2400" b="1" dirty="0">
              <a:solidFill>
                <a:schemeClr val="bg2">
                  <a:lumMod val="10000"/>
                </a:schemeClr>
              </a:solidFill>
              <a:sym typeface="Wingdings" panose="05000000000000000000" pitchFamily="2" charset="2"/>
            </a:rPr>
            <a:t>At the end we have seen the live demonstration to design a code in C, </a:t>
          </a:r>
          <a:r>
            <a:rPr lang="en-US" sz="2400" b="1" dirty="0">
              <a:solidFill>
                <a:schemeClr val="bg2">
                  <a:lumMod val="10000"/>
                </a:schemeClr>
              </a:solidFill>
            </a:rPr>
            <a:t>Source code must be saved in </a:t>
          </a:r>
          <a:r>
            <a:rPr lang="en-US" sz="2400" b="1" dirty="0">
              <a:solidFill>
                <a:schemeClr val="bg2">
                  <a:lumMod val="10000"/>
                </a:schemeClr>
              </a:solidFill>
              <a:sym typeface="Wingdings" panose="05000000000000000000" pitchFamily="2" charset="2"/>
            </a:rPr>
            <a:t></a:t>
          </a:r>
          <a:r>
            <a:rPr lang="en-US" sz="2400" b="1" dirty="0">
              <a:solidFill>
                <a:schemeClr val="bg2">
                  <a:lumMod val="10000"/>
                </a:schemeClr>
              </a:solidFill>
            </a:rPr>
            <a:t>Hello.c then converted into  </a:t>
          </a:r>
          <a:r>
            <a:rPr lang="en-US" sz="2400" b="1" dirty="0">
              <a:solidFill>
                <a:schemeClr val="bg2">
                  <a:lumMod val="10000"/>
                </a:schemeClr>
              </a:solidFill>
              <a:sym typeface="Wingdings" panose="05000000000000000000" pitchFamily="2" charset="2"/>
            </a:rPr>
            <a:t>hello.ihello.objhello.exeOutput</a:t>
          </a:r>
        </a:p>
      </dgm:t>
    </dgm:pt>
    <dgm:pt modelId="{4DA968A8-0948-417F-9134-FA754EAB92DA}" type="parTrans" cxnId="{9495434F-F7C9-45D7-B8C6-CCE0B7994591}">
      <dgm:prSet/>
      <dgm:spPr/>
      <dgm:t>
        <a:bodyPr/>
        <a:lstStyle/>
        <a:p>
          <a:endParaRPr lang="en-IN"/>
        </a:p>
      </dgm:t>
    </dgm:pt>
    <dgm:pt modelId="{14056E56-91CB-4AD0-BDAA-2A69C7D39824}" type="sibTrans" cxnId="{9495434F-F7C9-45D7-B8C6-CCE0B7994591}">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t>
        <a:bodyPr/>
        <a:lstStyle/>
        <a:p>
          <a:endParaRPr lang="en-US"/>
        </a:p>
      </dgm:t>
    </dgm:pt>
    <dgm:pt modelId="{2F0A59F6-A053-4340-A4F0-E60DDF039046}" type="pres">
      <dgm:prSet presAssocID="{72067E99-1C3B-406E-B0E9-FC347F914FA8}" presName="node" presStyleLbl="node1" presStyleIdx="0" presStyleCnt="4">
        <dgm:presLayoutVars>
          <dgm:bulletEnabled val="1"/>
        </dgm:presLayoutVars>
      </dgm:prSet>
      <dgm:spPr/>
      <dgm:t>
        <a:bodyPr/>
        <a:lstStyle/>
        <a:p>
          <a:endParaRPr lang="en-US"/>
        </a:p>
      </dgm:t>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4">
        <dgm:presLayoutVars>
          <dgm:bulletEnabled val="1"/>
        </dgm:presLayoutVars>
      </dgm:prSet>
      <dgm:spPr/>
      <dgm:t>
        <a:bodyPr/>
        <a:lstStyle/>
        <a:p>
          <a:endParaRPr lang="en-US"/>
        </a:p>
      </dgm:t>
    </dgm:pt>
    <dgm:pt modelId="{E15D8264-6CE6-4D91-B2D2-1EAC00783183}" type="pres">
      <dgm:prSet presAssocID="{EA51BD59-3F69-42AA-902C-6B9694E16D92}" presName="sibTrans" presStyleCnt="0"/>
      <dgm:spPr/>
    </dgm:pt>
    <dgm:pt modelId="{45C74EF1-9A11-4F71-A1B7-79F2B3452A9C}" type="pres">
      <dgm:prSet presAssocID="{0621545F-95F6-44EB-825F-83C24ABAE76E}" presName="node" presStyleLbl="node1" presStyleIdx="2" presStyleCnt="4">
        <dgm:presLayoutVars>
          <dgm:bulletEnabled val="1"/>
        </dgm:presLayoutVars>
      </dgm:prSet>
      <dgm:spPr/>
      <dgm:t>
        <a:bodyPr/>
        <a:lstStyle/>
        <a:p>
          <a:endParaRPr lang="en-US"/>
        </a:p>
      </dgm:t>
    </dgm:pt>
    <dgm:pt modelId="{0CC0DE93-1BD7-4691-B76E-8B0327162FB5}" type="pres">
      <dgm:prSet presAssocID="{93AF2E2B-5524-48E6-96A4-F1B0B555DF04}" presName="sibTrans" presStyleCnt="0"/>
      <dgm:spPr/>
    </dgm:pt>
    <dgm:pt modelId="{125214B9-F360-433C-AD02-087D02D43A08}" type="pres">
      <dgm:prSet presAssocID="{A01C6F03-8F64-4572-A415-227584B1F1D4}" presName="node" presStyleLbl="node1" presStyleIdx="3" presStyleCnt="4">
        <dgm:presLayoutVars>
          <dgm:bulletEnabled val="1"/>
        </dgm:presLayoutVars>
      </dgm:prSet>
      <dgm:spPr/>
      <dgm:t>
        <a:bodyPr/>
        <a:lstStyle/>
        <a:p>
          <a:endParaRPr lang="en-US"/>
        </a:p>
      </dgm:t>
    </dgm:pt>
  </dgm:ptLst>
  <dgm:cxnLst>
    <dgm:cxn modelId="{9495434F-F7C9-45D7-B8C6-CCE0B7994591}" srcId="{A30D818A-DE61-492C-9F49-4330F19690E3}" destId="{A01C6F03-8F64-4572-A415-227584B1F1D4}" srcOrd="3" destOrd="0" parTransId="{4DA968A8-0948-417F-9134-FA754EAB92DA}" sibTransId="{14056E56-91CB-4AD0-BDAA-2A69C7D39824}"/>
    <dgm:cxn modelId="{CB715DCB-B8A2-400C-A562-D0851701E2C1}" srcId="{A30D818A-DE61-492C-9F49-4330F19690E3}" destId="{A7DE4063-2DA9-4CA0-9DDC-11769B7332D8}" srcOrd="1" destOrd="0" parTransId="{ED3D644F-FD3E-48AA-A0DA-12CED9DB591C}" sibTransId="{EA51BD59-3F69-42AA-902C-6B9694E16D92}"/>
    <dgm:cxn modelId="{7DDA5D15-540F-4782-AC07-9170D87AA5BA}" type="presOf" srcId="{A7DE4063-2DA9-4CA0-9DDC-11769B7332D8}" destId="{DE45F2CF-0A49-462B-B901-AD08FACBBB0E}" srcOrd="0" destOrd="0" presId="urn:microsoft.com/office/officeart/2005/8/layout/default"/>
    <dgm:cxn modelId="{57421435-2741-45ED-8B76-658C1BDCB734}" srcId="{A30D818A-DE61-492C-9F49-4330F19690E3}" destId="{0621545F-95F6-44EB-825F-83C24ABAE76E}" srcOrd="2" destOrd="0" parTransId="{0DC4AED1-1C4B-492D-B362-E4F34DA21582}" sibTransId="{93AF2E2B-5524-48E6-96A4-F1B0B555DF04}"/>
    <dgm:cxn modelId="{537F3816-8AD7-4A36-A251-136F9CB6EDBD}" type="presOf" srcId="{A01C6F03-8F64-4572-A415-227584B1F1D4}" destId="{125214B9-F360-433C-AD02-087D02D43A08}" srcOrd="0" destOrd="0" presId="urn:microsoft.com/office/officeart/2005/8/layout/default"/>
    <dgm:cxn modelId="{D00252CB-9D61-4788-A959-DB99FAB8CBDB}" type="presOf" srcId="{A30D818A-DE61-492C-9F49-4330F19690E3}" destId="{097EF926-1259-452F-A448-711C22076917}" srcOrd="0" destOrd="0" presId="urn:microsoft.com/office/officeart/2005/8/layout/default"/>
    <dgm:cxn modelId="{AAE49CDE-EE1C-4041-8DCB-69A3B80087AD}" srcId="{A30D818A-DE61-492C-9F49-4330F19690E3}" destId="{72067E99-1C3B-406E-B0E9-FC347F914FA8}" srcOrd="0" destOrd="0" parTransId="{E295694A-E3FF-4E4D-B786-E47583760C4E}" sibTransId="{E2FCE763-C2C6-41BB-BE42-2FC9B40C0439}"/>
    <dgm:cxn modelId="{FB907561-3042-443C-9925-0235425570A1}" type="presOf" srcId="{0621545F-95F6-44EB-825F-83C24ABAE76E}" destId="{45C74EF1-9A11-4F71-A1B7-79F2B3452A9C}" srcOrd="0" destOrd="0" presId="urn:microsoft.com/office/officeart/2005/8/layout/default"/>
    <dgm:cxn modelId="{ECCE3782-0BA7-4D11-9D3C-49385FC334F5}" type="presOf" srcId="{72067E99-1C3B-406E-B0E9-FC347F914FA8}" destId="{2F0A59F6-A053-4340-A4F0-E60DDF039046}" srcOrd="0" destOrd="0" presId="urn:microsoft.com/office/officeart/2005/8/layout/default"/>
    <dgm:cxn modelId="{699A32D2-8395-47D4-BE2B-5B8EF202D093}" type="presParOf" srcId="{097EF926-1259-452F-A448-711C22076917}" destId="{2F0A59F6-A053-4340-A4F0-E60DDF039046}" srcOrd="0" destOrd="0" presId="urn:microsoft.com/office/officeart/2005/8/layout/default"/>
    <dgm:cxn modelId="{02491696-24B3-49AC-8F8C-9C3FB5FD4A79}" type="presParOf" srcId="{097EF926-1259-452F-A448-711C22076917}" destId="{B7110241-4B56-449E-BE7E-CE03E41DECBD}" srcOrd="1" destOrd="0" presId="urn:microsoft.com/office/officeart/2005/8/layout/default"/>
    <dgm:cxn modelId="{74690019-F115-4FDC-B1CB-756CF730DB81}" type="presParOf" srcId="{097EF926-1259-452F-A448-711C22076917}" destId="{DE45F2CF-0A49-462B-B901-AD08FACBBB0E}" srcOrd="2" destOrd="0" presId="urn:microsoft.com/office/officeart/2005/8/layout/default"/>
    <dgm:cxn modelId="{5AB02E86-EE83-4357-B54B-6448622334B5}" type="presParOf" srcId="{097EF926-1259-452F-A448-711C22076917}" destId="{E15D8264-6CE6-4D91-B2D2-1EAC00783183}" srcOrd="3" destOrd="0" presId="urn:microsoft.com/office/officeart/2005/8/layout/default"/>
    <dgm:cxn modelId="{5E671BA3-C945-46E3-8A16-A759A8BB1E41}" type="presParOf" srcId="{097EF926-1259-452F-A448-711C22076917}" destId="{45C74EF1-9A11-4F71-A1B7-79F2B3452A9C}" srcOrd="4" destOrd="0" presId="urn:microsoft.com/office/officeart/2005/8/layout/default"/>
    <dgm:cxn modelId="{83814BDA-AC59-4D7F-A37F-B0624856D23C}" type="presParOf" srcId="{097EF926-1259-452F-A448-711C22076917}" destId="{0CC0DE93-1BD7-4691-B76E-8B0327162FB5}" srcOrd="5" destOrd="0" presId="urn:microsoft.com/office/officeart/2005/8/layout/default"/>
    <dgm:cxn modelId="{CEF43F2E-179B-44AB-B9A4-9CF127E089EE}" type="presParOf" srcId="{097EF926-1259-452F-A448-711C22076917}" destId="{125214B9-F360-433C-AD02-087D02D43A08}"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74071" y="1256"/>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rPr>
            <a:t>In this tutorial we have seen the structure of C program, how to design a c program including preprocessor directives, global declaration, main function and some user defined functions.</a:t>
          </a:r>
          <a:endParaRPr lang="en-IN" sz="2400" b="1" kern="1200" dirty="0">
            <a:solidFill>
              <a:schemeClr val="bg2">
                <a:lumMod val="10000"/>
              </a:schemeClr>
            </a:solidFill>
          </a:endParaRPr>
        </a:p>
      </dsp:txBody>
      <dsp:txXfrm>
        <a:off x="74071" y="1256"/>
        <a:ext cx="4166272" cy="2499763"/>
      </dsp:txXfrm>
    </dsp:sp>
    <dsp:sp modelId="{DE45F2CF-0A49-462B-B901-AD08FACBBB0E}">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a:solidFill>
                <a:schemeClr val="bg2">
                  <a:lumMod val="10000"/>
                </a:schemeClr>
              </a:solidFill>
              <a:cs typeface="Arial" panose="020B0604020202020204" pitchFamily="34" charset="0"/>
            </a:rPr>
            <a:t>We have discussed the importance of header files in a program</a:t>
          </a:r>
          <a:r>
            <a:rPr lang="en-US" sz="2400" b="1" kern="1200" dirty="0">
              <a:solidFill>
                <a:schemeClr val="bg2">
                  <a:lumMod val="10000"/>
                </a:schemeClr>
              </a:solidFill>
            </a:rPr>
            <a:t> ,  the definition of predefined functions is stored in header files.</a:t>
          </a:r>
          <a:endParaRPr lang="en-IN" sz="2400" b="1" kern="1200" dirty="0">
            <a:solidFill>
              <a:schemeClr val="bg2">
                <a:lumMod val="10000"/>
              </a:schemeClr>
            </a:solidFill>
          </a:endParaRPr>
        </a:p>
      </dsp:txBody>
      <dsp:txXfrm>
        <a:off x="4656972" y="1256"/>
        <a:ext cx="4166272" cy="2499763"/>
      </dsp:txXfrm>
    </dsp:sp>
    <dsp:sp modelId="{45C74EF1-9A11-4F71-A1B7-79F2B3452A9C}">
      <dsp:nvSpPr>
        <dsp:cNvPr id="0" name=""/>
        <dsp:cNvSpPr/>
      </dsp:nvSpPr>
      <dsp:spPr>
        <a:xfrm>
          <a:off x="74071" y="2917647"/>
          <a:ext cx="4166272" cy="24997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rPr>
            <a:t>We have discussed about the compilation and execution process, compiler translate the c source code into machine code</a:t>
          </a:r>
          <a:r>
            <a:rPr lang="en-US" sz="2400" kern="1200" dirty="0">
              <a:solidFill>
                <a:srgbClr val="FF0000"/>
              </a:solidFill>
            </a:rPr>
            <a:t>.</a:t>
          </a:r>
          <a:endParaRPr lang="en-IN" sz="2400" kern="1200" dirty="0"/>
        </a:p>
      </dsp:txBody>
      <dsp:txXfrm>
        <a:off x="74071" y="2917647"/>
        <a:ext cx="4166272" cy="2499763"/>
      </dsp:txXfrm>
    </dsp:sp>
    <dsp:sp modelId="{125214B9-F360-433C-AD02-087D02D43A08}">
      <dsp:nvSpPr>
        <dsp:cNvPr id="0" name=""/>
        <dsp:cNvSpPr/>
      </dsp:nvSpPr>
      <dsp:spPr>
        <a:xfrm>
          <a:off x="4656972" y="2917647"/>
          <a:ext cx="4166272" cy="249976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sym typeface="Wingdings" panose="05000000000000000000" pitchFamily="2" charset="2"/>
            </a:rPr>
            <a:t>At the end we have seen the live demonstration to design a code in C, </a:t>
          </a:r>
          <a:r>
            <a:rPr lang="en-US" sz="2400" b="1" kern="1200" dirty="0">
              <a:solidFill>
                <a:schemeClr val="bg2">
                  <a:lumMod val="10000"/>
                </a:schemeClr>
              </a:solidFill>
            </a:rPr>
            <a:t>Source code must be saved in </a:t>
          </a:r>
          <a:r>
            <a:rPr lang="en-US" sz="2400" b="1" kern="1200" dirty="0">
              <a:solidFill>
                <a:schemeClr val="bg2">
                  <a:lumMod val="10000"/>
                </a:schemeClr>
              </a:solidFill>
              <a:sym typeface="Wingdings" panose="05000000000000000000" pitchFamily="2" charset="2"/>
            </a:rPr>
            <a:t></a:t>
          </a:r>
          <a:r>
            <a:rPr lang="en-US" sz="2400" b="1" kern="1200" dirty="0">
              <a:solidFill>
                <a:schemeClr val="bg2">
                  <a:lumMod val="10000"/>
                </a:schemeClr>
              </a:solidFill>
            </a:rPr>
            <a:t>Hello.c then converted into  </a:t>
          </a:r>
          <a:r>
            <a:rPr lang="en-US" sz="2400" b="1" kern="1200" dirty="0">
              <a:solidFill>
                <a:schemeClr val="bg2">
                  <a:lumMod val="10000"/>
                </a:schemeClr>
              </a:solidFill>
              <a:sym typeface="Wingdings" panose="05000000000000000000" pitchFamily="2" charset="2"/>
            </a:rPr>
            <a:t>hello.ihello.objhello.exeOutput</a:t>
          </a:r>
        </a:p>
      </dsp:txBody>
      <dsp:txXfrm>
        <a:off x="4656972" y="2917647"/>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3815879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2622811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230629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17475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611128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7759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1635517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3185172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2688473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27331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261595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615626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2642107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3843694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3152623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3935070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1879865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2261813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26</a:t>
            </a:fld>
            <a:endParaRPr lang="en-US"/>
          </a:p>
        </p:txBody>
      </p:sp>
    </p:spTree>
    <p:extLst>
      <p:ext uri="{BB962C8B-B14F-4D97-AF65-F5344CB8AC3E}">
        <p14:creationId xmlns:p14="http://schemas.microsoft.com/office/powerpoint/2010/main" val="22785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10903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228013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1254521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6</a:t>
            </a:fld>
            <a:endParaRPr lang="en-US" dirty="0"/>
          </a:p>
        </p:txBody>
      </p:sp>
    </p:spTree>
    <p:extLst>
      <p:ext uri="{BB962C8B-B14F-4D97-AF65-F5344CB8AC3E}">
        <p14:creationId xmlns:p14="http://schemas.microsoft.com/office/powerpoint/2010/main" val="418602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592216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79252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234548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5Kg4q0Vq5UU"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resh2refresh.com/c-programming/c-basic-progra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hyperlink" Target="https://www.youtube.com/watch?v=VSU7EaHMzl8&amp;list=PLJvIzs_rP6R73WlvumJvCQJrOY3U5zq1j&amp;index=5&amp;t=615s" TargetMode="External"/><Relationship Id="rId4" Type="http://schemas.openxmlformats.org/officeDocument/2006/relationships/hyperlink" Target="https://www.geeksforgeeks.org/c-language-set-1-introduction/"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121347" y="5962838"/>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7" name="CorelDRAW" r:id="rId4" imgW="2169000" imgH="2169360" progId="">
                  <p:embed/>
                </p:oleObj>
              </mc:Choice>
              <mc:Fallback>
                <p:oleObj name="CorelDRAW" r:id="rId4" imgW="2169000" imgH="2169360" progId="">
                  <p:embed/>
                  <p:pic>
                    <p:nvPicPr>
                      <p:cNvPr id="0" name="Picture 92"/>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302677" y="6060778"/>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Structure of C program </a:t>
            </a: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914391" y="1562755"/>
            <a:ext cx="9884238" cy="327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800" dirty="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97F7C-09A4-4A93-91FF-43339B10C811}"/>
              </a:ext>
            </a:extLst>
          </p:cNvPr>
          <p:cNvSpPr>
            <a:spLocks noGrp="1"/>
          </p:cNvSpPr>
          <p:nvPr>
            <p:ph idx="1"/>
          </p:nvPr>
        </p:nvSpPr>
        <p:spPr>
          <a:xfrm>
            <a:off x="1238250" y="44450"/>
            <a:ext cx="10515600" cy="6677025"/>
          </a:xfrm>
        </p:spPr>
        <p:txBody>
          <a:bodyPr>
            <a:normAutofit fontScale="47500" lnSpcReduction="20000"/>
          </a:bodyPr>
          <a:lstStyle/>
          <a:p>
            <a:pPr marL="0" lvl="0" indent="0" eaLnBrk="0" fontAlgn="base" hangingPunct="0">
              <a:lnSpc>
                <a:spcPct val="100000"/>
              </a:lnSpc>
              <a:spcBef>
                <a:spcPct val="0"/>
              </a:spcBef>
              <a:spcAft>
                <a:spcPct val="0"/>
              </a:spcAft>
              <a:buNone/>
            </a:pPr>
            <a:r>
              <a:rPr lang="en-US" altLang="en-US" sz="7000" dirty="0">
                <a:solidFill>
                  <a:srgbClr val="000000"/>
                </a:solidFill>
                <a:latin typeface="Wingdings" panose="05000000000000000000" pitchFamily="2" charset="2"/>
                <a:cs typeface="Arial" panose="020B0604020202020204" pitchFamily="34" charset="0"/>
              </a:rPr>
              <a:t>ü</a:t>
            </a:r>
            <a:r>
              <a:rPr lang="en-US" altLang="en-US" sz="7000" dirty="0">
                <a:solidFill>
                  <a:srgbClr val="000000"/>
                </a:solidFill>
                <a:latin typeface="Times New Roman" panose="02020603050405020304" pitchFamily="18" charset="0"/>
                <a:cs typeface="Times New Roman" panose="02020603050405020304" pitchFamily="18" charset="0"/>
              </a:rPr>
              <a:t>  </a:t>
            </a:r>
            <a:r>
              <a:rPr lang="en-US" altLang="en-US" sz="9300" b="1" dirty="0">
                <a:solidFill>
                  <a:srgbClr val="000000"/>
                </a:solidFill>
                <a:cs typeface="Times New Roman" panose="02020603050405020304" pitchFamily="18" charset="0"/>
              </a:rPr>
              <a:t>Documentation Section</a:t>
            </a:r>
            <a:endParaRPr lang="en-US" altLang="en-US" sz="9300" b="1" dirty="0"/>
          </a:p>
          <a:p>
            <a:pPr marL="0" lvl="0" indent="0" eaLnBrk="0" fontAlgn="base" hangingPunct="0">
              <a:lnSpc>
                <a:spcPct val="100000"/>
              </a:lnSpc>
              <a:spcBef>
                <a:spcPct val="0"/>
              </a:spcBef>
              <a:spcAft>
                <a:spcPct val="0"/>
              </a:spcAft>
              <a:buNone/>
            </a:pPr>
            <a:endParaRPr lang="en-US" altLang="en-US" dirty="0">
              <a:solidFill>
                <a:srgbClr val="000000"/>
              </a:solidFill>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altLang="en-US" sz="5900" dirty="0">
                <a:solidFill>
                  <a:srgbClr val="000000"/>
                </a:solidFill>
                <a:cs typeface="Times New Roman" panose="02020603050405020304" pitchFamily="18" charset="0"/>
              </a:rPr>
              <a:t>The documentation section consists of a set of comment lines, giving the name of the program, the author and other details, which the programmer would like to use later. The comments can be written in two ways:</a:t>
            </a:r>
            <a:endParaRPr lang="en-US" altLang="en-US" sz="5900" dirty="0"/>
          </a:p>
          <a:p>
            <a:pPr marL="0" lvl="0" indent="0" eaLnBrk="0" fontAlgn="base" hangingPunct="0">
              <a:lnSpc>
                <a:spcPct val="100000"/>
              </a:lnSpc>
              <a:spcBef>
                <a:spcPct val="0"/>
              </a:spcBef>
              <a:spcAft>
                <a:spcPct val="0"/>
              </a:spcAft>
              <a:buNone/>
            </a:pPr>
            <a:r>
              <a:rPr lang="en-US" altLang="en-US" sz="5900" dirty="0"/>
              <a:t/>
            </a:r>
            <a:br>
              <a:rPr lang="en-US" altLang="en-US" sz="5900" dirty="0"/>
            </a:br>
            <a:r>
              <a:rPr lang="en-US" altLang="en-US" sz="5900" dirty="0">
                <a:solidFill>
                  <a:srgbClr val="000000"/>
                </a:solidFill>
                <a:cs typeface="Times New Roman" panose="02020603050405020304" pitchFamily="18" charset="0"/>
              </a:rPr>
              <a:t>a)      Multi-line comment</a:t>
            </a:r>
            <a:endParaRPr lang="en-US" altLang="en-US" sz="5900" dirty="0"/>
          </a:p>
          <a:p>
            <a:pPr marL="0" lvl="0" indent="0" eaLnBrk="0" fontAlgn="base" hangingPunct="0">
              <a:lnSpc>
                <a:spcPct val="100000"/>
              </a:lnSpc>
              <a:spcBef>
                <a:spcPct val="0"/>
              </a:spcBef>
              <a:spcAft>
                <a:spcPct val="0"/>
              </a:spcAft>
              <a:buNone/>
            </a:pPr>
            <a:r>
              <a:rPr lang="en-US" altLang="en-US" sz="5900" dirty="0">
                <a:solidFill>
                  <a:srgbClr val="000000"/>
                </a:solidFill>
                <a:cs typeface="Times New Roman" panose="02020603050405020304" pitchFamily="18" charset="0"/>
              </a:rPr>
              <a:t>/* This is a </a:t>
            </a:r>
          </a:p>
          <a:p>
            <a:pPr marL="0" lvl="0" indent="0" eaLnBrk="0" fontAlgn="base" hangingPunct="0">
              <a:lnSpc>
                <a:spcPct val="100000"/>
              </a:lnSpc>
              <a:spcBef>
                <a:spcPct val="0"/>
              </a:spcBef>
              <a:spcAft>
                <a:spcPct val="0"/>
              </a:spcAft>
              <a:buNone/>
            </a:pPr>
            <a:r>
              <a:rPr lang="en-US" altLang="en-US" sz="5900" dirty="0">
                <a:solidFill>
                  <a:srgbClr val="000000"/>
                </a:solidFill>
                <a:cs typeface="Times New Roman" panose="02020603050405020304" pitchFamily="18" charset="0"/>
              </a:rPr>
              <a:t>multi-line				</a:t>
            </a:r>
            <a:endParaRPr lang="en-US" altLang="en-US" sz="5900" dirty="0">
              <a:solidFill>
                <a:srgbClr val="FF0000"/>
              </a:solidFill>
            </a:endParaRPr>
          </a:p>
          <a:p>
            <a:pPr marL="0" lvl="0" indent="0" eaLnBrk="0" fontAlgn="base" hangingPunct="0">
              <a:lnSpc>
                <a:spcPct val="100000"/>
              </a:lnSpc>
              <a:spcBef>
                <a:spcPct val="0"/>
              </a:spcBef>
              <a:spcAft>
                <a:spcPct val="0"/>
              </a:spcAft>
              <a:buNone/>
            </a:pPr>
            <a:r>
              <a:rPr lang="en-US" altLang="en-US" sz="5900" dirty="0">
                <a:solidFill>
                  <a:srgbClr val="000000"/>
                </a:solidFill>
                <a:cs typeface="Times New Roman" panose="02020603050405020304" pitchFamily="18" charset="0"/>
              </a:rPr>
              <a:t>comment */</a:t>
            </a:r>
            <a:r>
              <a:rPr lang="en-US" altLang="en-US" sz="5100" dirty="0">
                <a:solidFill>
                  <a:srgbClr val="000000"/>
                </a:solidFill>
                <a:cs typeface="Times New Roman" panose="02020603050405020304" pitchFamily="18" charset="0"/>
              </a:rPr>
              <a:t>			</a:t>
            </a:r>
          </a:p>
          <a:p>
            <a:pPr marL="0" indent="0" eaLnBrk="0" fontAlgn="base" hangingPunct="0">
              <a:lnSpc>
                <a:spcPct val="100000"/>
              </a:lnSpc>
              <a:spcBef>
                <a:spcPct val="0"/>
              </a:spcBef>
              <a:spcAft>
                <a:spcPct val="0"/>
              </a:spcAft>
              <a:buNone/>
            </a:pPr>
            <a:endParaRPr lang="en-US" altLang="en-US" sz="5100" dirty="0">
              <a:solidFill>
                <a:srgbClr val="FF0000"/>
              </a:solidFill>
              <a:cs typeface="Times New Roman" panose="02020603050405020304" pitchFamily="18" charset="0"/>
            </a:endParaRPr>
          </a:p>
          <a:p>
            <a:pPr marL="0" indent="0" eaLnBrk="0" fontAlgn="base" hangingPunct="0">
              <a:lnSpc>
                <a:spcPct val="100000"/>
              </a:lnSpc>
              <a:spcBef>
                <a:spcPct val="0"/>
              </a:spcBef>
              <a:spcAft>
                <a:spcPct val="0"/>
              </a:spcAft>
              <a:buNone/>
            </a:pPr>
            <a:r>
              <a:rPr lang="en-US" altLang="en-US" sz="5900" dirty="0">
                <a:solidFill>
                  <a:srgbClr val="FF0000"/>
                </a:solidFill>
                <a:cs typeface="Times New Roman" panose="02020603050405020304" pitchFamily="18" charset="0"/>
              </a:rPr>
              <a:t>Ex: /* Author : Aman</a:t>
            </a:r>
          </a:p>
          <a:p>
            <a:pPr marL="0" indent="0" eaLnBrk="0" fontAlgn="base" hangingPunct="0">
              <a:lnSpc>
                <a:spcPct val="100000"/>
              </a:lnSpc>
              <a:spcBef>
                <a:spcPct val="0"/>
              </a:spcBef>
              <a:spcAft>
                <a:spcPct val="0"/>
              </a:spcAft>
              <a:buNone/>
            </a:pPr>
            <a:endParaRPr lang="en-US" altLang="en-US" sz="5900" dirty="0">
              <a:solidFill>
                <a:srgbClr val="FF0000"/>
              </a:solidFill>
              <a:cs typeface="Times New Roman" panose="02020603050405020304" pitchFamily="18" charset="0"/>
            </a:endParaRPr>
          </a:p>
          <a:p>
            <a:pPr marL="0" indent="0" eaLnBrk="0" fontAlgn="base" hangingPunct="0">
              <a:lnSpc>
                <a:spcPct val="100000"/>
              </a:lnSpc>
              <a:spcBef>
                <a:spcPct val="0"/>
              </a:spcBef>
              <a:spcAft>
                <a:spcPct val="0"/>
              </a:spcAft>
              <a:buNone/>
            </a:pPr>
            <a:r>
              <a:rPr lang="en-US" altLang="en-US" sz="5900" dirty="0">
                <a:solidFill>
                  <a:srgbClr val="FF0000"/>
                </a:solidFill>
                <a:cs typeface="Times New Roman" panose="02020603050405020304" pitchFamily="18" charset="0"/>
              </a:rPr>
              <a:t>Date:10/06/2020 */</a:t>
            </a:r>
          </a:p>
          <a:p>
            <a:pPr marL="0" lvl="0" indent="0" eaLnBrk="0" fontAlgn="base" hangingPunct="0">
              <a:lnSpc>
                <a:spcPct val="100000"/>
              </a:lnSpc>
              <a:spcBef>
                <a:spcPct val="0"/>
              </a:spcBef>
              <a:spcAft>
                <a:spcPct val="0"/>
              </a:spcAft>
              <a:buNone/>
            </a:pPr>
            <a:endParaRPr lang="en-US" altLang="en-US" sz="5900" dirty="0">
              <a:solidFill>
                <a:srgbClr val="FF0000"/>
              </a:solidFill>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5900" dirty="0">
                <a:solidFill>
                  <a:srgbClr val="000000"/>
                </a:solidFill>
                <a:cs typeface="Times New Roman" panose="02020603050405020304" pitchFamily="18" charset="0"/>
              </a:rPr>
              <a:t>b)      Single-line comment		</a:t>
            </a:r>
            <a:endParaRPr lang="en-US" altLang="en-US" sz="5900" dirty="0">
              <a:solidFill>
                <a:srgbClr val="FF0000"/>
              </a:solidFill>
            </a:endParaRPr>
          </a:p>
          <a:p>
            <a:pPr marL="0" lvl="0" indent="0" eaLnBrk="0" fontAlgn="base" hangingPunct="0">
              <a:lnSpc>
                <a:spcPct val="100000"/>
              </a:lnSpc>
              <a:spcBef>
                <a:spcPct val="0"/>
              </a:spcBef>
              <a:spcAft>
                <a:spcPct val="0"/>
              </a:spcAft>
              <a:buNone/>
            </a:pPr>
            <a:r>
              <a:rPr lang="en-US" altLang="en-US" sz="5900" dirty="0">
                <a:solidFill>
                  <a:srgbClr val="000000"/>
                </a:solidFill>
                <a:cs typeface="Times New Roman" panose="02020603050405020304" pitchFamily="18" charset="0"/>
              </a:rPr>
              <a:t>// This is a single-line comment</a:t>
            </a:r>
            <a:endParaRPr lang="en-US" altLang="en-US" sz="5900" dirty="0"/>
          </a:p>
          <a:p>
            <a:pPr marL="0" indent="0" fontAlgn="base">
              <a:buNone/>
            </a:pPr>
            <a:r>
              <a:rPr lang="en-US" altLang="en-US" sz="5900" dirty="0">
                <a:solidFill>
                  <a:srgbClr val="FF0000"/>
                </a:solidFill>
                <a:cs typeface="Times New Roman" panose="02020603050405020304" pitchFamily="18" charset="0"/>
              </a:rPr>
              <a:t>// Author: Aman</a:t>
            </a:r>
            <a:endParaRPr lang="en-US" sz="5900" dirty="0"/>
          </a:p>
          <a:p>
            <a:pPr marL="0" indent="0" fontAlgn="base">
              <a:buNone/>
            </a:pPr>
            <a:endParaRPr lang="en-US" dirty="0">
              <a:solidFill>
                <a:srgbClr val="444444"/>
              </a:solidFill>
              <a:latin typeface="Georgia" panose="02040502050405020303" pitchFamily="18" charset="0"/>
            </a:endParaRPr>
          </a:p>
          <a:p>
            <a:pPr fontAlgn="base"/>
            <a:endParaRPr lang="en-US" dirty="0">
              <a:solidFill>
                <a:srgbClr val="444444"/>
              </a:solidFill>
              <a:latin typeface="Georgia" panose="02040502050405020303" pitchFamily="18" charset="0"/>
            </a:endParaRPr>
          </a:p>
          <a:p>
            <a:endParaRPr lang="en-IN" dirty="0"/>
          </a:p>
        </p:txBody>
      </p:sp>
      <p:sp>
        <p:nvSpPr>
          <p:cNvPr id="4" name="Slide Number Placeholder 3">
            <a:extLst>
              <a:ext uri="{FF2B5EF4-FFF2-40B4-BE49-F238E27FC236}">
                <a16:creationId xmlns:a16="http://schemas.microsoft.com/office/drawing/2014/main" id="{EF8667FD-CE97-48A2-A40E-69EC9AF4AB37}"/>
              </a:ext>
            </a:extLst>
          </p:cNvPr>
          <p:cNvSpPr>
            <a:spLocks noGrp="1"/>
          </p:cNvSpPr>
          <p:nvPr>
            <p:ph type="sldNum" sz="quarter" idx="12"/>
          </p:nvPr>
        </p:nvSpPr>
        <p:spPr/>
        <p:txBody>
          <a:bodyPr/>
          <a:lstStyle/>
          <a:p>
            <a:fld id="{BDCDBBEF-AA6C-4BA6-85B2-A17D7F280E38}" type="slidenum">
              <a:rPr lang="en-US" smtClean="0"/>
              <a:pPr/>
              <a:t>10</a:t>
            </a:fld>
            <a:endParaRPr lang="en-US" dirty="0"/>
          </a:p>
        </p:txBody>
      </p:sp>
      <p:sp>
        <p:nvSpPr>
          <p:cNvPr id="6" name="Rectangle 1">
            <a:extLst>
              <a:ext uri="{FF2B5EF4-FFF2-40B4-BE49-F238E27FC236}">
                <a16:creationId xmlns:a16="http://schemas.microsoft.com/office/drawing/2014/main" id="{933E51B8-7BF0-4AAB-8DD2-1DF171364607}"/>
              </a:ext>
            </a:extLst>
          </p:cNvPr>
          <p:cNvSpPr>
            <a:spLocks noChangeArrowheads="1"/>
          </p:cNvSpPr>
          <p:nvPr/>
        </p:nvSpPr>
        <p:spPr bwMode="auto">
          <a:xfrm>
            <a:off x="0" y="-161582"/>
            <a:ext cx="553917" cy="323165"/>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344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8" end="8"/>
                                            </p:txEl>
                                          </p:spTgt>
                                        </p:tgtEl>
                                      </p:cBhvr>
                                      <p:by x="150000" y="150000"/>
                                    </p:animScale>
                                  </p:childTnLst>
                                </p:cTn>
                              </p:par>
                              <p:par>
                                <p:cTn id="7" presetID="6" presetClass="emph" presetSubtype="0" fill="hold" nodeType="withEffect">
                                  <p:stCondLst>
                                    <p:cond delay="0"/>
                                  </p:stCondLst>
                                  <p:childTnLst>
                                    <p:animScale>
                                      <p:cBhvr>
                                        <p:cTn id="8" dur="2000" fill="hold"/>
                                        <p:tgtEl>
                                          <p:spTgt spid="3">
                                            <p:txEl>
                                              <p:pRg st="10" end="10"/>
                                            </p:txEl>
                                          </p:spTgt>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3">
                                            <p:txEl>
                                              <p:pRg st="14" end="1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D05743-EFF9-47D8-BA88-549503BEADEC}"/>
              </a:ext>
            </a:extLst>
          </p:cNvPr>
          <p:cNvSpPr>
            <a:spLocks noGrp="1"/>
          </p:cNvSpPr>
          <p:nvPr>
            <p:ph type="sldNum" sz="quarter" idx="12"/>
          </p:nvPr>
        </p:nvSpPr>
        <p:spPr/>
        <p:txBody>
          <a:bodyPr/>
          <a:lstStyle/>
          <a:p>
            <a:fld id="{BDCDBBEF-AA6C-4BA6-85B2-A17D7F280E38}" type="slidenum">
              <a:rPr lang="en-US" smtClean="0"/>
              <a:pPr/>
              <a:t>11</a:t>
            </a:fld>
            <a:endParaRPr lang="en-US" dirty="0"/>
          </a:p>
        </p:txBody>
      </p:sp>
      <p:sp>
        <p:nvSpPr>
          <p:cNvPr id="5" name="Rectangle 1">
            <a:extLst>
              <a:ext uri="{FF2B5EF4-FFF2-40B4-BE49-F238E27FC236}">
                <a16:creationId xmlns:a16="http://schemas.microsoft.com/office/drawing/2014/main" id="{53AEFACE-F143-4DD2-8BE3-8BF2D99CC234}"/>
              </a:ext>
            </a:extLst>
          </p:cNvPr>
          <p:cNvSpPr>
            <a:spLocks noGrp="1" noChangeArrowheads="1"/>
          </p:cNvSpPr>
          <p:nvPr>
            <p:ph idx="1"/>
          </p:nvPr>
        </p:nvSpPr>
        <p:spPr bwMode="auto">
          <a:xfrm>
            <a:off x="1162050" y="51152"/>
            <a:ext cx="10515085" cy="6755696"/>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Wingdings" panose="05000000000000000000" pitchFamily="2" charset="2"/>
                <a:cs typeface="Arial" panose="020B0604020202020204" pitchFamily="34" charset="0"/>
              </a:rPr>
              <a:t>ü</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4400" b="1" u="none" strike="noStrike" cap="none" normalizeH="0" baseline="0" dirty="0">
                <a:ln>
                  <a:noFill/>
                </a:ln>
                <a:solidFill>
                  <a:srgbClr val="000000"/>
                </a:solidFill>
                <a:effectLst/>
                <a:latin typeface="+mn-lt"/>
                <a:cs typeface="Times New Roman" panose="02020603050405020304" pitchFamily="18" charset="0"/>
              </a:rPr>
              <a:t>Link Section</a:t>
            </a:r>
            <a:endParaRPr kumimoji="0" lang="en-US" altLang="en-US" sz="4400" b="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The link section provides instructions to the compiler to link functions from the system library.</a:t>
            </a:r>
            <a:endParaRPr kumimoji="0" lang="en-US" altLang="en-US"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If we want to access the functions stored in the library, it is necessary to tell the compiler about the files to be accessed. This is achieved by using the preprocessor directive #include as follows:</a:t>
            </a:r>
            <a:endParaRPr kumimoji="0" lang="en-US" altLang="en-US"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mn-lt"/>
                <a:cs typeface="Times New Roman" panose="02020603050405020304" pitchFamily="18" charset="0"/>
              </a:rPr>
              <a:t>#include&lt;filename&gt;</a:t>
            </a:r>
            <a:endParaRPr kumimoji="0" lang="en-US" altLang="en-US" b="1" i="0" u="none" strike="noStrike" cap="none" normalizeH="0" baseline="0" dirty="0">
              <a:ln>
                <a:noFill/>
              </a:ln>
              <a:solidFill>
                <a:srgbClr val="FF0000"/>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a:ln>
                <a:noFill/>
              </a:ln>
              <a:solidFill>
                <a:srgbClr val="000000"/>
              </a:solidFill>
              <a:effectLst/>
              <a:latin typeface="+mn-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000000"/>
                </a:solidFill>
                <a:effectLst/>
                <a:latin typeface="+mn-lt"/>
                <a:cs typeface="Times New Roman" panose="02020603050405020304" pitchFamily="18" charset="0"/>
              </a:rPr>
              <a:t>where</a:t>
            </a:r>
            <a:r>
              <a:rPr kumimoji="0" lang="en-US" altLang="en-US" b="0" i="0" u="none" strike="noStrike" cap="none" normalizeH="0" baseline="0" dirty="0">
                <a:ln>
                  <a:noFill/>
                </a:ln>
                <a:solidFill>
                  <a:srgbClr val="000000"/>
                </a:solidFill>
                <a:effectLst/>
                <a:latin typeface="+mn-lt"/>
                <a:cs typeface="Times New Roman" panose="02020603050405020304" pitchFamily="18" charset="0"/>
              </a:rPr>
              <a:t> filename is the name of the library file that contains the required function definition. Preprocessor directives are placed at the beginning of the program. Some of </a:t>
            </a:r>
            <a:r>
              <a:rPr lang="en-US" altLang="en-US" dirty="0">
                <a:solidFill>
                  <a:srgbClr val="000000"/>
                </a:solidFill>
                <a:latin typeface="+mn-lt"/>
                <a:cs typeface="Times New Roman" panose="02020603050405020304" pitchFamily="18" charset="0"/>
              </a:rPr>
              <a:t>the</a:t>
            </a:r>
            <a:r>
              <a:rPr kumimoji="0" lang="en-US" altLang="en-US" b="0" i="0" u="none" strike="noStrike" cap="none" normalizeH="0" baseline="0" dirty="0">
                <a:ln>
                  <a:noFill/>
                </a:ln>
                <a:solidFill>
                  <a:srgbClr val="000000"/>
                </a:solidFill>
                <a:effectLst/>
                <a:latin typeface="+mn-lt"/>
                <a:cs typeface="Times New Roman" panose="02020603050405020304" pitchFamily="18" charset="0"/>
              </a:rPr>
              <a:t> examples are: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n-lt"/>
                <a:cs typeface="Times New Roman" panose="02020603050405020304" pitchFamily="18" charset="0"/>
              </a:rPr>
              <a:t>            </a:t>
            </a:r>
            <a:r>
              <a:rPr kumimoji="0" lang="en-US" altLang="en-US" b="0" i="0" u="none" strike="noStrike" cap="none" normalizeH="0" baseline="0" dirty="0">
                <a:ln>
                  <a:noFill/>
                </a:ln>
                <a:solidFill>
                  <a:srgbClr val="000000"/>
                </a:solidFill>
                <a:effectLst/>
                <a:latin typeface="+mn-lt"/>
                <a:cs typeface="Times New Roman" panose="02020603050405020304" pitchFamily="18" charset="0"/>
              </a:rPr>
              <a:t>#include&lt;</a:t>
            </a:r>
            <a:r>
              <a:rPr kumimoji="0" lang="en-US" altLang="en-US" b="0" i="0" u="none" strike="noStrike" cap="none" normalizeH="0" baseline="0" dirty="0" err="1">
                <a:ln>
                  <a:noFill/>
                </a:ln>
                <a:solidFill>
                  <a:srgbClr val="000000"/>
                </a:solidFill>
                <a:effectLst/>
                <a:latin typeface="+mn-lt"/>
                <a:cs typeface="Times New Roman" panose="02020603050405020304" pitchFamily="18" charset="0"/>
              </a:rPr>
              <a:t>stdio.h</a:t>
            </a:r>
            <a:r>
              <a:rPr kumimoji="0" lang="en-US" altLang="en-US" b="0" i="0" u="none" strike="noStrike" cap="none" normalizeH="0" baseline="0" dirty="0">
                <a:ln>
                  <a:noFill/>
                </a:ln>
                <a:solidFill>
                  <a:srgbClr val="000000"/>
                </a:solidFill>
                <a:effectLst/>
                <a:latin typeface="+mn-lt"/>
                <a:cs typeface="Times New Roman" panose="02020603050405020304" pitchFamily="18" charset="0"/>
              </a:rPr>
              <a:t>&gt;</a:t>
            </a:r>
            <a:endParaRPr kumimoji="0" lang="en-US" altLang="en-US" b="0" i="0" u="none" strike="noStrike" cap="none" normalizeH="0" baseline="0" dirty="0">
              <a:ln>
                <a:noFill/>
              </a:ln>
              <a:solidFill>
                <a:schemeClr val="tx1"/>
              </a:solidFill>
              <a:effectLst/>
              <a:latin typeface="+mn-lt"/>
            </a:endParaRPr>
          </a:p>
          <a:p>
            <a:pPr marL="0" indent="0">
              <a:lnSpc>
                <a:spcPct val="100000"/>
              </a:lnSpc>
              <a:buNone/>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      </a:t>
            </a:r>
            <a:r>
              <a:rPr lang="en-US" altLang="en-US" dirty="0">
                <a:solidFill>
                  <a:srgbClr val="000000"/>
                </a:solidFill>
                <a:latin typeface="+mn-lt"/>
                <a:cs typeface="Times New Roman" panose="02020603050405020304" pitchFamily="18" charset="0"/>
              </a:rPr>
              <a:t>      #include&lt;</a:t>
            </a:r>
            <a:r>
              <a:rPr lang="en-US" altLang="en-US" dirty="0" err="1">
                <a:solidFill>
                  <a:srgbClr val="000000"/>
                </a:solidFill>
                <a:latin typeface="+mn-lt"/>
                <a:cs typeface="Times New Roman" panose="02020603050405020304" pitchFamily="18" charset="0"/>
              </a:rPr>
              <a:t>conio.h</a:t>
            </a:r>
            <a:r>
              <a:rPr lang="en-US" altLang="en-US" dirty="0">
                <a:solidFill>
                  <a:srgbClr val="000000"/>
                </a:solidFill>
                <a:latin typeface="+mn-lt"/>
                <a:cs typeface="Times New Roman" panose="02020603050405020304" pitchFamily="18" charset="0"/>
              </a:rPr>
              <a:t>&gt;</a:t>
            </a:r>
          </a:p>
          <a:p>
            <a:pPr marL="0" indent="0">
              <a:lnSpc>
                <a:spcPct val="100000"/>
              </a:lnSpc>
              <a:buNone/>
            </a:pPr>
            <a:r>
              <a:rPr lang="en-US" altLang="en-US" dirty="0">
                <a:solidFill>
                  <a:srgbClr val="000000"/>
                </a:solidFill>
                <a:latin typeface="+mn-lt"/>
                <a:cs typeface="Times New Roman" panose="02020603050405020304" pitchFamily="18" charset="0"/>
              </a:rPr>
              <a:t>            #include&lt;</a:t>
            </a:r>
            <a:r>
              <a:rPr lang="en-US" altLang="en-US" dirty="0" err="1">
                <a:solidFill>
                  <a:srgbClr val="000000"/>
                </a:solidFill>
                <a:latin typeface="+mn-lt"/>
                <a:cs typeface="Times New Roman" panose="02020603050405020304" pitchFamily="18" charset="0"/>
              </a:rPr>
              <a:t>math.h</a:t>
            </a:r>
            <a:r>
              <a:rPr lang="en-US" altLang="en-US" dirty="0">
                <a:solidFill>
                  <a:srgbClr val="000000"/>
                </a:solidFill>
                <a:latin typeface="+mn-lt"/>
                <a:cs typeface="Times New Roman" panose="02020603050405020304" pitchFamily="18" charset="0"/>
              </a:rPr>
              <a:t>&gt;</a:t>
            </a:r>
          </a:p>
        </p:txBody>
      </p:sp>
    </p:spTree>
    <p:extLst>
      <p:ext uri="{BB962C8B-B14F-4D97-AF65-F5344CB8AC3E}">
        <p14:creationId xmlns:p14="http://schemas.microsoft.com/office/powerpoint/2010/main" val="144856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3" end="3"/>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5">
                                            <p:txEl>
                                              <p:pRg st="7" end="7"/>
                                            </p:txEl>
                                          </p:spTgt>
                                        </p:tgtEl>
                                      </p:cBhvr>
                                      <p:by x="150000" y="150000"/>
                                    </p:animScale>
                                  </p:childTnLst>
                                </p:cTn>
                              </p:par>
                              <p:par>
                                <p:cTn id="11" presetID="6" presetClass="emph" presetSubtype="0" fill="hold" nodeType="withEffect">
                                  <p:stCondLst>
                                    <p:cond delay="0"/>
                                  </p:stCondLst>
                                  <p:childTnLst>
                                    <p:animScale>
                                      <p:cBhvr>
                                        <p:cTn id="12" dur="2000" fill="hold"/>
                                        <p:tgtEl>
                                          <p:spTgt spid="5">
                                            <p:txEl>
                                              <p:pRg st="8" end="8"/>
                                            </p:txEl>
                                          </p:spTgt>
                                        </p:tgtEl>
                                      </p:cBhvr>
                                      <p:by x="150000" y="150000"/>
                                    </p:animScale>
                                  </p:childTnLst>
                                </p:cTn>
                              </p:par>
                              <p:par>
                                <p:cTn id="13" presetID="6" presetClass="emph" presetSubtype="0" fill="hold" nodeType="withEffect">
                                  <p:stCondLst>
                                    <p:cond delay="0"/>
                                  </p:stCondLst>
                                  <p:childTnLst>
                                    <p:animScale>
                                      <p:cBhvr>
                                        <p:cTn id="14" dur="2000" fill="hold"/>
                                        <p:tgtEl>
                                          <p:spTgt spid="5">
                                            <p:txEl>
                                              <p:pRg st="9" end="9"/>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883032-EAE3-4198-BFB0-74AA2F7AC4D4}"/>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5" name="Rectangle 1">
            <a:extLst>
              <a:ext uri="{FF2B5EF4-FFF2-40B4-BE49-F238E27FC236}">
                <a16:creationId xmlns:a16="http://schemas.microsoft.com/office/drawing/2014/main" id="{7B8D95A4-D34A-4093-A3BC-730AC737C371}"/>
              </a:ext>
            </a:extLst>
          </p:cNvPr>
          <p:cNvSpPr>
            <a:spLocks noGrp="1" noChangeArrowheads="1"/>
          </p:cNvSpPr>
          <p:nvPr>
            <p:ph idx="1"/>
          </p:nvPr>
        </p:nvSpPr>
        <p:spPr bwMode="auto">
          <a:xfrm>
            <a:off x="704335" y="136525"/>
            <a:ext cx="11046941" cy="65710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dirty="0">
                <a:solidFill>
                  <a:srgbClr val="000000"/>
                </a:solidFill>
                <a:latin typeface="Wingdings" panose="05000000000000000000" pitchFamily="2" charset="2"/>
                <a:cs typeface="Arial" panose="020B0604020202020204" pitchFamily="34" charset="0"/>
              </a:rPr>
              <a:t>ü </a:t>
            </a:r>
            <a:r>
              <a:rPr kumimoji="0" lang="en-US" altLang="en-US" sz="4400" b="1" u="none" strike="noStrike" cap="none" normalizeH="0" baseline="0" dirty="0">
                <a:ln>
                  <a:noFill/>
                </a:ln>
                <a:solidFill>
                  <a:srgbClr val="000000"/>
                </a:solidFill>
                <a:effectLst/>
                <a:latin typeface="+mn-lt"/>
                <a:cs typeface="Times New Roman" panose="02020603050405020304" pitchFamily="18" charset="0"/>
              </a:rPr>
              <a:t>Definition Section</a:t>
            </a:r>
            <a:endParaRPr kumimoji="0" lang="en-US" altLang="en-US" sz="4400" b="0" u="none" strike="noStrike" cap="none" normalizeH="0" baseline="0" dirty="0">
              <a:ln>
                <a:noFill/>
              </a:ln>
              <a:solidFill>
                <a:schemeClr val="tx1"/>
              </a:solidFill>
              <a:effectLst/>
              <a:latin typeface="+mn-lt"/>
            </a:endParaRPr>
          </a:p>
          <a:p>
            <a:pPr algn="just">
              <a:lnSpc>
                <a:spcPct val="100000"/>
              </a:lnSpc>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The definition section defines all symbolic constants.</a:t>
            </a:r>
            <a:endParaRPr kumimoji="0" lang="en-US" altLang="en-US" b="0" i="0" u="none" strike="noStrike" cap="none" normalizeH="0" baseline="0" dirty="0">
              <a:ln>
                <a:noFill/>
              </a:ln>
              <a:solidFill>
                <a:schemeClr val="tx1"/>
              </a:solidFill>
              <a:effectLst/>
              <a:latin typeface="+mn-lt"/>
            </a:endParaRPr>
          </a:p>
          <a:p>
            <a:pPr algn="just">
              <a:lnSpc>
                <a:spcPct val="100000"/>
              </a:lnSpc>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A #define is a preprocessor compiler directive and not a statement. Therefore #define lines should not end with a semicolon.</a:t>
            </a:r>
            <a:endParaRPr kumimoji="0" lang="en-US" altLang="en-US" b="0" i="0" u="none" strike="noStrike" cap="none" normalizeH="0" baseline="0" dirty="0">
              <a:ln>
                <a:noFill/>
              </a:ln>
              <a:solidFill>
                <a:schemeClr val="tx1"/>
              </a:solidFill>
              <a:effectLst/>
              <a:latin typeface="+mn-lt"/>
            </a:endParaRPr>
          </a:p>
          <a:p>
            <a:pPr algn="just">
              <a:lnSpc>
                <a:spcPct val="100000"/>
              </a:lnSpc>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Symbolic constants are usually written in uppercase so that they are easily distinguished from lowercase variable names.</a:t>
            </a:r>
            <a:endParaRPr kumimoji="0" lang="en-US" altLang="en-US"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0000"/>
              </a:solidFill>
              <a:effectLst/>
              <a:latin typeface="+mn-lt"/>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mn-lt"/>
                <a:cs typeface="Times New Roman" panose="02020603050405020304" pitchFamily="18" charset="0"/>
              </a:rPr>
              <a:t>e.g.   #define YEAR 2014</a:t>
            </a:r>
            <a:endParaRPr kumimoji="0" lang="en-US" altLang="en-US" b="0" i="0" u="none" strike="noStrike" cap="none" normalizeH="0" baseline="0" dirty="0">
              <a:ln>
                <a:noFill/>
              </a:ln>
              <a:solidFill>
                <a:srgbClr val="FF0000"/>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mn-lt"/>
                <a:cs typeface="Times New Roman" panose="02020603050405020304" pitchFamily="18" charset="0"/>
              </a:rPr>
              <a:t>         #define  PI 3.14</a:t>
            </a:r>
            <a:endParaRPr kumimoji="0" lang="en-US" altLang="en-US" b="0" i="0" u="none" strike="noStrike" cap="none" normalizeH="0" baseline="0" dirty="0">
              <a:ln>
                <a:noFill/>
              </a:ln>
              <a:solidFill>
                <a:srgbClr val="FF0000"/>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4400" b="1" dirty="0">
                <a:solidFill>
                  <a:srgbClr val="000000"/>
                </a:solidFill>
                <a:latin typeface="Wingdings" panose="05000000000000000000" pitchFamily="2" charset="2"/>
                <a:cs typeface="Arial" panose="020B0604020202020204" pitchFamily="34" charset="0"/>
              </a:rPr>
              <a:t>ü </a:t>
            </a:r>
            <a:r>
              <a:rPr kumimoji="0" lang="en-US" altLang="en-US" sz="4400" b="1" u="none" strike="noStrike" cap="none" normalizeH="0" baseline="0" dirty="0">
                <a:ln>
                  <a:noFill/>
                </a:ln>
                <a:solidFill>
                  <a:srgbClr val="000000"/>
                </a:solidFill>
                <a:effectLst/>
                <a:latin typeface="+mn-lt"/>
                <a:cs typeface="Times New Roman" panose="02020603050405020304" pitchFamily="18" charset="0"/>
              </a:rPr>
              <a:t>Global Declaration Section</a:t>
            </a:r>
            <a:endParaRPr kumimoji="0" lang="en-US" altLang="en-US" sz="4400" b="1" u="none" strike="noStrike" cap="none" normalizeH="0" baseline="0" dirty="0">
              <a:ln>
                <a:noFill/>
              </a:ln>
              <a:solidFill>
                <a:schemeClr val="tx1"/>
              </a:solidFill>
              <a:effectLst/>
              <a:latin typeface="+mn-lt"/>
            </a:endParaRPr>
          </a:p>
          <a:p>
            <a:pPr algn="just">
              <a:lnSpc>
                <a:spcPct val="100000"/>
              </a:lnSpc>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There are some variables that are used in more than one function. Such variables are called global variables and are declared in the global declaration section.</a:t>
            </a:r>
            <a:endParaRPr kumimoji="0" lang="en-US" altLang="en-US" b="0" i="0" u="none" strike="noStrike" cap="none" normalizeH="0" baseline="0" dirty="0">
              <a:ln>
                <a:noFill/>
              </a:ln>
              <a:solidFill>
                <a:schemeClr val="tx1"/>
              </a:solidFill>
              <a:effectLst/>
              <a:latin typeface="+mn-lt"/>
            </a:endParaRPr>
          </a:p>
          <a:p>
            <a:pPr algn="just">
              <a:lnSpc>
                <a:spcPct val="100000"/>
              </a:lnSpc>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This section also declares all the user-defined functions. </a:t>
            </a:r>
          </a:p>
        </p:txBody>
      </p:sp>
    </p:spTree>
    <p:extLst>
      <p:ext uri="{BB962C8B-B14F-4D97-AF65-F5344CB8AC3E}">
        <p14:creationId xmlns:p14="http://schemas.microsoft.com/office/powerpoint/2010/main" val="4076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5" end="5"/>
                                            </p:txEl>
                                          </p:spTgt>
                                        </p:tgtEl>
                                      </p:cBhvr>
                                      <p:by x="150000" y="150000"/>
                                    </p:animScale>
                                  </p:childTnLst>
                                </p:cTn>
                              </p:par>
                              <p:par>
                                <p:cTn id="7" presetID="6" presetClass="emph" presetSubtype="0" fill="hold" nodeType="withEffect">
                                  <p:stCondLst>
                                    <p:cond delay="0"/>
                                  </p:stCondLst>
                                  <p:childTnLst>
                                    <p:animScale>
                                      <p:cBhvr>
                                        <p:cTn id="8" dur="2000" fill="hold"/>
                                        <p:tgtEl>
                                          <p:spTgt spid="5">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F58DCB-1FC0-4759-AEBA-2E6411BA99AD}"/>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1">
            <a:extLst>
              <a:ext uri="{FF2B5EF4-FFF2-40B4-BE49-F238E27FC236}">
                <a16:creationId xmlns:a16="http://schemas.microsoft.com/office/drawing/2014/main" id="{93E61A26-17A6-4DE5-80A3-7B1F578CF86D}"/>
              </a:ext>
            </a:extLst>
          </p:cNvPr>
          <p:cNvSpPr>
            <a:spLocks noGrp="1" noChangeArrowheads="1"/>
          </p:cNvSpPr>
          <p:nvPr>
            <p:ph idx="1"/>
          </p:nvPr>
        </p:nvSpPr>
        <p:spPr bwMode="auto">
          <a:xfrm>
            <a:off x="962668" y="617051"/>
            <a:ext cx="10753725" cy="5401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4000" dirty="0">
                <a:solidFill>
                  <a:srgbClr val="000000"/>
                </a:solidFill>
                <a:latin typeface="Wingdings" panose="05000000000000000000" pitchFamily="2" charset="2"/>
                <a:cs typeface="Arial" panose="020B0604020202020204" pitchFamily="34" charset="0"/>
              </a:rPr>
              <a:t>ü </a:t>
            </a:r>
            <a:r>
              <a:rPr kumimoji="0" lang="en-US" altLang="en-US" sz="4000" b="1" u="none" strike="noStrike" cap="none" normalizeH="0" baseline="0" dirty="0">
                <a:ln>
                  <a:noFill/>
                </a:ln>
                <a:solidFill>
                  <a:srgbClr val="000000"/>
                </a:solidFill>
                <a:effectLst/>
                <a:latin typeface="+mn-lt"/>
                <a:cs typeface="Times New Roman" panose="02020603050405020304" pitchFamily="18" charset="0"/>
              </a:rPr>
              <a:t>main( ) Function Section</a:t>
            </a:r>
            <a:endParaRPr kumimoji="0" lang="en-US" altLang="en-US" sz="4000" b="0" u="none" strike="noStrike" cap="none" normalizeH="0" baseline="0" dirty="0">
              <a:ln>
                <a:noFill/>
              </a:ln>
              <a:solidFill>
                <a:schemeClr val="tx1"/>
              </a:solidFill>
              <a:effectLst/>
              <a:latin typeface="+mn-lt"/>
            </a:endParaRPr>
          </a:p>
          <a:p>
            <a:pPr algn="just">
              <a:lnSpc>
                <a:spcPct val="100000"/>
              </a:lnSpc>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Every C program must have one main( ) function section. This section contains two parts, declaration part and executable part.</a:t>
            </a:r>
            <a:endParaRPr kumimoji="0" lang="en-US" altLang="en-US" b="0" i="0" u="none" strike="noStrike" cap="none" normalizeH="0" baseline="0" dirty="0">
              <a:ln>
                <a:noFill/>
              </a:ln>
              <a:solidFill>
                <a:schemeClr val="tx1"/>
              </a:solidFill>
              <a:effectLst/>
              <a:latin typeface="+mn-lt"/>
            </a:endParaRPr>
          </a:p>
          <a:p>
            <a:pPr algn="just">
              <a:lnSpc>
                <a:spcPct val="100000"/>
              </a:lnSpc>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The declaration part declares all the variables used in the executable part.</a:t>
            </a:r>
            <a:endParaRPr kumimoji="0" lang="en-US" altLang="en-US" b="0" i="0" u="none" strike="noStrike" cap="none" normalizeH="0" baseline="0" dirty="0">
              <a:ln>
                <a:noFill/>
              </a:ln>
              <a:solidFill>
                <a:schemeClr val="tx1"/>
              </a:solidFill>
              <a:effectLst/>
              <a:latin typeface="+mn-lt"/>
            </a:endParaRPr>
          </a:p>
          <a:p>
            <a:pPr algn="just">
              <a:lnSpc>
                <a:spcPct val="100000"/>
              </a:lnSpc>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These two parts must appear between the opening and the closing braces.</a:t>
            </a:r>
            <a:endParaRPr kumimoji="0" lang="en-US" altLang="en-US" b="0" i="0" u="none" strike="noStrike" cap="none" normalizeH="0" baseline="0" dirty="0">
              <a:ln>
                <a:noFill/>
              </a:ln>
              <a:solidFill>
                <a:schemeClr val="tx1"/>
              </a:solidFill>
              <a:effectLst/>
              <a:latin typeface="+mn-lt"/>
            </a:endParaRPr>
          </a:p>
          <a:p>
            <a:pPr algn="just">
              <a:lnSpc>
                <a:spcPct val="100000"/>
              </a:lnSpc>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The program execution begins at the opening brace and ends at the closing brace. The closing brace of the main function section is the logical end of the program.</a:t>
            </a:r>
            <a:endParaRPr kumimoji="0" lang="en-US" altLang="en-US" b="0" i="0" u="none" strike="noStrike" cap="none" normalizeH="0" baseline="0" dirty="0">
              <a:ln>
                <a:noFill/>
              </a:ln>
              <a:solidFill>
                <a:schemeClr val="tx1"/>
              </a:solidFill>
              <a:effectLst/>
              <a:latin typeface="+mn-lt"/>
            </a:endParaRPr>
          </a:p>
          <a:p>
            <a:pPr algn="just">
              <a:lnSpc>
                <a:spcPct val="100000"/>
              </a:lnSpc>
            </a:pPr>
            <a:r>
              <a:rPr kumimoji="0" lang="en-US" altLang="en-US" b="0" i="0" u="none" strike="noStrike" cap="none" normalizeH="0" baseline="0" dirty="0">
                <a:ln>
                  <a:noFill/>
                </a:ln>
                <a:solidFill>
                  <a:srgbClr val="000000"/>
                </a:solidFill>
                <a:effectLst/>
                <a:latin typeface="+mn-lt"/>
                <a:cs typeface="Times New Roman" panose="02020603050405020304" pitchFamily="18" charset="0"/>
              </a:rPr>
              <a:t>All the statements in the declaration and executable parts end with a semicolon (</a:t>
            </a:r>
            <a:r>
              <a:rPr kumimoji="0" lang="en-US" altLang="en-US" b="1" i="0" u="none" strike="noStrike" cap="none" normalizeH="0" baseline="0" dirty="0">
                <a:ln>
                  <a:noFill/>
                </a:ln>
                <a:solidFill>
                  <a:srgbClr val="FF0000"/>
                </a:solidFill>
                <a:effectLst/>
                <a:latin typeface="+mn-lt"/>
                <a:cs typeface="Times New Roman" panose="02020603050405020304" pitchFamily="18" charset="0"/>
              </a:rPr>
              <a:t>;</a:t>
            </a:r>
            <a:r>
              <a:rPr kumimoji="0" lang="en-US" altLang="en-US" b="0" i="0" u="none" strike="noStrike" cap="none" normalizeH="0" baseline="0" dirty="0">
                <a:ln>
                  <a:noFill/>
                </a:ln>
                <a:solidFill>
                  <a:srgbClr val="000000"/>
                </a:solidFill>
                <a:effectLst/>
                <a:latin typeface="+mn-lt"/>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mn-lt"/>
            </a:endParaRPr>
          </a:p>
        </p:txBody>
      </p:sp>
      <p:sp>
        <p:nvSpPr>
          <p:cNvPr id="6" name="Arrow: Right 5">
            <a:extLst>
              <a:ext uri="{FF2B5EF4-FFF2-40B4-BE49-F238E27FC236}">
                <a16:creationId xmlns:a16="http://schemas.microsoft.com/office/drawing/2014/main" id="{618C4DD4-24F2-4043-9B1D-7F9E641D86E9}"/>
              </a:ext>
            </a:extLst>
          </p:cNvPr>
          <p:cNvSpPr/>
          <p:nvPr/>
        </p:nvSpPr>
        <p:spPr>
          <a:xfrm rot="10800000">
            <a:off x="3959952" y="5551805"/>
            <a:ext cx="1786455" cy="466725"/>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50000"/>
                </a:schemeClr>
              </a:solidFill>
            </a:endParaRPr>
          </a:p>
        </p:txBody>
      </p:sp>
    </p:spTree>
    <p:extLst>
      <p:ext uri="{BB962C8B-B14F-4D97-AF65-F5344CB8AC3E}">
        <p14:creationId xmlns:p14="http://schemas.microsoft.com/office/powerpoint/2010/main" val="307470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187A-7A32-4E84-B6B1-1C45ADE8D4C1}"/>
              </a:ext>
            </a:extLst>
          </p:cNvPr>
          <p:cNvSpPr>
            <a:spLocks noGrp="1"/>
          </p:cNvSpPr>
          <p:nvPr>
            <p:ph type="title"/>
          </p:nvPr>
        </p:nvSpPr>
        <p:spPr>
          <a:xfrm>
            <a:off x="1260389" y="735827"/>
            <a:ext cx="10515600" cy="1325563"/>
          </a:xfrm>
        </p:spPr>
        <p:txBody>
          <a:bodyPr/>
          <a:lstStyle/>
          <a:p>
            <a:r>
              <a:rPr lang="en-US" altLang="en-US" dirty="0">
                <a:solidFill>
                  <a:srgbClr val="000000"/>
                </a:solidFill>
                <a:latin typeface="Wingdings" panose="05000000000000000000" pitchFamily="2" charset="2"/>
                <a:cs typeface="Arial" panose="020B0604020202020204" pitchFamily="34" charset="0"/>
              </a:rPr>
              <a:t>ü</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b="1" dirty="0">
                <a:solidFill>
                  <a:srgbClr val="000000"/>
                </a:solidFill>
                <a:latin typeface="+mn-lt"/>
                <a:cs typeface="Times New Roman" panose="02020603050405020304" pitchFamily="18" charset="0"/>
              </a:rPr>
              <a:t>Subprogram Section</a:t>
            </a:r>
            <a:r>
              <a:rPr lang="en-US" altLang="en-US" dirty="0"/>
              <a:t/>
            </a:r>
            <a:br>
              <a:rPr lang="en-US" altLang="en-US" dirty="0"/>
            </a:br>
            <a:endParaRPr lang="en-IN" dirty="0"/>
          </a:p>
        </p:txBody>
      </p:sp>
      <p:sp>
        <p:nvSpPr>
          <p:cNvPr id="4" name="Slide Number Placeholder 3">
            <a:extLst>
              <a:ext uri="{FF2B5EF4-FFF2-40B4-BE49-F238E27FC236}">
                <a16:creationId xmlns:a16="http://schemas.microsoft.com/office/drawing/2014/main" id="{39C932C2-A218-4FE8-A2AE-352EC57B0F6A}"/>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5" name="Rectangle 4">
            <a:extLst>
              <a:ext uri="{FF2B5EF4-FFF2-40B4-BE49-F238E27FC236}">
                <a16:creationId xmlns:a16="http://schemas.microsoft.com/office/drawing/2014/main" id="{78BC1CFF-4CD5-4D99-B310-2EB68FF55CAA}"/>
              </a:ext>
            </a:extLst>
          </p:cNvPr>
          <p:cNvSpPr/>
          <p:nvPr/>
        </p:nvSpPr>
        <p:spPr>
          <a:xfrm>
            <a:off x="1515762" y="2061390"/>
            <a:ext cx="9452919" cy="1815882"/>
          </a:xfrm>
          <a:prstGeom prst="rect">
            <a:avLst/>
          </a:prstGeom>
        </p:spPr>
        <p:txBody>
          <a:bodyPr wrap="square">
            <a:spAutoFit/>
          </a:bodyPr>
          <a:lstStyle/>
          <a:p>
            <a:pPr lvl="0" algn="just" eaLnBrk="0" fontAlgn="base" hangingPunct="0">
              <a:spcBef>
                <a:spcPct val="0"/>
              </a:spcBef>
              <a:spcAft>
                <a:spcPct val="0"/>
              </a:spcAft>
            </a:pPr>
            <a:r>
              <a:rPr lang="en-US" altLang="en-US" sz="2800" dirty="0">
                <a:solidFill>
                  <a:srgbClr val="000000"/>
                </a:solidFill>
                <a:cs typeface="Times New Roman" panose="02020603050405020304" pitchFamily="18" charset="0"/>
              </a:rPr>
              <a:t>The subprogram section contains all the user-defined functions that are called in the main functions. User-defined functions are generally placed immediately after the main function, although they may appear in any order.</a:t>
            </a:r>
            <a:endParaRPr lang="en-US" altLang="en-US" sz="2800" dirty="0">
              <a:cs typeface="Times New Roman" panose="02020603050405020304" pitchFamily="18" charset="0"/>
            </a:endParaRPr>
          </a:p>
        </p:txBody>
      </p:sp>
    </p:spTree>
    <p:extLst>
      <p:ext uri="{BB962C8B-B14F-4D97-AF65-F5344CB8AC3E}">
        <p14:creationId xmlns:p14="http://schemas.microsoft.com/office/powerpoint/2010/main" val="33712416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b="1" dirty="0">
                <a:latin typeface="+mn-lt"/>
                <a:cs typeface="Arial" panose="020B0604020202020204" pitchFamily="34" charset="0"/>
              </a:rPr>
              <a:t>Rules to write c program</a:t>
            </a:r>
            <a:endParaRPr lang="en-US" b="1" dirty="0">
              <a:latin typeface="+mn-lt"/>
            </a:endParaRPr>
          </a:p>
        </p:txBody>
      </p:sp>
      <p:sp>
        <p:nvSpPr>
          <p:cNvPr id="3" name="Content Placeholder 2"/>
          <p:cNvSpPr>
            <a:spLocks noGrp="1"/>
          </p:cNvSpPr>
          <p:nvPr>
            <p:ph idx="1"/>
          </p:nvPr>
        </p:nvSpPr>
        <p:spPr/>
        <p:txBody>
          <a:bodyPr>
            <a:normAutofit/>
          </a:bodyPr>
          <a:lstStyle/>
          <a:p>
            <a:pPr algn="just"/>
            <a:r>
              <a:rPr lang="en-IN" dirty="0">
                <a:cs typeface="Arial" panose="020B0604020202020204" pitchFamily="34" charset="0"/>
              </a:rPr>
              <a:t>All C statements must end with semicolon. </a:t>
            </a:r>
            <a:endParaRPr lang="en-IN" b="1" dirty="0">
              <a:cs typeface="Arial" panose="020B0604020202020204" pitchFamily="34" charset="0"/>
            </a:endParaRPr>
          </a:p>
          <a:p>
            <a:pPr algn="just"/>
            <a:r>
              <a:rPr lang="en-IN" dirty="0">
                <a:cs typeface="Arial" panose="020B0604020202020204" pitchFamily="34" charset="0"/>
              </a:rPr>
              <a:t>C is case-sensitive. That is, upper case and lower case characters are different. Generally the statements are typed in lowercase.</a:t>
            </a:r>
          </a:p>
          <a:p>
            <a:pPr algn="just"/>
            <a:r>
              <a:rPr lang="en-IN" dirty="0">
                <a:cs typeface="Arial" panose="020B0604020202020204" pitchFamily="34" charset="0"/>
              </a:rPr>
              <a:t>C statement can be written in one line or it can split into multiple lines.</a:t>
            </a:r>
          </a:p>
          <a:p>
            <a:pPr algn="just"/>
            <a:r>
              <a:rPr lang="en-IN" dirty="0">
                <a:cs typeface="Arial" panose="020B0604020202020204" pitchFamily="34" charset="0"/>
              </a:rPr>
              <a:t>Braces must always match upon pairs, i.e., every opening brace { must have a matching closing brace }.</a:t>
            </a:r>
          </a:p>
          <a:p>
            <a:pPr algn="just"/>
            <a:r>
              <a:rPr lang="en-IN" dirty="0">
                <a:cs typeface="Arial" panose="020B0604020202020204" pitchFamily="34" charset="0"/>
              </a:rPr>
              <a:t>Every C program starts with  main() function.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dirty="0"/>
          </a:p>
        </p:txBody>
      </p:sp>
      <p:sp>
        <p:nvSpPr>
          <p:cNvPr id="5" name="Rectangle 4"/>
          <p:cNvSpPr/>
          <p:nvPr/>
        </p:nvSpPr>
        <p:spPr>
          <a:xfrm>
            <a:off x="838200" y="1803400"/>
            <a:ext cx="105156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0" name="Picture 2" descr="Image result for RULES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1829" y="4205295"/>
            <a:ext cx="2859788" cy="285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472BEEE-D2AA-4BC9-9580-36AF07792DC3}"/>
              </a:ext>
            </a:extLst>
          </p:cNvPr>
          <p:cNvPicPr>
            <a:picLocks noChangeAspect="1"/>
          </p:cNvPicPr>
          <p:nvPr/>
        </p:nvPicPr>
        <p:blipFill>
          <a:blip r:embed="rId4"/>
          <a:stretch>
            <a:fillRect/>
          </a:stretch>
        </p:blipFill>
        <p:spPr>
          <a:xfrm>
            <a:off x="7308138" y="1825625"/>
            <a:ext cx="371475" cy="419100"/>
          </a:xfrm>
          <a:prstGeom prst="rect">
            <a:avLst/>
          </a:prstGeom>
        </p:spPr>
      </p:pic>
    </p:spTree>
    <p:extLst>
      <p:ext uri="{BB962C8B-B14F-4D97-AF65-F5344CB8AC3E}">
        <p14:creationId xmlns:p14="http://schemas.microsoft.com/office/powerpoint/2010/main" val="200340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05E1-1A93-48D0-9504-D52E38CD3A5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D1E2FAC-1FB5-4288-BA3A-D58B056BFA46}"/>
              </a:ext>
            </a:extLst>
          </p:cNvPr>
          <p:cNvSpPr>
            <a:spLocks noGrp="1"/>
          </p:cNvSpPr>
          <p:nvPr>
            <p:ph idx="1"/>
          </p:nvPr>
        </p:nvSpPr>
        <p:spPr>
          <a:xfrm>
            <a:off x="838200" y="1825625"/>
            <a:ext cx="10515600" cy="4351338"/>
          </a:xfrm>
        </p:spPr>
        <p:txBody>
          <a:bodyPr/>
          <a:lstStyle/>
          <a:p>
            <a:pPr marL="0" indent="0">
              <a:buNone/>
            </a:pPr>
            <a:r>
              <a:rPr lang="en-IN" dirty="0"/>
              <a:t>   					            Documentation </a:t>
            </a:r>
          </a:p>
          <a:p>
            <a:pPr marL="0" indent="0">
              <a:buNone/>
            </a:pPr>
            <a:r>
              <a:rPr lang="en-IN" dirty="0"/>
              <a:t>						Pre-processor directive</a:t>
            </a:r>
          </a:p>
          <a:p>
            <a:pPr marL="0" indent="0">
              <a:buNone/>
            </a:pPr>
            <a:r>
              <a:rPr lang="en-IN" dirty="0"/>
              <a:t>				  main function </a:t>
            </a:r>
          </a:p>
        </p:txBody>
      </p:sp>
      <p:sp>
        <p:nvSpPr>
          <p:cNvPr id="4" name="Slide Number Placeholder 3">
            <a:extLst>
              <a:ext uri="{FF2B5EF4-FFF2-40B4-BE49-F238E27FC236}">
                <a16:creationId xmlns:a16="http://schemas.microsoft.com/office/drawing/2014/main" id="{B9461114-3976-4DB0-B46C-0B1269E6CA1F}"/>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8" name="Picture 7">
            <a:extLst>
              <a:ext uri="{FF2B5EF4-FFF2-40B4-BE49-F238E27FC236}">
                <a16:creationId xmlns:a16="http://schemas.microsoft.com/office/drawing/2014/main" id="{8A3F1657-5267-45C1-B386-7914E32B1115}"/>
              </a:ext>
            </a:extLst>
          </p:cNvPr>
          <p:cNvPicPr>
            <a:picLocks noChangeAspect="1"/>
          </p:cNvPicPr>
          <p:nvPr/>
        </p:nvPicPr>
        <p:blipFill>
          <a:blip r:embed="rId3"/>
          <a:stretch>
            <a:fillRect/>
          </a:stretch>
        </p:blipFill>
        <p:spPr>
          <a:xfrm>
            <a:off x="926619" y="1825625"/>
            <a:ext cx="3819525" cy="3114675"/>
          </a:xfrm>
          <a:prstGeom prst="rect">
            <a:avLst/>
          </a:prstGeom>
        </p:spPr>
      </p:pic>
      <p:sp>
        <p:nvSpPr>
          <p:cNvPr id="9" name="Arrow: Right 8">
            <a:extLst>
              <a:ext uri="{FF2B5EF4-FFF2-40B4-BE49-F238E27FC236}">
                <a16:creationId xmlns:a16="http://schemas.microsoft.com/office/drawing/2014/main" id="{4045079A-88A8-4FB6-88A0-67E1BD68C1CA}"/>
              </a:ext>
            </a:extLst>
          </p:cNvPr>
          <p:cNvSpPr/>
          <p:nvPr/>
        </p:nvSpPr>
        <p:spPr>
          <a:xfrm>
            <a:off x="3680895" y="2321439"/>
            <a:ext cx="2533650" cy="466725"/>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50000"/>
                </a:schemeClr>
              </a:solidFill>
            </a:endParaRPr>
          </a:p>
        </p:txBody>
      </p:sp>
      <p:sp>
        <p:nvSpPr>
          <p:cNvPr id="10" name="Right Brace 9">
            <a:extLst>
              <a:ext uri="{FF2B5EF4-FFF2-40B4-BE49-F238E27FC236}">
                <a16:creationId xmlns:a16="http://schemas.microsoft.com/office/drawing/2014/main" id="{199C7D2B-F9A5-438A-A853-34DF461D3BE8}"/>
              </a:ext>
            </a:extLst>
          </p:cNvPr>
          <p:cNvSpPr/>
          <p:nvPr/>
        </p:nvSpPr>
        <p:spPr>
          <a:xfrm>
            <a:off x="4948237" y="3514725"/>
            <a:ext cx="523875" cy="1219994"/>
          </a:xfrm>
          <a:prstGeom prst="rightBrace">
            <a:avLst/>
          </a:prstGeom>
          <a:solidFill>
            <a:schemeClr val="accent2">
              <a:lumMod val="20000"/>
              <a:lumOff val="8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ectangle 10">
            <a:extLst>
              <a:ext uri="{FF2B5EF4-FFF2-40B4-BE49-F238E27FC236}">
                <a16:creationId xmlns:a16="http://schemas.microsoft.com/office/drawing/2014/main" id="{FA0BF79B-876E-4DE6-9EC5-697E4E3C7F56}"/>
              </a:ext>
            </a:extLst>
          </p:cNvPr>
          <p:cNvSpPr/>
          <p:nvPr/>
        </p:nvSpPr>
        <p:spPr>
          <a:xfrm>
            <a:off x="5560533" y="3807103"/>
            <a:ext cx="3364392" cy="523220"/>
          </a:xfrm>
          <a:prstGeom prst="rect">
            <a:avLst/>
          </a:prstGeom>
        </p:spPr>
        <p:txBody>
          <a:bodyPr wrap="square">
            <a:spAutoFit/>
          </a:bodyPr>
          <a:lstStyle/>
          <a:p>
            <a:r>
              <a:rPr lang="en-IN" sz="2800" dirty="0"/>
              <a:t>Main function body</a:t>
            </a:r>
          </a:p>
        </p:txBody>
      </p:sp>
      <p:sp>
        <p:nvSpPr>
          <p:cNvPr id="12" name="Arrow: Left 11">
            <a:extLst>
              <a:ext uri="{FF2B5EF4-FFF2-40B4-BE49-F238E27FC236}">
                <a16:creationId xmlns:a16="http://schemas.microsoft.com/office/drawing/2014/main" id="{AF511BE9-0A2C-4BCF-A0B6-6AA386391088}"/>
              </a:ext>
            </a:extLst>
          </p:cNvPr>
          <p:cNvSpPr/>
          <p:nvPr/>
        </p:nvSpPr>
        <p:spPr>
          <a:xfrm>
            <a:off x="-25881" y="3308837"/>
            <a:ext cx="952500" cy="561974"/>
          </a:xfrm>
          <a:prstGeom prst="lef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a:solidFill>
                    <a:schemeClr val="accent6">
                      <a:lumMod val="75000"/>
                    </a:schemeClr>
                  </a:solidFill>
                </a:ln>
                <a:solidFill>
                  <a:schemeClr val="tx1">
                    <a:lumMod val="75000"/>
                    <a:lumOff val="25000"/>
                  </a:schemeClr>
                </a:solidFill>
              </a:rPr>
              <a:t>Begin</a:t>
            </a:r>
            <a:endParaRPr lang="en-IN" dirty="0"/>
          </a:p>
        </p:txBody>
      </p:sp>
      <p:sp>
        <p:nvSpPr>
          <p:cNvPr id="13" name="Arrow: Left 12">
            <a:extLst>
              <a:ext uri="{FF2B5EF4-FFF2-40B4-BE49-F238E27FC236}">
                <a16:creationId xmlns:a16="http://schemas.microsoft.com/office/drawing/2014/main" id="{41A92AA0-7CCC-4AE9-A809-CCEEF0AE0FF2}"/>
              </a:ext>
            </a:extLst>
          </p:cNvPr>
          <p:cNvSpPr/>
          <p:nvPr/>
        </p:nvSpPr>
        <p:spPr>
          <a:xfrm>
            <a:off x="51041" y="4349750"/>
            <a:ext cx="742950" cy="590550"/>
          </a:xfrm>
          <a:prstGeom prst="lef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a:solidFill>
                    <a:schemeClr val="accent6">
                      <a:lumMod val="75000"/>
                    </a:schemeClr>
                  </a:solidFill>
                </a:ln>
                <a:solidFill>
                  <a:schemeClr val="tx1">
                    <a:lumMod val="75000"/>
                    <a:lumOff val="25000"/>
                  </a:schemeClr>
                </a:solidFill>
              </a:rPr>
              <a:t>End</a:t>
            </a:r>
          </a:p>
        </p:txBody>
      </p:sp>
      <p:sp>
        <p:nvSpPr>
          <p:cNvPr id="14" name="Arrow: Right 13">
            <a:extLst>
              <a:ext uri="{FF2B5EF4-FFF2-40B4-BE49-F238E27FC236}">
                <a16:creationId xmlns:a16="http://schemas.microsoft.com/office/drawing/2014/main" id="{5A9DA4EE-3928-42DF-AC1E-98FAF9B6C088}"/>
              </a:ext>
            </a:extLst>
          </p:cNvPr>
          <p:cNvSpPr/>
          <p:nvPr/>
        </p:nvSpPr>
        <p:spPr>
          <a:xfrm>
            <a:off x="2139897" y="2812570"/>
            <a:ext cx="2011654" cy="50321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306E379-84F4-44AA-9B14-CA632965EE0E}"/>
              </a:ext>
            </a:extLst>
          </p:cNvPr>
          <p:cNvSpPr/>
          <p:nvPr/>
        </p:nvSpPr>
        <p:spPr>
          <a:xfrm>
            <a:off x="4413804" y="5212229"/>
            <a:ext cx="1815546" cy="523220"/>
          </a:xfrm>
          <a:prstGeom prst="rect">
            <a:avLst/>
          </a:prstGeom>
        </p:spPr>
        <p:txBody>
          <a:bodyPr wrap="square">
            <a:spAutoFit/>
          </a:bodyPr>
          <a:lstStyle/>
          <a:p>
            <a:r>
              <a:rPr lang="en-US" sz="2800" dirty="0"/>
              <a:t>Statement</a:t>
            </a:r>
            <a:endParaRPr lang="en-IN" sz="2800" dirty="0"/>
          </a:p>
        </p:txBody>
      </p:sp>
      <p:sp>
        <p:nvSpPr>
          <p:cNvPr id="17" name="Arrow: Right 16">
            <a:extLst>
              <a:ext uri="{FF2B5EF4-FFF2-40B4-BE49-F238E27FC236}">
                <a16:creationId xmlns:a16="http://schemas.microsoft.com/office/drawing/2014/main" id="{DF3F7FAA-B46A-4D25-B5B6-F675A2AF8FF7}"/>
              </a:ext>
            </a:extLst>
          </p:cNvPr>
          <p:cNvSpPr/>
          <p:nvPr/>
        </p:nvSpPr>
        <p:spPr>
          <a:xfrm>
            <a:off x="3541326" y="1840473"/>
            <a:ext cx="2813821" cy="43815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27AC0D44-CAB8-478F-A6E0-6307E7F1E13D}"/>
              </a:ext>
            </a:extLst>
          </p:cNvPr>
          <p:cNvSpPr/>
          <p:nvPr/>
        </p:nvSpPr>
        <p:spPr>
          <a:xfrm rot="2069825">
            <a:off x="2994562" y="4582435"/>
            <a:ext cx="1707462" cy="487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itle 1">
            <a:extLst>
              <a:ext uri="{FF2B5EF4-FFF2-40B4-BE49-F238E27FC236}">
                <a16:creationId xmlns:a16="http://schemas.microsoft.com/office/drawing/2014/main" id="{F73F86B0-401C-4BE1-9112-FB587A93D95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000000"/>
                </a:solidFill>
                <a:latin typeface="+mn-lt"/>
                <a:cs typeface="Times New Roman" panose="02020603050405020304" pitchFamily="18" charset="0"/>
              </a:rPr>
              <a:t>First example program:</a:t>
            </a:r>
            <a:r>
              <a:rPr lang="en-US" altLang="en-US" dirty="0"/>
              <a:t/>
            </a:r>
            <a:br>
              <a:rPr lang="en-US" altLang="en-US" dirty="0"/>
            </a:br>
            <a:endParaRPr lang="en-IN" dirty="0"/>
          </a:p>
        </p:txBody>
      </p:sp>
    </p:spTree>
    <p:extLst>
      <p:ext uri="{BB962C8B-B14F-4D97-AF65-F5344CB8AC3E}">
        <p14:creationId xmlns:p14="http://schemas.microsoft.com/office/powerpoint/2010/main" val="69408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p:cTn id="2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 calcmode="lin" valueType="num">
                                      <p:cBhvr>
                                        <p:cTn id="4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4" dur="5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animEffect transition="in" filter="fad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1">
                                            <p:txEl>
                                              <p:pRg st="0" end="0"/>
                                            </p:txEl>
                                          </p:spTgt>
                                        </p:tgtEl>
                                        <p:attrNameLst>
                                          <p:attrName>style.visibility</p:attrName>
                                        </p:attrNameLst>
                                      </p:cBhvr>
                                      <p:to>
                                        <p:strVal val="visible"/>
                                      </p:to>
                                    </p:set>
                                    <p:anim calcmode="lin" valueType="num">
                                      <p:cBhvr>
                                        <p:cTn id="70"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11">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p:cTn id="77" dur="500" fill="hold"/>
                                        <p:tgtEl>
                                          <p:spTgt spid="5"/>
                                        </p:tgtEl>
                                        <p:attrNameLst>
                                          <p:attrName>ppt_w</p:attrName>
                                        </p:attrNameLst>
                                      </p:cBhvr>
                                      <p:tavLst>
                                        <p:tav tm="0">
                                          <p:val>
                                            <p:fltVal val="0"/>
                                          </p:val>
                                        </p:tav>
                                        <p:tav tm="100000">
                                          <p:val>
                                            <p:strVal val="#ppt_w"/>
                                          </p:val>
                                        </p:tav>
                                      </p:tavLst>
                                    </p:anim>
                                    <p:anim calcmode="lin" valueType="num">
                                      <p:cBhvr>
                                        <p:cTn id="78" dur="500" fill="hold"/>
                                        <p:tgtEl>
                                          <p:spTgt spid="5"/>
                                        </p:tgtEl>
                                        <p:attrNameLst>
                                          <p:attrName>ppt_h</p:attrName>
                                        </p:attrNameLst>
                                      </p:cBhvr>
                                      <p:tavLst>
                                        <p:tav tm="0">
                                          <p:val>
                                            <p:fltVal val="0"/>
                                          </p:val>
                                        </p:tav>
                                        <p:tav tm="100000">
                                          <p:val>
                                            <p:strVal val="#ppt_h"/>
                                          </p:val>
                                        </p:tav>
                                      </p:tavLst>
                                    </p:anim>
                                    <p:animEffect transition="in" filter="fade">
                                      <p:cBhvr>
                                        <p:cTn id="79" dur="500"/>
                                        <p:tgtEl>
                                          <p:spTgt spid="5"/>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16">
                                            <p:txEl>
                                              <p:pRg st="0" end="0"/>
                                            </p:txEl>
                                          </p:spTgt>
                                        </p:tgtEl>
                                        <p:attrNameLst>
                                          <p:attrName>style.visibility</p:attrName>
                                        </p:attrNameLst>
                                      </p:cBhvr>
                                      <p:to>
                                        <p:strVal val="visible"/>
                                      </p:to>
                                    </p:set>
                                    <p:anim calcmode="lin" valueType="num">
                                      <p:cBhvr>
                                        <p:cTn id="84"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5"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8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7"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E0A7-DA9A-49C1-99FF-628E0233873D}"/>
              </a:ext>
            </a:extLst>
          </p:cNvPr>
          <p:cNvSpPr>
            <a:spLocks noGrp="1"/>
          </p:cNvSpPr>
          <p:nvPr>
            <p:ph type="title"/>
          </p:nvPr>
        </p:nvSpPr>
        <p:spPr/>
        <p:txBody>
          <a:bodyPr/>
          <a:lstStyle/>
          <a:p>
            <a:r>
              <a:rPr lang="en-IN" b="1" dirty="0">
                <a:latin typeface="+mn-lt"/>
              </a:rPr>
              <a:t>Need of compiler:</a:t>
            </a:r>
          </a:p>
        </p:txBody>
      </p:sp>
      <p:sp>
        <p:nvSpPr>
          <p:cNvPr id="4" name="Slide Number Placeholder 3">
            <a:extLst>
              <a:ext uri="{FF2B5EF4-FFF2-40B4-BE49-F238E27FC236}">
                <a16:creationId xmlns:a16="http://schemas.microsoft.com/office/drawing/2014/main" id="{3F3D991A-EC8C-4F1F-BE1A-D4F3B169FCF5}"/>
              </a:ext>
            </a:extLst>
          </p:cNvPr>
          <p:cNvSpPr>
            <a:spLocks noGrp="1"/>
          </p:cNvSpPr>
          <p:nvPr>
            <p:ph type="sldNum" sz="quarter" idx="12"/>
          </p:nvPr>
        </p:nvSpPr>
        <p:spPr/>
        <p:txBody>
          <a:bodyPr/>
          <a:lstStyle/>
          <a:p>
            <a:fld id="{BDCDBBEF-AA6C-4BA6-85B2-A17D7F280E38}" type="slidenum">
              <a:rPr lang="en-US" smtClean="0"/>
              <a:pPr/>
              <a:t>17</a:t>
            </a:fld>
            <a:endParaRPr lang="en-US" dirty="0"/>
          </a:p>
        </p:txBody>
      </p:sp>
      <p:pic>
        <p:nvPicPr>
          <p:cNvPr id="5" name="Picture 2" descr="What is the purpose of compiling code? - Quora">
            <a:extLst>
              <a:ext uri="{FF2B5EF4-FFF2-40B4-BE49-F238E27FC236}">
                <a16:creationId xmlns:a16="http://schemas.microsoft.com/office/drawing/2014/main" id="{F14FCB7F-F4E2-4DEC-91D3-06F45D0BE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411" y="2384371"/>
            <a:ext cx="6932408" cy="275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1975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20B1-3B92-4B5F-870B-D06B5618331E}"/>
              </a:ext>
            </a:extLst>
          </p:cNvPr>
          <p:cNvSpPr>
            <a:spLocks noGrp="1"/>
          </p:cNvSpPr>
          <p:nvPr>
            <p:ph type="title"/>
          </p:nvPr>
        </p:nvSpPr>
        <p:spPr>
          <a:xfrm>
            <a:off x="838200" y="-27773"/>
            <a:ext cx="10515600" cy="876743"/>
          </a:xfrm>
        </p:spPr>
        <p:txBody>
          <a:bodyPr>
            <a:normAutofit/>
          </a:bodyPr>
          <a:lstStyle/>
          <a:p>
            <a:r>
              <a:rPr lang="en-US" b="1" dirty="0">
                <a:latin typeface="+mn-lt"/>
              </a:rPr>
              <a:t>Compilation &amp; Execution process</a:t>
            </a:r>
            <a:endParaRPr lang="en-IN" b="1" dirty="0">
              <a:latin typeface="+mn-lt"/>
            </a:endParaRPr>
          </a:p>
        </p:txBody>
      </p:sp>
      <p:sp>
        <p:nvSpPr>
          <p:cNvPr id="4" name="Slide Number Placeholder 3">
            <a:extLst>
              <a:ext uri="{FF2B5EF4-FFF2-40B4-BE49-F238E27FC236}">
                <a16:creationId xmlns:a16="http://schemas.microsoft.com/office/drawing/2014/main" id="{AB26C698-FB0B-4920-B967-A2F02B27945F}"/>
              </a:ext>
            </a:extLst>
          </p:cNvPr>
          <p:cNvSpPr>
            <a:spLocks noGrp="1"/>
          </p:cNvSpPr>
          <p:nvPr>
            <p:ph type="sldNum" sz="quarter" idx="12"/>
          </p:nvPr>
        </p:nvSpPr>
        <p:spPr/>
        <p:txBody>
          <a:bodyPr/>
          <a:lstStyle/>
          <a:p>
            <a:fld id="{BDCDBBEF-AA6C-4BA6-85B2-A17D7F280E38}" type="slidenum">
              <a:rPr lang="en-US" sz="2000" smtClean="0"/>
              <a:pPr/>
              <a:t>18</a:t>
            </a:fld>
            <a:endParaRPr lang="en-US" sz="2000" dirty="0"/>
          </a:p>
        </p:txBody>
      </p:sp>
      <p:pic>
        <p:nvPicPr>
          <p:cNvPr id="10242" name="Picture 2" descr="8.4 Process of compiling and running a C program | Download ...">
            <a:extLst>
              <a:ext uri="{FF2B5EF4-FFF2-40B4-BE49-F238E27FC236}">
                <a16:creationId xmlns:a16="http://schemas.microsoft.com/office/drawing/2014/main" id="{BA74E74D-F181-4894-98DB-DE02F8504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444" y="685800"/>
            <a:ext cx="6247418" cy="591939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5B734708-A854-4226-9E4A-E658D2C44F71}"/>
              </a:ext>
            </a:extLst>
          </p:cNvPr>
          <p:cNvSpPr/>
          <p:nvPr/>
        </p:nvSpPr>
        <p:spPr>
          <a:xfrm rot="21311459">
            <a:off x="6262348" y="692913"/>
            <a:ext cx="2089911" cy="359065"/>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6" name="TextBox 5">
            <a:extLst>
              <a:ext uri="{FF2B5EF4-FFF2-40B4-BE49-F238E27FC236}">
                <a16:creationId xmlns:a16="http://schemas.microsoft.com/office/drawing/2014/main" id="{5AC7459E-1AB8-427E-AF7F-E68E2CE312CD}"/>
              </a:ext>
            </a:extLst>
          </p:cNvPr>
          <p:cNvSpPr txBox="1"/>
          <p:nvPr/>
        </p:nvSpPr>
        <p:spPr>
          <a:xfrm>
            <a:off x="8576923" y="1200791"/>
            <a:ext cx="803425" cy="400110"/>
          </a:xfrm>
          <a:prstGeom prst="rect">
            <a:avLst/>
          </a:prstGeom>
          <a:noFill/>
        </p:spPr>
        <p:txBody>
          <a:bodyPr wrap="none" rtlCol="0">
            <a:spAutoFit/>
          </a:bodyPr>
          <a:lstStyle/>
          <a:p>
            <a:r>
              <a:rPr lang="en-US" sz="2000" dirty="0"/>
              <a:t>File1.i</a:t>
            </a:r>
            <a:endParaRPr lang="en-IN" sz="2000" dirty="0"/>
          </a:p>
        </p:txBody>
      </p:sp>
      <p:sp>
        <p:nvSpPr>
          <p:cNvPr id="9" name="Arrow: Right 8">
            <a:extLst>
              <a:ext uri="{FF2B5EF4-FFF2-40B4-BE49-F238E27FC236}">
                <a16:creationId xmlns:a16="http://schemas.microsoft.com/office/drawing/2014/main" id="{3CE41F5C-21B5-4D8B-8868-F688D3A760A1}"/>
              </a:ext>
            </a:extLst>
          </p:cNvPr>
          <p:cNvSpPr/>
          <p:nvPr/>
        </p:nvSpPr>
        <p:spPr>
          <a:xfrm>
            <a:off x="5927881" y="1234923"/>
            <a:ext cx="2562225" cy="29527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0" name="TextBox 9">
            <a:extLst>
              <a:ext uri="{FF2B5EF4-FFF2-40B4-BE49-F238E27FC236}">
                <a16:creationId xmlns:a16="http://schemas.microsoft.com/office/drawing/2014/main" id="{1737B4DC-0048-4BB9-B6D4-75F9AB320CFE}"/>
              </a:ext>
            </a:extLst>
          </p:cNvPr>
          <p:cNvSpPr txBox="1"/>
          <p:nvPr/>
        </p:nvSpPr>
        <p:spPr>
          <a:xfrm>
            <a:off x="8537648" y="550333"/>
            <a:ext cx="946932" cy="400110"/>
          </a:xfrm>
          <a:prstGeom prst="rect">
            <a:avLst/>
          </a:prstGeom>
          <a:noFill/>
        </p:spPr>
        <p:txBody>
          <a:bodyPr wrap="square" rtlCol="0">
            <a:spAutoFit/>
          </a:bodyPr>
          <a:lstStyle/>
          <a:p>
            <a:r>
              <a:rPr lang="en-US" sz="2000" dirty="0"/>
              <a:t>File1.c</a:t>
            </a:r>
            <a:endParaRPr lang="en-IN" sz="2000" dirty="0"/>
          </a:p>
        </p:txBody>
      </p:sp>
      <p:sp>
        <p:nvSpPr>
          <p:cNvPr id="11" name="Arrow: Right 10">
            <a:extLst>
              <a:ext uri="{FF2B5EF4-FFF2-40B4-BE49-F238E27FC236}">
                <a16:creationId xmlns:a16="http://schemas.microsoft.com/office/drawing/2014/main" id="{2FDD2822-0977-426B-B7F8-A0D266085146}"/>
              </a:ext>
            </a:extLst>
          </p:cNvPr>
          <p:cNvSpPr/>
          <p:nvPr/>
        </p:nvSpPr>
        <p:spPr>
          <a:xfrm>
            <a:off x="5916267" y="2871313"/>
            <a:ext cx="2562225" cy="295275"/>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2" name="TextBox 11">
            <a:extLst>
              <a:ext uri="{FF2B5EF4-FFF2-40B4-BE49-F238E27FC236}">
                <a16:creationId xmlns:a16="http://schemas.microsoft.com/office/drawing/2014/main" id="{AE4D00B9-F3AE-4491-8366-AE24CA04BA61}"/>
              </a:ext>
            </a:extLst>
          </p:cNvPr>
          <p:cNvSpPr txBox="1"/>
          <p:nvPr/>
        </p:nvSpPr>
        <p:spPr>
          <a:xfrm>
            <a:off x="8623906" y="2752656"/>
            <a:ext cx="2027650" cy="707886"/>
          </a:xfrm>
          <a:prstGeom prst="rect">
            <a:avLst/>
          </a:prstGeom>
          <a:noFill/>
        </p:spPr>
        <p:txBody>
          <a:bodyPr wrap="square" rtlCol="0">
            <a:spAutoFit/>
          </a:bodyPr>
          <a:lstStyle/>
          <a:p>
            <a:r>
              <a:rPr lang="en-US" sz="2000" dirty="0"/>
              <a:t>File1.o or File1.obj</a:t>
            </a:r>
            <a:endParaRPr lang="en-IN" sz="2000" dirty="0"/>
          </a:p>
        </p:txBody>
      </p:sp>
      <p:sp>
        <p:nvSpPr>
          <p:cNvPr id="13" name="Arrow: Right 12">
            <a:extLst>
              <a:ext uri="{FF2B5EF4-FFF2-40B4-BE49-F238E27FC236}">
                <a16:creationId xmlns:a16="http://schemas.microsoft.com/office/drawing/2014/main" id="{1898A29F-4E2F-4886-813E-4679E4029CB2}"/>
              </a:ext>
            </a:extLst>
          </p:cNvPr>
          <p:cNvSpPr/>
          <p:nvPr/>
        </p:nvSpPr>
        <p:spPr>
          <a:xfrm>
            <a:off x="6096000" y="3920057"/>
            <a:ext cx="2562225" cy="295275"/>
          </a:xfrm>
          <a:prstGeom prst="rightArrow">
            <a:avLst/>
          </a:prstGeom>
          <a:solidFill>
            <a:srgbClr val="BB75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4" name="TextBox 13">
            <a:extLst>
              <a:ext uri="{FF2B5EF4-FFF2-40B4-BE49-F238E27FC236}">
                <a16:creationId xmlns:a16="http://schemas.microsoft.com/office/drawing/2014/main" id="{997B95B6-526C-4ABD-9D2B-E79192611D6C}"/>
              </a:ext>
            </a:extLst>
          </p:cNvPr>
          <p:cNvSpPr txBox="1"/>
          <p:nvPr/>
        </p:nvSpPr>
        <p:spPr>
          <a:xfrm>
            <a:off x="8643598" y="3902098"/>
            <a:ext cx="2027650" cy="400110"/>
          </a:xfrm>
          <a:prstGeom prst="rect">
            <a:avLst/>
          </a:prstGeom>
          <a:noFill/>
        </p:spPr>
        <p:txBody>
          <a:bodyPr wrap="square" rtlCol="0">
            <a:spAutoFit/>
          </a:bodyPr>
          <a:lstStyle/>
          <a:p>
            <a:r>
              <a:rPr lang="en-US" sz="2000" dirty="0"/>
              <a:t>File1.exe</a:t>
            </a:r>
            <a:endParaRPr lang="en-IN" sz="2000" dirty="0"/>
          </a:p>
        </p:txBody>
      </p:sp>
      <p:sp>
        <p:nvSpPr>
          <p:cNvPr id="15" name="Arrow: Right 14">
            <a:extLst>
              <a:ext uri="{FF2B5EF4-FFF2-40B4-BE49-F238E27FC236}">
                <a16:creationId xmlns:a16="http://schemas.microsoft.com/office/drawing/2014/main" id="{42C6C05E-D3B2-40D4-A87A-95CAB4EA5187}"/>
              </a:ext>
            </a:extLst>
          </p:cNvPr>
          <p:cNvSpPr/>
          <p:nvPr/>
        </p:nvSpPr>
        <p:spPr>
          <a:xfrm>
            <a:off x="6416410" y="6104421"/>
            <a:ext cx="2562225" cy="29527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16" name="TextBox 15">
            <a:extLst>
              <a:ext uri="{FF2B5EF4-FFF2-40B4-BE49-F238E27FC236}">
                <a16:creationId xmlns:a16="http://schemas.microsoft.com/office/drawing/2014/main" id="{BE38269C-F6F3-489D-8951-68CA9310C060}"/>
              </a:ext>
            </a:extLst>
          </p:cNvPr>
          <p:cNvSpPr txBox="1"/>
          <p:nvPr/>
        </p:nvSpPr>
        <p:spPr>
          <a:xfrm>
            <a:off x="9169122" y="6030331"/>
            <a:ext cx="2027650" cy="400110"/>
          </a:xfrm>
          <a:prstGeom prst="rect">
            <a:avLst/>
          </a:prstGeom>
          <a:noFill/>
        </p:spPr>
        <p:txBody>
          <a:bodyPr wrap="square" rtlCol="0">
            <a:spAutoFit/>
          </a:bodyPr>
          <a:lstStyle/>
          <a:p>
            <a:r>
              <a:rPr lang="en-US" sz="2000" dirty="0"/>
              <a:t>Final output</a:t>
            </a:r>
            <a:endParaRPr lang="en-IN" sz="2000" dirty="0"/>
          </a:p>
        </p:txBody>
      </p:sp>
    </p:spTree>
    <p:extLst>
      <p:ext uri="{BB962C8B-B14F-4D97-AF65-F5344CB8AC3E}">
        <p14:creationId xmlns:p14="http://schemas.microsoft.com/office/powerpoint/2010/main" val="40663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fltVal val="0"/>
                                          </p:val>
                                        </p:tav>
                                        <p:tav tm="100000">
                                          <p:val>
                                            <p:strVal val="#ppt_h"/>
                                          </p:val>
                                        </p:tav>
                                      </p:tavLst>
                                    </p:anim>
                                    <p:animEffect transition="in" filter="fade">
                                      <p:cBhvr>
                                        <p:cTn id="9" dur="500"/>
                                        <p:tgtEl>
                                          <p:spTgt spid="1024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 calcmode="lin" valueType="num">
                                      <p:cBhvr>
                                        <p:cTn id="4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51" dur="500"/>
                                        <p:tgtEl>
                                          <p:spTgt spid="12">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4">
                                            <p:txEl>
                                              <p:pRg st="0" end="0"/>
                                            </p:txEl>
                                          </p:spTgt>
                                        </p:tgtEl>
                                        <p:attrNameLst>
                                          <p:attrName>style.visibility</p:attrName>
                                        </p:attrNameLst>
                                      </p:cBhvr>
                                      <p:to>
                                        <p:strVal val="visible"/>
                                      </p:to>
                                    </p:set>
                                    <p:anim calcmode="lin" valueType="num">
                                      <p:cBhvr>
                                        <p:cTn id="63"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1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500" fill="hold"/>
                                        <p:tgtEl>
                                          <p:spTgt spid="15"/>
                                        </p:tgtEl>
                                        <p:attrNameLst>
                                          <p:attrName>ppt_w</p:attrName>
                                        </p:attrNameLst>
                                      </p:cBhvr>
                                      <p:tavLst>
                                        <p:tav tm="0">
                                          <p:val>
                                            <p:fltVal val="0"/>
                                          </p:val>
                                        </p:tav>
                                        <p:tav tm="100000">
                                          <p:val>
                                            <p:strVal val="#ppt_w"/>
                                          </p:val>
                                        </p:tav>
                                      </p:tavLst>
                                    </p:anim>
                                    <p:anim calcmode="lin" valueType="num">
                                      <p:cBhvr>
                                        <p:cTn id="71" dur="500" fill="hold"/>
                                        <p:tgtEl>
                                          <p:spTgt spid="15"/>
                                        </p:tgtEl>
                                        <p:attrNameLst>
                                          <p:attrName>ppt_h</p:attrName>
                                        </p:attrNameLst>
                                      </p:cBhvr>
                                      <p:tavLst>
                                        <p:tav tm="0">
                                          <p:val>
                                            <p:fltVal val="0"/>
                                          </p:val>
                                        </p:tav>
                                        <p:tav tm="100000">
                                          <p:val>
                                            <p:strVal val="#ppt_h"/>
                                          </p:val>
                                        </p:tav>
                                      </p:tavLst>
                                    </p:anim>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16">
                                            <p:txEl>
                                              <p:pRg st="0" end="0"/>
                                            </p:txEl>
                                          </p:spTgt>
                                        </p:tgtEl>
                                        <p:attrNameLst>
                                          <p:attrName>style.visibility</p:attrName>
                                        </p:attrNameLst>
                                      </p:cBhvr>
                                      <p:to>
                                        <p:strVal val="visible"/>
                                      </p:to>
                                    </p:set>
                                    <p:anim calcmode="lin" valueType="num">
                                      <p:cBhvr>
                                        <p:cTn id="7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7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0" grpId="0"/>
      <p:bldP spid="11" grpId="0" animBg="1"/>
      <p:bldP spid="13"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KEYWORDS IN C</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cstate="print"/>
          <a:stretch>
            <a:fillRect/>
          </a:stretch>
        </p:blipFill>
        <p:spPr>
          <a:xfrm>
            <a:off x="1423986" y="1824038"/>
            <a:ext cx="8840601" cy="4061192"/>
          </a:xfrm>
          <a:prstGeom prst="rect">
            <a:avLst/>
          </a:prstGeom>
        </p:spPr>
      </p:pic>
      <p:sp>
        <p:nvSpPr>
          <p:cNvPr id="8" name="Rectangle 7"/>
          <p:cNvSpPr/>
          <p:nvPr/>
        </p:nvSpPr>
        <p:spPr>
          <a:xfrm>
            <a:off x="838200" y="175199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020671" y="3227294"/>
            <a:ext cx="820270" cy="336177"/>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Oval 8"/>
          <p:cNvSpPr/>
          <p:nvPr/>
        </p:nvSpPr>
        <p:spPr>
          <a:xfrm>
            <a:off x="8810062" y="3651623"/>
            <a:ext cx="820270" cy="336177"/>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Oval 10"/>
          <p:cNvSpPr/>
          <p:nvPr/>
        </p:nvSpPr>
        <p:spPr>
          <a:xfrm>
            <a:off x="8821271" y="5372638"/>
            <a:ext cx="918881" cy="336177"/>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2" name="Oval 11"/>
          <p:cNvSpPr/>
          <p:nvPr/>
        </p:nvSpPr>
        <p:spPr>
          <a:xfrm>
            <a:off x="3922060" y="3651623"/>
            <a:ext cx="918881" cy="336177"/>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Oval 12"/>
          <p:cNvSpPr/>
          <p:nvPr/>
        </p:nvSpPr>
        <p:spPr>
          <a:xfrm>
            <a:off x="8821270" y="2791116"/>
            <a:ext cx="918881" cy="336177"/>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4" name="Oval 13"/>
          <p:cNvSpPr/>
          <p:nvPr/>
        </p:nvSpPr>
        <p:spPr>
          <a:xfrm>
            <a:off x="4020671" y="5425041"/>
            <a:ext cx="918881" cy="336177"/>
          </a:xfrm>
          <a:prstGeom prst="ellipse">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5" name="Oval 14"/>
          <p:cNvSpPr/>
          <p:nvPr/>
        </p:nvSpPr>
        <p:spPr>
          <a:xfrm>
            <a:off x="1446397" y="3243519"/>
            <a:ext cx="1337144" cy="408104"/>
          </a:xfrm>
          <a:prstGeom prst="ellipse">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6" name="Oval 15"/>
          <p:cNvSpPr/>
          <p:nvPr/>
        </p:nvSpPr>
        <p:spPr>
          <a:xfrm>
            <a:off x="1423986" y="4122060"/>
            <a:ext cx="918881" cy="336177"/>
          </a:xfrm>
          <a:prstGeom prst="ellipse">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7" name="Oval 16"/>
          <p:cNvSpPr/>
          <p:nvPr/>
        </p:nvSpPr>
        <p:spPr>
          <a:xfrm>
            <a:off x="8821270" y="2373183"/>
            <a:ext cx="918881" cy="336177"/>
          </a:xfrm>
          <a:prstGeom prst="ellipse">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8" name="Oval 17"/>
          <p:cNvSpPr/>
          <p:nvPr/>
        </p:nvSpPr>
        <p:spPr>
          <a:xfrm>
            <a:off x="1478059" y="3713045"/>
            <a:ext cx="918881" cy="336177"/>
          </a:xfrm>
          <a:prstGeom prst="ellipse">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76122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360841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20</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933344288"/>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447261" y="1690688"/>
            <a:ext cx="11443251" cy="4351338"/>
          </a:xfrm>
        </p:spPr>
        <p:txBody>
          <a:bodyPr>
            <a:normAutofit fontScale="92500"/>
          </a:bodyPr>
          <a:lstStyle/>
          <a:p>
            <a:pPr marL="0" indent="0">
              <a:buNone/>
            </a:pPr>
            <a:r>
              <a:rPr lang="en-US" b="1" dirty="0">
                <a:solidFill>
                  <a:srgbClr val="FF0000"/>
                </a:solidFill>
              </a:rPr>
              <a:t>Q1</a:t>
            </a:r>
            <a:r>
              <a:rPr lang="en-US" dirty="0"/>
              <a:t> </a:t>
            </a:r>
            <a:r>
              <a:rPr lang="en-US" b="1" dirty="0">
                <a:solidFill>
                  <a:srgbClr val="FF0000"/>
                </a:solidFill>
              </a:rPr>
              <a:t>Differentiate compiler and interpreter.</a:t>
            </a:r>
          </a:p>
          <a:p>
            <a:pPr marL="0" indent="0" algn="just">
              <a:buNone/>
            </a:pPr>
            <a:r>
              <a:rPr lang="en-US" b="1" dirty="0"/>
              <a:t>Compiler</a:t>
            </a:r>
            <a:r>
              <a:rPr lang="en-US" dirty="0"/>
              <a:t> transforms code written in a high-level programming language into the machine code, at once, before program runs, whereas an </a:t>
            </a:r>
            <a:r>
              <a:rPr lang="en-US" b="1" dirty="0"/>
              <a:t>Interpreter</a:t>
            </a:r>
            <a:r>
              <a:rPr lang="en-US" dirty="0"/>
              <a:t> coverts each high-level program statement, one by one, into the machine code, during program run. Compiled code runs faster while interpreted code runs slower.</a:t>
            </a:r>
          </a:p>
          <a:p>
            <a:pPr marL="0" indent="0" algn="just">
              <a:buNone/>
            </a:pPr>
            <a:r>
              <a:rPr lang="en-US" b="1" dirty="0">
                <a:solidFill>
                  <a:srgbClr val="FF0000"/>
                </a:solidFill>
              </a:rPr>
              <a:t>Q2 what is the need of preprocessing ?</a:t>
            </a:r>
            <a:endParaRPr lang="en-IN" b="1" dirty="0">
              <a:solidFill>
                <a:srgbClr val="FF0000"/>
              </a:solidFill>
            </a:endParaRPr>
          </a:p>
          <a:p>
            <a:pPr marL="0" indent="0" algn="just">
              <a:buNone/>
            </a:pPr>
            <a:r>
              <a:rPr lang="en-US" dirty="0"/>
              <a:t>The C preprocessor is the </a:t>
            </a:r>
            <a:r>
              <a:rPr lang="en-US" b="1" dirty="0"/>
              <a:t>macro preprocessor for the C programming language</a:t>
            </a:r>
            <a:r>
              <a:rPr lang="en-US" dirty="0"/>
              <a:t>. The preprocessor provides the ability for the inclusion of header files, macro expansions, conditional compilation, and line control. In many C implementations, it is a separate program invoked by the compiler as the first part of translation.</a:t>
            </a:r>
            <a:endParaRPr lang="en-IN" dirty="0"/>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3" name="Content Placeholder 2">
            <a:extLst>
              <a:ext uri="{FF2B5EF4-FFF2-40B4-BE49-F238E27FC236}">
                <a16:creationId xmlns:a16="http://schemas.microsoft.com/office/drawing/2014/main" id="{5A223384-947C-4B2F-A318-BD92C024DF3E}"/>
              </a:ext>
            </a:extLst>
          </p:cNvPr>
          <p:cNvSpPr>
            <a:spLocks noGrp="1"/>
          </p:cNvSpPr>
          <p:nvPr>
            <p:ph idx="1"/>
          </p:nvPr>
        </p:nvSpPr>
        <p:spPr>
          <a:xfrm>
            <a:off x="838200" y="1152524"/>
            <a:ext cx="4886325" cy="5824745"/>
          </a:xfrm>
        </p:spPr>
        <p:txBody>
          <a:bodyPr>
            <a:normAutofit fontScale="47500" lnSpcReduction="20000"/>
          </a:bodyPr>
          <a:lstStyle/>
          <a:p>
            <a:endParaRPr lang="en-IN" b="1" baseline="30000" dirty="0">
              <a:solidFill>
                <a:srgbClr val="C00000"/>
              </a:solidFill>
            </a:endParaRPr>
          </a:p>
          <a:p>
            <a:endParaRPr lang="en-IN" sz="5100" b="1" baseline="30000" dirty="0">
              <a:solidFill>
                <a:srgbClr val="C00000"/>
              </a:solidFill>
            </a:endParaRPr>
          </a:p>
          <a:p>
            <a:pPr marL="0" indent="0">
              <a:buNone/>
            </a:pPr>
            <a:r>
              <a:rPr lang="en-IN" sz="5100" b="1" dirty="0">
                <a:solidFill>
                  <a:srgbClr val="C00000"/>
                </a:solidFill>
              </a:rPr>
              <a:t>Q Choose the correct option</a:t>
            </a:r>
          </a:p>
          <a:p>
            <a:pPr marL="0" indent="0">
              <a:buNone/>
            </a:pPr>
            <a:r>
              <a:rPr lang="en-IN" sz="5100" b="1" dirty="0">
                <a:solidFill>
                  <a:srgbClr val="C00000"/>
                </a:solidFill>
              </a:rPr>
              <a:t>Q1 Role of Linker is:</a:t>
            </a:r>
          </a:p>
          <a:p>
            <a:pPr marL="914400" indent="-914400">
              <a:buAutoNum type="alphaUcParenR"/>
            </a:pPr>
            <a:r>
              <a:rPr lang="en-IN" sz="5100" b="1" dirty="0">
                <a:solidFill>
                  <a:srgbClr val="C00000"/>
                </a:solidFill>
              </a:rPr>
              <a:t>Link with compiler </a:t>
            </a:r>
          </a:p>
          <a:p>
            <a:pPr marL="914400" indent="-914400">
              <a:buAutoNum type="alphaUcParenR"/>
            </a:pPr>
            <a:r>
              <a:rPr lang="en-IN" sz="5100" b="1" dirty="0">
                <a:solidFill>
                  <a:srgbClr val="C00000"/>
                </a:solidFill>
              </a:rPr>
              <a:t>Link with system libraries </a:t>
            </a:r>
          </a:p>
          <a:p>
            <a:pPr marL="914400" indent="-914400">
              <a:buAutoNum type="alphaUcParenR"/>
            </a:pPr>
            <a:r>
              <a:rPr lang="en-IN" sz="5100" b="1" dirty="0">
                <a:solidFill>
                  <a:srgbClr val="C00000"/>
                </a:solidFill>
              </a:rPr>
              <a:t>Link with assembler </a:t>
            </a:r>
          </a:p>
          <a:p>
            <a:pPr marL="914400" indent="-914400">
              <a:buAutoNum type="alphaUcParenR"/>
            </a:pPr>
            <a:r>
              <a:rPr lang="en-IN" sz="5100" b="1" dirty="0">
                <a:solidFill>
                  <a:srgbClr val="C00000"/>
                </a:solidFill>
              </a:rPr>
              <a:t>generate output</a:t>
            </a:r>
          </a:p>
          <a:p>
            <a:pPr marL="0" indent="0">
              <a:buNone/>
            </a:pPr>
            <a:endParaRPr lang="en-IN" sz="5100" b="1" dirty="0">
              <a:solidFill>
                <a:srgbClr val="C00000"/>
              </a:solidFill>
            </a:endParaRPr>
          </a:p>
          <a:p>
            <a:pPr marL="0" indent="0">
              <a:buNone/>
            </a:pPr>
            <a:r>
              <a:rPr lang="en-IN" sz="5100" b="1" dirty="0">
                <a:solidFill>
                  <a:srgbClr val="C00000"/>
                </a:solidFill>
              </a:rPr>
              <a:t>Q2 After compilation which file is created</a:t>
            </a:r>
          </a:p>
          <a:p>
            <a:pPr marL="914400" indent="-914400">
              <a:buAutoNum type="alphaUcParenR"/>
            </a:pPr>
            <a:r>
              <a:rPr lang="en-IN" sz="5100" b="1" dirty="0">
                <a:solidFill>
                  <a:srgbClr val="C00000"/>
                </a:solidFill>
              </a:rPr>
              <a:t>file.c 	</a:t>
            </a:r>
          </a:p>
          <a:p>
            <a:pPr marL="914400" indent="-914400">
              <a:buAutoNum type="alphaUcParenR"/>
            </a:pPr>
            <a:r>
              <a:rPr lang="en-IN" sz="5100" b="1" dirty="0">
                <a:solidFill>
                  <a:srgbClr val="C00000"/>
                </a:solidFill>
              </a:rPr>
              <a:t>file.obj </a:t>
            </a:r>
          </a:p>
          <a:p>
            <a:pPr marL="914400" indent="-914400">
              <a:buAutoNum type="alphaUcParenR"/>
            </a:pPr>
            <a:r>
              <a:rPr lang="en-IN" sz="5100" b="1" dirty="0">
                <a:solidFill>
                  <a:srgbClr val="C00000"/>
                </a:solidFill>
              </a:rPr>
              <a:t>file.exe </a:t>
            </a:r>
          </a:p>
          <a:p>
            <a:pPr marL="914400" indent="-914400">
              <a:buAutoNum type="alphaUcParenR"/>
            </a:pPr>
            <a:r>
              <a:rPr lang="en-IN" sz="5100" b="1" dirty="0" err="1">
                <a:solidFill>
                  <a:srgbClr val="C00000"/>
                </a:solidFill>
              </a:rPr>
              <a:t>file.I</a:t>
            </a:r>
            <a:endParaRPr lang="en-IN" sz="5100" b="1" dirty="0">
              <a:solidFill>
                <a:srgbClr val="C00000"/>
              </a:solidFill>
            </a:endParaRPr>
          </a:p>
          <a:p>
            <a:pPr marL="0" indent="0">
              <a:buNone/>
            </a:pPr>
            <a:endParaRPr lang="en-IN" sz="5100" b="1" dirty="0">
              <a:solidFill>
                <a:srgbClr val="C00000"/>
              </a:solidFill>
            </a:endParaRPr>
          </a:p>
          <a:p>
            <a:endParaRPr lang="en-IN" b="1" dirty="0">
              <a:solidFill>
                <a:srgbClr val="C00000"/>
              </a:solidFill>
            </a:endParaRPr>
          </a:p>
          <a:p>
            <a:endParaRPr lang="en-IN" b="1" dirty="0">
              <a:solidFill>
                <a:srgbClr val="C00000"/>
              </a:solidFill>
            </a:endParaRPr>
          </a:p>
          <a:p>
            <a:endParaRPr lang="en-IN" b="1" dirty="0">
              <a:solidFill>
                <a:srgbClr val="C00000"/>
              </a:solidFill>
            </a:endParaRPr>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5" name="Content Placeholder 2">
            <a:extLst>
              <a:ext uri="{FF2B5EF4-FFF2-40B4-BE49-F238E27FC236}">
                <a16:creationId xmlns:a16="http://schemas.microsoft.com/office/drawing/2014/main" id="{DB6B6714-8B0E-4D74-BEB0-1F2FF4A50CC6}"/>
              </a:ext>
            </a:extLst>
          </p:cNvPr>
          <p:cNvSpPr txBox="1">
            <a:spLocks/>
          </p:cNvSpPr>
          <p:nvPr/>
        </p:nvSpPr>
        <p:spPr>
          <a:xfrm>
            <a:off x="5591175" y="1152525"/>
            <a:ext cx="4886325" cy="5824744"/>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baseline="30000" dirty="0"/>
          </a:p>
          <a:p>
            <a:endParaRPr lang="en-IN" sz="5100" baseline="30000" dirty="0"/>
          </a:p>
          <a:p>
            <a:pPr marL="0" indent="0">
              <a:buFont typeface="Arial" panose="020B0604020202020204" pitchFamily="34" charset="0"/>
              <a:buNone/>
            </a:pPr>
            <a:r>
              <a:rPr lang="en-IN" sz="6000" b="1" dirty="0">
                <a:solidFill>
                  <a:srgbClr val="C00000"/>
                </a:solidFill>
              </a:rPr>
              <a:t>Q3 Which of the following is  type of an error:</a:t>
            </a:r>
          </a:p>
          <a:p>
            <a:pPr marL="914400" indent="-914400">
              <a:buFont typeface="Arial" panose="020B0604020202020204" pitchFamily="34" charset="0"/>
              <a:buAutoNum type="alphaUcParenR"/>
            </a:pPr>
            <a:r>
              <a:rPr lang="en-IN" sz="6000" b="1" dirty="0">
                <a:solidFill>
                  <a:srgbClr val="C00000"/>
                </a:solidFill>
              </a:rPr>
              <a:t>Syntax error</a:t>
            </a:r>
          </a:p>
          <a:p>
            <a:pPr marL="914400" indent="-914400">
              <a:buFont typeface="Arial" panose="020B0604020202020204" pitchFamily="34" charset="0"/>
              <a:buAutoNum type="alphaUcParenR"/>
            </a:pPr>
            <a:r>
              <a:rPr lang="en-IN" sz="6000" b="1" dirty="0">
                <a:solidFill>
                  <a:srgbClr val="C00000"/>
                </a:solidFill>
              </a:rPr>
              <a:t>Logic error</a:t>
            </a:r>
          </a:p>
          <a:p>
            <a:pPr marL="914400" indent="-914400">
              <a:buFont typeface="Arial" panose="020B0604020202020204" pitchFamily="34" charset="0"/>
              <a:buAutoNum type="alphaUcParenR"/>
            </a:pPr>
            <a:r>
              <a:rPr lang="en-IN" sz="6000" b="1" dirty="0">
                <a:solidFill>
                  <a:srgbClr val="C00000"/>
                </a:solidFill>
              </a:rPr>
              <a:t>Data error</a:t>
            </a:r>
          </a:p>
          <a:p>
            <a:pPr marL="914400" indent="-914400">
              <a:buFont typeface="Arial" panose="020B0604020202020204" pitchFamily="34" charset="0"/>
              <a:buAutoNum type="alphaUcParenR"/>
            </a:pPr>
            <a:r>
              <a:rPr lang="en-IN" sz="6000" b="1" dirty="0">
                <a:solidFill>
                  <a:srgbClr val="C00000"/>
                </a:solidFill>
              </a:rPr>
              <a:t>All above</a:t>
            </a:r>
          </a:p>
          <a:p>
            <a:pPr marL="914400" indent="-914400">
              <a:buFont typeface="Arial" panose="020B0604020202020204" pitchFamily="34" charset="0"/>
              <a:buAutoNum type="alphaUcParenR"/>
            </a:pPr>
            <a:endParaRPr lang="en-IN" sz="6000" b="1" dirty="0">
              <a:solidFill>
                <a:srgbClr val="C00000"/>
              </a:solidFill>
            </a:endParaRPr>
          </a:p>
          <a:p>
            <a:pPr marL="0" indent="0">
              <a:buFont typeface="Arial" panose="020B0604020202020204" pitchFamily="34" charset="0"/>
              <a:buNone/>
            </a:pPr>
            <a:endParaRPr lang="en-IN" sz="6000" b="1" dirty="0">
              <a:solidFill>
                <a:srgbClr val="C00000"/>
              </a:solidFill>
            </a:endParaRPr>
          </a:p>
          <a:p>
            <a:pPr marL="0" indent="0">
              <a:buFont typeface="Arial" panose="020B0604020202020204" pitchFamily="34" charset="0"/>
              <a:buNone/>
            </a:pPr>
            <a:r>
              <a:rPr lang="en-IN" sz="6000" b="1" dirty="0">
                <a:solidFill>
                  <a:srgbClr val="C00000"/>
                </a:solidFill>
              </a:rPr>
              <a:t>Q4 Correct documentation syntax is:</a:t>
            </a:r>
          </a:p>
          <a:p>
            <a:pPr marL="914400" indent="-914400">
              <a:buFont typeface="Arial" panose="020B0604020202020204" pitchFamily="34" charset="0"/>
              <a:buAutoNum type="alphaUcParenR"/>
            </a:pPr>
            <a:r>
              <a:rPr lang="en-IN" sz="6000" b="1" dirty="0">
                <a:solidFill>
                  <a:srgbClr val="C00000"/>
                </a:solidFill>
              </a:rPr>
              <a:t>/ hello world program /	</a:t>
            </a:r>
          </a:p>
          <a:p>
            <a:pPr marL="914400" indent="-914400">
              <a:buFont typeface="Arial" panose="020B0604020202020204" pitchFamily="34" charset="0"/>
              <a:buAutoNum type="alphaUcParenR"/>
            </a:pPr>
            <a:r>
              <a:rPr lang="en-IN" sz="6000" b="1" dirty="0">
                <a:solidFill>
                  <a:srgbClr val="C00000"/>
                </a:solidFill>
              </a:rPr>
              <a:t>// hello world program</a:t>
            </a:r>
          </a:p>
          <a:p>
            <a:pPr marL="914400" indent="-914400">
              <a:buFont typeface="Arial" panose="020B0604020202020204" pitchFamily="34" charset="0"/>
              <a:buAutoNum type="alphaUcParenR"/>
            </a:pPr>
            <a:r>
              <a:rPr lang="en-IN" sz="6000" b="1" dirty="0">
                <a:solidFill>
                  <a:srgbClr val="C00000"/>
                </a:solidFill>
              </a:rPr>
              <a:t>//* hello world program</a:t>
            </a:r>
          </a:p>
          <a:p>
            <a:pPr marL="914400" indent="-914400">
              <a:buFont typeface="Arial" panose="020B0604020202020204" pitchFamily="34" charset="0"/>
              <a:buAutoNum type="alphaUcParenR"/>
            </a:pPr>
            <a:r>
              <a:rPr lang="en-IN" sz="6000" b="1" dirty="0">
                <a:solidFill>
                  <a:srgbClr val="C00000"/>
                </a:solidFill>
              </a:rPr>
              <a:t>// hello world program //</a:t>
            </a:r>
          </a:p>
          <a:p>
            <a:pPr marL="0" indent="0">
              <a:buFont typeface="Arial" panose="020B0604020202020204" pitchFamily="34" charset="0"/>
              <a:buNone/>
            </a:pPr>
            <a:endParaRPr lang="en-IN" sz="5100" dirty="0"/>
          </a:p>
          <a:p>
            <a:endParaRPr lang="en-IN" dirty="0"/>
          </a:p>
          <a:p>
            <a:endParaRPr lang="en-IN" dirty="0"/>
          </a:p>
          <a:p>
            <a:endParaRPr lang="en-IN" dirty="0"/>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124EF-F8EA-4921-9976-B9A80A2112F5}"/>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5" name="Rectangle 4">
            <a:extLst>
              <a:ext uri="{FF2B5EF4-FFF2-40B4-BE49-F238E27FC236}">
                <a16:creationId xmlns:a16="http://schemas.microsoft.com/office/drawing/2014/main" id="{C0B4C20D-A4D8-4957-B766-8AC001008AD0}"/>
              </a:ext>
            </a:extLst>
          </p:cNvPr>
          <p:cNvSpPr/>
          <p:nvPr/>
        </p:nvSpPr>
        <p:spPr>
          <a:xfrm>
            <a:off x="1047749" y="333375"/>
            <a:ext cx="9867901" cy="5693866"/>
          </a:xfrm>
          <a:prstGeom prst="rect">
            <a:avLst/>
          </a:prstGeom>
        </p:spPr>
        <p:txBody>
          <a:bodyPr wrap="square">
            <a:spAutoFit/>
          </a:bodyPr>
          <a:lstStyle/>
          <a:p>
            <a:pPr algn="just"/>
            <a:r>
              <a:rPr lang="en-IN" sz="2800" b="1" dirty="0">
                <a:solidFill>
                  <a:srgbClr val="C00000"/>
                </a:solidFill>
              </a:rPr>
              <a:t>Q5 Explain the role of pre-processor.</a:t>
            </a:r>
          </a:p>
          <a:p>
            <a:pPr algn="just"/>
            <a:endParaRPr lang="en-IN" sz="2800" b="1" dirty="0">
              <a:solidFill>
                <a:srgbClr val="C00000"/>
              </a:solidFill>
            </a:endParaRPr>
          </a:p>
          <a:p>
            <a:pPr algn="just"/>
            <a:r>
              <a:rPr lang="en-IN" sz="2800" b="1" dirty="0">
                <a:solidFill>
                  <a:srgbClr val="C00000"/>
                </a:solidFill>
              </a:rPr>
              <a:t>Q6 What is the need of compilation?</a:t>
            </a:r>
          </a:p>
          <a:p>
            <a:pPr algn="just"/>
            <a:endParaRPr lang="en-IN" sz="2800" b="1" dirty="0">
              <a:solidFill>
                <a:srgbClr val="C00000"/>
              </a:solidFill>
            </a:endParaRPr>
          </a:p>
          <a:p>
            <a:pPr algn="just"/>
            <a:r>
              <a:rPr lang="en-IN" sz="2800" b="1" dirty="0">
                <a:solidFill>
                  <a:srgbClr val="C00000"/>
                </a:solidFill>
              </a:rPr>
              <a:t>Q7 Design a program to display your details including name, Father’s name and grades in 12</a:t>
            </a:r>
            <a:r>
              <a:rPr lang="en-IN" sz="2800" b="1" baseline="30000" dirty="0">
                <a:solidFill>
                  <a:srgbClr val="C00000"/>
                </a:solidFill>
              </a:rPr>
              <a:t>th</a:t>
            </a:r>
            <a:r>
              <a:rPr lang="en-IN" sz="2800" b="1" dirty="0">
                <a:solidFill>
                  <a:srgbClr val="C00000"/>
                </a:solidFill>
              </a:rPr>
              <a:t>.</a:t>
            </a:r>
          </a:p>
          <a:p>
            <a:pPr algn="just"/>
            <a:endParaRPr lang="en-IN" sz="2800" b="1" dirty="0">
              <a:solidFill>
                <a:srgbClr val="C00000"/>
              </a:solidFill>
            </a:endParaRPr>
          </a:p>
          <a:p>
            <a:pPr algn="just"/>
            <a:r>
              <a:rPr lang="en-IN" sz="2800" b="1" dirty="0">
                <a:solidFill>
                  <a:srgbClr val="C00000"/>
                </a:solidFill>
              </a:rPr>
              <a:t>Q8 Discuss the need of main function in program.</a:t>
            </a:r>
          </a:p>
          <a:p>
            <a:pPr algn="just"/>
            <a:endParaRPr lang="en-IN" sz="2800" b="1" dirty="0">
              <a:solidFill>
                <a:srgbClr val="C00000"/>
              </a:solidFill>
            </a:endParaRPr>
          </a:p>
          <a:p>
            <a:pPr algn="just"/>
            <a:r>
              <a:rPr lang="en-IN" sz="2800" b="1" dirty="0">
                <a:solidFill>
                  <a:srgbClr val="C00000"/>
                </a:solidFill>
              </a:rPr>
              <a:t>True/False</a:t>
            </a:r>
          </a:p>
          <a:p>
            <a:r>
              <a:rPr lang="en-IN" sz="2800" b="1" dirty="0">
                <a:solidFill>
                  <a:srgbClr val="C00000"/>
                </a:solidFill>
              </a:rPr>
              <a:t>Q9   Header file contains definition of predefined functions </a:t>
            </a:r>
          </a:p>
          <a:p>
            <a:r>
              <a:rPr lang="en-IN" sz="2800" b="1" dirty="0">
                <a:solidFill>
                  <a:srgbClr val="C00000"/>
                </a:solidFill>
              </a:rPr>
              <a:t>Q10 Termination symbol is optional for statements written in main()</a:t>
            </a:r>
          </a:p>
        </p:txBody>
      </p:sp>
      <p:sp>
        <p:nvSpPr>
          <p:cNvPr id="2" name="Rectangle 1">
            <a:extLst>
              <a:ext uri="{FF2B5EF4-FFF2-40B4-BE49-F238E27FC236}">
                <a16:creationId xmlns:a16="http://schemas.microsoft.com/office/drawing/2014/main" id="{D29B697A-9EFD-4164-9B0C-39B6A067DA54}"/>
              </a:ext>
            </a:extLst>
          </p:cNvPr>
          <p:cNvSpPr/>
          <p:nvPr/>
        </p:nvSpPr>
        <p:spPr>
          <a:xfrm>
            <a:off x="10648950" y="4714875"/>
            <a:ext cx="70485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523B79-8735-4E64-BF0E-11BD6F0212B7}"/>
              </a:ext>
            </a:extLst>
          </p:cNvPr>
          <p:cNvSpPr/>
          <p:nvPr/>
        </p:nvSpPr>
        <p:spPr>
          <a:xfrm>
            <a:off x="10648950" y="5498009"/>
            <a:ext cx="70485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03A81B2-CCA1-40C0-9C28-3DC98D7C3A07}"/>
              </a:ext>
            </a:extLst>
          </p:cNvPr>
          <p:cNvSpPr txBox="1"/>
          <p:nvPr/>
        </p:nvSpPr>
        <p:spPr>
          <a:xfrm>
            <a:off x="10610850" y="4258003"/>
            <a:ext cx="704850" cy="523220"/>
          </a:xfrm>
          <a:prstGeom prst="rect">
            <a:avLst/>
          </a:prstGeom>
          <a:noFill/>
        </p:spPr>
        <p:txBody>
          <a:bodyPr wrap="square" rtlCol="0">
            <a:spAutoFit/>
          </a:bodyPr>
          <a:lstStyle/>
          <a:p>
            <a:pPr algn="ctr"/>
            <a:r>
              <a:rPr lang="en-US" sz="2800" b="1" dirty="0"/>
              <a:t>T/F</a:t>
            </a:r>
            <a:endParaRPr lang="en-IN" sz="2800" b="1" dirty="0"/>
          </a:p>
        </p:txBody>
      </p:sp>
    </p:spTree>
    <p:extLst>
      <p:ext uri="{BB962C8B-B14F-4D97-AF65-F5344CB8AC3E}">
        <p14:creationId xmlns:p14="http://schemas.microsoft.com/office/powerpoint/2010/main" val="258228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65313" y="1646238"/>
            <a:ext cx="10687878" cy="3363084"/>
          </a:xfrm>
        </p:spPr>
        <p:txBody>
          <a:bodyPr/>
          <a:lstStyle/>
          <a:p>
            <a:pPr marL="0" indent="0">
              <a:buNone/>
            </a:pPr>
            <a:r>
              <a:rPr lang="en-IN" b="1" dirty="0">
                <a:solidFill>
                  <a:srgbClr val="C00000"/>
                </a:solidFill>
              </a:rPr>
              <a:t>Future Scope of C</a:t>
            </a:r>
          </a:p>
          <a:p>
            <a:pPr marL="0" indent="0">
              <a:buNone/>
            </a:pPr>
            <a:r>
              <a:rPr lang="en-IN" dirty="0">
                <a:hlinkClick r:id="rId3"/>
              </a:rPr>
              <a:t>https://www.youtube.com/watch?v=5Kg4q0Vq5UU</a:t>
            </a:r>
            <a:endParaRPr lang="en-IN" dirty="0"/>
          </a:p>
          <a:p>
            <a:endParaRPr lang="en-IN" dirty="0"/>
          </a:p>
          <a:p>
            <a:pPr marL="0" indent="0" algn="ctr">
              <a:buNone/>
            </a:pPr>
            <a:endParaRPr lang="en-IN" b="1" dirty="0"/>
          </a:p>
          <a:p>
            <a:pPr marL="0" indent="0">
              <a:buNone/>
            </a:pPr>
            <a:r>
              <a:rPr lang="en-IN" dirty="0"/>
              <a:t>Students, have a look at this video and mention your views in </a:t>
            </a:r>
            <a:r>
              <a:rPr lang="en-IN" b="1" dirty="0"/>
              <a:t>BB classroom</a:t>
            </a:r>
          </a:p>
          <a:p>
            <a:endParaRPr lang="en-IN" dirty="0"/>
          </a:p>
          <a:p>
            <a:endParaRPr lang="en-IN" dirty="0"/>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24</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id="{41188ABF-04C6-4D24-AE32-F9EFFF363BA6}"/>
              </a:ext>
            </a:extLst>
          </p:cNvPr>
          <p:cNvSpPr/>
          <p:nvPr/>
        </p:nvSpPr>
        <p:spPr>
          <a:xfrm>
            <a:off x="2633870" y="2703443"/>
            <a:ext cx="795130" cy="9839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a:bodyPr>
          <a:lstStyle/>
          <a:p>
            <a:pPr marL="0" indent="0">
              <a:buNone/>
            </a:pPr>
            <a:endParaRPr lang="en-US" sz="1600" dirty="0">
              <a:latin typeface="Casper" panose="02000506000000020004" pitchFamily="2" charset="0"/>
              <a:cs typeface="Arial" panose="020B0604020202020204" pitchFamily="34" charset="0"/>
            </a:endParaRPr>
          </a:p>
          <a:p>
            <a:pPr marL="0" lvl="0" indent="0">
              <a:buNone/>
            </a:pPr>
            <a:r>
              <a:rPr lang="en-US" sz="2000" b="1" dirty="0">
                <a:latin typeface="Casper"/>
              </a:rPr>
              <a:t>Reference </a:t>
            </a:r>
            <a:r>
              <a:rPr lang="en-US" sz="2000" b="1" dirty="0" smtClean="0">
                <a:latin typeface="Casper"/>
              </a:rPr>
              <a:t>Books:</a:t>
            </a:r>
            <a:endParaRPr lang="en-US" sz="2000" b="1" dirty="0">
              <a:latin typeface="Casper"/>
            </a:endParaRPr>
          </a:p>
          <a:p>
            <a:pPr>
              <a:buNone/>
            </a:pPr>
            <a:r>
              <a:rPr lang="en-US" sz="1600" dirty="0">
                <a:latin typeface="Times New Roman" pitchFamily="18" charset="0"/>
                <a:cs typeface="Times New Roman" pitchFamily="18" charset="0"/>
              </a:rPr>
              <a:t>[1] Programming in C by Reema </a:t>
            </a:r>
            <a:r>
              <a:rPr lang="en-US" sz="1600" dirty="0" err="1">
                <a:latin typeface="Times New Roman" pitchFamily="18" charset="0"/>
                <a:cs typeface="Times New Roman" pitchFamily="18" charset="0"/>
              </a:rPr>
              <a:t>Thareja</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[2] Programming in ANSI C by E. </a:t>
            </a:r>
            <a:r>
              <a:rPr lang="en-US" sz="1600" dirty="0" err="1">
                <a:latin typeface="Times New Roman" pitchFamily="18" charset="0"/>
                <a:cs typeface="Times New Roman" pitchFamily="18" charset="0"/>
              </a:rPr>
              <a:t>Balaguruswamy</a:t>
            </a:r>
            <a:r>
              <a:rPr lang="en-US" sz="1600" dirty="0">
                <a:latin typeface="Times New Roman" pitchFamily="18" charset="0"/>
                <a:cs typeface="Times New Roman" pitchFamily="18" charset="0"/>
              </a:rPr>
              <a:t>, Tata McGraw Hill.</a:t>
            </a:r>
          </a:p>
          <a:p>
            <a:pPr>
              <a:buNone/>
            </a:pPr>
            <a:r>
              <a:rPr lang="en-US" sz="1600" dirty="0">
                <a:latin typeface="Times New Roman" pitchFamily="18" charset="0"/>
                <a:cs typeface="Times New Roman" pitchFamily="18" charset="0"/>
              </a:rPr>
              <a:t>[3] Programming with C (</a:t>
            </a:r>
            <a:r>
              <a:rPr lang="en-US" sz="1600" dirty="0" err="1">
                <a:latin typeface="Times New Roman" pitchFamily="18" charset="0"/>
                <a:cs typeface="Times New Roman" pitchFamily="18" charset="0"/>
              </a:rPr>
              <a:t>Schaum's</a:t>
            </a:r>
            <a:r>
              <a:rPr lang="en-US" sz="1600" dirty="0">
                <a:latin typeface="Times New Roman" pitchFamily="18" charset="0"/>
                <a:cs typeface="Times New Roman" pitchFamily="18" charset="0"/>
              </a:rPr>
              <a:t> Outline Series) by Byron Gottfried  Jitender Chhabra, Tata McGraw Hill.</a:t>
            </a:r>
          </a:p>
          <a:p>
            <a:pPr>
              <a:buNone/>
            </a:pPr>
            <a:r>
              <a:rPr lang="en-US" sz="1600" dirty="0">
                <a:latin typeface="Times New Roman" pitchFamily="18" charset="0"/>
                <a:cs typeface="Times New Roman" pitchFamily="18" charset="0"/>
              </a:rPr>
              <a:t>[4] The C Programming Language by Brian W. Kernighan, Dennis Ritchie, Pearson education.</a:t>
            </a:r>
          </a:p>
          <a:p>
            <a:pPr marL="0" lvl="0" indent="0">
              <a:buNone/>
            </a:pPr>
            <a:r>
              <a:rPr lang="en-US" sz="1600" b="1" dirty="0" smtClean="0">
                <a:latin typeface="Casper"/>
              </a:rPr>
              <a:t>Website:</a:t>
            </a:r>
            <a:endParaRPr lang="en-US" sz="1600" b="1" dirty="0">
              <a:latin typeface="Casper"/>
            </a:endParaRPr>
          </a:p>
          <a:p>
            <a:r>
              <a:rPr lang="en-IN" sz="1600" dirty="0" smtClean="0">
                <a:latin typeface="Casper"/>
              </a:rPr>
              <a:t>fresh2refresh.com</a:t>
            </a:r>
            <a:r>
              <a:rPr lang="en-IN" sz="1600" dirty="0">
                <a:latin typeface="Casper"/>
              </a:rPr>
              <a:t>. C Language - Learn C Programs From Basics | Fresh2Refresh. [online]  Available at:  </a:t>
            </a:r>
            <a:r>
              <a:rPr lang="en-IN" sz="1600" dirty="0">
                <a:latin typeface="Casper"/>
                <a:hlinkClick r:id="rId3"/>
              </a:rPr>
              <a:t>https://</a:t>
            </a:r>
            <a:r>
              <a:rPr lang="en-IN" sz="1600" dirty="0" smtClean="0">
                <a:latin typeface="Casper"/>
                <a:hlinkClick r:id="rId3"/>
              </a:rPr>
              <a:t>fresh2refresh.com/c-programming/c-basic-program/</a:t>
            </a:r>
            <a:endParaRPr lang="en-IN" sz="1600" dirty="0">
              <a:latin typeface="Casper"/>
            </a:endParaRPr>
          </a:p>
          <a:p>
            <a:r>
              <a:rPr lang="en-IN" sz="1600" dirty="0" err="1" smtClean="0">
                <a:latin typeface="Casper"/>
              </a:rPr>
              <a:t>GeeksforGeeks</a:t>
            </a:r>
            <a:r>
              <a:rPr lang="en-IN" sz="1600" dirty="0">
                <a:latin typeface="Casper"/>
              </a:rPr>
              <a:t>. C Language Introduction - </a:t>
            </a:r>
            <a:r>
              <a:rPr lang="en-IN" sz="1600" dirty="0" err="1">
                <a:latin typeface="Casper"/>
              </a:rPr>
              <a:t>GeeksforGeeks</a:t>
            </a:r>
            <a:r>
              <a:rPr lang="en-IN" sz="1600" dirty="0">
                <a:latin typeface="Casper"/>
              </a:rPr>
              <a:t>. [online] Available at: </a:t>
            </a:r>
            <a:r>
              <a:rPr lang="en-IN" sz="1600" dirty="0">
                <a:latin typeface="Casper"/>
                <a:hlinkClick r:id="rId4"/>
              </a:rPr>
              <a:t>https://www.geeksforgeeks.org/c-language-set-1-introduction/</a:t>
            </a:r>
            <a:endParaRPr lang="en-IN" sz="1600" dirty="0">
              <a:latin typeface="Casper"/>
            </a:endParaRPr>
          </a:p>
          <a:p>
            <a:pPr marL="0" lvl="0" indent="0">
              <a:buNone/>
            </a:pPr>
            <a:r>
              <a:rPr lang="en-IN" sz="1600" b="1" dirty="0">
                <a:latin typeface="Casper"/>
              </a:rPr>
              <a:t>Video Links:</a:t>
            </a:r>
            <a:endParaRPr lang="en-US" sz="1600" b="1" dirty="0">
              <a:latin typeface="Casper"/>
            </a:endParaRPr>
          </a:p>
          <a:p>
            <a:pPr marL="0" indent="0">
              <a:buNone/>
            </a:pPr>
            <a:r>
              <a:rPr lang="en-US" sz="1600" dirty="0">
                <a:latin typeface="Casper" panose="02000506000000020004" pitchFamily="2" charset="0"/>
                <a:cs typeface="Arial" panose="020B0604020202020204" pitchFamily="34" charset="0"/>
                <a:hlinkClick r:id="rId5"/>
              </a:rPr>
              <a:t>NPTEL https://www.youtube.com/watch?v=VSU7EaHMzl8&amp;list=PLJvIzs_rP6R73WlvumJvCQJrOY3U5zq1j&amp;index=5&amp;t=615s</a:t>
            </a:r>
            <a:endParaRPr lang="en-US"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pic>
        <p:nvPicPr>
          <p:cNvPr id="7" name="Picture 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1" name="CorelDRAW" r:id="rId4" imgW="2169000" imgH="2169360" progId="">
                    <p:embed/>
                  </p:oleObj>
                </mc:Choice>
                <mc:Fallback>
                  <p:oleObj name="CorelDRAW" r:id="rId4" imgW="2169000" imgH="2169360" progId="">
                    <p:embed/>
                    <p:pic>
                      <p:nvPicPr>
                        <p:cNvPr id="0"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418341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14413209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4C94B-33A8-4423-9E3C-594F2DF570E0}"/>
              </a:ext>
            </a:extLst>
          </p:cNvPr>
          <p:cNvSpPr>
            <a:spLocks noGrp="1"/>
          </p:cNvSpPr>
          <p:nvPr>
            <p:ph idx="1"/>
          </p:nvPr>
        </p:nvSpPr>
        <p:spPr>
          <a:xfrm>
            <a:off x="5631454" y="1093515"/>
            <a:ext cx="5216434" cy="4670969"/>
          </a:xfrm>
        </p:spPr>
        <p:txBody>
          <a:bodyPr>
            <a:noAutofit/>
          </a:bodyPr>
          <a:lstStyle/>
          <a:p>
            <a:pPr marL="0" indent="0" algn="ctr">
              <a:lnSpc>
                <a:spcPct val="100000"/>
              </a:lnSpc>
              <a:buNone/>
            </a:pPr>
            <a:r>
              <a:rPr lang="en-US" sz="2400" b="1" dirty="0">
                <a:solidFill>
                  <a:srgbClr val="FF0000"/>
                </a:solidFill>
              </a:rPr>
              <a:t>Why C??</a:t>
            </a:r>
          </a:p>
          <a:p>
            <a:pPr marL="0" indent="0" algn="ctr">
              <a:lnSpc>
                <a:spcPct val="100000"/>
              </a:lnSpc>
              <a:buNone/>
            </a:pPr>
            <a:r>
              <a:rPr lang="en-US" sz="2400" b="1" dirty="0"/>
              <a:t>Newer languages like java, python offer more features than c programming language but due to additional processing, their performance rate gets down effectively. C programming language as the been middle-level language provides programmers access to direct manipulation with the computer hardware but higher-level languages do not allow this. </a:t>
            </a:r>
            <a:r>
              <a:rPr lang="en-US" sz="2400" b="1" dirty="0">
                <a:solidFill>
                  <a:srgbClr val="FF0000"/>
                </a:solidFill>
              </a:rPr>
              <a:t>That’s the reasons C language is considered as the first choice to start learning programming languages.</a:t>
            </a:r>
            <a:endParaRPr lang="en-IN" sz="2400" b="1" dirty="0">
              <a:solidFill>
                <a:srgbClr val="FF0000"/>
              </a:solidFill>
            </a:endParaRPr>
          </a:p>
        </p:txBody>
      </p:sp>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Box 4">
            <a:extLst>
              <a:ext uri="{FF2B5EF4-FFF2-40B4-BE49-F238E27FC236}">
                <a16:creationId xmlns:a16="http://schemas.microsoft.com/office/drawing/2014/main" id="{A5F5E4B6-2F2D-4512-A3F8-BF729BD8C562}"/>
              </a:ext>
            </a:extLst>
          </p:cNvPr>
          <p:cNvSpPr txBox="1"/>
          <p:nvPr/>
        </p:nvSpPr>
        <p:spPr>
          <a:xfrm>
            <a:off x="1032238" y="0"/>
            <a:ext cx="3779519" cy="3970318"/>
          </a:xfrm>
          <a:prstGeom prst="rect">
            <a:avLst/>
          </a:prstGeom>
          <a:noFill/>
        </p:spPr>
        <p:txBody>
          <a:bodyPr wrap="square" rtlCol="0">
            <a:spAutoFit/>
          </a:bodyPr>
          <a:lstStyle/>
          <a:p>
            <a:pPr algn="ctr"/>
            <a:r>
              <a:rPr lang="en-US" sz="2400" b="1" dirty="0">
                <a:solidFill>
                  <a:srgbClr val="FF0000"/>
                </a:solidFill>
              </a:rPr>
              <a:t>What is C ??</a:t>
            </a:r>
          </a:p>
          <a:p>
            <a:pPr algn="ctr"/>
            <a:r>
              <a:rPr lang="en-US" sz="2400" b="1" dirty="0"/>
              <a:t>C is a structured programming language. It was initially developed by Dennis Ritchie in the year 1972. It was mainly </a:t>
            </a:r>
            <a:r>
              <a:rPr lang="en-US" sz="2400" b="1" dirty="0">
                <a:solidFill>
                  <a:srgbClr val="FF0000"/>
                </a:solidFill>
              </a:rPr>
              <a:t>developed as a system programing language to write an operating system.</a:t>
            </a:r>
          </a:p>
          <a:p>
            <a:pPr algn="ctr"/>
            <a:endParaRPr lang="en-US" b="1" dirty="0">
              <a:solidFill>
                <a:srgbClr val="FF0000"/>
              </a:solidFill>
            </a:endParaRPr>
          </a:p>
          <a:p>
            <a:pPr algn="ctr"/>
            <a:endParaRPr lang="en-IN" b="1" dirty="0">
              <a:solidFill>
                <a:srgbClr val="FF0000"/>
              </a:solidFill>
            </a:endParaRPr>
          </a:p>
        </p:txBody>
      </p:sp>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09601" y="3584028"/>
            <a:ext cx="4322762" cy="2740572"/>
          </a:xfrm>
        </p:spPr>
        <p:txBody>
          <a:bodyPr>
            <a:normAutofit/>
          </a:bodyPr>
          <a:lstStyle/>
          <a:p>
            <a:pPr marL="285750" indent="-285750">
              <a:buFont typeface="Arial" panose="020B0604020202020204" pitchFamily="34" charset="0"/>
              <a:buChar char="•"/>
            </a:pPr>
            <a:r>
              <a:rPr lang="en-US" sz="2000" b="1" dirty="0">
                <a:latin typeface="Casper"/>
              </a:rPr>
              <a:t>Structure of C program</a:t>
            </a:r>
          </a:p>
          <a:p>
            <a:pPr marL="285750" indent="-285750">
              <a:buFont typeface="Arial" panose="020B0604020202020204" pitchFamily="34" charset="0"/>
              <a:buChar char="•"/>
            </a:pPr>
            <a:r>
              <a:rPr lang="en-US" sz="2000" b="1" dirty="0">
                <a:latin typeface="Casper"/>
              </a:rPr>
              <a:t>Compilation and Execution process</a:t>
            </a:r>
          </a:p>
          <a:p>
            <a:pPr marL="285750" indent="-285750">
              <a:buFont typeface="Arial" panose="020B0604020202020204" pitchFamily="34" charset="0"/>
              <a:buChar char="•"/>
            </a:pPr>
            <a:r>
              <a:rPr lang="en-US" sz="2000" b="1" dirty="0">
                <a:latin typeface="Casper"/>
              </a:rPr>
              <a:t>Program demonstration </a:t>
            </a:r>
          </a:p>
          <a:p>
            <a:pPr marL="285750" indent="-285750">
              <a:buFont typeface="Arial" panose="020B0604020202020204" pitchFamily="34" charset="0"/>
              <a:buChar char="•"/>
            </a:pPr>
            <a:endParaRPr lang="en-US" b="1" dirty="0">
              <a:latin typeface="Casper"/>
            </a:endParaRPr>
          </a:p>
          <a:p>
            <a:pPr marL="285750" indent="-285750">
              <a:buFont typeface="Arial" panose="020B0604020202020204" pitchFamily="34" charset="0"/>
              <a:buChar char="•"/>
            </a:pPr>
            <a:endParaRPr lang="en-US" b="1" dirty="0">
              <a:latin typeface="Casper"/>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6</a:t>
            </a:fld>
            <a:endParaRPr lang="en-US" dirty="0"/>
          </a:p>
        </p:txBody>
      </p:sp>
      <p:sp>
        <p:nvSpPr>
          <p:cNvPr id="8" name="Title 7"/>
          <p:cNvSpPr txBox="1">
            <a:spLocks noGrp="1" noChangeArrowheads="1"/>
          </p:cNvSpPr>
          <p:nvPr>
            <p:ph type="title"/>
          </p:nvPr>
        </p:nvSpPr>
        <p:spPr bwMode="auto">
          <a:xfrm>
            <a:off x="449262" y="2343863"/>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mn-lt"/>
                <a:ea typeface="Karla" pitchFamily="2" charset="0"/>
                <a:cs typeface="Karla" pitchFamily="2" charset="0"/>
              </a:rPr>
              <a:t>CONTENTS</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16164" y="3479800"/>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7A9337-2840-4930-858E-CE28F37BA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0" y="838200"/>
            <a:ext cx="5959948" cy="5518150"/>
          </a:xfrm>
          <a:prstGeom prst="rect">
            <a:avLst/>
          </a:prstGeom>
        </p:spPr>
      </p:pic>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cs typeface="Arial" panose="020B0604020202020204" pitchFamily="34" charset="0"/>
              </a:rPr>
              <a:t>Structure of C program</a:t>
            </a:r>
            <a:endParaRPr lang="en-IN" b="1" dirty="0">
              <a:latin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sp>
        <p:nvSpPr>
          <p:cNvPr id="5" name="Rectangle 4">
            <a:extLst>
              <a:ext uri="{FF2B5EF4-FFF2-40B4-BE49-F238E27FC236}">
                <a16:creationId xmlns:a16="http://schemas.microsoft.com/office/drawing/2014/main" id="{DD94E6EB-AC24-44CC-9A4F-D55A75E9B08D}"/>
              </a:ext>
            </a:extLst>
          </p:cNvPr>
          <p:cNvSpPr/>
          <p:nvPr/>
        </p:nvSpPr>
        <p:spPr>
          <a:xfrm>
            <a:off x="533399" y="1825447"/>
            <a:ext cx="4848225" cy="3108543"/>
          </a:xfrm>
          <a:prstGeom prst="rect">
            <a:avLst/>
          </a:prstGeom>
        </p:spPr>
        <p:txBody>
          <a:bodyPr wrap="square">
            <a:spAutoFit/>
          </a:bodyPr>
          <a:lstStyle/>
          <a:p>
            <a:pPr algn="just"/>
            <a:r>
              <a:rPr lang="en-IN" sz="2800" dirty="0">
                <a:cs typeface="Arial" panose="020B0604020202020204" pitchFamily="34" charset="0"/>
              </a:rPr>
              <a:t>Structure of C program is defined by set of rules called protocol, to be followed by programmer while writing C program. All C programs are having sections/parts which are mentioned  here.</a:t>
            </a:r>
          </a:p>
        </p:txBody>
      </p:sp>
      <p:pic>
        <p:nvPicPr>
          <p:cNvPr id="11268" name="Picture 4" descr="cFeed: 2.2 BASIC STRUCTURE OF C-PROGRAM">
            <a:extLst>
              <a:ext uri="{FF2B5EF4-FFF2-40B4-BE49-F238E27FC236}">
                <a16:creationId xmlns:a16="http://schemas.microsoft.com/office/drawing/2014/main" id="{2510F040-5CD1-4A96-9A27-E32937C08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5" y="302260"/>
            <a:ext cx="5162549" cy="655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93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STRUCTURE OF C PROGRAM- EXAMPLE </a:t>
            </a:r>
            <a:endParaRPr lang="en-US" dirty="0"/>
          </a:p>
        </p:txBody>
      </p:sp>
      <p:sp>
        <p:nvSpPr>
          <p:cNvPr id="3" name="Content Placeholder 2"/>
          <p:cNvSpPr>
            <a:spLocks noGrp="1"/>
          </p:cNvSpPr>
          <p:nvPr>
            <p:ph idx="1"/>
          </p:nvPr>
        </p:nvSpPr>
        <p:spPr/>
        <p:txBody>
          <a:bodyPr>
            <a:normAutofit/>
          </a:bodyPr>
          <a:lstStyle/>
          <a:p>
            <a:r>
              <a:rPr lang="en-US" sz="1600" dirty="0">
                <a:latin typeface="Casper" panose="02000506000000020004" pitchFamily="2" charset="0"/>
                <a:cs typeface="Arial" panose="020B0604020202020204" pitchFamily="34" charset="0"/>
              </a:rPr>
              <a:t>Sample text here (16)</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stretch>
            <a:fillRect/>
          </a:stretch>
        </p:blipFill>
        <p:spPr>
          <a:xfrm>
            <a:off x="721659" y="1800972"/>
            <a:ext cx="10748682" cy="4933950"/>
          </a:xfrm>
          <a:prstGeom prst="rect">
            <a:avLst/>
          </a:prstGeom>
        </p:spPr>
      </p:pic>
      <p:sp>
        <p:nvSpPr>
          <p:cNvPr id="8" name="TextBox 6"/>
          <p:cNvSpPr txBox="1"/>
          <p:nvPr/>
        </p:nvSpPr>
        <p:spPr>
          <a:xfrm>
            <a:off x="4852918" y="6422638"/>
            <a:ext cx="2975815"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asper" panose="02000506000000020004"/>
              </a:rPr>
              <a:t>Figure 2.3. Program 1 (executed on Dev-C++ IDE) </a:t>
            </a:r>
          </a:p>
        </p:txBody>
      </p:sp>
    </p:spTree>
    <p:extLst>
      <p:ext uri="{BB962C8B-B14F-4D97-AF65-F5344CB8AC3E}">
        <p14:creationId xmlns:p14="http://schemas.microsoft.com/office/powerpoint/2010/main" val="13171149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STRUCTURE OF C PROGRAM- EXAMPLE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stretch>
            <a:fillRect/>
          </a:stretch>
        </p:blipFill>
        <p:spPr>
          <a:xfrm>
            <a:off x="838200" y="1865015"/>
            <a:ext cx="10515600" cy="4051692"/>
          </a:xfrm>
          <a:prstGeom prst="rect">
            <a:avLst/>
          </a:prstGeom>
        </p:spPr>
      </p:pic>
      <p:sp>
        <p:nvSpPr>
          <p:cNvPr id="7" name="TextBox 6"/>
          <p:cNvSpPr txBox="1"/>
          <p:nvPr/>
        </p:nvSpPr>
        <p:spPr>
          <a:xfrm>
            <a:off x="3414083" y="6367743"/>
            <a:ext cx="3373359"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asper" panose="02000506000000020004"/>
              </a:rPr>
              <a:t>Figure 2.4. Program 1 output (executed on Dev-C++ IDE) </a:t>
            </a:r>
          </a:p>
        </p:txBody>
      </p:sp>
    </p:spTree>
    <p:extLst>
      <p:ext uri="{BB962C8B-B14F-4D97-AF65-F5344CB8AC3E}">
        <p14:creationId xmlns:p14="http://schemas.microsoft.com/office/powerpoint/2010/main" val="1561500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EC7D24BF-E45C-47D4-AEF0-3E7CD5EFBDA8"/>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4 Structure of C progra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2599</TotalTime>
  <Words>1121</Words>
  <Application>Microsoft Office PowerPoint</Application>
  <PresentationFormat>Widescreen</PresentationFormat>
  <Paragraphs>245</Paragraphs>
  <Slides>26</Slides>
  <Notes>26</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42" baseType="lpstr">
      <vt:lpstr>Arial</vt:lpstr>
      <vt:lpstr>Arial Black</vt:lpstr>
      <vt:lpstr>Arial Unicode MS</vt:lpstr>
      <vt:lpstr>Calibri</vt:lpstr>
      <vt:lpstr>Calibri Light</vt:lpstr>
      <vt:lpstr>Casper</vt:lpstr>
      <vt:lpstr>Casper Bold</vt:lpstr>
      <vt:lpstr>Georgia</vt:lpstr>
      <vt:lpstr>Karla</vt:lpstr>
      <vt:lpstr>Raleway ExtraBold</vt:lpstr>
      <vt:lpstr>Segoe UI</vt:lpstr>
      <vt:lpstr>Times New Roman</vt:lpstr>
      <vt:lpstr>Wingdings</vt:lpstr>
      <vt:lpstr>1_Office Theme</vt:lpstr>
      <vt:lpstr>Contents Slide Master</vt:lpstr>
      <vt:lpstr>CorelDRAW</vt:lpstr>
      <vt:lpstr>PowerPoint Presentation</vt:lpstr>
      <vt:lpstr>Introduction to Problem Solving</vt:lpstr>
      <vt:lpstr>PowerPoint Presentation</vt:lpstr>
      <vt:lpstr> Scheme of Evaluation  </vt:lpstr>
      <vt:lpstr>PowerPoint Presentation</vt:lpstr>
      <vt:lpstr>CONTENTS </vt:lpstr>
      <vt:lpstr>Structure of C program</vt:lpstr>
      <vt:lpstr>STRUCTURE OF C PROGRAM- EXAMPLE </vt:lpstr>
      <vt:lpstr>STRUCTURE OF C PROGRAM- EXAMPLE</vt:lpstr>
      <vt:lpstr>PowerPoint Presentation</vt:lpstr>
      <vt:lpstr>PowerPoint Presentation</vt:lpstr>
      <vt:lpstr>PowerPoint Presentation</vt:lpstr>
      <vt:lpstr>PowerPoint Presentation</vt:lpstr>
      <vt:lpstr>ü  Subprogram Section </vt:lpstr>
      <vt:lpstr>Rules to write c program</vt:lpstr>
      <vt:lpstr> </vt:lpstr>
      <vt:lpstr>Need of compiler:</vt:lpstr>
      <vt:lpstr>Compilation &amp; Execution process</vt:lpstr>
      <vt:lpstr>KEYWORDS IN C   </vt:lpstr>
      <vt:lpstr>PowerPoint Presentation</vt:lpstr>
      <vt:lpstr>Frequently Asked question</vt:lpstr>
      <vt:lpstr>Assessment Questions:</vt:lpstr>
      <vt:lpstr>PowerPoint Presentation</vt:lpstr>
      <vt:lpstr>Discussion forum.</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Structure of C program</dc:title>
  <dc:creator>Branding</dc:creator>
  <cp:lastModifiedBy>nishu</cp:lastModifiedBy>
  <cp:revision>227</cp:revision>
  <dcterms:created xsi:type="dcterms:W3CDTF">2019-01-09T10:33:58Z</dcterms:created>
  <dcterms:modified xsi:type="dcterms:W3CDTF">2022-06-09T08:38:48Z</dcterms:modified>
</cp:coreProperties>
</file>