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21"/>
  </p:notesMasterIdLst>
  <p:sldIdLst>
    <p:sldId id="275" r:id="rId2"/>
    <p:sldId id="257" r:id="rId3"/>
    <p:sldId id="276" r:id="rId4"/>
    <p:sldId id="277"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CCCFE-8A25-44F1-A311-39772F5DFFA9}"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15540-B245-46C3-817D-6E0513CA9B18}" type="slidenum">
              <a:rPr lang="en-IN" smtClean="0"/>
              <a:t>‹#›</a:t>
            </a:fld>
            <a:endParaRPr lang="en-IN"/>
          </a:p>
        </p:txBody>
      </p:sp>
    </p:spTree>
    <p:extLst>
      <p:ext uri="{BB962C8B-B14F-4D97-AF65-F5344CB8AC3E}">
        <p14:creationId xmlns:p14="http://schemas.microsoft.com/office/powerpoint/2010/main" val="70385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dirty="0"/>
          </a:p>
        </p:txBody>
      </p:sp>
    </p:spTree>
    <p:extLst>
      <p:ext uri="{BB962C8B-B14F-4D97-AF65-F5344CB8AC3E}">
        <p14:creationId xmlns:p14="http://schemas.microsoft.com/office/powerpoint/2010/main" val="157211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10</a:t>
            </a:fld>
            <a:endParaRPr lang="en-IN"/>
          </a:p>
        </p:txBody>
      </p:sp>
    </p:spTree>
    <p:extLst>
      <p:ext uri="{BB962C8B-B14F-4D97-AF65-F5344CB8AC3E}">
        <p14:creationId xmlns:p14="http://schemas.microsoft.com/office/powerpoint/2010/main" val="1434296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11</a:t>
            </a:fld>
            <a:endParaRPr lang="en-IN"/>
          </a:p>
        </p:txBody>
      </p:sp>
    </p:spTree>
    <p:extLst>
      <p:ext uri="{BB962C8B-B14F-4D97-AF65-F5344CB8AC3E}">
        <p14:creationId xmlns:p14="http://schemas.microsoft.com/office/powerpoint/2010/main" val="4065598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12</a:t>
            </a:fld>
            <a:endParaRPr lang="en-IN"/>
          </a:p>
        </p:txBody>
      </p:sp>
    </p:spTree>
    <p:extLst>
      <p:ext uri="{BB962C8B-B14F-4D97-AF65-F5344CB8AC3E}">
        <p14:creationId xmlns:p14="http://schemas.microsoft.com/office/powerpoint/2010/main" val="113642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13</a:t>
            </a:fld>
            <a:endParaRPr lang="en-IN"/>
          </a:p>
        </p:txBody>
      </p:sp>
    </p:spTree>
    <p:extLst>
      <p:ext uri="{BB962C8B-B14F-4D97-AF65-F5344CB8AC3E}">
        <p14:creationId xmlns:p14="http://schemas.microsoft.com/office/powerpoint/2010/main" val="3872626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14</a:t>
            </a:fld>
            <a:endParaRPr lang="en-IN"/>
          </a:p>
        </p:txBody>
      </p:sp>
    </p:spTree>
    <p:extLst>
      <p:ext uri="{BB962C8B-B14F-4D97-AF65-F5344CB8AC3E}">
        <p14:creationId xmlns:p14="http://schemas.microsoft.com/office/powerpoint/2010/main" val="3683481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15</a:t>
            </a:fld>
            <a:endParaRPr lang="en-IN"/>
          </a:p>
        </p:txBody>
      </p:sp>
    </p:spTree>
    <p:extLst>
      <p:ext uri="{BB962C8B-B14F-4D97-AF65-F5344CB8AC3E}">
        <p14:creationId xmlns:p14="http://schemas.microsoft.com/office/powerpoint/2010/main" val="1145327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16</a:t>
            </a:fld>
            <a:endParaRPr lang="en-IN"/>
          </a:p>
        </p:txBody>
      </p:sp>
    </p:spTree>
    <p:extLst>
      <p:ext uri="{BB962C8B-B14F-4D97-AF65-F5344CB8AC3E}">
        <p14:creationId xmlns:p14="http://schemas.microsoft.com/office/powerpoint/2010/main" val="3607050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17</a:t>
            </a:fld>
            <a:endParaRPr lang="en-IN"/>
          </a:p>
        </p:txBody>
      </p:sp>
    </p:spTree>
    <p:extLst>
      <p:ext uri="{BB962C8B-B14F-4D97-AF65-F5344CB8AC3E}">
        <p14:creationId xmlns:p14="http://schemas.microsoft.com/office/powerpoint/2010/main" val="3617587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18</a:t>
            </a:fld>
            <a:endParaRPr lang="en-IN"/>
          </a:p>
        </p:txBody>
      </p:sp>
    </p:spTree>
    <p:extLst>
      <p:ext uri="{BB962C8B-B14F-4D97-AF65-F5344CB8AC3E}">
        <p14:creationId xmlns:p14="http://schemas.microsoft.com/office/powerpoint/2010/main" val="2170796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19</a:t>
            </a:fld>
            <a:endParaRPr lang="en-IN"/>
          </a:p>
        </p:txBody>
      </p:sp>
    </p:spTree>
    <p:extLst>
      <p:ext uri="{BB962C8B-B14F-4D97-AF65-F5344CB8AC3E}">
        <p14:creationId xmlns:p14="http://schemas.microsoft.com/office/powerpoint/2010/main" val="59703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2</a:t>
            </a:fld>
            <a:endParaRPr lang="en-IN"/>
          </a:p>
        </p:txBody>
      </p:sp>
    </p:spTree>
    <p:extLst>
      <p:ext uri="{BB962C8B-B14F-4D97-AF65-F5344CB8AC3E}">
        <p14:creationId xmlns:p14="http://schemas.microsoft.com/office/powerpoint/2010/main" val="408371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23453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95616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5</a:t>
            </a:fld>
            <a:endParaRPr lang="en-IN"/>
          </a:p>
        </p:txBody>
      </p:sp>
    </p:spTree>
    <p:extLst>
      <p:ext uri="{BB962C8B-B14F-4D97-AF65-F5344CB8AC3E}">
        <p14:creationId xmlns:p14="http://schemas.microsoft.com/office/powerpoint/2010/main" val="363796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6</a:t>
            </a:fld>
            <a:endParaRPr lang="en-IN"/>
          </a:p>
        </p:txBody>
      </p:sp>
    </p:spTree>
    <p:extLst>
      <p:ext uri="{BB962C8B-B14F-4D97-AF65-F5344CB8AC3E}">
        <p14:creationId xmlns:p14="http://schemas.microsoft.com/office/powerpoint/2010/main" val="315613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7</a:t>
            </a:fld>
            <a:endParaRPr lang="en-IN"/>
          </a:p>
        </p:txBody>
      </p:sp>
    </p:spTree>
    <p:extLst>
      <p:ext uri="{BB962C8B-B14F-4D97-AF65-F5344CB8AC3E}">
        <p14:creationId xmlns:p14="http://schemas.microsoft.com/office/powerpoint/2010/main" val="118697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8</a:t>
            </a:fld>
            <a:endParaRPr lang="en-IN"/>
          </a:p>
        </p:txBody>
      </p:sp>
    </p:spTree>
    <p:extLst>
      <p:ext uri="{BB962C8B-B14F-4D97-AF65-F5344CB8AC3E}">
        <p14:creationId xmlns:p14="http://schemas.microsoft.com/office/powerpoint/2010/main" val="1592794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915540-B245-46C3-817D-6E0513CA9B18}" type="slidenum">
              <a:rPr lang="en-IN" smtClean="0"/>
              <a:t>9</a:t>
            </a:fld>
            <a:endParaRPr lang="en-IN"/>
          </a:p>
        </p:txBody>
      </p:sp>
    </p:spTree>
    <p:extLst>
      <p:ext uri="{BB962C8B-B14F-4D97-AF65-F5344CB8AC3E}">
        <p14:creationId xmlns:p14="http://schemas.microsoft.com/office/powerpoint/2010/main" val="446828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6/9/2022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229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85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123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8629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0515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309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09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9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6/9/2022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73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6/9/2022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9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955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139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361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205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9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6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6/9/2022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9565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191794"/>
            <a:ext cx="12196420" cy="754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6109810"/>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1"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88" y="385442"/>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8639" y="617357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226753"/>
            <a:ext cx="45719" cy="3369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54839" y="6212336"/>
            <a:ext cx="64320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dirty="0" smtClean="0">
                <a:latin typeface="Arial Rounded MT Bold" panose="020F0704030504030204" pitchFamily="34" charset="0"/>
              </a:rPr>
              <a:t>Conditional Operator and GOTO</a:t>
            </a:r>
            <a:endParaRPr lang="en-US" sz="1600" dirty="0">
              <a:latin typeface="Raleway ExtraBold" pitchFamily="34" charset="-52"/>
            </a:endParaRPr>
          </a:p>
        </p:txBody>
      </p:sp>
      <p:sp>
        <p:nvSpPr>
          <p:cNvPr id="26" name="TextBox 25"/>
          <p:cNvSpPr txBox="1">
            <a:spLocks noChangeArrowheads="1"/>
          </p:cNvSpPr>
          <p:nvPr/>
        </p:nvSpPr>
        <p:spPr bwMode="auto">
          <a:xfrm>
            <a:off x="1327523" y="1643436"/>
            <a:ext cx="9063318"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Introduction to </a:t>
            </a:r>
            <a:r>
              <a:rPr lang="en-US" sz="2800" dirty="0">
                <a:latin typeface="Times New Roman" panose="02020603050405020304" pitchFamily="18" charset="0"/>
                <a:ea typeface="Calibri" panose="020F0502020204030204" pitchFamily="34" charset="0"/>
                <a:cs typeface="Times New Roman" panose="02020603050405020304" pitchFamily="18" charset="0"/>
              </a:rPr>
              <a:t>P</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roblem </a:t>
            </a:r>
            <a:r>
              <a:rPr lang="en-US" sz="2800" dirty="0">
                <a:latin typeface="Times New Roman" panose="02020603050405020304" pitchFamily="18" charset="0"/>
                <a:ea typeface="Calibri" panose="020F0502020204030204" pitchFamily="34" charset="0"/>
                <a:cs typeface="Times New Roman" panose="02020603050405020304" pitchFamily="18" charset="0"/>
              </a:rPr>
              <a:t>S</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203647657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0C231-3BFD-4D4D-95C4-30603F69CD84}"/>
              </a:ext>
            </a:extLst>
          </p:cNvPr>
          <p:cNvSpPr txBox="1"/>
          <p:nvPr/>
        </p:nvSpPr>
        <p:spPr>
          <a:xfrm>
            <a:off x="635726" y="2577737"/>
            <a:ext cx="3840480" cy="1200329"/>
          </a:xfrm>
          <a:prstGeom prst="rect">
            <a:avLst/>
          </a:prstGeom>
          <a:noFill/>
        </p:spPr>
        <p:txBody>
          <a:bodyPr wrap="square" rtlCol="0">
            <a:spAutoFit/>
          </a:bodyPr>
          <a:lstStyle/>
          <a:p>
            <a:r>
              <a:rPr lang="en-US" sz="3600" dirty="0">
                <a:solidFill>
                  <a:schemeClr val="bg1"/>
                </a:solidFill>
                <a:latin typeface="Arial Rounded MT Bold" panose="020F0704030504030204" pitchFamily="34" charset="0"/>
              </a:rPr>
              <a:t>CONDITIONAL OPERATOR</a:t>
            </a:r>
            <a:endParaRPr lang="en-IN" sz="3600"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FE531E7C-7579-4F8E-B24A-818967FEA5C6}"/>
              </a:ext>
            </a:extLst>
          </p:cNvPr>
          <p:cNvSpPr txBox="1"/>
          <p:nvPr/>
        </p:nvSpPr>
        <p:spPr>
          <a:xfrm>
            <a:off x="4241074" y="1210491"/>
            <a:ext cx="6087291" cy="2862322"/>
          </a:xfrm>
          <a:prstGeom prst="rect">
            <a:avLst/>
          </a:prstGeom>
          <a:noFill/>
        </p:spPr>
        <p:txBody>
          <a:bodyPr wrap="square" rtlCol="0">
            <a:spAutoFit/>
          </a:bodyPr>
          <a:lstStyle/>
          <a:p>
            <a:pPr marL="342900" indent="-342900" algn="just">
              <a:buFont typeface="+mj-lt"/>
              <a:buAutoNum type="arabicPeriod"/>
            </a:pPr>
            <a:r>
              <a:rPr lang="en-US" dirty="0">
                <a:solidFill>
                  <a:schemeClr val="bg1"/>
                </a:solidFill>
                <a:latin typeface="Arial Rounded MT Bold" panose="020F0704030504030204" pitchFamily="34" charset="0"/>
              </a:rPr>
              <a:t>The conditional operator is kind of similar to the if else statement</a:t>
            </a:r>
          </a:p>
          <a:p>
            <a:pPr marL="342900" indent="-342900" algn="just">
              <a:buFont typeface="+mj-lt"/>
              <a:buAutoNum type="arabicPeriod"/>
            </a:pPr>
            <a:endParaRPr lang="en-US" dirty="0">
              <a:solidFill>
                <a:schemeClr val="bg1"/>
              </a:solidFill>
              <a:latin typeface="Arial Rounded MT Bold" panose="020F0704030504030204" pitchFamily="34" charset="0"/>
            </a:endParaRPr>
          </a:p>
          <a:p>
            <a:pPr marL="342900" indent="-342900" algn="just">
              <a:buFont typeface="+mj-lt"/>
              <a:buAutoNum type="arabicPeriod"/>
            </a:pPr>
            <a:r>
              <a:rPr lang="en-US" dirty="0">
                <a:solidFill>
                  <a:schemeClr val="bg1"/>
                </a:solidFill>
                <a:latin typeface="Arial Rounded MT Bold" panose="020F0704030504030204" pitchFamily="34" charset="0"/>
              </a:rPr>
              <a:t> it does follow the same algorithm as of if else statement but the conditional operator takes less space</a:t>
            </a:r>
          </a:p>
          <a:p>
            <a:pPr marL="342900" indent="-342900" algn="just">
              <a:buFont typeface="+mj-lt"/>
              <a:buAutoNum type="arabicPeriod"/>
            </a:pPr>
            <a:endParaRPr lang="en-US" dirty="0">
              <a:solidFill>
                <a:schemeClr val="bg1"/>
              </a:solidFill>
              <a:latin typeface="Arial Rounded MT Bold" panose="020F0704030504030204" pitchFamily="34" charset="0"/>
            </a:endParaRPr>
          </a:p>
          <a:p>
            <a:pPr marL="342900" indent="-342900" algn="just">
              <a:buFont typeface="+mj-lt"/>
              <a:buAutoNum type="arabicPeriod"/>
            </a:pPr>
            <a:r>
              <a:rPr lang="en-US" dirty="0">
                <a:solidFill>
                  <a:schemeClr val="bg1"/>
                </a:solidFill>
                <a:latin typeface="Arial Rounded MT Bold" panose="020F0704030504030204" pitchFamily="34" charset="0"/>
              </a:rPr>
              <a:t> Helps to write the if-else statements in the shortest way </a:t>
            </a:r>
          </a:p>
          <a:p>
            <a:pPr algn="just"/>
            <a:endParaRPr lang="en-US" dirty="0">
              <a:solidFill>
                <a:schemeClr val="bg1"/>
              </a:solidFill>
              <a:latin typeface="Arial Rounded MT Bold" panose="020F0704030504030204" pitchFamily="34" charset="0"/>
            </a:endParaRPr>
          </a:p>
        </p:txBody>
      </p:sp>
      <p:pic>
        <p:nvPicPr>
          <p:cNvPr id="28" name="Picture 27">
            <a:extLst>
              <a:ext uri="{FF2B5EF4-FFF2-40B4-BE49-F238E27FC236}">
                <a16:creationId xmlns:a16="http://schemas.microsoft.com/office/drawing/2014/main" id="{AAA3C104-832C-420C-9C12-77FF92FC23D9}"/>
              </a:ext>
            </a:extLst>
          </p:cNvPr>
          <p:cNvPicPr>
            <a:picLocks noChangeAspect="1"/>
          </p:cNvPicPr>
          <p:nvPr/>
        </p:nvPicPr>
        <p:blipFill>
          <a:blip r:embed="rId3"/>
          <a:stretch>
            <a:fillRect/>
          </a:stretch>
        </p:blipFill>
        <p:spPr>
          <a:xfrm>
            <a:off x="0" y="0"/>
            <a:ext cx="597763" cy="1033453"/>
          </a:xfrm>
          <a:prstGeom prst="rect">
            <a:avLst/>
          </a:prstGeom>
        </p:spPr>
      </p:pic>
      <p:pic>
        <p:nvPicPr>
          <p:cNvPr id="29" name="Picture 28">
            <a:extLst>
              <a:ext uri="{FF2B5EF4-FFF2-40B4-BE49-F238E27FC236}">
                <a16:creationId xmlns:a16="http://schemas.microsoft.com/office/drawing/2014/main" id="{03BCC217-E78F-422F-A0B3-3843E3A3DAA4}"/>
              </a:ext>
            </a:extLst>
          </p:cNvPr>
          <p:cNvPicPr>
            <a:picLocks noChangeAspect="1"/>
          </p:cNvPicPr>
          <p:nvPr/>
        </p:nvPicPr>
        <p:blipFill>
          <a:blip r:embed="rId4"/>
          <a:stretch>
            <a:fillRect/>
          </a:stretch>
        </p:blipFill>
        <p:spPr>
          <a:xfrm>
            <a:off x="11953875" y="5829300"/>
            <a:ext cx="238125" cy="1028700"/>
          </a:xfrm>
          <a:prstGeom prst="rect">
            <a:avLst/>
          </a:prstGeom>
        </p:spPr>
      </p:pic>
      <p:pic>
        <p:nvPicPr>
          <p:cNvPr id="14" name="Picture 13">
            <a:extLst>
              <a:ext uri="{FF2B5EF4-FFF2-40B4-BE49-F238E27FC236}">
                <a16:creationId xmlns:a16="http://schemas.microsoft.com/office/drawing/2014/main" id="{241A277A-5B71-4E11-8F92-29381CA95670}"/>
              </a:ext>
            </a:extLst>
          </p:cNvPr>
          <p:cNvPicPr/>
          <p:nvPr/>
        </p:nvPicPr>
        <p:blipFill>
          <a:blip r:embed="rId5"/>
          <a:stretch>
            <a:fillRect/>
          </a:stretch>
        </p:blipFill>
        <p:spPr>
          <a:xfrm>
            <a:off x="4502331" y="4164919"/>
            <a:ext cx="5730239" cy="1826579"/>
          </a:xfrm>
          <a:prstGeom prst="rect">
            <a:avLst/>
          </a:prstGeom>
        </p:spPr>
      </p:pic>
      <p:sp>
        <p:nvSpPr>
          <p:cNvPr id="2" name="Speech Bubble: Rectangle 1">
            <a:extLst>
              <a:ext uri="{FF2B5EF4-FFF2-40B4-BE49-F238E27FC236}">
                <a16:creationId xmlns:a16="http://schemas.microsoft.com/office/drawing/2014/main" id="{BE9AFA5D-B306-4137-8B0E-45BA8CCFC5C4}"/>
              </a:ext>
            </a:extLst>
          </p:cNvPr>
          <p:cNvSpPr/>
          <p:nvPr/>
        </p:nvSpPr>
        <p:spPr>
          <a:xfrm>
            <a:off x="775062" y="3936274"/>
            <a:ext cx="2168434" cy="844732"/>
          </a:xfrm>
          <a:prstGeom prst="wedgeRect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Arial Rounded MT Bold" panose="020F0704030504030204" pitchFamily="34" charset="0"/>
              </a:rPr>
              <a:t>Also called as ternary operator</a:t>
            </a:r>
            <a:endParaRPr lang="en-IN" dirty="0">
              <a:latin typeface="Arial Rounded MT Bold" panose="020F0704030504030204" pitchFamily="34" charset="0"/>
            </a:endParaRPr>
          </a:p>
        </p:txBody>
      </p:sp>
    </p:spTree>
    <p:extLst>
      <p:ext uri="{BB962C8B-B14F-4D97-AF65-F5344CB8AC3E}">
        <p14:creationId xmlns:p14="http://schemas.microsoft.com/office/powerpoint/2010/main" val="1836264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36BDB8-96F6-4FFD-AD5E-0515D9EEA149}"/>
              </a:ext>
            </a:extLst>
          </p:cNvPr>
          <p:cNvSpPr/>
          <p:nvPr/>
        </p:nvSpPr>
        <p:spPr>
          <a:xfrm>
            <a:off x="1367245" y="3901440"/>
            <a:ext cx="4859383" cy="42672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585E7D3-D737-4B0D-8AEE-B029865A8432}"/>
              </a:ext>
            </a:extLst>
          </p:cNvPr>
          <p:cNvSpPr/>
          <p:nvPr/>
        </p:nvSpPr>
        <p:spPr>
          <a:xfrm>
            <a:off x="1306286" y="2098765"/>
            <a:ext cx="5416731" cy="34137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dirty="0">
                <a:latin typeface="Arial Rounded MT Bold" panose="020F0704030504030204" pitchFamily="34" charset="0"/>
              </a:rPr>
              <a:t>int num1, num2, max;</a:t>
            </a:r>
          </a:p>
          <a:p>
            <a:endParaRPr lang="en-IN" dirty="0">
              <a:latin typeface="Arial Rounded MT Bold" panose="020F0704030504030204" pitchFamily="34" charset="0"/>
            </a:endParaRPr>
          </a:p>
          <a:p>
            <a:r>
              <a:rPr lang="en-IN" dirty="0">
                <a:latin typeface="Arial Rounded MT Bold" panose="020F0704030504030204" pitchFamily="34" charset="0"/>
              </a:rPr>
              <a:t>printf("Enter two numbers: ");</a:t>
            </a:r>
          </a:p>
          <a:p>
            <a:r>
              <a:rPr lang="en-IN" dirty="0">
                <a:latin typeface="Arial Rounded MT Bold" panose="020F0704030504030204" pitchFamily="34" charset="0"/>
              </a:rPr>
              <a:t>scanf("%d %d", &amp;num1, &amp;num2);</a:t>
            </a:r>
          </a:p>
          <a:p>
            <a:endParaRPr lang="en-IN" dirty="0">
              <a:latin typeface="Arial Rounded MT Bold" panose="020F0704030504030204" pitchFamily="34" charset="0"/>
            </a:endParaRPr>
          </a:p>
          <a:p>
            <a:r>
              <a:rPr lang="en-IN" sz="2000" dirty="0">
                <a:latin typeface="Arial Rounded MT Bold" panose="020F0704030504030204" pitchFamily="34" charset="0"/>
              </a:rPr>
              <a:t>max = (num1 &gt; num2) ? num1 : num2;</a:t>
            </a:r>
          </a:p>
          <a:p>
            <a:endParaRPr lang="en-IN" dirty="0">
              <a:latin typeface="Arial Rounded MT Bold" panose="020F0704030504030204" pitchFamily="34" charset="0"/>
            </a:endParaRPr>
          </a:p>
          <a:p>
            <a:r>
              <a:rPr lang="en-IN" dirty="0">
                <a:latin typeface="Arial Rounded MT Bold" panose="020F0704030504030204" pitchFamily="34" charset="0"/>
              </a:rPr>
              <a:t>printf("Maximum between %d and %d is %d", num1, num2, max);</a:t>
            </a:r>
          </a:p>
        </p:txBody>
      </p:sp>
      <p:sp>
        <p:nvSpPr>
          <p:cNvPr id="8" name="Rectangle 7">
            <a:extLst>
              <a:ext uri="{FF2B5EF4-FFF2-40B4-BE49-F238E27FC236}">
                <a16:creationId xmlns:a16="http://schemas.microsoft.com/office/drawing/2014/main" id="{7945F959-3FB9-4F85-8E86-B2E3EA8B77A6}"/>
              </a:ext>
            </a:extLst>
          </p:cNvPr>
          <p:cNvSpPr/>
          <p:nvPr/>
        </p:nvSpPr>
        <p:spPr>
          <a:xfrm>
            <a:off x="7284721" y="2081349"/>
            <a:ext cx="3174274" cy="33702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So the output will be,</a:t>
            </a:r>
          </a:p>
          <a:p>
            <a:pPr algn="just"/>
            <a:endParaRPr lang="en-US" dirty="0">
              <a:latin typeface="Arial Rounded MT Bold" panose="020F0704030504030204" pitchFamily="34" charset="0"/>
            </a:endParaRPr>
          </a:p>
          <a:p>
            <a:r>
              <a:rPr lang="en-US" dirty="0">
                <a:latin typeface="Arial Rounded MT Bold" panose="020F0704030504030204" pitchFamily="34" charset="0"/>
              </a:rPr>
              <a:t>Enter two numbers :</a:t>
            </a:r>
          </a:p>
          <a:p>
            <a:r>
              <a:rPr lang="en-US" dirty="0">
                <a:latin typeface="Arial Rounded MT Bold" panose="020F0704030504030204" pitchFamily="34" charset="0"/>
              </a:rPr>
              <a:t>3 7</a:t>
            </a:r>
          </a:p>
          <a:p>
            <a:endParaRPr lang="en-US" dirty="0">
              <a:latin typeface="Arial Rounded MT Bold" panose="020F0704030504030204" pitchFamily="34" charset="0"/>
            </a:endParaRPr>
          </a:p>
          <a:p>
            <a:r>
              <a:rPr lang="en-US" dirty="0">
                <a:latin typeface="Arial Rounded MT Bold" panose="020F0704030504030204" pitchFamily="34" charset="0"/>
              </a:rPr>
              <a:t>Maximum between 3 and 7 is 7</a:t>
            </a:r>
            <a:endParaRPr lang="en-IN" dirty="0">
              <a:latin typeface="Arial Rounded MT Bold" panose="020F0704030504030204" pitchFamily="34" charset="0"/>
            </a:endParaRPr>
          </a:p>
        </p:txBody>
      </p:sp>
      <p:sp>
        <p:nvSpPr>
          <p:cNvPr id="9" name="TextBox 8">
            <a:extLst>
              <a:ext uri="{FF2B5EF4-FFF2-40B4-BE49-F238E27FC236}">
                <a16:creationId xmlns:a16="http://schemas.microsoft.com/office/drawing/2014/main" id="{2C8BC606-8660-4A45-B535-D19B50864D31}"/>
              </a:ext>
            </a:extLst>
          </p:cNvPr>
          <p:cNvSpPr txBox="1"/>
          <p:nvPr/>
        </p:nvSpPr>
        <p:spPr>
          <a:xfrm>
            <a:off x="1062446" y="940526"/>
            <a:ext cx="545156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EXAMPLE EXECUTION…..</a:t>
            </a:r>
            <a:endParaRPr lang="en-IN" sz="2800" dirty="0">
              <a:solidFill>
                <a:schemeClr val="bg1"/>
              </a:solidFill>
              <a:latin typeface="Arial Rounded MT Bold" panose="020F0704030504030204" pitchFamily="34" charset="0"/>
            </a:endParaRPr>
          </a:p>
        </p:txBody>
      </p:sp>
      <p:pic>
        <p:nvPicPr>
          <p:cNvPr id="16" name="Picture 15">
            <a:extLst>
              <a:ext uri="{FF2B5EF4-FFF2-40B4-BE49-F238E27FC236}">
                <a16:creationId xmlns:a16="http://schemas.microsoft.com/office/drawing/2014/main" id="{BC08850C-F5B2-4145-A920-EBBCA3515C7D}"/>
              </a:ext>
            </a:extLst>
          </p:cNvPr>
          <p:cNvPicPr>
            <a:picLocks noChangeAspect="1"/>
          </p:cNvPicPr>
          <p:nvPr/>
        </p:nvPicPr>
        <p:blipFill>
          <a:blip r:embed="rId3"/>
          <a:stretch>
            <a:fillRect/>
          </a:stretch>
        </p:blipFill>
        <p:spPr>
          <a:xfrm>
            <a:off x="0" y="0"/>
            <a:ext cx="597763" cy="1033453"/>
          </a:xfrm>
          <a:prstGeom prst="rect">
            <a:avLst/>
          </a:prstGeom>
        </p:spPr>
      </p:pic>
      <p:pic>
        <p:nvPicPr>
          <p:cNvPr id="17" name="Picture 16">
            <a:extLst>
              <a:ext uri="{FF2B5EF4-FFF2-40B4-BE49-F238E27FC236}">
                <a16:creationId xmlns:a16="http://schemas.microsoft.com/office/drawing/2014/main" id="{82C018E1-7475-4493-BDFE-BD38E9970BB6}"/>
              </a:ext>
            </a:extLst>
          </p:cNvPr>
          <p:cNvPicPr>
            <a:picLocks noChangeAspect="1"/>
          </p:cNvPicPr>
          <p:nvPr/>
        </p:nvPicPr>
        <p:blipFill>
          <a:blip r:embed="rId4"/>
          <a:stretch>
            <a:fillRect/>
          </a:stretch>
        </p:blipFill>
        <p:spPr>
          <a:xfrm>
            <a:off x="11953875" y="5829300"/>
            <a:ext cx="238125" cy="1028700"/>
          </a:xfrm>
          <a:prstGeom prst="rect">
            <a:avLst/>
          </a:prstGeom>
        </p:spPr>
      </p:pic>
    </p:spTree>
    <p:extLst>
      <p:ext uri="{BB962C8B-B14F-4D97-AF65-F5344CB8AC3E}">
        <p14:creationId xmlns:p14="http://schemas.microsoft.com/office/powerpoint/2010/main" val="25840236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80FFC5-2575-4608-AF42-7EB2B1173F7D}"/>
              </a:ext>
            </a:extLst>
          </p:cNvPr>
          <p:cNvSpPr/>
          <p:nvPr/>
        </p:nvSpPr>
        <p:spPr>
          <a:xfrm>
            <a:off x="1010194" y="3692434"/>
            <a:ext cx="5956663" cy="74893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945F959-3FB9-4F85-8E86-B2E3EA8B77A6}"/>
              </a:ext>
            </a:extLst>
          </p:cNvPr>
          <p:cNvSpPr/>
          <p:nvPr/>
        </p:nvSpPr>
        <p:spPr>
          <a:xfrm>
            <a:off x="7694024" y="2107475"/>
            <a:ext cx="3174274" cy="33702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So the output will be,</a:t>
            </a:r>
          </a:p>
          <a:p>
            <a:pPr algn="just"/>
            <a:endParaRPr lang="en-US" dirty="0">
              <a:latin typeface="Arial Rounded MT Bold" panose="020F0704030504030204" pitchFamily="34" charset="0"/>
            </a:endParaRPr>
          </a:p>
          <a:p>
            <a:r>
              <a:rPr lang="en-US" dirty="0">
                <a:latin typeface="Arial Rounded MT Bold" panose="020F0704030504030204" pitchFamily="34" charset="0"/>
              </a:rPr>
              <a:t>Enter three numbers :</a:t>
            </a:r>
          </a:p>
          <a:p>
            <a:r>
              <a:rPr lang="en-US" dirty="0">
                <a:latin typeface="Arial Rounded MT Bold" panose="020F0704030504030204" pitchFamily="34" charset="0"/>
              </a:rPr>
              <a:t>3 7  9</a:t>
            </a:r>
          </a:p>
          <a:p>
            <a:endParaRPr lang="en-US" dirty="0">
              <a:latin typeface="Arial Rounded MT Bold" panose="020F0704030504030204" pitchFamily="34" charset="0"/>
            </a:endParaRPr>
          </a:p>
          <a:p>
            <a:r>
              <a:rPr lang="en-US" dirty="0">
                <a:latin typeface="Arial Rounded MT Bold" panose="020F0704030504030204" pitchFamily="34" charset="0"/>
              </a:rPr>
              <a:t>Maximum between 3 ,7 and 9 = 9</a:t>
            </a:r>
            <a:endParaRPr lang="en-IN" dirty="0">
              <a:latin typeface="Arial Rounded MT Bold" panose="020F0704030504030204" pitchFamily="34" charset="0"/>
            </a:endParaRPr>
          </a:p>
        </p:txBody>
      </p:sp>
      <p:sp>
        <p:nvSpPr>
          <p:cNvPr id="9" name="TextBox 8">
            <a:extLst>
              <a:ext uri="{FF2B5EF4-FFF2-40B4-BE49-F238E27FC236}">
                <a16:creationId xmlns:a16="http://schemas.microsoft.com/office/drawing/2014/main" id="{2C8BC606-8660-4A45-B535-D19B50864D31}"/>
              </a:ext>
            </a:extLst>
          </p:cNvPr>
          <p:cNvSpPr txBox="1"/>
          <p:nvPr/>
        </p:nvSpPr>
        <p:spPr>
          <a:xfrm>
            <a:off x="1062446" y="940526"/>
            <a:ext cx="545156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EXAMPLE EXECUTION…..</a:t>
            </a:r>
            <a:endParaRPr lang="en-IN" sz="2800" dirty="0">
              <a:solidFill>
                <a:schemeClr val="bg1"/>
              </a:solidFill>
              <a:latin typeface="Arial Rounded MT Bold" panose="020F0704030504030204" pitchFamily="34" charset="0"/>
            </a:endParaRPr>
          </a:p>
        </p:txBody>
      </p:sp>
      <p:pic>
        <p:nvPicPr>
          <p:cNvPr id="16" name="Picture 15">
            <a:extLst>
              <a:ext uri="{FF2B5EF4-FFF2-40B4-BE49-F238E27FC236}">
                <a16:creationId xmlns:a16="http://schemas.microsoft.com/office/drawing/2014/main" id="{BC08850C-F5B2-4145-A920-EBBCA3515C7D}"/>
              </a:ext>
            </a:extLst>
          </p:cNvPr>
          <p:cNvPicPr>
            <a:picLocks noChangeAspect="1"/>
          </p:cNvPicPr>
          <p:nvPr/>
        </p:nvPicPr>
        <p:blipFill>
          <a:blip r:embed="rId3"/>
          <a:stretch>
            <a:fillRect/>
          </a:stretch>
        </p:blipFill>
        <p:spPr>
          <a:xfrm>
            <a:off x="0" y="0"/>
            <a:ext cx="597763" cy="1033453"/>
          </a:xfrm>
          <a:prstGeom prst="rect">
            <a:avLst/>
          </a:prstGeom>
        </p:spPr>
      </p:pic>
      <p:pic>
        <p:nvPicPr>
          <p:cNvPr id="17" name="Picture 16">
            <a:extLst>
              <a:ext uri="{FF2B5EF4-FFF2-40B4-BE49-F238E27FC236}">
                <a16:creationId xmlns:a16="http://schemas.microsoft.com/office/drawing/2014/main" id="{82C018E1-7475-4493-BDFE-BD38E9970BB6}"/>
              </a:ext>
            </a:extLst>
          </p:cNvPr>
          <p:cNvPicPr>
            <a:picLocks noChangeAspect="1"/>
          </p:cNvPicPr>
          <p:nvPr/>
        </p:nvPicPr>
        <p:blipFill>
          <a:blip r:embed="rId4"/>
          <a:stretch>
            <a:fillRect/>
          </a:stretch>
        </p:blipFill>
        <p:spPr>
          <a:xfrm>
            <a:off x="11953875" y="5829300"/>
            <a:ext cx="238125" cy="1028700"/>
          </a:xfrm>
          <a:prstGeom prst="rect">
            <a:avLst/>
          </a:prstGeom>
        </p:spPr>
      </p:pic>
      <p:sp>
        <p:nvSpPr>
          <p:cNvPr id="10" name="Rectangle 9">
            <a:extLst>
              <a:ext uri="{FF2B5EF4-FFF2-40B4-BE49-F238E27FC236}">
                <a16:creationId xmlns:a16="http://schemas.microsoft.com/office/drawing/2014/main" id="{19B8C427-B3C1-4118-860B-42F05A6E491A}"/>
              </a:ext>
            </a:extLst>
          </p:cNvPr>
          <p:cNvSpPr/>
          <p:nvPr/>
        </p:nvSpPr>
        <p:spPr>
          <a:xfrm>
            <a:off x="966651" y="2081349"/>
            <a:ext cx="6331131" cy="34137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dirty="0">
                <a:latin typeface="Arial Rounded MT Bold" panose="020F0704030504030204" pitchFamily="34" charset="0"/>
              </a:rPr>
              <a:t>int num1, num2, num3, max;</a:t>
            </a:r>
          </a:p>
          <a:p>
            <a:endParaRPr lang="en-IN" dirty="0">
              <a:latin typeface="Arial Rounded MT Bold" panose="020F0704030504030204" pitchFamily="34" charset="0"/>
            </a:endParaRPr>
          </a:p>
          <a:p>
            <a:r>
              <a:rPr lang="en-IN" dirty="0">
                <a:latin typeface="Arial Rounded MT Bold" panose="020F0704030504030204" pitchFamily="34" charset="0"/>
              </a:rPr>
              <a:t>printf("Enter three numbers: ");</a:t>
            </a:r>
          </a:p>
          <a:p>
            <a:r>
              <a:rPr lang="en-IN" dirty="0">
                <a:latin typeface="Arial Rounded MT Bold" panose="020F0704030504030204" pitchFamily="34" charset="0"/>
              </a:rPr>
              <a:t>scanf("%d %d %d", &amp;num1, &amp;num2, &amp;num3);</a:t>
            </a:r>
          </a:p>
          <a:p>
            <a:endParaRPr lang="en-IN" dirty="0">
              <a:latin typeface="Arial Rounded MT Bold" panose="020F0704030504030204" pitchFamily="34" charset="0"/>
            </a:endParaRPr>
          </a:p>
          <a:p>
            <a:r>
              <a:rPr lang="en-IN" sz="2000" dirty="0">
                <a:latin typeface="Arial Rounded MT Bold" panose="020F0704030504030204" pitchFamily="34" charset="0"/>
              </a:rPr>
              <a:t>max = (num1 &gt; num2 &amp;&amp; num1 &gt; num3) ? num1 :</a:t>
            </a:r>
          </a:p>
          <a:p>
            <a:r>
              <a:rPr lang="en-IN" sz="2000" dirty="0">
                <a:latin typeface="Arial Rounded MT Bold" panose="020F0704030504030204" pitchFamily="34" charset="0"/>
              </a:rPr>
              <a:t>          (num2 &gt; num3) ? num2 : num3;</a:t>
            </a:r>
          </a:p>
          <a:p>
            <a:endParaRPr lang="en-IN" sz="2000" dirty="0">
              <a:latin typeface="Arial Rounded MT Bold" panose="020F0704030504030204" pitchFamily="34" charset="0"/>
            </a:endParaRPr>
          </a:p>
          <a:p>
            <a:r>
              <a:rPr lang="en-IN" dirty="0">
                <a:latin typeface="Arial Rounded MT Bold" panose="020F0704030504030204" pitchFamily="34" charset="0"/>
              </a:rPr>
              <a:t>printf("\n Maximum between %d, %d and %d = %d", num1, num2, num3, max);</a:t>
            </a:r>
          </a:p>
        </p:txBody>
      </p:sp>
    </p:spTree>
    <p:extLst>
      <p:ext uri="{BB962C8B-B14F-4D97-AF65-F5344CB8AC3E}">
        <p14:creationId xmlns:p14="http://schemas.microsoft.com/office/powerpoint/2010/main" val="18301920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65F948-4704-45A7-8C09-23C08F724760}"/>
              </a:ext>
            </a:extLst>
          </p:cNvPr>
          <p:cNvPicPr>
            <a:picLocks noChangeAspect="1"/>
          </p:cNvPicPr>
          <p:nvPr/>
        </p:nvPicPr>
        <p:blipFill>
          <a:blip r:embed="rId3"/>
          <a:stretch>
            <a:fillRect/>
          </a:stretch>
        </p:blipFill>
        <p:spPr>
          <a:xfrm>
            <a:off x="0" y="-17756"/>
            <a:ext cx="597763" cy="1033453"/>
          </a:xfrm>
          <a:prstGeom prst="rect">
            <a:avLst/>
          </a:prstGeom>
        </p:spPr>
      </p:pic>
      <p:pic>
        <p:nvPicPr>
          <p:cNvPr id="7" name="Picture 6">
            <a:extLst>
              <a:ext uri="{FF2B5EF4-FFF2-40B4-BE49-F238E27FC236}">
                <a16:creationId xmlns:a16="http://schemas.microsoft.com/office/drawing/2014/main" id="{3C42322E-BBB8-4051-AB2E-DFFD36A01E93}"/>
              </a:ext>
            </a:extLst>
          </p:cNvPr>
          <p:cNvPicPr>
            <a:picLocks noChangeAspect="1"/>
          </p:cNvPicPr>
          <p:nvPr/>
        </p:nvPicPr>
        <p:blipFill>
          <a:blip r:embed="rId4"/>
          <a:stretch>
            <a:fillRect/>
          </a:stretch>
        </p:blipFill>
        <p:spPr>
          <a:xfrm>
            <a:off x="11953875" y="5847056"/>
            <a:ext cx="238125" cy="1028700"/>
          </a:xfrm>
          <a:prstGeom prst="rect">
            <a:avLst/>
          </a:prstGeom>
        </p:spPr>
      </p:pic>
      <p:sp>
        <p:nvSpPr>
          <p:cNvPr id="4" name="TextBox 3">
            <a:extLst>
              <a:ext uri="{FF2B5EF4-FFF2-40B4-BE49-F238E27FC236}">
                <a16:creationId xmlns:a16="http://schemas.microsoft.com/office/drawing/2014/main" id="{F3DD9E05-46AB-44D3-9C06-34920DD1B59B}"/>
              </a:ext>
            </a:extLst>
          </p:cNvPr>
          <p:cNvSpPr txBox="1"/>
          <p:nvPr/>
        </p:nvSpPr>
        <p:spPr>
          <a:xfrm>
            <a:off x="1062446" y="940526"/>
            <a:ext cx="5451565" cy="707886"/>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SUMMARY…..</a:t>
            </a:r>
            <a:endParaRPr lang="en-IN" sz="4000" dirty="0">
              <a:solidFill>
                <a:schemeClr val="bg1"/>
              </a:solidFill>
              <a:latin typeface="Arial Rounded MT Bold" panose="020F0704030504030204" pitchFamily="34" charset="0"/>
            </a:endParaRPr>
          </a:p>
        </p:txBody>
      </p:sp>
      <p:sp>
        <p:nvSpPr>
          <p:cNvPr id="5" name="Rectangle 4">
            <a:extLst>
              <a:ext uri="{FF2B5EF4-FFF2-40B4-BE49-F238E27FC236}">
                <a16:creationId xmlns:a16="http://schemas.microsoft.com/office/drawing/2014/main" id="{9DE507C3-551D-411E-8A91-04B79739747C}"/>
              </a:ext>
            </a:extLst>
          </p:cNvPr>
          <p:cNvSpPr/>
          <p:nvPr/>
        </p:nvSpPr>
        <p:spPr>
          <a:xfrm>
            <a:off x="2450237" y="2787588"/>
            <a:ext cx="6942338" cy="20418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en-US" dirty="0">
                <a:latin typeface="Arial Rounded MT Bold" panose="020F0704030504030204" pitchFamily="34" charset="0"/>
              </a:rPr>
              <a:t>In a nutshell we can say, the lecture provided deeper insight into the concept of goto and conditional operator, through their structure and implementation examples the idea about how to program them into changing the flow control of the code and it’s optimization got clear</a:t>
            </a:r>
            <a:endParaRPr lang="en-IN" dirty="0">
              <a:latin typeface="Arial Rounded MT Bold" panose="020F0704030504030204" pitchFamily="34" charset="0"/>
            </a:endParaRPr>
          </a:p>
        </p:txBody>
      </p:sp>
    </p:spTree>
    <p:extLst>
      <p:ext uri="{BB962C8B-B14F-4D97-AF65-F5344CB8AC3E}">
        <p14:creationId xmlns:p14="http://schemas.microsoft.com/office/powerpoint/2010/main" val="3635678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BABDCDE-BE85-475A-B31E-43F037F50D9A}"/>
              </a:ext>
            </a:extLst>
          </p:cNvPr>
          <p:cNvSpPr>
            <a:spLocks noGrp="1"/>
          </p:cNvSpPr>
          <p:nvPr>
            <p:ph type="body" sz="half" idx="2"/>
          </p:nvPr>
        </p:nvSpPr>
        <p:spPr>
          <a:xfrm>
            <a:off x="701337" y="2339167"/>
            <a:ext cx="3657600" cy="2895599"/>
          </a:xfrm>
        </p:spPr>
        <p:txBody>
          <a:bodyPr/>
          <a:lstStyle/>
          <a:p>
            <a:pPr lvl="0" algn="ctr">
              <a:spcBef>
                <a:spcPts val="0"/>
              </a:spcBef>
              <a:buClrTx/>
              <a:buSzTx/>
            </a:pPr>
            <a:r>
              <a:rPr lang="en-US" sz="3600" dirty="0">
                <a:solidFill>
                  <a:srgbClr val="FFFFFF"/>
                </a:solidFill>
                <a:latin typeface="Arial Rounded MT Bold" panose="020F0704030504030204" pitchFamily="34" charset="0"/>
              </a:rPr>
              <a:t>FREQUENTLY</a:t>
            </a:r>
            <a:br>
              <a:rPr lang="en-US" sz="3600" dirty="0">
                <a:solidFill>
                  <a:srgbClr val="FFFFFF"/>
                </a:solidFill>
                <a:latin typeface="Arial Rounded MT Bold" panose="020F0704030504030204" pitchFamily="34" charset="0"/>
              </a:rPr>
            </a:br>
            <a:r>
              <a:rPr lang="en-US" sz="3600" dirty="0">
                <a:solidFill>
                  <a:srgbClr val="FFFFFF"/>
                </a:solidFill>
                <a:latin typeface="Arial Rounded MT Bold" panose="020F0704030504030204" pitchFamily="34" charset="0"/>
              </a:rPr>
              <a:t>ASKED</a:t>
            </a:r>
            <a:br>
              <a:rPr lang="en-US" sz="3600" dirty="0">
                <a:solidFill>
                  <a:srgbClr val="FFFFFF"/>
                </a:solidFill>
                <a:latin typeface="Arial Rounded MT Bold" panose="020F0704030504030204" pitchFamily="34" charset="0"/>
              </a:rPr>
            </a:br>
            <a:r>
              <a:rPr lang="en-US" sz="3600" dirty="0">
                <a:solidFill>
                  <a:srgbClr val="FFFFFF"/>
                </a:solidFill>
                <a:latin typeface="Arial Rounded MT Bold" panose="020F0704030504030204" pitchFamily="34" charset="0"/>
              </a:rPr>
              <a:t>QUESTIONS</a:t>
            </a:r>
            <a:endParaRPr lang="en-IN" sz="3600" dirty="0">
              <a:solidFill>
                <a:srgbClr val="FFFFFF"/>
              </a:solidFill>
              <a:latin typeface="Corbel" panose="020B0503020204020204"/>
            </a:endParaRPr>
          </a:p>
          <a:p>
            <a:endParaRPr lang="en-IN" dirty="0"/>
          </a:p>
        </p:txBody>
      </p:sp>
      <p:sp>
        <p:nvSpPr>
          <p:cNvPr id="7" name="TextBox 6">
            <a:extLst>
              <a:ext uri="{FF2B5EF4-FFF2-40B4-BE49-F238E27FC236}">
                <a16:creationId xmlns:a16="http://schemas.microsoft.com/office/drawing/2014/main" id="{9639A749-3E3D-497B-9FFC-A1C4A364EEEE}"/>
              </a:ext>
            </a:extLst>
          </p:cNvPr>
          <p:cNvSpPr txBox="1"/>
          <p:nvPr/>
        </p:nvSpPr>
        <p:spPr>
          <a:xfrm>
            <a:off x="4998129" y="1438182"/>
            <a:ext cx="6471822" cy="4524315"/>
          </a:xfrm>
          <a:prstGeom prst="rect">
            <a:avLst/>
          </a:prstGeom>
          <a:noFill/>
        </p:spPr>
        <p:txBody>
          <a:bodyPr wrap="square" rtlCol="0">
            <a:spAutoFit/>
          </a:bodyPr>
          <a:lstStyle/>
          <a:p>
            <a:pPr marL="342900" indent="-342900">
              <a:buFont typeface="+mj-lt"/>
              <a:buAutoNum type="arabicPeriod"/>
            </a:pPr>
            <a:r>
              <a:rPr lang="en-US" b="1" dirty="0">
                <a:solidFill>
                  <a:schemeClr val="tx1">
                    <a:lumMod val="75000"/>
                    <a:lumOff val="25000"/>
                  </a:schemeClr>
                </a:solidFill>
                <a:latin typeface="Arial Rounded MT Bold" panose="020F0704030504030204" pitchFamily="34" charset="0"/>
              </a:rPr>
              <a:t>C program to check whether entered number by the user is prime using goto.</a:t>
            </a:r>
          </a:p>
          <a:p>
            <a:pPr marL="342900" indent="-342900">
              <a:buFont typeface="+mj-lt"/>
              <a:buAutoNum type="arabicPeriod"/>
            </a:pPr>
            <a:r>
              <a:rPr lang="en-US" b="1" dirty="0">
                <a:solidFill>
                  <a:schemeClr val="tx1">
                    <a:lumMod val="75000"/>
                    <a:lumOff val="25000"/>
                  </a:schemeClr>
                </a:solidFill>
                <a:latin typeface="Arial Rounded MT Bold" panose="020F0704030504030204" pitchFamily="34" charset="0"/>
              </a:rPr>
              <a:t>C program to find the factorial of a number entered by the user using goto</a:t>
            </a:r>
            <a:r>
              <a:rPr lang="en-US" dirty="0">
                <a:solidFill>
                  <a:schemeClr val="tx1">
                    <a:lumMod val="75000"/>
                    <a:lumOff val="25000"/>
                  </a:schemeClr>
                </a:solidFill>
                <a:latin typeface="Arial Rounded MT Bold" panose="020F0704030504030204" pitchFamily="34" charset="0"/>
              </a:rPr>
              <a:t>.</a:t>
            </a:r>
          </a:p>
          <a:p>
            <a:pPr marL="342900" indent="-342900">
              <a:buFont typeface="+mj-lt"/>
              <a:buAutoNum type="arabicPeriod"/>
            </a:pPr>
            <a:r>
              <a:rPr lang="en-US" b="1" dirty="0">
                <a:solidFill>
                  <a:schemeClr val="tx1">
                    <a:lumMod val="75000"/>
                    <a:lumOff val="25000"/>
                  </a:schemeClr>
                </a:solidFill>
                <a:latin typeface="Arial Rounded MT Bold" panose="020F0704030504030204" pitchFamily="34" charset="0"/>
              </a:rPr>
              <a:t>C program to find the sum of first N natural numbers using goto.</a:t>
            </a:r>
          </a:p>
          <a:p>
            <a:pPr marL="342900" indent="-342900">
              <a:buFont typeface="+mj-lt"/>
              <a:buAutoNum type="arabicPeriod"/>
            </a:pPr>
            <a:r>
              <a:rPr lang="en-US" b="1" dirty="0">
                <a:solidFill>
                  <a:schemeClr val="tx1">
                    <a:lumMod val="75000"/>
                    <a:lumOff val="25000"/>
                  </a:schemeClr>
                </a:solidFill>
                <a:latin typeface="Arial Rounded MT Bold" panose="020F0704030504030204" pitchFamily="34" charset="0"/>
              </a:rPr>
              <a:t>C program to print Fibonacci series up to user specifies limit using goto.</a:t>
            </a:r>
          </a:p>
          <a:p>
            <a:pPr marL="342900" indent="-342900">
              <a:buFont typeface="+mj-lt"/>
              <a:buAutoNum type="arabicPeriod"/>
            </a:pPr>
            <a:r>
              <a:rPr lang="en-US" b="1" dirty="0">
                <a:solidFill>
                  <a:schemeClr val="tx1">
                    <a:lumMod val="75000"/>
                    <a:lumOff val="25000"/>
                  </a:schemeClr>
                </a:solidFill>
                <a:latin typeface="Arial Rounded MT Bold" panose="020F0704030504030204" pitchFamily="34" charset="0"/>
              </a:rPr>
              <a:t>C program to check whether a number is palindrome or not using goto.</a:t>
            </a:r>
          </a:p>
          <a:p>
            <a:pPr marL="342900" indent="-342900">
              <a:buFont typeface="+mj-lt"/>
              <a:buAutoNum type="arabicPeriod"/>
            </a:pPr>
            <a:r>
              <a:rPr lang="en-IN" dirty="0">
                <a:latin typeface="Arial Rounded MT Bold" panose="020F0704030504030204" pitchFamily="34" charset="0"/>
              </a:rPr>
              <a:t> </a:t>
            </a:r>
            <a:r>
              <a:rPr lang="en-US" dirty="0">
                <a:latin typeface="Arial Rounded MT Bold" panose="020F0704030504030204" pitchFamily="34" charset="0"/>
              </a:rPr>
              <a:t>To find maximum among four numbers using ternary operator c program.</a:t>
            </a:r>
          </a:p>
          <a:p>
            <a:pPr marL="342900" indent="-342900">
              <a:buFont typeface="+mj-lt"/>
              <a:buAutoNum type="arabicPeriod"/>
            </a:pPr>
            <a:r>
              <a:rPr lang="en-US" dirty="0">
                <a:latin typeface="Arial Rounded MT Bold" panose="020F0704030504030204" pitchFamily="34" charset="0"/>
              </a:rPr>
              <a:t>To check the person is eligible for vote or not using conditional operator.</a:t>
            </a:r>
          </a:p>
          <a:p>
            <a:pPr marL="342900" indent="-342900">
              <a:buFont typeface="+mj-lt"/>
              <a:buAutoNum type="arabicPeriod"/>
            </a:pPr>
            <a:r>
              <a:rPr lang="en-US" dirty="0">
                <a:latin typeface="Arial Rounded MT Bold" panose="020F0704030504030204" pitchFamily="34" charset="0"/>
              </a:rPr>
              <a:t>To find maximum among five numbers using ternary operator </a:t>
            </a:r>
            <a:endParaRPr lang="en-IN" dirty="0">
              <a:latin typeface="Arial Rounded MT Bold" panose="020F0704030504030204" pitchFamily="34" charset="0"/>
            </a:endParaRPr>
          </a:p>
        </p:txBody>
      </p:sp>
      <p:pic>
        <p:nvPicPr>
          <p:cNvPr id="8" name="Picture 7">
            <a:extLst>
              <a:ext uri="{FF2B5EF4-FFF2-40B4-BE49-F238E27FC236}">
                <a16:creationId xmlns:a16="http://schemas.microsoft.com/office/drawing/2014/main" id="{89019D9B-22FF-4BBB-845F-BFA55255E689}"/>
              </a:ext>
            </a:extLst>
          </p:cNvPr>
          <p:cNvPicPr>
            <a:picLocks noChangeAspect="1"/>
          </p:cNvPicPr>
          <p:nvPr/>
        </p:nvPicPr>
        <p:blipFill>
          <a:blip r:embed="rId3"/>
          <a:stretch>
            <a:fillRect/>
          </a:stretch>
        </p:blipFill>
        <p:spPr>
          <a:xfrm>
            <a:off x="0" y="-17756"/>
            <a:ext cx="597763" cy="1033453"/>
          </a:xfrm>
          <a:prstGeom prst="rect">
            <a:avLst/>
          </a:prstGeom>
        </p:spPr>
      </p:pic>
      <p:pic>
        <p:nvPicPr>
          <p:cNvPr id="9" name="Picture 8">
            <a:extLst>
              <a:ext uri="{FF2B5EF4-FFF2-40B4-BE49-F238E27FC236}">
                <a16:creationId xmlns:a16="http://schemas.microsoft.com/office/drawing/2014/main" id="{A64E1DA1-D2DA-4012-8B20-38739385BFEC}"/>
              </a:ext>
            </a:extLst>
          </p:cNvPr>
          <p:cNvPicPr>
            <a:picLocks noChangeAspect="1"/>
          </p:cNvPicPr>
          <p:nvPr/>
        </p:nvPicPr>
        <p:blipFill>
          <a:blip r:embed="rId4"/>
          <a:stretch>
            <a:fillRect/>
          </a:stretch>
        </p:blipFill>
        <p:spPr>
          <a:xfrm>
            <a:off x="11953875" y="5847056"/>
            <a:ext cx="238125" cy="1028700"/>
          </a:xfrm>
          <a:prstGeom prst="rect">
            <a:avLst/>
          </a:prstGeom>
        </p:spPr>
      </p:pic>
    </p:spTree>
    <p:extLst>
      <p:ext uri="{BB962C8B-B14F-4D97-AF65-F5344CB8AC3E}">
        <p14:creationId xmlns:p14="http://schemas.microsoft.com/office/powerpoint/2010/main" val="772977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9019D9B-22FF-4BBB-845F-BFA55255E689}"/>
              </a:ext>
            </a:extLst>
          </p:cNvPr>
          <p:cNvPicPr>
            <a:picLocks noChangeAspect="1"/>
          </p:cNvPicPr>
          <p:nvPr/>
        </p:nvPicPr>
        <p:blipFill>
          <a:blip r:embed="rId3"/>
          <a:stretch>
            <a:fillRect/>
          </a:stretch>
        </p:blipFill>
        <p:spPr>
          <a:xfrm>
            <a:off x="0" y="-17756"/>
            <a:ext cx="597763" cy="1033453"/>
          </a:xfrm>
          <a:prstGeom prst="rect">
            <a:avLst/>
          </a:prstGeom>
        </p:spPr>
      </p:pic>
      <p:pic>
        <p:nvPicPr>
          <p:cNvPr id="9" name="Picture 8">
            <a:extLst>
              <a:ext uri="{FF2B5EF4-FFF2-40B4-BE49-F238E27FC236}">
                <a16:creationId xmlns:a16="http://schemas.microsoft.com/office/drawing/2014/main" id="{A64E1DA1-D2DA-4012-8B20-38739385BFEC}"/>
              </a:ext>
            </a:extLst>
          </p:cNvPr>
          <p:cNvPicPr>
            <a:picLocks noChangeAspect="1"/>
          </p:cNvPicPr>
          <p:nvPr/>
        </p:nvPicPr>
        <p:blipFill>
          <a:blip r:embed="rId4"/>
          <a:stretch>
            <a:fillRect/>
          </a:stretch>
        </p:blipFill>
        <p:spPr>
          <a:xfrm>
            <a:off x="11953875" y="5847056"/>
            <a:ext cx="238125" cy="1028700"/>
          </a:xfrm>
          <a:prstGeom prst="rect">
            <a:avLst/>
          </a:prstGeom>
        </p:spPr>
      </p:pic>
      <p:sp>
        <p:nvSpPr>
          <p:cNvPr id="10" name="Title 1">
            <a:extLst>
              <a:ext uri="{FF2B5EF4-FFF2-40B4-BE49-F238E27FC236}">
                <a16:creationId xmlns:a16="http://schemas.microsoft.com/office/drawing/2014/main" id="{A766715C-329F-4795-A5A8-266C3E490478}"/>
              </a:ext>
            </a:extLst>
          </p:cNvPr>
          <p:cNvSpPr txBox="1">
            <a:spLocks/>
          </p:cNvSpPr>
          <p:nvPr/>
        </p:nvSpPr>
        <p:spPr>
          <a:xfrm>
            <a:off x="945473" y="2627346"/>
            <a:ext cx="3200400" cy="2286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200" dirty="0">
                <a:solidFill>
                  <a:schemeClr val="bg1"/>
                </a:solidFill>
                <a:latin typeface="Arial Rounded MT Bold" panose="020F0704030504030204" pitchFamily="34" charset="0"/>
              </a:rPr>
              <a:t>UTILISE YOUR KNOWLEDGE TO ANSWER</a:t>
            </a:r>
            <a:endParaRPr lang="en-IN" sz="3200" dirty="0">
              <a:solidFill>
                <a:schemeClr val="bg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486F4F7C-FC04-4F86-95E5-F9620621A917}"/>
              </a:ext>
            </a:extLst>
          </p:cNvPr>
          <p:cNvSpPr txBox="1"/>
          <p:nvPr/>
        </p:nvSpPr>
        <p:spPr>
          <a:xfrm>
            <a:off x="5149049" y="621436"/>
            <a:ext cx="6107837" cy="6863417"/>
          </a:xfrm>
          <a:prstGeom prst="rect">
            <a:avLst/>
          </a:prstGeom>
          <a:noFill/>
        </p:spPr>
        <p:txBody>
          <a:bodyPr wrap="square" rtlCol="0">
            <a:spAutoFit/>
          </a:bodyPr>
          <a:lstStyle/>
          <a:p>
            <a:pPr lvl="0"/>
            <a:r>
              <a:rPr lang="en-US" sz="1600" b="1" dirty="0"/>
              <a:t>1. What is the output of the C Program.?</a:t>
            </a:r>
            <a:endParaRPr lang="en-IN" sz="1600" dirty="0"/>
          </a:p>
          <a:p>
            <a:r>
              <a:rPr lang="en-US" sz="1600" dirty="0">
                <a:latin typeface="Arial Rounded MT Bold" panose="020F0704030504030204" pitchFamily="34" charset="0"/>
              </a:rPr>
              <a:t>   </a:t>
            </a:r>
          </a:p>
          <a:p>
            <a:r>
              <a:rPr lang="en-US" sz="1600" dirty="0">
                <a:latin typeface="Arial Rounded MT Bold" panose="020F0704030504030204" pitchFamily="34" charset="0"/>
              </a:rPr>
              <a:t> </a:t>
            </a:r>
            <a:r>
              <a:rPr lang="en-US" sz="1600" dirty="0"/>
              <a:t>int main ()</a:t>
            </a:r>
            <a:endParaRPr lang="en-IN" sz="1600" dirty="0"/>
          </a:p>
          <a:p>
            <a:r>
              <a:rPr lang="en-US" sz="1600" dirty="0"/>
              <a:t>     {</a:t>
            </a:r>
            <a:endParaRPr lang="en-IN" sz="1600" dirty="0"/>
          </a:p>
          <a:p>
            <a:r>
              <a:rPr lang="en-US" sz="1600" dirty="0"/>
              <a:t>       int a=0;</a:t>
            </a:r>
            <a:endParaRPr lang="en-IN" sz="1600" dirty="0"/>
          </a:p>
          <a:p>
            <a:r>
              <a:rPr lang="en-US" sz="1600" dirty="0"/>
              <a:t>    a = (5&gt;2)?: 8;</a:t>
            </a:r>
            <a:endParaRPr lang="en-IN" sz="1600" dirty="0"/>
          </a:p>
          <a:p>
            <a:r>
              <a:rPr lang="en-US" sz="1600" dirty="0"/>
              <a:t>    printf("%d", a);</a:t>
            </a:r>
            <a:endParaRPr lang="en-IN" sz="1600" dirty="0"/>
          </a:p>
          <a:p>
            <a:r>
              <a:rPr lang="en-US" sz="1600" dirty="0"/>
              <a:t> </a:t>
            </a:r>
            <a:endParaRPr lang="en-IN" sz="1600" dirty="0"/>
          </a:p>
          <a:p>
            <a:r>
              <a:rPr lang="en-US" sz="1600" dirty="0"/>
              <a:t>    return 0; }</a:t>
            </a:r>
          </a:p>
          <a:p>
            <a:endParaRPr lang="en-US" sz="1600" dirty="0"/>
          </a:p>
          <a:p>
            <a:pPr lvl="0"/>
            <a:r>
              <a:rPr lang="en-US" sz="1600" b="1" dirty="0"/>
              <a:t>2. goto can be used to jump from main to within a function? </a:t>
            </a:r>
            <a:endParaRPr lang="en-IN" sz="1600" dirty="0"/>
          </a:p>
          <a:p>
            <a:r>
              <a:rPr lang="en-US" sz="1600" b="1" dirty="0"/>
              <a:t>     </a:t>
            </a:r>
            <a:r>
              <a:rPr lang="en-US" sz="1600" dirty="0"/>
              <a:t>A. True </a:t>
            </a:r>
            <a:endParaRPr lang="en-IN" sz="1600" dirty="0"/>
          </a:p>
          <a:p>
            <a:r>
              <a:rPr lang="en-US" sz="1600" dirty="0"/>
              <a:t>     B. False</a:t>
            </a:r>
          </a:p>
          <a:p>
            <a:endParaRPr lang="en-US" sz="1600" dirty="0"/>
          </a:p>
          <a:p>
            <a:pPr lvl="0"/>
            <a:r>
              <a:rPr lang="en-US" sz="1600" b="1" dirty="0"/>
              <a:t>3. What is the output of C Program.?</a:t>
            </a:r>
            <a:endParaRPr lang="en-IN" sz="1600" dirty="0"/>
          </a:p>
          <a:p>
            <a:r>
              <a:rPr lang="en-US" sz="1600" dirty="0"/>
              <a:t>     int main ()</a:t>
            </a:r>
            <a:endParaRPr lang="en-IN" sz="1600" dirty="0"/>
          </a:p>
          <a:p>
            <a:r>
              <a:rPr lang="en-US" sz="1600" dirty="0"/>
              <a:t>{</a:t>
            </a:r>
            <a:endParaRPr lang="en-IN" sz="1600" dirty="0"/>
          </a:p>
          <a:p>
            <a:r>
              <a:rPr lang="en-US" sz="1600" dirty="0"/>
              <a:t>    int a=0, b;</a:t>
            </a:r>
            <a:endParaRPr lang="en-IN" sz="1600" dirty="0"/>
          </a:p>
          <a:p>
            <a:r>
              <a:rPr lang="en-US" sz="1600" dirty="0"/>
              <a:t>    a = (5&gt;2)? b=6: b=8;</a:t>
            </a:r>
            <a:endParaRPr lang="en-IN" sz="1600" dirty="0"/>
          </a:p>
          <a:p>
            <a:r>
              <a:rPr lang="en-US" sz="1600" dirty="0"/>
              <a:t>    printf ("%d %d", a, b);</a:t>
            </a:r>
            <a:endParaRPr lang="en-IN" sz="1600" dirty="0"/>
          </a:p>
          <a:p>
            <a:r>
              <a:rPr lang="en-US" sz="1600" dirty="0"/>
              <a:t> </a:t>
            </a:r>
            <a:endParaRPr lang="en-IN" sz="1600" dirty="0"/>
          </a:p>
          <a:p>
            <a:r>
              <a:rPr lang="en-US" sz="1600" dirty="0"/>
              <a:t>    return 0;</a:t>
            </a:r>
            <a:endParaRPr lang="en-IN" sz="1600" dirty="0"/>
          </a:p>
          <a:p>
            <a:r>
              <a:rPr lang="en-US" sz="1600" dirty="0"/>
              <a:t>}</a:t>
            </a:r>
            <a:endParaRPr lang="en-IN" sz="1600" dirty="0"/>
          </a:p>
          <a:p>
            <a:endParaRPr lang="en-US" dirty="0"/>
          </a:p>
          <a:p>
            <a:endParaRPr lang="en-IN" dirty="0"/>
          </a:p>
          <a:p>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409389080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9019D9B-22FF-4BBB-845F-BFA55255E689}"/>
              </a:ext>
            </a:extLst>
          </p:cNvPr>
          <p:cNvPicPr>
            <a:picLocks noChangeAspect="1"/>
          </p:cNvPicPr>
          <p:nvPr/>
        </p:nvPicPr>
        <p:blipFill>
          <a:blip r:embed="rId3"/>
          <a:stretch>
            <a:fillRect/>
          </a:stretch>
        </p:blipFill>
        <p:spPr>
          <a:xfrm>
            <a:off x="0" y="-26634"/>
            <a:ext cx="597763" cy="1033453"/>
          </a:xfrm>
          <a:prstGeom prst="rect">
            <a:avLst/>
          </a:prstGeom>
        </p:spPr>
      </p:pic>
      <p:pic>
        <p:nvPicPr>
          <p:cNvPr id="9" name="Picture 8">
            <a:extLst>
              <a:ext uri="{FF2B5EF4-FFF2-40B4-BE49-F238E27FC236}">
                <a16:creationId xmlns:a16="http://schemas.microsoft.com/office/drawing/2014/main" id="{A64E1DA1-D2DA-4012-8B20-38739385BFEC}"/>
              </a:ext>
            </a:extLst>
          </p:cNvPr>
          <p:cNvPicPr>
            <a:picLocks noChangeAspect="1"/>
          </p:cNvPicPr>
          <p:nvPr/>
        </p:nvPicPr>
        <p:blipFill>
          <a:blip r:embed="rId4"/>
          <a:stretch>
            <a:fillRect/>
          </a:stretch>
        </p:blipFill>
        <p:spPr>
          <a:xfrm>
            <a:off x="11953875" y="5855934"/>
            <a:ext cx="238125" cy="1028700"/>
          </a:xfrm>
          <a:prstGeom prst="rect">
            <a:avLst/>
          </a:prstGeom>
        </p:spPr>
      </p:pic>
      <p:sp>
        <p:nvSpPr>
          <p:cNvPr id="10" name="Title 1">
            <a:extLst>
              <a:ext uri="{FF2B5EF4-FFF2-40B4-BE49-F238E27FC236}">
                <a16:creationId xmlns:a16="http://schemas.microsoft.com/office/drawing/2014/main" id="{A766715C-329F-4795-A5A8-266C3E490478}"/>
              </a:ext>
            </a:extLst>
          </p:cNvPr>
          <p:cNvSpPr txBox="1">
            <a:spLocks/>
          </p:cNvSpPr>
          <p:nvPr/>
        </p:nvSpPr>
        <p:spPr>
          <a:xfrm>
            <a:off x="945473" y="2627346"/>
            <a:ext cx="3200400" cy="2286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200" dirty="0">
                <a:solidFill>
                  <a:schemeClr val="bg1"/>
                </a:solidFill>
                <a:latin typeface="Arial Rounded MT Bold" panose="020F0704030504030204" pitchFamily="34" charset="0"/>
              </a:rPr>
              <a:t>UTILISE YOUR KNOWLEDGE TO ANSWER</a:t>
            </a:r>
            <a:endParaRPr lang="en-IN" sz="3200" dirty="0">
              <a:solidFill>
                <a:schemeClr val="bg1"/>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486F4F7C-FC04-4F86-95E5-F9620621A917}"/>
              </a:ext>
            </a:extLst>
          </p:cNvPr>
          <p:cNvSpPr txBox="1"/>
          <p:nvPr/>
        </p:nvSpPr>
        <p:spPr>
          <a:xfrm>
            <a:off x="5086906" y="1502688"/>
            <a:ext cx="6107837" cy="5139869"/>
          </a:xfrm>
          <a:prstGeom prst="rect">
            <a:avLst/>
          </a:prstGeom>
          <a:noFill/>
        </p:spPr>
        <p:txBody>
          <a:bodyPr wrap="square" rtlCol="0">
            <a:spAutoFit/>
          </a:bodyPr>
          <a:lstStyle/>
          <a:p>
            <a:pPr>
              <a:tabLst>
                <a:tab pos="154686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4. </a:t>
            </a:r>
            <a:r>
              <a:rPr lang="en-US" sz="1600" b="1" dirty="0">
                <a:latin typeface="Bookman Old Style" panose="02050604050505020204" pitchFamily="18" charset="0"/>
                <a:ea typeface="Calibri" panose="020F0502020204030204" pitchFamily="34" charset="0"/>
                <a:cs typeface="Times New Roman" panose="02020603050405020304" pitchFamily="18" charset="0"/>
              </a:rPr>
              <a:t>Choose a syntax for C Ternary Operator from the list.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    A) condition ? expression1 : expression2</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    B) condition : expression1 ? expression2</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    C) condition ? expression1 &lt; expression2</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    D) condition &lt; expression1 ? Expression2</a:t>
            </a:r>
          </a:p>
          <a:p>
            <a:pPr algn="just">
              <a:spcAft>
                <a:spcPts val="0"/>
              </a:spcAft>
              <a:tabLst>
                <a:tab pos="1546860"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latin typeface="Bookman Old Style" panose="020506040505050202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dirty="0">
                <a:latin typeface="Segoe UI" panose="020B0502040204020203" pitchFamily="34" charset="0"/>
                <a:ea typeface="Calibri" panose="020F0502020204030204" pitchFamily="34" charset="0"/>
                <a:cs typeface="Times New Roman" panose="02020603050405020304" pitchFamily="18" charset="0"/>
              </a:rPr>
              <a:t>5. </a:t>
            </a:r>
            <a:r>
              <a:rPr lang="en-US" sz="1600" b="1" dirty="0">
                <a:latin typeface="Segoe UI" panose="020B0502040204020203" pitchFamily="34" charset="0"/>
                <a:ea typeface="Calibri" panose="020F0502020204030204" pitchFamily="34" charset="0"/>
                <a:cs typeface="Times New Roman" panose="02020603050405020304" pitchFamily="18" charset="0"/>
              </a:rPr>
              <a:t>What is the output of this C code?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tabLst>
                <a:tab pos="1546860" algn="l"/>
              </a:tabLst>
            </a:pPr>
            <a:r>
              <a:rPr lang="en-US" sz="1600" b="1" dirty="0">
                <a:latin typeface="Segoe UI" panose="020B0502040204020203" pitchFamily="34" charset="0"/>
                <a:ea typeface="Calibri" panose="020F0502020204030204" pitchFamily="34" charset="0"/>
                <a:cs typeface="Times New Roman" panose="02020603050405020304" pitchFamily="18" charset="0"/>
              </a:rPr>
              <a:t> </a:t>
            </a:r>
            <a:r>
              <a:rPr lang="en-US" sz="1600" dirty="0">
                <a:latin typeface="Segoe UI" panose="020B0502040204020203" pitchFamily="34" charset="0"/>
                <a:ea typeface="Calibri" panose="020F0502020204030204" pitchFamily="34" charset="0"/>
                <a:cs typeface="Times New Roman" panose="02020603050405020304" pitchFamily="18" charset="0"/>
              </a:rPr>
              <a:t>  </a:t>
            </a:r>
            <a:r>
              <a:rPr lang="en-US" sz="1600" dirty="0">
                <a:latin typeface="Bookman Old Style" panose="02050604050505020204" pitchFamily="18" charset="0"/>
                <a:ea typeface="Calibri" panose="020F0502020204030204" pitchFamily="34" charset="0"/>
                <a:cs typeface="Segoe UI" panose="020B0502040204020203" pitchFamily="34" charset="0"/>
              </a:rPr>
              <a:t>int main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tabLst>
                <a:tab pos="1546860" algn="l"/>
              </a:tabLst>
            </a:pPr>
            <a:r>
              <a:rPr lang="en-US" sz="1600" dirty="0">
                <a:latin typeface="Bookman Old Style" panose="02050604050505020204" pitchFamily="18" charset="0"/>
                <a:ea typeface="Calibri" panose="020F0502020204030204" pitchFamily="34" charset="0"/>
                <a:cs typeface="Segoe UI" panose="020B0502040204020203" pitchFamily="34"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tabLst>
                <a:tab pos="1546860" algn="l"/>
              </a:tabLst>
            </a:pPr>
            <a:r>
              <a:rPr lang="en-US" sz="1600" dirty="0">
                <a:latin typeface="Bookman Old Style" panose="02050604050505020204" pitchFamily="18" charset="0"/>
                <a:ea typeface="Calibri" panose="020F0502020204030204" pitchFamily="34" charset="0"/>
                <a:cs typeface="Segoe UI" panose="020B0502040204020203" pitchFamily="34" charset="0"/>
              </a:rPr>
              <a:t>          int x = 2, y = 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tabLst>
                <a:tab pos="1546860" algn="l"/>
              </a:tabLst>
            </a:pPr>
            <a:r>
              <a:rPr lang="en-US" sz="1600" dirty="0">
                <a:latin typeface="Bookman Old Style" panose="02050604050505020204" pitchFamily="18" charset="0"/>
                <a:ea typeface="Calibri" panose="020F0502020204030204" pitchFamily="34" charset="0"/>
                <a:cs typeface="Segoe UI" panose="020B0502040204020203" pitchFamily="34" charset="0"/>
              </a:rPr>
              <a:t>          int z = (y++) ? y == 1 &amp;&amp; x : 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tabLst>
                <a:tab pos="1546860" algn="l"/>
              </a:tabLst>
            </a:pPr>
            <a:r>
              <a:rPr lang="en-US" sz="1600" dirty="0">
                <a:latin typeface="Bookman Old Style" panose="02050604050505020204" pitchFamily="18" charset="0"/>
                <a:ea typeface="Calibri" panose="020F0502020204030204" pitchFamily="34" charset="0"/>
                <a:cs typeface="Segoe UI" panose="020B0502040204020203" pitchFamily="34" charset="0"/>
              </a:rPr>
              <a:t>          printf ("%d\n", z);</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tabLst>
                <a:tab pos="1546860" algn="l"/>
              </a:tabLst>
            </a:pPr>
            <a:r>
              <a:rPr lang="en-US" sz="1600" dirty="0">
                <a:latin typeface="Bookman Old Style" panose="02050604050505020204" pitchFamily="18" charset="0"/>
                <a:ea typeface="Calibri" panose="020F0502020204030204" pitchFamily="34" charset="0"/>
                <a:cs typeface="Segoe UI" panose="020B0502040204020203" pitchFamily="34" charset="0"/>
              </a:rPr>
              <a:t>         return 0;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a:p>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28431118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D32061-8FBB-425D-B429-54B9AF620301}"/>
              </a:ext>
            </a:extLst>
          </p:cNvPr>
          <p:cNvSpPr>
            <a:spLocks noGrp="1"/>
          </p:cNvSpPr>
          <p:nvPr>
            <p:ph type="body" sz="half" idx="2"/>
          </p:nvPr>
        </p:nvSpPr>
        <p:spPr>
          <a:xfrm>
            <a:off x="798990" y="3448875"/>
            <a:ext cx="3719744" cy="2010891"/>
          </a:xfrm>
        </p:spPr>
        <p:txBody>
          <a:bodyPr>
            <a:normAutofit/>
          </a:bodyPr>
          <a:lstStyle/>
          <a:p>
            <a:pPr algn="just"/>
            <a:r>
              <a:rPr lang="en-US" sz="1800" b="1" dirty="0">
                <a:latin typeface="Arial Rounded MT Bold" panose="020F0704030504030204" pitchFamily="34" charset="0"/>
                <a:ea typeface="Calibri" panose="020F0502020204030204" pitchFamily="34" charset="0"/>
                <a:cs typeface="Times New Roman" panose="02020603050405020304" pitchFamily="18" charset="0"/>
              </a:rPr>
              <a:t>While executing goto statement what do you feel? does it require extra time for carrying a jump either forward or backward by the compiler while executing the code.</a:t>
            </a:r>
            <a:endParaRPr lang="en-IN" sz="1800"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p>
        </p:txBody>
      </p:sp>
      <p:sp>
        <p:nvSpPr>
          <p:cNvPr id="5" name="Rectangle 4">
            <a:extLst>
              <a:ext uri="{FF2B5EF4-FFF2-40B4-BE49-F238E27FC236}">
                <a16:creationId xmlns:a16="http://schemas.microsoft.com/office/drawing/2014/main" id="{A903AF4D-1E3B-412E-9C69-0AAE207696B1}"/>
              </a:ext>
            </a:extLst>
          </p:cNvPr>
          <p:cNvSpPr/>
          <p:nvPr/>
        </p:nvSpPr>
        <p:spPr>
          <a:xfrm>
            <a:off x="831912" y="2107992"/>
            <a:ext cx="2823209" cy="1077218"/>
          </a:xfrm>
          <a:prstGeom prst="rect">
            <a:avLst/>
          </a:prstGeom>
        </p:spPr>
        <p:txBody>
          <a:bodyPr wrap="none">
            <a:spAutoFit/>
          </a:bodyPr>
          <a:lstStyle/>
          <a:p>
            <a:r>
              <a:rPr lang="en-US" sz="3200" b="1" dirty="0">
                <a:solidFill>
                  <a:schemeClr val="bg1"/>
                </a:solidFill>
                <a:latin typeface="Arial Rounded MT Bold" panose="020F0704030504030204" pitchFamily="34" charset="0"/>
              </a:rPr>
              <a:t>DISCUSSION</a:t>
            </a:r>
          </a:p>
          <a:p>
            <a:r>
              <a:rPr lang="en-US" sz="3200" b="1" dirty="0">
                <a:solidFill>
                  <a:schemeClr val="bg1"/>
                </a:solidFill>
                <a:latin typeface="Arial Rounded MT Bold" panose="020F0704030504030204" pitchFamily="34" charset="0"/>
              </a:rPr>
              <a:t>FORUM</a:t>
            </a:r>
            <a:endParaRPr lang="en-IN" sz="3200" b="1" dirty="0">
              <a:solidFill>
                <a:schemeClr val="bg1"/>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7B801654-43CC-4F80-9E5F-D8E89E6308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399" y="482899"/>
            <a:ext cx="6717104" cy="4604006"/>
          </a:xfrm>
          <a:prstGeom prst="rect">
            <a:avLst/>
          </a:prstGeom>
          <a:noFill/>
          <a:ln>
            <a:noFill/>
          </a:ln>
        </p:spPr>
      </p:pic>
      <p:sp>
        <p:nvSpPr>
          <p:cNvPr id="7" name="Text Box 12">
            <a:extLst>
              <a:ext uri="{FF2B5EF4-FFF2-40B4-BE49-F238E27FC236}">
                <a16:creationId xmlns:a16="http://schemas.microsoft.com/office/drawing/2014/main" id="{D9ACF622-70E1-4507-90B4-CBFFE12E57C8}"/>
              </a:ext>
            </a:extLst>
          </p:cNvPr>
          <p:cNvSpPr txBox="1"/>
          <p:nvPr/>
        </p:nvSpPr>
        <p:spPr>
          <a:xfrm>
            <a:off x="4914160" y="5107582"/>
            <a:ext cx="6715588" cy="1124542"/>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dirty="0">
                <a:effectLst/>
                <a:latin typeface="Arial Rounded MT Bold" panose="020F0704030504030204" pitchFamily="34" charset="0"/>
                <a:ea typeface="Calibri" panose="020F0502020204030204" pitchFamily="34" charset="0"/>
                <a:cs typeface="Times New Roman" panose="02020603050405020304" pitchFamily="18" charset="0"/>
              </a:rPr>
              <a:t>Think about a situation where you got a project and it requires branching procedures. You are given an option of choosing between if-else and conditional operator, which one you will choose and tell why?</a:t>
            </a:r>
            <a:endParaRPr lang="en-IN" sz="16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E0660AB5-695C-46CC-86BA-1A1C0CD83EF2}"/>
              </a:ext>
            </a:extLst>
          </p:cNvPr>
          <p:cNvPicPr>
            <a:picLocks noChangeAspect="1"/>
          </p:cNvPicPr>
          <p:nvPr/>
        </p:nvPicPr>
        <p:blipFill>
          <a:blip r:embed="rId4"/>
          <a:stretch>
            <a:fillRect/>
          </a:stretch>
        </p:blipFill>
        <p:spPr>
          <a:xfrm>
            <a:off x="0" y="-26634"/>
            <a:ext cx="597763" cy="1033453"/>
          </a:xfrm>
          <a:prstGeom prst="rect">
            <a:avLst/>
          </a:prstGeom>
        </p:spPr>
      </p:pic>
      <p:pic>
        <p:nvPicPr>
          <p:cNvPr id="9" name="Picture 8">
            <a:extLst>
              <a:ext uri="{FF2B5EF4-FFF2-40B4-BE49-F238E27FC236}">
                <a16:creationId xmlns:a16="http://schemas.microsoft.com/office/drawing/2014/main" id="{9EF8969F-FBBA-4E26-AEF2-8ECBEC1A71F0}"/>
              </a:ext>
            </a:extLst>
          </p:cNvPr>
          <p:cNvPicPr>
            <a:picLocks noChangeAspect="1"/>
          </p:cNvPicPr>
          <p:nvPr/>
        </p:nvPicPr>
        <p:blipFill>
          <a:blip r:embed="rId5"/>
          <a:stretch>
            <a:fillRect/>
          </a:stretch>
        </p:blipFill>
        <p:spPr>
          <a:xfrm>
            <a:off x="11953875" y="5864812"/>
            <a:ext cx="238125" cy="1028700"/>
          </a:xfrm>
          <a:prstGeom prst="rect">
            <a:avLst/>
          </a:prstGeom>
        </p:spPr>
      </p:pic>
    </p:spTree>
    <p:extLst>
      <p:ext uri="{BB962C8B-B14F-4D97-AF65-F5344CB8AC3E}">
        <p14:creationId xmlns:p14="http://schemas.microsoft.com/office/powerpoint/2010/main" val="2469956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311757-89F7-4119-B468-CB747D429B1F}"/>
              </a:ext>
            </a:extLst>
          </p:cNvPr>
          <p:cNvPicPr>
            <a:picLocks noChangeAspect="1"/>
          </p:cNvPicPr>
          <p:nvPr/>
        </p:nvPicPr>
        <p:blipFill>
          <a:blip r:embed="rId3"/>
          <a:stretch>
            <a:fillRect/>
          </a:stretch>
        </p:blipFill>
        <p:spPr>
          <a:xfrm>
            <a:off x="0" y="-26634"/>
            <a:ext cx="597763" cy="1033453"/>
          </a:xfrm>
          <a:prstGeom prst="rect">
            <a:avLst/>
          </a:prstGeom>
        </p:spPr>
      </p:pic>
      <p:pic>
        <p:nvPicPr>
          <p:cNvPr id="10" name="Picture 9">
            <a:extLst>
              <a:ext uri="{FF2B5EF4-FFF2-40B4-BE49-F238E27FC236}">
                <a16:creationId xmlns:a16="http://schemas.microsoft.com/office/drawing/2014/main" id="{B7EF20D4-7831-4237-A8FF-E0F7FAD10FDB}"/>
              </a:ext>
            </a:extLst>
          </p:cNvPr>
          <p:cNvPicPr>
            <a:picLocks noChangeAspect="1"/>
          </p:cNvPicPr>
          <p:nvPr/>
        </p:nvPicPr>
        <p:blipFill>
          <a:blip r:embed="rId4"/>
          <a:stretch>
            <a:fillRect/>
          </a:stretch>
        </p:blipFill>
        <p:spPr>
          <a:xfrm>
            <a:off x="11953875" y="5864812"/>
            <a:ext cx="238125" cy="1028700"/>
          </a:xfrm>
          <a:prstGeom prst="rect">
            <a:avLst/>
          </a:prstGeom>
        </p:spPr>
      </p:pic>
      <p:graphicFrame>
        <p:nvGraphicFramePr>
          <p:cNvPr id="6" name="Table 5">
            <a:extLst>
              <a:ext uri="{FF2B5EF4-FFF2-40B4-BE49-F238E27FC236}">
                <a16:creationId xmlns:a16="http://schemas.microsoft.com/office/drawing/2014/main" id="{7208F264-093F-43E8-B546-B28120A1E1D3}"/>
              </a:ext>
            </a:extLst>
          </p:cNvPr>
          <p:cNvGraphicFramePr>
            <a:graphicFrameLocks noGrp="1"/>
          </p:cNvGraphicFramePr>
          <p:nvPr>
            <p:extLst>
              <p:ext uri="{D42A27DB-BD31-4B8C-83A1-F6EECF244321}">
                <p14:modId xmlns:p14="http://schemas.microsoft.com/office/powerpoint/2010/main" val="4125444368"/>
              </p:ext>
            </p:extLst>
          </p:nvPr>
        </p:nvGraphicFramePr>
        <p:xfrm>
          <a:off x="1758031" y="1861521"/>
          <a:ext cx="8808826" cy="4211320"/>
        </p:xfrm>
        <a:graphic>
          <a:graphicData uri="http://schemas.openxmlformats.org/drawingml/2006/table">
            <a:tbl>
              <a:tblPr firstRow="1" bandRow="1">
                <a:tableStyleId>{5C22544A-7EE6-4342-B048-85BDC9FD1C3A}</a:tableStyleId>
              </a:tblPr>
              <a:tblGrid>
                <a:gridCol w="2474013">
                  <a:extLst>
                    <a:ext uri="{9D8B030D-6E8A-4147-A177-3AD203B41FA5}">
                      <a16:colId xmlns:a16="http://schemas.microsoft.com/office/drawing/2014/main" val="23404696"/>
                    </a:ext>
                  </a:extLst>
                </a:gridCol>
                <a:gridCol w="6334813">
                  <a:extLst>
                    <a:ext uri="{9D8B030D-6E8A-4147-A177-3AD203B41FA5}">
                      <a16:colId xmlns:a16="http://schemas.microsoft.com/office/drawing/2014/main" val="1867078557"/>
                    </a:ext>
                  </a:extLst>
                </a:gridCol>
              </a:tblGrid>
              <a:tr h="370840">
                <a:tc>
                  <a:txBody>
                    <a:bodyPr/>
                    <a:lstStyle/>
                    <a:p>
                      <a:r>
                        <a:rPr lang="en-US" b="0" dirty="0">
                          <a:latin typeface="Calibri" panose="020F0502020204030204" pitchFamily="34" charset="0"/>
                          <a:cs typeface="Calibri" panose="020F0502020204030204" pitchFamily="34" charset="0"/>
                        </a:rPr>
                        <a:t>               sources</a:t>
                      </a:r>
                      <a:endParaRPr lang="en-IN" b="0" dirty="0">
                        <a:latin typeface="Calibri" panose="020F0502020204030204" pitchFamily="34" charset="0"/>
                        <a:cs typeface="Calibri" panose="020F0502020204030204" pitchFamily="34" charset="0"/>
                      </a:endParaRPr>
                    </a:p>
                  </a:txBody>
                  <a:tcPr/>
                </a:tc>
                <a:tc>
                  <a:txBody>
                    <a:bodyPr/>
                    <a:lstStyle/>
                    <a:p>
                      <a:r>
                        <a:rPr lang="en-US" b="0" dirty="0">
                          <a:latin typeface="Calibri" panose="020F0502020204030204" pitchFamily="34" charset="0"/>
                          <a:cs typeface="Calibri" panose="020F0502020204030204" pitchFamily="34" charset="0"/>
                        </a:rPr>
                        <a:t>                                                     Links/description</a:t>
                      </a:r>
                      <a:endParaRPr lang="en-IN"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89932595"/>
                  </a:ext>
                </a:extLst>
              </a:tr>
              <a:tr h="370840">
                <a:tc>
                  <a:txBody>
                    <a:bodyPr/>
                    <a:lstStyle/>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     Reference Book</a:t>
                      </a:r>
                      <a:endParaRPr lang="en-IN" dirty="0">
                        <a:latin typeface="Calibri" panose="020F0502020204030204" pitchFamily="34" charset="0"/>
                        <a:cs typeface="Calibri" panose="020F0502020204030204" pitchFamily="34" charset="0"/>
                      </a:endParaRPr>
                    </a:p>
                  </a:txBody>
                  <a:tcPr/>
                </a:tc>
                <a:tc>
                  <a:txBody>
                    <a:bodyPr/>
                    <a:lstStyle/>
                    <a:p>
                      <a:pPr marL="0" lvl="0" indent="0">
                        <a:buNone/>
                      </a:pPr>
                      <a:r>
                        <a:rPr lang="en-US" sz="1800" dirty="0">
                          <a:latin typeface="Calibri" panose="020F0502020204030204" pitchFamily="34" charset="0"/>
                          <a:cs typeface="Calibri" panose="020F0502020204030204" pitchFamily="34" charset="0"/>
                        </a:rPr>
                        <a:t>[1] </a:t>
                      </a:r>
                      <a:r>
                        <a:rPr lang="en-IN" sz="1800" dirty="0" err="1">
                          <a:latin typeface="Calibri" panose="020F0502020204030204" pitchFamily="34" charset="0"/>
                          <a:cs typeface="Calibri" panose="020F0502020204030204" pitchFamily="34" charset="0"/>
                        </a:rPr>
                        <a:t>Kanetkar</a:t>
                      </a:r>
                      <a:r>
                        <a:rPr lang="en-IN" sz="1800" dirty="0">
                          <a:latin typeface="Calibri" panose="020F0502020204030204" pitchFamily="34" charset="0"/>
                          <a:cs typeface="Calibri" panose="020F0502020204030204" pitchFamily="34" charset="0"/>
                        </a:rPr>
                        <a:t>, Y. (2010). Let us C. 15th ed.</a:t>
                      </a:r>
                    </a:p>
                    <a:p>
                      <a:pPr marL="0" lvl="0" indent="0">
                        <a:buNone/>
                      </a:pPr>
                      <a:r>
                        <a:rPr lang="en-IN" sz="1800" dirty="0">
                          <a:latin typeface="Calibri" panose="020F0502020204030204" pitchFamily="34" charset="0"/>
                          <a:cs typeface="Calibri" panose="020F0502020204030204" pitchFamily="34" charset="0"/>
                        </a:rPr>
                        <a:t>[2] </a:t>
                      </a:r>
                      <a:r>
                        <a:rPr lang="en-IN" sz="1800" dirty="0" err="1">
                          <a:latin typeface="Calibri" panose="020F0502020204030204" pitchFamily="34" charset="0"/>
                          <a:cs typeface="Calibri" panose="020F0502020204030204" pitchFamily="34" charset="0"/>
                        </a:rPr>
                        <a:t>Thareja</a:t>
                      </a:r>
                      <a:r>
                        <a:rPr lang="en-IN" sz="1800" dirty="0">
                          <a:latin typeface="Calibri" panose="020F0502020204030204" pitchFamily="34" charset="0"/>
                          <a:cs typeface="Calibri" panose="020F0502020204030204" pitchFamily="34" charset="0"/>
                        </a:rPr>
                        <a:t> Reema (2014) Programming in C. 2</a:t>
                      </a:r>
                      <a:r>
                        <a:rPr lang="en-IN" sz="1800" baseline="30000" dirty="0">
                          <a:latin typeface="Calibri" panose="020F0502020204030204" pitchFamily="34" charset="0"/>
                          <a:cs typeface="Calibri" panose="020F0502020204030204" pitchFamily="34" charset="0"/>
                        </a:rPr>
                        <a:t>nd</a:t>
                      </a:r>
                      <a:r>
                        <a:rPr lang="en-IN" sz="1800" dirty="0">
                          <a:latin typeface="Calibri" panose="020F0502020204030204" pitchFamily="34" charset="0"/>
                          <a:cs typeface="Calibri" panose="020F0502020204030204" pitchFamily="34" charset="0"/>
                        </a:rPr>
                        <a:t> ed.</a:t>
                      </a:r>
                      <a:endParaRPr lang="en-US" sz="1800" dirty="0">
                        <a:latin typeface="Calibri" panose="020F0502020204030204" pitchFamily="34" charset="0"/>
                        <a:cs typeface="Calibri" panose="020F0502020204030204" pitchFamily="34" charset="0"/>
                      </a:endParaRPr>
                    </a:p>
                    <a:p>
                      <a:pPr marL="0" lvl="0" indent="0">
                        <a:buNone/>
                      </a:pPr>
                      <a:r>
                        <a:rPr lang="en-US" sz="1800" dirty="0">
                          <a:latin typeface="Calibri" panose="020F0502020204030204" pitchFamily="34" charset="0"/>
                          <a:cs typeface="Calibri" panose="020F0502020204030204" pitchFamily="34" charset="0"/>
                        </a:rPr>
                        <a:t>[3]  Zed A. Shaw, </a:t>
                      </a:r>
                      <a:r>
                        <a:rPr lang="en-IN" sz="1800" dirty="0">
                          <a:latin typeface="Calibri" panose="020F0502020204030204" pitchFamily="34" charset="0"/>
                          <a:cs typeface="Calibri" panose="020F0502020204030204" pitchFamily="34" charset="0"/>
                        </a:rPr>
                        <a:t>Learn C the Hard Way’ </a:t>
                      </a:r>
                    </a:p>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253494"/>
                  </a:ext>
                </a:extLst>
              </a:tr>
              <a:tr h="370840">
                <a:tc>
                  <a:txBody>
                    <a:bodyPr/>
                    <a:lstStyle/>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      Reference Website</a:t>
                      </a:r>
                    </a:p>
                    <a:p>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[1] https://www.programiz.com/c-programming/precedence-  associativity-operators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 </a:t>
                      </a:r>
                      <a:r>
                        <a:rPr lang="en-IN" dirty="0">
                          <a:solidFill>
                            <a:schemeClr val="tx1"/>
                          </a:solidFill>
                          <a:latin typeface="Calibri" panose="020F0502020204030204" pitchFamily="34" charset="0"/>
                          <a:cs typeface="Calibri" panose="020F0502020204030204" pitchFamily="34" charset="0"/>
                        </a:rPr>
                        <a:t>https://www.tutorialspoint.com/operator-precedence-and-associativity-in-c</a:t>
                      </a:r>
                    </a:p>
                  </a:txBody>
                  <a:tcPr/>
                </a:tc>
                <a:extLst>
                  <a:ext uri="{0D108BD9-81ED-4DB2-BD59-A6C34878D82A}">
                    <a16:rowId xmlns:a16="http://schemas.microsoft.com/office/drawing/2014/main" val="2573790166"/>
                  </a:ext>
                </a:extLst>
              </a:tr>
              <a:tr h="370840">
                <a:tc>
                  <a:txBody>
                    <a:bodyPr/>
                    <a:lstStyle/>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       Online Courses</a:t>
                      </a:r>
                    </a:p>
                    <a:p>
                      <a:endParaRPr lang="en-IN" dirty="0">
                        <a:latin typeface="Calibri" panose="020F0502020204030204" pitchFamily="34" charset="0"/>
                        <a:cs typeface="Calibri" panose="020F0502020204030204" pitchFamily="34" charset="0"/>
                      </a:endParaRPr>
                    </a:p>
                  </a:txBody>
                  <a:tcPr/>
                </a:tc>
                <a:tc>
                  <a:txBody>
                    <a:bodyPr/>
                    <a:lstStyle/>
                    <a:p>
                      <a:pPr marL="0" lvl="0" indent="0">
                        <a:buNone/>
                      </a:pPr>
                      <a:r>
                        <a:rPr lang="en-IN" sz="1800" dirty="0" smtClean="0">
                          <a:latin typeface="Calibri" panose="020F0502020204030204" pitchFamily="34" charset="0"/>
                          <a:cs typeface="Calibri" panose="020F0502020204030204" pitchFamily="34" charset="0"/>
                        </a:rPr>
                        <a:t>[1]  https://www.classcentral.com/course/swayam-introduction-to-programming-in-c-2486</a:t>
                      </a:r>
                    </a:p>
                    <a:p>
                      <a:pPr marL="0" lvl="0" indent="0">
                        <a:buNone/>
                      </a:pPr>
                      <a:r>
                        <a:rPr lang="en-IN" sz="1800" dirty="0" smtClean="0">
                          <a:latin typeface="Calibri" panose="020F0502020204030204" pitchFamily="34" charset="0"/>
                          <a:cs typeface="Calibri" panose="020F0502020204030204" pitchFamily="34" charset="0"/>
                        </a:rPr>
                        <a:t>[2]  https://www.coursera.org/learn/c-for-everyone</a:t>
                      </a:r>
                    </a:p>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8677126"/>
                  </a:ext>
                </a:extLst>
              </a:tr>
            </a:tbl>
          </a:graphicData>
        </a:graphic>
      </p:graphicFrame>
      <p:sp>
        <p:nvSpPr>
          <p:cNvPr id="11" name="Title 1">
            <a:extLst>
              <a:ext uri="{FF2B5EF4-FFF2-40B4-BE49-F238E27FC236}">
                <a16:creationId xmlns:a16="http://schemas.microsoft.com/office/drawing/2014/main" id="{228A40A0-6018-4A90-9A6C-00BC00C3F7EF}"/>
              </a:ext>
            </a:extLst>
          </p:cNvPr>
          <p:cNvSpPr txBox="1">
            <a:spLocks/>
          </p:cNvSpPr>
          <p:nvPr/>
        </p:nvSpPr>
        <p:spPr bwMode="gray">
          <a:xfrm>
            <a:off x="-1229322" y="430836"/>
            <a:ext cx="10396882" cy="11519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                                References</a:t>
            </a:r>
            <a:endParaRPr lang="en-IN" sz="4800" dirty="0"/>
          </a:p>
        </p:txBody>
      </p:sp>
    </p:spTree>
    <p:extLst>
      <p:ext uri="{BB962C8B-B14F-4D97-AF65-F5344CB8AC3E}">
        <p14:creationId xmlns:p14="http://schemas.microsoft.com/office/powerpoint/2010/main" val="91096367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76000">
              <a:schemeClr val="accent5">
                <a:lumMod val="60000"/>
                <a:lumOff val="40000"/>
              </a:schemeClr>
            </a:gs>
            <a:gs pos="8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2FEDA-71FF-4FC0-97EF-AA783B1382D5}"/>
              </a:ext>
            </a:extLst>
          </p:cNvPr>
          <p:cNvSpPr/>
          <p:nvPr/>
        </p:nvSpPr>
        <p:spPr>
          <a:xfrm>
            <a:off x="1714499" y="1257300"/>
            <a:ext cx="8715375" cy="28003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600" dirty="0">
                <a:latin typeface="Algerian" panose="04020705040A02060702" pitchFamily="82" charset="0"/>
              </a:rPr>
              <a:t>THANK YOU…</a:t>
            </a:r>
            <a:endParaRPr lang="en-IN" sz="9600" dirty="0">
              <a:latin typeface="Algerian" panose="04020705040A02060702" pitchFamily="82" charset="0"/>
            </a:endParaRPr>
          </a:p>
        </p:txBody>
      </p:sp>
      <p:pic>
        <p:nvPicPr>
          <p:cNvPr id="10" name="Picture 9">
            <a:extLst>
              <a:ext uri="{FF2B5EF4-FFF2-40B4-BE49-F238E27FC236}">
                <a16:creationId xmlns:a16="http://schemas.microsoft.com/office/drawing/2014/main" id="{8C975730-90B3-44B3-9629-51C0A2AC2AE5}"/>
              </a:ext>
            </a:extLst>
          </p:cNvPr>
          <p:cNvPicPr>
            <a:picLocks noChangeAspect="1"/>
          </p:cNvPicPr>
          <p:nvPr/>
        </p:nvPicPr>
        <p:blipFill>
          <a:blip r:embed="rId3"/>
          <a:stretch>
            <a:fillRect/>
          </a:stretch>
        </p:blipFill>
        <p:spPr>
          <a:xfrm>
            <a:off x="0" y="-1"/>
            <a:ext cx="409575" cy="1495425"/>
          </a:xfrm>
          <a:prstGeom prst="rect">
            <a:avLst/>
          </a:prstGeom>
        </p:spPr>
      </p:pic>
    </p:spTree>
    <p:extLst>
      <p:ext uri="{BB962C8B-B14F-4D97-AF65-F5344CB8AC3E}">
        <p14:creationId xmlns:p14="http://schemas.microsoft.com/office/powerpoint/2010/main" val="19468156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D849-FBEB-40ED-8B96-0C714459CFAA}"/>
              </a:ext>
            </a:extLst>
          </p:cNvPr>
          <p:cNvSpPr>
            <a:spLocks noGrp="1"/>
          </p:cNvSpPr>
          <p:nvPr>
            <p:ph type="title"/>
          </p:nvPr>
        </p:nvSpPr>
        <p:spPr>
          <a:xfrm>
            <a:off x="551273" y="1044691"/>
            <a:ext cx="9879989" cy="706964"/>
          </a:xfrm>
        </p:spPr>
        <p:txBody>
          <a:bodyPr/>
          <a:lstStyle/>
          <a:p>
            <a:r>
              <a:rPr lang="en-US" dirty="0">
                <a:latin typeface="Arial Rounded MT Bold" panose="020F0704030504030204" pitchFamily="34" charset="0"/>
              </a:rPr>
              <a:t>                   </a:t>
            </a:r>
            <a:r>
              <a:rPr lang="en-US" sz="4800" dirty="0">
                <a:latin typeface="Arial Rounded MT Bold" panose="020F0704030504030204" pitchFamily="34" charset="0"/>
              </a:rPr>
              <a:t>COURSE OBJECTIVES</a:t>
            </a:r>
            <a:endParaRPr lang="en-IN" sz="4800" dirty="0"/>
          </a:p>
        </p:txBody>
      </p:sp>
      <p:graphicFrame>
        <p:nvGraphicFramePr>
          <p:cNvPr id="5" name="Table 13">
            <a:extLst>
              <a:ext uri="{FF2B5EF4-FFF2-40B4-BE49-F238E27FC236}">
                <a16:creationId xmlns:a16="http://schemas.microsoft.com/office/drawing/2014/main" id="{A3C184AA-BDCD-4AF8-81BC-0107F9539195}"/>
              </a:ext>
            </a:extLst>
          </p:cNvPr>
          <p:cNvGraphicFramePr>
            <a:graphicFrameLocks/>
          </p:cNvGraphicFramePr>
          <p:nvPr>
            <p:extLst>
              <p:ext uri="{D42A27DB-BD31-4B8C-83A1-F6EECF244321}">
                <p14:modId xmlns:p14="http://schemas.microsoft.com/office/powerpoint/2010/main" val="4201542767"/>
              </p:ext>
            </p:extLst>
          </p:nvPr>
        </p:nvGraphicFramePr>
        <p:xfrm>
          <a:off x="1979720" y="3004523"/>
          <a:ext cx="8194089" cy="2510158"/>
        </p:xfrm>
        <a:graphic>
          <a:graphicData uri="http://schemas.openxmlformats.org/drawingml/2006/table">
            <a:tbl>
              <a:tblPr firstRow="1" bandRow="1">
                <a:tableStyleId>{775DCB02-9BB8-47FD-8907-85C794F793BA}</a:tableStyleId>
              </a:tblPr>
              <a:tblGrid>
                <a:gridCol w="8194089">
                  <a:extLst>
                    <a:ext uri="{9D8B030D-6E8A-4147-A177-3AD203B41FA5}">
                      <a16:colId xmlns:a16="http://schemas.microsoft.com/office/drawing/2014/main" val="1339604908"/>
                    </a:ext>
                  </a:extLst>
                </a:gridCol>
              </a:tblGrid>
              <a:tr h="421514">
                <a:tc>
                  <a:txBody>
                    <a:bodyPr/>
                    <a:lstStyle>
                      <a:lvl1pPr marL="0" algn="l" defTabSz="457200" rtl="0" eaLnBrk="1" latinLnBrk="0" hangingPunct="1">
                        <a:defRPr sz="1800" b="1" kern="1200">
                          <a:solidFill>
                            <a:schemeClr val="lt1"/>
                          </a:solidFill>
                          <a:latin typeface="Corbel" panose="020B0503020204020204"/>
                        </a:defRPr>
                      </a:lvl1pPr>
                      <a:lvl2pPr marL="457200" algn="l" defTabSz="457200" rtl="0" eaLnBrk="1" latinLnBrk="0" hangingPunct="1">
                        <a:defRPr sz="1800" b="1" kern="1200">
                          <a:solidFill>
                            <a:schemeClr val="lt1"/>
                          </a:solidFill>
                          <a:latin typeface="Corbel" panose="020B0503020204020204"/>
                        </a:defRPr>
                      </a:lvl2pPr>
                      <a:lvl3pPr marL="914400" algn="l" defTabSz="457200" rtl="0" eaLnBrk="1" latinLnBrk="0" hangingPunct="1">
                        <a:defRPr sz="1800" b="1" kern="1200">
                          <a:solidFill>
                            <a:schemeClr val="lt1"/>
                          </a:solidFill>
                          <a:latin typeface="Corbel" panose="020B0503020204020204"/>
                        </a:defRPr>
                      </a:lvl3pPr>
                      <a:lvl4pPr marL="1371600" algn="l" defTabSz="457200" rtl="0" eaLnBrk="1" latinLnBrk="0" hangingPunct="1">
                        <a:defRPr sz="1800" b="1" kern="1200">
                          <a:solidFill>
                            <a:schemeClr val="lt1"/>
                          </a:solidFill>
                          <a:latin typeface="Corbel" panose="020B0503020204020204"/>
                        </a:defRPr>
                      </a:lvl4pPr>
                      <a:lvl5pPr marL="1828800" algn="l" defTabSz="457200" rtl="0" eaLnBrk="1" latinLnBrk="0" hangingPunct="1">
                        <a:defRPr sz="1800" b="1" kern="1200">
                          <a:solidFill>
                            <a:schemeClr val="lt1"/>
                          </a:solidFill>
                          <a:latin typeface="Corbel" panose="020B0503020204020204"/>
                        </a:defRPr>
                      </a:lvl5pPr>
                      <a:lvl6pPr marL="2286000" algn="l" defTabSz="457200" rtl="0" eaLnBrk="1" latinLnBrk="0" hangingPunct="1">
                        <a:defRPr sz="1800" b="1" kern="1200">
                          <a:solidFill>
                            <a:schemeClr val="lt1"/>
                          </a:solidFill>
                          <a:latin typeface="Corbel" panose="020B0503020204020204"/>
                        </a:defRPr>
                      </a:lvl6pPr>
                      <a:lvl7pPr marL="2743200" algn="l" defTabSz="457200" rtl="0" eaLnBrk="1" latinLnBrk="0" hangingPunct="1">
                        <a:defRPr sz="1800" b="1" kern="1200">
                          <a:solidFill>
                            <a:schemeClr val="lt1"/>
                          </a:solidFill>
                          <a:latin typeface="Corbel" panose="020B0503020204020204"/>
                        </a:defRPr>
                      </a:lvl7pPr>
                      <a:lvl8pPr marL="3200400" algn="l" defTabSz="457200" rtl="0" eaLnBrk="1" latinLnBrk="0" hangingPunct="1">
                        <a:defRPr sz="1800" b="1" kern="1200">
                          <a:solidFill>
                            <a:schemeClr val="lt1"/>
                          </a:solidFill>
                          <a:latin typeface="Corbel" panose="020B0503020204020204"/>
                        </a:defRPr>
                      </a:lvl8pPr>
                      <a:lvl9pPr marL="3657600" algn="l" defTabSz="457200" rtl="0" eaLnBrk="1" latinLnBrk="0" hangingPunct="1">
                        <a:defRPr sz="1800" b="1" kern="1200">
                          <a:solidFill>
                            <a:schemeClr val="lt1"/>
                          </a:solidFill>
                          <a:latin typeface="Corbel" panose="020B0503020204020204"/>
                        </a:defRPr>
                      </a:lvl9pPr>
                    </a:lstStyle>
                    <a:p>
                      <a:r>
                        <a:rPr lang="en-US" dirty="0"/>
                        <a:t>                                                              OBJECTIVES</a:t>
                      </a:r>
                      <a:endParaRPr lang="en-IN" dirty="0"/>
                    </a:p>
                  </a:txBody>
                  <a:tcPr/>
                </a:tc>
                <a:extLst>
                  <a:ext uri="{0D108BD9-81ED-4DB2-BD59-A6C34878D82A}">
                    <a16:rowId xmlns:a16="http://schemas.microsoft.com/office/drawing/2014/main" val="4022025567"/>
                  </a:ext>
                </a:extLst>
              </a:tr>
              <a:tr h="781980">
                <a:tc>
                  <a:txBody>
                    <a:bodyPr/>
                    <a:lstStyle>
                      <a:lvl1pPr marL="0" algn="l" defTabSz="457200" rtl="0" eaLnBrk="1" latinLnBrk="0" hangingPunct="1">
                        <a:defRPr sz="1800" kern="1200">
                          <a:solidFill>
                            <a:schemeClr val="dk1"/>
                          </a:solidFill>
                          <a:latin typeface="Corbel" panose="020B0503020204020204"/>
                        </a:defRPr>
                      </a:lvl1pPr>
                      <a:lvl2pPr marL="457200" algn="l" defTabSz="457200" rtl="0" eaLnBrk="1" latinLnBrk="0" hangingPunct="1">
                        <a:defRPr sz="1800" kern="1200">
                          <a:solidFill>
                            <a:schemeClr val="dk1"/>
                          </a:solidFill>
                          <a:latin typeface="Corbel" panose="020B0503020204020204"/>
                        </a:defRPr>
                      </a:lvl2pPr>
                      <a:lvl3pPr marL="914400" algn="l" defTabSz="457200" rtl="0" eaLnBrk="1" latinLnBrk="0" hangingPunct="1">
                        <a:defRPr sz="1800" kern="1200">
                          <a:solidFill>
                            <a:schemeClr val="dk1"/>
                          </a:solidFill>
                          <a:latin typeface="Corbel" panose="020B0503020204020204"/>
                        </a:defRPr>
                      </a:lvl3pPr>
                      <a:lvl4pPr marL="1371600" algn="l" defTabSz="457200" rtl="0" eaLnBrk="1" latinLnBrk="0" hangingPunct="1">
                        <a:defRPr sz="1800" kern="1200">
                          <a:solidFill>
                            <a:schemeClr val="dk1"/>
                          </a:solidFill>
                          <a:latin typeface="Corbel" panose="020B0503020204020204"/>
                        </a:defRPr>
                      </a:lvl4pPr>
                      <a:lvl5pPr marL="1828800" algn="l" defTabSz="457200" rtl="0" eaLnBrk="1" latinLnBrk="0" hangingPunct="1">
                        <a:defRPr sz="1800" kern="1200">
                          <a:solidFill>
                            <a:schemeClr val="dk1"/>
                          </a:solidFill>
                          <a:latin typeface="Corbel" panose="020B0503020204020204"/>
                        </a:defRPr>
                      </a:lvl5pPr>
                      <a:lvl6pPr marL="2286000" algn="l" defTabSz="457200" rtl="0" eaLnBrk="1" latinLnBrk="0" hangingPunct="1">
                        <a:defRPr sz="1800" kern="1200">
                          <a:solidFill>
                            <a:schemeClr val="dk1"/>
                          </a:solidFill>
                          <a:latin typeface="Corbel" panose="020B0503020204020204"/>
                        </a:defRPr>
                      </a:lvl6pPr>
                      <a:lvl7pPr marL="2743200" algn="l" defTabSz="457200" rtl="0" eaLnBrk="1" latinLnBrk="0" hangingPunct="1">
                        <a:defRPr sz="1800" kern="1200">
                          <a:solidFill>
                            <a:schemeClr val="dk1"/>
                          </a:solidFill>
                          <a:latin typeface="Corbel" panose="020B0503020204020204"/>
                        </a:defRPr>
                      </a:lvl7pPr>
                      <a:lvl8pPr marL="3200400" algn="l" defTabSz="457200" rtl="0" eaLnBrk="1" latinLnBrk="0" hangingPunct="1">
                        <a:defRPr sz="1800" kern="1200">
                          <a:solidFill>
                            <a:schemeClr val="dk1"/>
                          </a:solidFill>
                          <a:latin typeface="Corbel" panose="020B0503020204020204"/>
                        </a:defRPr>
                      </a:lvl8pPr>
                      <a:lvl9pPr marL="3657600" algn="l" defTabSz="457200" rtl="0" eaLnBrk="1" latinLnBrk="0" hangingPunct="1">
                        <a:defRPr sz="1800" kern="1200">
                          <a:solidFill>
                            <a:schemeClr val="dk1"/>
                          </a:solidFill>
                          <a:latin typeface="Corbel" panose="020B0503020204020204"/>
                        </a:defRPr>
                      </a:lvl9pPr>
                    </a:lstStyle>
                    <a:p>
                      <a:r>
                        <a:rPr lang="en-US" sz="1600" dirty="0">
                          <a:latin typeface="Arial Rounded MT Bold" panose="020F0704030504030204" pitchFamily="34" charset="0"/>
                        </a:rPr>
                        <a:t>The course aims to provide exposure to problem solving with programming</a:t>
                      </a:r>
                      <a:endParaRPr lang="en-IN" sz="1600" dirty="0">
                        <a:solidFill>
                          <a:schemeClr val="tx1">
                            <a:lumMod val="85000"/>
                            <a:lumOff val="15000"/>
                          </a:schemeClr>
                        </a:solidFill>
                        <a:latin typeface="Arial Rounded MT Bold" panose="020F0704030504030204" pitchFamily="34" charset="0"/>
                      </a:endParaRPr>
                    </a:p>
                  </a:txBody>
                  <a:tcPr/>
                </a:tc>
                <a:extLst>
                  <a:ext uri="{0D108BD9-81ED-4DB2-BD59-A6C34878D82A}">
                    <a16:rowId xmlns:a16="http://schemas.microsoft.com/office/drawing/2014/main" val="1447575109"/>
                  </a:ext>
                </a:extLst>
              </a:tr>
              <a:tr h="727544">
                <a:tc>
                  <a:txBody>
                    <a:bodyPr/>
                    <a:lstStyle>
                      <a:lvl1pPr marL="0" algn="l" defTabSz="457200" rtl="0" eaLnBrk="1" latinLnBrk="0" hangingPunct="1">
                        <a:defRPr sz="1800" kern="1200">
                          <a:solidFill>
                            <a:schemeClr val="dk1"/>
                          </a:solidFill>
                          <a:latin typeface="Corbel" panose="020B0503020204020204"/>
                        </a:defRPr>
                      </a:lvl1pPr>
                      <a:lvl2pPr marL="457200" algn="l" defTabSz="457200" rtl="0" eaLnBrk="1" latinLnBrk="0" hangingPunct="1">
                        <a:defRPr sz="1800" kern="1200">
                          <a:solidFill>
                            <a:schemeClr val="dk1"/>
                          </a:solidFill>
                          <a:latin typeface="Corbel" panose="020B0503020204020204"/>
                        </a:defRPr>
                      </a:lvl2pPr>
                      <a:lvl3pPr marL="914400" algn="l" defTabSz="457200" rtl="0" eaLnBrk="1" latinLnBrk="0" hangingPunct="1">
                        <a:defRPr sz="1800" kern="1200">
                          <a:solidFill>
                            <a:schemeClr val="dk1"/>
                          </a:solidFill>
                          <a:latin typeface="Corbel" panose="020B0503020204020204"/>
                        </a:defRPr>
                      </a:lvl3pPr>
                      <a:lvl4pPr marL="1371600" algn="l" defTabSz="457200" rtl="0" eaLnBrk="1" latinLnBrk="0" hangingPunct="1">
                        <a:defRPr sz="1800" kern="1200">
                          <a:solidFill>
                            <a:schemeClr val="dk1"/>
                          </a:solidFill>
                          <a:latin typeface="Corbel" panose="020B0503020204020204"/>
                        </a:defRPr>
                      </a:lvl4pPr>
                      <a:lvl5pPr marL="1828800" algn="l" defTabSz="457200" rtl="0" eaLnBrk="1" latinLnBrk="0" hangingPunct="1">
                        <a:defRPr sz="1800" kern="1200">
                          <a:solidFill>
                            <a:schemeClr val="dk1"/>
                          </a:solidFill>
                          <a:latin typeface="Corbel" panose="020B0503020204020204"/>
                        </a:defRPr>
                      </a:lvl5pPr>
                      <a:lvl6pPr marL="2286000" algn="l" defTabSz="457200" rtl="0" eaLnBrk="1" latinLnBrk="0" hangingPunct="1">
                        <a:defRPr sz="1800" kern="1200">
                          <a:solidFill>
                            <a:schemeClr val="dk1"/>
                          </a:solidFill>
                          <a:latin typeface="Corbel" panose="020B0503020204020204"/>
                        </a:defRPr>
                      </a:lvl6pPr>
                      <a:lvl7pPr marL="2743200" algn="l" defTabSz="457200" rtl="0" eaLnBrk="1" latinLnBrk="0" hangingPunct="1">
                        <a:defRPr sz="1800" kern="1200">
                          <a:solidFill>
                            <a:schemeClr val="dk1"/>
                          </a:solidFill>
                          <a:latin typeface="Corbel" panose="020B0503020204020204"/>
                        </a:defRPr>
                      </a:lvl7pPr>
                      <a:lvl8pPr marL="3200400" algn="l" defTabSz="457200" rtl="0" eaLnBrk="1" latinLnBrk="0" hangingPunct="1">
                        <a:defRPr sz="1800" kern="1200">
                          <a:solidFill>
                            <a:schemeClr val="dk1"/>
                          </a:solidFill>
                          <a:latin typeface="Corbel" panose="020B0503020204020204"/>
                        </a:defRPr>
                      </a:lvl8pPr>
                      <a:lvl9pPr marL="3657600" algn="l" defTabSz="457200" rtl="0" eaLnBrk="1" latinLnBrk="0" hangingPunct="1">
                        <a:defRPr sz="1800" kern="1200">
                          <a:solidFill>
                            <a:schemeClr val="dk1"/>
                          </a:solidFill>
                          <a:latin typeface="Corbel" panose="020B0503020204020204"/>
                        </a:defRPr>
                      </a:lvl9pPr>
                    </a:lstStyle>
                    <a:p>
                      <a:r>
                        <a:rPr lang="en-US" sz="1600" dirty="0">
                          <a:latin typeface="Arial Rounded MT Bold" panose="020F0704030504030204" pitchFamily="34" charset="0"/>
                        </a:rPr>
                        <a:t>The course aims to raise the programming skills of students via logic building capability</a:t>
                      </a:r>
                      <a:endParaRPr lang="en-IN" sz="1600" dirty="0">
                        <a:solidFill>
                          <a:schemeClr val="tx1">
                            <a:lumMod val="75000"/>
                            <a:lumOff val="25000"/>
                          </a:schemeClr>
                        </a:solidFill>
                        <a:latin typeface="Arial Rounded MT Bold" panose="020F0704030504030204" pitchFamily="34" charset="0"/>
                      </a:endParaRPr>
                    </a:p>
                  </a:txBody>
                  <a:tcPr/>
                </a:tc>
                <a:extLst>
                  <a:ext uri="{0D108BD9-81ED-4DB2-BD59-A6C34878D82A}">
                    <a16:rowId xmlns:a16="http://schemas.microsoft.com/office/drawing/2014/main" val="2979617951"/>
                  </a:ext>
                </a:extLst>
              </a:tr>
              <a:tr h="421514">
                <a:tc>
                  <a:txBody>
                    <a:bodyPr/>
                    <a:lstStyle>
                      <a:lvl1pPr marL="0" algn="l" defTabSz="457200" rtl="0" eaLnBrk="1" latinLnBrk="0" hangingPunct="1">
                        <a:defRPr sz="1800" kern="1200">
                          <a:solidFill>
                            <a:schemeClr val="dk1"/>
                          </a:solidFill>
                          <a:latin typeface="Corbel" panose="020B0503020204020204"/>
                        </a:defRPr>
                      </a:lvl1pPr>
                      <a:lvl2pPr marL="457200" algn="l" defTabSz="457200" rtl="0" eaLnBrk="1" latinLnBrk="0" hangingPunct="1">
                        <a:defRPr sz="1800" kern="1200">
                          <a:solidFill>
                            <a:schemeClr val="dk1"/>
                          </a:solidFill>
                          <a:latin typeface="Corbel" panose="020B0503020204020204"/>
                        </a:defRPr>
                      </a:lvl2pPr>
                      <a:lvl3pPr marL="914400" algn="l" defTabSz="457200" rtl="0" eaLnBrk="1" latinLnBrk="0" hangingPunct="1">
                        <a:defRPr sz="1800" kern="1200">
                          <a:solidFill>
                            <a:schemeClr val="dk1"/>
                          </a:solidFill>
                          <a:latin typeface="Corbel" panose="020B0503020204020204"/>
                        </a:defRPr>
                      </a:lvl3pPr>
                      <a:lvl4pPr marL="1371600" algn="l" defTabSz="457200" rtl="0" eaLnBrk="1" latinLnBrk="0" hangingPunct="1">
                        <a:defRPr sz="1800" kern="1200">
                          <a:solidFill>
                            <a:schemeClr val="dk1"/>
                          </a:solidFill>
                          <a:latin typeface="Corbel" panose="020B0503020204020204"/>
                        </a:defRPr>
                      </a:lvl4pPr>
                      <a:lvl5pPr marL="1828800" algn="l" defTabSz="457200" rtl="0" eaLnBrk="1" latinLnBrk="0" hangingPunct="1">
                        <a:defRPr sz="1800" kern="1200">
                          <a:solidFill>
                            <a:schemeClr val="dk1"/>
                          </a:solidFill>
                          <a:latin typeface="Corbel" panose="020B0503020204020204"/>
                        </a:defRPr>
                      </a:lvl5pPr>
                      <a:lvl6pPr marL="2286000" algn="l" defTabSz="457200" rtl="0" eaLnBrk="1" latinLnBrk="0" hangingPunct="1">
                        <a:defRPr sz="1800" kern="1200">
                          <a:solidFill>
                            <a:schemeClr val="dk1"/>
                          </a:solidFill>
                          <a:latin typeface="Corbel" panose="020B0503020204020204"/>
                        </a:defRPr>
                      </a:lvl6pPr>
                      <a:lvl7pPr marL="2743200" algn="l" defTabSz="457200" rtl="0" eaLnBrk="1" latinLnBrk="0" hangingPunct="1">
                        <a:defRPr sz="1800" kern="1200">
                          <a:solidFill>
                            <a:schemeClr val="dk1"/>
                          </a:solidFill>
                          <a:latin typeface="Corbel" panose="020B0503020204020204"/>
                        </a:defRPr>
                      </a:lvl7pPr>
                      <a:lvl8pPr marL="3200400" algn="l" defTabSz="457200" rtl="0" eaLnBrk="1" latinLnBrk="0" hangingPunct="1">
                        <a:defRPr sz="1800" kern="1200">
                          <a:solidFill>
                            <a:schemeClr val="dk1"/>
                          </a:solidFill>
                          <a:latin typeface="Corbel" panose="020B0503020204020204"/>
                        </a:defRPr>
                      </a:lvl8pPr>
                      <a:lvl9pPr marL="3657600" algn="l" defTabSz="457200" rtl="0" eaLnBrk="1" latinLnBrk="0" hangingPunct="1">
                        <a:defRPr sz="1800" kern="1200">
                          <a:solidFill>
                            <a:schemeClr val="dk1"/>
                          </a:solidFill>
                          <a:latin typeface="Corbel" panose="020B0503020204020204"/>
                        </a:defRPr>
                      </a:lvl9pPr>
                    </a:lstStyle>
                    <a:p>
                      <a:r>
                        <a:rPr lang="en-US" sz="1600" dirty="0">
                          <a:latin typeface="Arial Rounded MT Bold" panose="020F0704030504030204" pitchFamily="34" charset="0"/>
                        </a:rPr>
                        <a:t>With the knowledge of C language students would be able to model real world problems</a:t>
                      </a:r>
                      <a:endParaRPr lang="en-IN" sz="1600" dirty="0">
                        <a:solidFill>
                          <a:schemeClr val="tx1">
                            <a:lumMod val="75000"/>
                            <a:lumOff val="25000"/>
                          </a:schemeClr>
                        </a:solidFill>
                        <a:latin typeface="Arial Rounded MT Bold" panose="020F0704030504030204" pitchFamily="34" charset="0"/>
                      </a:endParaRPr>
                    </a:p>
                  </a:txBody>
                  <a:tcPr/>
                </a:tc>
                <a:extLst>
                  <a:ext uri="{0D108BD9-81ED-4DB2-BD59-A6C34878D82A}">
                    <a16:rowId xmlns:a16="http://schemas.microsoft.com/office/drawing/2014/main" val="2247979158"/>
                  </a:ext>
                </a:extLst>
              </a:tr>
            </a:tbl>
          </a:graphicData>
        </a:graphic>
      </p:graphicFrame>
      <p:pic>
        <p:nvPicPr>
          <p:cNvPr id="6" name="Picture 5">
            <a:extLst>
              <a:ext uri="{FF2B5EF4-FFF2-40B4-BE49-F238E27FC236}">
                <a16:creationId xmlns:a16="http://schemas.microsoft.com/office/drawing/2014/main" id="{0C606934-A7DF-4376-8B3A-D96BCE170023}"/>
              </a:ext>
            </a:extLst>
          </p:cNvPr>
          <p:cNvPicPr>
            <a:picLocks noChangeAspect="1"/>
          </p:cNvPicPr>
          <p:nvPr/>
        </p:nvPicPr>
        <p:blipFill>
          <a:blip r:embed="rId3"/>
          <a:stretch>
            <a:fillRect/>
          </a:stretch>
        </p:blipFill>
        <p:spPr>
          <a:xfrm>
            <a:off x="0" y="0"/>
            <a:ext cx="597763" cy="1033453"/>
          </a:xfrm>
          <a:prstGeom prst="rect">
            <a:avLst/>
          </a:prstGeom>
        </p:spPr>
      </p:pic>
      <p:pic>
        <p:nvPicPr>
          <p:cNvPr id="7" name="Picture 6">
            <a:extLst>
              <a:ext uri="{FF2B5EF4-FFF2-40B4-BE49-F238E27FC236}">
                <a16:creationId xmlns:a16="http://schemas.microsoft.com/office/drawing/2014/main" id="{7A6A7539-E27E-4BC0-A865-0371C6AF5680}"/>
              </a:ext>
            </a:extLst>
          </p:cNvPr>
          <p:cNvPicPr>
            <a:picLocks noChangeAspect="1"/>
          </p:cNvPicPr>
          <p:nvPr/>
        </p:nvPicPr>
        <p:blipFill>
          <a:blip r:embed="rId4"/>
          <a:stretch>
            <a:fillRect/>
          </a:stretch>
        </p:blipFill>
        <p:spPr>
          <a:xfrm>
            <a:off x="11953875" y="5829300"/>
            <a:ext cx="238125" cy="1028700"/>
          </a:xfrm>
          <a:prstGeom prst="rect">
            <a:avLst/>
          </a:prstGeom>
        </p:spPr>
      </p:pic>
    </p:spTree>
    <p:extLst>
      <p:ext uri="{BB962C8B-B14F-4D97-AF65-F5344CB8AC3E}">
        <p14:creationId xmlns:p14="http://schemas.microsoft.com/office/powerpoint/2010/main" val="1286656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068192"/>
              </p:ext>
            </p:extLst>
          </p:nvPr>
        </p:nvGraphicFramePr>
        <p:xfrm>
          <a:off x="546270" y="1933708"/>
          <a:ext cx="7532369" cy="375458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663771">
                <a:tc>
                  <a:txBody>
                    <a:bodyPr/>
                    <a:lstStyle/>
                    <a:p>
                      <a:pPr marL="0" marR="0">
                        <a:lnSpc>
                          <a:spcPct val="100000"/>
                        </a:lnSpc>
                        <a:spcBef>
                          <a:spcPts val="0"/>
                        </a:spcBef>
                        <a:spcAft>
                          <a:spcPts val="0"/>
                        </a:spcAft>
                      </a:pPr>
                      <a:r>
                        <a:rPr lang="en-US" sz="1800" b="1" dirty="0">
                          <a:solidFill>
                            <a:schemeClr val="tx2">
                              <a:lumMod val="60000"/>
                              <a:lumOff val="40000"/>
                            </a:schemeClr>
                          </a:solidFill>
                          <a:effectLst/>
                          <a:latin typeface="Calibri" panose="020F0502020204030204" pitchFamily="34" charset="0"/>
                          <a:cs typeface="Calibri" panose="020F0502020204030204" pitchFamily="34" charset="0"/>
                        </a:rPr>
                        <a:t>CO Number</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2">
                              <a:lumMod val="60000"/>
                              <a:lumOff val="40000"/>
                            </a:schemeClr>
                          </a:solidFill>
                          <a:effectLst/>
                          <a:latin typeface="Calibri" panose="020F0502020204030204" pitchFamily="34" charset="0"/>
                          <a:ea typeface="+mn-ea"/>
                          <a:cs typeface="Calibri" panose="020F0502020204030204" pitchFamily="34" charset="0"/>
                        </a:rPr>
                        <a:t>Course</a:t>
                      </a:r>
                      <a:r>
                        <a:rPr lang="en-US" sz="1800" b="1" baseline="0" dirty="0" smtClean="0">
                          <a:solidFill>
                            <a:schemeClr val="tx2">
                              <a:lumMod val="60000"/>
                              <a:lumOff val="40000"/>
                            </a:schemeClr>
                          </a:solidFill>
                          <a:effectLst/>
                          <a:latin typeface="Calibri" panose="020F0502020204030204" pitchFamily="34" charset="0"/>
                          <a:ea typeface="+mn-ea"/>
                          <a:cs typeface="Calibri" panose="020F0502020204030204" pitchFamily="34" charset="0"/>
                        </a:rPr>
                        <a:t> Outcome</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630296">
                <a:tc>
                  <a:txBody>
                    <a:bodyPr/>
                    <a:lstStyle/>
                    <a:p>
                      <a:pPr marL="0" marR="0">
                        <a:lnSpc>
                          <a:spcPct val="100000"/>
                        </a:lnSpc>
                        <a:spcBef>
                          <a:spcPts val="0"/>
                        </a:spcBef>
                        <a:spcAft>
                          <a:spcPts val="0"/>
                        </a:spcAft>
                      </a:pPr>
                      <a:r>
                        <a:rPr lang="en-US" sz="1800" b="1" dirty="0">
                          <a:solidFill>
                            <a:schemeClr val="tx2">
                              <a:lumMod val="60000"/>
                              <a:lumOff val="40000"/>
                            </a:schemeClr>
                          </a:solidFill>
                          <a:effectLst/>
                          <a:latin typeface="Calibri" panose="020F0502020204030204" pitchFamily="34" charset="0"/>
                          <a:cs typeface="Calibri" panose="020F0502020204030204" pitchFamily="34" charset="0"/>
                        </a:rPr>
                        <a:t>CO1</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576791">
                <a:tc>
                  <a:txBody>
                    <a:bodyPr/>
                    <a:lstStyle/>
                    <a:p>
                      <a:pPr marL="0" marR="0">
                        <a:lnSpc>
                          <a:spcPct val="100000"/>
                        </a:lnSpc>
                        <a:spcBef>
                          <a:spcPts val="0"/>
                        </a:spcBef>
                        <a:spcAft>
                          <a:spcPts val="0"/>
                        </a:spcAft>
                      </a:pPr>
                      <a:r>
                        <a:rPr lang="en-US" sz="1800" b="1" dirty="0">
                          <a:solidFill>
                            <a:schemeClr val="tx2">
                              <a:lumMod val="60000"/>
                              <a:lumOff val="40000"/>
                            </a:schemeClr>
                          </a:solidFill>
                          <a:effectLst/>
                          <a:latin typeface="Calibri" panose="020F0502020204030204" pitchFamily="34" charset="0"/>
                          <a:cs typeface="Calibri" panose="020F0502020204030204" pitchFamily="34" charset="0"/>
                        </a:rPr>
                        <a:t>CO2</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2"/>
                  </a:ext>
                </a:extLst>
              </a:tr>
              <a:tr h="604135">
                <a:tc>
                  <a:txBody>
                    <a:bodyPr/>
                    <a:lstStyle/>
                    <a:p>
                      <a:pPr marL="0" marR="0">
                        <a:lnSpc>
                          <a:spcPct val="100000"/>
                        </a:lnSpc>
                        <a:spcBef>
                          <a:spcPts val="0"/>
                        </a:spcBef>
                        <a:spcAft>
                          <a:spcPts val="0"/>
                        </a:spcAft>
                      </a:pPr>
                      <a:r>
                        <a:rPr lang="en-US" sz="1800" b="1" dirty="0">
                          <a:solidFill>
                            <a:schemeClr val="tx2">
                              <a:lumMod val="60000"/>
                              <a:lumOff val="40000"/>
                            </a:schemeClr>
                          </a:solidFill>
                          <a:effectLst/>
                          <a:latin typeface="Calibri" panose="020F0502020204030204" pitchFamily="34" charset="0"/>
                          <a:cs typeface="Calibri" panose="020F0502020204030204" pitchFamily="34" charset="0"/>
                        </a:rPr>
                        <a:t>CO3</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3"/>
                  </a:ext>
                </a:extLst>
              </a:tr>
              <a:tr h="579477">
                <a:tc>
                  <a:txBody>
                    <a:bodyPr/>
                    <a:lstStyle/>
                    <a:p>
                      <a:pPr marL="0" marR="0">
                        <a:lnSpc>
                          <a:spcPct val="100000"/>
                        </a:lnSpc>
                        <a:spcBef>
                          <a:spcPts val="0"/>
                        </a:spcBef>
                        <a:spcAft>
                          <a:spcPts val="0"/>
                        </a:spcAft>
                      </a:pPr>
                      <a:r>
                        <a:rPr lang="en-US" sz="1800" b="1" dirty="0">
                          <a:solidFill>
                            <a:schemeClr val="tx2">
                              <a:lumMod val="60000"/>
                              <a:lumOff val="40000"/>
                            </a:schemeClr>
                          </a:solidFill>
                          <a:effectLst/>
                          <a:latin typeface="Calibri" panose="020F0502020204030204" pitchFamily="34" charset="0"/>
                          <a:cs typeface="Calibri" panose="020F0502020204030204" pitchFamily="34" charset="0"/>
                        </a:rPr>
                        <a:t>CO4</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4"/>
                  </a:ext>
                </a:extLst>
              </a:tr>
              <a:tr h="700111">
                <a:tc>
                  <a:txBody>
                    <a:bodyPr/>
                    <a:lstStyle/>
                    <a:p>
                      <a:pPr marL="0" marR="0">
                        <a:lnSpc>
                          <a:spcPct val="100000"/>
                        </a:lnSpc>
                        <a:spcBef>
                          <a:spcPts val="0"/>
                        </a:spcBef>
                        <a:spcAft>
                          <a:spcPts val="0"/>
                        </a:spcAft>
                      </a:pPr>
                      <a:r>
                        <a:rPr lang="en-US" sz="1800" b="1" dirty="0" smtClean="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CO5</a:t>
                      </a:r>
                      <a:endPar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38883604"/>
                  </a:ext>
                </a:extLst>
              </a:tr>
            </a:tbl>
          </a:graphicData>
        </a:graphic>
      </p:graphicFrame>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655" y="415784"/>
            <a:ext cx="2686050" cy="1457325"/>
          </a:xfrm>
          <a:prstGeom prst="rect">
            <a:avLst/>
          </a:prstGeom>
        </p:spPr>
      </p:pic>
    </p:spTree>
    <p:extLst>
      <p:ext uri="{BB962C8B-B14F-4D97-AF65-F5344CB8AC3E}">
        <p14:creationId xmlns:p14="http://schemas.microsoft.com/office/powerpoint/2010/main" val="20163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805C-A5CC-44E6-BBBC-6EEB3B526BBD}"/>
              </a:ext>
            </a:extLst>
          </p:cNvPr>
          <p:cNvSpPr>
            <a:spLocks noGrp="1"/>
          </p:cNvSpPr>
          <p:nvPr>
            <p:ph type="title"/>
          </p:nvPr>
        </p:nvSpPr>
        <p:spPr>
          <a:xfrm>
            <a:off x="3840481" y="442980"/>
            <a:ext cx="4650376" cy="1581764"/>
          </a:xfrm>
        </p:spPr>
        <p:txBody>
          <a:bodyPr>
            <a:noAutofit/>
          </a:bodyPr>
          <a:lstStyle/>
          <a:p>
            <a:r>
              <a:rPr lang="en-US" sz="4400" b="1" dirty="0" smtClean="0">
                <a:solidFill>
                  <a:schemeClr val="bg1">
                    <a:lumMod val="95000"/>
                  </a:schemeClr>
                </a:solidFill>
                <a:latin typeface="Calibri" panose="020F0502020204030204" pitchFamily="34" charset="0"/>
                <a:cs typeface="Calibri" panose="020F0502020204030204" pitchFamily="34" charset="0"/>
              </a:rPr>
              <a:t>                        Evaluation scheme</a:t>
            </a:r>
            <a:endParaRPr lang="en-IN" sz="4400" b="1" dirty="0">
              <a:solidFill>
                <a:schemeClr val="bg1">
                  <a:lumMod val="9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2065910" y="2328216"/>
            <a:ext cx="9494719" cy="4529784"/>
          </a:xfrm>
          <a:prstGeom prst="rect">
            <a:avLst/>
          </a:prstGeom>
        </p:spPr>
      </p:pic>
    </p:spTree>
    <p:extLst>
      <p:ext uri="{BB962C8B-B14F-4D97-AF65-F5344CB8AC3E}">
        <p14:creationId xmlns:p14="http://schemas.microsoft.com/office/powerpoint/2010/main" val="11151177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1BB81616-72FF-430F-AA46-6F8923874FEF}"/>
              </a:ext>
            </a:extLst>
          </p:cNvPr>
          <p:cNvSpPr/>
          <p:nvPr/>
        </p:nvSpPr>
        <p:spPr>
          <a:xfrm>
            <a:off x="2332312" y="936001"/>
            <a:ext cx="6924583" cy="2823099"/>
          </a:xfrm>
          <a:prstGeom prst="fram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dirty="0">
                <a:solidFill>
                  <a:schemeClr val="bg1"/>
                </a:solidFill>
                <a:latin typeface="Arial Rounded MT Bold" panose="020F0704030504030204" pitchFamily="34" charset="0"/>
              </a:rPr>
              <a:t>                                     WHY &amp; WHEN ?</a:t>
            </a:r>
          </a:p>
          <a:p>
            <a:pPr algn="just"/>
            <a:endParaRPr lang="en-US" dirty="0">
              <a:solidFill>
                <a:schemeClr val="bg1"/>
              </a:solidFill>
            </a:endParaRPr>
          </a:p>
          <a:p>
            <a:pPr algn="just"/>
            <a:r>
              <a:rPr lang="en-US" dirty="0">
                <a:solidFill>
                  <a:schemeClr val="bg1"/>
                </a:solidFill>
                <a:latin typeface="Arial Rounded MT Bold" panose="020F0704030504030204" pitchFamily="34" charset="0"/>
              </a:rPr>
              <a:t>Sometimes we require shifting of program flow from one statement to another as per our requirement so we use goto statements &amp; conditional operator helps to reduce the time by making code optimization</a:t>
            </a:r>
          </a:p>
          <a:p>
            <a:pPr algn="ctr"/>
            <a:endParaRPr lang="en-IN" dirty="0">
              <a:solidFill>
                <a:schemeClr val="bg1"/>
              </a:solidFill>
            </a:endParaRPr>
          </a:p>
        </p:txBody>
      </p:sp>
      <p:sp>
        <p:nvSpPr>
          <p:cNvPr id="8" name="Frame 7">
            <a:extLst>
              <a:ext uri="{FF2B5EF4-FFF2-40B4-BE49-F238E27FC236}">
                <a16:creationId xmlns:a16="http://schemas.microsoft.com/office/drawing/2014/main" id="{DFF6680B-F088-430E-A05C-EE3A09A6E941}"/>
              </a:ext>
            </a:extLst>
          </p:cNvPr>
          <p:cNvSpPr/>
          <p:nvPr/>
        </p:nvSpPr>
        <p:spPr>
          <a:xfrm>
            <a:off x="3400147" y="4076331"/>
            <a:ext cx="4731797" cy="2077375"/>
          </a:xfrm>
          <a:prstGeom prst="fram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HOW ?</a:t>
            </a:r>
          </a:p>
          <a:p>
            <a:pPr algn="ctr"/>
            <a:endParaRPr lang="en-US" dirty="0">
              <a:solidFill>
                <a:schemeClr val="bg1"/>
              </a:solidFill>
              <a:latin typeface="Arial Rounded MT Bold" panose="020F0704030504030204" pitchFamily="34" charset="0"/>
            </a:endParaRPr>
          </a:p>
          <a:p>
            <a:pPr algn="ctr"/>
            <a:r>
              <a:rPr lang="en-US" dirty="0">
                <a:solidFill>
                  <a:schemeClr val="bg1"/>
                </a:solidFill>
                <a:latin typeface="Arial Rounded MT Bold" panose="020F0704030504030204" pitchFamily="34" charset="0"/>
              </a:rPr>
              <a:t>Both conditional operator and goto statements have their own structure in which they operate</a:t>
            </a:r>
            <a:endParaRPr lang="en-IN" dirty="0">
              <a:solidFill>
                <a:schemeClr val="bg1"/>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4E5A663D-85B6-45FE-88A0-0EFF015A4D16}"/>
              </a:ext>
            </a:extLst>
          </p:cNvPr>
          <p:cNvPicPr>
            <a:picLocks noChangeAspect="1"/>
          </p:cNvPicPr>
          <p:nvPr/>
        </p:nvPicPr>
        <p:blipFill>
          <a:blip r:embed="rId3"/>
          <a:stretch>
            <a:fillRect/>
          </a:stretch>
        </p:blipFill>
        <p:spPr>
          <a:xfrm>
            <a:off x="0" y="0"/>
            <a:ext cx="597763" cy="1033453"/>
          </a:xfrm>
          <a:prstGeom prst="rect">
            <a:avLst/>
          </a:prstGeom>
        </p:spPr>
      </p:pic>
      <p:pic>
        <p:nvPicPr>
          <p:cNvPr id="11" name="Picture 10">
            <a:extLst>
              <a:ext uri="{FF2B5EF4-FFF2-40B4-BE49-F238E27FC236}">
                <a16:creationId xmlns:a16="http://schemas.microsoft.com/office/drawing/2014/main" id="{27253A02-9351-4A1F-8BC0-F046BB5883F5}"/>
              </a:ext>
            </a:extLst>
          </p:cNvPr>
          <p:cNvPicPr>
            <a:picLocks noChangeAspect="1"/>
          </p:cNvPicPr>
          <p:nvPr/>
        </p:nvPicPr>
        <p:blipFill>
          <a:blip r:embed="rId4"/>
          <a:stretch>
            <a:fillRect/>
          </a:stretch>
        </p:blipFill>
        <p:spPr>
          <a:xfrm>
            <a:off x="11953875" y="5829300"/>
            <a:ext cx="238125" cy="1028700"/>
          </a:xfrm>
          <a:prstGeom prst="rect">
            <a:avLst/>
          </a:prstGeom>
        </p:spPr>
      </p:pic>
    </p:spTree>
    <p:extLst>
      <p:ext uri="{BB962C8B-B14F-4D97-AF65-F5344CB8AC3E}">
        <p14:creationId xmlns:p14="http://schemas.microsoft.com/office/powerpoint/2010/main" val="616281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8661-A070-4CBE-9A6F-A9DCE017C128}"/>
              </a:ext>
            </a:extLst>
          </p:cNvPr>
          <p:cNvSpPr>
            <a:spLocks noGrp="1"/>
          </p:cNvSpPr>
          <p:nvPr>
            <p:ph type="title"/>
          </p:nvPr>
        </p:nvSpPr>
        <p:spPr>
          <a:xfrm>
            <a:off x="1278385" y="1177855"/>
            <a:ext cx="9332543" cy="706964"/>
          </a:xfrm>
        </p:spPr>
        <p:txBody>
          <a:bodyPr/>
          <a:lstStyle/>
          <a:p>
            <a:r>
              <a:rPr lang="en-US" dirty="0">
                <a:latin typeface="Arial Rounded MT Bold" panose="020F0704030504030204" pitchFamily="34" charset="0"/>
              </a:rPr>
              <a:t>RESOURCES &amp; LEARNING DIRECTIONS</a:t>
            </a:r>
            <a:endParaRPr lang="en-IN" dirty="0">
              <a:latin typeface="Arial Rounded MT Bold" panose="020F0704030504030204" pitchFamily="34" charset="0"/>
            </a:endParaRPr>
          </a:p>
        </p:txBody>
      </p:sp>
      <p:sp>
        <p:nvSpPr>
          <p:cNvPr id="4" name="Rectangle 3">
            <a:extLst>
              <a:ext uri="{FF2B5EF4-FFF2-40B4-BE49-F238E27FC236}">
                <a16:creationId xmlns:a16="http://schemas.microsoft.com/office/drawing/2014/main" id="{8D13EFC3-614F-4897-A804-C5CD93564CCF}"/>
              </a:ext>
            </a:extLst>
          </p:cNvPr>
          <p:cNvSpPr/>
          <p:nvPr/>
        </p:nvSpPr>
        <p:spPr>
          <a:xfrm>
            <a:off x="1025001" y="2668332"/>
            <a:ext cx="5095782" cy="375525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5B1F4504-C0A6-4224-B7D2-6B7FF05E64B6}"/>
              </a:ext>
            </a:extLst>
          </p:cNvPr>
          <p:cNvSpPr/>
          <p:nvPr/>
        </p:nvSpPr>
        <p:spPr>
          <a:xfrm>
            <a:off x="6483659" y="2699033"/>
            <a:ext cx="5095782" cy="375525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0BA3A23-E4EC-4412-B4CA-C9AE114C514F}"/>
              </a:ext>
            </a:extLst>
          </p:cNvPr>
          <p:cNvSpPr txBox="1"/>
          <p:nvPr/>
        </p:nvSpPr>
        <p:spPr>
          <a:xfrm>
            <a:off x="6938564" y="3532276"/>
            <a:ext cx="4278076" cy="2308324"/>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              FUTURE DIRECTIONS</a:t>
            </a:r>
          </a:p>
          <a:p>
            <a:endParaRPr lang="en-US" dirty="0">
              <a:solidFill>
                <a:schemeClr val="bg1"/>
              </a:solidFill>
              <a:latin typeface="Arial Rounded MT Bold" panose="020F0704030504030204" pitchFamily="34" charset="0"/>
            </a:endParaRPr>
          </a:p>
          <a:p>
            <a:pPr algn="just"/>
            <a:r>
              <a:rPr lang="en-US" dirty="0">
                <a:solidFill>
                  <a:schemeClr val="bg1"/>
                </a:solidFill>
                <a:latin typeface="Arial Rounded MT Bold" panose="020F0704030504030204" pitchFamily="34" charset="0"/>
              </a:rPr>
              <a:t>Students would be able to apply their</a:t>
            </a:r>
          </a:p>
          <a:p>
            <a:pPr algn="just"/>
            <a:r>
              <a:rPr lang="en-US" dirty="0">
                <a:solidFill>
                  <a:schemeClr val="bg1"/>
                </a:solidFill>
                <a:latin typeface="Arial Rounded MT Bold" panose="020F0704030504030204" pitchFamily="34" charset="0"/>
              </a:rPr>
              <a:t>Knowledge into maintaining the control of program in  efficient manner and to make better performance through optimization of code</a:t>
            </a:r>
            <a:endParaRPr lang="en-IN" dirty="0"/>
          </a:p>
        </p:txBody>
      </p:sp>
      <p:sp>
        <p:nvSpPr>
          <p:cNvPr id="7" name="TextBox 6">
            <a:extLst>
              <a:ext uri="{FF2B5EF4-FFF2-40B4-BE49-F238E27FC236}">
                <a16:creationId xmlns:a16="http://schemas.microsoft.com/office/drawing/2014/main" id="{B8F21466-8BB8-49FA-BDF1-AA91C9ABC06A}"/>
              </a:ext>
            </a:extLst>
          </p:cNvPr>
          <p:cNvSpPr txBox="1"/>
          <p:nvPr/>
        </p:nvSpPr>
        <p:spPr>
          <a:xfrm>
            <a:off x="1448465" y="3468727"/>
            <a:ext cx="4802820" cy="2585323"/>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         A WALKTHROUGH</a:t>
            </a:r>
          </a:p>
          <a:p>
            <a:endParaRPr lang="en-US" dirty="0">
              <a:solidFill>
                <a:schemeClr val="bg1"/>
              </a:solidFill>
              <a:latin typeface="Arial Rounded MT Bold" panose="020F0704030504030204" pitchFamily="34" charset="0"/>
            </a:endParaRPr>
          </a:p>
          <a:p>
            <a:r>
              <a:rPr lang="en-US" dirty="0">
                <a:solidFill>
                  <a:schemeClr val="bg1"/>
                </a:solidFill>
                <a:latin typeface="Arial Rounded MT Bold" panose="020F0704030504030204" pitchFamily="34" charset="0"/>
              </a:rPr>
              <a:t>To what is goto statement</a:t>
            </a:r>
          </a:p>
          <a:p>
            <a:r>
              <a:rPr lang="en-US" dirty="0">
                <a:solidFill>
                  <a:schemeClr val="bg1"/>
                </a:solidFill>
                <a:latin typeface="Arial Rounded MT Bold" panose="020F0704030504030204" pitchFamily="34" charset="0"/>
              </a:rPr>
              <a:t>To the syntax of goto statement</a:t>
            </a:r>
          </a:p>
          <a:p>
            <a:r>
              <a:rPr lang="en-US" dirty="0">
                <a:solidFill>
                  <a:schemeClr val="bg1"/>
                </a:solidFill>
                <a:latin typeface="Arial Rounded MT Bold" panose="020F0704030504030204" pitchFamily="34" charset="0"/>
              </a:rPr>
              <a:t>To the structure execution of goto</a:t>
            </a:r>
          </a:p>
          <a:p>
            <a:r>
              <a:rPr lang="en-US" dirty="0">
                <a:solidFill>
                  <a:schemeClr val="bg1"/>
                </a:solidFill>
                <a:latin typeface="Arial Rounded MT Bold" panose="020F0704030504030204" pitchFamily="34" charset="0"/>
              </a:rPr>
              <a:t>To what is conditional operator</a:t>
            </a:r>
          </a:p>
          <a:p>
            <a:r>
              <a:rPr lang="en-US" dirty="0">
                <a:solidFill>
                  <a:schemeClr val="bg1"/>
                </a:solidFill>
                <a:latin typeface="Arial Rounded MT Bold" panose="020F0704030504030204" pitchFamily="34" charset="0"/>
              </a:rPr>
              <a:t>To why conditional and its structure</a:t>
            </a:r>
          </a:p>
          <a:p>
            <a:r>
              <a:rPr lang="en-US" dirty="0">
                <a:solidFill>
                  <a:schemeClr val="bg1"/>
                </a:solidFill>
                <a:latin typeface="Arial Rounded MT Bold" panose="020F0704030504030204" pitchFamily="34" charset="0"/>
              </a:rPr>
              <a:t>To execution of conditional operator</a:t>
            </a:r>
          </a:p>
          <a:p>
            <a:endParaRPr lang="en-IN" dirty="0"/>
          </a:p>
        </p:txBody>
      </p:sp>
      <p:pic>
        <p:nvPicPr>
          <p:cNvPr id="8" name="Picture 7">
            <a:extLst>
              <a:ext uri="{FF2B5EF4-FFF2-40B4-BE49-F238E27FC236}">
                <a16:creationId xmlns:a16="http://schemas.microsoft.com/office/drawing/2014/main" id="{9A4F42B0-2824-4AE6-BF5A-FAF79413C201}"/>
              </a:ext>
            </a:extLst>
          </p:cNvPr>
          <p:cNvPicPr>
            <a:picLocks noChangeAspect="1"/>
          </p:cNvPicPr>
          <p:nvPr/>
        </p:nvPicPr>
        <p:blipFill>
          <a:blip r:embed="rId3"/>
          <a:stretch>
            <a:fillRect/>
          </a:stretch>
        </p:blipFill>
        <p:spPr>
          <a:xfrm>
            <a:off x="0" y="0"/>
            <a:ext cx="597763" cy="1033453"/>
          </a:xfrm>
          <a:prstGeom prst="rect">
            <a:avLst/>
          </a:prstGeom>
        </p:spPr>
      </p:pic>
      <p:pic>
        <p:nvPicPr>
          <p:cNvPr id="9" name="Picture 8">
            <a:extLst>
              <a:ext uri="{FF2B5EF4-FFF2-40B4-BE49-F238E27FC236}">
                <a16:creationId xmlns:a16="http://schemas.microsoft.com/office/drawing/2014/main" id="{D0567AFD-61AD-43FC-B616-9DF2E0514A3E}"/>
              </a:ext>
            </a:extLst>
          </p:cNvPr>
          <p:cNvPicPr>
            <a:picLocks noChangeAspect="1"/>
          </p:cNvPicPr>
          <p:nvPr/>
        </p:nvPicPr>
        <p:blipFill>
          <a:blip r:embed="rId4"/>
          <a:stretch>
            <a:fillRect/>
          </a:stretch>
        </p:blipFill>
        <p:spPr>
          <a:xfrm>
            <a:off x="11953875" y="5829300"/>
            <a:ext cx="238125" cy="1028700"/>
          </a:xfrm>
          <a:prstGeom prst="rect">
            <a:avLst/>
          </a:prstGeom>
        </p:spPr>
      </p:pic>
    </p:spTree>
    <p:extLst>
      <p:ext uri="{BB962C8B-B14F-4D97-AF65-F5344CB8AC3E}">
        <p14:creationId xmlns:p14="http://schemas.microsoft.com/office/powerpoint/2010/main" val="68126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5"/>
                                        </p:tgtEl>
                                        <p:attrNameLst>
                                          <p:attrName>r</p:attrName>
                                        </p:attrNameLst>
                                      </p:cBhvr>
                                    </p:animRot>
                                    <p:animRot by="-240000">
                                      <p:cBhvr>
                                        <p:cTn id="15" dur="200" fill="hold">
                                          <p:stCondLst>
                                            <p:cond delay="200"/>
                                          </p:stCondLst>
                                        </p:cTn>
                                        <p:tgtEl>
                                          <p:spTgt spid="5"/>
                                        </p:tgtEl>
                                        <p:attrNameLst>
                                          <p:attrName>r</p:attrName>
                                        </p:attrNameLst>
                                      </p:cBhvr>
                                    </p:animRot>
                                    <p:animRot by="240000">
                                      <p:cBhvr>
                                        <p:cTn id="16" dur="200" fill="hold">
                                          <p:stCondLst>
                                            <p:cond delay="400"/>
                                          </p:stCondLst>
                                        </p:cTn>
                                        <p:tgtEl>
                                          <p:spTgt spid="5"/>
                                        </p:tgtEl>
                                        <p:attrNameLst>
                                          <p:attrName>r</p:attrName>
                                        </p:attrNameLst>
                                      </p:cBhvr>
                                    </p:animRot>
                                    <p:animRot by="-240000">
                                      <p:cBhvr>
                                        <p:cTn id="17" dur="200" fill="hold">
                                          <p:stCondLst>
                                            <p:cond delay="600"/>
                                          </p:stCondLst>
                                        </p:cTn>
                                        <p:tgtEl>
                                          <p:spTgt spid="5"/>
                                        </p:tgtEl>
                                        <p:attrNameLst>
                                          <p:attrName>r</p:attrName>
                                        </p:attrNameLst>
                                      </p:cBhvr>
                                    </p:animRot>
                                    <p:animRot by="120000">
                                      <p:cBhvr>
                                        <p:cTn id="18"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0C231-3BFD-4D4D-95C4-30603F69CD84}"/>
              </a:ext>
            </a:extLst>
          </p:cNvPr>
          <p:cNvSpPr txBox="1"/>
          <p:nvPr/>
        </p:nvSpPr>
        <p:spPr>
          <a:xfrm>
            <a:off x="731519" y="2560320"/>
            <a:ext cx="3387635" cy="1323439"/>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GOTO STATEMENT</a:t>
            </a:r>
            <a:endParaRPr lang="en-IN" sz="4000"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FE531E7C-7579-4F8E-B24A-818967FEA5C6}"/>
              </a:ext>
            </a:extLst>
          </p:cNvPr>
          <p:cNvSpPr txBox="1"/>
          <p:nvPr/>
        </p:nvSpPr>
        <p:spPr>
          <a:xfrm>
            <a:off x="4188823" y="870857"/>
            <a:ext cx="6087291" cy="2862322"/>
          </a:xfrm>
          <a:prstGeom prst="rect">
            <a:avLst/>
          </a:prstGeom>
          <a:noFill/>
        </p:spPr>
        <p:txBody>
          <a:bodyPr wrap="square" rtlCol="0">
            <a:spAutoFit/>
          </a:bodyPr>
          <a:lstStyle/>
          <a:p>
            <a:pPr marL="342900" indent="-342900" algn="just">
              <a:buFont typeface="+mj-lt"/>
              <a:buAutoNum type="arabicPeriod"/>
            </a:pPr>
            <a:r>
              <a:rPr lang="en-US" dirty="0">
                <a:solidFill>
                  <a:schemeClr val="bg1"/>
                </a:solidFill>
                <a:latin typeface="Arial Rounded MT Bold" panose="020F0704030504030204" pitchFamily="34" charset="0"/>
              </a:rPr>
              <a:t>Goto statements are useful when a programmer wants to change the flow of program</a:t>
            </a:r>
          </a:p>
          <a:p>
            <a:pPr marL="342900" indent="-342900" algn="just">
              <a:buFont typeface="+mj-lt"/>
              <a:buAutoNum type="arabicPeriod"/>
            </a:pPr>
            <a:endParaRPr lang="en-US" dirty="0">
              <a:solidFill>
                <a:schemeClr val="bg1"/>
              </a:solidFill>
              <a:latin typeface="Arial Rounded MT Bold" panose="020F0704030504030204" pitchFamily="34" charset="0"/>
            </a:endParaRPr>
          </a:p>
          <a:p>
            <a:pPr marL="342900" indent="-342900" algn="just">
              <a:buFont typeface="+mj-lt"/>
              <a:buAutoNum type="arabicPeriod"/>
            </a:pPr>
            <a:r>
              <a:rPr lang="en-US" dirty="0">
                <a:solidFill>
                  <a:schemeClr val="bg1"/>
                </a:solidFill>
                <a:latin typeface="Arial Rounded MT Bold" panose="020F0704030504030204" pitchFamily="34" charset="0"/>
              </a:rPr>
              <a:t> Or if you want to alter the working of a desired code</a:t>
            </a:r>
          </a:p>
          <a:p>
            <a:pPr marL="342900" indent="-342900" algn="just">
              <a:buFont typeface="+mj-lt"/>
              <a:buAutoNum type="arabicPeriod"/>
            </a:pPr>
            <a:endParaRPr lang="en-US" dirty="0">
              <a:solidFill>
                <a:schemeClr val="bg1"/>
              </a:solidFill>
              <a:latin typeface="Arial Rounded MT Bold" panose="020F0704030504030204" pitchFamily="34" charset="0"/>
            </a:endParaRPr>
          </a:p>
          <a:p>
            <a:pPr marL="342900" indent="-342900" algn="just">
              <a:buFont typeface="+mj-lt"/>
              <a:buAutoNum type="arabicPeriod"/>
            </a:pPr>
            <a:r>
              <a:rPr lang="en-US" dirty="0">
                <a:solidFill>
                  <a:schemeClr val="bg1"/>
                </a:solidFill>
                <a:latin typeface="Arial Rounded MT Bold" panose="020F0704030504030204" pitchFamily="34" charset="0"/>
              </a:rPr>
              <a:t>Whenever the compiler will reach a goto statement, program control will shift in either forward direction or backward where the goto label is defined</a:t>
            </a:r>
            <a:endParaRPr lang="en-IN" dirty="0">
              <a:solidFill>
                <a:schemeClr val="bg1"/>
              </a:solidFill>
              <a:latin typeface="Arial Rounded MT Bold" panose="020F0704030504030204" pitchFamily="34" charset="0"/>
            </a:endParaRPr>
          </a:p>
        </p:txBody>
      </p:sp>
      <p:graphicFrame>
        <p:nvGraphicFramePr>
          <p:cNvPr id="15" name="Table 15">
            <a:extLst>
              <a:ext uri="{FF2B5EF4-FFF2-40B4-BE49-F238E27FC236}">
                <a16:creationId xmlns:a16="http://schemas.microsoft.com/office/drawing/2014/main" id="{5EE3A24D-D0D2-4A33-A1DC-C5B2C697E18A}"/>
              </a:ext>
            </a:extLst>
          </p:cNvPr>
          <p:cNvGraphicFramePr>
            <a:graphicFrameLocks noGrp="1"/>
          </p:cNvGraphicFramePr>
          <p:nvPr>
            <p:extLst>
              <p:ext uri="{D42A27DB-BD31-4B8C-83A1-F6EECF244321}">
                <p14:modId xmlns:p14="http://schemas.microsoft.com/office/powerpoint/2010/main" val="3422087547"/>
              </p:ext>
            </p:extLst>
          </p:nvPr>
        </p:nvGraphicFramePr>
        <p:xfrm>
          <a:off x="4397829" y="3950545"/>
          <a:ext cx="5852160" cy="2197705"/>
        </p:xfrm>
        <a:graphic>
          <a:graphicData uri="http://schemas.openxmlformats.org/drawingml/2006/table">
            <a:tbl>
              <a:tblPr firstRow="1" bandRow="1">
                <a:tableStyleId>{ED083AE6-46FA-4A59-8FB0-9F97EB10719F}</a:tableStyleId>
              </a:tblPr>
              <a:tblGrid>
                <a:gridCol w="2926080">
                  <a:extLst>
                    <a:ext uri="{9D8B030D-6E8A-4147-A177-3AD203B41FA5}">
                      <a16:colId xmlns:a16="http://schemas.microsoft.com/office/drawing/2014/main" val="4093180027"/>
                    </a:ext>
                  </a:extLst>
                </a:gridCol>
                <a:gridCol w="2926080">
                  <a:extLst>
                    <a:ext uri="{9D8B030D-6E8A-4147-A177-3AD203B41FA5}">
                      <a16:colId xmlns:a16="http://schemas.microsoft.com/office/drawing/2014/main" val="644163878"/>
                    </a:ext>
                  </a:extLst>
                </a:gridCol>
              </a:tblGrid>
              <a:tr h="392255">
                <a:tc>
                  <a:txBody>
                    <a:bodyPr/>
                    <a:lstStyle/>
                    <a:p>
                      <a:r>
                        <a:rPr lang="en-US" dirty="0">
                          <a:solidFill>
                            <a:schemeClr val="bg1"/>
                          </a:solidFill>
                          <a:latin typeface="Arial Rounded MT Bold" panose="020F0704030504030204" pitchFamily="34" charset="0"/>
                        </a:rPr>
                        <a:t>     FORWARD JUMP</a:t>
                      </a:r>
                      <a:endParaRPr lang="en-IN" dirty="0">
                        <a:solidFill>
                          <a:schemeClr val="bg1"/>
                        </a:solidFill>
                        <a:latin typeface="Arial Rounded MT Bold" panose="020F0704030504030204" pitchFamily="34" charset="0"/>
                      </a:endParaRPr>
                    </a:p>
                  </a:txBody>
                  <a:tcPr/>
                </a:tc>
                <a:tc>
                  <a:txBody>
                    <a:bodyPr/>
                    <a:lstStyle/>
                    <a:p>
                      <a:r>
                        <a:rPr lang="en-US" dirty="0">
                          <a:solidFill>
                            <a:schemeClr val="bg1"/>
                          </a:solidFill>
                          <a:latin typeface="Arial Rounded MT Bold" panose="020F0704030504030204" pitchFamily="34" charset="0"/>
                        </a:rPr>
                        <a:t>     BACKWARD JUMP</a:t>
                      </a:r>
                      <a:endParaRPr lang="en-IN" dirty="0">
                        <a:solidFill>
                          <a:schemeClr val="bg1"/>
                        </a:solidFill>
                        <a:latin typeface="Arial Rounded MT Bold" panose="020F0704030504030204" pitchFamily="34" charset="0"/>
                      </a:endParaRPr>
                    </a:p>
                  </a:txBody>
                  <a:tcPr/>
                </a:tc>
                <a:extLst>
                  <a:ext uri="{0D108BD9-81ED-4DB2-BD59-A6C34878D82A}">
                    <a16:rowId xmlns:a16="http://schemas.microsoft.com/office/drawing/2014/main" val="957355698"/>
                  </a:ext>
                </a:extLst>
              </a:tr>
              <a:tr h="1805450">
                <a:tc>
                  <a:txBody>
                    <a:bodyPr/>
                    <a:lstStyle/>
                    <a:p>
                      <a:pPr algn="just">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goto Label</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Label:</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Statements;</a:t>
                      </a:r>
                      <a:endParaRPr lang="en-IN"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just">
                        <a:spcAft>
                          <a:spcPts val="0"/>
                        </a:spcAft>
                      </a:pPr>
                      <a:r>
                        <a:rPr lang="en-US"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Label:</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Statements;</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algn="just">
                        <a:spcAft>
                          <a:spcPts val="0"/>
                        </a:spcAft>
                      </a:pPr>
                      <a:r>
                        <a:rPr lang="en-US" sz="1600" b="1"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goto Label </a:t>
                      </a:r>
                      <a:endParaRPr lang="en-IN" sz="1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3964894444"/>
                  </a:ext>
                </a:extLst>
              </a:tr>
            </a:tbl>
          </a:graphicData>
        </a:graphic>
      </p:graphicFrame>
      <p:cxnSp>
        <p:nvCxnSpPr>
          <p:cNvPr id="18" name="Straight Connector 17">
            <a:extLst>
              <a:ext uri="{FF2B5EF4-FFF2-40B4-BE49-F238E27FC236}">
                <a16:creationId xmlns:a16="http://schemas.microsoft.com/office/drawing/2014/main" id="{57AC5E6E-CDE3-448D-97C9-222809D7E87D}"/>
              </a:ext>
            </a:extLst>
          </p:cNvPr>
          <p:cNvCxnSpPr/>
          <p:nvPr/>
        </p:nvCxnSpPr>
        <p:spPr>
          <a:xfrm>
            <a:off x="6531429" y="4502331"/>
            <a:ext cx="522514"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489C7E05-F488-42AB-922E-896E5E77474F}"/>
              </a:ext>
            </a:extLst>
          </p:cNvPr>
          <p:cNvCxnSpPr/>
          <p:nvPr/>
        </p:nvCxnSpPr>
        <p:spPr>
          <a:xfrm>
            <a:off x="7053943" y="4519749"/>
            <a:ext cx="0" cy="9405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704528A-012B-4280-A5D4-E7190A5039E5}"/>
              </a:ext>
            </a:extLst>
          </p:cNvPr>
          <p:cNvCxnSpPr/>
          <p:nvPr/>
        </p:nvCxnSpPr>
        <p:spPr>
          <a:xfrm flipH="1">
            <a:off x="6278880" y="5460274"/>
            <a:ext cx="7750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E3361106-6519-4867-8DA9-709F9580FEA4}"/>
              </a:ext>
            </a:extLst>
          </p:cNvPr>
          <p:cNvCxnSpPr/>
          <p:nvPr/>
        </p:nvCxnSpPr>
        <p:spPr>
          <a:xfrm>
            <a:off x="9601201" y="5943599"/>
            <a:ext cx="522514"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1428FB3-D2E3-4A98-95C2-D87B6FCDD518}"/>
              </a:ext>
            </a:extLst>
          </p:cNvPr>
          <p:cNvCxnSpPr>
            <a:cxnSpLocks/>
          </p:cNvCxnSpPr>
          <p:nvPr/>
        </p:nvCxnSpPr>
        <p:spPr>
          <a:xfrm>
            <a:off x="10123714" y="4441371"/>
            <a:ext cx="0" cy="1484811"/>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FECC6EB-3832-4D21-B39C-982D2FDB1FA5}"/>
              </a:ext>
            </a:extLst>
          </p:cNvPr>
          <p:cNvCxnSpPr/>
          <p:nvPr/>
        </p:nvCxnSpPr>
        <p:spPr>
          <a:xfrm flipH="1">
            <a:off x="9387840" y="4423954"/>
            <a:ext cx="7228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8" name="Picture 27">
            <a:extLst>
              <a:ext uri="{FF2B5EF4-FFF2-40B4-BE49-F238E27FC236}">
                <a16:creationId xmlns:a16="http://schemas.microsoft.com/office/drawing/2014/main" id="{AAA3C104-832C-420C-9C12-77FF92FC23D9}"/>
              </a:ext>
            </a:extLst>
          </p:cNvPr>
          <p:cNvPicPr>
            <a:picLocks noChangeAspect="1"/>
          </p:cNvPicPr>
          <p:nvPr/>
        </p:nvPicPr>
        <p:blipFill>
          <a:blip r:embed="rId3"/>
          <a:stretch>
            <a:fillRect/>
          </a:stretch>
        </p:blipFill>
        <p:spPr>
          <a:xfrm>
            <a:off x="0" y="0"/>
            <a:ext cx="597763" cy="1033453"/>
          </a:xfrm>
          <a:prstGeom prst="rect">
            <a:avLst/>
          </a:prstGeom>
        </p:spPr>
      </p:pic>
      <p:pic>
        <p:nvPicPr>
          <p:cNvPr id="29" name="Picture 28">
            <a:extLst>
              <a:ext uri="{FF2B5EF4-FFF2-40B4-BE49-F238E27FC236}">
                <a16:creationId xmlns:a16="http://schemas.microsoft.com/office/drawing/2014/main" id="{03BCC217-E78F-422F-A0B3-3843E3A3DAA4}"/>
              </a:ext>
            </a:extLst>
          </p:cNvPr>
          <p:cNvPicPr>
            <a:picLocks noChangeAspect="1"/>
          </p:cNvPicPr>
          <p:nvPr/>
        </p:nvPicPr>
        <p:blipFill>
          <a:blip r:embed="rId4"/>
          <a:stretch>
            <a:fillRect/>
          </a:stretch>
        </p:blipFill>
        <p:spPr>
          <a:xfrm>
            <a:off x="11953875" y="5829300"/>
            <a:ext cx="238125" cy="1028700"/>
          </a:xfrm>
          <a:prstGeom prst="rect">
            <a:avLst/>
          </a:prstGeom>
        </p:spPr>
      </p:pic>
    </p:spTree>
    <p:extLst>
      <p:ext uri="{BB962C8B-B14F-4D97-AF65-F5344CB8AC3E}">
        <p14:creationId xmlns:p14="http://schemas.microsoft.com/office/powerpoint/2010/main" val="2833776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85E7D3-D737-4B0D-8AEE-B029865A8432}"/>
              </a:ext>
            </a:extLst>
          </p:cNvPr>
          <p:cNvSpPr/>
          <p:nvPr/>
        </p:nvSpPr>
        <p:spPr>
          <a:xfrm>
            <a:off x="1097279" y="1645920"/>
            <a:ext cx="5416731" cy="443266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39B31E09-9408-4C21-B2B4-3B864EA1AC0F}"/>
              </a:ext>
            </a:extLst>
          </p:cNvPr>
          <p:cNvSpPr/>
          <p:nvPr/>
        </p:nvSpPr>
        <p:spPr>
          <a:xfrm>
            <a:off x="1201783" y="1820822"/>
            <a:ext cx="6096000" cy="4185761"/>
          </a:xfrm>
          <a:prstGeom prst="rect">
            <a:avLst/>
          </a:prstGeom>
        </p:spPr>
        <p:txBody>
          <a:bodyPr>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int Totalmarks = 70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if (Totalmarks &gt;= 50)</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goto Pass;</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p>
          <a:p>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else</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goto Fail;</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Pass:</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printf (" \n Congratulation! You made it \n");</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Fail:</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printf (" \n Better Luck Next Time \n"); </a:t>
            </a:r>
            <a:endParaRPr lang="en-IN" dirty="0">
              <a:solidFill>
                <a:schemeClr val="bg1"/>
              </a:solidFill>
              <a:latin typeface="Arial Rounded MT Bold" panose="020F0704030504030204" pitchFamily="34" charset="0"/>
            </a:endParaRPr>
          </a:p>
        </p:txBody>
      </p:sp>
      <p:sp>
        <p:nvSpPr>
          <p:cNvPr id="8" name="Rectangle 7">
            <a:extLst>
              <a:ext uri="{FF2B5EF4-FFF2-40B4-BE49-F238E27FC236}">
                <a16:creationId xmlns:a16="http://schemas.microsoft.com/office/drawing/2014/main" id="{7945F959-3FB9-4F85-8E86-B2E3EA8B77A6}"/>
              </a:ext>
            </a:extLst>
          </p:cNvPr>
          <p:cNvSpPr/>
          <p:nvPr/>
        </p:nvSpPr>
        <p:spPr>
          <a:xfrm>
            <a:off x="6683829" y="1650274"/>
            <a:ext cx="3897085" cy="442830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dirty="0">
                <a:latin typeface="Arial Rounded MT Bold" panose="020F0704030504030204" pitchFamily="34" charset="0"/>
              </a:rPr>
              <a:t>For Totalmarks 70, we will move inside if as 70&gt;50 and execute goto and try to find pass label and shift the control to pass label.</a:t>
            </a:r>
          </a:p>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So the output will be,</a:t>
            </a:r>
          </a:p>
          <a:p>
            <a:pPr algn="just"/>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Congratulation! You made it</a:t>
            </a:r>
            <a:endParaRPr lang="en-US" dirty="0">
              <a:latin typeface="Arial Rounded MT Bold" panose="020F0704030504030204" pitchFamily="34" charset="0"/>
            </a:endParaRPr>
          </a:p>
          <a:p>
            <a:pPr algn="just"/>
            <a:endParaRPr lang="en-IN" dirty="0">
              <a:latin typeface="Arial Rounded MT Bold" panose="020F0704030504030204" pitchFamily="34" charset="0"/>
            </a:endParaRPr>
          </a:p>
        </p:txBody>
      </p:sp>
      <p:sp>
        <p:nvSpPr>
          <p:cNvPr id="9" name="TextBox 8">
            <a:extLst>
              <a:ext uri="{FF2B5EF4-FFF2-40B4-BE49-F238E27FC236}">
                <a16:creationId xmlns:a16="http://schemas.microsoft.com/office/drawing/2014/main" id="{2C8BC606-8660-4A45-B535-D19B50864D31}"/>
              </a:ext>
            </a:extLst>
          </p:cNvPr>
          <p:cNvSpPr txBox="1"/>
          <p:nvPr/>
        </p:nvSpPr>
        <p:spPr>
          <a:xfrm>
            <a:off x="1062446" y="940526"/>
            <a:ext cx="545156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EXAMPLE EXECUTION…..</a:t>
            </a:r>
            <a:endParaRPr lang="en-IN" sz="2800" dirty="0">
              <a:solidFill>
                <a:schemeClr val="bg1"/>
              </a:solidFill>
              <a:latin typeface="Arial Rounded MT Bold" panose="020F0704030504030204" pitchFamily="34" charset="0"/>
            </a:endParaRPr>
          </a:p>
        </p:txBody>
      </p:sp>
      <p:cxnSp>
        <p:nvCxnSpPr>
          <p:cNvPr id="11" name="Straight Connector 10">
            <a:extLst>
              <a:ext uri="{FF2B5EF4-FFF2-40B4-BE49-F238E27FC236}">
                <a16:creationId xmlns:a16="http://schemas.microsoft.com/office/drawing/2014/main" id="{379712B4-CF97-43A7-9033-8E50E6DFCB9F}"/>
              </a:ext>
            </a:extLst>
          </p:cNvPr>
          <p:cNvCxnSpPr/>
          <p:nvPr/>
        </p:nvCxnSpPr>
        <p:spPr>
          <a:xfrm>
            <a:off x="3004457" y="3100251"/>
            <a:ext cx="3013166"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A122D73-09FD-4A9B-8605-6CC1493B5B61}"/>
              </a:ext>
            </a:extLst>
          </p:cNvPr>
          <p:cNvCxnSpPr/>
          <p:nvPr/>
        </p:nvCxnSpPr>
        <p:spPr>
          <a:xfrm>
            <a:off x="6026331" y="3091543"/>
            <a:ext cx="0" cy="1550126"/>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191B0F7-8619-4306-9688-A253072F5CA7}"/>
              </a:ext>
            </a:extLst>
          </p:cNvPr>
          <p:cNvCxnSpPr/>
          <p:nvPr/>
        </p:nvCxnSpPr>
        <p:spPr>
          <a:xfrm flipH="1">
            <a:off x="4632960" y="4650377"/>
            <a:ext cx="13933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BC08850C-F5B2-4145-A920-EBBCA3515C7D}"/>
              </a:ext>
            </a:extLst>
          </p:cNvPr>
          <p:cNvPicPr>
            <a:picLocks noChangeAspect="1"/>
          </p:cNvPicPr>
          <p:nvPr/>
        </p:nvPicPr>
        <p:blipFill>
          <a:blip r:embed="rId3"/>
          <a:stretch>
            <a:fillRect/>
          </a:stretch>
        </p:blipFill>
        <p:spPr>
          <a:xfrm>
            <a:off x="0" y="0"/>
            <a:ext cx="597763" cy="1033453"/>
          </a:xfrm>
          <a:prstGeom prst="rect">
            <a:avLst/>
          </a:prstGeom>
        </p:spPr>
      </p:pic>
      <p:pic>
        <p:nvPicPr>
          <p:cNvPr id="17" name="Picture 16">
            <a:extLst>
              <a:ext uri="{FF2B5EF4-FFF2-40B4-BE49-F238E27FC236}">
                <a16:creationId xmlns:a16="http://schemas.microsoft.com/office/drawing/2014/main" id="{82C018E1-7475-4493-BDFE-BD38E9970BB6}"/>
              </a:ext>
            </a:extLst>
          </p:cNvPr>
          <p:cNvPicPr>
            <a:picLocks noChangeAspect="1"/>
          </p:cNvPicPr>
          <p:nvPr/>
        </p:nvPicPr>
        <p:blipFill>
          <a:blip r:embed="rId4"/>
          <a:stretch>
            <a:fillRect/>
          </a:stretch>
        </p:blipFill>
        <p:spPr>
          <a:xfrm>
            <a:off x="11953875" y="5829300"/>
            <a:ext cx="238125" cy="1028700"/>
          </a:xfrm>
          <a:prstGeom prst="rect">
            <a:avLst/>
          </a:prstGeom>
        </p:spPr>
      </p:pic>
      <p:sp>
        <p:nvSpPr>
          <p:cNvPr id="18" name="TextBox 17">
            <a:extLst>
              <a:ext uri="{FF2B5EF4-FFF2-40B4-BE49-F238E27FC236}">
                <a16:creationId xmlns:a16="http://schemas.microsoft.com/office/drawing/2014/main" id="{B165D96E-687D-4045-A8FF-1B581841AA2F}"/>
              </a:ext>
            </a:extLst>
          </p:cNvPr>
          <p:cNvSpPr txBox="1"/>
          <p:nvPr/>
        </p:nvSpPr>
        <p:spPr>
          <a:xfrm>
            <a:off x="4223657" y="3675018"/>
            <a:ext cx="2142309" cy="369332"/>
          </a:xfrm>
          <a:prstGeom prst="rect">
            <a:avLst/>
          </a:prstGeom>
          <a:noFill/>
        </p:spPr>
        <p:txBody>
          <a:bodyPr wrap="square" rtlCol="0">
            <a:spAutoFit/>
          </a:bodyPr>
          <a:lstStyle/>
          <a:p>
            <a:r>
              <a:rPr lang="en-US" dirty="0"/>
              <a:t>Forward jump</a:t>
            </a:r>
            <a:endParaRPr lang="en-IN" dirty="0"/>
          </a:p>
        </p:txBody>
      </p:sp>
    </p:spTree>
    <p:extLst>
      <p:ext uri="{BB962C8B-B14F-4D97-AF65-F5344CB8AC3E}">
        <p14:creationId xmlns:p14="http://schemas.microsoft.com/office/powerpoint/2010/main" val="87672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0" end="10"/>
                                            </p:txEl>
                                          </p:spTgt>
                                        </p:tgtEl>
                                        <p:attrNameLst>
                                          <p:attrName>style.color</p:attrName>
                                        </p:attrNameLst>
                                      </p:cBhvr>
                                      <p:to>
                                        <a:srgbClr val="840F0E"/>
                                      </p:to>
                                    </p:animClr>
                                    <p:animClr clrSpc="rgb" dir="cw">
                                      <p:cBhvr>
                                        <p:cTn id="7" dur="500" fill="hold"/>
                                        <p:tgtEl>
                                          <p:spTgt spid="6">
                                            <p:txEl>
                                              <p:pRg st="10" end="10"/>
                                            </p:txEl>
                                          </p:spTgt>
                                        </p:tgtEl>
                                        <p:attrNameLst>
                                          <p:attrName>fillcolor</p:attrName>
                                        </p:attrNameLst>
                                      </p:cBhvr>
                                      <p:to>
                                        <a:srgbClr val="840F0E"/>
                                      </p:to>
                                    </p:animClr>
                                    <p:set>
                                      <p:cBhvr>
                                        <p:cTn id="8" dur="500" fill="hold"/>
                                        <p:tgtEl>
                                          <p:spTgt spid="6">
                                            <p:txEl>
                                              <p:pRg st="10" end="10"/>
                                            </p:txEl>
                                          </p:spTgt>
                                        </p:tgtEl>
                                        <p:attrNameLst>
                                          <p:attrName>fill.type</p:attrName>
                                        </p:attrNameLst>
                                      </p:cBhvr>
                                      <p:to>
                                        <p:strVal val="solid"/>
                                      </p:to>
                                    </p:set>
                                    <p:set>
                                      <p:cBhvr>
                                        <p:cTn id="9" dur="500" fill="hold"/>
                                        <p:tgtEl>
                                          <p:spTgt spid="6">
                                            <p:txEl>
                                              <p:pRg st="10" end="1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11" end="11"/>
                                            </p:txEl>
                                          </p:spTgt>
                                        </p:tgtEl>
                                        <p:attrNameLst>
                                          <p:attrName>style.color</p:attrName>
                                        </p:attrNameLst>
                                      </p:cBhvr>
                                      <p:to>
                                        <a:srgbClr val="840F0E"/>
                                      </p:to>
                                    </p:animClr>
                                    <p:animClr clrSpc="rgb" dir="cw">
                                      <p:cBhvr>
                                        <p:cTn id="12" dur="500" fill="hold"/>
                                        <p:tgtEl>
                                          <p:spTgt spid="6">
                                            <p:txEl>
                                              <p:pRg st="11" end="11"/>
                                            </p:txEl>
                                          </p:spTgt>
                                        </p:tgtEl>
                                        <p:attrNameLst>
                                          <p:attrName>fillcolor</p:attrName>
                                        </p:attrNameLst>
                                      </p:cBhvr>
                                      <p:to>
                                        <a:srgbClr val="840F0E"/>
                                      </p:to>
                                    </p:animClr>
                                    <p:set>
                                      <p:cBhvr>
                                        <p:cTn id="13" dur="500" fill="hold"/>
                                        <p:tgtEl>
                                          <p:spTgt spid="6">
                                            <p:txEl>
                                              <p:pRg st="11" end="11"/>
                                            </p:txEl>
                                          </p:spTgt>
                                        </p:tgtEl>
                                        <p:attrNameLst>
                                          <p:attrName>fill.type</p:attrName>
                                        </p:attrNameLst>
                                      </p:cBhvr>
                                      <p:to>
                                        <p:strVal val="solid"/>
                                      </p:to>
                                    </p:set>
                                    <p:set>
                                      <p:cBhvr>
                                        <p:cTn id="14" dur="500" fill="hold"/>
                                        <p:tgtEl>
                                          <p:spTgt spid="6">
                                            <p:txEl>
                                              <p:pRg st="11" end="1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85E7D3-D737-4B0D-8AEE-B029865A8432}"/>
              </a:ext>
            </a:extLst>
          </p:cNvPr>
          <p:cNvSpPr/>
          <p:nvPr/>
        </p:nvSpPr>
        <p:spPr>
          <a:xfrm>
            <a:off x="1358537" y="1637211"/>
            <a:ext cx="5416731" cy="445008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39B31E09-9408-4C21-B2B4-3B864EA1AC0F}"/>
              </a:ext>
            </a:extLst>
          </p:cNvPr>
          <p:cNvSpPr/>
          <p:nvPr/>
        </p:nvSpPr>
        <p:spPr>
          <a:xfrm>
            <a:off x="1645920" y="2134330"/>
            <a:ext cx="5146766" cy="3354765"/>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int num, i=1;   </a:t>
            </a:r>
          </a:p>
          <a:p>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printf ("Enter the number whose table you want to print?");  </a:t>
            </a: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scanf ("%d", &amp;num);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table: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printf ("%d x %d = %d\n", num, i, num*i);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i++;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if(i&lt;=10)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goto table;    </a:t>
            </a:r>
            <a:endParaRPr lang="en-IN" sz="14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solidFill>
                <a:schemeClr val="bg1"/>
              </a:solidFill>
              <a:latin typeface="Arial Rounded MT Bold" panose="020F0704030504030204" pitchFamily="34" charset="0"/>
            </a:endParaRPr>
          </a:p>
        </p:txBody>
      </p:sp>
      <p:sp>
        <p:nvSpPr>
          <p:cNvPr id="8" name="Rectangle 7">
            <a:extLst>
              <a:ext uri="{FF2B5EF4-FFF2-40B4-BE49-F238E27FC236}">
                <a16:creationId xmlns:a16="http://schemas.microsoft.com/office/drawing/2014/main" id="{7945F959-3FB9-4F85-8E86-B2E3EA8B77A6}"/>
              </a:ext>
            </a:extLst>
          </p:cNvPr>
          <p:cNvSpPr/>
          <p:nvPr/>
        </p:nvSpPr>
        <p:spPr>
          <a:xfrm>
            <a:off x="7284721" y="1624148"/>
            <a:ext cx="3174274" cy="442830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So the output will be,</a:t>
            </a:r>
          </a:p>
          <a:p>
            <a:r>
              <a:rPr lang="en-US" dirty="0">
                <a:latin typeface="Arial Rounded MT Bold" panose="020F0704030504030204" pitchFamily="34" charset="0"/>
              </a:rPr>
              <a:t>Enter the number whose table you want to print? 10</a:t>
            </a:r>
            <a:endParaRPr lang="en-IN"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10 x 1 = 10</a:t>
            </a:r>
            <a:endParaRPr lang="en-IN" dirty="0">
              <a:latin typeface="Arial Rounded MT Bold" panose="020F0704030504030204" pitchFamily="34" charset="0"/>
            </a:endParaRPr>
          </a:p>
          <a:p>
            <a:r>
              <a:rPr lang="en-US" dirty="0">
                <a:latin typeface="Arial Rounded MT Bold" panose="020F0704030504030204" pitchFamily="34" charset="0"/>
              </a:rPr>
              <a:t>10 x 2 = 20</a:t>
            </a:r>
            <a:endParaRPr lang="en-IN" dirty="0">
              <a:latin typeface="Arial Rounded MT Bold" panose="020F0704030504030204" pitchFamily="34" charset="0"/>
            </a:endParaRPr>
          </a:p>
          <a:p>
            <a:r>
              <a:rPr lang="en-US" dirty="0">
                <a:latin typeface="Arial Rounded MT Bold" panose="020F0704030504030204" pitchFamily="34" charset="0"/>
              </a:rPr>
              <a:t>10 x 3 = 30</a:t>
            </a:r>
            <a:endParaRPr lang="en-IN" dirty="0">
              <a:latin typeface="Arial Rounded MT Bold" panose="020F0704030504030204" pitchFamily="34" charset="0"/>
            </a:endParaRPr>
          </a:p>
          <a:p>
            <a:r>
              <a:rPr lang="en-US" dirty="0">
                <a:latin typeface="Arial Rounded MT Bold" panose="020F0704030504030204" pitchFamily="34" charset="0"/>
              </a:rPr>
              <a:t>10 x 4 = 40</a:t>
            </a:r>
            <a:endParaRPr lang="en-IN" dirty="0">
              <a:latin typeface="Arial Rounded MT Bold" panose="020F0704030504030204" pitchFamily="34" charset="0"/>
            </a:endParaRPr>
          </a:p>
          <a:p>
            <a:r>
              <a:rPr lang="en-US" dirty="0">
                <a:latin typeface="Arial Rounded MT Bold" panose="020F0704030504030204" pitchFamily="34" charset="0"/>
              </a:rPr>
              <a:t>10 x 5 = 50</a:t>
            </a:r>
            <a:endParaRPr lang="en-IN" dirty="0">
              <a:latin typeface="Arial Rounded MT Bold" panose="020F0704030504030204" pitchFamily="34" charset="0"/>
            </a:endParaRPr>
          </a:p>
          <a:p>
            <a:r>
              <a:rPr lang="en-US" dirty="0">
                <a:latin typeface="Arial Rounded MT Bold" panose="020F0704030504030204" pitchFamily="34" charset="0"/>
              </a:rPr>
              <a:t>10 x 6 = 60</a:t>
            </a:r>
            <a:endParaRPr lang="en-IN" dirty="0">
              <a:latin typeface="Arial Rounded MT Bold" panose="020F0704030504030204" pitchFamily="34" charset="0"/>
            </a:endParaRPr>
          </a:p>
          <a:p>
            <a:r>
              <a:rPr lang="en-US" dirty="0">
                <a:latin typeface="Arial Rounded MT Bold" panose="020F0704030504030204" pitchFamily="34" charset="0"/>
              </a:rPr>
              <a:t>10 x 7 = 70</a:t>
            </a:r>
            <a:endParaRPr lang="en-IN" dirty="0">
              <a:latin typeface="Arial Rounded MT Bold" panose="020F0704030504030204" pitchFamily="34" charset="0"/>
            </a:endParaRPr>
          </a:p>
          <a:p>
            <a:r>
              <a:rPr lang="en-US" dirty="0">
                <a:latin typeface="Arial Rounded MT Bold" panose="020F0704030504030204" pitchFamily="34" charset="0"/>
              </a:rPr>
              <a:t>10 x 8 = 80</a:t>
            </a:r>
            <a:endParaRPr lang="en-IN" dirty="0">
              <a:latin typeface="Arial Rounded MT Bold" panose="020F0704030504030204" pitchFamily="34" charset="0"/>
            </a:endParaRPr>
          </a:p>
          <a:p>
            <a:r>
              <a:rPr lang="en-US" dirty="0">
                <a:latin typeface="Arial Rounded MT Bold" panose="020F0704030504030204" pitchFamily="34" charset="0"/>
              </a:rPr>
              <a:t>10 x 9 = 90</a:t>
            </a:r>
            <a:endParaRPr lang="en-IN" dirty="0">
              <a:latin typeface="Arial Rounded MT Bold" panose="020F0704030504030204" pitchFamily="34" charset="0"/>
            </a:endParaRPr>
          </a:p>
          <a:p>
            <a:r>
              <a:rPr lang="en-US" dirty="0">
                <a:latin typeface="Arial Rounded MT Bold" panose="020F0704030504030204" pitchFamily="34" charset="0"/>
              </a:rPr>
              <a:t>10 x 10 = 100</a:t>
            </a:r>
            <a:endParaRPr lang="en-IN" dirty="0">
              <a:latin typeface="Arial Rounded MT Bold" panose="020F0704030504030204" pitchFamily="34" charset="0"/>
            </a:endParaRPr>
          </a:p>
          <a:p>
            <a:pPr algn="just"/>
            <a:endParaRPr lang="en-IN" dirty="0">
              <a:latin typeface="Arial Rounded MT Bold" panose="020F0704030504030204" pitchFamily="34" charset="0"/>
            </a:endParaRPr>
          </a:p>
        </p:txBody>
      </p:sp>
      <p:sp>
        <p:nvSpPr>
          <p:cNvPr id="9" name="TextBox 8">
            <a:extLst>
              <a:ext uri="{FF2B5EF4-FFF2-40B4-BE49-F238E27FC236}">
                <a16:creationId xmlns:a16="http://schemas.microsoft.com/office/drawing/2014/main" id="{2C8BC606-8660-4A45-B535-D19B50864D31}"/>
              </a:ext>
            </a:extLst>
          </p:cNvPr>
          <p:cNvSpPr txBox="1"/>
          <p:nvPr/>
        </p:nvSpPr>
        <p:spPr>
          <a:xfrm>
            <a:off x="1262471" y="950051"/>
            <a:ext cx="545156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EXAMPLE EXECUTION…..</a:t>
            </a:r>
            <a:endParaRPr lang="en-IN" sz="2800" dirty="0">
              <a:solidFill>
                <a:schemeClr val="bg1"/>
              </a:solidFill>
              <a:latin typeface="Arial Rounded MT Bold" panose="020F0704030504030204" pitchFamily="34" charset="0"/>
            </a:endParaRPr>
          </a:p>
        </p:txBody>
      </p:sp>
      <p:cxnSp>
        <p:nvCxnSpPr>
          <p:cNvPr id="11" name="Straight Connector 10">
            <a:extLst>
              <a:ext uri="{FF2B5EF4-FFF2-40B4-BE49-F238E27FC236}">
                <a16:creationId xmlns:a16="http://schemas.microsoft.com/office/drawing/2014/main" id="{379712B4-CF97-43A7-9033-8E50E6DFCB9F}"/>
              </a:ext>
            </a:extLst>
          </p:cNvPr>
          <p:cNvCxnSpPr>
            <a:cxnSpLocks/>
          </p:cNvCxnSpPr>
          <p:nvPr/>
        </p:nvCxnSpPr>
        <p:spPr>
          <a:xfrm>
            <a:off x="3039291" y="5138057"/>
            <a:ext cx="3457303"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A122D73-09FD-4A9B-8605-6CC1493B5B61}"/>
              </a:ext>
            </a:extLst>
          </p:cNvPr>
          <p:cNvCxnSpPr>
            <a:cxnSpLocks/>
          </p:cNvCxnSpPr>
          <p:nvPr/>
        </p:nvCxnSpPr>
        <p:spPr>
          <a:xfrm>
            <a:off x="6479177" y="3944983"/>
            <a:ext cx="0" cy="116694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191B0F7-8619-4306-9688-A253072F5CA7}"/>
              </a:ext>
            </a:extLst>
          </p:cNvPr>
          <p:cNvCxnSpPr/>
          <p:nvPr/>
        </p:nvCxnSpPr>
        <p:spPr>
          <a:xfrm flipH="1">
            <a:off x="5068389" y="3927566"/>
            <a:ext cx="13933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BC08850C-F5B2-4145-A920-EBBCA3515C7D}"/>
              </a:ext>
            </a:extLst>
          </p:cNvPr>
          <p:cNvPicPr>
            <a:picLocks noChangeAspect="1"/>
          </p:cNvPicPr>
          <p:nvPr/>
        </p:nvPicPr>
        <p:blipFill>
          <a:blip r:embed="rId3"/>
          <a:stretch>
            <a:fillRect/>
          </a:stretch>
        </p:blipFill>
        <p:spPr>
          <a:xfrm>
            <a:off x="0" y="0"/>
            <a:ext cx="597763" cy="1033453"/>
          </a:xfrm>
          <a:prstGeom prst="rect">
            <a:avLst/>
          </a:prstGeom>
        </p:spPr>
      </p:pic>
      <p:pic>
        <p:nvPicPr>
          <p:cNvPr id="17" name="Picture 16">
            <a:extLst>
              <a:ext uri="{FF2B5EF4-FFF2-40B4-BE49-F238E27FC236}">
                <a16:creationId xmlns:a16="http://schemas.microsoft.com/office/drawing/2014/main" id="{82C018E1-7475-4493-BDFE-BD38E9970BB6}"/>
              </a:ext>
            </a:extLst>
          </p:cNvPr>
          <p:cNvPicPr>
            <a:picLocks noChangeAspect="1"/>
          </p:cNvPicPr>
          <p:nvPr/>
        </p:nvPicPr>
        <p:blipFill>
          <a:blip r:embed="rId4"/>
          <a:stretch>
            <a:fillRect/>
          </a:stretch>
        </p:blipFill>
        <p:spPr>
          <a:xfrm>
            <a:off x="11953875" y="5829300"/>
            <a:ext cx="238125" cy="1028700"/>
          </a:xfrm>
          <a:prstGeom prst="rect">
            <a:avLst/>
          </a:prstGeom>
        </p:spPr>
      </p:pic>
      <p:sp>
        <p:nvSpPr>
          <p:cNvPr id="14" name="TextBox 13">
            <a:extLst>
              <a:ext uri="{FF2B5EF4-FFF2-40B4-BE49-F238E27FC236}">
                <a16:creationId xmlns:a16="http://schemas.microsoft.com/office/drawing/2014/main" id="{E325EDD6-560D-464D-BE97-0802E81EBD3E}"/>
              </a:ext>
            </a:extLst>
          </p:cNvPr>
          <p:cNvSpPr txBox="1"/>
          <p:nvPr/>
        </p:nvSpPr>
        <p:spPr>
          <a:xfrm>
            <a:off x="4119154" y="4746172"/>
            <a:ext cx="2142309" cy="369332"/>
          </a:xfrm>
          <a:prstGeom prst="rect">
            <a:avLst/>
          </a:prstGeom>
          <a:noFill/>
        </p:spPr>
        <p:txBody>
          <a:bodyPr wrap="square" rtlCol="0">
            <a:spAutoFit/>
          </a:bodyPr>
          <a:lstStyle/>
          <a:p>
            <a:r>
              <a:rPr lang="en-US" dirty="0"/>
              <a:t>Backward jump</a:t>
            </a:r>
            <a:endParaRPr lang="en-IN" dirty="0"/>
          </a:p>
        </p:txBody>
      </p:sp>
    </p:spTree>
    <p:extLst>
      <p:ext uri="{BB962C8B-B14F-4D97-AF65-F5344CB8AC3E}">
        <p14:creationId xmlns:p14="http://schemas.microsoft.com/office/powerpoint/2010/main" val="187107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5" end="5"/>
                                            </p:txEl>
                                          </p:spTgt>
                                        </p:tgtEl>
                                        <p:attrNameLst>
                                          <p:attrName>style.color</p:attrName>
                                        </p:attrNameLst>
                                      </p:cBhvr>
                                      <p:to>
                                        <a:srgbClr val="840F0E"/>
                                      </p:to>
                                    </p:animClr>
                                    <p:animClr clrSpc="rgb" dir="cw">
                                      <p:cBhvr>
                                        <p:cTn id="7" dur="500" fill="hold"/>
                                        <p:tgtEl>
                                          <p:spTgt spid="6">
                                            <p:txEl>
                                              <p:pRg st="5" end="5"/>
                                            </p:txEl>
                                          </p:spTgt>
                                        </p:tgtEl>
                                        <p:attrNameLst>
                                          <p:attrName>fillcolor</p:attrName>
                                        </p:attrNameLst>
                                      </p:cBhvr>
                                      <p:to>
                                        <a:srgbClr val="840F0E"/>
                                      </p:to>
                                    </p:animClr>
                                    <p:set>
                                      <p:cBhvr>
                                        <p:cTn id="8" dur="500" fill="hold"/>
                                        <p:tgtEl>
                                          <p:spTgt spid="6">
                                            <p:txEl>
                                              <p:pRg st="5" end="5"/>
                                            </p:txEl>
                                          </p:spTgt>
                                        </p:tgtEl>
                                        <p:attrNameLst>
                                          <p:attrName>fill.type</p:attrName>
                                        </p:attrNameLst>
                                      </p:cBhvr>
                                      <p:to>
                                        <p:strVal val="solid"/>
                                      </p:to>
                                    </p:set>
                                    <p:set>
                                      <p:cBhvr>
                                        <p:cTn id="9" dur="500" fill="hold"/>
                                        <p:tgtEl>
                                          <p:spTgt spid="6">
                                            <p:txEl>
                                              <p:pRg st="5" end="5"/>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6">
                                            <p:txEl>
                                              <p:pRg st="6" end="6"/>
                                            </p:txEl>
                                          </p:spTgt>
                                        </p:tgtEl>
                                        <p:attrNameLst>
                                          <p:attrName>style.color</p:attrName>
                                        </p:attrNameLst>
                                      </p:cBhvr>
                                      <p:to>
                                        <a:srgbClr val="840F0E"/>
                                      </p:to>
                                    </p:animClr>
                                    <p:animClr clrSpc="rgb" dir="cw">
                                      <p:cBhvr>
                                        <p:cTn id="12" dur="500" fill="hold"/>
                                        <p:tgtEl>
                                          <p:spTgt spid="6">
                                            <p:txEl>
                                              <p:pRg st="6" end="6"/>
                                            </p:txEl>
                                          </p:spTgt>
                                        </p:tgtEl>
                                        <p:attrNameLst>
                                          <p:attrName>fillcolor</p:attrName>
                                        </p:attrNameLst>
                                      </p:cBhvr>
                                      <p:to>
                                        <a:srgbClr val="840F0E"/>
                                      </p:to>
                                    </p:animClr>
                                    <p:set>
                                      <p:cBhvr>
                                        <p:cTn id="13" dur="500" fill="hold"/>
                                        <p:tgtEl>
                                          <p:spTgt spid="6">
                                            <p:txEl>
                                              <p:pRg st="6" end="6"/>
                                            </p:txEl>
                                          </p:spTgt>
                                        </p:tgtEl>
                                        <p:attrNameLst>
                                          <p:attrName>fill.type</p:attrName>
                                        </p:attrNameLst>
                                      </p:cBhvr>
                                      <p:to>
                                        <p:strVal val="solid"/>
                                      </p:to>
                                    </p:set>
                                    <p:set>
                                      <p:cBhvr>
                                        <p:cTn id="14"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B858D8E9-400E-48FC-A718-E35D0BEBA764"/>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2 goto"/>
  <p:tag name="ISPRING_FIRST_PUBLI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1170</Words>
  <Application>Microsoft Office PowerPoint</Application>
  <PresentationFormat>Widescreen</PresentationFormat>
  <Paragraphs>249</Paragraphs>
  <Slides>19</Slides>
  <Notes>19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5" baseType="lpstr">
      <vt:lpstr>Algerian</vt:lpstr>
      <vt:lpstr>Arial</vt:lpstr>
      <vt:lpstr>Arial Black</vt:lpstr>
      <vt:lpstr>Arial Rounded MT Bold</vt:lpstr>
      <vt:lpstr>Bookman Old Style</vt:lpstr>
      <vt:lpstr>Calibri</vt:lpstr>
      <vt:lpstr>Casper</vt:lpstr>
      <vt:lpstr>Century Gothic</vt:lpstr>
      <vt:lpstr>Corbel</vt:lpstr>
      <vt:lpstr>Karla</vt:lpstr>
      <vt:lpstr>Raleway ExtraBold</vt:lpstr>
      <vt:lpstr>Segoe UI</vt:lpstr>
      <vt:lpstr>Times New Roman</vt:lpstr>
      <vt:lpstr>Wingdings 3</vt:lpstr>
      <vt:lpstr>Ion Boardroom</vt:lpstr>
      <vt:lpstr>CorelDRAW</vt:lpstr>
      <vt:lpstr>PowerPoint Presentation</vt:lpstr>
      <vt:lpstr>                   COURSE OBJECTIVES</vt:lpstr>
      <vt:lpstr>PowerPoint Presentation</vt:lpstr>
      <vt:lpstr>                        Evaluation scheme</vt:lpstr>
      <vt:lpstr>PowerPoint Presentation</vt:lpstr>
      <vt:lpstr>RESOURCES &amp;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goto</dc:title>
  <dc:creator>Samiksha Sharma</dc:creator>
  <cp:lastModifiedBy>nishu</cp:lastModifiedBy>
  <cp:revision>42</cp:revision>
  <dcterms:created xsi:type="dcterms:W3CDTF">2020-06-26T06:50:02Z</dcterms:created>
  <dcterms:modified xsi:type="dcterms:W3CDTF">2022-06-09T09:22:20Z</dcterms:modified>
</cp:coreProperties>
</file>