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4" r:id="rId4"/>
  </p:sldMasterIdLst>
  <p:notesMasterIdLst>
    <p:notesMasterId r:id="rId23"/>
  </p:notesMasterIdLst>
  <p:sldIdLst>
    <p:sldId id="278" r:id="rId5"/>
    <p:sldId id="279" r:id="rId6"/>
    <p:sldId id="28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233"/>
    <a:srgbClr val="57903F"/>
    <a:srgbClr val="344529"/>
    <a:srgbClr val="2B3922"/>
    <a:srgbClr val="2E3722"/>
    <a:srgbClr val="FCF7F1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80ED9-BC05-4B73-9D5B-EA846B8E94CE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73CC5-6669-4609-BBBD-CD99C66FA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157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456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73CC5-6669-4609-BBBD-CD99C66FA4A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514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73CC5-6669-4609-BBBD-CD99C66FA4A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507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73CC5-6669-4609-BBBD-CD99C66FA4A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585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73CC5-6669-4609-BBBD-CD99C66FA4A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064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73CC5-6669-4609-BBBD-CD99C66FA4A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114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73CC5-6669-4609-BBBD-CD99C66FA4A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605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73CC5-6669-4609-BBBD-CD99C66FA4A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511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73CC5-6669-4609-BBBD-CD99C66FA4A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013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73CC5-6669-4609-BBBD-CD99C66FA4A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7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1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73CC5-6669-4609-BBBD-CD99C66FA4A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174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73CC5-6669-4609-BBBD-CD99C66FA4A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579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73CC5-6669-4609-BBBD-CD99C66FA4A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805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73CC5-6669-4609-BBBD-CD99C66FA4A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038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73CC5-6669-4609-BBBD-CD99C66FA4A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554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73CC5-6669-4609-BBBD-CD99C66FA4A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19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0C0817-A112-4847-8014-A94B7D2A4EA3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05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511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4892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5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50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3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2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4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0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3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4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6FA2B21-3FCD-4721-B95C-427943F61125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2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191794"/>
            <a:ext cx="12196420" cy="754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6109810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8" y="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7" y="175382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908639" y="6173577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226753"/>
            <a:ext cx="45719" cy="3369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54839" y="6212336"/>
            <a:ext cx="6432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Arial Rounded MT Bold" panose="020F0704030504030204" pitchFamily="34" charset="0"/>
              </a:rPr>
              <a:t>INTRODUCTION </a:t>
            </a:r>
            <a:r>
              <a:rPr lang="en-US" sz="2000" b="1" dirty="0">
                <a:latin typeface="Arial Rounded MT Bold" panose="020F0704030504030204" pitchFamily="34" charset="0"/>
              </a:rPr>
              <a:t>TO SWITCH STATEMENT</a:t>
            </a:r>
            <a:endParaRPr lang="en-US" sz="2000" dirty="0">
              <a:latin typeface="Raleway ExtraBold" pitchFamily="34" charset="-5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327523" y="1643436"/>
            <a:ext cx="9063318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-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DEPARTMENT- ACADEMIC UNIT-2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roblem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olving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Code:22CSH-101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1781195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CBBF3F-9595-403A-9C9F-B7AB167CBFFF}"/>
              </a:ext>
            </a:extLst>
          </p:cNvPr>
          <p:cNvSpPr/>
          <p:nvPr/>
        </p:nvSpPr>
        <p:spPr>
          <a:xfrm>
            <a:off x="674703" y="923278"/>
            <a:ext cx="4634143" cy="388841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4CEC2A-78EC-4188-90B8-8A210B30121B}"/>
              </a:ext>
            </a:extLst>
          </p:cNvPr>
          <p:cNvSpPr/>
          <p:nvPr/>
        </p:nvSpPr>
        <p:spPr>
          <a:xfrm>
            <a:off x="775316" y="111715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n=2;</a:t>
            </a:r>
            <a:endParaRPr lang="en-IN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switch(n+2)</a:t>
            </a:r>
            <a:endParaRPr lang="en-IN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{</a:t>
            </a:r>
            <a:endParaRPr lang="en-IN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case 1:</a:t>
            </a:r>
            <a:endParaRPr lang="en-IN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printf("Case1: Value is: %d", n);</a:t>
            </a:r>
            <a:endParaRPr lang="en-IN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case 2:</a:t>
            </a:r>
            <a:endParaRPr lang="en-IN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printf("Case1: Value is: %d", n);</a:t>
            </a:r>
            <a:endParaRPr lang="en-IN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case 3:</a:t>
            </a:r>
            <a:endParaRPr lang="en-IN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printf("Case1: Value is: %d", n);</a:t>
            </a:r>
            <a:endParaRPr lang="en-IN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default:</a:t>
            </a:r>
            <a:endParaRPr lang="en-IN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printf("Default: Value is: %d", n);</a:t>
            </a:r>
            <a:endParaRPr lang="en-IN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A485C0B-B3BA-4914-B1F2-6FAF82C7F93C}"/>
              </a:ext>
            </a:extLst>
          </p:cNvPr>
          <p:cNvSpPr/>
          <p:nvPr/>
        </p:nvSpPr>
        <p:spPr>
          <a:xfrm>
            <a:off x="5548544" y="2760955"/>
            <a:ext cx="905522" cy="46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56E017-61A5-44D5-86CD-A7F67960D211}"/>
              </a:ext>
            </a:extLst>
          </p:cNvPr>
          <p:cNvSpPr/>
          <p:nvPr/>
        </p:nvSpPr>
        <p:spPr>
          <a:xfrm>
            <a:off x="6597589" y="924757"/>
            <a:ext cx="4634143" cy="388841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Output: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Default: value is: 2</a:t>
            </a:r>
          </a:p>
          <a:p>
            <a:pPr algn="ctr"/>
            <a:endParaRPr lang="en-US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Explanation: 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Since in the above program example user gave value of n as 2 but the expression inside switch is evaluated to 4 (n+2) so, default case executed.</a:t>
            </a:r>
            <a:endParaRPr lang="en-IN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3D242-1591-4E6D-8BA0-C4C96E934419}"/>
              </a:ext>
            </a:extLst>
          </p:cNvPr>
          <p:cNvSpPr txBox="1"/>
          <p:nvPr/>
        </p:nvSpPr>
        <p:spPr>
          <a:xfrm>
            <a:off x="1731146" y="5592932"/>
            <a:ext cx="8602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B8D233"/>
                </a:solidFill>
                <a:latin typeface="Arial Rounded MT Bold" panose="020F0704030504030204" pitchFamily="34" charset="0"/>
              </a:rPr>
              <a:t> LET’S LEARN EXAMPLE EXECUTION</a:t>
            </a:r>
            <a:endParaRPr lang="en-IN" sz="3600" b="1" dirty="0">
              <a:solidFill>
                <a:srgbClr val="B8D233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883C4C-4D99-4E2E-9AF3-24BB3D30F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7763" cy="10334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39A1D4-37ED-4C86-9B54-BD12F4BAF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0859" y="5880762"/>
            <a:ext cx="2381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83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5E-6 2.96296E-6 L 2.5E-6 -0.07223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7903F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903F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7903F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903F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CBBF3F-9595-403A-9C9F-B7AB167CBFFF}"/>
              </a:ext>
            </a:extLst>
          </p:cNvPr>
          <p:cNvSpPr/>
          <p:nvPr/>
        </p:nvSpPr>
        <p:spPr>
          <a:xfrm>
            <a:off x="630315" y="710214"/>
            <a:ext cx="4634143" cy="51756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4CEC2A-78EC-4188-90B8-8A210B30121B}"/>
              </a:ext>
            </a:extLst>
          </p:cNvPr>
          <p:cNvSpPr/>
          <p:nvPr/>
        </p:nvSpPr>
        <p:spPr>
          <a:xfrm>
            <a:off x="926236" y="779808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Arial Rounded MT Bold" panose="020F0704030504030204" pitchFamily="34" charset="0"/>
              </a:rPr>
              <a:t>char c='b';</a:t>
            </a:r>
            <a:endParaRPr lang="en-IN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     switch (c)</a:t>
            </a:r>
            <a:endParaRPr lang="en-IN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     {</a:t>
            </a:r>
            <a:endParaRPr lang="en-IN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         case 'd':</a:t>
            </a:r>
            <a:endParaRPr lang="en-IN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            printf ("Case D ");</a:t>
            </a:r>
            <a:endParaRPr lang="en-IN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            break;</a:t>
            </a:r>
            <a:endParaRPr lang="en-IN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         case 'b':</a:t>
            </a:r>
            <a:endParaRPr lang="en-IN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            printf ("Case B");</a:t>
            </a:r>
            <a:endParaRPr lang="en-IN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            break;</a:t>
            </a:r>
            <a:endParaRPr lang="en-IN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         case 'c':</a:t>
            </a:r>
            <a:endParaRPr lang="en-IN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            printf ("Case C");</a:t>
            </a:r>
            <a:endParaRPr lang="en-IN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            break;</a:t>
            </a:r>
            <a:endParaRPr lang="en-IN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         case 'z':</a:t>
            </a:r>
            <a:endParaRPr lang="en-IN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            printf ("Case Z ");</a:t>
            </a:r>
            <a:endParaRPr lang="en-IN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            break;</a:t>
            </a:r>
            <a:endParaRPr lang="en-IN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         default:</a:t>
            </a:r>
            <a:endParaRPr lang="en-IN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            printf ("Default ");</a:t>
            </a:r>
            <a:endParaRPr lang="en-IN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    }</a:t>
            </a:r>
            <a:endParaRPr lang="en-IN" dirty="0">
              <a:latin typeface="Arial Rounded MT Bold" panose="020F0704030504030204" pitchFamily="34" charset="0"/>
            </a:endParaRP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A485C0B-B3BA-4914-B1F2-6FAF82C7F93C}"/>
              </a:ext>
            </a:extLst>
          </p:cNvPr>
          <p:cNvSpPr/>
          <p:nvPr/>
        </p:nvSpPr>
        <p:spPr>
          <a:xfrm>
            <a:off x="5424257" y="1873189"/>
            <a:ext cx="905522" cy="46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56E017-61A5-44D5-86CD-A7F67960D211}"/>
              </a:ext>
            </a:extLst>
          </p:cNvPr>
          <p:cNvSpPr/>
          <p:nvPr/>
        </p:nvSpPr>
        <p:spPr>
          <a:xfrm>
            <a:off x="6437791" y="711695"/>
            <a:ext cx="4634143" cy="259967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Output: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Case B</a:t>
            </a:r>
          </a:p>
          <a:p>
            <a:pPr algn="ctr"/>
            <a:endParaRPr lang="en-US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A case can be written with characters as well, like </a:t>
            </a:r>
            <a:r>
              <a:rPr lang="en-US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case ‘a’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or </a:t>
            </a:r>
            <a:r>
              <a:rPr lang="en-US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case ‘A’ 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is valid</a:t>
            </a:r>
            <a:endParaRPr lang="en-IN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Rectangle: Beveled 7">
            <a:extLst>
              <a:ext uri="{FF2B5EF4-FFF2-40B4-BE49-F238E27FC236}">
                <a16:creationId xmlns:a16="http://schemas.microsoft.com/office/drawing/2014/main" id="{018ECDB3-B8D8-4BDC-9E53-60F76B3A9BC9}"/>
              </a:ext>
            </a:extLst>
          </p:cNvPr>
          <p:cNvSpPr/>
          <p:nvPr/>
        </p:nvSpPr>
        <p:spPr>
          <a:xfrm>
            <a:off x="6676008" y="4012707"/>
            <a:ext cx="4270159" cy="1651246"/>
          </a:xfrm>
          <a:prstGeom prst="bevel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7903F"/>
                </a:solidFill>
                <a:latin typeface="Arial Rounded MT Bold" panose="020F0704030504030204" pitchFamily="34" charset="0"/>
              </a:rPr>
              <a:t>An expression inside switch can be a integer value or a character value</a:t>
            </a:r>
            <a:endParaRPr lang="en-IN" b="1" dirty="0">
              <a:solidFill>
                <a:srgbClr val="57903F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E8CE1B-4475-43BD-A06B-8AD0B2542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7763" cy="1033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2C4CE1-6BA8-4D20-B7D0-0580F82CA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0859" y="5880762"/>
            <a:ext cx="2381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5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7903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903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7903F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903F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7903F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903F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44AB2C-BFFF-4676-8C5A-FA8E426F5CE3}"/>
              </a:ext>
            </a:extLst>
          </p:cNvPr>
          <p:cNvSpPr txBox="1"/>
          <p:nvPr/>
        </p:nvSpPr>
        <p:spPr>
          <a:xfrm>
            <a:off x="621437" y="1260630"/>
            <a:ext cx="5362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B8D233"/>
                </a:solidFill>
                <a:latin typeface="Arial Rounded MT Bold" panose="020F0704030504030204" pitchFamily="34" charset="0"/>
              </a:rPr>
              <a:t>SUMMARY…..</a:t>
            </a:r>
            <a:endParaRPr lang="en-IN" sz="4800" dirty="0">
              <a:solidFill>
                <a:srgbClr val="B8D23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C793AEB9-8419-4B87-AEBB-38DA49229ADB}"/>
              </a:ext>
            </a:extLst>
          </p:cNvPr>
          <p:cNvSpPr/>
          <p:nvPr/>
        </p:nvSpPr>
        <p:spPr>
          <a:xfrm>
            <a:off x="807868" y="2565647"/>
            <a:ext cx="2991775" cy="1988598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We covered how and why of switch statement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56694644-D646-4F14-9130-BD1512296A33}"/>
              </a:ext>
            </a:extLst>
          </p:cNvPr>
          <p:cNvSpPr/>
          <p:nvPr/>
        </p:nvSpPr>
        <p:spPr>
          <a:xfrm>
            <a:off x="8497410" y="2593760"/>
            <a:ext cx="2991775" cy="1988598"/>
          </a:xfrm>
          <a:prstGeom prst="wedgeRect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Example executions of switch statement to gain better insight of concept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1A50A86E-368B-42BE-A143-7E681BAC58EF}"/>
              </a:ext>
            </a:extLst>
          </p:cNvPr>
          <p:cNvSpPr/>
          <p:nvPr/>
        </p:nvSpPr>
        <p:spPr>
          <a:xfrm>
            <a:off x="4305670" y="2450237"/>
            <a:ext cx="3773010" cy="2148396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The structure of switch through its syntax and its building cases components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039031-CE7A-4377-B6E9-DCE681D19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7763" cy="10334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C56310-5B56-49F2-9801-DEBB91EAB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0859" y="5880762"/>
            <a:ext cx="2381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62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DEC62C-95ED-409F-9C06-3541D95DD3ED}"/>
              </a:ext>
            </a:extLst>
          </p:cNvPr>
          <p:cNvSpPr/>
          <p:nvPr/>
        </p:nvSpPr>
        <p:spPr>
          <a:xfrm>
            <a:off x="239697" y="230820"/>
            <a:ext cx="3577701" cy="637416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FREQUENTLY</a:t>
            </a:r>
            <a:br>
              <a:rPr lang="en-US" sz="3600" dirty="0">
                <a:latin typeface="Arial Rounded MT Bold" panose="020F0704030504030204" pitchFamily="34" charset="0"/>
              </a:rPr>
            </a:br>
            <a:r>
              <a:rPr lang="en-US" sz="3600" dirty="0">
                <a:latin typeface="Arial Rounded MT Bold" panose="020F0704030504030204" pitchFamily="34" charset="0"/>
              </a:rPr>
              <a:t>ASKED</a:t>
            </a:r>
            <a:br>
              <a:rPr lang="en-US" sz="3600" dirty="0">
                <a:latin typeface="Arial Rounded MT Bold" panose="020F0704030504030204" pitchFamily="34" charset="0"/>
              </a:rPr>
            </a:br>
            <a:r>
              <a:rPr lang="en-US" sz="3600" dirty="0">
                <a:latin typeface="Arial Rounded MT Bold" panose="020F0704030504030204" pitchFamily="34" charset="0"/>
              </a:rPr>
              <a:t>QUESTIONS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E9B73-6832-415E-9880-F404FABD1514}"/>
              </a:ext>
            </a:extLst>
          </p:cNvPr>
          <p:cNvSpPr txBox="1"/>
          <p:nvPr/>
        </p:nvSpPr>
        <p:spPr>
          <a:xfrm>
            <a:off x="3870664" y="470517"/>
            <a:ext cx="80165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B8D233"/>
              </a:solidFill>
              <a:latin typeface="Arial Rounded MT Bold" panose="020F0704030504030204" pitchFamily="34" charset="0"/>
            </a:endParaRPr>
          </a:p>
          <a:p>
            <a:endParaRPr lang="en-US" b="1" dirty="0">
              <a:solidFill>
                <a:srgbClr val="B8D233"/>
              </a:solidFill>
              <a:latin typeface="Arial Rounded MT Bold" panose="020F0704030504030204" pitchFamily="34" charset="0"/>
            </a:endParaRPr>
          </a:p>
          <a:p>
            <a:r>
              <a:rPr lang="en-US" b="1" dirty="0">
                <a:solidFill>
                  <a:srgbClr val="B8D233"/>
                </a:solidFill>
                <a:latin typeface="Arial Rounded MT Bold" panose="020F0704030504030204" pitchFamily="34" charset="0"/>
              </a:rPr>
              <a:t>THINK AND ANSWER BELOW QUESTIONS</a:t>
            </a:r>
          </a:p>
          <a:p>
            <a:endParaRPr lang="en-US" b="1" dirty="0">
              <a:solidFill>
                <a:srgbClr val="B8D233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Why switch statement is required 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Is it necessary to have a default statement inside switch 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Why is the use of break 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Can you design a menu driven program using switch ?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b="1" dirty="0">
                <a:solidFill>
                  <a:srgbClr val="B8D233"/>
                </a:solidFill>
                <a:latin typeface="Arial Rounded MT Bold" panose="020F0704030504030204" pitchFamily="34" charset="0"/>
              </a:rPr>
              <a:t>PROGRAMS</a:t>
            </a:r>
          </a:p>
          <a:p>
            <a:endParaRPr lang="en-US" b="1" dirty="0">
              <a:solidFill>
                <a:srgbClr val="B8D233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C program to read weekday number and print weekday name using switch.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  <a:ea typeface="Calibri" panose="020F0502020204030204" pitchFamily="34" charset="0"/>
              </a:rPr>
              <a:t>C program to check whether a character is VOWEL or CONSONANT using switch statement.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  <a:ea typeface="Calibri" panose="020F0502020204030204" pitchFamily="34" charset="0"/>
              </a:rPr>
              <a:t>C program to design calculator with basic operations using switch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 program to check whether number is EVEN or ODD using switch.</a:t>
            </a:r>
          </a:p>
          <a:p>
            <a:pPr lvl="0" algn="just">
              <a:spcAft>
                <a:spcPts val="0"/>
              </a:spcAft>
              <a:buSzPts val="1200"/>
              <a:tabLst>
                <a:tab pos="1546860" algn="l"/>
              </a:tabLst>
            </a:pPr>
            <a:r>
              <a:rPr lang="en-US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 Write a menu driven C program that will build a calculator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latin typeface="Arial Rounded MT Bold" panose="020F07040305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</a:rPr>
            </a:br>
            <a:endParaRPr lang="en-IN" dirty="0">
              <a:solidFill>
                <a:srgbClr val="B8D233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EFCFD-0BF0-4B3F-BCB6-656D7F4EC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7763" cy="10334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EA4D42-029E-4C65-855A-254835A99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0859" y="5880762"/>
            <a:ext cx="2381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91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DEC62C-95ED-409F-9C06-3541D95DD3ED}"/>
              </a:ext>
            </a:extLst>
          </p:cNvPr>
          <p:cNvSpPr/>
          <p:nvPr/>
        </p:nvSpPr>
        <p:spPr>
          <a:xfrm>
            <a:off x="239697" y="195310"/>
            <a:ext cx="3577701" cy="637416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61131A-1A6E-42C1-A2DB-32D9F6F63472}"/>
              </a:ext>
            </a:extLst>
          </p:cNvPr>
          <p:cNvSpPr txBox="1">
            <a:spLocks/>
          </p:cNvSpPr>
          <p:nvPr/>
        </p:nvSpPr>
        <p:spPr>
          <a:xfrm>
            <a:off x="359547" y="1908255"/>
            <a:ext cx="3200400" cy="2286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UTILISE YOUR KNOWLEDGE TO ANSWER</a:t>
            </a:r>
            <a:endParaRPr lang="en-IN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E6EC7-20FE-4735-90AD-0577068411A4}"/>
              </a:ext>
            </a:extLst>
          </p:cNvPr>
          <p:cNvSpPr txBox="1"/>
          <p:nvPr/>
        </p:nvSpPr>
        <p:spPr>
          <a:xfrm>
            <a:off x="603683" y="3471169"/>
            <a:ext cx="3266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Let us see how much you have learned from the lecture and how effectively you can apply your knowledge…!!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42FD7-6B45-47FD-988B-ED67677490F4}"/>
              </a:ext>
            </a:extLst>
          </p:cNvPr>
          <p:cNvSpPr txBox="1"/>
          <p:nvPr/>
        </p:nvSpPr>
        <p:spPr>
          <a:xfrm>
            <a:off x="4074850" y="594804"/>
            <a:ext cx="7617041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1200"/>
            </a:pPr>
            <a:r>
              <a:rPr lang="en-IN" b="1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 Which of the following cannot be checked in a switch-case</a:t>
            </a:r>
            <a:br>
              <a:rPr lang="en-IN" b="1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 programming)</a:t>
            </a:r>
            <a:r>
              <a:rPr lang="en-IN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Character 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B. Integer 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C. Float 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D. enum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 lvl="0" algn="just">
              <a:spcAft>
                <a:spcPts val="0"/>
              </a:spcAft>
              <a:buSzPts val="1200"/>
              <a:tabLst>
                <a:tab pos="1546860" algn="l"/>
              </a:tabLs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 What will be the output of following program? 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  <a:tabLst>
                <a:tab pos="1546860" algn="l"/>
              </a:tabLst>
            </a:pPr>
            <a:endParaRPr lang="en-US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  <a:tabLst>
                <a:tab pos="1546860" algn="l"/>
              </a:tabLs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&lt;stdio.h&gt;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  <a:tabLst>
                <a:tab pos="1546860" algn="l"/>
              </a:tabLs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main ()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  <a:tabLst>
                <a:tab pos="1546860" algn="l"/>
              </a:tabLs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  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  <a:tabLst>
                <a:tab pos="1546860" algn="l"/>
              </a:tabLs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int a=10;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  <a:tabLst>
                <a:tab pos="1546860" algn="l"/>
              </a:tabLs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switch(a) {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1546860" algn="l"/>
              </a:tabLs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case 5+5: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1546860" algn="l"/>
              </a:tabLs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printf("Hello\n");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  <a:tabLst>
                <a:tab pos="1546860" algn="l"/>
              </a:tabLs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default: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  <a:tabLst>
                <a:tab pos="1546860" algn="l"/>
              </a:tabLs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printf("OK\n");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1546860" algn="l"/>
              </a:tabLs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} 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1546860" algn="l"/>
              </a:tabLs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}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17BB41-EC30-41AE-910C-80D0FB2B0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7763" cy="10334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4FF3D6-DA6C-4A5F-8BBB-86CAFB682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0859" y="5880762"/>
            <a:ext cx="2381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11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DEC62C-95ED-409F-9C06-3541D95DD3ED}"/>
              </a:ext>
            </a:extLst>
          </p:cNvPr>
          <p:cNvSpPr/>
          <p:nvPr/>
        </p:nvSpPr>
        <p:spPr>
          <a:xfrm>
            <a:off x="239697" y="213065"/>
            <a:ext cx="3577701" cy="637416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61131A-1A6E-42C1-A2DB-32D9F6F63472}"/>
              </a:ext>
            </a:extLst>
          </p:cNvPr>
          <p:cNvSpPr txBox="1">
            <a:spLocks/>
          </p:cNvSpPr>
          <p:nvPr/>
        </p:nvSpPr>
        <p:spPr>
          <a:xfrm>
            <a:off x="359547" y="1908255"/>
            <a:ext cx="3200400" cy="2286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UTILISE YOUR KNOWLEDGE TO ANSWER</a:t>
            </a:r>
            <a:endParaRPr lang="en-IN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E6EC7-20FE-4735-90AD-0577068411A4}"/>
              </a:ext>
            </a:extLst>
          </p:cNvPr>
          <p:cNvSpPr txBox="1"/>
          <p:nvPr/>
        </p:nvSpPr>
        <p:spPr>
          <a:xfrm>
            <a:off x="603683" y="3471169"/>
            <a:ext cx="3266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Let us see how much you have learned from the lecture and how effectively you can apply your knowledge…!!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491B65-BE95-4905-B531-A6BD8AE11211}"/>
              </a:ext>
            </a:extLst>
          </p:cNvPr>
          <p:cNvSpPr txBox="1"/>
          <p:nvPr/>
        </p:nvSpPr>
        <p:spPr>
          <a:xfrm>
            <a:off x="4119239" y="639192"/>
            <a:ext cx="754601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3.  </a:t>
            </a:r>
            <a:r>
              <a:rPr lang="en-US" b="1" dirty="0">
                <a:latin typeface="Arial Rounded MT Bold" panose="020F0704030504030204" pitchFamily="34" charset="0"/>
              </a:rPr>
              <a:t>Can we use string value/variable in switch test condition?</a:t>
            </a:r>
            <a:endParaRPr lang="en-IN" dirty="0">
              <a:latin typeface="Arial Rounded MT Bold" panose="020F0704030504030204" pitchFamily="34" charset="0"/>
            </a:endParaRPr>
          </a:p>
          <a:p>
            <a:r>
              <a:rPr lang="en-US" b="1" dirty="0"/>
              <a:t> </a:t>
            </a:r>
            <a:endParaRPr lang="en-IN" dirty="0"/>
          </a:p>
          <a:p>
            <a:r>
              <a:rPr lang="en-US" b="1" dirty="0"/>
              <a:t>    </a:t>
            </a:r>
            <a:r>
              <a:rPr lang="en-US" dirty="0"/>
              <a:t>switch(test_expression)</a:t>
            </a:r>
            <a:endParaRPr lang="en-IN" dirty="0"/>
          </a:p>
          <a:p>
            <a:r>
              <a:rPr lang="en-US" dirty="0"/>
              <a:t>{</a:t>
            </a:r>
            <a:endParaRPr lang="en-IN" dirty="0"/>
          </a:p>
          <a:p>
            <a:r>
              <a:rPr lang="en-US" dirty="0"/>
              <a:t>    case VALUE1:</a:t>
            </a:r>
            <a:endParaRPr lang="en-IN" dirty="0"/>
          </a:p>
          <a:p>
            <a:r>
              <a:rPr lang="en-US" dirty="0"/>
              <a:t>         case VALUE2:</a:t>
            </a:r>
            <a:endParaRPr lang="en-IN" dirty="0"/>
          </a:p>
          <a:p>
            <a:r>
              <a:rPr lang="en-US" dirty="0"/>
              <a:t>    case VALUE3:</a:t>
            </a:r>
            <a:endParaRPr lang="en-IN" dirty="0"/>
          </a:p>
          <a:p>
            <a:r>
              <a:rPr lang="en-US" dirty="0"/>
              <a:t>        /*statements block 1*/</a:t>
            </a:r>
            <a:endParaRPr lang="en-IN" dirty="0"/>
          </a:p>
          <a:p>
            <a:r>
              <a:rPr lang="en-US" dirty="0"/>
              <a:t>        break;</a:t>
            </a:r>
            <a:endParaRPr lang="en-IN" dirty="0"/>
          </a:p>
          <a:p>
            <a:r>
              <a:rPr lang="en-US" dirty="0"/>
              <a:t>    case VALUE4:</a:t>
            </a:r>
            <a:endParaRPr lang="en-IN" dirty="0"/>
          </a:p>
          <a:p>
            <a:r>
              <a:rPr lang="en-US" dirty="0"/>
              <a:t>    case VALUE5:</a:t>
            </a:r>
            <a:endParaRPr lang="en-IN" dirty="0"/>
          </a:p>
          <a:p>
            <a:r>
              <a:rPr lang="en-US" dirty="0"/>
              <a:t>        /*statements block 2*/</a:t>
            </a:r>
            <a:endParaRPr lang="en-IN" dirty="0"/>
          </a:p>
          <a:p>
            <a:r>
              <a:rPr lang="en-US" dirty="0"/>
              <a:t>        break;</a:t>
            </a:r>
            <a:endParaRPr lang="en-IN" dirty="0"/>
          </a:p>
          <a:p>
            <a:r>
              <a:rPr lang="en-US" dirty="0"/>
              <a:t>}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     A. Yes</a:t>
            </a:r>
            <a:endParaRPr lang="en-IN" dirty="0"/>
          </a:p>
          <a:p>
            <a:r>
              <a:rPr lang="en-US" dirty="0"/>
              <a:t>     B. No</a:t>
            </a:r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E5D674-746E-4033-BAA0-9ECD77A5E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7763" cy="1033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346ADB-35E1-4516-B285-AFF4CBE85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0859" y="5880762"/>
            <a:ext cx="2381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82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7059E2-F338-4864-8E7C-EF31979E0FC9}"/>
              </a:ext>
            </a:extLst>
          </p:cNvPr>
          <p:cNvSpPr/>
          <p:nvPr/>
        </p:nvSpPr>
        <p:spPr>
          <a:xfrm>
            <a:off x="230820" y="177554"/>
            <a:ext cx="3950564" cy="640967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D3312F-D5F0-46C3-83AB-A8D50BA57482}"/>
              </a:ext>
            </a:extLst>
          </p:cNvPr>
          <p:cNvSpPr txBox="1">
            <a:spLocks/>
          </p:cNvSpPr>
          <p:nvPr/>
        </p:nvSpPr>
        <p:spPr>
          <a:xfrm>
            <a:off x="634754" y="576604"/>
            <a:ext cx="3200400" cy="228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 Rounded MT Bold" panose="020F0704030504030204" pitchFamily="34" charset="0"/>
              </a:rPr>
              <a:t>DISCUSSION FORUM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A62E59-BF58-4AF1-8C96-7D9A0A3AC76E}"/>
              </a:ext>
            </a:extLst>
          </p:cNvPr>
          <p:cNvSpPr/>
          <p:nvPr/>
        </p:nvSpPr>
        <p:spPr>
          <a:xfrm>
            <a:off x="659907" y="3024144"/>
            <a:ext cx="29621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Utilize your knowledge and think of a real-world application that you can build using a switch case and also that can contribute something good to the towards the real-world problem solving.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8CC18E-74D0-416F-89D5-8547A7A4D3B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367" y="692409"/>
            <a:ext cx="6835806" cy="427908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46">
            <a:extLst>
              <a:ext uri="{FF2B5EF4-FFF2-40B4-BE49-F238E27FC236}">
                <a16:creationId xmlns:a16="http://schemas.microsoft.com/office/drawing/2014/main" id="{4A6C6F86-0674-4D25-B387-8C4F560DECF4}"/>
              </a:ext>
            </a:extLst>
          </p:cNvPr>
          <p:cNvSpPr txBox="1"/>
          <p:nvPr/>
        </p:nvSpPr>
        <p:spPr>
          <a:xfrm>
            <a:off x="4525873" y="5205311"/>
            <a:ext cx="6997344" cy="102681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used and studied else if ladder which is also a multiway decision maker than what u think why switch? what other pros we can have with using a switch statement?</a:t>
            </a:r>
            <a:endParaRPr lang="en-IN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544F4A-BC5B-4959-AA6F-CF358580A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97763" cy="10334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404DF9-5D37-4DC3-9E54-013607B80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0859" y="5880762"/>
            <a:ext cx="2381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A04507A-1246-4D4D-AC3B-D350E0781BBB}"/>
              </a:ext>
            </a:extLst>
          </p:cNvPr>
          <p:cNvSpPr txBox="1">
            <a:spLocks/>
          </p:cNvSpPr>
          <p:nvPr/>
        </p:nvSpPr>
        <p:spPr>
          <a:xfrm>
            <a:off x="621436" y="470517"/>
            <a:ext cx="7058192" cy="608120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rbel" pitchFamily="34" charset="0"/>
              <a:buNone/>
            </a:pPr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 Books</a:t>
            </a:r>
          </a:p>
          <a:p>
            <a:pPr marL="0" indent="0">
              <a:buFont typeface="Corbel" pitchFamily="34" charset="0"/>
              <a:buNone/>
            </a:pPr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IN" sz="2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Kanetkar</a:t>
            </a:r>
            <a:r>
              <a:rPr lang="en-IN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Y. (2010). Let us C. 15th ed.</a:t>
            </a:r>
          </a:p>
          <a:p>
            <a:pPr marL="0" indent="0">
              <a:buFont typeface="Corbel" pitchFamily="34" charset="0"/>
              <a:buNone/>
            </a:pPr>
            <a:r>
              <a:rPr lang="en-IN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IN" sz="2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Thareja</a:t>
            </a:r>
            <a:r>
              <a:rPr lang="en-IN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Reema (2014) Programming in C. 2</a:t>
            </a:r>
            <a:r>
              <a:rPr lang="en-IN" sz="29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IN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ed.</a:t>
            </a:r>
            <a:endParaRPr lang="en-US" sz="29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Corbel" pitchFamily="34" charset="0"/>
              <a:buNone/>
            </a:pPr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  Zed A. Shaw, </a:t>
            </a:r>
            <a:r>
              <a:rPr lang="en-IN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 C the Hard Way’ </a:t>
            </a:r>
          </a:p>
          <a:p>
            <a:pPr marL="0" indent="0">
              <a:buFont typeface="Corbel" pitchFamily="34" charset="0"/>
              <a:buNone/>
            </a:pPr>
            <a:endParaRPr lang="en-US" sz="29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Corbel" pitchFamily="34" charset="0"/>
              <a:buNone/>
            </a:pPr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 Website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   https://www.guru99.com/c-switch-case-statement.html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   https://www.programiz.com/c-programming/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c-switch-case-statement</a:t>
            </a:r>
            <a:endParaRPr lang="en-US" sz="29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   https://www.tutorialspoint.com/cprogramming/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switch_statement_in_c.html </a:t>
            </a:r>
          </a:p>
          <a:p>
            <a:pPr marL="0" indent="0">
              <a:buNone/>
            </a:pPr>
            <a:endParaRPr lang="en-IN" sz="29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Font typeface="Corbel" pitchFamily="34" charset="0"/>
              <a:buNone/>
            </a:pPr>
            <a:r>
              <a:rPr lang="en-IN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Online Courses</a:t>
            </a:r>
          </a:p>
          <a:p>
            <a:pPr marL="0" indent="0">
              <a:buFont typeface="Corbel" pitchFamily="34" charset="0"/>
              <a:buNone/>
            </a:pPr>
            <a:r>
              <a:rPr lang="en-IN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https://www.classcentral.com/course/swayam-introduction-to-programming-in-c-2486</a:t>
            </a:r>
          </a:p>
          <a:p>
            <a:pPr marL="0" indent="0">
              <a:buFont typeface="Corbel" pitchFamily="34" charset="0"/>
              <a:buNone/>
            </a:pPr>
            <a:r>
              <a:rPr lang="en-IN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https://www.coursera.org/learn/c-for-everyone</a:t>
            </a:r>
          </a:p>
          <a:p>
            <a:pPr marL="0" indent="0">
              <a:buFont typeface="Corbel" pitchFamily="34" charset="0"/>
              <a:buNone/>
            </a:pPr>
            <a:endParaRPr lang="en-IN" sz="2400" dirty="0"/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D9BDBB-2863-4466-8FC2-F304B75D5ADF}"/>
              </a:ext>
            </a:extLst>
          </p:cNvPr>
          <p:cNvSpPr/>
          <p:nvPr/>
        </p:nvSpPr>
        <p:spPr>
          <a:xfrm>
            <a:off x="8034292" y="150921"/>
            <a:ext cx="3906174" cy="64806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7435D6-22F1-409C-99A8-FE2E8E7B4350}"/>
              </a:ext>
            </a:extLst>
          </p:cNvPr>
          <p:cNvSpPr txBox="1">
            <a:spLocks/>
          </p:cNvSpPr>
          <p:nvPr/>
        </p:nvSpPr>
        <p:spPr>
          <a:xfrm>
            <a:off x="8238477" y="1615291"/>
            <a:ext cx="3524435" cy="2286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 Rounded MT Bold" panose="020F0704030504030204" pitchFamily="34" charset="0"/>
              </a:rPr>
              <a:t>  </a:t>
            </a:r>
            <a:r>
              <a:rPr lang="en-U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REFERENCES</a:t>
            </a:r>
            <a:endParaRPr lang="en-IN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04082D-16D8-4687-B204-981823A0EF81}"/>
              </a:ext>
            </a:extLst>
          </p:cNvPr>
          <p:cNvSpPr txBox="1"/>
          <p:nvPr/>
        </p:nvSpPr>
        <p:spPr>
          <a:xfrm flipH="1">
            <a:off x="8443994" y="3107185"/>
            <a:ext cx="1170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BOOKS</a:t>
            </a:r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1150A-A3AD-4CC5-8511-4A215B405E87}"/>
              </a:ext>
            </a:extLst>
          </p:cNvPr>
          <p:cNvSpPr txBox="1"/>
          <p:nvPr/>
        </p:nvSpPr>
        <p:spPr>
          <a:xfrm flipH="1">
            <a:off x="9803753" y="3863265"/>
            <a:ext cx="1675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WEBSITES</a:t>
            </a:r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1222E-1294-4543-973D-B77796A5FD5A}"/>
              </a:ext>
            </a:extLst>
          </p:cNvPr>
          <p:cNvSpPr txBox="1"/>
          <p:nvPr/>
        </p:nvSpPr>
        <p:spPr>
          <a:xfrm flipH="1">
            <a:off x="8549195" y="4814656"/>
            <a:ext cx="1583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COURSES</a:t>
            </a:r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79C35B-2AC8-47F5-BD4C-D945551B6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7763" cy="10334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FCC4C3-506A-425A-9509-2F3573D7B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0859" y="5880762"/>
            <a:ext cx="2381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3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D8D496-5BCD-4712-A969-82474BFB1C1D}"/>
              </a:ext>
            </a:extLst>
          </p:cNvPr>
          <p:cNvSpPr txBox="1"/>
          <p:nvPr/>
        </p:nvSpPr>
        <p:spPr>
          <a:xfrm>
            <a:off x="1908699" y="1278385"/>
            <a:ext cx="90552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B8D233"/>
                </a:solidFill>
                <a:latin typeface="Broadway" panose="04040905080B02020502" pitchFamily="82" charset="0"/>
              </a:rPr>
              <a:t>THANK YOU….</a:t>
            </a:r>
            <a:endParaRPr lang="en-IN" sz="8800" dirty="0">
              <a:solidFill>
                <a:srgbClr val="B8D233"/>
              </a:solidFill>
              <a:latin typeface="Broadway" panose="04040905080B020205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A8DCF-E6D7-4E85-AAB8-214BF66F3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38125" cy="1028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2A34DE-A946-42B4-8D79-9F242DA72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516" y="3950564"/>
            <a:ext cx="3352800" cy="149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8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6DFE35-BFB3-4DAD-BA0A-1E61F55FC38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545994" y="1923069"/>
          <a:ext cx="8691515" cy="2865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1515">
                  <a:extLst>
                    <a:ext uri="{9D8B030D-6E8A-4147-A177-3AD203B41FA5}">
                      <a16:colId xmlns:a16="http://schemas.microsoft.com/office/drawing/2014/main" val="3045239578"/>
                    </a:ext>
                  </a:extLst>
                </a:gridCol>
              </a:tblGrid>
              <a:tr h="369774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                                          OBJECTIVES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24021"/>
                  </a:ext>
                </a:extLst>
              </a:tr>
              <a:tr h="6471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The course aims to provide exposure to problem solving with programming</a:t>
                      </a:r>
                      <a:endParaRPr lang="en-IN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337654"/>
                  </a:ext>
                </a:extLst>
              </a:tr>
              <a:tr h="9244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The course aims to raise the programming skills of students via logic building capability</a:t>
                      </a:r>
                      <a:endParaRPr lang="en-IN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94857"/>
                  </a:ext>
                </a:extLst>
              </a:tr>
              <a:tr h="9244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With the knowledge of C language students would be able to model real world problems</a:t>
                      </a:r>
                      <a:endParaRPr lang="en-IN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77090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C7A2665-188B-4F09-8619-B11637E7C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8854"/>
            <a:ext cx="619125" cy="1038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E7D1C-E68A-4888-8A5D-3B14C15F2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5228" y="5798999"/>
            <a:ext cx="238125" cy="1028700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CBEB8A10-26F3-4C5F-8ECE-8DCFED0D2FCF}"/>
              </a:ext>
            </a:extLst>
          </p:cNvPr>
          <p:cNvSpPr txBox="1">
            <a:spLocks/>
          </p:cNvSpPr>
          <p:nvPr/>
        </p:nvSpPr>
        <p:spPr>
          <a:xfrm>
            <a:off x="2863352" y="1019839"/>
            <a:ext cx="8933796" cy="5693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bg2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800" dirty="0" smtClean="0">
                <a:solidFill>
                  <a:srgbClr val="92D050"/>
                </a:solidFill>
                <a:latin typeface="Arial Rounded MT Bold" panose="020F0704030504030204" pitchFamily="34" charset="0"/>
              </a:rPr>
              <a:t>Course objectives</a:t>
            </a:r>
            <a:endParaRPr lang="en-IN" sz="4800" dirty="0">
              <a:solidFill>
                <a:srgbClr val="92D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592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123583" y="1144447"/>
            <a:ext cx="3755334" cy="4728357"/>
          </a:xfrm>
        </p:spPr>
        <p:txBody>
          <a:bodyPr>
            <a:normAutofit/>
          </a:bodyPr>
          <a:lstStyle/>
          <a:p>
            <a:endParaRPr lang="en-US" sz="24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endParaRPr lang="en-US" sz="24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97137" y="1566862"/>
            <a:ext cx="3364639" cy="41214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74073" y="1801092"/>
          <a:ext cx="7532369" cy="375458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92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377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 Number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Course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Outcome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9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CO1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Remember the concepts related to fundamentals of C language, draw flowcharts and write algorithm/pseudocode.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79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CO2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Understand the way of execution and debug programs in C language.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13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CO3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Apply various constructs, loops, functions to solve mathematical and scientific problem.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7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CO4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Analyze the dynamic behavior of memory by the use of pointers.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11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CO5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Design and develop modular programs for real world problems using control structure and selection structure.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88836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46270" y="1144447"/>
            <a:ext cx="2635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Course Outcomes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2861" y="2024947"/>
            <a:ext cx="3183156" cy="34076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0776" y="1701556"/>
            <a:ext cx="895189" cy="916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FBA091-1FD7-4CFB-ACD7-85BE3251E7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3" y="109537"/>
            <a:ext cx="26860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5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9741" y="2281361"/>
            <a:ext cx="4703879" cy="1371600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Arial Rounded MT Bold" panose="020F0704030504030204" pitchFamily="34" charset="0"/>
              </a:rPr>
              <a:t>COURSE SCHEME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72553A-74D0-4B9D-9304-58900E670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7763" cy="10334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DEE27F-8779-4C07-AC60-A99A34010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0859" y="5880762"/>
            <a:ext cx="238125" cy="1028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4275" y="483948"/>
            <a:ext cx="8700242" cy="539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F3513E-1A68-4C52-855E-76B5F5487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03884" y="1571349"/>
            <a:ext cx="3144774" cy="221054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WHY ?</a:t>
            </a:r>
          </a:p>
          <a:p>
            <a:endParaRPr lang="en-US" sz="2800" b="1" dirty="0">
              <a:latin typeface="Arial Rounded MT Bold" panose="020F0704030504030204" pitchFamily="34" charset="0"/>
            </a:endParaRPr>
          </a:p>
          <a:p>
            <a:r>
              <a:rPr lang="en-US" sz="2800" b="1" dirty="0">
                <a:latin typeface="Arial Rounded MT Bold" panose="020F0704030504030204" pitchFamily="34" charset="0"/>
              </a:rPr>
              <a:t>                 </a:t>
            </a: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            WHEN ?</a:t>
            </a:r>
          </a:p>
          <a:p>
            <a:endParaRPr lang="en-US" sz="2800" b="1" dirty="0">
              <a:latin typeface="Arial Rounded MT Bold" panose="020F0704030504030204" pitchFamily="34" charset="0"/>
            </a:endParaRPr>
          </a:p>
          <a:p>
            <a:r>
              <a:rPr lang="en-US" sz="2800" b="1" dirty="0">
                <a:latin typeface="Arial Rounded MT Bold" panose="020F0704030504030204" pitchFamily="34" charset="0"/>
              </a:rPr>
              <a:t>                                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HOW ?</a:t>
            </a:r>
            <a:endParaRPr lang="en-IN" sz="2800" b="1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578A60-1B21-4FCB-B5A6-83206789B1F8}"/>
              </a:ext>
            </a:extLst>
          </p:cNvPr>
          <p:cNvSpPr/>
          <p:nvPr/>
        </p:nvSpPr>
        <p:spPr>
          <a:xfrm>
            <a:off x="630314" y="1012054"/>
            <a:ext cx="6347534" cy="142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dirty="0">
              <a:solidFill>
                <a:prstClr val="black"/>
              </a:solidFill>
              <a:latin typeface="Arial Rounded MT Bold" panose="020F0704030504030204" pitchFamily="34" charset="0"/>
            </a:endParaRPr>
          </a:p>
          <a:p>
            <a:pPr lvl="0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WHY</a:t>
            </a:r>
          </a:p>
          <a:p>
            <a:pPr lvl="0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  <a:p>
            <a:pPr lvl="0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While working with multiple tasks</a:t>
            </a:r>
          </a:p>
          <a:p>
            <a:pPr lvl="0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When we have different choices based problems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984F6-2410-41E0-8864-F5F03575E489}"/>
              </a:ext>
            </a:extLst>
          </p:cNvPr>
          <p:cNvSpPr/>
          <p:nvPr/>
        </p:nvSpPr>
        <p:spPr>
          <a:xfrm>
            <a:off x="621437" y="2796466"/>
            <a:ext cx="6374167" cy="1589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WHEN</a:t>
            </a:r>
          </a:p>
          <a:p>
            <a:pPr algn="just"/>
            <a:endParaRPr 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So when you have multiple options available and you need to decide one of all according to requirement match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4E7DBF-9BBA-427B-9089-FC10D6F992CA}"/>
              </a:ext>
            </a:extLst>
          </p:cNvPr>
          <p:cNvSpPr/>
          <p:nvPr/>
        </p:nvSpPr>
        <p:spPr>
          <a:xfrm>
            <a:off x="594804" y="4722920"/>
            <a:ext cx="6409677" cy="1473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pPr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HOW</a:t>
            </a:r>
          </a:p>
          <a:p>
            <a:pPr algn="just"/>
            <a:endParaRPr 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It has its own structure where multiple switch cases are used. When a particular match is found with a case, that particular case will execute of all other.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74B4B-1EB9-4A0E-805A-B65042453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7763" cy="10334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561625-69B1-4CB6-B9F1-CCCAACCA0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0859" y="5880762"/>
            <a:ext cx="2381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3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98DFB-44E6-4CAF-9EAE-DF582E187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138" y="2155764"/>
            <a:ext cx="3144774" cy="351129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Arial Rounded MT Bold" panose="020F0704030504030204" pitchFamily="34" charset="0"/>
              </a:rPr>
              <a:t>RESOURCES      &amp;</a:t>
            </a:r>
          </a:p>
          <a:p>
            <a:pPr algn="ctr"/>
            <a:r>
              <a:rPr lang="en-US" sz="2800" b="1" dirty="0">
                <a:latin typeface="Arial Rounded MT Bold" panose="020F0704030504030204" pitchFamily="34" charset="0"/>
              </a:rPr>
              <a:t>    LEARNING    			             DIRECTIONS</a:t>
            </a:r>
            <a:endParaRPr lang="en-IN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5471B7-0A96-40F5-8CF7-5748853C0E04}"/>
              </a:ext>
            </a:extLst>
          </p:cNvPr>
          <p:cNvSpPr/>
          <p:nvPr/>
        </p:nvSpPr>
        <p:spPr>
          <a:xfrm>
            <a:off x="1198485" y="1589104"/>
            <a:ext cx="5814874" cy="391505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WALKTHROUGH 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To what and why of switch statement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To the syntax representation of switch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To the execution of the switch statement</a:t>
            </a:r>
          </a:p>
          <a:p>
            <a:endParaRPr lang="en-US" dirty="0"/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LEARNING DIRECTIONS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pPr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You would be able to apply the knowledge in solving multi-task problems and menu driven programs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793C9F-A284-40E6-B9FF-201EE24AF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7763" cy="1033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4FD82E-DCF1-4E54-AA19-8725137B3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0859" y="5880762"/>
            <a:ext cx="2381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6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0DFF2D-AC4E-4305-ABBF-B95AE2059652}"/>
              </a:ext>
            </a:extLst>
          </p:cNvPr>
          <p:cNvSpPr/>
          <p:nvPr/>
        </p:nvSpPr>
        <p:spPr>
          <a:xfrm>
            <a:off x="363985" y="381740"/>
            <a:ext cx="3701989" cy="60989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F4920-E8FE-43B9-8D9A-B0E266D6A12F}"/>
              </a:ext>
            </a:extLst>
          </p:cNvPr>
          <p:cNvSpPr txBox="1"/>
          <p:nvPr/>
        </p:nvSpPr>
        <p:spPr>
          <a:xfrm>
            <a:off x="532660" y="2441359"/>
            <a:ext cx="32137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SWITCH </a:t>
            </a:r>
          </a:p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   </a:t>
            </a:r>
            <a:endParaRPr lang="en-IN" sz="32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8B0A87-34E6-415B-95A7-527C58A2A315}"/>
              </a:ext>
            </a:extLst>
          </p:cNvPr>
          <p:cNvSpPr txBox="1"/>
          <p:nvPr/>
        </p:nvSpPr>
        <p:spPr>
          <a:xfrm>
            <a:off x="1173332" y="3064276"/>
            <a:ext cx="32137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STATEMENT </a:t>
            </a:r>
          </a:p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   </a:t>
            </a:r>
            <a:endParaRPr lang="en-IN" sz="32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1E2916-5381-448A-B5DC-C12B42FC9E44}"/>
              </a:ext>
            </a:extLst>
          </p:cNvPr>
          <p:cNvSpPr txBox="1"/>
          <p:nvPr/>
        </p:nvSpPr>
        <p:spPr>
          <a:xfrm>
            <a:off x="1358283" y="3764131"/>
            <a:ext cx="2396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Let’s cover the why and when of switch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DD9426-CD56-4429-9855-E8C24C412670}"/>
              </a:ext>
            </a:extLst>
          </p:cNvPr>
          <p:cNvSpPr txBox="1"/>
          <p:nvPr/>
        </p:nvSpPr>
        <p:spPr>
          <a:xfrm>
            <a:off x="4456591" y="585926"/>
            <a:ext cx="69956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Sometimes we work with different options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Based on those different options there are </a:t>
            </a:r>
            <a:r>
              <a:rPr lang="en-US" b="1" dirty="0">
                <a:latin typeface="Arial Rounded MT Bold" panose="020F0704030504030204" pitchFamily="34" charset="0"/>
              </a:rPr>
              <a:t>multiple tasks </a:t>
            </a:r>
          </a:p>
          <a:p>
            <a:endParaRPr lang="en-US" b="1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Thus, switch statement can be used where multiple tasks are  involved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</a:p>
          <a:p>
            <a:pPr marL="342900" indent="-342900">
              <a:buAutoNum type="arabicPeriod" startAt="2"/>
            </a:pPr>
            <a:endParaRPr lang="en-US" b="1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It takes a variable and test the value of that variable with the </a:t>
            </a:r>
            <a:r>
              <a:rPr lang="en-US" b="1" dirty="0">
                <a:latin typeface="Arial Rounded MT Bold" panose="020F0704030504030204" pitchFamily="34" charset="0"/>
              </a:rPr>
              <a:t>multiple cases </a:t>
            </a:r>
          </a:p>
          <a:p>
            <a:endParaRPr lang="en-US" b="1" dirty="0">
              <a:latin typeface="Arial Rounded MT Bold" panose="020F0704030504030204" pitchFamily="34" charset="0"/>
            </a:endParaRPr>
          </a:p>
          <a:p>
            <a:r>
              <a:rPr lang="en-US" dirty="0">
                <a:solidFill>
                  <a:srgbClr val="57903F"/>
                </a:solidFill>
                <a:latin typeface="Arial Rounded MT Bold" panose="020F0704030504030204" pitchFamily="34" charset="0"/>
              </a:rPr>
              <a:t>There are 4 switch cases and suppose I gave value 4, the value will matched with each switch case and the matching case will execute ( which is case 4)</a:t>
            </a:r>
            <a:endParaRPr lang="en-IN" dirty="0">
              <a:solidFill>
                <a:srgbClr val="57903F"/>
              </a:solidFill>
              <a:latin typeface="Arial Rounded MT Bold" panose="020F0704030504030204" pitchFamily="34" charset="0"/>
            </a:endParaRPr>
          </a:p>
          <a:p>
            <a:endParaRPr 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F791EE-1004-418B-A9BE-C9CB440F6C62}"/>
              </a:ext>
            </a:extLst>
          </p:cNvPr>
          <p:cNvSpPr/>
          <p:nvPr/>
        </p:nvSpPr>
        <p:spPr>
          <a:xfrm>
            <a:off x="4731797" y="4465467"/>
            <a:ext cx="1447061" cy="4705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Switch case 1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73BF79-5ADC-45A7-B3E3-E0AC20268B64}"/>
              </a:ext>
            </a:extLst>
          </p:cNvPr>
          <p:cNvSpPr/>
          <p:nvPr/>
        </p:nvSpPr>
        <p:spPr>
          <a:xfrm>
            <a:off x="9633752" y="5770485"/>
            <a:ext cx="1552114" cy="5075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Switch case 4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4DE46D-B5F5-4609-B23F-8854D6AF1523}"/>
              </a:ext>
            </a:extLst>
          </p:cNvPr>
          <p:cNvSpPr/>
          <p:nvPr/>
        </p:nvSpPr>
        <p:spPr>
          <a:xfrm>
            <a:off x="6252838" y="4947819"/>
            <a:ext cx="1648289" cy="4705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Switch case 2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146AB8-5501-4271-B958-A4E2A87830DA}"/>
              </a:ext>
            </a:extLst>
          </p:cNvPr>
          <p:cNvSpPr/>
          <p:nvPr/>
        </p:nvSpPr>
        <p:spPr>
          <a:xfrm>
            <a:off x="8056483" y="5331039"/>
            <a:ext cx="1447061" cy="4705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Switch case 3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6F7FC42-7C18-4CC7-8D5C-245E5008B598}"/>
              </a:ext>
            </a:extLst>
          </p:cNvPr>
          <p:cNvSpPr/>
          <p:nvPr/>
        </p:nvSpPr>
        <p:spPr>
          <a:xfrm>
            <a:off x="7421731" y="6010183"/>
            <a:ext cx="1615736" cy="275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B7D7F4-A874-4AF5-95EE-5C762193D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7763" cy="10334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814976F-AF3B-4891-BFF2-CC3E8C0E7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0859" y="5880762"/>
            <a:ext cx="2381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64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0DFF2D-AC4E-4305-ABBF-B95AE2059652}"/>
              </a:ext>
            </a:extLst>
          </p:cNvPr>
          <p:cNvSpPr/>
          <p:nvPr/>
        </p:nvSpPr>
        <p:spPr>
          <a:xfrm>
            <a:off x="363985" y="363984"/>
            <a:ext cx="3701989" cy="60989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F4920-E8FE-43B9-8D9A-B0E266D6A12F}"/>
              </a:ext>
            </a:extLst>
          </p:cNvPr>
          <p:cNvSpPr txBox="1"/>
          <p:nvPr/>
        </p:nvSpPr>
        <p:spPr>
          <a:xfrm>
            <a:off x="532660" y="2441359"/>
            <a:ext cx="32137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SWITCH </a:t>
            </a:r>
          </a:p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   </a:t>
            </a:r>
            <a:endParaRPr lang="en-IN" sz="32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8B0A87-34E6-415B-95A7-527C58A2A315}"/>
              </a:ext>
            </a:extLst>
          </p:cNvPr>
          <p:cNvSpPr txBox="1"/>
          <p:nvPr/>
        </p:nvSpPr>
        <p:spPr>
          <a:xfrm>
            <a:off x="1182210" y="2931111"/>
            <a:ext cx="32137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STUCTURE </a:t>
            </a:r>
          </a:p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   </a:t>
            </a:r>
            <a:endParaRPr lang="en-IN" sz="32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1E2916-5381-448A-B5DC-C12B42FC9E44}"/>
              </a:ext>
            </a:extLst>
          </p:cNvPr>
          <p:cNvSpPr txBox="1"/>
          <p:nvPr/>
        </p:nvSpPr>
        <p:spPr>
          <a:xfrm>
            <a:off x="1216240" y="3666477"/>
            <a:ext cx="2396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Arial Rounded MT Bold" panose="020F0704030504030204" pitchFamily="34" charset="0"/>
              </a:rPr>
              <a:t>Let’s go through the Structure of switch statement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1871D6-DD8C-4E75-A8A8-99BF62F27AF5}"/>
              </a:ext>
            </a:extLst>
          </p:cNvPr>
          <p:cNvSpPr/>
          <p:nvPr/>
        </p:nvSpPr>
        <p:spPr>
          <a:xfrm>
            <a:off x="4714043" y="1003177"/>
            <a:ext cx="5974672" cy="502476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9FEE0A-92C5-42DD-AE57-A9F7B1EB3D08}"/>
              </a:ext>
            </a:extLst>
          </p:cNvPr>
          <p:cNvSpPr/>
          <p:nvPr/>
        </p:nvSpPr>
        <p:spPr>
          <a:xfrm>
            <a:off x="5116497" y="127870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IN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 (expression)</a:t>
            </a:r>
            <a:endParaRPr lang="en-IN" sz="1400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​                  {</a:t>
            </a:r>
            <a:endParaRPr lang="en-IN" sz="1400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case value1:</a:t>
            </a:r>
            <a:endParaRPr lang="en-IN" sz="1400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// statements</a:t>
            </a:r>
            <a:endParaRPr lang="en-IN" sz="1400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break;</a:t>
            </a:r>
            <a:endParaRPr lang="en-IN" sz="1400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400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case value2:</a:t>
            </a:r>
            <a:endParaRPr lang="en-IN" sz="1400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// statements</a:t>
            </a:r>
            <a:endParaRPr lang="en-IN" sz="1400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break;</a:t>
            </a:r>
            <a:endParaRPr lang="en-IN" sz="1400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.</a:t>
            </a:r>
            <a:endParaRPr lang="en-IN" sz="1400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.</a:t>
            </a:r>
            <a:endParaRPr lang="en-IN" sz="1400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.</a:t>
            </a:r>
            <a:endParaRPr lang="en-IN" sz="1400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default:</a:t>
            </a:r>
            <a:endParaRPr lang="en-IN" sz="1400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// default statements</a:t>
            </a:r>
            <a:endParaRPr lang="en-IN" sz="1400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}</a:t>
            </a:r>
            <a:endParaRPr lang="en-IN" sz="14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AB3A2F-5B06-4CCF-9D60-7DC2EB0152E7}"/>
              </a:ext>
            </a:extLst>
          </p:cNvPr>
          <p:cNvSpPr/>
          <p:nvPr/>
        </p:nvSpPr>
        <p:spPr>
          <a:xfrm>
            <a:off x="9277165" y="5450890"/>
            <a:ext cx="1935333" cy="80786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57903F"/>
                </a:solidFill>
                <a:latin typeface="Arial Rounded MT Bold" panose="020F0704030504030204" pitchFamily="34" charset="0"/>
              </a:rPr>
              <a:t>Default statement is optional</a:t>
            </a:r>
            <a:endParaRPr lang="en-IN" sz="1400" b="1" dirty="0">
              <a:solidFill>
                <a:srgbClr val="57903F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17FC93-5CCE-493B-B69E-5B845DB903F7}"/>
              </a:ext>
            </a:extLst>
          </p:cNvPr>
          <p:cNvCxnSpPr/>
          <p:nvPr/>
        </p:nvCxnSpPr>
        <p:spPr>
          <a:xfrm>
            <a:off x="10040644" y="5015883"/>
            <a:ext cx="144706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26F896-42F5-4D30-8D1F-6D86406E1198}"/>
              </a:ext>
            </a:extLst>
          </p:cNvPr>
          <p:cNvCxnSpPr/>
          <p:nvPr/>
        </p:nvCxnSpPr>
        <p:spPr>
          <a:xfrm>
            <a:off x="11469950" y="5033639"/>
            <a:ext cx="0" cy="69245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7502E4-081D-4D4B-B714-E78BB84E117A}"/>
              </a:ext>
            </a:extLst>
          </p:cNvPr>
          <p:cNvCxnSpPr/>
          <p:nvPr/>
        </p:nvCxnSpPr>
        <p:spPr>
          <a:xfrm flipH="1">
            <a:off x="11221375" y="5717219"/>
            <a:ext cx="2574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C009CF2-0943-44B2-93E6-CD6F09B55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7763" cy="10334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F80DBF-4032-45C7-B9BF-C902F9097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0859" y="5880762"/>
            <a:ext cx="2381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59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544807-ADE3-4A7A-B705-C4F274ADB08F}"/>
              </a:ext>
            </a:extLst>
          </p:cNvPr>
          <p:cNvSpPr/>
          <p:nvPr/>
        </p:nvSpPr>
        <p:spPr>
          <a:xfrm>
            <a:off x="2956263" y="559293"/>
            <a:ext cx="4225771" cy="564619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switch (exp)              let int exp = 2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​                  {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case 1: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// statement 1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break;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case 2: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// statements 2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break;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case 3: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//statement 3</a:t>
            </a:r>
          </a:p>
          <a:p>
            <a:pPr>
              <a:spcAft>
                <a:spcPts val="0"/>
              </a:spcAft>
            </a:pP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default: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        statements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}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60C0BF-6F3B-4C42-BA6A-AEBD31AF1885}"/>
              </a:ext>
            </a:extLst>
          </p:cNvPr>
          <p:cNvSpPr/>
          <p:nvPr/>
        </p:nvSpPr>
        <p:spPr>
          <a:xfrm>
            <a:off x="7440965" y="543017"/>
            <a:ext cx="4225771" cy="564619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switch (exp)              let int exp = 2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​                  {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case 1: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// statement 1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case 2: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// statements 2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case 3: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//statement 3</a:t>
            </a:r>
          </a:p>
          <a:p>
            <a:pPr>
              <a:spcAft>
                <a:spcPts val="0"/>
              </a:spcAft>
            </a:pP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default: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        statements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}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9F34F551-60EF-4C8F-964B-C91B3A0FB4EF}"/>
              </a:ext>
            </a:extLst>
          </p:cNvPr>
          <p:cNvSpPr/>
          <p:nvPr/>
        </p:nvSpPr>
        <p:spPr>
          <a:xfrm>
            <a:off x="275208" y="3027284"/>
            <a:ext cx="2618911" cy="1882067"/>
          </a:xfrm>
          <a:prstGeom prst="hexag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Break will stop the control after case 2 &amp; statement 2 will be printed only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91BE7-90E7-4C7F-80B0-8E32EAAF04AD}"/>
              </a:ext>
            </a:extLst>
          </p:cNvPr>
          <p:cNvSpPr txBox="1"/>
          <p:nvPr/>
        </p:nvSpPr>
        <p:spPr>
          <a:xfrm>
            <a:off x="5468646" y="5779363"/>
            <a:ext cx="180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WITH BREAK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5965C-0AEB-4FBA-8572-F1849225F721}"/>
              </a:ext>
            </a:extLst>
          </p:cNvPr>
          <p:cNvSpPr txBox="1"/>
          <p:nvPr/>
        </p:nvSpPr>
        <p:spPr>
          <a:xfrm>
            <a:off x="7787197" y="5425736"/>
            <a:ext cx="3913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All cases will execute after the matching case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861C0-0BE8-4A8E-B2D8-C4C70FB29485}"/>
              </a:ext>
            </a:extLst>
          </p:cNvPr>
          <p:cNvSpPr txBox="1"/>
          <p:nvPr/>
        </p:nvSpPr>
        <p:spPr>
          <a:xfrm>
            <a:off x="754602" y="1305017"/>
            <a:ext cx="2006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B8D233"/>
                </a:solidFill>
                <a:latin typeface="Arial Rounded MT Bold" panose="020F0704030504030204" pitchFamily="34" charset="0"/>
              </a:rPr>
              <a:t>Why break ?</a:t>
            </a:r>
            <a:endParaRPr lang="en-IN" sz="3600" dirty="0">
              <a:solidFill>
                <a:srgbClr val="B8D233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1AEFCF-4F5A-4462-BA85-0AB8CBEF9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7763" cy="10334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495EE5-FC3C-42EF-913A-479529B27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0859" y="5880762"/>
            <a:ext cx="2381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17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7903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903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7903F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903F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7903F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903F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7903F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903F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7903F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903F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7903F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903F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7903F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903F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7903F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903F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7903F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903F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7903F"/>
                                      </p:to>
                                    </p:animClr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903F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7903F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903F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FAC3A922-03E3-4ECC-A0D4-65E26CBC9F06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,\u001B.\u0018{C273B255-4E4C-4601-ABF8-D07FC645117E}&quot;,&quot;F:\\CU\\BlackBoard\\20CST111\\PPTs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  <p:tag name="ISPRING_SCORM_RATE_SLIDES" val="0"/>
  <p:tag name="ISPRING_SCORM_PASSING_SCORE" val="0.000000"/>
  <p:tag name="ISPRING_CURRENT_PLAYER_ID" val="universal"/>
  <p:tag name="ISPRING_PRESENTATION_TITLE" val="lecture 11 switch statement"/>
  <p:tag name="ISPRING_FIRST_PUBLISH" val="1"/>
  <p:tag name="ISPRING_SCORM_RATE_QUIZZES" val="0"/>
</p:tagLst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0</TotalTime>
  <Words>1106</Words>
  <Application>Microsoft Office PowerPoint</Application>
  <PresentationFormat>Widescreen</PresentationFormat>
  <Paragraphs>293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Arial</vt:lpstr>
      <vt:lpstr>Arial Black</vt:lpstr>
      <vt:lpstr>Arial Rounded MT Bold</vt:lpstr>
      <vt:lpstr>Bookman Old Style</vt:lpstr>
      <vt:lpstr>Broadway</vt:lpstr>
      <vt:lpstr>Calibri</vt:lpstr>
      <vt:lpstr>Casper</vt:lpstr>
      <vt:lpstr>Corbel</vt:lpstr>
      <vt:lpstr>Karla</vt:lpstr>
      <vt:lpstr>Raleway ExtraBold</vt:lpstr>
      <vt:lpstr>Segoe UI</vt:lpstr>
      <vt:lpstr>Times New Roman</vt:lpstr>
      <vt:lpstr>Basis</vt:lpstr>
      <vt:lpstr>CorelDRAW</vt:lpstr>
      <vt:lpstr>PowerPoint Presentation</vt:lpstr>
      <vt:lpstr>PowerPoint Presentation</vt:lpstr>
      <vt:lpstr>PowerPoint Presentation</vt:lpstr>
      <vt:lpstr>COURSE SCHEME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switch statement</dc:title>
  <dc:creator/>
  <cp:lastModifiedBy/>
  <cp:revision>1</cp:revision>
  <dcterms:created xsi:type="dcterms:W3CDTF">2020-06-24T07:38:53Z</dcterms:created>
  <dcterms:modified xsi:type="dcterms:W3CDTF">2022-06-09T09:09:34Z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