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3.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74" r:id="rId4"/>
  </p:sldMasterIdLst>
  <p:notesMasterIdLst>
    <p:notesMasterId r:id="rId20"/>
  </p:notesMasterIdLst>
  <p:handoutMasterIdLst>
    <p:handoutMasterId r:id="rId21"/>
  </p:handoutMasterIdLst>
  <p:sldIdLst>
    <p:sldId id="368" r:id="rId5"/>
    <p:sldId id="531" r:id="rId6"/>
    <p:sldId id="490" r:id="rId7"/>
    <p:sldId id="491" r:id="rId8"/>
    <p:sldId id="506" r:id="rId9"/>
    <p:sldId id="488" r:id="rId10"/>
    <p:sldId id="535" r:id="rId11"/>
    <p:sldId id="502" r:id="rId12"/>
    <p:sldId id="511" r:id="rId13"/>
    <p:sldId id="497" r:id="rId14"/>
    <p:sldId id="525" r:id="rId15"/>
    <p:sldId id="498" r:id="rId16"/>
    <p:sldId id="500" r:id="rId17"/>
    <p:sldId id="501" r:id="rId18"/>
    <p:sldId id="532"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64" userDrawn="1">
          <p15:clr>
            <a:srgbClr val="A4A3A4"/>
          </p15:clr>
        </p15:guide>
        <p15:guide id="2" pos="27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ndrima Chakraborty" initials="SC" lastIdx="13" clrIdx="0"/>
  <p:cmAuthor id="2" name="Rajib Acharya" initials="RA" lastIdx="1" clrIdx="1"/>
  <p:cmAuthor id="3" name="Vani Sethi" initials="VS" lastIdx="1" clrIdx="2">
    <p:extLst>
      <p:ext uri="{19B8F6BF-5375-455C-9EA6-DF929625EA0E}">
        <p15:presenceInfo xmlns:p15="http://schemas.microsoft.com/office/powerpoint/2012/main" userId="S-1-5-21-889838981-920820592-1903951286-5915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219C"/>
    <a:srgbClr val="FFE699"/>
    <a:srgbClr val="FF6600"/>
    <a:srgbClr val="FF00FF"/>
    <a:srgbClr val="008000"/>
    <a:srgbClr val="FF0066"/>
    <a:srgbClr val="808000"/>
    <a:srgbClr val="BDD7EE"/>
    <a:srgbClr val="FF9933"/>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F8A17-2B41-473F-B162-A3760872CC7A}" v="2" dt="2019-10-31T03:00:44.5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69" d="100"/>
          <a:sy n="69" d="100"/>
        </p:scale>
        <p:origin x="1356" y="48"/>
      </p:cViewPr>
      <p:guideLst>
        <p:guide orient="horz" pos="3264"/>
        <p:guide pos="2760"/>
      </p:guideLst>
    </p:cSldViewPr>
  </p:slideViewPr>
  <p:outlineViewPr>
    <p:cViewPr>
      <p:scale>
        <a:sx n="33" d="100"/>
        <a:sy n="33" d="100"/>
      </p:scale>
      <p:origin x="0" y="-1840"/>
    </p:cViewPr>
  </p:outlineViewPr>
  <p:notesTextViewPr>
    <p:cViewPr>
      <p:scale>
        <a:sx n="1" d="1"/>
        <a:sy n="1" d="1"/>
      </p:scale>
      <p:origin x="0" y="0"/>
    </p:cViewPr>
  </p:notesTextViewPr>
  <p:sorterViewPr>
    <p:cViewPr varScale="1">
      <p:scale>
        <a:sx n="1" d="1"/>
        <a:sy n="1" d="1"/>
      </p:scale>
      <p:origin x="0" y="-2706"/>
    </p:cViewPr>
  </p:sorterViewPr>
  <p:notesViewPr>
    <p:cSldViewPr snapToGrid="0">
      <p:cViewPr varScale="1">
        <p:scale>
          <a:sx n="53" d="100"/>
          <a:sy n="53" d="100"/>
        </p:scale>
        <p:origin x="264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Anwesha%20Lahiri\Downloads\pa%20tables%20-extd..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Anwesha%20Lahiri\Downloads\pa%20tables%20-extd..xlsx" TargetMode="Externa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020472125356378"/>
          <c:y val="0"/>
          <c:w val="0.58979527874643622"/>
          <c:h val="1"/>
        </c:manualLayout>
      </c:layout>
      <c:barChart>
        <c:barDir val="bar"/>
        <c:grouping val="clustered"/>
        <c:varyColors val="0"/>
        <c:ser>
          <c:idx val="0"/>
          <c:order val="0"/>
          <c:tx>
            <c:strRef>
              <c:f>Sheet1!$B$1</c:f>
              <c:strCache>
                <c:ptCount val="1"/>
                <c:pt idx="0">
                  <c:v>Girls</c:v>
                </c:pt>
              </c:strCache>
            </c:strRef>
          </c:tx>
          <c:spPr>
            <a:solidFill>
              <a:srgbClr val="FF6600"/>
            </a:solidFill>
            <a:ln w="25400">
              <a:solidFill>
                <a:srgbClr val="FF6600"/>
              </a:solidFill>
            </a:ln>
            <a:effectLst/>
          </c:spPr>
          <c:invertIfNegative val="0"/>
          <c:dLbls>
            <c:dLbl>
              <c:idx val="1"/>
              <c:numFmt formatCode="0;[Black]0" sourceLinked="0"/>
              <c:spPr>
                <a:noFill/>
                <a:ln>
                  <a:noFill/>
                </a:ln>
                <a:effectLst/>
              </c:spPr>
              <c:txPr>
                <a:bodyPr rot="0" spcFirstLastPara="1" vertOverflow="ellipsis" vert="horz" wrap="square" anchor="ctr" anchorCtr="0"/>
                <a:lstStyle/>
                <a:p>
                  <a:pPr>
                    <a:defRPr sz="1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DA17-44E0-978F-2E154B87C741}"/>
                </c:ext>
              </c:extLst>
            </c:dLbl>
            <c:numFmt formatCode="0;[Black]0" sourceLinked="0"/>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Too Short (%)</c:v>
                </c:pt>
                <c:pt idx="1">
                  <c:v>Too Thin (%)</c:v>
                </c:pt>
                <c:pt idx="2">
                  <c:v>Overweight/Obese (%)</c:v>
                </c:pt>
              </c:strCache>
            </c:strRef>
          </c:cat>
          <c:val>
            <c:numRef>
              <c:f>Sheet1!$B$2:$B$4</c:f>
              <c:numCache>
                <c:formatCode>General</c:formatCode>
                <c:ptCount val="3"/>
                <c:pt idx="0">
                  <c:v>-29</c:v>
                </c:pt>
                <c:pt idx="1">
                  <c:v>-18</c:v>
                </c:pt>
                <c:pt idx="2">
                  <c:v>-5</c:v>
                </c:pt>
              </c:numCache>
            </c:numRef>
          </c:val>
          <c:extLst>
            <c:ext xmlns:c16="http://schemas.microsoft.com/office/drawing/2014/chart" uri="{C3380CC4-5D6E-409C-BE32-E72D297353CC}">
              <c16:uniqueId val="{00000000-DA17-44E0-978F-2E154B87C741}"/>
            </c:ext>
          </c:extLst>
        </c:ser>
        <c:ser>
          <c:idx val="1"/>
          <c:order val="1"/>
          <c:tx>
            <c:strRef>
              <c:f>Sheet1!$C$1</c:f>
              <c:strCache>
                <c:ptCount val="1"/>
                <c:pt idx="0">
                  <c:v>Boys</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Too Short (%)</c:v>
                </c:pt>
                <c:pt idx="1">
                  <c:v>Too Thin (%)</c:v>
                </c:pt>
                <c:pt idx="2">
                  <c:v>Overweight/Obese (%)</c:v>
                </c:pt>
              </c:strCache>
            </c:strRef>
          </c:cat>
          <c:val>
            <c:numRef>
              <c:f>Sheet1!$C$2:$C$4</c:f>
              <c:numCache>
                <c:formatCode>General</c:formatCode>
                <c:ptCount val="3"/>
                <c:pt idx="0">
                  <c:v>25</c:v>
                </c:pt>
                <c:pt idx="1">
                  <c:v>29</c:v>
                </c:pt>
                <c:pt idx="2">
                  <c:v>5</c:v>
                </c:pt>
              </c:numCache>
            </c:numRef>
          </c:val>
          <c:extLst>
            <c:ext xmlns:c16="http://schemas.microsoft.com/office/drawing/2014/chart" uri="{C3380CC4-5D6E-409C-BE32-E72D297353CC}">
              <c16:uniqueId val="{00000001-DA17-44E0-978F-2E154B87C741}"/>
            </c:ext>
          </c:extLst>
        </c:ser>
        <c:dLbls>
          <c:dLblPos val="outEnd"/>
          <c:showLegendKey val="0"/>
          <c:showVal val="1"/>
          <c:showCatName val="0"/>
          <c:showSerName val="0"/>
          <c:showPercent val="0"/>
          <c:showBubbleSize val="0"/>
        </c:dLbls>
        <c:gapWidth val="100"/>
        <c:overlap val="100"/>
        <c:axId val="71850415"/>
        <c:axId val="75213935"/>
      </c:barChart>
      <c:catAx>
        <c:axId val="71850415"/>
        <c:scaling>
          <c:orientation val="minMax"/>
        </c:scaling>
        <c:delete val="0"/>
        <c:axPos val="l"/>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2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80"/>
        <c:noMultiLvlLbl val="0"/>
      </c:catAx>
      <c:valAx>
        <c:axId val="75213935"/>
        <c:scaling>
          <c:orientation val="minMax"/>
        </c:scaling>
        <c:delete val="1"/>
        <c:axPos val="b"/>
        <c:numFmt formatCode="General"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IN" dirty="0"/>
              <a:t> GIRLS</a:t>
            </a:r>
          </a:p>
        </c:rich>
      </c:tx>
      <c:overlay val="0"/>
      <c:spPr>
        <a:solidFill>
          <a:srgbClr val="FF6600"/>
        </a:solidFill>
        <a:ln>
          <a:noFill/>
        </a:ln>
        <a:effectLst/>
      </c:spPr>
    </c:title>
    <c:autoTitleDeleted val="0"/>
    <c:plotArea>
      <c:layout/>
      <c:lineChart>
        <c:grouping val="standard"/>
        <c:varyColors val="0"/>
        <c:ser>
          <c:idx val="3"/>
          <c:order val="0"/>
          <c:tx>
            <c:strRef>
              <c:f>Sheet2!$E$19</c:f>
              <c:strCache>
                <c:ptCount val="1"/>
                <c:pt idx="0">
                  <c:v>Screen Time</c:v>
                </c:pt>
              </c:strCache>
            </c:strRef>
          </c:tx>
          <c:spPr>
            <a:ln w="28575" cap="rnd">
              <a:solidFill>
                <a:srgbClr val="00B050"/>
              </a:solidFill>
              <a:round/>
            </a:ln>
            <a:effectLst/>
          </c:spPr>
          <c:marker>
            <c:symbol val="circle"/>
            <c:size val="5"/>
            <c:spPr>
              <a:solidFill>
                <a:schemeClr val="accent2">
                  <a:lumMod val="60000"/>
                </a:schemeClr>
              </a:solidFill>
              <a:ln w="9525">
                <a:solidFill>
                  <a:srgbClr val="00B050"/>
                </a:solidFill>
              </a:ln>
              <a:effectLst/>
            </c:spPr>
          </c:marker>
          <c:cat>
            <c:numRef>
              <c:f>Sheet2!$A$20:$A$29</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Sheet2!$E$20:$E$29</c:f>
              <c:numCache>
                <c:formatCode>0.0</c:formatCode>
                <c:ptCount val="10"/>
                <c:pt idx="0">
                  <c:v>1.245007</c:v>
                </c:pt>
                <c:pt idx="1">
                  <c:v>1.356538</c:v>
                </c:pt>
                <c:pt idx="2">
                  <c:v>1.1904539999999999</c:v>
                </c:pt>
                <c:pt idx="3">
                  <c:v>1.352921</c:v>
                </c:pt>
                <c:pt idx="4">
                  <c:v>1.4327920000000001</c:v>
                </c:pt>
                <c:pt idx="5">
                  <c:v>1.324427</c:v>
                </c:pt>
                <c:pt idx="6">
                  <c:v>1.2740210000000001</c:v>
                </c:pt>
                <c:pt idx="7">
                  <c:v>1.513395</c:v>
                </c:pt>
                <c:pt idx="8">
                  <c:v>1.824157</c:v>
                </c:pt>
                <c:pt idx="9">
                  <c:v>2.011028</c:v>
                </c:pt>
              </c:numCache>
            </c:numRef>
          </c:val>
          <c:smooth val="0"/>
          <c:extLst>
            <c:ext xmlns:c16="http://schemas.microsoft.com/office/drawing/2014/chart" uri="{C3380CC4-5D6E-409C-BE32-E72D297353CC}">
              <c16:uniqueId val="{00000003-B735-4975-9A69-371F7706241B}"/>
            </c:ext>
          </c:extLst>
        </c:ser>
        <c:ser>
          <c:idx val="4"/>
          <c:order val="1"/>
          <c:tx>
            <c:strRef>
              <c:f>Sheet2!$F$19</c:f>
              <c:strCache>
                <c:ptCount val="1"/>
                <c:pt idx="0">
                  <c:v>Outdoor Physical Activity Time</c:v>
                </c:pt>
              </c:strCache>
            </c:strRef>
          </c:tx>
          <c:spPr>
            <a:ln w="28575" cap="rnd">
              <a:solidFill>
                <a:srgbClr val="FF0000"/>
              </a:solidFill>
              <a:round/>
            </a:ln>
            <a:effectLst/>
          </c:spPr>
          <c:marker>
            <c:symbol val="circle"/>
            <c:size val="5"/>
            <c:spPr>
              <a:solidFill>
                <a:schemeClr val="accent4">
                  <a:lumMod val="60000"/>
                </a:schemeClr>
              </a:solidFill>
              <a:ln w="9525">
                <a:solidFill>
                  <a:srgbClr val="FF0000"/>
                </a:solidFill>
              </a:ln>
              <a:effectLst/>
            </c:spPr>
          </c:marker>
          <c:cat>
            <c:numRef>
              <c:f>Sheet2!$A$20:$A$29</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Sheet2!$F$20:$F$29</c:f>
              <c:numCache>
                <c:formatCode>0.0</c:formatCode>
                <c:ptCount val="10"/>
                <c:pt idx="0">
                  <c:v>0.41861359999999997</c:v>
                </c:pt>
                <c:pt idx="1">
                  <c:v>0.42126229999999998</c:v>
                </c:pt>
                <c:pt idx="2">
                  <c:v>0.41243750000000001</c:v>
                </c:pt>
                <c:pt idx="3">
                  <c:v>0.42206440000000001</c:v>
                </c:pt>
                <c:pt idx="4">
                  <c:v>0.28196949999999998</c:v>
                </c:pt>
                <c:pt idx="5">
                  <c:v>0.26887240000000001</c:v>
                </c:pt>
                <c:pt idx="6">
                  <c:v>0.18118899999999999</c:v>
                </c:pt>
                <c:pt idx="7">
                  <c:v>0.11693050000000001</c:v>
                </c:pt>
                <c:pt idx="8">
                  <c:v>0.1056175</c:v>
                </c:pt>
                <c:pt idx="9">
                  <c:v>6.8150799999999997E-2</c:v>
                </c:pt>
              </c:numCache>
            </c:numRef>
          </c:val>
          <c:smooth val="0"/>
          <c:extLst>
            <c:ext xmlns:c16="http://schemas.microsoft.com/office/drawing/2014/chart" uri="{C3380CC4-5D6E-409C-BE32-E72D297353CC}">
              <c16:uniqueId val="{00000004-B735-4975-9A69-371F7706241B}"/>
            </c:ext>
          </c:extLst>
        </c:ser>
        <c:dLbls>
          <c:showLegendKey val="0"/>
          <c:showVal val="0"/>
          <c:showCatName val="0"/>
          <c:showSerName val="0"/>
          <c:showPercent val="0"/>
          <c:showBubbleSize val="0"/>
        </c:dLbls>
        <c:marker val="1"/>
        <c:smooth val="0"/>
        <c:axId val="-2093777912"/>
        <c:axId val="-2093788824"/>
      </c:lineChart>
      <c:catAx>
        <c:axId val="-2093777912"/>
        <c:scaling>
          <c:orientation val="minMax"/>
        </c:scaling>
        <c:delete val="0"/>
        <c:axPos val="b"/>
        <c:title>
          <c:tx>
            <c:rich>
              <a:bodyPr rot="0" vert="horz"/>
              <a:lstStyle/>
              <a:p>
                <a:pPr>
                  <a:defRPr/>
                </a:pPr>
                <a:r>
                  <a:rPr lang="en-IN" dirty="0"/>
                  <a:t>Age (in years)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solidFill>
                  <a:schemeClr val="tx1"/>
                </a:solidFill>
              </a:defRPr>
            </a:pPr>
            <a:endParaRPr lang="en-US"/>
          </a:p>
        </c:txPr>
        <c:crossAx val="-2093788824"/>
        <c:crosses val="autoZero"/>
        <c:auto val="1"/>
        <c:lblAlgn val="ctr"/>
        <c:lblOffset val="100"/>
        <c:noMultiLvlLbl val="0"/>
      </c:catAx>
      <c:valAx>
        <c:axId val="-2093788824"/>
        <c:scaling>
          <c:orientation val="minMax"/>
        </c:scaling>
        <c:delete val="0"/>
        <c:axPos val="l"/>
        <c:title>
          <c:tx>
            <c:rich>
              <a:bodyPr rot="-5400000" vert="horz"/>
              <a:lstStyle/>
              <a:p>
                <a:pPr>
                  <a:defRPr/>
                </a:pPr>
                <a:r>
                  <a:rPr lang="en-IN" dirty="0"/>
                  <a:t>Time (in hours)</a:t>
                </a:r>
              </a:p>
            </c:rich>
          </c:tx>
          <c:overlay val="0"/>
          <c:spPr>
            <a:noFill/>
            <a:ln>
              <a:noFill/>
            </a:ln>
            <a:effectLst/>
          </c:spPr>
        </c:title>
        <c:numFmt formatCode="0.0" sourceLinked="1"/>
        <c:majorTickMark val="none"/>
        <c:minorTickMark val="none"/>
        <c:tickLblPos val="nextTo"/>
        <c:spPr>
          <a:noFill/>
          <a:ln>
            <a:noFill/>
          </a:ln>
          <a:effectLst/>
        </c:spPr>
        <c:txPr>
          <a:bodyPr rot="-60000000" vert="horz"/>
          <a:lstStyle/>
          <a:p>
            <a:pPr>
              <a:defRPr/>
            </a:pPr>
            <a:endParaRPr lang="en-US"/>
          </a:p>
        </c:txPr>
        <c:crossAx val="-2093777912"/>
        <c:crosses val="autoZero"/>
        <c:crossBetween val="between"/>
      </c:valAx>
      <c:spPr>
        <a:noFill/>
        <a:ln>
          <a:noFill/>
        </a:ln>
        <a:effectLst/>
      </c:spPr>
    </c:plotArea>
    <c:legend>
      <c:legendPos val="t"/>
      <c:overlay val="0"/>
      <c:spPr>
        <a:noFill/>
        <a:ln>
          <a:noFill/>
        </a:ln>
        <a:effectLst/>
      </c:spPr>
      <c:txPr>
        <a:bodyPr rot="0" vert="horz"/>
        <a:lstStyle/>
        <a:p>
          <a:pPr>
            <a:defRPr>
              <a:latin typeface="Arial" panose="020B0604020202020204" pitchFamily="34" charset="0"/>
              <a:cs typeface="Arial" panose="020B0604020202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sz="1400">
          <a:solidFill>
            <a:sysClr val="windowText" lastClr="000000"/>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vert="horz"/>
          <a:lstStyle/>
          <a:p>
            <a:pPr>
              <a:defRPr/>
            </a:pPr>
            <a:r>
              <a:rPr lang="en-IN" dirty="0"/>
              <a:t>BOYS</a:t>
            </a:r>
          </a:p>
        </c:rich>
      </c:tx>
      <c:overlay val="0"/>
      <c:spPr>
        <a:solidFill>
          <a:srgbClr val="FFC000"/>
        </a:solidFill>
        <a:ln>
          <a:noFill/>
        </a:ln>
        <a:effectLst/>
      </c:spPr>
    </c:title>
    <c:autoTitleDeleted val="0"/>
    <c:plotArea>
      <c:layout/>
      <c:lineChart>
        <c:grouping val="standard"/>
        <c:varyColors val="0"/>
        <c:ser>
          <c:idx val="3"/>
          <c:order val="0"/>
          <c:tx>
            <c:strRef>
              <c:f>Sheet2!$E$3</c:f>
              <c:strCache>
                <c:ptCount val="1"/>
                <c:pt idx="0">
                  <c:v>Screen Time</c:v>
                </c:pt>
              </c:strCache>
            </c:strRef>
          </c:tx>
          <c:spPr>
            <a:ln w="28575" cap="rnd">
              <a:solidFill>
                <a:srgbClr val="00B050"/>
              </a:solidFill>
              <a:round/>
            </a:ln>
            <a:effectLst/>
          </c:spPr>
          <c:marker>
            <c:symbol val="circle"/>
            <c:size val="5"/>
            <c:spPr>
              <a:solidFill>
                <a:schemeClr val="accent2">
                  <a:lumMod val="60000"/>
                </a:schemeClr>
              </a:solidFill>
              <a:ln w="9525">
                <a:solidFill>
                  <a:srgbClr val="00B050"/>
                </a:solidFill>
              </a:ln>
              <a:effectLst/>
            </c:spPr>
          </c:marker>
          <c:cat>
            <c:numRef>
              <c:f>Sheet2!$A$4:$A$13</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Sheet2!$E$4:$E$13</c:f>
              <c:numCache>
                <c:formatCode>0.0</c:formatCode>
                <c:ptCount val="10"/>
                <c:pt idx="0">
                  <c:v>1.2285569999999999</c:v>
                </c:pt>
                <c:pt idx="1">
                  <c:v>1.2285140000000001</c:v>
                </c:pt>
                <c:pt idx="2">
                  <c:v>1.240383</c:v>
                </c:pt>
                <c:pt idx="3">
                  <c:v>1.2382649999999999</c:v>
                </c:pt>
                <c:pt idx="4">
                  <c:v>1.1482270000000001</c:v>
                </c:pt>
                <c:pt idx="5">
                  <c:v>1.354149</c:v>
                </c:pt>
                <c:pt idx="6">
                  <c:v>1.3867970000000001</c:v>
                </c:pt>
                <c:pt idx="7">
                  <c:v>1.7089700000000001</c:v>
                </c:pt>
                <c:pt idx="8">
                  <c:v>1.862052</c:v>
                </c:pt>
                <c:pt idx="9">
                  <c:v>1.986621</c:v>
                </c:pt>
              </c:numCache>
            </c:numRef>
          </c:val>
          <c:smooth val="0"/>
          <c:extLst>
            <c:ext xmlns:c16="http://schemas.microsoft.com/office/drawing/2014/chart" uri="{C3380CC4-5D6E-409C-BE32-E72D297353CC}">
              <c16:uniqueId val="{00000003-83AD-4A58-81A2-B1D00AF377E7}"/>
            </c:ext>
          </c:extLst>
        </c:ser>
        <c:ser>
          <c:idx val="4"/>
          <c:order val="1"/>
          <c:tx>
            <c:strRef>
              <c:f>Sheet2!$F$3</c:f>
              <c:strCache>
                <c:ptCount val="1"/>
                <c:pt idx="0">
                  <c:v>Outdoor Physical Activity Time</c:v>
                </c:pt>
              </c:strCache>
            </c:strRef>
          </c:tx>
          <c:spPr>
            <a:ln w="28575" cap="rnd">
              <a:solidFill>
                <a:srgbClr val="FF0000"/>
              </a:solidFill>
              <a:round/>
            </a:ln>
            <a:effectLst/>
          </c:spPr>
          <c:marker>
            <c:symbol val="circle"/>
            <c:size val="5"/>
            <c:spPr>
              <a:solidFill>
                <a:schemeClr val="accent4">
                  <a:lumMod val="60000"/>
                </a:schemeClr>
              </a:solidFill>
              <a:ln w="9525">
                <a:solidFill>
                  <a:srgbClr val="FF0000"/>
                </a:solidFill>
              </a:ln>
              <a:effectLst/>
            </c:spPr>
          </c:marker>
          <c:cat>
            <c:numRef>
              <c:f>Sheet2!$A$4:$A$13</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Sheet2!$F$4:$F$13</c:f>
              <c:numCache>
                <c:formatCode>0.0</c:formatCode>
                <c:ptCount val="10"/>
                <c:pt idx="0">
                  <c:v>0.68472319999999998</c:v>
                </c:pt>
                <c:pt idx="1">
                  <c:v>0.82256560000000001</c:v>
                </c:pt>
                <c:pt idx="2">
                  <c:v>0.68292569999999997</c:v>
                </c:pt>
                <c:pt idx="3">
                  <c:v>0.83416809999999997</c:v>
                </c:pt>
                <c:pt idx="4">
                  <c:v>0.71747159999999999</c:v>
                </c:pt>
                <c:pt idx="5">
                  <c:v>0.80547150000000001</c:v>
                </c:pt>
                <c:pt idx="6">
                  <c:v>0.64262850000000005</c:v>
                </c:pt>
                <c:pt idx="7">
                  <c:v>1.0025269999999999</c:v>
                </c:pt>
                <c:pt idx="8">
                  <c:v>0.92647999999999997</c:v>
                </c:pt>
                <c:pt idx="9">
                  <c:v>0.69096480000000005</c:v>
                </c:pt>
              </c:numCache>
            </c:numRef>
          </c:val>
          <c:smooth val="0"/>
          <c:extLst>
            <c:ext xmlns:c16="http://schemas.microsoft.com/office/drawing/2014/chart" uri="{C3380CC4-5D6E-409C-BE32-E72D297353CC}">
              <c16:uniqueId val="{00000004-83AD-4A58-81A2-B1D00AF377E7}"/>
            </c:ext>
          </c:extLst>
        </c:ser>
        <c:dLbls>
          <c:showLegendKey val="0"/>
          <c:showVal val="0"/>
          <c:showCatName val="0"/>
          <c:showSerName val="0"/>
          <c:showPercent val="0"/>
          <c:showBubbleSize val="0"/>
        </c:dLbls>
        <c:marker val="1"/>
        <c:smooth val="0"/>
        <c:axId val="-2105906888"/>
        <c:axId val="-2105839160"/>
      </c:lineChart>
      <c:catAx>
        <c:axId val="-2105906888"/>
        <c:scaling>
          <c:orientation val="minMax"/>
        </c:scaling>
        <c:delete val="0"/>
        <c:axPos val="b"/>
        <c:title>
          <c:tx>
            <c:rich>
              <a:bodyPr rot="0" vert="horz"/>
              <a:lstStyle/>
              <a:p>
                <a:pPr>
                  <a:defRPr/>
                </a:pPr>
                <a:r>
                  <a:rPr lang="en-IN" dirty="0"/>
                  <a:t>Age (in years)</a:t>
                </a:r>
              </a:p>
            </c:rich>
          </c:tx>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solidFill>
                  <a:schemeClr val="tx1"/>
                </a:solidFill>
              </a:defRPr>
            </a:pPr>
            <a:endParaRPr lang="en-US"/>
          </a:p>
        </c:txPr>
        <c:crossAx val="-2105839160"/>
        <c:crosses val="autoZero"/>
        <c:auto val="1"/>
        <c:lblAlgn val="ctr"/>
        <c:lblOffset val="100"/>
        <c:noMultiLvlLbl val="0"/>
      </c:catAx>
      <c:valAx>
        <c:axId val="-2105839160"/>
        <c:scaling>
          <c:orientation val="minMax"/>
        </c:scaling>
        <c:delete val="0"/>
        <c:axPos val="l"/>
        <c:title>
          <c:tx>
            <c:rich>
              <a:bodyPr rot="-5400000" vert="horz"/>
              <a:lstStyle/>
              <a:p>
                <a:pPr>
                  <a:defRPr/>
                </a:pPr>
                <a:r>
                  <a:rPr lang="en-IN" dirty="0"/>
                  <a:t>Time (in hours)</a:t>
                </a:r>
              </a:p>
            </c:rich>
          </c:tx>
          <c:overlay val="0"/>
          <c:spPr>
            <a:noFill/>
            <a:ln>
              <a:noFill/>
            </a:ln>
            <a:effectLst/>
          </c:spPr>
        </c:title>
        <c:numFmt formatCode="0.0" sourceLinked="1"/>
        <c:majorTickMark val="none"/>
        <c:minorTickMark val="none"/>
        <c:tickLblPos val="nextTo"/>
        <c:spPr>
          <a:noFill/>
          <a:ln>
            <a:noFill/>
          </a:ln>
          <a:effectLst/>
        </c:spPr>
        <c:txPr>
          <a:bodyPr rot="-60000000" vert="horz"/>
          <a:lstStyle/>
          <a:p>
            <a:pPr>
              <a:defRPr/>
            </a:pPr>
            <a:endParaRPr lang="en-US"/>
          </a:p>
        </c:txPr>
        <c:crossAx val="-2105906888"/>
        <c:crosses val="autoZero"/>
        <c:crossBetween val="between"/>
      </c:valAx>
      <c:spPr>
        <a:noFill/>
        <a:ln>
          <a:noFill/>
        </a:ln>
        <a:effectLst/>
      </c:spPr>
    </c:plotArea>
    <c:legend>
      <c:legendPos val="t"/>
      <c:overlay val="0"/>
      <c:spPr>
        <a:noFill/>
        <a:ln>
          <a:noFill/>
        </a:ln>
        <a:effectLst/>
      </c:spPr>
      <c:txPr>
        <a:bodyPr rot="0" vert="horz"/>
        <a:lstStyle/>
        <a:p>
          <a:pPr>
            <a:defRPr>
              <a:latin typeface="Arial" panose="020B0604020202020204" pitchFamily="34" charset="0"/>
              <a:cs typeface="Arial" panose="020B0604020202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sz="1400">
          <a:solidFill>
            <a:sysClr val="windowText" lastClr="000000"/>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060232313421779E-3"/>
          <c:y val="1.5570187108884137E-2"/>
          <c:w val="0.98701544063748792"/>
          <c:h val="0.85782301157602059"/>
        </c:manualLayout>
      </c:layout>
      <c:barChart>
        <c:barDir val="col"/>
        <c:grouping val="clustered"/>
        <c:varyColors val="0"/>
        <c:ser>
          <c:idx val="0"/>
          <c:order val="0"/>
          <c:tx>
            <c:strRef>
              <c:f>Sheet1!$B$1</c:f>
              <c:strCache>
                <c:ptCount val="1"/>
                <c:pt idx="0">
                  <c:v>Girl 10-14y</c:v>
                </c:pt>
              </c:strCache>
            </c:strRef>
          </c:tx>
          <c:spPr>
            <a:solidFill>
              <a:srgbClr val="FF6600"/>
            </a:solidFill>
            <a:ln w="25400">
              <a:solidFill>
                <a:srgbClr val="BD219C"/>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Received mid day meal </c:v>
                </c:pt>
                <c:pt idx="1">
                  <c:v>Dewormed in last six months</c:v>
                </c:pt>
                <c:pt idx="2">
                  <c:v>Received atleast one annual Health checkup in last year</c:v>
                </c:pt>
                <c:pt idx="3">
                  <c:v>WIFS consumed in last week</c:v>
                </c:pt>
                <c:pt idx="4">
                  <c:v>Consume fried food daily</c:v>
                </c:pt>
              </c:strCache>
            </c:strRef>
          </c:cat>
          <c:val>
            <c:numRef>
              <c:f>Sheet1!$B$2:$B$6</c:f>
              <c:numCache>
                <c:formatCode>General</c:formatCode>
                <c:ptCount val="5"/>
                <c:pt idx="0">
                  <c:v>67</c:v>
                </c:pt>
                <c:pt idx="1">
                  <c:v>41</c:v>
                </c:pt>
                <c:pt idx="2">
                  <c:v>42</c:v>
                </c:pt>
                <c:pt idx="3">
                  <c:v>13</c:v>
                </c:pt>
                <c:pt idx="4">
                  <c:v>13</c:v>
                </c:pt>
              </c:numCache>
            </c:numRef>
          </c:val>
          <c:extLst>
            <c:ext xmlns:c16="http://schemas.microsoft.com/office/drawing/2014/chart" uri="{C3380CC4-5D6E-409C-BE32-E72D297353CC}">
              <c16:uniqueId val="{00000000-CB0D-40D9-BFA8-91B223821739}"/>
            </c:ext>
          </c:extLst>
        </c:ser>
        <c:ser>
          <c:idx val="1"/>
          <c:order val="1"/>
          <c:tx>
            <c:strRef>
              <c:f>Sheet1!$C$1</c:f>
              <c:strCache>
                <c:ptCount val="1"/>
                <c:pt idx="0">
                  <c:v>Boy 10-14 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Received mid day meal </c:v>
                </c:pt>
                <c:pt idx="1">
                  <c:v>Dewormed in last six months</c:v>
                </c:pt>
                <c:pt idx="2">
                  <c:v>Received atleast one annual Health checkup in last year</c:v>
                </c:pt>
                <c:pt idx="3">
                  <c:v>WIFS consumed in last week</c:v>
                </c:pt>
                <c:pt idx="4">
                  <c:v>Consume fried food daily</c:v>
                </c:pt>
              </c:strCache>
            </c:strRef>
          </c:cat>
          <c:val>
            <c:numRef>
              <c:f>Sheet1!$C$2:$C$6</c:f>
              <c:numCache>
                <c:formatCode>General</c:formatCode>
                <c:ptCount val="5"/>
                <c:pt idx="0">
                  <c:v>61</c:v>
                </c:pt>
                <c:pt idx="1">
                  <c:v>34</c:v>
                </c:pt>
                <c:pt idx="2">
                  <c:v>37</c:v>
                </c:pt>
                <c:pt idx="3">
                  <c:v>11</c:v>
                </c:pt>
                <c:pt idx="4">
                  <c:v>12</c:v>
                </c:pt>
              </c:numCache>
            </c:numRef>
          </c:val>
          <c:extLst>
            <c:ext xmlns:c16="http://schemas.microsoft.com/office/drawing/2014/chart" uri="{C3380CC4-5D6E-409C-BE32-E72D297353CC}">
              <c16:uniqueId val="{00000001-CB0D-40D9-BFA8-91B223821739}"/>
            </c:ext>
          </c:extLst>
        </c:ser>
        <c:dLbls>
          <c:dLblPos val="outEnd"/>
          <c:showLegendKey val="0"/>
          <c:showVal val="1"/>
          <c:showCatName val="0"/>
          <c:showSerName val="0"/>
          <c:showPercent val="0"/>
          <c:showBubbleSize val="0"/>
        </c:dLbls>
        <c:gapWidth val="150"/>
        <c:axId val="71850415"/>
        <c:axId val="75213935"/>
      </c:barChart>
      <c:catAx>
        <c:axId val="71850415"/>
        <c:scaling>
          <c:orientation val="minMax"/>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noMultiLvlLbl val="0"/>
      </c:catAx>
      <c:valAx>
        <c:axId val="75213935"/>
        <c:scaling>
          <c:orientation val="minMax"/>
        </c:scaling>
        <c:delete val="1"/>
        <c:axPos val="l"/>
        <c:numFmt formatCode="General" sourceLinked="1"/>
        <c:majorTickMark val="out"/>
        <c:minorTickMark val="none"/>
        <c:tickLblPos val="nextTo"/>
        <c:crossAx val="71850415"/>
        <c:crosses val="autoZero"/>
        <c:crossBetween val="between"/>
      </c:valAx>
      <c:spPr>
        <a:noFill/>
        <a:ln>
          <a:noFill/>
        </a:ln>
        <a:effectLst/>
      </c:spPr>
    </c:plotArea>
    <c:legend>
      <c:legendPos val="r"/>
      <c:layout>
        <c:manualLayout>
          <c:xMode val="edge"/>
          <c:yMode val="edge"/>
          <c:x val="0.61337012632616461"/>
          <c:y val="3.0237547753475157E-2"/>
          <c:w val="0.37765582383044877"/>
          <c:h val="0.1390064756706796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831142455421"/>
          <c:y val="3.2264032024765472E-2"/>
          <c:w val="0.74904218834854674"/>
          <c:h val="0.85782301157602059"/>
        </c:manualLayout>
      </c:layout>
      <c:barChart>
        <c:barDir val="bar"/>
        <c:grouping val="clustered"/>
        <c:varyColors val="0"/>
        <c:ser>
          <c:idx val="0"/>
          <c:order val="0"/>
          <c:tx>
            <c:strRef>
              <c:f>Sheet1!$B$1</c:f>
              <c:strCache>
                <c:ptCount val="1"/>
                <c:pt idx="0">
                  <c:v> 10-19</c:v>
                </c:pt>
              </c:strCache>
            </c:strRef>
          </c:tx>
          <c:spPr>
            <a:solidFill>
              <a:srgbClr val="FF6600"/>
            </a:solidFill>
            <a:ln w="25400">
              <a:solidFill>
                <a:srgbClr val="FF66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Vitamin A</c:v>
                </c:pt>
                <c:pt idx="1">
                  <c:v>Vitamin B12</c:v>
                </c:pt>
                <c:pt idx="2">
                  <c:v>Zinc</c:v>
                </c:pt>
                <c:pt idx="3">
                  <c:v>Iron </c:v>
                </c:pt>
                <c:pt idx="4">
                  <c:v>Folate</c:v>
                </c:pt>
                <c:pt idx="5">
                  <c:v>Vitamin D</c:v>
                </c:pt>
              </c:strCache>
            </c:strRef>
          </c:cat>
          <c:val>
            <c:numRef>
              <c:f>Sheet1!$B$2:$B$7</c:f>
              <c:numCache>
                <c:formatCode>General</c:formatCode>
                <c:ptCount val="6"/>
                <c:pt idx="0">
                  <c:v>16</c:v>
                </c:pt>
                <c:pt idx="1">
                  <c:v>27</c:v>
                </c:pt>
                <c:pt idx="2">
                  <c:v>28</c:v>
                </c:pt>
                <c:pt idx="3">
                  <c:v>31</c:v>
                </c:pt>
                <c:pt idx="4">
                  <c:v>34</c:v>
                </c:pt>
                <c:pt idx="5">
                  <c:v>35</c:v>
                </c:pt>
              </c:numCache>
            </c:numRef>
          </c:val>
          <c:extLst>
            <c:ext xmlns:c16="http://schemas.microsoft.com/office/drawing/2014/chart" uri="{C3380CC4-5D6E-409C-BE32-E72D297353CC}">
              <c16:uniqueId val="{00000000-8083-4F80-84F6-1E12A6195AC8}"/>
            </c:ext>
          </c:extLst>
        </c:ser>
        <c:dLbls>
          <c:dLblPos val="outEnd"/>
          <c:showLegendKey val="0"/>
          <c:showVal val="1"/>
          <c:showCatName val="0"/>
          <c:showSerName val="0"/>
          <c:showPercent val="0"/>
          <c:showBubbleSize val="0"/>
        </c:dLbls>
        <c:gapWidth val="150"/>
        <c:axId val="71850415"/>
        <c:axId val="75213935"/>
      </c:barChart>
      <c:catAx>
        <c:axId val="71850415"/>
        <c:scaling>
          <c:orientation val="minMax"/>
        </c:scaling>
        <c:delete val="0"/>
        <c:axPos val="l"/>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tickMarkSkip val="1"/>
        <c:noMultiLvlLbl val="0"/>
      </c:catAx>
      <c:valAx>
        <c:axId val="75213935"/>
        <c:scaling>
          <c:orientation val="minMax"/>
        </c:scaling>
        <c:delete val="1"/>
        <c:axPos val="b"/>
        <c:numFmt formatCode="General"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737831142455421"/>
          <c:y val="3.2264032024765472E-2"/>
          <c:w val="0.74904218834854674"/>
          <c:h val="0.85782301157602059"/>
        </c:manualLayout>
      </c:layout>
      <c:barChart>
        <c:barDir val="bar"/>
        <c:grouping val="clustered"/>
        <c:varyColors val="0"/>
        <c:ser>
          <c:idx val="0"/>
          <c:order val="0"/>
          <c:tx>
            <c:strRef>
              <c:f>Sheet1!$B$1</c:f>
              <c:strCache>
                <c:ptCount val="1"/>
                <c:pt idx="0">
                  <c:v> 10-19</c:v>
                </c:pt>
              </c:strCache>
            </c:strRef>
          </c:tx>
          <c:spPr>
            <a:solidFill>
              <a:schemeClr val="accent4">
                <a:lumMod val="75000"/>
              </a:schemeClr>
            </a:solidFill>
            <a:ln w="25400">
              <a:solidFill>
                <a:schemeClr val="accent4">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Iron </c:v>
                </c:pt>
                <c:pt idx="1">
                  <c:v>Vitamin D</c:v>
                </c:pt>
                <c:pt idx="2">
                  <c:v>Vitamin A</c:v>
                </c:pt>
                <c:pt idx="3">
                  <c:v>Vitamin B12</c:v>
                </c:pt>
                <c:pt idx="4">
                  <c:v>Zinc</c:v>
                </c:pt>
                <c:pt idx="5">
                  <c:v>Folate</c:v>
                </c:pt>
              </c:strCache>
            </c:strRef>
          </c:cat>
          <c:val>
            <c:numRef>
              <c:f>Sheet1!$B$2:$B$7</c:f>
              <c:numCache>
                <c:formatCode>General</c:formatCode>
                <c:ptCount val="6"/>
                <c:pt idx="0">
                  <c:v>12</c:v>
                </c:pt>
                <c:pt idx="1">
                  <c:v>14</c:v>
                </c:pt>
                <c:pt idx="2">
                  <c:v>16</c:v>
                </c:pt>
                <c:pt idx="3">
                  <c:v>35</c:v>
                </c:pt>
                <c:pt idx="4">
                  <c:v>35</c:v>
                </c:pt>
                <c:pt idx="5">
                  <c:v>39</c:v>
                </c:pt>
              </c:numCache>
            </c:numRef>
          </c:val>
          <c:extLst>
            <c:ext xmlns:c16="http://schemas.microsoft.com/office/drawing/2014/chart" uri="{C3380CC4-5D6E-409C-BE32-E72D297353CC}">
              <c16:uniqueId val="{00000000-2E85-4969-AD44-37143F3A0D3E}"/>
            </c:ext>
          </c:extLst>
        </c:ser>
        <c:dLbls>
          <c:dLblPos val="outEnd"/>
          <c:showLegendKey val="0"/>
          <c:showVal val="1"/>
          <c:showCatName val="0"/>
          <c:showSerName val="0"/>
          <c:showPercent val="0"/>
          <c:showBubbleSize val="0"/>
        </c:dLbls>
        <c:gapWidth val="150"/>
        <c:axId val="71850415"/>
        <c:axId val="75213935"/>
      </c:barChart>
      <c:catAx>
        <c:axId val="71850415"/>
        <c:scaling>
          <c:orientation val="minMax"/>
        </c:scaling>
        <c:delete val="0"/>
        <c:axPos val="l"/>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tickMarkSkip val="1"/>
        <c:noMultiLvlLbl val="0"/>
      </c:catAx>
      <c:valAx>
        <c:axId val="75213935"/>
        <c:scaling>
          <c:orientation val="minMax"/>
        </c:scaling>
        <c:delete val="1"/>
        <c:axPos val="b"/>
        <c:numFmt formatCode="General"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1485689963922"/>
          <c:y val="3.2264032024765472E-2"/>
          <c:w val="0.83410570372185178"/>
          <c:h val="0.85782301157602059"/>
        </c:manualLayout>
      </c:layout>
      <c:barChart>
        <c:barDir val="col"/>
        <c:grouping val="clustered"/>
        <c:varyColors val="0"/>
        <c:ser>
          <c:idx val="0"/>
          <c:order val="0"/>
          <c:tx>
            <c:strRef>
              <c:f>Sheet1!$B$1</c:f>
              <c:strCache>
                <c:ptCount val="1"/>
                <c:pt idx="0">
                  <c:v>Girls 10-19 y</c:v>
                </c:pt>
              </c:strCache>
            </c:strRef>
          </c:tx>
          <c:spPr>
            <a:solidFill>
              <a:srgbClr val="FF6600"/>
            </a:solidFill>
            <a:ln w="25400">
              <a:solidFill>
                <a:srgbClr val="FF66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Atleast 1</c:v>
                </c:pt>
                <c:pt idx="1">
                  <c:v>Atleast 2</c:v>
                </c:pt>
                <c:pt idx="2">
                  <c:v>Atleast 3</c:v>
                </c:pt>
                <c:pt idx="3">
                  <c:v>Atleast 4</c:v>
                </c:pt>
                <c:pt idx="4">
                  <c:v>Atleast 5</c:v>
                </c:pt>
                <c:pt idx="5">
                  <c:v>All six</c:v>
                </c:pt>
                <c:pt idx="7">
                  <c:v>None of six </c:v>
                </c:pt>
              </c:strCache>
            </c:strRef>
          </c:cat>
          <c:val>
            <c:numRef>
              <c:f>Sheet1!$B$2:$B$9</c:f>
              <c:numCache>
                <c:formatCode>General</c:formatCode>
                <c:ptCount val="8"/>
                <c:pt idx="0">
                  <c:v>85</c:v>
                </c:pt>
                <c:pt idx="1">
                  <c:v>50</c:v>
                </c:pt>
                <c:pt idx="2">
                  <c:v>21</c:v>
                </c:pt>
                <c:pt idx="3">
                  <c:v>6</c:v>
                </c:pt>
                <c:pt idx="4">
                  <c:v>0</c:v>
                </c:pt>
                <c:pt idx="5">
                  <c:v>0</c:v>
                </c:pt>
                <c:pt idx="7">
                  <c:v>15</c:v>
                </c:pt>
              </c:numCache>
            </c:numRef>
          </c:val>
          <c:extLst>
            <c:ext xmlns:c16="http://schemas.microsoft.com/office/drawing/2014/chart" uri="{C3380CC4-5D6E-409C-BE32-E72D297353CC}">
              <c16:uniqueId val="{00000000-8083-4F80-84F6-1E12A6195AC8}"/>
            </c:ext>
          </c:extLst>
        </c:ser>
        <c:ser>
          <c:idx val="1"/>
          <c:order val="1"/>
          <c:tx>
            <c:strRef>
              <c:f>Sheet1!$C$1</c:f>
              <c:strCache>
                <c:ptCount val="1"/>
                <c:pt idx="0">
                  <c:v>Boys 10-19 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Atleast 1</c:v>
                </c:pt>
                <c:pt idx="1">
                  <c:v>Atleast 2</c:v>
                </c:pt>
                <c:pt idx="2">
                  <c:v>Atleast 3</c:v>
                </c:pt>
                <c:pt idx="3">
                  <c:v>Atleast 4</c:v>
                </c:pt>
                <c:pt idx="4">
                  <c:v>Atleast 5</c:v>
                </c:pt>
                <c:pt idx="5">
                  <c:v>All six</c:v>
                </c:pt>
                <c:pt idx="7">
                  <c:v>None of six </c:v>
                </c:pt>
              </c:strCache>
            </c:strRef>
          </c:cat>
          <c:val>
            <c:numRef>
              <c:f>Sheet1!$C$2:$C$9</c:f>
              <c:numCache>
                <c:formatCode>General</c:formatCode>
                <c:ptCount val="8"/>
                <c:pt idx="0">
                  <c:v>80</c:v>
                </c:pt>
                <c:pt idx="1">
                  <c:v>43</c:v>
                </c:pt>
                <c:pt idx="2">
                  <c:v>13</c:v>
                </c:pt>
                <c:pt idx="3">
                  <c:v>2</c:v>
                </c:pt>
                <c:pt idx="4">
                  <c:v>0</c:v>
                </c:pt>
                <c:pt idx="5">
                  <c:v>0</c:v>
                </c:pt>
                <c:pt idx="7">
                  <c:v>22</c:v>
                </c:pt>
              </c:numCache>
            </c:numRef>
          </c:val>
          <c:extLst>
            <c:ext xmlns:c16="http://schemas.microsoft.com/office/drawing/2014/chart" uri="{C3380CC4-5D6E-409C-BE32-E72D297353CC}">
              <c16:uniqueId val="{00000001-3812-437A-83B9-85E852CDDCA6}"/>
            </c:ext>
          </c:extLst>
        </c:ser>
        <c:dLbls>
          <c:dLblPos val="outEnd"/>
          <c:showLegendKey val="0"/>
          <c:showVal val="1"/>
          <c:showCatName val="0"/>
          <c:showSerName val="0"/>
          <c:showPercent val="0"/>
          <c:showBubbleSize val="0"/>
        </c:dLbls>
        <c:gapWidth val="150"/>
        <c:axId val="71850415"/>
        <c:axId val="75213935"/>
      </c:barChart>
      <c:catAx>
        <c:axId val="71850415"/>
        <c:scaling>
          <c:orientation val="minMax"/>
        </c:scaling>
        <c:delete val="0"/>
        <c:axPos val="b"/>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noMultiLvlLbl val="0"/>
      </c:catAx>
      <c:valAx>
        <c:axId val="75213935"/>
        <c:scaling>
          <c:orientation val="minMax"/>
        </c:scaling>
        <c:delete val="1"/>
        <c:axPos val="l"/>
        <c:numFmt formatCode="General" sourceLinked="1"/>
        <c:majorTickMark val="out"/>
        <c:minorTickMark val="none"/>
        <c:tickLblPos val="nextTo"/>
        <c:crossAx val="71850415"/>
        <c:crosses val="autoZero"/>
        <c:crossBetween val="between"/>
      </c:valAx>
      <c:spPr>
        <a:noFill/>
        <a:ln>
          <a:noFill/>
        </a:ln>
        <a:effectLst/>
      </c:spPr>
    </c:plotArea>
    <c:legend>
      <c:legendPos val="r"/>
      <c:layout>
        <c:manualLayout>
          <c:xMode val="edge"/>
          <c:yMode val="edge"/>
          <c:x val="0.32741768187996151"/>
          <c:y val="7.7615578463326035E-2"/>
          <c:w val="0.44614350464254238"/>
          <c:h val="9.8523336514558607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619692013924256E-2"/>
          <c:y val="3.1578564280688004E-2"/>
          <c:w val="0.9021737468135006"/>
          <c:h val="0.76084289675572647"/>
        </c:manualLayout>
      </c:layout>
      <c:barChart>
        <c:barDir val="col"/>
        <c:grouping val="clustered"/>
        <c:varyColors val="0"/>
        <c:ser>
          <c:idx val="1"/>
          <c:order val="0"/>
          <c:tx>
            <c:strRef>
              <c:f>Sheet1!$B$1</c:f>
              <c:strCache>
                <c:ptCount val="1"/>
                <c:pt idx="0">
                  <c:v>Boys</c:v>
                </c:pt>
              </c:strCache>
            </c:strRef>
          </c:tx>
          <c:spPr>
            <a:solidFill>
              <a:srgbClr val="FFC000"/>
            </a:solidFill>
            <a:ln>
              <a:noFill/>
            </a:ln>
            <a:effectLst/>
          </c:spPr>
          <c:invertIfNegative val="0"/>
          <c:cat>
            <c:numRef>
              <c:f>Sheet1!$A$2:$A$11</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Sheet1!$B$2:$B$11</c:f>
              <c:numCache>
                <c:formatCode>General</c:formatCode>
                <c:ptCount val="10"/>
                <c:pt idx="0">
                  <c:v>17.2</c:v>
                </c:pt>
                <c:pt idx="1">
                  <c:v>12.3</c:v>
                </c:pt>
                <c:pt idx="2">
                  <c:v>17.8</c:v>
                </c:pt>
                <c:pt idx="3">
                  <c:v>21.2</c:v>
                </c:pt>
                <c:pt idx="4">
                  <c:v>16.3</c:v>
                </c:pt>
                <c:pt idx="5">
                  <c:v>30.3</c:v>
                </c:pt>
                <c:pt idx="6">
                  <c:v>26.6</c:v>
                </c:pt>
                <c:pt idx="7">
                  <c:v>11.7</c:v>
                </c:pt>
                <c:pt idx="8">
                  <c:v>8.6999999999999993</c:v>
                </c:pt>
                <c:pt idx="9">
                  <c:v>11.5</c:v>
                </c:pt>
              </c:numCache>
            </c:numRef>
          </c:val>
          <c:extLst>
            <c:ext xmlns:c16="http://schemas.microsoft.com/office/drawing/2014/chart" uri="{C3380CC4-5D6E-409C-BE32-E72D297353CC}">
              <c16:uniqueId val="{00000001-DB7C-49EF-A55B-3E0AEBC7649D}"/>
            </c:ext>
          </c:extLst>
        </c:ser>
        <c:ser>
          <c:idx val="0"/>
          <c:order val="1"/>
          <c:tx>
            <c:strRef>
              <c:f>Sheet1!$C$1</c:f>
              <c:strCache>
                <c:ptCount val="1"/>
                <c:pt idx="0">
                  <c:v>Girls</c:v>
                </c:pt>
              </c:strCache>
            </c:strRef>
          </c:tx>
          <c:spPr>
            <a:solidFill>
              <a:srgbClr val="FF6600"/>
            </a:solidFill>
            <a:ln>
              <a:noFill/>
            </a:ln>
            <a:effectLst/>
          </c:spPr>
          <c:invertIfNegative val="0"/>
          <c:cat>
            <c:numRef>
              <c:f>Sheet1!$A$2:$A$11</c:f>
              <c:numCache>
                <c:formatCode>General</c:formatCode>
                <c:ptCount val="10"/>
                <c:pt idx="0">
                  <c:v>10</c:v>
                </c:pt>
                <c:pt idx="1">
                  <c:v>11</c:v>
                </c:pt>
                <c:pt idx="2">
                  <c:v>12</c:v>
                </c:pt>
                <c:pt idx="3">
                  <c:v>13</c:v>
                </c:pt>
                <c:pt idx="4">
                  <c:v>14</c:v>
                </c:pt>
                <c:pt idx="5">
                  <c:v>15</c:v>
                </c:pt>
                <c:pt idx="6">
                  <c:v>16</c:v>
                </c:pt>
                <c:pt idx="7">
                  <c:v>17</c:v>
                </c:pt>
                <c:pt idx="8">
                  <c:v>18</c:v>
                </c:pt>
                <c:pt idx="9">
                  <c:v>19</c:v>
                </c:pt>
              </c:numCache>
            </c:numRef>
          </c:cat>
          <c:val>
            <c:numRef>
              <c:f>Sheet1!$C$2:$C$11</c:f>
              <c:numCache>
                <c:formatCode>General</c:formatCode>
                <c:ptCount val="10"/>
                <c:pt idx="0">
                  <c:v>19</c:v>
                </c:pt>
                <c:pt idx="1">
                  <c:v>19.399999999999999</c:v>
                </c:pt>
                <c:pt idx="2">
                  <c:v>39.1</c:v>
                </c:pt>
                <c:pt idx="3">
                  <c:v>38.5</c:v>
                </c:pt>
                <c:pt idx="4">
                  <c:v>40</c:v>
                </c:pt>
                <c:pt idx="5">
                  <c:v>47.4</c:v>
                </c:pt>
                <c:pt idx="6">
                  <c:v>48.5</c:v>
                </c:pt>
                <c:pt idx="7">
                  <c:v>49.1</c:v>
                </c:pt>
                <c:pt idx="8">
                  <c:v>46.8</c:v>
                </c:pt>
                <c:pt idx="9">
                  <c:v>44.8</c:v>
                </c:pt>
              </c:numCache>
            </c:numRef>
          </c:val>
          <c:extLst>
            <c:ext xmlns:c16="http://schemas.microsoft.com/office/drawing/2014/chart" uri="{C3380CC4-5D6E-409C-BE32-E72D297353CC}">
              <c16:uniqueId val="{00000000-AC3E-49EA-A79F-61A96E584F8E}"/>
            </c:ext>
          </c:extLst>
        </c:ser>
        <c:dLbls>
          <c:showLegendKey val="0"/>
          <c:showVal val="0"/>
          <c:showCatName val="0"/>
          <c:showSerName val="0"/>
          <c:showPercent val="0"/>
          <c:showBubbleSize val="0"/>
        </c:dLbls>
        <c:gapWidth val="150"/>
        <c:axId val="169571503"/>
        <c:axId val="350666303"/>
      </c:barChart>
      <c:catAx>
        <c:axId val="169571503"/>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r>
                  <a:rPr lang="en-US" sz="1600" dirty="0">
                    <a:solidFill>
                      <a:schemeClr val="tx1"/>
                    </a:solidFill>
                    <a:latin typeface="Arial" panose="020B0604020202020204" pitchFamily="34" charset="0"/>
                    <a:cs typeface="Arial" panose="020B0604020202020204" pitchFamily="34" charset="0"/>
                  </a:rPr>
                  <a:t>Age in</a:t>
                </a:r>
                <a:r>
                  <a:rPr lang="en-US" sz="1600" baseline="0" dirty="0">
                    <a:solidFill>
                      <a:schemeClr val="tx1"/>
                    </a:solidFill>
                    <a:latin typeface="Arial" panose="020B0604020202020204" pitchFamily="34" charset="0"/>
                    <a:cs typeface="Arial" panose="020B0604020202020204" pitchFamily="34" charset="0"/>
                  </a:rPr>
                  <a:t> completed years</a:t>
                </a:r>
                <a:endParaRPr lang="en-US" sz="1600" dirty="0">
                  <a:solidFill>
                    <a:schemeClr val="tx1"/>
                  </a:solidFill>
                  <a:latin typeface="Arial" panose="020B0604020202020204" pitchFamily="34" charset="0"/>
                  <a:cs typeface="Arial" panose="020B060402020202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350666303"/>
        <c:crosses val="autoZero"/>
        <c:auto val="1"/>
        <c:lblAlgn val="ctr"/>
        <c:lblOffset val="100"/>
        <c:noMultiLvlLbl val="0"/>
      </c:catAx>
      <c:valAx>
        <c:axId val="350666303"/>
        <c:scaling>
          <c:orientation val="minMax"/>
          <c:max val="8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r>
                  <a:rPr lang="en-US" sz="1600" dirty="0">
                    <a:solidFill>
                      <a:schemeClr val="tx1"/>
                    </a:solidFill>
                    <a:latin typeface="Arial" panose="020B0604020202020204" pitchFamily="34" charset="0"/>
                    <a:cs typeface="Arial" panose="020B0604020202020204" pitchFamily="34" charset="0"/>
                  </a:rPr>
                  <a:t>Per cent suffering from anemia</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9571503"/>
        <c:crosses val="autoZero"/>
        <c:crossBetween val="between"/>
        <c:majorUnit val="20"/>
      </c:valAx>
      <c:spPr>
        <a:noFill/>
        <a:ln>
          <a:noFill/>
        </a:ln>
        <a:effectLst/>
      </c:spPr>
    </c:plotArea>
    <c:legend>
      <c:legendPos val="r"/>
      <c:layout>
        <c:manualLayout>
          <c:xMode val="edge"/>
          <c:yMode val="edge"/>
          <c:x val="0.28798505629265492"/>
          <c:y val="8.8485893919865458E-2"/>
          <c:w val="0.42344083590642073"/>
          <c:h val="0.11193641092565733"/>
        </c:manualLayout>
      </c:layout>
      <c:overlay val="0"/>
      <c:spPr>
        <a:noFill/>
        <a:ln>
          <a:noFill/>
        </a:ln>
        <a:effectLst/>
      </c:spPr>
      <c:txPr>
        <a:bodyPr rot="0" spcFirstLastPara="1" vertOverflow="ellipsis" vert="horz" wrap="square" anchor="ctr" anchorCtr="1"/>
        <a:lstStyle/>
        <a:p>
          <a:pPr>
            <a:defRPr sz="25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700445987205354"/>
          <c:y val="3.6278623165716908E-2"/>
          <c:w val="0.84903965417458105"/>
          <c:h val="0.73427620180766906"/>
        </c:manualLayout>
      </c:layout>
      <c:barChart>
        <c:barDir val="col"/>
        <c:grouping val="clustered"/>
        <c:varyColors val="0"/>
        <c:ser>
          <c:idx val="0"/>
          <c:order val="0"/>
          <c:tx>
            <c:strRef>
              <c:f>Sheet1!$B$1</c:f>
              <c:strCache>
                <c:ptCount val="1"/>
                <c:pt idx="0">
                  <c:v>Girls 10-19 y</c:v>
                </c:pt>
              </c:strCache>
            </c:strRef>
          </c:tx>
          <c:spPr>
            <a:solidFill>
              <a:srgbClr val="FF6600"/>
            </a:solidFill>
            <a:ln>
              <a:solidFill>
                <a:schemeClr val="bg1"/>
              </a:solidFill>
            </a:ln>
            <a:effectLst/>
          </c:spPr>
          <c:invertIfNegative val="0"/>
          <c:cat>
            <c:strRef>
              <c:f>Sheet1!$A$2:$A$5</c:f>
              <c:strCache>
                <c:ptCount val="4"/>
                <c:pt idx="0">
                  <c:v>Cardivascular disease </c:v>
                </c:pt>
                <c:pt idx="1">
                  <c:v> Diabetes</c:v>
                </c:pt>
                <c:pt idx="2">
                  <c:v>Hypertension</c:v>
                </c:pt>
                <c:pt idx="3">
                  <c:v>Atleast two risks</c:v>
                </c:pt>
              </c:strCache>
            </c:strRef>
          </c:cat>
          <c:val>
            <c:numRef>
              <c:f>Sheet1!$B$2:$B$5</c:f>
              <c:numCache>
                <c:formatCode>0.0</c:formatCode>
                <c:ptCount val="4"/>
                <c:pt idx="0">
                  <c:v>25</c:v>
                </c:pt>
                <c:pt idx="1">
                  <c:v>9</c:v>
                </c:pt>
                <c:pt idx="2">
                  <c:v>5</c:v>
                </c:pt>
                <c:pt idx="3">
                  <c:v>17</c:v>
                </c:pt>
              </c:numCache>
            </c:numRef>
          </c:val>
          <c:extLst>
            <c:ext xmlns:c16="http://schemas.microsoft.com/office/drawing/2014/chart" uri="{C3380CC4-5D6E-409C-BE32-E72D297353CC}">
              <c16:uniqueId val="{00000000-01FA-4116-B0FE-066676DA7F53}"/>
            </c:ext>
          </c:extLst>
        </c:ser>
        <c:ser>
          <c:idx val="1"/>
          <c:order val="1"/>
          <c:tx>
            <c:strRef>
              <c:f>Sheet1!$C$1</c:f>
              <c:strCache>
                <c:ptCount val="1"/>
                <c:pt idx="0">
                  <c:v>Boys 10-19 y</c:v>
                </c:pt>
              </c:strCache>
            </c:strRef>
          </c:tx>
          <c:spPr>
            <a:solidFill>
              <a:schemeClr val="accent4">
                <a:lumMod val="75000"/>
              </a:schemeClr>
            </a:solidFill>
            <a:ln>
              <a:noFill/>
            </a:ln>
            <a:effectLst/>
          </c:spPr>
          <c:invertIfNegative val="0"/>
          <c:cat>
            <c:strRef>
              <c:f>Sheet1!$A$2:$A$5</c:f>
              <c:strCache>
                <c:ptCount val="4"/>
                <c:pt idx="0">
                  <c:v>Cardivascular disease </c:v>
                </c:pt>
                <c:pt idx="1">
                  <c:v> Diabetes</c:v>
                </c:pt>
                <c:pt idx="2">
                  <c:v>Hypertension</c:v>
                </c:pt>
                <c:pt idx="3">
                  <c:v>Atleast two risks</c:v>
                </c:pt>
              </c:strCache>
            </c:strRef>
          </c:cat>
          <c:val>
            <c:numRef>
              <c:f>Sheet1!$C$2:$C$5</c:f>
              <c:numCache>
                <c:formatCode>0.0</c:formatCode>
                <c:ptCount val="4"/>
                <c:pt idx="0">
                  <c:v>32</c:v>
                </c:pt>
                <c:pt idx="1">
                  <c:v>11</c:v>
                </c:pt>
                <c:pt idx="2">
                  <c:v>5</c:v>
                </c:pt>
                <c:pt idx="3">
                  <c:v>15</c:v>
                </c:pt>
              </c:numCache>
            </c:numRef>
          </c:val>
          <c:extLst>
            <c:ext xmlns:c16="http://schemas.microsoft.com/office/drawing/2014/chart" uri="{C3380CC4-5D6E-409C-BE32-E72D297353CC}">
              <c16:uniqueId val="{00000001-01FA-4116-B0FE-066676DA7F53}"/>
            </c:ext>
          </c:extLst>
        </c:ser>
        <c:dLbls>
          <c:showLegendKey val="0"/>
          <c:showVal val="0"/>
          <c:showCatName val="0"/>
          <c:showSerName val="0"/>
          <c:showPercent val="0"/>
          <c:showBubbleSize val="0"/>
        </c:dLbls>
        <c:gapWidth val="150"/>
        <c:axId val="69094143"/>
        <c:axId val="213609599"/>
      </c:barChart>
      <c:catAx>
        <c:axId val="69094143"/>
        <c:scaling>
          <c:orientation val="minMax"/>
        </c:scaling>
        <c:delete val="0"/>
        <c:axPos val="b"/>
        <c:title>
          <c:tx>
            <c:rich>
              <a:bodyPr rot="0" spcFirstLastPara="1" vertOverflow="ellipsis" vert="horz" wrap="square" anchor="ctr" anchorCtr="1"/>
              <a:lstStyle/>
              <a:p>
                <a:pPr algn="ct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solidFill>
                      <a:schemeClr val="tx1"/>
                    </a:solidFill>
                    <a:latin typeface="Arial" panose="020B0604020202020204" pitchFamily="34" charset="0"/>
                    <a:cs typeface="Arial" panose="020B0604020202020204" pitchFamily="34" charset="0"/>
                  </a:rPr>
                  <a:t>Type of Risk</a:t>
                </a:r>
              </a:p>
            </c:rich>
          </c:tx>
          <c:layout>
            <c:manualLayout>
              <c:xMode val="edge"/>
              <c:yMode val="edge"/>
              <c:x val="0.36542270617720218"/>
              <c:y val="0.850636532799671"/>
            </c:manualLayout>
          </c:layout>
          <c:overlay val="0"/>
          <c:spPr>
            <a:noFill/>
            <a:ln>
              <a:noFill/>
            </a:ln>
            <a:effectLst/>
          </c:spPr>
          <c:txPr>
            <a:bodyPr rot="0" spcFirstLastPara="1" vertOverflow="ellipsis" vert="horz" wrap="square" anchor="ctr" anchorCtr="1"/>
            <a:lstStyle/>
            <a:p>
              <a:pPr algn="ct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3609599"/>
        <c:crosses val="autoZero"/>
        <c:auto val="1"/>
        <c:lblAlgn val="ctr"/>
        <c:lblOffset val="100"/>
        <c:noMultiLvlLbl val="0"/>
      </c:catAx>
      <c:valAx>
        <c:axId val="213609599"/>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solidFill>
                      <a:schemeClr val="tx1"/>
                    </a:solidFill>
                    <a:latin typeface="Arial" panose="020B0604020202020204" pitchFamily="34" charset="0"/>
                    <a:cs typeface="Arial" panose="020B0604020202020204" pitchFamily="34" charset="0"/>
                  </a:rPr>
                  <a:t>Percent affected by the risk</a:t>
                </a:r>
              </a:p>
            </c:rich>
          </c:tx>
          <c:overlay val="0"/>
          <c:spPr>
            <a:noFill/>
            <a:ln>
              <a:noFill/>
            </a:ln>
            <a:effectLst/>
          </c:spPr>
          <c:txPr>
            <a:bodyPr rot="-540000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69094143"/>
        <c:crosses val="autoZero"/>
        <c:crossBetween val="between"/>
        <c:majorUnit val="10"/>
      </c:valAx>
      <c:spPr>
        <a:noFill/>
        <a:ln>
          <a:noFill/>
        </a:ln>
        <a:effectLst/>
      </c:spPr>
    </c:plotArea>
    <c:legend>
      <c:legendPos val="b"/>
      <c:layout>
        <c:manualLayout>
          <c:xMode val="edge"/>
          <c:yMode val="edge"/>
          <c:x val="0.29079094827202229"/>
          <c:y val="4.9140064570753358E-2"/>
          <c:w val="0.63647939260798114"/>
          <c:h val="0.10113650108393266"/>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1485689963922"/>
          <c:y val="3.2264032024765472E-2"/>
          <c:w val="0.83410570372185178"/>
          <c:h val="0.85782301157602059"/>
        </c:manualLayout>
      </c:layout>
      <c:barChart>
        <c:barDir val="bar"/>
        <c:grouping val="clustered"/>
        <c:varyColors val="0"/>
        <c:ser>
          <c:idx val="0"/>
          <c:order val="0"/>
          <c:tx>
            <c:strRef>
              <c:f>Sheet1!$B$1</c:f>
              <c:strCache>
                <c:ptCount val="1"/>
                <c:pt idx="0">
                  <c:v>Boys </c:v>
                </c:pt>
              </c:strCache>
            </c:strRef>
          </c:tx>
          <c:spPr>
            <a:solidFill>
              <a:schemeClr val="accent4">
                <a:lumMod val="75000"/>
              </a:schemeClr>
            </a:solidFill>
            <a:ln w="25400">
              <a:noFill/>
            </a:ln>
            <a:effectLst/>
          </c:spPr>
          <c:invertIfNegative val="0"/>
          <c:dLbls>
            <c:numFmt formatCode="0;[Black]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Pulses/Beans </c:v>
                </c:pt>
                <c:pt idx="1">
                  <c:v>Green Leafy Vegetables</c:v>
                </c:pt>
                <c:pt idx="2">
                  <c:v>Milk </c:v>
                </c:pt>
                <c:pt idx="3">
                  <c:v>Fruits </c:v>
                </c:pt>
                <c:pt idx="4">
                  <c:v>Fish/Chicken/Meat </c:v>
                </c:pt>
                <c:pt idx="5">
                  <c:v>Egg </c:v>
                </c:pt>
              </c:strCache>
            </c:strRef>
          </c:cat>
          <c:val>
            <c:numRef>
              <c:f>Sheet1!$B$2:$B$7</c:f>
              <c:numCache>
                <c:formatCode>General</c:formatCode>
                <c:ptCount val="6"/>
                <c:pt idx="0">
                  <c:v>-14</c:v>
                </c:pt>
                <c:pt idx="1">
                  <c:v>-22</c:v>
                </c:pt>
                <c:pt idx="2">
                  <c:v>-22</c:v>
                </c:pt>
                <c:pt idx="3">
                  <c:v>-57</c:v>
                </c:pt>
                <c:pt idx="4">
                  <c:v>-62</c:v>
                </c:pt>
                <c:pt idx="5">
                  <c:v>-62</c:v>
                </c:pt>
              </c:numCache>
            </c:numRef>
          </c:val>
          <c:extLst>
            <c:ext xmlns:c16="http://schemas.microsoft.com/office/drawing/2014/chart" uri="{C3380CC4-5D6E-409C-BE32-E72D297353CC}">
              <c16:uniqueId val="{00000000-079A-4B9B-A7E2-EF49A3414F19}"/>
            </c:ext>
          </c:extLst>
        </c:ser>
        <c:ser>
          <c:idx val="1"/>
          <c:order val="1"/>
          <c:tx>
            <c:strRef>
              <c:f>Sheet1!$C$1</c:f>
              <c:strCache>
                <c:ptCount val="1"/>
                <c:pt idx="0">
                  <c:v>Girls</c:v>
                </c:pt>
              </c:strCache>
            </c:strRef>
          </c:tx>
          <c:spPr>
            <a:solidFill>
              <a:srgbClr val="FF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Pulses/Beans </c:v>
                </c:pt>
                <c:pt idx="1">
                  <c:v>Green Leafy Vegetables</c:v>
                </c:pt>
                <c:pt idx="2">
                  <c:v>Milk </c:v>
                </c:pt>
                <c:pt idx="3">
                  <c:v>Fruits </c:v>
                </c:pt>
                <c:pt idx="4">
                  <c:v>Fish/Chicken/Meat </c:v>
                </c:pt>
                <c:pt idx="5">
                  <c:v>Egg </c:v>
                </c:pt>
              </c:strCache>
            </c:strRef>
          </c:cat>
          <c:val>
            <c:numRef>
              <c:f>Sheet1!$C$2:$C$7</c:f>
              <c:numCache>
                <c:formatCode>General</c:formatCode>
                <c:ptCount val="6"/>
                <c:pt idx="0">
                  <c:v>16</c:v>
                </c:pt>
                <c:pt idx="1">
                  <c:v>25</c:v>
                </c:pt>
                <c:pt idx="2">
                  <c:v>42</c:v>
                </c:pt>
                <c:pt idx="3">
                  <c:v>60</c:v>
                </c:pt>
                <c:pt idx="4">
                  <c:v>65</c:v>
                </c:pt>
                <c:pt idx="5">
                  <c:v>68</c:v>
                </c:pt>
              </c:numCache>
            </c:numRef>
          </c:val>
          <c:extLst>
            <c:ext xmlns:c16="http://schemas.microsoft.com/office/drawing/2014/chart" uri="{C3380CC4-5D6E-409C-BE32-E72D297353CC}">
              <c16:uniqueId val="{00000001-079A-4B9B-A7E2-EF49A3414F19}"/>
            </c:ext>
          </c:extLst>
        </c:ser>
        <c:dLbls>
          <c:dLblPos val="outEnd"/>
          <c:showLegendKey val="0"/>
          <c:showVal val="1"/>
          <c:showCatName val="0"/>
          <c:showSerName val="0"/>
          <c:showPercent val="0"/>
          <c:showBubbleSize val="0"/>
        </c:dLbls>
        <c:gapWidth val="100"/>
        <c:overlap val="100"/>
        <c:axId val="71850415"/>
        <c:axId val="75213935"/>
      </c:barChart>
      <c:catAx>
        <c:axId val="71850415"/>
        <c:scaling>
          <c:orientation val="minMax"/>
        </c:scaling>
        <c:delete val="0"/>
        <c:axPos val="l"/>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noMultiLvlLbl val="0"/>
      </c:catAx>
      <c:valAx>
        <c:axId val="75213935"/>
        <c:scaling>
          <c:orientation val="minMax"/>
        </c:scaling>
        <c:delete val="1"/>
        <c:axPos val="b"/>
        <c:title>
          <c:tx>
            <c:rich>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r>
                  <a:rPr lang="en-US" sz="1600" b="1" dirty="0">
                    <a:solidFill>
                      <a:schemeClr val="tx1"/>
                    </a:solidFill>
                    <a:latin typeface="Arial" panose="020B0604020202020204" pitchFamily="34" charset="0"/>
                    <a:cs typeface="Arial" panose="020B0604020202020204" pitchFamily="34" charset="0"/>
                  </a:rPr>
                  <a:t>Per cent</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1485689963922"/>
          <c:y val="3.2264032024765472E-2"/>
          <c:w val="0.83410570372185178"/>
          <c:h val="0.85782301157602059"/>
        </c:manualLayout>
      </c:layout>
      <c:barChart>
        <c:barDir val="bar"/>
        <c:grouping val="clustered"/>
        <c:varyColors val="0"/>
        <c:ser>
          <c:idx val="0"/>
          <c:order val="0"/>
          <c:tx>
            <c:strRef>
              <c:f>Sheet1!$B$1</c:f>
              <c:strCache>
                <c:ptCount val="1"/>
                <c:pt idx="0">
                  <c:v>Boys 10-9 y</c:v>
                </c:pt>
              </c:strCache>
            </c:strRef>
          </c:tx>
          <c:spPr>
            <a:solidFill>
              <a:schemeClr val="accent4">
                <a:lumMod val="75000"/>
              </a:schemeClr>
            </a:solidFill>
            <a:ln w="25400">
              <a:noFill/>
            </a:ln>
            <a:effectLst/>
          </c:spPr>
          <c:invertIfNegative val="0"/>
          <c:dLbls>
            <c:numFmt formatCode="0;[Black]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Pulses/Beans (daily)</c:v>
                </c:pt>
                <c:pt idx="1">
                  <c:v>Green Leafy Vegetables (daily)</c:v>
                </c:pt>
                <c:pt idx="2">
                  <c:v>Milk (daily)</c:v>
                </c:pt>
                <c:pt idx="3">
                  <c:v>Fruits (daily)</c:v>
                </c:pt>
                <c:pt idx="4">
                  <c:v>Fish/Chicken/Meat (atleast twice)</c:v>
                </c:pt>
                <c:pt idx="5">
                  <c:v>Egg (atleast thrice)</c:v>
                </c:pt>
              </c:strCache>
            </c:strRef>
          </c:cat>
          <c:val>
            <c:numRef>
              <c:f>Sheet1!$B$2:$B$7</c:f>
              <c:numCache>
                <c:formatCode>General</c:formatCode>
                <c:ptCount val="6"/>
                <c:pt idx="0">
                  <c:v>-22</c:v>
                </c:pt>
                <c:pt idx="1">
                  <c:v>-16</c:v>
                </c:pt>
                <c:pt idx="2">
                  <c:v>-77</c:v>
                </c:pt>
                <c:pt idx="3">
                  <c:v>-8</c:v>
                </c:pt>
                <c:pt idx="4">
                  <c:v>-19</c:v>
                </c:pt>
                <c:pt idx="5">
                  <c:v>-8</c:v>
                </c:pt>
              </c:numCache>
            </c:numRef>
          </c:val>
          <c:extLst>
            <c:ext xmlns:c16="http://schemas.microsoft.com/office/drawing/2014/chart" uri="{C3380CC4-5D6E-409C-BE32-E72D297353CC}">
              <c16:uniqueId val="{00000000-079A-4B9B-A7E2-EF49A3414F19}"/>
            </c:ext>
          </c:extLst>
        </c:ser>
        <c:ser>
          <c:idx val="1"/>
          <c:order val="1"/>
          <c:tx>
            <c:strRef>
              <c:f>Sheet1!$C$1</c:f>
              <c:strCache>
                <c:ptCount val="1"/>
                <c:pt idx="0">
                  <c:v>Girls 10-19 y</c:v>
                </c:pt>
              </c:strCache>
            </c:strRef>
          </c:tx>
          <c:spPr>
            <a:solidFill>
              <a:srgbClr val="FF66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Pulses/Beans (daily)</c:v>
                </c:pt>
                <c:pt idx="1">
                  <c:v>Green Leafy Vegetables (daily)</c:v>
                </c:pt>
                <c:pt idx="2">
                  <c:v>Milk (daily)</c:v>
                </c:pt>
                <c:pt idx="3">
                  <c:v>Fruits (daily)</c:v>
                </c:pt>
                <c:pt idx="4">
                  <c:v>Fish/Chicken/Meat (atleast twice)</c:v>
                </c:pt>
                <c:pt idx="5">
                  <c:v>Egg (atleast thrice)</c:v>
                </c:pt>
              </c:strCache>
            </c:strRef>
          </c:cat>
          <c:val>
            <c:numRef>
              <c:f>Sheet1!$C$2:$C$7</c:f>
              <c:numCache>
                <c:formatCode>General</c:formatCode>
                <c:ptCount val="6"/>
                <c:pt idx="0">
                  <c:v>25</c:v>
                </c:pt>
                <c:pt idx="1">
                  <c:v>19</c:v>
                </c:pt>
                <c:pt idx="2">
                  <c:v>44</c:v>
                </c:pt>
                <c:pt idx="3">
                  <c:v>9</c:v>
                </c:pt>
                <c:pt idx="4">
                  <c:v>17</c:v>
                </c:pt>
                <c:pt idx="5">
                  <c:v>9</c:v>
                </c:pt>
              </c:numCache>
            </c:numRef>
          </c:val>
          <c:extLst>
            <c:ext xmlns:c16="http://schemas.microsoft.com/office/drawing/2014/chart" uri="{C3380CC4-5D6E-409C-BE32-E72D297353CC}">
              <c16:uniqueId val="{00000001-079A-4B9B-A7E2-EF49A3414F19}"/>
            </c:ext>
          </c:extLst>
        </c:ser>
        <c:dLbls>
          <c:dLblPos val="outEnd"/>
          <c:showLegendKey val="0"/>
          <c:showVal val="1"/>
          <c:showCatName val="0"/>
          <c:showSerName val="0"/>
          <c:showPercent val="0"/>
          <c:showBubbleSize val="0"/>
        </c:dLbls>
        <c:gapWidth val="100"/>
        <c:overlap val="100"/>
        <c:axId val="71850415"/>
        <c:axId val="75213935"/>
      </c:barChart>
      <c:catAx>
        <c:axId val="71850415"/>
        <c:scaling>
          <c:orientation val="minMax"/>
        </c:scaling>
        <c:delete val="0"/>
        <c:axPos val="l"/>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noMultiLvlLbl val="0"/>
      </c:catAx>
      <c:valAx>
        <c:axId val="75213935"/>
        <c:scaling>
          <c:orientation val="minMax"/>
        </c:scaling>
        <c:delete val="1"/>
        <c:axPos val="b"/>
        <c:numFmt formatCode="General"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1485689963922"/>
          <c:y val="3.2264032024765472E-2"/>
          <c:w val="0.83410570372185178"/>
          <c:h val="0.85782301157602059"/>
        </c:manualLayout>
      </c:layout>
      <c:barChart>
        <c:barDir val="bar"/>
        <c:grouping val="clustered"/>
        <c:varyColors val="0"/>
        <c:ser>
          <c:idx val="0"/>
          <c:order val="0"/>
          <c:tx>
            <c:strRef>
              <c:f>Sheet1!$B$1</c:f>
              <c:strCache>
                <c:ptCount val="1"/>
                <c:pt idx="0">
                  <c:v>Girls 10-19 y</c:v>
                </c:pt>
              </c:strCache>
            </c:strRef>
          </c:tx>
          <c:spPr>
            <a:solidFill>
              <a:srgbClr val="FF6600"/>
            </a:solidFill>
            <a:ln w="25400">
              <a:noFill/>
            </a:ln>
            <a:effectLst/>
          </c:spPr>
          <c:invertIfNegative val="0"/>
          <c:dLbls>
            <c:numFmt formatCode="0;[Black]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Fried foods</c:v>
                </c:pt>
                <c:pt idx="1">
                  <c:v>Junk foods</c:v>
                </c:pt>
                <c:pt idx="2">
                  <c:v>Sweets</c:v>
                </c:pt>
                <c:pt idx="3">
                  <c:v>Aerated drinks </c:v>
                </c:pt>
              </c:strCache>
            </c:strRef>
          </c:cat>
          <c:val>
            <c:numRef>
              <c:f>Sheet1!$B$2:$B$5</c:f>
              <c:numCache>
                <c:formatCode>0</c:formatCode>
                <c:ptCount val="4"/>
                <c:pt idx="0">
                  <c:v>-11.919180000000001</c:v>
                </c:pt>
                <c:pt idx="1">
                  <c:v>-3.1527599999999998</c:v>
                </c:pt>
                <c:pt idx="2">
                  <c:v>-4.4057300000000001</c:v>
                </c:pt>
                <c:pt idx="3">
                  <c:v>-2.5363199999999999</c:v>
                </c:pt>
              </c:numCache>
            </c:numRef>
          </c:val>
          <c:extLst>
            <c:ext xmlns:c16="http://schemas.microsoft.com/office/drawing/2014/chart" uri="{C3380CC4-5D6E-409C-BE32-E72D297353CC}">
              <c16:uniqueId val="{00000000-079A-4B9B-A7E2-EF49A3414F19}"/>
            </c:ext>
          </c:extLst>
        </c:ser>
        <c:ser>
          <c:idx val="1"/>
          <c:order val="1"/>
          <c:tx>
            <c:strRef>
              <c:f>Sheet1!$C$1</c:f>
              <c:strCache>
                <c:ptCount val="1"/>
                <c:pt idx="0">
                  <c:v>Boys 10-19 y</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Fried foods</c:v>
                </c:pt>
                <c:pt idx="1">
                  <c:v>Junk foods</c:v>
                </c:pt>
                <c:pt idx="2">
                  <c:v>Sweets</c:v>
                </c:pt>
                <c:pt idx="3">
                  <c:v>Aerated drinks </c:v>
                </c:pt>
              </c:strCache>
            </c:strRef>
          </c:cat>
          <c:val>
            <c:numRef>
              <c:f>Sheet1!$C$2:$C$5</c:f>
              <c:numCache>
                <c:formatCode>0</c:formatCode>
                <c:ptCount val="4"/>
                <c:pt idx="0">
                  <c:v>15.481020000000001</c:v>
                </c:pt>
                <c:pt idx="1">
                  <c:v>4.1997800000000005</c:v>
                </c:pt>
                <c:pt idx="2">
                  <c:v>5.7895000000000003</c:v>
                </c:pt>
                <c:pt idx="3">
                  <c:v>5.7382400000000002</c:v>
                </c:pt>
              </c:numCache>
            </c:numRef>
          </c:val>
          <c:extLst>
            <c:ext xmlns:c16="http://schemas.microsoft.com/office/drawing/2014/chart" uri="{C3380CC4-5D6E-409C-BE32-E72D297353CC}">
              <c16:uniqueId val="{00000001-079A-4B9B-A7E2-EF49A3414F19}"/>
            </c:ext>
          </c:extLst>
        </c:ser>
        <c:dLbls>
          <c:dLblPos val="outEnd"/>
          <c:showLegendKey val="0"/>
          <c:showVal val="1"/>
          <c:showCatName val="0"/>
          <c:showSerName val="0"/>
          <c:showPercent val="0"/>
          <c:showBubbleSize val="0"/>
        </c:dLbls>
        <c:gapWidth val="100"/>
        <c:overlap val="100"/>
        <c:axId val="71850415"/>
        <c:axId val="75213935"/>
      </c:barChart>
      <c:catAx>
        <c:axId val="71850415"/>
        <c:scaling>
          <c:orientation val="minMax"/>
        </c:scaling>
        <c:delete val="0"/>
        <c:axPos val="l"/>
        <c:numFmt formatCode="General" sourceLinked="1"/>
        <c:majorTickMark val="out"/>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75213935"/>
        <c:crosses val="autoZero"/>
        <c:auto val="1"/>
        <c:lblAlgn val="ctr"/>
        <c:lblOffset val="100"/>
        <c:noMultiLvlLbl val="0"/>
      </c:catAx>
      <c:valAx>
        <c:axId val="75213935"/>
        <c:scaling>
          <c:orientation val="minMax"/>
        </c:scaling>
        <c:delete val="1"/>
        <c:axPos val="b"/>
        <c:numFmt formatCode="0" sourceLinked="1"/>
        <c:majorTickMark val="out"/>
        <c:minorTickMark val="none"/>
        <c:tickLblPos val="nextTo"/>
        <c:crossAx val="71850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BF8333-2F0E-4F78-93E6-B045925CEA6F}"/>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5C22DC-B0C6-4BCF-89A5-4DA33737931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5F50869B-3606-4E14-8FED-51C8DF1E950B}" type="datetimeFigureOut">
              <a:rPr lang="en-US" smtClean="0"/>
              <a:t>10/30/2019</a:t>
            </a:fld>
            <a:endParaRPr lang="en-US" dirty="0"/>
          </a:p>
        </p:txBody>
      </p:sp>
      <p:sp>
        <p:nvSpPr>
          <p:cNvPr id="4" name="Footer Placeholder 3">
            <a:extLst>
              <a:ext uri="{FF2B5EF4-FFF2-40B4-BE49-F238E27FC236}">
                <a16:creationId xmlns:a16="http://schemas.microsoft.com/office/drawing/2014/main" id="{D7FB7277-5B03-4D98-A6EF-7A17E057938F}"/>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C1B797-3E3C-49F0-B434-D72CEE5FA2C9}"/>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3931D91F-0103-47BD-B775-5AE60138E131}" type="slidenum">
              <a:rPr lang="en-US" smtClean="0"/>
              <a:t>‹#›</a:t>
            </a:fld>
            <a:endParaRPr lang="en-US" dirty="0"/>
          </a:p>
        </p:txBody>
      </p:sp>
    </p:spTree>
    <p:extLst>
      <p:ext uri="{BB962C8B-B14F-4D97-AF65-F5344CB8AC3E}">
        <p14:creationId xmlns:p14="http://schemas.microsoft.com/office/powerpoint/2010/main" val="13379801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5"/>
          </a:xfrm>
          <a:prstGeom prst="rect">
            <a:avLst/>
          </a:prstGeom>
        </p:spPr>
        <p:txBody>
          <a:bodyPr vert="horz" lIns="91440" tIns="45720" rIns="91440" bIns="45720" rtlCol="0"/>
          <a:lstStyle>
            <a:lvl1pPr algn="r">
              <a:defRPr sz="1200"/>
            </a:lvl1pPr>
          </a:lstStyle>
          <a:p>
            <a:fld id="{52DA0DFB-8250-49A0-ADFB-49628B869D02}" type="datetimeFigureOut">
              <a:rPr lang="en-US" smtClean="0"/>
              <a:t>10/30/2019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1" y="4473892"/>
            <a:ext cx="5608320" cy="366045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8"/>
            <a:ext cx="3037840" cy="466434"/>
          </a:xfrm>
          <a:prstGeom prst="rect">
            <a:avLst/>
          </a:prstGeom>
        </p:spPr>
        <p:txBody>
          <a:bodyPr vert="horz" lIns="91440" tIns="45720" rIns="91440" bIns="45720" rtlCol="0" anchor="b"/>
          <a:lstStyle>
            <a:lvl1pPr algn="r">
              <a:defRPr sz="1200"/>
            </a:lvl1pPr>
          </a:lstStyle>
          <a:p>
            <a:fld id="{A8410841-0CA7-48E1-B78A-C21BC3C00CB1}" type="slidenum">
              <a:rPr lang="en-US" smtClean="0"/>
              <a:t>‹#›</a:t>
            </a:fld>
            <a:endParaRPr lang="en-US" dirty="0"/>
          </a:p>
        </p:txBody>
      </p:sp>
    </p:spTree>
    <p:extLst>
      <p:ext uri="{BB962C8B-B14F-4D97-AF65-F5344CB8AC3E}">
        <p14:creationId xmlns:p14="http://schemas.microsoft.com/office/powerpoint/2010/main" val="25714817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200" b="1" kern="1200" dirty="0">
                <a:solidFill>
                  <a:schemeClr val="tx1"/>
                </a:solidFill>
                <a:effectLst/>
                <a:latin typeface="+mn-lt"/>
                <a:ea typeface="+mn-ea"/>
                <a:cs typeface="+mn-cs"/>
              </a:rPr>
              <a:t>Adolescents, Diets and Nutrition: Growing well in a changing world</a:t>
            </a:r>
            <a:r>
              <a:rPr lang="en-GB" sz="1200" kern="1200" dirty="0">
                <a:solidFill>
                  <a:schemeClr val="tx1"/>
                </a:solidFill>
                <a:effectLst/>
                <a:latin typeface="+mn-lt"/>
                <a:ea typeface="+mn-ea"/>
                <a:cs typeface="+mn-cs"/>
              </a:rPr>
              <a:t>, is based on unit level analysis of the CNNS to provide insights to support improving good diets, services and behaviours in “adolescence” 10-19 years.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b="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kern="1200" dirty="0">
                <a:solidFill>
                  <a:schemeClr val="tx1"/>
                </a:solidFill>
                <a:effectLst/>
                <a:latin typeface="+mn-lt"/>
                <a:ea typeface="+mn-ea"/>
                <a:cs typeface="+mn-cs"/>
              </a:rPr>
              <a:t>In interest of time, I present the highlights from this analyses for five themes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Triple burden of malnutrition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Non-communicable diseases risk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Diets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Physical activity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School-based Services</a:t>
            </a:r>
          </a:p>
          <a:p>
            <a:endParaRPr lang="en-US" dirty="0"/>
          </a:p>
        </p:txBody>
      </p:sp>
    </p:spTree>
    <p:extLst>
      <p:ext uri="{BB962C8B-B14F-4D97-AF65-F5344CB8AC3E}">
        <p14:creationId xmlns:p14="http://schemas.microsoft.com/office/powerpoint/2010/main" val="332574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97893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Fried Foods is the most common unhealthy food across most states Consumption of unhealthy foods atleast three times a week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highlight>
                  <a:srgbClr val="FFFF00"/>
                </a:highlight>
                <a:latin typeface="Arial" panose="020B0604020202020204" pitchFamily="34" charset="0"/>
                <a:cs typeface="Arial" panose="020B0604020202020204" pitchFamily="34" charset="0"/>
              </a:rPr>
              <a:t>X school going have fried foods</a:t>
            </a:r>
          </a:p>
          <a:p>
            <a:endParaRPr lang="en-US" dirty="0"/>
          </a:p>
        </p:txBody>
      </p:sp>
    </p:spTree>
    <p:extLst>
      <p:ext uri="{BB962C8B-B14F-4D97-AF65-F5344CB8AC3E}">
        <p14:creationId xmlns:p14="http://schemas.microsoft.com/office/powerpoint/2010/main" val="3494586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lvl="0"/>
            <a:r>
              <a:rPr lang="en-US" sz="1200" dirty="0">
                <a:latin typeface="Arial" panose="020B0604020202020204" pitchFamily="34" charset="0"/>
                <a:cs typeface="Arial" panose="020B0604020202020204" pitchFamily="34" charset="0"/>
              </a:rPr>
              <a:t>Girls spend &lt; 30 mins and boys 45 mins. </a:t>
            </a:r>
          </a:p>
          <a:p>
            <a:pPr lvl="0"/>
            <a:r>
              <a:rPr lang="en-US" sz="1200" dirty="0">
                <a:latin typeface="Arial" panose="020B0604020202020204" pitchFamily="34" charset="0"/>
                <a:cs typeface="Arial" panose="020B0604020202020204" pitchFamily="34" charset="0"/>
              </a:rPr>
              <a:t>Screen time increases; outdoor decreases with age in girls</a:t>
            </a:r>
          </a:p>
          <a:p>
            <a:endParaRPr lang="en-US" dirty="0"/>
          </a:p>
        </p:txBody>
      </p:sp>
    </p:spTree>
    <p:extLst>
      <p:ext uri="{BB962C8B-B14F-4D97-AF65-F5344CB8AC3E}">
        <p14:creationId xmlns:p14="http://schemas.microsoft.com/office/powerpoint/2010/main" val="171234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75% of adolescents are in schools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3 out of 5 receive noon meal; but 1 out of 10 weekly iron folic acid supplementation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13% have fried foods daily </a:t>
            </a:r>
          </a:p>
          <a:p>
            <a:endParaRPr lang="en-US" dirty="0"/>
          </a:p>
        </p:txBody>
      </p:sp>
    </p:spTree>
    <p:extLst>
      <p:ext uri="{BB962C8B-B14F-4D97-AF65-F5344CB8AC3E}">
        <p14:creationId xmlns:p14="http://schemas.microsoft.com/office/powerpoint/2010/main" val="1957882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p:txBody>
      </p:sp>
    </p:spTree>
    <p:extLst>
      <p:ext uri="{BB962C8B-B14F-4D97-AF65-F5344CB8AC3E}">
        <p14:creationId xmlns:p14="http://schemas.microsoft.com/office/powerpoint/2010/main" val="3280915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834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indent="0">
              <a:buFont typeface="+mj-lt"/>
              <a:buNone/>
            </a:pPr>
            <a:r>
              <a:rPr lang="en-US" sz="1200" b="1" dirty="0">
                <a:solidFill>
                  <a:schemeClr val="tx1">
                    <a:lumMod val="95000"/>
                    <a:lumOff val="5000"/>
                  </a:schemeClr>
                </a:solidFill>
                <a:latin typeface="Arial" panose="020B0604020202020204" pitchFamily="34" charset="0"/>
                <a:cs typeface="Arial" panose="020B0604020202020204" pitchFamily="34" charset="0"/>
              </a:rPr>
              <a:t>Slide 4</a:t>
            </a:r>
          </a:p>
          <a:p>
            <a:pPr marL="457200" lvl="0" indent="-457200">
              <a:buFont typeface="+mj-lt"/>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Girls Shorter</a:t>
            </a:r>
          </a:p>
          <a:p>
            <a:pPr marL="457200" lvl="0" indent="-457200">
              <a:buFont typeface="+mj-lt"/>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But Boys Thinner than girls (29% vs 18% in girls)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solidFill>
                  <a:srgbClr val="BD219C"/>
                </a:solidFill>
                <a:latin typeface="Arial" panose="020B0604020202020204" pitchFamily="34" charset="0"/>
                <a:cs typeface="Arial" panose="020B0604020202020204" pitchFamily="34" charset="0"/>
              </a:rPr>
              <a:t>In 28+ states atleast 30% adolescents suffer from one of the three conditions  </a:t>
            </a:r>
          </a:p>
          <a:p>
            <a:pPr marL="457200" lvl="0" indent="-457200">
              <a:buFont typeface="+mj-lt"/>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One in 4 girls and 1 in 3 boys enter teens already too thin or too short </a:t>
            </a:r>
          </a:p>
          <a:p>
            <a:endParaRPr lang="en-US" dirty="0"/>
          </a:p>
        </p:txBody>
      </p:sp>
    </p:spTree>
    <p:extLst>
      <p:ext uri="{BB962C8B-B14F-4D97-AF65-F5344CB8AC3E}">
        <p14:creationId xmlns:p14="http://schemas.microsoft.com/office/powerpoint/2010/main" val="3204305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457200" lvl="0" indent="-457200">
              <a:buAutoNum type="arabicPeriod"/>
            </a:pPr>
            <a:r>
              <a:rPr lang="en-US" sz="1200" u="sng" dirty="0">
                <a:solidFill>
                  <a:srgbClr val="FF6600"/>
                </a:solidFill>
                <a:latin typeface="Arial" panose="020B0604020202020204" pitchFamily="34" charset="0"/>
                <a:cs typeface="Arial" panose="020B0604020202020204" pitchFamily="34" charset="0"/>
              </a:rPr>
              <a:t>Top-3 micronutrient deficiencies in Girls are </a:t>
            </a:r>
            <a:r>
              <a:rPr lang="en-US" sz="1200" dirty="0">
                <a:solidFill>
                  <a:schemeClr val="tx1">
                    <a:lumMod val="95000"/>
                    <a:lumOff val="5000"/>
                  </a:schemeClr>
                </a:solidFill>
                <a:latin typeface="Arial" panose="020B0604020202020204" pitchFamily="34" charset="0"/>
                <a:cs typeface="Arial" panose="020B0604020202020204" pitchFamily="34" charset="0"/>
              </a:rPr>
              <a:t>Vitamin D, Folate, Iron</a:t>
            </a:r>
          </a:p>
          <a:p>
            <a:pPr marL="457200" lvl="0" indent="-457200">
              <a:buAutoNum type="arabicPeriod"/>
            </a:pPr>
            <a:r>
              <a:rPr lang="en-US" sz="1200" u="sng" dirty="0">
                <a:solidFill>
                  <a:schemeClr val="accent4">
                    <a:lumMod val="75000"/>
                  </a:schemeClr>
                </a:solidFill>
                <a:latin typeface="Arial" panose="020B0604020202020204" pitchFamily="34" charset="0"/>
                <a:cs typeface="Arial" panose="020B0604020202020204" pitchFamily="34" charset="0"/>
              </a:rPr>
              <a:t>In boys, its </a:t>
            </a:r>
            <a:r>
              <a:rPr lang="en-US" sz="1200" dirty="0">
                <a:solidFill>
                  <a:schemeClr val="tx1">
                    <a:lumMod val="95000"/>
                    <a:lumOff val="5000"/>
                  </a:schemeClr>
                </a:solidFill>
                <a:latin typeface="Arial" panose="020B0604020202020204" pitchFamily="34" charset="0"/>
                <a:cs typeface="Arial" panose="020B0604020202020204" pitchFamily="34" charset="0"/>
              </a:rPr>
              <a:t>Folate, Zinc and B12</a:t>
            </a:r>
          </a:p>
          <a:p>
            <a:endParaRPr lang="en-US" dirty="0"/>
          </a:p>
        </p:txBody>
      </p:sp>
    </p:spTree>
    <p:extLst>
      <p:ext uri="{BB962C8B-B14F-4D97-AF65-F5344CB8AC3E}">
        <p14:creationId xmlns:p14="http://schemas.microsoft.com/office/powerpoint/2010/main" val="801428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At any age in 10 to 19 y 1 in 10 girls suffer from 3 micronutrient deficiencies; 1 in 3 suffer from atleast 1</a:t>
            </a:r>
          </a:p>
          <a:p>
            <a:endParaRPr lang="en-US" dirty="0"/>
          </a:p>
        </p:txBody>
      </p:sp>
    </p:spTree>
    <p:extLst>
      <p:ext uri="{BB962C8B-B14F-4D97-AF65-F5344CB8AC3E}">
        <p14:creationId xmlns:p14="http://schemas.microsoft.com/office/powerpoint/2010/main" val="237138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Iron deficiency - a problem in girls in most states</a:t>
            </a:r>
          </a:p>
          <a:p>
            <a:endParaRPr lang="en-US" dirty="0"/>
          </a:p>
        </p:txBody>
      </p:sp>
    </p:spTree>
    <p:extLst>
      <p:ext uri="{BB962C8B-B14F-4D97-AF65-F5344CB8AC3E}">
        <p14:creationId xmlns:p14="http://schemas.microsoft.com/office/powerpoint/2010/main" val="884947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457200" indent="-457200">
              <a:buFontTx/>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By 12 y &gt;=40% girls anemic</a:t>
            </a:r>
          </a:p>
          <a:p>
            <a:pPr marL="457200" indent="-457200">
              <a:buFontTx/>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Anemia a severe problem in 12 states and moderate problem in 14 States</a:t>
            </a:r>
          </a:p>
          <a:p>
            <a:endParaRPr lang="en-US" dirty="0"/>
          </a:p>
        </p:txBody>
      </p:sp>
    </p:spTree>
    <p:extLst>
      <p:ext uri="{BB962C8B-B14F-4D97-AF65-F5344CB8AC3E}">
        <p14:creationId xmlns:p14="http://schemas.microsoft.com/office/powerpoint/2010/main" val="532163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457200" indent="-457200">
              <a:buFontTx/>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By 12 y &gt;=40% girls anemic</a:t>
            </a:r>
          </a:p>
          <a:p>
            <a:pPr marL="457200" indent="-457200">
              <a:buFontTx/>
              <a:buAutoNum type="arabicPeriod"/>
            </a:pPr>
            <a:r>
              <a:rPr lang="en-US" sz="1200" dirty="0">
                <a:solidFill>
                  <a:schemeClr val="tx1">
                    <a:lumMod val="95000"/>
                    <a:lumOff val="5000"/>
                  </a:schemeClr>
                </a:solidFill>
                <a:latin typeface="Arial" panose="020B0604020202020204" pitchFamily="34" charset="0"/>
                <a:cs typeface="Arial" panose="020B0604020202020204" pitchFamily="34" charset="0"/>
              </a:rPr>
              <a:t>Anemia a severe problem in 12 states and moderate problem in 14 States</a:t>
            </a:r>
          </a:p>
          <a:p>
            <a:endParaRPr lang="en-US" dirty="0"/>
          </a:p>
        </p:txBody>
      </p:sp>
    </p:spTree>
    <p:extLst>
      <p:ext uri="{BB962C8B-B14F-4D97-AF65-F5344CB8AC3E}">
        <p14:creationId xmlns:p14="http://schemas.microsoft.com/office/powerpoint/2010/main" val="265526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pPr marL="457200" lvl="0" indent="-457200">
              <a:buAutoNum type="arabicPeriod"/>
            </a:pPr>
            <a:r>
              <a:rPr lang="en-US" sz="1200" dirty="0">
                <a:latin typeface="Arial" panose="020B0604020202020204" pitchFamily="34" charset="0"/>
                <a:cs typeface="Arial" panose="020B0604020202020204" pitchFamily="34" charset="0"/>
              </a:rPr>
              <a:t>Low HDL in 1 in 4 adolescents age 10; increases thereafter particularly in Boys.</a:t>
            </a:r>
          </a:p>
          <a:p>
            <a:pPr marL="457200" lvl="0" indent="-457200">
              <a:buAutoNum type="arabicPeriod"/>
            </a:pPr>
            <a:r>
              <a:rPr lang="en-US" sz="1200" dirty="0">
                <a:latin typeface="Arial" panose="020B0604020202020204" pitchFamily="34" charset="0"/>
                <a:cs typeface="Arial" panose="020B0604020202020204" pitchFamily="34" charset="0"/>
              </a:rPr>
              <a:t>1 in 10 hypertensive and with high HBA1C (which is a risk for diabetes)</a:t>
            </a:r>
          </a:p>
          <a:p>
            <a:pPr marL="457200" lvl="0" indent="-457200">
              <a:buAutoNum type="arabicPeriod"/>
            </a:pPr>
            <a:r>
              <a:rPr lang="en-US" sz="1200" dirty="0">
                <a:latin typeface="Arial" panose="020B0604020202020204" pitchFamily="34" charset="0"/>
                <a:cs typeface="Arial" panose="020B0604020202020204" pitchFamily="34" charset="0"/>
              </a:rPr>
              <a:t>1 in 10 adolescents face atleast 2 risks</a:t>
            </a:r>
          </a:p>
          <a:p>
            <a:pPr marL="457200" lvl="0" indent="-457200">
              <a:buAutoNum type="arabicPeriod"/>
            </a:pPr>
            <a:r>
              <a:rPr lang="en-US" sz="1200" dirty="0">
                <a:latin typeface="Arial" panose="020B0604020202020204" pitchFamily="34" charset="0"/>
                <a:cs typeface="Arial" panose="020B0604020202020204" pitchFamily="34" charset="0"/>
              </a:rPr>
              <a:t>Low “good Cholesterol” HDL (&gt;=10%) in 20+ states</a:t>
            </a:r>
          </a:p>
          <a:p>
            <a:pPr marL="0" lvl="0" indent="0">
              <a:buFont typeface="+mj-lt"/>
              <a:buNone/>
            </a:pPr>
            <a:endParaRPr lang="en-US" sz="1200" dirty="0">
              <a:latin typeface="Arial" panose="020B0604020202020204" pitchFamily="34" charset="0"/>
              <a:cs typeface="Arial" panose="020B0604020202020204" pitchFamily="34" charset="0"/>
            </a:endParaRPr>
          </a:p>
          <a:p>
            <a:pPr marL="0" lvl="0" indent="0">
              <a:buFont typeface="+mj-lt"/>
              <a:buNone/>
            </a:pPr>
            <a:r>
              <a:rPr lang="en-US" sz="1200" dirty="0">
                <a:latin typeface="Arial" panose="020B0604020202020204" pitchFamily="34" charset="0"/>
                <a:cs typeface="Arial" panose="020B0604020202020204" pitchFamily="34" charset="0"/>
              </a:rPr>
              <a:t>Notes:</a:t>
            </a:r>
          </a:p>
          <a:p>
            <a:pPr marL="228600" lvl="0" indent="-228600">
              <a:buFont typeface="+mj-lt"/>
              <a:buAutoNum type="arabicPeriod"/>
            </a:pPr>
            <a:r>
              <a:rPr lang="en-US" sz="1200" kern="1200" dirty="0">
                <a:solidFill>
                  <a:schemeClr val="tx1"/>
                </a:solidFill>
                <a:effectLst/>
                <a:latin typeface="+mn-lt"/>
                <a:ea typeface="+mn-ea"/>
                <a:cs typeface="+mn-cs"/>
              </a:rPr>
              <a:t>Pre-diabetes is a condition resulting from lack of physical activity and being overweight/obese. A high carbohydrate diet also contributes to the risk. Pre-diabetes often leads to type 2 diabetes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Cardiovascular diseases include a range of conditions that affect the heart, which could be congenital or lifestyle related. Conditions related to lifestyle factors are more common and are a result of “unhealthy” diets, smoking, stress, excessive alcohol and caffeine intake. Diabetes and high blood pressure also contributes to increased risk of cardiovascular diseases. The early onset of lipid disorders including elevated total or LDL cholesterol levels (bad cholesterol), low levels of HDL cholesterol (good cholesterol), and high levels of triglycerides (fats) is alarming as these conditions in adolescence are predictive of elevated risk for cardiovascular disease in adulthood.</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High blood pressure or hypertension is also most commonly lifestyle related. Smoking, alcohol consumption, high salt in diets, lack of physical activity and stress are contributing factors.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200" kern="1200" dirty="0">
              <a:solidFill>
                <a:schemeClr val="tx1"/>
              </a:solidFill>
              <a:effectLst/>
              <a:latin typeface="+mn-lt"/>
              <a:ea typeface="+mn-ea"/>
              <a:cs typeface="+mn-cs"/>
            </a:endParaRPr>
          </a:p>
          <a:p>
            <a:pPr marL="228600" lvl="0" indent="-228600">
              <a:buFont typeface="+mj-lt"/>
              <a:buAutoNum type="arabicPeriod"/>
            </a:pPr>
            <a:endParaRPr lang="en-US" sz="1200" dirty="0">
              <a:latin typeface="Arial" panose="020B0604020202020204" pitchFamily="34" charset="0"/>
              <a:cs typeface="Arial" panose="020B0604020202020204" pitchFamily="34" charset="0"/>
            </a:endParaRPr>
          </a:p>
          <a:p>
            <a:pPr marL="0" lvl="0" indent="0">
              <a:buNone/>
            </a:pPr>
            <a:endParaRPr lang="en-US" sz="12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77151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115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837265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969921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2944195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BEEEED6-BBC5-48C8-B840-7B52A8868A7A}"/>
              </a:ext>
            </a:extLst>
          </p:cNvPr>
          <p:cNvSpPr>
            <a:spLocks/>
          </p:cNvSpPr>
          <p:nvPr userDrawn="1"/>
        </p:nvSpPr>
        <p:spPr bwMode="auto">
          <a:xfrm>
            <a:off x="8699883" y="6124197"/>
            <a:ext cx="243388" cy="283089"/>
          </a:xfrm>
          <a:custGeom>
            <a:avLst/>
            <a:gdLst>
              <a:gd name="T0" fmla="*/ 47 w 188"/>
              <a:gd name="T1" fmla="*/ 0 h 164"/>
              <a:gd name="T2" fmla="*/ 141 w 188"/>
              <a:gd name="T3" fmla="*/ 0 h 164"/>
              <a:gd name="T4" fmla="*/ 188 w 188"/>
              <a:gd name="T5" fmla="*/ 81 h 164"/>
              <a:gd name="T6" fmla="*/ 141 w 188"/>
              <a:gd name="T7" fmla="*/ 164 h 164"/>
              <a:gd name="T8" fmla="*/ 47 w 188"/>
              <a:gd name="T9" fmla="*/ 164 h 164"/>
              <a:gd name="T10" fmla="*/ 0 w 188"/>
              <a:gd name="T11" fmla="*/ 81 h 164"/>
              <a:gd name="T12" fmla="*/ 47 w 188"/>
              <a:gd name="T13" fmla="*/ 0 h 164"/>
            </a:gdLst>
            <a:ahLst/>
            <a:cxnLst>
              <a:cxn ang="0">
                <a:pos x="T0" y="T1"/>
              </a:cxn>
              <a:cxn ang="0">
                <a:pos x="T2" y="T3"/>
              </a:cxn>
              <a:cxn ang="0">
                <a:pos x="T4" y="T5"/>
              </a:cxn>
              <a:cxn ang="0">
                <a:pos x="T6" y="T7"/>
              </a:cxn>
              <a:cxn ang="0">
                <a:pos x="T8" y="T9"/>
              </a:cxn>
              <a:cxn ang="0">
                <a:pos x="T10" y="T11"/>
              </a:cxn>
              <a:cxn ang="0">
                <a:pos x="T12" y="T13"/>
              </a:cxn>
            </a:cxnLst>
            <a:rect l="0" t="0" r="r" b="b"/>
            <a:pathLst>
              <a:path w="188" h="164">
                <a:moveTo>
                  <a:pt x="47" y="0"/>
                </a:moveTo>
                <a:lnTo>
                  <a:pt x="141" y="0"/>
                </a:lnTo>
                <a:lnTo>
                  <a:pt x="188" y="81"/>
                </a:lnTo>
                <a:lnTo>
                  <a:pt x="141" y="164"/>
                </a:lnTo>
                <a:lnTo>
                  <a:pt x="47" y="164"/>
                </a:lnTo>
                <a:lnTo>
                  <a:pt x="0" y="81"/>
                </a:lnTo>
                <a:lnTo>
                  <a:pt x="47"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38576" tIns="19289" rIns="38576" bIns="19289" numCol="1" anchor="t" anchorCtr="0" compatLnSpc="1">
            <a:prstTxWarp prst="textNoShape">
              <a:avLst/>
            </a:prstTxWarp>
          </a:bodyPr>
          <a:lstStyle/>
          <a:p>
            <a:endParaRPr lang="en-US" sz="760" dirty="0"/>
          </a:p>
        </p:txBody>
      </p:sp>
      <p:sp>
        <p:nvSpPr>
          <p:cNvPr id="202" name="Slide Number Placeholder 6">
            <a:extLst>
              <a:ext uri="{FF2B5EF4-FFF2-40B4-BE49-F238E27FC236}">
                <a16:creationId xmlns:a16="http://schemas.microsoft.com/office/drawing/2014/main" id="{39441402-17B9-4340-9B72-32003EEA2911}"/>
              </a:ext>
            </a:extLst>
          </p:cNvPr>
          <p:cNvSpPr txBox="1">
            <a:spLocks/>
          </p:cNvSpPr>
          <p:nvPr userDrawn="1"/>
        </p:nvSpPr>
        <p:spPr>
          <a:xfrm>
            <a:off x="1751" y="6425602"/>
            <a:ext cx="344795" cy="432398"/>
          </a:xfrm>
          <a:prstGeom prst="rect">
            <a:avLst/>
          </a:prstGeom>
        </p:spPr>
        <p:txBody>
          <a:bodyPr/>
          <a:lstStyle>
            <a:defPPr>
              <a:defRPr lang="en-US"/>
            </a:defPPr>
            <a:lvl1pPr marL="0" algn="l" defTabSz="914400" rtl="0" eaLnBrk="1" latinLnBrk="0" hangingPunct="1">
              <a:defRPr sz="900" kern="1200">
                <a:solidFill>
                  <a:schemeClr val="tx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3BFD6F-7E65-4D13-BD41-244DFBF425C9}" type="slidenum">
              <a:rPr lang="en-US" sz="506" smtClean="0"/>
              <a:pPr/>
              <a:t>‹#›</a:t>
            </a:fld>
            <a:endParaRPr lang="en-US" sz="506" dirty="0"/>
          </a:p>
        </p:txBody>
      </p:sp>
      <p:grpSp>
        <p:nvGrpSpPr>
          <p:cNvPr id="289" name="Group 288">
            <a:extLst>
              <a:ext uri="{FF2B5EF4-FFF2-40B4-BE49-F238E27FC236}">
                <a16:creationId xmlns:a16="http://schemas.microsoft.com/office/drawing/2014/main" id="{8C04DDE8-F399-428B-BBAD-BD336389DC3B}"/>
              </a:ext>
            </a:extLst>
          </p:cNvPr>
          <p:cNvGrpSpPr>
            <a:grpSpLocks noChangeAspect="1"/>
          </p:cNvGrpSpPr>
          <p:nvPr userDrawn="1"/>
        </p:nvGrpSpPr>
        <p:grpSpPr>
          <a:xfrm>
            <a:off x="7519917" y="219254"/>
            <a:ext cx="1331387" cy="757109"/>
            <a:chOff x="10526713" y="409575"/>
            <a:chExt cx="917575" cy="492126"/>
          </a:xfrm>
        </p:grpSpPr>
        <p:sp>
          <p:nvSpPr>
            <p:cNvPr id="290" name="Freeform 9">
              <a:extLst>
                <a:ext uri="{FF2B5EF4-FFF2-40B4-BE49-F238E27FC236}">
                  <a16:creationId xmlns:a16="http://schemas.microsoft.com/office/drawing/2014/main" id="{786DBC45-6A95-486C-AEEF-785EA9BFD9F5}"/>
                </a:ext>
              </a:extLst>
            </p:cNvPr>
            <p:cNvSpPr>
              <a:spLocks/>
            </p:cNvSpPr>
            <p:nvPr userDrawn="1"/>
          </p:nvSpPr>
          <p:spPr bwMode="auto">
            <a:xfrm>
              <a:off x="10806113" y="415925"/>
              <a:ext cx="84138" cy="92075"/>
            </a:xfrm>
            <a:custGeom>
              <a:avLst/>
              <a:gdLst>
                <a:gd name="T0" fmla="*/ 13 w 28"/>
                <a:gd name="T1" fmla="*/ 0 h 31"/>
                <a:gd name="T2" fmla="*/ 3 w 28"/>
                <a:gd name="T3" fmla="*/ 18 h 31"/>
                <a:gd name="T4" fmla="*/ 15 w 28"/>
                <a:gd name="T5" fmla="*/ 27 h 31"/>
                <a:gd name="T6" fmla="*/ 20 w 28"/>
                <a:gd name="T7" fmla="*/ 11 h 31"/>
                <a:gd name="T8" fmla="*/ 13 w 28"/>
                <a:gd name="T9" fmla="*/ 0 h 31"/>
              </a:gdLst>
              <a:ahLst/>
              <a:cxnLst>
                <a:cxn ang="0">
                  <a:pos x="T0" y="T1"/>
                </a:cxn>
                <a:cxn ang="0">
                  <a:pos x="T2" y="T3"/>
                </a:cxn>
                <a:cxn ang="0">
                  <a:pos x="T4" y="T5"/>
                </a:cxn>
                <a:cxn ang="0">
                  <a:pos x="T6" y="T7"/>
                </a:cxn>
                <a:cxn ang="0">
                  <a:pos x="T8" y="T9"/>
                </a:cxn>
              </a:cxnLst>
              <a:rect l="0" t="0" r="r" b="b"/>
              <a:pathLst>
                <a:path w="28" h="31">
                  <a:moveTo>
                    <a:pt x="13" y="0"/>
                  </a:moveTo>
                  <a:cubicBezTo>
                    <a:pt x="13" y="0"/>
                    <a:pt x="0" y="14"/>
                    <a:pt x="3" y="18"/>
                  </a:cubicBezTo>
                  <a:cubicBezTo>
                    <a:pt x="3" y="18"/>
                    <a:pt x="3" y="31"/>
                    <a:pt x="15" y="27"/>
                  </a:cubicBezTo>
                  <a:cubicBezTo>
                    <a:pt x="28" y="24"/>
                    <a:pt x="20" y="11"/>
                    <a:pt x="20" y="11"/>
                  </a:cubicBezTo>
                  <a:lnTo>
                    <a:pt x="13" y="0"/>
                  </a:ln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1" name="Freeform 10">
              <a:extLst>
                <a:ext uri="{FF2B5EF4-FFF2-40B4-BE49-F238E27FC236}">
                  <a16:creationId xmlns:a16="http://schemas.microsoft.com/office/drawing/2014/main" id="{73BE131E-69CD-448C-A9F2-4B499A1D66DB}"/>
                </a:ext>
              </a:extLst>
            </p:cNvPr>
            <p:cNvSpPr>
              <a:spLocks noEditPoints="1"/>
            </p:cNvSpPr>
            <p:nvPr userDrawn="1"/>
          </p:nvSpPr>
          <p:spPr bwMode="auto">
            <a:xfrm>
              <a:off x="10526713" y="454025"/>
              <a:ext cx="198438" cy="220663"/>
            </a:xfrm>
            <a:custGeom>
              <a:avLst/>
              <a:gdLst>
                <a:gd name="T0" fmla="*/ 2 w 67"/>
                <a:gd name="T1" fmla="*/ 22 h 74"/>
                <a:gd name="T2" fmla="*/ 10 w 67"/>
                <a:gd name="T3" fmla="*/ 11 h 74"/>
                <a:gd name="T4" fmla="*/ 22 w 67"/>
                <a:gd name="T5" fmla="*/ 3 h 74"/>
                <a:gd name="T6" fmla="*/ 36 w 67"/>
                <a:gd name="T7" fmla="*/ 0 h 74"/>
                <a:gd name="T8" fmla="*/ 46 w 67"/>
                <a:gd name="T9" fmla="*/ 1 h 74"/>
                <a:gd name="T10" fmla="*/ 54 w 67"/>
                <a:gd name="T11" fmla="*/ 4 h 74"/>
                <a:gd name="T12" fmla="*/ 60 w 67"/>
                <a:gd name="T13" fmla="*/ 8 h 74"/>
                <a:gd name="T14" fmla="*/ 66 w 67"/>
                <a:gd name="T15" fmla="*/ 14 h 74"/>
                <a:gd name="T16" fmla="*/ 64 w 67"/>
                <a:gd name="T17" fmla="*/ 16 h 74"/>
                <a:gd name="T18" fmla="*/ 53 w 67"/>
                <a:gd name="T19" fmla="*/ 6 h 74"/>
                <a:gd name="T20" fmla="*/ 36 w 67"/>
                <a:gd name="T21" fmla="*/ 2 h 74"/>
                <a:gd name="T22" fmla="*/ 27 w 67"/>
                <a:gd name="T23" fmla="*/ 4 h 74"/>
                <a:gd name="T24" fmla="*/ 21 w 67"/>
                <a:gd name="T25" fmla="*/ 6 h 74"/>
                <a:gd name="T26" fmla="*/ 21 w 67"/>
                <a:gd name="T27" fmla="*/ 70 h 74"/>
                <a:gd name="T28" fmla="*/ 12 w 67"/>
                <a:gd name="T29" fmla="*/ 65 h 74"/>
                <a:gd name="T30" fmla="*/ 6 w 67"/>
                <a:gd name="T31" fmla="*/ 57 h 74"/>
                <a:gd name="T32" fmla="*/ 1 w 67"/>
                <a:gd name="T33" fmla="*/ 48 h 74"/>
                <a:gd name="T34" fmla="*/ 0 w 67"/>
                <a:gd name="T35" fmla="*/ 37 h 74"/>
                <a:gd name="T36" fmla="*/ 2 w 67"/>
                <a:gd name="T37" fmla="*/ 22 h 74"/>
                <a:gd name="T38" fmla="*/ 28 w 67"/>
                <a:gd name="T39" fmla="*/ 70 h 74"/>
                <a:gd name="T40" fmla="*/ 31 w 67"/>
                <a:gd name="T41" fmla="*/ 71 h 74"/>
                <a:gd name="T42" fmla="*/ 36 w 67"/>
                <a:gd name="T43" fmla="*/ 71 h 74"/>
                <a:gd name="T44" fmla="*/ 46 w 67"/>
                <a:gd name="T45" fmla="*/ 70 h 74"/>
                <a:gd name="T46" fmla="*/ 53 w 67"/>
                <a:gd name="T47" fmla="*/ 67 h 74"/>
                <a:gd name="T48" fmla="*/ 60 w 67"/>
                <a:gd name="T49" fmla="*/ 62 h 74"/>
                <a:gd name="T50" fmla="*/ 65 w 67"/>
                <a:gd name="T51" fmla="*/ 56 h 74"/>
                <a:gd name="T52" fmla="*/ 67 w 67"/>
                <a:gd name="T53" fmla="*/ 58 h 74"/>
                <a:gd name="T54" fmla="*/ 62 w 67"/>
                <a:gd name="T55" fmla="*/ 64 h 74"/>
                <a:gd name="T56" fmla="*/ 55 w 67"/>
                <a:gd name="T57" fmla="*/ 69 h 74"/>
                <a:gd name="T58" fmla="*/ 47 w 67"/>
                <a:gd name="T59" fmla="*/ 73 h 74"/>
                <a:gd name="T60" fmla="*/ 36 w 67"/>
                <a:gd name="T61" fmla="*/ 74 h 74"/>
                <a:gd name="T62" fmla="*/ 30 w 67"/>
                <a:gd name="T63" fmla="*/ 73 h 74"/>
                <a:gd name="T64" fmla="*/ 25 w 67"/>
                <a:gd name="T65" fmla="*/ 72 h 74"/>
                <a:gd name="T66" fmla="*/ 25 w 67"/>
                <a:gd name="T67" fmla="*/ 35 h 74"/>
                <a:gd name="T68" fmla="*/ 28 w 67"/>
                <a:gd name="T69" fmla="*/ 35 h 74"/>
                <a:gd name="T70" fmla="*/ 28 w 67"/>
                <a:gd name="T7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74">
                  <a:moveTo>
                    <a:pt x="2" y="22"/>
                  </a:moveTo>
                  <a:cubicBezTo>
                    <a:pt x="4" y="18"/>
                    <a:pt x="7" y="14"/>
                    <a:pt x="10" y="11"/>
                  </a:cubicBezTo>
                  <a:cubicBezTo>
                    <a:pt x="14" y="7"/>
                    <a:pt x="17" y="4"/>
                    <a:pt x="22" y="3"/>
                  </a:cubicBezTo>
                  <a:cubicBezTo>
                    <a:pt x="26" y="1"/>
                    <a:pt x="31" y="0"/>
                    <a:pt x="36" y="0"/>
                  </a:cubicBezTo>
                  <a:cubicBezTo>
                    <a:pt x="40" y="0"/>
                    <a:pt x="43" y="0"/>
                    <a:pt x="46" y="1"/>
                  </a:cubicBezTo>
                  <a:cubicBezTo>
                    <a:pt x="49" y="1"/>
                    <a:pt x="51" y="2"/>
                    <a:pt x="54" y="4"/>
                  </a:cubicBezTo>
                  <a:cubicBezTo>
                    <a:pt x="56" y="5"/>
                    <a:pt x="58" y="6"/>
                    <a:pt x="60" y="8"/>
                  </a:cubicBezTo>
                  <a:cubicBezTo>
                    <a:pt x="62" y="10"/>
                    <a:pt x="64" y="12"/>
                    <a:pt x="66" y="14"/>
                  </a:cubicBezTo>
                  <a:cubicBezTo>
                    <a:pt x="64" y="16"/>
                    <a:pt x="64" y="16"/>
                    <a:pt x="64" y="16"/>
                  </a:cubicBezTo>
                  <a:cubicBezTo>
                    <a:pt x="61" y="12"/>
                    <a:pt x="57" y="9"/>
                    <a:pt x="53" y="6"/>
                  </a:cubicBezTo>
                  <a:cubicBezTo>
                    <a:pt x="48" y="4"/>
                    <a:pt x="42" y="2"/>
                    <a:pt x="36" y="2"/>
                  </a:cubicBezTo>
                  <a:cubicBezTo>
                    <a:pt x="33" y="2"/>
                    <a:pt x="30" y="3"/>
                    <a:pt x="27" y="4"/>
                  </a:cubicBezTo>
                  <a:cubicBezTo>
                    <a:pt x="24" y="5"/>
                    <a:pt x="22" y="5"/>
                    <a:pt x="21" y="6"/>
                  </a:cubicBezTo>
                  <a:cubicBezTo>
                    <a:pt x="21" y="70"/>
                    <a:pt x="21" y="70"/>
                    <a:pt x="21" y="70"/>
                  </a:cubicBezTo>
                  <a:cubicBezTo>
                    <a:pt x="18" y="69"/>
                    <a:pt x="15" y="67"/>
                    <a:pt x="12" y="65"/>
                  </a:cubicBezTo>
                  <a:cubicBezTo>
                    <a:pt x="10" y="63"/>
                    <a:pt x="7" y="60"/>
                    <a:pt x="6" y="57"/>
                  </a:cubicBezTo>
                  <a:cubicBezTo>
                    <a:pt x="4" y="54"/>
                    <a:pt x="2" y="51"/>
                    <a:pt x="1" y="48"/>
                  </a:cubicBezTo>
                  <a:cubicBezTo>
                    <a:pt x="0" y="44"/>
                    <a:pt x="0" y="41"/>
                    <a:pt x="0" y="37"/>
                  </a:cubicBezTo>
                  <a:cubicBezTo>
                    <a:pt x="0" y="32"/>
                    <a:pt x="1" y="27"/>
                    <a:pt x="2" y="22"/>
                  </a:cubicBezTo>
                  <a:close/>
                  <a:moveTo>
                    <a:pt x="28" y="70"/>
                  </a:moveTo>
                  <a:cubicBezTo>
                    <a:pt x="29" y="70"/>
                    <a:pt x="30" y="71"/>
                    <a:pt x="31" y="71"/>
                  </a:cubicBezTo>
                  <a:cubicBezTo>
                    <a:pt x="32" y="71"/>
                    <a:pt x="34" y="71"/>
                    <a:pt x="36" y="71"/>
                  </a:cubicBezTo>
                  <a:cubicBezTo>
                    <a:pt x="40" y="71"/>
                    <a:pt x="43" y="71"/>
                    <a:pt x="46" y="70"/>
                  </a:cubicBezTo>
                  <a:cubicBezTo>
                    <a:pt x="48" y="69"/>
                    <a:pt x="51" y="68"/>
                    <a:pt x="53" y="67"/>
                  </a:cubicBezTo>
                  <a:cubicBezTo>
                    <a:pt x="56" y="66"/>
                    <a:pt x="58" y="64"/>
                    <a:pt x="60" y="62"/>
                  </a:cubicBezTo>
                  <a:cubicBezTo>
                    <a:pt x="62" y="60"/>
                    <a:pt x="63" y="58"/>
                    <a:pt x="65" y="56"/>
                  </a:cubicBezTo>
                  <a:cubicBezTo>
                    <a:pt x="67" y="58"/>
                    <a:pt x="67" y="58"/>
                    <a:pt x="67" y="58"/>
                  </a:cubicBezTo>
                  <a:cubicBezTo>
                    <a:pt x="66" y="60"/>
                    <a:pt x="64" y="62"/>
                    <a:pt x="62" y="64"/>
                  </a:cubicBezTo>
                  <a:cubicBezTo>
                    <a:pt x="60" y="66"/>
                    <a:pt x="58" y="68"/>
                    <a:pt x="55" y="69"/>
                  </a:cubicBezTo>
                  <a:cubicBezTo>
                    <a:pt x="53" y="71"/>
                    <a:pt x="50" y="72"/>
                    <a:pt x="47" y="73"/>
                  </a:cubicBezTo>
                  <a:cubicBezTo>
                    <a:pt x="44" y="74"/>
                    <a:pt x="40" y="74"/>
                    <a:pt x="36" y="74"/>
                  </a:cubicBezTo>
                  <a:cubicBezTo>
                    <a:pt x="34" y="74"/>
                    <a:pt x="32" y="74"/>
                    <a:pt x="30" y="73"/>
                  </a:cubicBezTo>
                  <a:cubicBezTo>
                    <a:pt x="28" y="73"/>
                    <a:pt x="27" y="73"/>
                    <a:pt x="25" y="72"/>
                  </a:cubicBezTo>
                  <a:cubicBezTo>
                    <a:pt x="25" y="35"/>
                    <a:pt x="25" y="35"/>
                    <a:pt x="25" y="35"/>
                  </a:cubicBezTo>
                  <a:cubicBezTo>
                    <a:pt x="28" y="35"/>
                    <a:pt x="28" y="35"/>
                    <a:pt x="28" y="35"/>
                  </a:cubicBezTo>
                  <a:lnTo>
                    <a:pt x="28" y="7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2" name="Freeform 11">
              <a:extLst>
                <a:ext uri="{FF2B5EF4-FFF2-40B4-BE49-F238E27FC236}">
                  <a16:creationId xmlns:a16="http://schemas.microsoft.com/office/drawing/2014/main" id="{F78ECC84-ED03-4663-9648-5CC81C65FEDA}"/>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close/>
                  <a:moveTo>
                    <a:pt x="41" y="54"/>
                  </a:moveTo>
                  <a:lnTo>
                    <a:pt x="47" y="54"/>
                  </a:lnTo>
                  <a:lnTo>
                    <a:pt x="69" y="98"/>
                  </a:lnTo>
                  <a:lnTo>
                    <a:pt x="69" y="0"/>
                  </a:lnTo>
                  <a:lnTo>
                    <a:pt x="75" y="0"/>
                  </a:lnTo>
                  <a:lnTo>
                    <a:pt x="75" y="116"/>
                  </a:lnTo>
                  <a:lnTo>
                    <a:pt x="41"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3" name="Freeform 12">
              <a:extLst>
                <a:ext uri="{FF2B5EF4-FFF2-40B4-BE49-F238E27FC236}">
                  <a16:creationId xmlns:a16="http://schemas.microsoft.com/office/drawing/2014/main" id="{A123B86B-30C0-4568-9537-872D1D8C8562}"/>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moveTo>
                    <a:pt x="41" y="54"/>
                  </a:moveTo>
                  <a:lnTo>
                    <a:pt x="47" y="54"/>
                  </a:lnTo>
                  <a:lnTo>
                    <a:pt x="69" y="98"/>
                  </a:lnTo>
                  <a:lnTo>
                    <a:pt x="69" y="0"/>
                  </a:lnTo>
                  <a:lnTo>
                    <a:pt x="75" y="0"/>
                  </a:lnTo>
                  <a:lnTo>
                    <a:pt x="75" y="116"/>
                  </a:lnTo>
                  <a:lnTo>
                    <a:pt x="41" y="5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4" name="Freeform 13">
              <a:extLst>
                <a:ext uri="{FF2B5EF4-FFF2-40B4-BE49-F238E27FC236}">
                  <a16:creationId xmlns:a16="http://schemas.microsoft.com/office/drawing/2014/main" id="{955DF882-9EDE-454E-AF74-8A4E78A8B25C}"/>
                </a:ext>
              </a:extLst>
            </p:cNvPr>
            <p:cNvSpPr>
              <a:spLocks/>
            </p:cNvSpPr>
            <p:nvPr userDrawn="1"/>
          </p:nvSpPr>
          <p:spPr bwMode="auto">
            <a:xfrm>
              <a:off x="10896600" y="444500"/>
              <a:ext cx="79375" cy="236538"/>
            </a:xfrm>
            <a:custGeom>
              <a:avLst/>
              <a:gdLst>
                <a:gd name="T0" fmla="*/ 50 w 50"/>
                <a:gd name="T1" fmla="*/ 149 h 149"/>
                <a:gd name="T2" fmla="*/ 0 w 50"/>
                <a:gd name="T3" fmla="*/ 57 h 149"/>
                <a:gd name="T4" fmla="*/ 20 w 50"/>
                <a:gd name="T5" fmla="*/ 57 h 149"/>
                <a:gd name="T6" fmla="*/ 33 w 50"/>
                <a:gd name="T7" fmla="*/ 81 h 149"/>
                <a:gd name="T8" fmla="*/ 33 w 50"/>
                <a:gd name="T9" fmla="*/ 0 h 149"/>
                <a:gd name="T10" fmla="*/ 50 w 50"/>
                <a:gd name="T11" fmla="*/ 0 h 149"/>
                <a:gd name="T12" fmla="*/ 50 w 50"/>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50" h="149">
                  <a:moveTo>
                    <a:pt x="50" y="149"/>
                  </a:moveTo>
                  <a:lnTo>
                    <a:pt x="0" y="57"/>
                  </a:lnTo>
                  <a:lnTo>
                    <a:pt x="20" y="57"/>
                  </a:lnTo>
                  <a:lnTo>
                    <a:pt x="33" y="81"/>
                  </a:lnTo>
                  <a:lnTo>
                    <a:pt x="33" y="0"/>
                  </a:lnTo>
                  <a:lnTo>
                    <a:pt x="50" y="0"/>
                  </a:lnTo>
                  <a:lnTo>
                    <a:pt x="50" y="149"/>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5" name="Freeform 14">
              <a:extLst>
                <a:ext uri="{FF2B5EF4-FFF2-40B4-BE49-F238E27FC236}">
                  <a16:creationId xmlns:a16="http://schemas.microsoft.com/office/drawing/2014/main" id="{924C0F9A-2B60-4B22-827E-B5750A56BA1C}"/>
                </a:ext>
              </a:extLst>
            </p:cNvPr>
            <p:cNvSpPr>
              <a:spLocks noEditPoints="1"/>
            </p:cNvSpPr>
            <p:nvPr userDrawn="1"/>
          </p:nvSpPr>
          <p:spPr bwMode="auto">
            <a:xfrm>
              <a:off x="11042650" y="457200"/>
              <a:ext cx="176213" cy="211138"/>
            </a:xfrm>
            <a:custGeom>
              <a:avLst/>
              <a:gdLst>
                <a:gd name="T0" fmla="*/ 75 w 111"/>
                <a:gd name="T1" fmla="*/ 133 h 133"/>
                <a:gd name="T2" fmla="*/ 5 w 111"/>
                <a:gd name="T3" fmla="*/ 11 h 133"/>
                <a:gd name="T4" fmla="*/ 5 w 111"/>
                <a:gd name="T5" fmla="*/ 133 h 133"/>
                <a:gd name="T6" fmla="*/ 0 w 111"/>
                <a:gd name="T7" fmla="*/ 133 h 133"/>
                <a:gd name="T8" fmla="*/ 0 w 111"/>
                <a:gd name="T9" fmla="*/ 0 h 133"/>
                <a:gd name="T10" fmla="*/ 35 w 111"/>
                <a:gd name="T11" fmla="*/ 0 h 133"/>
                <a:gd name="T12" fmla="*/ 111 w 111"/>
                <a:gd name="T13" fmla="*/ 133 h 133"/>
                <a:gd name="T14" fmla="*/ 75 w 111"/>
                <a:gd name="T15" fmla="*/ 133 h 133"/>
                <a:gd name="T16" fmla="*/ 75 w 111"/>
                <a:gd name="T17" fmla="*/ 54 h 133"/>
                <a:gd name="T18" fmla="*/ 82 w 111"/>
                <a:gd name="T19" fmla="*/ 54 h 133"/>
                <a:gd name="T20" fmla="*/ 105 w 111"/>
                <a:gd name="T21" fmla="*/ 98 h 133"/>
                <a:gd name="T22" fmla="*/ 105 w 111"/>
                <a:gd name="T23" fmla="*/ 0 h 133"/>
                <a:gd name="T24" fmla="*/ 111 w 111"/>
                <a:gd name="T25" fmla="*/ 0 h 133"/>
                <a:gd name="T26" fmla="*/ 111 w 111"/>
                <a:gd name="T27" fmla="*/ 116 h 133"/>
                <a:gd name="T28" fmla="*/ 75 w 111"/>
                <a:gd name="T2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33">
                  <a:moveTo>
                    <a:pt x="75" y="133"/>
                  </a:moveTo>
                  <a:lnTo>
                    <a:pt x="5" y="11"/>
                  </a:lnTo>
                  <a:lnTo>
                    <a:pt x="5" y="133"/>
                  </a:lnTo>
                  <a:lnTo>
                    <a:pt x="0" y="133"/>
                  </a:lnTo>
                  <a:lnTo>
                    <a:pt x="0" y="0"/>
                  </a:lnTo>
                  <a:lnTo>
                    <a:pt x="35" y="0"/>
                  </a:lnTo>
                  <a:lnTo>
                    <a:pt x="111" y="133"/>
                  </a:lnTo>
                  <a:lnTo>
                    <a:pt x="75" y="133"/>
                  </a:lnTo>
                  <a:close/>
                  <a:moveTo>
                    <a:pt x="75" y="54"/>
                  </a:moveTo>
                  <a:lnTo>
                    <a:pt x="82" y="54"/>
                  </a:lnTo>
                  <a:lnTo>
                    <a:pt x="105" y="98"/>
                  </a:lnTo>
                  <a:lnTo>
                    <a:pt x="105" y="0"/>
                  </a:lnTo>
                  <a:lnTo>
                    <a:pt x="111" y="0"/>
                  </a:lnTo>
                  <a:lnTo>
                    <a:pt x="111" y="116"/>
                  </a:lnTo>
                  <a:lnTo>
                    <a:pt x="75"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6" name="Freeform 15">
              <a:extLst>
                <a:ext uri="{FF2B5EF4-FFF2-40B4-BE49-F238E27FC236}">
                  <a16:creationId xmlns:a16="http://schemas.microsoft.com/office/drawing/2014/main" id="{D0694AD5-8A7B-4BA4-BF4B-D0A83BABFCEE}"/>
                </a:ext>
              </a:extLst>
            </p:cNvPr>
            <p:cNvSpPr>
              <a:spLocks noEditPoints="1"/>
            </p:cNvSpPr>
            <p:nvPr userDrawn="1"/>
          </p:nvSpPr>
          <p:spPr bwMode="auto">
            <a:xfrm>
              <a:off x="11277600" y="454025"/>
              <a:ext cx="166688" cy="220663"/>
            </a:xfrm>
            <a:custGeom>
              <a:avLst/>
              <a:gdLst>
                <a:gd name="T0" fmla="*/ 18 w 56"/>
                <a:gd name="T1" fmla="*/ 37 h 74"/>
                <a:gd name="T2" fmla="*/ 46 w 56"/>
                <a:gd name="T3" fmla="*/ 68 h 74"/>
                <a:gd name="T4" fmla="*/ 43 w 56"/>
                <a:gd name="T5" fmla="*/ 70 h 74"/>
                <a:gd name="T6" fmla="*/ 39 w 56"/>
                <a:gd name="T7" fmla="*/ 72 h 74"/>
                <a:gd name="T8" fmla="*/ 34 w 56"/>
                <a:gd name="T9" fmla="*/ 73 h 74"/>
                <a:gd name="T10" fmla="*/ 26 w 56"/>
                <a:gd name="T11" fmla="*/ 74 h 74"/>
                <a:gd name="T12" fmla="*/ 10 w 56"/>
                <a:gd name="T13" fmla="*/ 70 h 74"/>
                <a:gd name="T14" fmla="*/ 0 w 56"/>
                <a:gd name="T15" fmla="*/ 62 h 74"/>
                <a:gd name="T16" fmla="*/ 2 w 56"/>
                <a:gd name="T17" fmla="*/ 60 h 74"/>
                <a:gd name="T18" fmla="*/ 12 w 56"/>
                <a:gd name="T19" fmla="*/ 68 h 74"/>
                <a:gd name="T20" fmla="*/ 26 w 56"/>
                <a:gd name="T21" fmla="*/ 71 h 74"/>
                <a:gd name="T22" fmla="*/ 35 w 56"/>
                <a:gd name="T23" fmla="*/ 70 h 74"/>
                <a:gd name="T24" fmla="*/ 41 w 56"/>
                <a:gd name="T25" fmla="*/ 68 h 74"/>
                <a:gd name="T26" fmla="*/ 15 w 56"/>
                <a:gd name="T27" fmla="*/ 37 h 74"/>
                <a:gd name="T28" fmla="*/ 18 w 56"/>
                <a:gd name="T29" fmla="*/ 37 h 74"/>
                <a:gd name="T30" fmla="*/ 54 w 56"/>
                <a:gd name="T31" fmla="*/ 46 h 74"/>
                <a:gd name="T32" fmla="*/ 55 w 56"/>
                <a:gd name="T33" fmla="*/ 53 h 74"/>
                <a:gd name="T34" fmla="*/ 53 w 56"/>
                <a:gd name="T35" fmla="*/ 60 h 74"/>
                <a:gd name="T36" fmla="*/ 49 w 56"/>
                <a:gd name="T37" fmla="*/ 66 h 74"/>
                <a:gd name="T38" fmla="*/ 9 w 56"/>
                <a:gd name="T39" fmla="*/ 21 h 74"/>
                <a:gd name="T40" fmla="*/ 6 w 56"/>
                <a:gd name="T41" fmla="*/ 17 h 74"/>
                <a:gd name="T42" fmla="*/ 4 w 56"/>
                <a:gd name="T43" fmla="*/ 11 h 74"/>
                <a:gd name="T44" fmla="*/ 11 w 56"/>
                <a:gd name="T45" fmla="*/ 3 h 74"/>
                <a:gd name="T46" fmla="*/ 31 w 56"/>
                <a:gd name="T47" fmla="*/ 0 h 74"/>
                <a:gd name="T48" fmla="*/ 38 w 56"/>
                <a:gd name="T49" fmla="*/ 1 h 74"/>
                <a:gd name="T50" fmla="*/ 45 w 56"/>
                <a:gd name="T51" fmla="*/ 3 h 74"/>
                <a:gd name="T52" fmla="*/ 51 w 56"/>
                <a:gd name="T53" fmla="*/ 6 h 74"/>
                <a:gd name="T54" fmla="*/ 56 w 56"/>
                <a:gd name="T55" fmla="*/ 10 h 74"/>
                <a:gd name="T56" fmla="*/ 54 w 56"/>
                <a:gd name="T57" fmla="*/ 12 h 74"/>
                <a:gd name="T58" fmla="*/ 49 w 56"/>
                <a:gd name="T59" fmla="*/ 8 h 74"/>
                <a:gd name="T60" fmla="*/ 44 w 56"/>
                <a:gd name="T61" fmla="*/ 5 h 74"/>
                <a:gd name="T62" fmla="*/ 37 w 56"/>
                <a:gd name="T63" fmla="*/ 3 h 74"/>
                <a:gd name="T64" fmla="*/ 31 w 56"/>
                <a:gd name="T65" fmla="*/ 3 h 74"/>
                <a:gd name="T66" fmla="*/ 24 w 56"/>
                <a:gd name="T67" fmla="*/ 3 h 74"/>
                <a:gd name="T68" fmla="*/ 19 w 56"/>
                <a:gd name="T69" fmla="*/ 4 h 74"/>
                <a:gd name="T70" fmla="*/ 50 w 56"/>
                <a:gd name="T71" fmla="*/ 40 h 74"/>
                <a:gd name="T72" fmla="*/ 54 w 56"/>
                <a:gd name="T7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74">
                  <a:moveTo>
                    <a:pt x="18" y="37"/>
                  </a:moveTo>
                  <a:cubicBezTo>
                    <a:pt x="46" y="68"/>
                    <a:pt x="46" y="68"/>
                    <a:pt x="46" y="68"/>
                  </a:cubicBezTo>
                  <a:cubicBezTo>
                    <a:pt x="45" y="69"/>
                    <a:pt x="44" y="69"/>
                    <a:pt x="43" y="70"/>
                  </a:cubicBezTo>
                  <a:cubicBezTo>
                    <a:pt x="42" y="71"/>
                    <a:pt x="41" y="71"/>
                    <a:pt x="39" y="72"/>
                  </a:cubicBezTo>
                  <a:cubicBezTo>
                    <a:pt x="38" y="72"/>
                    <a:pt x="36" y="73"/>
                    <a:pt x="34" y="73"/>
                  </a:cubicBezTo>
                  <a:cubicBezTo>
                    <a:pt x="32" y="74"/>
                    <a:pt x="29" y="74"/>
                    <a:pt x="26" y="74"/>
                  </a:cubicBezTo>
                  <a:cubicBezTo>
                    <a:pt x="20" y="74"/>
                    <a:pt x="14" y="73"/>
                    <a:pt x="10" y="70"/>
                  </a:cubicBezTo>
                  <a:cubicBezTo>
                    <a:pt x="6" y="68"/>
                    <a:pt x="3" y="65"/>
                    <a:pt x="0" y="62"/>
                  </a:cubicBezTo>
                  <a:cubicBezTo>
                    <a:pt x="2" y="60"/>
                    <a:pt x="2" y="60"/>
                    <a:pt x="2" y="60"/>
                  </a:cubicBezTo>
                  <a:cubicBezTo>
                    <a:pt x="5" y="63"/>
                    <a:pt x="8" y="66"/>
                    <a:pt x="12" y="68"/>
                  </a:cubicBezTo>
                  <a:cubicBezTo>
                    <a:pt x="16" y="70"/>
                    <a:pt x="21" y="71"/>
                    <a:pt x="26" y="71"/>
                  </a:cubicBezTo>
                  <a:cubicBezTo>
                    <a:pt x="30" y="71"/>
                    <a:pt x="33" y="71"/>
                    <a:pt x="35" y="70"/>
                  </a:cubicBezTo>
                  <a:cubicBezTo>
                    <a:pt x="37" y="69"/>
                    <a:pt x="39" y="69"/>
                    <a:pt x="41" y="68"/>
                  </a:cubicBezTo>
                  <a:cubicBezTo>
                    <a:pt x="15" y="37"/>
                    <a:pt x="15" y="37"/>
                    <a:pt x="15" y="37"/>
                  </a:cubicBezTo>
                  <a:lnTo>
                    <a:pt x="18" y="37"/>
                  </a:lnTo>
                  <a:close/>
                  <a:moveTo>
                    <a:pt x="54" y="46"/>
                  </a:moveTo>
                  <a:cubicBezTo>
                    <a:pt x="55" y="48"/>
                    <a:pt x="55" y="50"/>
                    <a:pt x="55" y="53"/>
                  </a:cubicBezTo>
                  <a:cubicBezTo>
                    <a:pt x="55" y="56"/>
                    <a:pt x="55" y="58"/>
                    <a:pt x="53" y="60"/>
                  </a:cubicBezTo>
                  <a:cubicBezTo>
                    <a:pt x="52" y="62"/>
                    <a:pt x="51" y="64"/>
                    <a:pt x="49" y="66"/>
                  </a:cubicBezTo>
                  <a:cubicBezTo>
                    <a:pt x="9" y="21"/>
                    <a:pt x="9" y="21"/>
                    <a:pt x="9" y="21"/>
                  </a:cubicBezTo>
                  <a:cubicBezTo>
                    <a:pt x="8" y="19"/>
                    <a:pt x="7" y="18"/>
                    <a:pt x="6" y="17"/>
                  </a:cubicBezTo>
                  <a:cubicBezTo>
                    <a:pt x="5" y="15"/>
                    <a:pt x="4" y="13"/>
                    <a:pt x="4" y="11"/>
                  </a:cubicBezTo>
                  <a:cubicBezTo>
                    <a:pt x="4" y="8"/>
                    <a:pt x="7" y="6"/>
                    <a:pt x="11" y="3"/>
                  </a:cubicBezTo>
                  <a:cubicBezTo>
                    <a:pt x="16" y="1"/>
                    <a:pt x="22" y="0"/>
                    <a:pt x="31" y="0"/>
                  </a:cubicBezTo>
                  <a:cubicBezTo>
                    <a:pt x="34" y="0"/>
                    <a:pt x="36" y="0"/>
                    <a:pt x="38" y="1"/>
                  </a:cubicBezTo>
                  <a:cubicBezTo>
                    <a:pt x="41" y="1"/>
                    <a:pt x="43" y="2"/>
                    <a:pt x="45" y="3"/>
                  </a:cubicBezTo>
                  <a:cubicBezTo>
                    <a:pt x="47" y="4"/>
                    <a:pt x="50" y="5"/>
                    <a:pt x="51" y="6"/>
                  </a:cubicBezTo>
                  <a:cubicBezTo>
                    <a:pt x="53" y="7"/>
                    <a:pt x="55" y="9"/>
                    <a:pt x="56" y="10"/>
                  </a:cubicBezTo>
                  <a:cubicBezTo>
                    <a:pt x="54" y="12"/>
                    <a:pt x="54" y="12"/>
                    <a:pt x="54" y="12"/>
                  </a:cubicBezTo>
                  <a:cubicBezTo>
                    <a:pt x="53" y="10"/>
                    <a:pt x="51" y="9"/>
                    <a:pt x="49" y="8"/>
                  </a:cubicBezTo>
                  <a:cubicBezTo>
                    <a:pt x="48" y="7"/>
                    <a:pt x="46" y="6"/>
                    <a:pt x="44" y="5"/>
                  </a:cubicBezTo>
                  <a:cubicBezTo>
                    <a:pt x="42" y="4"/>
                    <a:pt x="40" y="4"/>
                    <a:pt x="37" y="3"/>
                  </a:cubicBezTo>
                  <a:cubicBezTo>
                    <a:pt x="35" y="3"/>
                    <a:pt x="33" y="3"/>
                    <a:pt x="31" y="3"/>
                  </a:cubicBezTo>
                  <a:cubicBezTo>
                    <a:pt x="29" y="3"/>
                    <a:pt x="26" y="3"/>
                    <a:pt x="24" y="3"/>
                  </a:cubicBezTo>
                  <a:cubicBezTo>
                    <a:pt x="22" y="4"/>
                    <a:pt x="20" y="4"/>
                    <a:pt x="19" y="4"/>
                  </a:cubicBezTo>
                  <a:cubicBezTo>
                    <a:pt x="50" y="40"/>
                    <a:pt x="50" y="40"/>
                    <a:pt x="50" y="40"/>
                  </a:cubicBezTo>
                  <a:cubicBezTo>
                    <a:pt x="52" y="42"/>
                    <a:pt x="53" y="44"/>
                    <a:pt x="54" y="4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7" name="Freeform 16">
              <a:extLst>
                <a:ext uri="{FF2B5EF4-FFF2-40B4-BE49-F238E27FC236}">
                  <a16:creationId xmlns:a16="http://schemas.microsoft.com/office/drawing/2014/main" id="{D1A014DB-8FCA-4DB3-9DC3-F7BAEDCF8B76}"/>
                </a:ext>
              </a:extLst>
            </p:cNvPr>
            <p:cNvSpPr>
              <a:spLocks/>
            </p:cNvSpPr>
            <p:nvPr userDrawn="1"/>
          </p:nvSpPr>
          <p:spPr bwMode="auto">
            <a:xfrm>
              <a:off x="10758488" y="498475"/>
              <a:ext cx="119063" cy="280988"/>
            </a:xfrm>
            <a:custGeom>
              <a:avLst/>
              <a:gdLst>
                <a:gd name="T0" fmla="*/ 40 w 40"/>
                <a:gd name="T1" fmla="*/ 13 h 94"/>
                <a:gd name="T2" fmla="*/ 40 w 40"/>
                <a:gd name="T3" fmla="*/ 79 h 94"/>
                <a:gd name="T4" fmla="*/ 32 w 40"/>
                <a:gd name="T5" fmla="*/ 92 h 94"/>
                <a:gd name="T6" fmla="*/ 9 w 40"/>
                <a:gd name="T7" fmla="*/ 87 h 94"/>
                <a:gd name="T8" fmla="*/ 7 w 40"/>
                <a:gd name="T9" fmla="*/ 64 h 94"/>
                <a:gd name="T10" fmla="*/ 7 w 40"/>
                <a:gd name="T11" fmla="*/ 13 h 94"/>
                <a:gd name="T12" fmla="*/ 1 w 40"/>
                <a:gd name="T13" fmla="*/ 8 h 94"/>
                <a:gd name="T14" fmla="*/ 8 w 40"/>
                <a:gd name="T15" fmla="*/ 0 h 94"/>
                <a:gd name="T16" fmla="*/ 21 w 40"/>
                <a:gd name="T17" fmla="*/ 0 h 94"/>
                <a:gd name="T18" fmla="*/ 20 w 40"/>
                <a:gd name="T19" fmla="*/ 2 h 94"/>
                <a:gd name="T20" fmla="*/ 8 w 40"/>
                <a:gd name="T21" fmla="*/ 2 h 94"/>
                <a:gd name="T22" fmla="*/ 3 w 40"/>
                <a:gd name="T23" fmla="*/ 8 h 94"/>
                <a:gd name="T24" fmla="*/ 9 w 40"/>
                <a:gd name="T25" fmla="*/ 12 h 94"/>
                <a:gd name="T26" fmla="*/ 9 w 40"/>
                <a:gd name="T27" fmla="*/ 79 h 94"/>
                <a:gd name="T28" fmla="*/ 25 w 40"/>
                <a:gd name="T29" fmla="*/ 92 h 94"/>
                <a:gd name="T30" fmla="*/ 38 w 40"/>
                <a:gd name="T31" fmla="*/ 79 h 94"/>
                <a:gd name="T32" fmla="*/ 38 w 40"/>
                <a:gd name="T33" fmla="*/ 67 h 94"/>
                <a:gd name="T34" fmla="*/ 26 w 40"/>
                <a:gd name="T35" fmla="*/ 67 h 94"/>
                <a:gd name="T36" fmla="*/ 25 w 40"/>
                <a:gd name="T37" fmla="*/ 65 h 94"/>
                <a:gd name="T38" fmla="*/ 26 w 40"/>
                <a:gd name="T39" fmla="*/ 64 h 94"/>
                <a:gd name="T40" fmla="*/ 38 w 40"/>
                <a:gd name="T41" fmla="*/ 64 h 94"/>
                <a:gd name="T42" fmla="*/ 37 w 40"/>
                <a:gd name="T43" fmla="*/ 56 h 94"/>
                <a:gd name="T44" fmla="*/ 30 w 40"/>
                <a:gd name="T45" fmla="*/ 55 h 94"/>
                <a:gd name="T46" fmla="*/ 30 w 40"/>
                <a:gd name="T47" fmla="*/ 53 h 94"/>
                <a:gd name="T48" fmla="*/ 37 w 40"/>
                <a:gd name="T49" fmla="*/ 53 h 94"/>
                <a:gd name="T50" fmla="*/ 38 w 40"/>
                <a:gd name="T51" fmla="*/ 45 h 94"/>
                <a:gd name="T52" fmla="*/ 26 w 40"/>
                <a:gd name="T53" fmla="*/ 45 h 94"/>
                <a:gd name="T54" fmla="*/ 25 w 40"/>
                <a:gd name="T55" fmla="*/ 43 h 94"/>
                <a:gd name="T56" fmla="*/ 26 w 40"/>
                <a:gd name="T57" fmla="*/ 43 h 94"/>
                <a:gd name="T58" fmla="*/ 38 w 40"/>
                <a:gd name="T59" fmla="*/ 43 h 94"/>
                <a:gd name="T60" fmla="*/ 37 w 40"/>
                <a:gd name="T61" fmla="*/ 34 h 94"/>
                <a:gd name="T62" fmla="*/ 30 w 40"/>
                <a:gd name="T63" fmla="*/ 34 h 94"/>
                <a:gd name="T64" fmla="*/ 30 w 40"/>
                <a:gd name="T65" fmla="*/ 32 h 94"/>
                <a:gd name="T66" fmla="*/ 37 w 40"/>
                <a:gd name="T67" fmla="*/ 32 h 94"/>
                <a:gd name="T68" fmla="*/ 38 w 40"/>
                <a:gd name="T69" fmla="*/ 23 h 94"/>
                <a:gd name="T70" fmla="*/ 26 w 40"/>
                <a:gd name="T71" fmla="*/ 23 h 94"/>
                <a:gd name="T72" fmla="*/ 25 w 40"/>
                <a:gd name="T73" fmla="*/ 21 h 94"/>
                <a:gd name="T74" fmla="*/ 26 w 40"/>
                <a:gd name="T75" fmla="*/ 21 h 94"/>
                <a:gd name="T76" fmla="*/ 38 w 40"/>
                <a:gd name="T77" fmla="*/ 21 h 94"/>
                <a:gd name="T78" fmla="*/ 38 w 40"/>
                <a:gd name="T7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94">
                  <a:moveTo>
                    <a:pt x="40" y="13"/>
                  </a:moveTo>
                  <a:cubicBezTo>
                    <a:pt x="40" y="13"/>
                    <a:pt x="40" y="13"/>
                    <a:pt x="40" y="13"/>
                  </a:cubicBezTo>
                  <a:cubicBezTo>
                    <a:pt x="40" y="13"/>
                    <a:pt x="40" y="13"/>
                    <a:pt x="40" y="13"/>
                  </a:cubicBezTo>
                  <a:cubicBezTo>
                    <a:pt x="40" y="35"/>
                    <a:pt x="40" y="57"/>
                    <a:pt x="40" y="79"/>
                  </a:cubicBezTo>
                  <a:cubicBezTo>
                    <a:pt x="40" y="81"/>
                    <a:pt x="40" y="83"/>
                    <a:pt x="39" y="85"/>
                  </a:cubicBezTo>
                  <a:cubicBezTo>
                    <a:pt x="38" y="88"/>
                    <a:pt x="35" y="90"/>
                    <a:pt x="32" y="92"/>
                  </a:cubicBezTo>
                  <a:cubicBezTo>
                    <a:pt x="29" y="93"/>
                    <a:pt x="26" y="94"/>
                    <a:pt x="22" y="94"/>
                  </a:cubicBezTo>
                  <a:cubicBezTo>
                    <a:pt x="16" y="93"/>
                    <a:pt x="12" y="91"/>
                    <a:pt x="9" y="87"/>
                  </a:cubicBezTo>
                  <a:cubicBezTo>
                    <a:pt x="7" y="85"/>
                    <a:pt x="7" y="82"/>
                    <a:pt x="7" y="80"/>
                  </a:cubicBezTo>
                  <a:cubicBezTo>
                    <a:pt x="7" y="74"/>
                    <a:pt x="7" y="69"/>
                    <a:pt x="7" y="64"/>
                  </a:cubicBezTo>
                  <a:cubicBezTo>
                    <a:pt x="7" y="47"/>
                    <a:pt x="7" y="30"/>
                    <a:pt x="7" y="14"/>
                  </a:cubicBezTo>
                  <a:cubicBezTo>
                    <a:pt x="7" y="13"/>
                    <a:pt x="7" y="13"/>
                    <a:pt x="7" y="13"/>
                  </a:cubicBezTo>
                  <a:cubicBezTo>
                    <a:pt x="7" y="13"/>
                    <a:pt x="6" y="13"/>
                    <a:pt x="6" y="13"/>
                  </a:cubicBezTo>
                  <a:cubicBezTo>
                    <a:pt x="4" y="12"/>
                    <a:pt x="2" y="11"/>
                    <a:pt x="1" y="8"/>
                  </a:cubicBezTo>
                  <a:cubicBezTo>
                    <a:pt x="0" y="4"/>
                    <a:pt x="2" y="1"/>
                    <a:pt x="6" y="0"/>
                  </a:cubicBezTo>
                  <a:cubicBezTo>
                    <a:pt x="7" y="0"/>
                    <a:pt x="7" y="0"/>
                    <a:pt x="8" y="0"/>
                  </a:cubicBezTo>
                  <a:cubicBezTo>
                    <a:pt x="12" y="0"/>
                    <a:pt x="16" y="0"/>
                    <a:pt x="20" y="0"/>
                  </a:cubicBezTo>
                  <a:cubicBezTo>
                    <a:pt x="20" y="0"/>
                    <a:pt x="20" y="0"/>
                    <a:pt x="21" y="0"/>
                  </a:cubicBezTo>
                  <a:cubicBezTo>
                    <a:pt x="21" y="1"/>
                    <a:pt x="21" y="1"/>
                    <a:pt x="21" y="1"/>
                  </a:cubicBezTo>
                  <a:cubicBezTo>
                    <a:pt x="21" y="2"/>
                    <a:pt x="21" y="2"/>
                    <a:pt x="20" y="2"/>
                  </a:cubicBezTo>
                  <a:cubicBezTo>
                    <a:pt x="20" y="2"/>
                    <a:pt x="20" y="2"/>
                    <a:pt x="20" y="2"/>
                  </a:cubicBezTo>
                  <a:cubicBezTo>
                    <a:pt x="16" y="2"/>
                    <a:pt x="12" y="2"/>
                    <a:pt x="8" y="2"/>
                  </a:cubicBezTo>
                  <a:cubicBezTo>
                    <a:pt x="7" y="2"/>
                    <a:pt x="6" y="2"/>
                    <a:pt x="5" y="3"/>
                  </a:cubicBezTo>
                  <a:cubicBezTo>
                    <a:pt x="3" y="4"/>
                    <a:pt x="3" y="6"/>
                    <a:pt x="3" y="8"/>
                  </a:cubicBezTo>
                  <a:cubicBezTo>
                    <a:pt x="4" y="10"/>
                    <a:pt x="6" y="11"/>
                    <a:pt x="8" y="11"/>
                  </a:cubicBezTo>
                  <a:cubicBezTo>
                    <a:pt x="9" y="11"/>
                    <a:pt x="9" y="11"/>
                    <a:pt x="9" y="12"/>
                  </a:cubicBezTo>
                  <a:cubicBezTo>
                    <a:pt x="9" y="31"/>
                    <a:pt x="9" y="49"/>
                    <a:pt x="9" y="67"/>
                  </a:cubicBezTo>
                  <a:cubicBezTo>
                    <a:pt x="9" y="71"/>
                    <a:pt x="9" y="75"/>
                    <a:pt x="9" y="79"/>
                  </a:cubicBezTo>
                  <a:cubicBezTo>
                    <a:pt x="9" y="84"/>
                    <a:pt x="13" y="89"/>
                    <a:pt x="17" y="90"/>
                  </a:cubicBezTo>
                  <a:cubicBezTo>
                    <a:pt x="20" y="91"/>
                    <a:pt x="22" y="92"/>
                    <a:pt x="25" y="92"/>
                  </a:cubicBezTo>
                  <a:cubicBezTo>
                    <a:pt x="29" y="91"/>
                    <a:pt x="32" y="90"/>
                    <a:pt x="35" y="86"/>
                  </a:cubicBezTo>
                  <a:cubicBezTo>
                    <a:pt x="37" y="84"/>
                    <a:pt x="38" y="82"/>
                    <a:pt x="38" y="79"/>
                  </a:cubicBezTo>
                  <a:cubicBezTo>
                    <a:pt x="38" y="75"/>
                    <a:pt x="38" y="71"/>
                    <a:pt x="38" y="67"/>
                  </a:cubicBezTo>
                  <a:cubicBezTo>
                    <a:pt x="38" y="67"/>
                    <a:pt x="38" y="67"/>
                    <a:pt x="38" y="67"/>
                  </a:cubicBezTo>
                  <a:cubicBezTo>
                    <a:pt x="38" y="67"/>
                    <a:pt x="37" y="67"/>
                    <a:pt x="37" y="67"/>
                  </a:cubicBezTo>
                  <a:cubicBezTo>
                    <a:pt x="33" y="67"/>
                    <a:pt x="30" y="67"/>
                    <a:pt x="26" y="67"/>
                  </a:cubicBezTo>
                  <a:cubicBezTo>
                    <a:pt x="25" y="67"/>
                    <a:pt x="25" y="66"/>
                    <a:pt x="25" y="66"/>
                  </a:cubicBezTo>
                  <a:cubicBezTo>
                    <a:pt x="24" y="66"/>
                    <a:pt x="24" y="65"/>
                    <a:pt x="25" y="65"/>
                  </a:cubicBezTo>
                  <a:cubicBezTo>
                    <a:pt x="25" y="65"/>
                    <a:pt x="25" y="64"/>
                    <a:pt x="26" y="64"/>
                  </a:cubicBezTo>
                  <a:cubicBezTo>
                    <a:pt x="26" y="64"/>
                    <a:pt x="26" y="64"/>
                    <a:pt x="26" y="64"/>
                  </a:cubicBezTo>
                  <a:cubicBezTo>
                    <a:pt x="30" y="64"/>
                    <a:pt x="33" y="64"/>
                    <a:pt x="37" y="64"/>
                  </a:cubicBezTo>
                  <a:cubicBezTo>
                    <a:pt x="37" y="64"/>
                    <a:pt x="37" y="64"/>
                    <a:pt x="38" y="64"/>
                  </a:cubicBezTo>
                  <a:cubicBezTo>
                    <a:pt x="38" y="61"/>
                    <a:pt x="38" y="59"/>
                    <a:pt x="38" y="56"/>
                  </a:cubicBezTo>
                  <a:cubicBezTo>
                    <a:pt x="38" y="56"/>
                    <a:pt x="37" y="56"/>
                    <a:pt x="37" y="56"/>
                  </a:cubicBezTo>
                  <a:cubicBezTo>
                    <a:pt x="35" y="56"/>
                    <a:pt x="33" y="56"/>
                    <a:pt x="31" y="56"/>
                  </a:cubicBezTo>
                  <a:cubicBezTo>
                    <a:pt x="30" y="56"/>
                    <a:pt x="30" y="56"/>
                    <a:pt x="30" y="55"/>
                  </a:cubicBezTo>
                  <a:cubicBezTo>
                    <a:pt x="29" y="55"/>
                    <a:pt x="29" y="55"/>
                    <a:pt x="29" y="54"/>
                  </a:cubicBezTo>
                  <a:cubicBezTo>
                    <a:pt x="30" y="54"/>
                    <a:pt x="30" y="54"/>
                    <a:pt x="30" y="53"/>
                  </a:cubicBezTo>
                  <a:cubicBezTo>
                    <a:pt x="30" y="53"/>
                    <a:pt x="31" y="53"/>
                    <a:pt x="31" y="53"/>
                  </a:cubicBezTo>
                  <a:cubicBezTo>
                    <a:pt x="33" y="53"/>
                    <a:pt x="35" y="53"/>
                    <a:pt x="37" y="53"/>
                  </a:cubicBezTo>
                  <a:cubicBezTo>
                    <a:pt x="37" y="53"/>
                    <a:pt x="37" y="53"/>
                    <a:pt x="38" y="53"/>
                  </a:cubicBezTo>
                  <a:cubicBezTo>
                    <a:pt x="38" y="53"/>
                    <a:pt x="38" y="45"/>
                    <a:pt x="38" y="45"/>
                  </a:cubicBezTo>
                  <a:cubicBezTo>
                    <a:pt x="38" y="45"/>
                    <a:pt x="37" y="45"/>
                    <a:pt x="37" y="45"/>
                  </a:cubicBezTo>
                  <a:cubicBezTo>
                    <a:pt x="33" y="45"/>
                    <a:pt x="30" y="45"/>
                    <a:pt x="26" y="45"/>
                  </a:cubicBezTo>
                  <a:cubicBezTo>
                    <a:pt x="26" y="45"/>
                    <a:pt x="25" y="45"/>
                    <a:pt x="25" y="45"/>
                  </a:cubicBezTo>
                  <a:cubicBezTo>
                    <a:pt x="25" y="44"/>
                    <a:pt x="24" y="44"/>
                    <a:pt x="25" y="43"/>
                  </a:cubicBezTo>
                  <a:cubicBezTo>
                    <a:pt x="25" y="43"/>
                    <a:pt x="25" y="43"/>
                    <a:pt x="26" y="43"/>
                  </a:cubicBezTo>
                  <a:cubicBezTo>
                    <a:pt x="26" y="43"/>
                    <a:pt x="26" y="43"/>
                    <a:pt x="26" y="43"/>
                  </a:cubicBezTo>
                  <a:cubicBezTo>
                    <a:pt x="30" y="43"/>
                    <a:pt x="33" y="43"/>
                    <a:pt x="37" y="43"/>
                  </a:cubicBezTo>
                  <a:cubicBezTo>
                    <a:pt x="37" y="43"/>
                    <a:pt x="37" y="43"/>
                    <a:pt x="38" y="43"/>
                  </a:cubicBezTo>
                  <a:cubicBezTo>
                    <a:pt x="38" y="40"/>
                    <a:pt x="38" y="37"/>
                    <a:pt x="38" y="34"/>
                  </a:cubicBezTo>
                  <a:cubicBezTo>
                    <a:pt x="38" y="34"/>
                    <a:pt x="37" y="34"/>
                    <a:pt x="37" y="34"/>
                  </a:cubicBezTo>
                  <a:cubicBezTo>
                    <a:pt x="35" y="34"/>
                    <a:pt x="33" y="34"/>
                    <a:pt x="31" y="34"/>
                  </a:cubicBezTo>
                  <a:cubicBezTo>
                    <a:pt x="31" y="34"/>
                    <a:pt x="30" y="34"/>
                    <a:pt x="30" y="34"/>
                  </a:cubicBezTo>
                  <a:cubicBezTo>
                    <a:pt x="30" y="34"/>
                    <a:pt x="29" y="33"/>
                    <a:pt x="29" y="33"/>
                  </a:cubicBezTo>
                  <a:cubicBezTo>
                    <a:pt x="29" y="32"/>
                    <a:pt x="30" y="32"/>
                    <a:pt x="30" y="32"/>
                  </a:cubicBezTo>
                  <a:cubicBezTo>
                    <a:pt x="30" y="32"/>
                    <a:pt x="31" y="32"/>
                    <a:pt x="31" y="32"/>
                  </a:cubicBezTo>
                  <a:cubicBezTo>
                    <a:pt x="33" y="32"/>
                    <a:pt x="35" y="32"/>
                    <a:pt x="37" y="32"/>
                  </a:cubicBezTo>
                  <a:cubicBezTo>
                    <a:pt x="37" y="32"/>
                    <a:pt x="38" y="32"/>
                    <a:pt x="38" y="32"/>
                  </a:cubicBezTo>
                  <a:cubicBezTo>
                    <a:pt x="38" y="29"/>
                    <a:pt x="38" y="26"/>
                    <a:pt x="38" y="23"/>
                  </a:cubicBezTo>
                  <a:cubicBezTo>
                    <a:pt x="38" y="23"/>
                    <a:pt x="37" y="23"/>
                    <a:pt x="37" y="23"/>
                  </a:cubicBezTo>
                  <a:cubicBezTo>
                    <a:pt x="33" y="23"/>
                    <a:pt x="30" y="23"/>
                    <a:pt x="26" y="23"/>
                  </a:cubicBezTo>
                  <a:cubicBezTo>
                    <a:pt x="25" y="23"/>
                    <a:pt x="25" y="23"/>
                    <a:pt x="25" y="23"/>
                  </a:cubicBezTo>
                  <a:cubicBezTo>
                    <a:pt x="25" y="22"/>
                    <a:pt x="24" y="22"/>
                    <a:pt x="25" y="21"/>
                  </a:cubicBezTo>
                  <a:cubicBezTo>
                    <a:pt x="25" y="21"/>
                    <a:pt x="25" y="21"/>
                    <a:pt x="26" y="21"/>
                  </a:cubicBezTo>
                  <a:cubicBezTo>
                    <a:pt x="26" y="21"/>
                    <a:pt x="26" y="21"/>
                    <a:pt x="26" y="21"/>
                  </a:cubicBezTo>
                  <a:cubicBezTo>
                    <a:pt x="30" y="21"/>
                    <a:pt x="33" y="21"/>
                    <a:pt x="37" y="21"/>
                  </a:cubicBezTo>
                  <a:cubicBezTo>
                    <a:pt x="37" y="21"/>
                    <a:pt x="37" y="21"/>
                    <a:pt x="38" y="21"/>
                  </a:cubicBezTo>
                  <a:cubicBezTo>
                    <a:pt x="38" y="21"/>
                    <a:pt x="38" y="20"/>
                    <a:pt x="38" y="20"/>
                  </a:cubicBezTo>
                  <a:cubicBezTo>
                    <a:pt x="38" y="18"/>
                    <a:pt x="38" y="15"/>
                    <a:pt x="38" y="12"/>
                  </a:cubicBezTo>
                  <a:cubicBezTo>
                    <a:pt x="38" y="12"/>
                    <a:pt x="38" y="11"/>
                    <a:pt x="38" y="11"/>
                  </a:cubicBezTo>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8" name="Freeform 17">
              <a:extLst>
                <a:ext uri="{FF2B5EF4-FFF2-40B4-BE49-F238E27FC236}">
                  <a16:creationId xmlns:a16="http://schemas.microsoft.com/office/drawing/2014/main" id="{7049C36B-FED8-4363-B221-26BAC8F345C1}"/>
                </a:ext>
              </a:extLst>
            </p:cNvPr>
            <p:cNvSpPr>
              <a:spLocks noEditPoints="1"/>
            </p:cNvSpPr>
            <p:nvPr userDrawn="1"/>
          </p:nvSpPr>
          <p:spPr bwMode="auto">
            <a:xfrm>
              <a:off x="10809288" y="409575"/>
              <a:ext cx="68263" cy="92075"/>
            </a:xfrm>
            <a:custGeom>
              <a:avLst/>
              <a:gdLst>
                <a:gd name="T0" fmla="*/ 12 w 23"/>
                <a:gd name="T1" fmla="*/ 0 h 31"/>
                <a:gd name="T2" fmla="*/ 12 w 23"/>
                <a:gd name="T3" fmla="*/ 1 h 31"/>
                <a:gd name="T4" fmla="*/ 17 w 23"/>
                <a:gd name="T5" fmla="*/ 8 h 31"/>
                <a:gd name="T6" fmla="*/ 21 w 23"/>
                <a:gd name="T7" fmla="*/ 14 h 31"/>
                <a:gd name="T8" fmla="*/ 22 w 23"/>
                <a:gd name="T9" fmla="*/ 16 h 31"/>
                <a:gd name="T10" fmla="*/ 22 w 23"/>
                <a:gd name="T11" fmla="*/ 19 h 31"/>
                <a:gd name="T12" fmla="*/ 23 w 23"/>
                <a:gd name="T13" fmla="*/ 21 h 31"/>
                <a:gd name="T14" fmla="*/ 21 w 23"/>
                <a:gd name="T15" fmla="*/ 26 h 31"/>
                <a:gd name="T16" fmla="*/ 16 w 23"/>
                <a:gd name="T17" fmla="*/ 30 h 31"/>
                <a:gd name="T18" fmla="*/ 13 w 23"/>
                <a:gd name="T19" fmla="*/ 31 h 31"/>
                <a:gd name="T20" fmla="*/ 10 w 23"/>
                <a:gd name="T21" fmla="*/ 31 h 31"/>
                <a:gd name="T22" fmla="*/ 5 w 23"/>
                <a:gd name="T23" fmla="*/ 29 h 31"/>
                <a:gd name="T24" fmla="*/ 1 w 23"/>
                <a:gd name="T25" fmla="*/ 22 h 31"/>
                <a:gd name="T26" fmla="*/ 1 w 23"/>
                <a:gd name="T27" fmla="*/ 19 h 31"/>
                <a:gd name="T28" fmla="*/ 2 w 23"/>
                <a:gd name="T29" fmla="*/ 14 h 31"/>
                <a:gd name="T30" fmla="*/ 7 w 23"/>
                <a:gd name="T31" fmla="*/ 7 h 31"/>
                <a:gd name="T32" fmla="*/ 12 w 23"/>
                <a:gd name="T33" fmla="*/ 0 h 31"/>
                <a:gd name="T34" fmla="*/ 12 w 23"/>
                <a:gd name="T35" fmla="*/ 0 h 31"/>
                <a:gd name="T36" fmla="*/ 12 w 23"/>
                <a:gd name="T37" fmla="*/ 2 h 31"/>
                <a:gd name="T38" fmla="*/ 12 w 23"/>
                <a:gd name="T39" fmla="*/ 2 h 31"/>
                <a:gd name="T40" fmla="*/ 8 w 23"/>
                <a:gd name="T41" fmla="*/ 8 h 31"/>
                <a:gd name="T42" fmla="*/ 3 w 23"/>
                <a:gd name="T43" fmla="*/ 14 h 31"/>
                <a:gd name="T44" fmla="*/ 2 w 23"/>
                <a:gd name="T45" fmla="*/ 19 h 31"/>
                <a:gd name="T46" fmla="*/ 2 w 23"/>
                <a:gd name="T47" fmla="*/ 22 h 31"/>
                <a:gd name="T48" fmla="*/ 5 w 23"/>
                <a:gd name="T49" fmla="*/ 28 h 31"/>
                <a:gd name="T50" fmla="*/ 11 w 23"/>
                <a:gd name="T51" fmla="*/ 30 h 31"/>
                <a:gd name="T52" fmla="*/ 12 w 23"/>
                <a:gd name="T53" fmla="*/ 30 h 31"/>
                <a:gd name="T54" fmla="*/ 14 w 23"/>
                <a:gd name="T55" fmla="*/ 29 h 31"/>
                <a:gd name="T56" fmla="*/ 20 w 23"/>
                <a:gd name="T57" fmla="*/ 25 h 31"/>
                <a:gd name="T58" fmla="*/ 22 w 23"/>
                <a:gd name="T59" fmla="*/ 20 h 31"/>
                <a:gd name="T60" fmla="*/ 21 w 23"/>
                <a:gd name="T61" fmla="*/ 18 h 31"/>
                <a:gd name="T62" fmla="*/ 20 w 23"/>
                <a:gd name="T63" fmla="*/ 15 h 31"/>
                <a:gd name="T64" fmla="*/ 19 w 23"/>
                <a:gd name="T65" fmla="*/ 14 h 31"/>
                <a:gd name="T66" fmla="*/ 16 w 23"/>
                <a:gd name="T67" fmla="*/ 9 h 31"/>
                <a:gd name="T68" fmla="*/ 12 w 23"/>
                <a:gd name="T69" fmla="*/ 2 h 31"/>
                <a:gd name="T70" fmla="*/ 12 w 23"/>
                <a:gd name="T7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1">
                  <a:moveTo>
                    <a:pt x="12" y="0"/>
                  </a:moveTo>
                  <a:cubicBezTo>
                    <a:pt x="12" y="0"/>
                    <a:pt x="12" y="0"/>
                    <a:pt x="12" y="1"/>
                  </a:cubicBezTo>
                  <a:cubicBezTo>
                    <a:pt x="13" y="3"/>
                    <a:pt x="15" y="5"/>
                    <a:pt x="17" y="8"/>
                  </a:cubicBezTo>
                  <a:cubicBezTo>
                    <a:pt x="18" y="10"/>
                    <a:pt x="19" y="12"/>
                    <a:pt x="21" y="14"/>
                  </a:cubicBezTo>
                  <a:cubicBezTo>
                    <a:pt x="21" y="14"/>
                    <a:pt x="22" y="15"/>
                    <a:pt x="22" y="16"/>
                  </a:cubicBezTo>
                  <a:cubicBezTo>
                    <a:pt x="22" y="17"/>
                    <a:pt x="22" y="18"/>
                    <a:pt x="22" y="19"/>
                  </a:cubicBezTo>
                  <a:cubicBezTo>
                    <a:pt x="23" y="19"/>
                    <a:pt x="23" y="20"/>
                    <a:pt x="23" y="21"/>
                  </a:cubicBezTo>
                  <a:cubicBezTo>
                    <a:pt x="22" y="23"/>
                    <a:pt x="22" y="24"/>
                    <a:pt x="21" y="26"/>
                  </a:cubicBezTo>
                  <a:cubicBezTo>
                    <a:pt x="19" y="28"/>
                    <a:pt x="18" y="29"/>
                    <a:pt x="16" y="30"/>
                  </a:cubicBezTo>
                  <a:cubicBezTo>
                    <a:pt x="15" y="31"/>
                    <a:pt x="14" y="31"/>
                    <a:pt x="13" y="31"/>
                  </a:cubicBezTo>
                  <a:cubicBezTo>
                    <a:pt x="12" y="31"/>
                    <a:pt x="11" y="31"/>
                    <a:pt x="10" y="31"/>
                  </a:cubicBezTo>
                  <a:cubicBezTo>
                    <a:pt x="8" y="30"/>
                    <a:pt x="7" y="30"/>
                    <a:pt x="5" y="29"/>
                  </a:cubicBezTo>
                  <a:cubicBezTo>
                    <a:pt x="3" y="27"/>
                    <a:pt x="1" y="25"/>
                    <a:pt x="1" y="22"/>
                  </a:cubicBezTo>
                  <a:cubicBezTo>
                    <a:pt x="1" y="21"/>
                    <a:pt x="0" y="20"/>
                    <a:pt x="1" y="19"/>
                  </a:cubicBezTo>
                  <a:cubicBezTo>
                    <a:pt x="1" y="17"/>
                    <a:pt x="1" y="15"/>
                    <a:pt x="2" y="14"/>
                  </a:cubicBezTo>
                  <a:cubicBezTo>
                    <a:pt x="4" y="11"/>
                    <a:pt x="6" y="9"/>
                    <a:pt x="7" y="7"/>
                  </a:cubicBezTo>
                  <a:cubicBezTo>
                    <a:pt x="9" y="5"/>
                    <a:pt x="10" y="3"/>
                    <a:pt x="12" y="0"/>
                  </a:cubicBezTo>
                  <a:cubicBezTo>
                    <a:pt x="12" y="0"/>
                    <a:pt x="12" y="0"/>
                    <a:pt x="12" y="0"/>
                  </a:cubicBezTo>
                  <a:close/>
                  <a:moveTo>
                    <a:pt x="12" y="2"/>
                  </a:moveTo>
                  <a:cubicBezTo>
                    <a:pt x="12" y="2"/>
                    <a:pt x="12" y="2"/>
                    <a:pt x="12" y="2"/>
                  </a:cubicBezTo>
                  <a:cubicBezTo>
                    <a:pt x="10" y="4"/>
                    <a:pt x="9" y="6"/>
                    <a:pt x="8" y="8"/>
                  </a:cubicBezTo>
                  <a:cubicBezTo>
                    <a:pt x="6" y="10"/>
                    <a:pt x="5" y="12"/>
                    <a:pt x="3" y="14"/>
                  </a:cubicBezTo>
                  <a:cubicBezTo>
                    <a:pt x="2" y="16"/>
                    <a:pt x="2" y="18"/>
                    <a:pt x="2" y="19"/>
                  </a:cubicBezTo>
                  <a:cubicBezTo>
                    <a:pt x="2" y="20"/>
                    <a:pt x="2" y="21"/>
                    <a:pt x="2" y="22"/>
                  </a:cubicBezTo>
                  <a:cubicBezTo>
                    <a:pt x="2" y="24"/>
                    <a:pt x="4" y="26"/>
                    <a:pt x="5" y="28"/>
                  </a:cubicBezTo>
                  <a:cubicBezTo>
                    <a:pt x="7" y="29"/>
                    <a:pt x="9" y="30"/>
                    <a:pt x="11" y="30"/>
                  </a:cubicBezTo>
                  <a:cubicBezTo>
                    <a:pt x="11" y="30"/>
                    <a:pt x="12" y="30"/>
                    <a:pt x="12" y="30"/>
                  </a:cubicBezTo>
                  <a:cubicBezTo>
                    <a:pt x="13" y="30"/>
                    <a:pt x="14" y="30"/>
                    <a:pt x="14" y="29"/>
                  </a:cubicBezTo>
                  <a:cubicBezTo>
                    <a:pt x="17" y="29"/>
                    <a:pt x="19" y="27"/>
                    <a:pt x="20" y="25"/>
                  </a:cubicBezTo>
                  <a:cubicBezTo>
                    <a:pt x="21" y="24"/>
                    <a:pt x="21" y="22"/>
                    <a:pt x="22" y="20"/>
                  </a:cubicBezTo>
                  <a:cubicBezTo>
                    <a:pt x="22" y="20"/>
                    <a:pt x="22" y="19"/>
                    <a:pt x="21" y="18"/>
                  </a:cubicBezTo>
                  <a:cubicBezTo>
                    <a:pt x="21" y="17"/>
                    <a:pt x="21" y="16"/>
                    <a:pt x="20" y="15"/>
                  </a:cubicBezTo>
                  <a:cubicBezTo>
                    <a:pt x="20" y="15"/>
                    <a:pt x="20" y="14"/>
                    <a:pt x="19" y="14"/>
                  </a:cubicBezTo>
                  <a:cubicBezTo>
                    <a:pt x="18" y="12"/>
                    <a:pt x="17" y="10"/>
                    <a:pt x="16" y="9"/>
                  </a:cubicBezTo>
                  <a:cubicBezTo>
                    <a:pt x="15" y="7"/>
                    <a:pt x="13" y="4"/>
                    <a:pt x="12" y="2"/>
                  </a:cubicBezTo>
                  <a:cubicBezTo>
                    <a:pt x="12" y="2"/>
                    <a:pt x="12" y="2"/>
                    <a:pt x="12" y="2"/>
                  </a:cubicBez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9" name="Freeform 18">
              <a:extLst>
                <a:ext uri="{FF2B5EF4-FFF2-40B4-BE49-F238E27FC236}">
                  <a16:creationId xmlns:a16="http://schemas.microsoft.com/office/drawing/2014/main" id="{BA14CF60-EE1A-4F03-AE1C-1B1E9010DE00}"/>
                </a:ext>
              </a:extLst>
            </p:cNvPr>
            <p:cNvSpPr>
              <a:spLocks/>
            </p:cNvSpPr>
            <p:nvPr userDrawn="1"/>
          </p:nvSpPr>
          <p:spPr bwMode="auto">
            <a:xfrm>
              <a:off x="10842625" y="466725"/>
              <a:ext cx="20638" cy="23813"/>
            </a:xfrm>
            <a:custGeom>
              <a:avLst/>
              <a:gdLst>
                <a:gd name="T0" fmla="*/ 7 w 7"/>
                <a:gd name="T1" fmla="*/ 1 h 8"/>
                <a:gd name="T2" fmla="*/ 6 w 7"/>
                <a:gd name="T3" fmla="*/ 5 h 8"/>
                <a:gd name="T4" fmla="*/ 2 w 7"/>
                <a:gd name="T5" fmla="*/ 8 h 8"/>
                <a:gd name="T6" fmla="*/ 1 w 7"/>
                <a:gd name="T7" fmla="*/ 8 h 8"/>
                <a:gd name="T8" fmla="*/ 0 w 7"/>
                <a:gd name="T9" fmla="*/ 7 h 8"/>
                <a:gd name="T10" fmla="*/ 0 w 7"/>
                <a:gd name="T11" fmla="*/ 7 h 8"/>
                <a:gd name="T12" fmla="*/ 1 w 7"/>
                <a:gd name="T13" fmla="*/ 7 h 8"/>
                <a:gd name="T14" fmla="*/ 5 w 7"/>
                <a:gd name="T15" fmla="*/ 4 h 8"/>
                <a:gd name="T16" fmla="*/ 6 w 7"/>
                <a:gd name="T17" fmla="*/ 2 h 8"/>
                <a:gd name="T18" fmla="*/ 6 w 7"/>
                <a:gd name="T19" fmla="*/ 1 h 8"/>
                <a:gd name="T20" fmla="*/ 7 w 7"/>
                <a:gd name="T21" fmla="*/ 1 h 8"/>
                <a:gd name="T22" fmla="*/ 7 w 7"/>
                <a:gd name="T23" fmla="*/ 1 h 8"/>
                <a:gd name="T24" fmla="*/ 7 w 7"/>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7" y="1"/>
                  </a:moveTo>
                  <a:cubicBezTo>
                    <a:pt x="7" y="3"/>
                    <a:pt x="7" y="4"/>
                    <a:pt x="6" y="5"/>
                  </a:cubicBezTo>
                  <a:cubicBezTo>
                    <a:pt x="5" y="7"/>
                    <a:pt x="3" y="7"/>
                    <a:pt x="2" y="8"/>
                  </a:cubicBezTo>
                  <a:cubicBezTo>
                    <a:pt x="1" y="8"/>
                    <a:pt x="1" y="8"/>
                    <a:pt x="1" y="8"/>
                  </a:cubicBezTo>
                  <a:cubicBezTo>
                    <a:pt x="0" y="8"/>
                    <a:pt x="0" y="8"/>
                    <a:pt x="0" y="7"/>
                  </a:cubicBezTo>
                  <a:cubicBezTo>
                    <a:pt x="0" y="7"/>
                    <a:pt x="0" y="7"/>
                    <a:pt x="0" y="7"/>
                  </a:cubicBezTo>
                  <a:cubicBezTo>
                    <a:pt x="1" y="7"/>
                    <a:pt x="1" y="7"/>
                    <a:pt x="1" y="7"/>
                  </a:cubicBezTo>
                  <a:cubicBezTo>
                    <a:pt x="3" y="7"/>
                    <a:pt x="4" y="6"/>
                    <a:pt x="5" y="4"/>
                  </a:cubicBezTo>
                  <a:cubicBezTo>
                    <a:pt x="6" y="4"/>
                    <a:pt x="6" y="3"/>
                    <a:pt x="6" y="2"/>
                  </a:cubicBezTo>
                  <a:cubicBezTo>
                    <a:pt x="6" y="1"/>
                    <a:pt x="6" y="1"/>
                    <a:pt x="6" y="1"/>
                  </a:cubicBezTo>
                  <a:cubicBezTo>
                    <a:pt x="6" y="1"/>
                    <a:pt x="7" y="0"/>
                    <a:pt x="7" y="1"/>
                  </a:cubicBezTo>
                  <a:cubicBezTo>
                    <a:pt x="7" y="1"/>
                    <a:pt x="7" y="1"/>
                    <a:pt x="7" y="1"/>
                  </a:cubicBezTo>
                  <a:cubicBezTo>
                    <a:pt x="7" y="1"/>
                    <a:pt x="7" y="1"/>
                    <a:pt x="7"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0" name="Freeform 19">
              <a:extLst>
                <a:ext uri="{FF2B5EF4-FFF2-40B4-BE49-F238E27FC236}">
                  <a16:creationId xmlns:a16="http://schemas.microsoft.com/office/drawing/2014/main" id="{74A4BA91-F730-453E-B5E2-D1762520B7CB}"/>
                </a:ext>
              </a:extLst>
            </p:cNvPr>
            <p:cNvSpPr>
              <a:spLocks/>
            </p:cNvSpPr>
            <p:nvPr userDrawn="1"/>
          </p:nvSpPr>
          <p:spPr bwMode="auto">
            <a:xfrm>
              <a:off x="112934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1" name="Line 20">
              <a:extLst>
                <a:ext uri="{FF2B5EF4-FFF2-40B4-BE49-F238E27FC236}">
                  <a16:creationId xmlns:a16="http://schemas.microsoft.com/office/drawing/2014/main" id="{1B7641A4-B5EE-4A67-9BBD-24EBB1DC3EB8}"/>
                </a:ext>
              </a:extLst>
            </p:cNvPr>
            <p:cNvSpPr>
              <a:spLocks noChangeShapeType="1"/>
            </p:cNvSpPr>
            <p:nvPr userDrawn="1"/>
          </p:nvSpPr>
          <p:spPr bwMode="auto">
            <a:xfrm flipV="1">
              <a:off x="112934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2" name="Rectangle 21">
              <a:extLst>
                <a:ext uri="{FF2B5EF4-FFF2-40B4-BE49-F238E27FC236}">
                  <a16:creationId xmlns:a16="http://schemas.microsoft.com/office/drawing/2014/main" id="{AD33D4AC-D42B-48B1-827C-6E279EBD2A74}"/>
                </a:ext>
              </a:extLst>
            </p:cNvPr>
            <p:cNvSpPr>
              <a:spLocks noChangeArrowheads="1"/>
            </p:cNvSpPr>
            <p:nvPr userDrawn="1"/>
          </p:nvSpPr>
          <p:spPr bwMode="auto">
            <a:xfrm>
              <a:off x="11290300"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3" name="Freeform 22">
              <a:extLst>
                <a:ext uri="{FF2B5EF4-FFF2-40B4-BE49-F238E27FC236}">
                  <a16:creationId xmlns:a16="http://schemas.microsoft.com/office/drawing/2014/main" id="{B35FF063-AD0B-4BAA-B5C5-05EF154105BC}"/>
                </a:ext>
              </a:extLst>
            </p:cNvPr>
            <p:cNvSpPr>
              <a:spLocks/>
            </p:cNvSpPr>
            <p:nvPr userDrawn="1"/>
          </p:nvSpPr>
          <p:spPr bwMode="auto">
            <a:xfrm>
              <a:off x="11253788"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4" name="Line 23">
              <a:extLst>
                <a:ext uri="{FF2B5EF4-FFF2-40B4-BE49-F238E27FC236}">
                  <a16:creationId xmlns:a16="http://schemas.microsoft.com/office/drawing/2014/main" id="{7C27C577-B0D9-4FB5-956E-BCE2F1F8F057}"/>
                </a:ext>
              </a:extLst>
            </p:cNvPr>
            <p:cNvSpPr>
              <a:spLocks noChangeShapeType="1"/>
            </p:cNvSpPr>
            <p:nvPr userDrawn="1"/>
          </p:nvSpPr>
          <p:spPr bwMode="auto">
            <a:xfrm flipV="1">
              <a:off x="11253788"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5" name="Rectangle 24">
              <a:extLst>
                <a:ext uri="{FF2B5EF4-FFF2-40B4-BE49-F238E27FC236}">
                  <a16:creationId xmlns:a16="http://schemas.microsoft.com/office/drawing/2014/main" id="{3A818B54-FF87-4340-8611-AD8263BAB1C7}"/>
                </a:ext>
              </a:extLst>
            </p:cNvPr>
            <p:cNvSpPr>
              <a:spLocks noChangeArrowheads="1"/>
            </p:cNvSpPr>
            <p:nvPr userDrawn="1"/>
          </p:nvSpPr>
          <p:spPr bwMode="auto">
            <a:xfrm>
              <a:off x="11250613"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6" name="Freeform 25">
              <a:extLst>
                <a:ext uri="{FF2B5EF4-FFF2-40B4-BE49-F238E27FC236}">
                  <a16:creationId xmlns:a16="http://schemas.microsoft.com/office/drawing/2014/main" id="{6B191401-3799-47D0-94EF-BDCBF3BD5368}"/>
                </a:ext>
              </a:extLst>
            </p:cNvPr>
            <p:cNvSpPr>
              <a:spLocks/>
            </p:cNvSpPr>
            <p:nvPr userDrawn="1"/>
          </p:nvSpPr>
          <p:spPr bwMode="auto">
            <a:xfrm>
              <a:off x="1121568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7" name="Line 26">
              <a:extLst>
                <a:ext uri="{FF2B5EF4-FFF2-40B4-BE49-F238E27FC236}">
                  <a16:creationId xmlns:a16="http://schemas.microsoft.com/office/drawing/2014/main" id="{692DABAC-95AE-4E4E-B98A-A05D7AF58DA5}"/>
                </a:ext>
              </a:extLst>
            </p:cNvPr>
            <p:cNvSpPr>
              <a:spLocks noChangeShapeType="1"/>
            </p:cNvSpPr>
            <p:nvPr userDrawn="1"/>
          </p:nvSpPr>
          <p:spPr bwMode="auto">
            <a:xfrm flipV="1">
              <a:off x="1121568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8" name="Rectangle 27">
              <a:extLst>
                <a:ext uri="{FF2B5EF4-FFF2-40B4-BE49-F238E27FC236}">
                  <a16:creationId xmlns:a16="http://schemas.microsoft.com/office/drawing/2014/main" id="{6BF13154-8880-4D1A-82CD-84EBD932E8FA}"/>
                </a:ext>
              </a:extLst>
            </p:cNvPr>
            <p:cNvSpPr>
              <a:spLocks noChangeArrowheads="1"/>
            </p:cNvSpPr>
            <p:nvPr userDrawn="1"/>
          </p:nvSpPr>
          <p:spPr bwMode="auto">
            <a:xfrm>
              <a:off x="11212513"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9" name="Freeform 28">
              <a:extLst>
                <a:ext uri="{FF2B5EF4-FFF2-40B4-BE49-F238E27FC236}">
                  <a16:creationId xmlns:a16="http://schemas.microsoft.com/office/drawing/2014/main" id="{A73E8F3B-F307-4067-9201-DD08318222F6}"/>
                </a:ext>
              </a:extLst>
            </p:cNvPr>
            <p:cNvSpPr>
              <a:spLocks/>
            </p:cNvSpPr>
            <p:nvPr userDrawn="1"/>
          </p:nvSpPr>
          <p:spPr bwMode="auto">
            <a:xfrm>
              <a:off x="1117600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0" name="Line 29">
              <a:extLst>
                <a:ext uri="{FF2B5EF4-FFF2-40B4-BE49-F238E27FC236}">
                  <a16:creationId xmlns:a16="http://schemas.microsoft.com/office/drawing/2014/main" id="{63E4A103-ACCF-4020-8F19-6B505A79D6CD}"/>
                </a:ext>
              </a:extLst>
            </p:cNvPr>
            <p:cNvSpPr>
              <a:spLocks noChangeShapeType="1"/>
            </p:cNvSpPr>
            <p:nvPr userDrawn="1"/>
          </p:nvSpPr>
          <p:spPr bwMode="auto">
            <a:xfrm flipV="1">
              <a:off x="1117600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1" name="Rectangle 30">
              <a:extLst>
                <a:ext uri="{FF2B5EF4-FFF2-40B4-BE49-F238E27FC236}">
                  <a16:creationId xmlns:a16="http://schemas.microsoft.com/office/drawing/2014/main" id="{3FAF1C46-1F47-4260-892E-D70D8E5F78F5}"/>
                </a:ext>
              </a:extLst>
            </p:cNvPr>
            <p:cNvSpPr>
              <a:spLocks noChangeArrowheads="1"/>
            </p:cNvSpPr>
            <p:nvPr userDrawn="1"/>
          </p:nvSpPr>
          <p:spPr bwMode="auto">
            <a:xfrm>
              <a:off x="11172825"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2" name="Freeform 31">
              <a:extLst>
                <a:ext uri="{FF2B5EF4-FFF2-40B4-BE49-F238E27FC236}">
                  <a16:creationId xmlns:a16="http://schemas.microsoft.com/office/drawing/2014/main" id="{275B5861-DF99-4C05-A8FB-8708696B8264}"/>
                </a:ext>
              </a:extLst>
            </p:cNvPr>
            <p:cNvSpPr>
              <a:spLocks/>
            </p:cNvSpPr>
            <p:nvPr userDrawn="1"/>
          </p:nvSpPr>
          <p:spPr bwMode="auto">
            <a:xfrm>
              <a:off x="114093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F15A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3" name="Line 32">
              <a:extLst>
                <a:ext uri="{FF2B5EF4-FFF2-40B4-BE49-F238E27FC236}">
                  <a16:creationId xmlns:a16="http://schemas.microsoft.com/office/drawing/2014/main" id="{2E2AB2D2-C272-4324-AD84-940DE9B13CF9}"/>
                </a:ext>
              </a:extLst>
            </p:cNvPr>
            <p:cNvSpPr>
              <a:spLocks noChangeShapeType="1"/>
            </p:cNvSpPr>
            <p:nvPr userDrawn="1"/>
          </p:nvSpPr>
          <p:spPr bwMode="auto">
            <a:xfrm flipV="1">
              <a:off x="114093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4" name="Rectangle 33">
              <a:extLst>
                <a:ext uri="{FF2B5EF4-FFF2-40B4-BE49-F238E27FC236}">
                  <a16:creationId xmlns:a16="http://schemas.microsoft.com/office/drawing/2014/main" id="{21760A32-6F2F-473E-90CD-3675F74DA34B}"/>
                </a:ext>
              </a:extLst>
            </p:cNvPr>
            <p:cNvSpPr>
              <a:spLocks noChangeArrowheads="1"/>
            </p:cNvSpPr>
            <p:nvPr userDrawn="1"/>
          </p:nvSpPr>
          <p:spPr bwMode="auto">
            <a:xfrm>
              <a:off x="11406188"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5" name="Freeform 34">
              <a:extLst>
                <a:ext uri="{FF2B5EF4-FFF2-40B4-BE49-F238E27FC236}">
                  <a16:creationId xmlns:a16="http://schemas.microsoft.com/office/drawing/2014/main" id="{5A371C28-E4CC-4D7E-8367-1E159D8B59CA}"/>
                </a:ext>
              </a:extLst>
            </p:cNvPr>
            <p:cNvSpPr>
              <a:spLocks/>
            </p:cNvSpPr>
            <p:nvPr userDrawn="1"/>
          </p:nvSpPr>
          <p:spPr bwMode="auto">
            <a:xfrm>
              <a:off x="113696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6" name="Line 35">
              <a:extLst>
                <a:ext uri="{FF2B5EF4-FFF2-40B4-BE49-F238E27FC236}">
                  <a16:creationId xmlns:a16="http://schemas.microsoft.com/office/drawing/2014/main" id="{3064AFB1-8628-4281-A49C-BB2F8D3AEBD5}"/>
                </a:ext>
              </a:extLst>
            </p:cNvPr>
            <p:cNvSpPr>
              <a:spLocks noChangeShapeType="1"/>
            </p:cNvSpPr>
            <p:nvPr userDrawn="1"/>
          </p:nvSpPr>
          <p:spPr bwMode="auto">
            <a:xfrm flipV="1">
              <a:off x="113696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7" name="Rectangle 36">
              <a:extLst>
                <a:ext uri="{FF2B5EF4-FFF2-40B4-BE49-F238E27FC236}">
                  <a16:creationId xmlns:a16="http://schemas.microsoft.com/office/drawing/2014/main" id="{A753968B-8915-4F0C-B39C-4673355B6701}"/>
                </a:ext>
              </a:extLst>
            </p:cNvPr>
            <p:cNvSpPr>
              <a:spLocks noChangeArrowheads="1"/>
            </p:cNvSpPr>
            <p:nvPr userDrawn="1"/>
          </p:nvSpPr>
          <p:spPr bwMode="auto">
            <a:xfrm>
              <a:off x="11368088"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8" name="Freeform 37">
              <a:extLst>
                <a:ext uri="{FF2B5EF4-FFF2-40B4-BE49-F238E27FC236}">
                  <a16:creationId xmlns:a16="http://schemas.microsoft.com/office/drawing/2014/main" id="{E8461C7B-2016-4D65-97F8-1C23BA11C5B1}"/>
                </a:ext>
              </a:extLst>
            </p:cNvPr>
            <p:cNvSpPr>
              <a:spLocks/>
            </p:cNvSpPr>
            <p:nvPr userDrawn="1"/>
          </p:nvSpPr>
          <p:spPr bwMode="auto">
            <a:xfrm>
              <a:off x="1133157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9" name="Line 38">
              <a:extLst>
                <a:ext uri="{FF2B5EF4-FFF2-40B4-BE49-F238E27FC236}">
                  <a16:creationId xmlns:a16="http://schemas.microsoft.com/office/drawing/2014/main" id="{43B4C619-0892-4068-B75B-E612243EF002}"/>
                </a:ext>
              </a:extLst>
            </p:cNvPr>
            <p:cNvSpPr>
              <a:spLocks noChangeShapeType="1"/>
            </p:cNvSpPr>
            <p:nvPr userDrawn="1"/>
          </p:nvSpPr>
          <p:spPr bwMode="auto">
            <a:xfrm flipV="1">
              <a:off x="1133157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0" name="Rectangle 39">
              <a:extLst>
                <a:ext uri="{FF2B5EF4-FFF2-40B4-BE49-F238E27FC236}">
                  <a16:creationId xmlns:a16="http://schemas.microsoft.com/office/drawing/2014/main" id="{BDE7EF63-E9B3-411E-85F1-A22499667B28}"/>
                </a:ext>
              </a:extLst>
            </p:cNvPr>
            <p:cNvSpPr>
              <a:spLocks noChangeArrowheads="1"/>
            </p:cNvSpPr>
            <p:nvPr userDrawn="1"/>
          </p:nvSpPr>
          <p:spPr bwMode="auto">
            <a:xfrm>
              <a:off x="11328400"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1" name="Freeform 40">
              <a:extLst>
                <a:ext uri="{FF2B5EF4-FFF2-40B4-BE49-F238E27FC236}">
                  <a16:creationId xmlns:a16="http://schemas.microsoft.com/office/drawing/2014/main" id="{B4470F12-C5BA-4FB5-A37A-EF7E5D271620}"/>
                </a:ext>
              </a:extLst>
            </p:cNvPr>
            <p:cNvSpPr>
              <a:spLocks/>
            </p:cNvSpPr>
            <p:nvPr userDrawn="1"/>
          </p:nvSpPr>
          <p:spPr bwMode="auto">
            <a:xfrm>
              <a:off x="1113790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2" name="Line 41">
              <a:extLst>
                <a:ext uri="{FF2B5EF4-FFF2-40B4-BE49-F238E27FC236}">
                  <a16:creationId xmlns:a16="http://schemas.microsoft.com/office/drawing/2014/main" id="{F5325930-1703-4ED5-9BD3-C6242B96BA5E}"/>
                </a:ext>
              </a:extLst>
            </p:cNvPr>
            <p:cNvSpPr>
              <a:spLocks noChangeShapeType="1"/>
            </p:cNvSpPr>
            <p:nvPr userDrawn="1"/>
          </p:nvSpPr>
          <p:spPr bwMode="auto">
            <a:xfrm flipV="1">
              <a:off x="1113790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3" name="Rectangle 42">
              <a:extLst>
                <a:ext uri="{FF2B5EF4-FFF2-40B4-BE49-F238E27FC236}">
                  <a16:creationId xmlns:a16="http://schemas.microsoft.com/office/drawing/2014/main" id="{27C9CF70-4A29-4009-B478-E8B27AF09B18}"/>
                </a:ext>
              </a:extLst>
            </p:cNvPr>
            <p:cNvSpPr>
              <a:spLocks noChangeArrowheads="1"/>
            </p:cNvSpPr>
            <p:nvPr userDrawn="1"/>
          </p:nvSpPr>
          <p:spPr bwMode="auto">
            <a:xfrm>
              <a:off x="11134725"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4" name="Freeform 43">
              <a:extLst>
                <a:ext uri="{FF2B5EF4-FFF2-40B4-BE49-F238E27FC236}">
                  <a16:creationId xmlns:a16="http://schemas.microsoft.com/office/drawing/2014/main" id="{1E64E6AA-19C1-43E4-AEF0-9DFFB89E4554}"/>
                </a:ext>
              </a:extLst>
            </p:cNvPr>
            <p:cNvSpPr>
              <a:spLocks/>
            </p:cNvSpPr>
            <p:nvPr userDrawn="1"/>
          </p:nvSpPr>
          <p:spPr bwMode="auto">
            <a:xfrm>
              <a:off x="110982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5" name="Line 44">
              <a:extLst>
                <a:ext uri="{FF2B5EF4-FFF2-40B4-BE49-F238E27FC236}">
                  <a16:creationId xmlns:a16="http://schemas.microsoft.com/office/drawing/2014/main" id="{6EC8B361-B98B-40D7-B940-1AFDD9733DE1}"/>
                </a:ext>
              </a:extLst>
            </p:cNvPr>
            <p:cNvSpPr>
              <a:spLocks noChangeShapeType="1"/>
            </p:cNvSpPr>
            <p:nvPr userDrawn="1"/>
          </p:nvSpPr>
          <p:spPr bwMode="auto">
            <a:xfrm flipV="1">
              <a:off x="110982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6" name="Rectangle 45">
              <a:extLst>
                <a:ext uri="{FF2B5EF4-FFF2-40B4-BE49-F238E27FC236}">
                  <a16:creationId xmlns:a16="http://schemas.microsoft.com/office/drawing/2014/main" id="{FFCF2E55-5A5A-4AA0-B568-94744C695960}"/>
                </a:ext>
              </a:extLst>
            </p:cNvPr>
            <p:cNvSpPr>
              <a:spLocks noChangeArrowheads="1"/>
            </p:cNvSpPr>
            <p:nvPr userDrawn="1"/>
          </p:nvSpPr>
          <p:spPr bwMode="auto">
            <a:xfrm>
              <a:off x="11096625"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7" name="Freeform 46">
              <a:extLst>
                <a:ext uri="{FF2B5EF4-FFF2-40B4-BE49-F238E27FC236}">
                  <a16:creationId xmlns:a16="http://schemas.microsoft.com/office/drawing/2014/main" id="{3EC10D4B-473F-46DF-8909-7CA84434A4EF}"/>
                </a:ext>
              </a:extLst>
            </p:cNvPr>
            <p:cNvSpPr>
              <a:spLocks/>
            </p:cNvSpPr>
            <p:nvPr userDrawn="1"/>
          </p:nvSpPr>
          <p:spPr bwMode="auto">
            <a:xfrm>
              <a:off x="11060113"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8" name="Line 47">
              <a:extLst>
                <a:ext uri="{FF2B5EF4-FFF2-40B4-BE49-F238E27FC236}">
                  <a16:creationId xmlns:a16="http://schemas.microsoft.com/office/drawing/2014/main" id="{F9938419-9984-4517-BD90-A45300DD39E7}"/>
                </a:ext>
              </a:extLst>
            </p:cNvPr>
            <p:cNvSpPr>
              <a:spLocks noChangeShapeType="1"/>
            </p:cNvSpPr>
            <p:nvPr userDrawn="1"/>
          </p:nvSpPr>
          <p:spPr bwMode="auto">
            <a:xfrm flipV="1">
              <a:off x="11060113"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9" name="Rectangle 48">
              <a:extLst>
                <a:ext uri="{FF2B5EF4-FFF2-40B4-BE49-F238E27FC236}">
                  <a16:creationId xmlns:a16="http://schemas.microsoft.com/office/drawing/2014/main" id="{FD07D0EA-1A7E-4DC5-B0B5-70179D17D46D}"/>
                </a:ext>
              </a:extLst>
            </p:cNvPr>
            <p:cNvSpPr>
              <a:spLocks noChangeArrowheads="1"/>
            </p:cNvSpPr>
            <p:nvPr userDrawn="1"/>
          </p:nvSpPr>
          <p:spPr bwMode="auto">
            <a:xfrm>
              <a:off x="11056938"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0" name="Freeform 49">
              <a:extLst>
                <a:ext uri="{FF2B5EF4-FFF2-40B4-BE49-F238E27FC236}">
                  <a16:creationId xmlns:a16="http://schemas.microsoft.com/office/drawing/2014/main" id="{D3475394-E26C-4C7F-8B60-0AE96DAD6F2E}"/>
                </a:ext>
              </a:extLst>
            </p:cNvPr>
            <p:cNvSpPr>
              <a:spLocks/>
            </p:cNvSpPr>
            <p:nvPr userDrawn="1"/>
          </p:nvSpPr>
          <p:spPr bwMode="auto">
            <a:xfrm>
              <a:off x="110220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1" name="Line 50">
              <a:extLst>
                <a:ext uri="{FF2B5EF4-FFF2-40B4-BE49-F238E27FC236}">
                  <a16:creationId xmlns:a16="http://schemas.microsoft.com/office/drawing/2014/main" id="{C97B6F88-F188-4449-83CD-4258E4C59289}"/>
                </a:ext>
              </a:extLst>
            </p:cNvPr>
            <p:cNvSpPr>
              <a:spLocks noChangeShapeType="1"/>
            </p:cNvSpPr>
            <p:nvPr userDrawn="1"/>
          </p:nvSpPr>
          <p:spPr bwMode="auto">
            <a:xfrm flipV="1">
              <a:off x="110220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2" name="Rectangle 51">
              <a:extLst>
                <a:ext uri="{FF2B5EF4-FFF2-40B4-BE49-F238E27FC236}">
                  <a16:creationId xmlns:a16="http://schemas.microsoft.com/office/drawing/2014/main" id="{9B655A0C-773E-47E0-A235-CEB14CF0FBFD}"/>
                </a:ext>
              </a:extLst>
            </p:cNvPr>
            <p:cNvSpPr>
              <a:spLocks noChangeArrowheads="1"/>
            </p:cNvSpPr>
            <p:nvPr userDrawn="1"/>
          </p:nvSpPr>
          <p:spPr bwMode="auto">
            <a:xfrm>
              <a:off x="11018838"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3" name="Freeform 52">
              <a:extLst>
                <a:ext uri="{FF2B5EF4-FFF2-40B4-BE49-F238E27FC236}">
                  <a16:creationId xmlns:a16="http://schemas.microsoft.com/office/drawing/2014/main" id="{288D2D3D-AC56-4330-818D-C0C5386EF659}"/>
                </a:ext>
              </a:extLst>
            </p:cNvPr>
            <p:cNvSpPr>
              <a:spLocks/>
            </p:cNvSpPr>
            <p:nvPr userDrawn="1"/>
          </p:nvSpPr>
          <p:spPr bwMode="auto">
            <a:xfrm>
              <a:off x="1098232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4" name="Line 53">
              <a:extLst>
                <a:ext uri="{FF2B5EF4-FFF2-40B4-BE49-F238E27FC236}">
                  <a16:creationId xmlns:a16="http://schemas.microsoft.com/office/drawing/2014/main" id="{48F17115-5AE7-44CF-9E35-F44BFCEDD2DB}"/>
                </a:ext>
              </a:extLst>
            </p:cNvPr>
            <p:cNvSpPr>
              <a:spLocks noChangeShapeType="1"/>
            </p:cNvSpPr>
            <p:nvPr userDrawn="1"/>
          </p:nvSpPr>
          <p:spPr bwMode="auto">
            <a:xfrm flipV="1">
              <a:off x="1098232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5" name="Rectangle 54">
              <a:extLst>
                <a:ext uri="{FF2B5EF4-FFF2-40B4-BE49-F238E27FC236}">
                  <a16:creationId xmlns:a16="http://schemas.microsoft.com/office/drawing/2014/main" id="{A1F12DEE-6E04-4634-8547-8465A89FB81F}"/>
                </a:ext>
              </a:extLst>
            </p:cNvPr>
            <p:cNvSpPr>
              <a:spLocks noChangeArrowheads="1"/>
            </p:cNvSpPr>
            <p:nvPr userDrawn="1"/>
          </p:nvSpPr>
          <p:spPr bwMode="auto">
            <a:xfrm>
              <a:off x="1097915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6" name="Freeform 55">
              <a:extLst>
                <a:ext uri="{FF2B5EF4-FFF2-40B4-BE49-F238E27FC236}">
                  <a16:creationId xmlns:a16="http://schemas.microsoft.com/office/drawing/2014/main" id="{4C8BA421-43D8-42B4-AE13-85601D1C43B9}"/>
                </a:ext>
              </a:extLst>
            </p:cNvPr>
            <p:cNvSpPr>
              <a:spLocks/>
            </p:cNvSpPr>
            <p:nvPr userDrawn="1"/>
          </p:nvSpPr>
          <p:spPr bwMode="auto">
            <a:xfrm>
              <a:off x="1094422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7" name="Line 56">
              <a:extLst>
                <a:ext uri="{FF2B5EF4-FFF2-40B4-BE49-F238E27FC236}">
                  <a16:creationId xmlns:a16="http://schemas.microsoft.com/office/drawing/2014/main" id="{71AE7867-5F47-40E6-B6FA-2E0CCD0A4436}"/>
                </a:ext>
              </a:extLst>
            </p:cNvPr>
            <p:cNvSpPr>
              <a:spLocks noChangeShapeType="1"/>
            </p:cNvSpPr>
            <p:nvPr userDrawn="1"/>
          </p:nvSpPr>
          <p:spPr bwMode="auto">
            <a:xfrm flipV="1">
              <a:off x="1094422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8" name="Rectangle 57">
              <a:extLst>
                <a:ext uri="{FF2B5EF4-FFF2-40B4-BE49-F238E27FC236}">
                  <a16:creationId xmlns:a16="http://schemas.microsoft.com/office/drawing/2014/main" id="{85E8500A-E6F3-4274-9016-255402DD8A6E}"/>
                </a:ext>
              </a:extLst>
            </p:cNvPr>
            <p:cNvSpPr>
              <a:spLocks noChangeArrowheads="1"/>
            </p:cNvSpPr>
            <p:nvPr userDrawn="1"/>
          </p:nvSpPr>
          <p:spPr bwMode="auto">
            <a:xfrm>
              <a:off x="10941050" y="735013"/>
              <a:ext cx="7938"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9" name="Freeform 58">
              <a:extLst>
                <a:ext uri="{FF2B5EF4-FFF2-40B4-BE49-F238E27FC236}">
                  <a16:creationId xmlns:a16="http://schemas.microsoft.com/office/drawing/2014/main" id="{56034B1C-FCB3-4D70-A002-9244020BDF38}"/>
                </a:ext>
              </a:extLst>
            </p:cNvPr>
            <p:cNvSpPr>
              <a:spLocks/>
            </p:cNvSpPr>
            <p:nvPr userDrawn="1"/>
          </p:nvSpPr>
          <p:spPr bwMode="auto">
            <a:xfrm>
              <a:off x="109045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0" name="Line 59">
              <a:extLst>
                <a:ext uri="{FF2B5EF4-FFF2-40B4-BE49-F238E27FC236}">
                  <a16:creationId xmlns:a16="http://schemas.microsoft.com/office/drawing/2014/main" id="{1B824C17-73E3-4F4F-84D3-EF88063E2D6E}"/>
                </a:ext>
              </a:extLst>
            </p:cNvPr>
            <p:cNvSpPr>
              <a:spLocks noChangeShapeType="1"/>
            </p:cNvSpPr>
            <p:nvPr userDrawn="1"/>
          </p:nvSpPr>
          <p:spPr bwMode="auto">
            <a:xfrm flipV="1">
              <a:off x="109045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1" name="Rectangle 60">
              <a:extLst>
                <a:ext uri="{FF2B5EF4-FFF2-40B4-BE49-F238E27FC236}">
                  <a16:creationId xmlns:a16="http://schemas.microsoft.com/office/drawing/2014/main" id="{0A5B7A4B-54B4-46D9-8F07-9B687C816775}"/>
                </a:ext>
              </a:extLst>
            </p:cNvPr>
            <p:cNvSpPr>
              <a:spLocks noChangeArrowheads="1"/>
            </p:cNvSpPr>
            <p:nvPr userDrawn="1"/>
          </p:nvSpPr>
          <p:spPr bwMode="auto">
            <a:xfrm>
              <a:off x="10901363"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2" name="Freeform 61">
              <a:extLst>
                <a:ext uri="{FF2B5EF4-FFF2-40B4-BE49-F238E27FC236}">
                  <a16:creationId xmlns:a16="http://schemas.microsoft.com/office/drawing/2014/main" id="{D8703227-119F-4B49-B20B-3F99ABA0E67A}"/>
                </a:ext>
              </a:extLst>
            </p:cNvPr>
            <p:cNvSpPr>
              <a:spLocks/>
            </p:cNvSpPr>
            <p:nvPr userDrawn="1"/>
          </p:nvSpPr>
          <p:spPr bwMode="auto">
            <a:xfrm>
              <a:off x="107505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3" name="Line 62">
              <a:extLst>
                <a:ext uri="{FF2B5EF4-FFF2-40B4-BE49-F238E27FC236}">
                  <a16:creationId xmlns:a16="http://schemas.microsoft.com/office/drawing/2014/main" id="{5A5D3FC5-8619-4313-BA54-A718A547309E}"/>
                </a:ext>
              </a:extLst>
            </p:cNvPr>
            <p:cNvSpPr>
              <a:spLocks noChangeShapeType="1"/>
            </p:cNvSpPr>
            <p:nvPr userDrawn="1"/>
          </p:nvSpPr>
          <p:spPr bwMode="auto">
            <a:xfrm flipV="1">
              <a:off x="107505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4" name="Rectangle 63">
              <a:extLst>
                <a:ext uri="{FF2B5EF4-FFF2-40B4-BE49-F238E27FC236}">
                  <a16:creationId xmlns:a16="http://schemas.microsoft.com/office/drawing/2014/main" id="{5C251C42-5B35-4E3A-9FC0-6DE8F298321E}"/>
                </a:ext>
              </a:extLst>
            </p:cNvPr>
            <p:cNvSpPr>
              <a:spLocks noChangeArrowheads="1"/>
            </p:cNvSpPr>
            <p:nvPr userDrawn="1"/>
          </p:nvSpPr>
          <p:spPr bwMode="auto">
            <a:xfrm>
              <a:off x="10747375"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5" name="Freeform 64">
              <a:extLst>
                <a:ext uri="{FF2B5EF4-FFF2-40B4-BE49-F238E27FC236}">
                  <a16:creationId xmlns:a16="http://schemas.microsoft.com/office/drawing/2014/main" id="{49CBDDBB-1110-4239-B282-B9F4381E44C3}"/>
                </a:ext>
              </a:extLst>
            </p:cNvPr>
            <p:cNvSpPr>
              <a:spLocks/>
            </p:cNvSpPr>
            <p:nvPr userDrawn="1"/>
          </p:nvSpPr>
          <p:spPr bwMode="auto">
            <a:xfrm>
              <a:off x="107108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6" name="Line 65">
              <a:extLst>
                <a:ext uri="{FF2B5EF4-FFF2-40B4-BE49-F238E27FC236}">
                  <a16:creationId xmlns:a16="http://schemas.microsoft.com/office/drawing/2014/main" id="{F98F9FDB-47CE-4DA7-B7D2-51FC46D0B6D6}"/>
                </a:ext>
              </a:extLst>
            </p:cNvPr>
            <p:cNvSpPr>
              <a:spLocks noChangeShapeType="1"/>
            </p:cNvSpPr>
            <p:nvPr userDrawn="1"/>
          </p:nvSpPr>
          <p:spPr bwMode="auto">
            <a:xfrm flipV="1">
              <a:off x="107108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7" name="Rectangle 66">
              <a:extLst>
                <a:ext uri="{FF2B5EF4-FFF2-40B4-BE49-F238E27FC236}">
                  <a16:creationId xmlns:a16="http://schemas.microsoft.com/office/drawing/2014/main" id="{58F5BDFF-D33C-4488-8EBB-E9B4F8E2BB6C}"/>
                </a:ext>
              </a:extLst>
            </p:cNvPr>
            <p:cNvSpPr>
              <a:spLocks noChangeArrowheads="1"/>
            </p:cNvSpPr>
            <p:nvPr userDrawn="1"/>
          </p:nvSpPr>
          <p:spPr bwMode="auto">
            <a:xfrm>
              <a:off x="10707688"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8" name="Freeform 67">
              <a:extLst>
                <a:ext uri="{FF2B5EF4-FFF2-40B4-BE49-F238E27FC236}">
                  <a16:creationId xmlns:a16="http://schemas.microsoft.com/office/drawing/2014/main" id="{65B72B01-D761-4ED4-AFF0-262A8FD85C9F}"/>
                </a:ext>
              </a:extLst>
            </p:cNvPr>
            <p:cNvSpPr>
              <a:spLocks/>
            </p:cNvSpPr>
            <p:nvPr userDrawn="1"/>
          </p:nvSpPr>
          <p:spPr bwMode="auto">
            <a:xfrm>
              <a:off x="106759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9" name="Line 68">
              <a:extLst>
                <a:ext uri="{FF2B5EF4-FFF2-40B4-BE49-F238E27FC236}">
                  <a16:creationId xmlns:a16="http://schemas.microsoft.com/office/drawing/2014/main" id="{4AD81FA2-E1FB-486D-8BE3-6AB32128565B}"/>
                </a:ext>
              </a:extLst>
            </p:cNvPr>
            <p:cNvSpPr>
              <a:spLocks noChangeShapeType="1"/>
            </p:cNvSpPr>
            <p:nvPr userDrawn="1"/>
          </p:nvSpPr>
          <p:spPr bwMode="auto">
            <a:xfrm flipV="1">
              <a:off x="106759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0" name="Rectangle 69">
              <a:extLst>
                <a:ext uri="{FF2B5EF4-FFF2-40B4-BE49-F238E27FC236}">
                  <a16:creationId xmlns:a16="http://schemas.microsoft.com/office/drawing/2014/main" id="{B7BE9744-C666-45A9-99E2-BA1D382DFFD8}"/>
                </a:ext>
              </a:extLst>
            </p:cNvPr>
            <p:cNvSpPr>
              <a:spLocks noChangeArrowheads="1"/>
            </p:cNvSpPr>
            <p:nvPr userDrawn="1"/>
          </p:nvSpPr>
          <p:spPr bwMode="auto">
            <a:xfrm>
              <a:off x="10669588"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1" name="Freeform 70">
              <a:extLst>
                <a:ext uri="{FF2B5EF4-FFF2-40B4-BE49-F238E27FC236}">
                  <a16:creationId xmlns:a16="http://schemas.microsoft.com/office/drawing/2014/main" id="{9379EDA9-1680-4A37-9350-7B3BD1416F71}"/>
                </a:ext>
              </a:extLst>
            </p:cNvPr>
            <p:cNvSpPr>
              <a:spLocks/>
            </p:cNvSpPr>
            <p:nvPr userDrawn="1"/>
          </p:nvSpPr>
          <p:spPr bwMode="auto">
            <a:xfrm>
              <a:off x="1063625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2" name="Line 71">
              <a:extLst>
                <a:ext uri="{FF2B5EF4-FFF2-40B4-BE49-F238E27FC236}">
                  <a16:creationId xmlns:a16="http://schemas.microsoft.com/office/drawing/2014/main" id="{36142981-4509-4F87-926D-96337FE14F55}"/>
                </a:ext>
              </a:extLst>
            </p:cNvPr>
            <p:cNvSpPr>
              <a:spLocks noChangeShapeType="1"/>
            </p:cNvSpPr>
            <p:nvPr userDrawn="1"/>
          </p:nvSpPr>
          <p:spPr bwMode="auto">
            <a:xfrm flipV="1">
              <a:off x="1063625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3" name="Rectangle 72">
              <a:extLst>
                <a:ext uri="{FF2B5EF4-FFF2-40B4-BE49-F238E27FC236}">
                  <a16:creationId xmlns:a16="http://schemas.microsoft.com/office/drawing/2014/main" id="{B442DACD-198D-4CF3-B34B-6BF987541CC7}"/>
                </a:ext>
              </a:extLst>
            </p:cNvPr>
            <p:cNvSpPr>
              <a:spLocks noChangeArrowheads="1"/>
            </p:cNvSpPr>
            <p:nvPr userDrawn="1"/>
          </p:nvSpPr>
          <p:spPr bwMode="auto">
            <a:xfrm>
              <a:off x="10629900"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4" name="Freeform 73">
              <a:extLst>
                <a:ext uri="{FF2B5EF4-FFF2-40B4-BE49-F238E27FC236}">
                  <a16:creationId xmlns:a16="http://schemas.microsoft.com/office/drawing/2014/main" id="{2104DF43-8A44-4A13-A944-4C3588570401}"/>
                </a:ext>
              </a:extLst>
            </p:cNvPr>
            <p:cNvSpPr>
              <a:spLocks/>
            </p:cNvSpPr>
            <p:nvPr userDrawn="1"/>
          </p:nvSpPr>
          <p:spPr bwMode="auto">
            <a:xfrm>
              <a:off x="105981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5" name="Line 74">
              <a:extLst>
                <a:ext uri="{FF2B5EF4-FFF2-40B4-BE49-F238E27FC236}">
                  <a16:creationId xmlns:a16="http://schemas.microsoft.com/office/drawing/2014/main" id="{991DFF8E-BACA-4D10-9DD8-F0C9390C15AA}"/>
                </a:ext>
              </a:extLst>
            </p:cNvPr>
            <p:cNvSpPr>
              <a:spLocks noChangeShapeType="1"/>
            </p:cNvSpPr>
            <p:nvPr userDrawn="1"/>
          </p:nvSpPr>
          <p:spPr bwMode="auto">
            <a:xfrm flipV="1">
              <a:off x="105981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6" name="Rectangle 75">
              <a:extLst>
                <a:ext uri="{FF2B5EF4-FFF2-40B4-BE49-F238E27FC236}">
                  <a16:creationId xmlns:a16="http://schemas.microsoft.com/office/drawing/2014/main" id="{DBBCBD1F-05E0-4902-9D1D-A20B6F995CF8}"/>
                </a:ext>
              </a:extLst>
            </p:cNvPr>
            <p:cNvSpPr>
              <a:spLocks noChangeArrowheads="1"/>
            </p:cNvSpPr>
            <p:nvPr userDrawn="1"/>
          </p:nvSpPr>
          <p:spPr bwMode="auto">
            <a:xfrm>
              <a:off x="1059180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7" name="Freeform 76">
              <a:extLst>
                <a:ext uri="{FF2B5EF4-FFF2-40B4-BE49-F238E27FC236}">
                  <a16:creationId xmlns:a16="http://schemas.microsoft.com/office/drawing/2014/main" id="{8E6CD87C-48A2-418E-A6A5-48A4541C92E8}"/>
                </a:ext>
              </a:extLst>
            </p:cNvPr>
            <p:cNvSpPr>
              <a:spLocks noEditPoints="1"/>
            </p:cNvSpPr>
            <p:nvPr userDrawn="1"/>
          </p:nvSpPr>
          <p:spPr bwMode="auto">
            <a:xfrm>
              <a:off x="10591800" y="836613"/>
              <a:ext cx="41275" cy="65088"/>
            </a:xfrm>
            <a:custGeom>
              <a:avLst/>
              <a:gdLst>
                <a:gd name="T0" fmla="*/ 0 w 14"/>
                <a:gd name="T1" fmla="*/ 0 h 22"/>
                <a:gd name="T2" fmla="*/ 5 w 14"/>
                <a:gd name="T3" fmla="*/ 0 h 22"/>
                <a:gd name="T4" fmla="*/ 11 w 14"/>
                <a:gd name="T5" fmla="*/ 2 h 22"/>
                <a:gd name="T6" fmla="*/ 13 w 14"/>
                <a:gd name="T7" fmla="*/ 5 h 22"/>
                <a:gd name="T8" fmla="*/ 10 w 14"/>
                <a:gd name="T9" fmla="*/ 10 h 22"/>
                <a:gd name="T10" fmla="*/ 10 w 14"/>
                <a:gd name="T11" fmla="*/ 10 h 22"/>
                <a:gd name="T12" fmla="*/ 14 w 14"/>
                <a:gd name="T13" fmla="*/ 16 h 22"/>
                <a:gd name="T14" fmla="*/ 12 w 14"/>
                <a:gd name="T15" fmla="*/ 20 h 22"/>
                <a:gd name="T16" fmla="*/ 5 w 14"/>
                <a:gd name="T17" fmla="*/ 22 h 22"/>
                <a:gd name="T18" fmla="*/ 0 w 14"/>
                <a:gd name="T19" fmla="*/ 22 h 22"/>
                <a:gd name="T20" fmla="*/ 0 w 14"/>
                <a:gd name="T21" fmla="*/ 0 h 22"/>
                <a:gd name="T22" fmla="*/ 3 w 14"/>
                <a:gd name="T23" fmla="*/ 9 h 22"/>
                <a:gd name="T24" fmla="*/ 6 w 14"/>
                <a:gd name="T25" fmla="*/ 9 h 22"/>
                <a:gd name="T26" fmla="*/ 10 w 14"/>
                <a:gd name="T27" fmla="*/ 6 h 22"/>
                <a:gd name="T28" fmla="*/ 6 w 14"/>
                <a:gd name="T29" fmla="*/ 2 h 22"/>
                <a:gd name="T30" fmla="*/ 3 w 14"/>
                <a:gd name="T31" fmla="*/ 2 h 22"/>
                <a:gd name="T32" fmla="*/ 3 w 14"/>
                <a:gd name="T33" fmla="*/ 9 h 22"/>
                <a:gd name="T34" fmla="*/ 3 w 14"/>
                <a:gd name="T35" fmla="*/ 20 h 22"/>
                <a:gd name="T36" fmla="*/ 5 w 14"/>
                <a:gd name="T37" fmla="*/ 20 h 22"/>
                <a:gd name="T38" fmla="*/ 11 w 14"/>
                <a:gd name="T39" fmla="*/ 16 h 22"/>
                <a:gd name="T40" fmla="*/ 5 w 14"/>
                <a:gd name="T41" fmla="*/ 12 h 22"/>
                <a:gd name="T42" fmla="*/ 3 w 14"/>
                <a:gd name="T43" fmla="*/ 12 h 22"/>
                <a:gd name="T44" fmla="*/ 3 w 14"/>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0" y="0"/>
                  </a:moveTo>
                  <a:cubicBezTo>
                    <a:pt x="1" y="0"/>
                    <a:pt x="3" y="0"/>
                    <a:pt x="5" y="0"/>
                  </a:cubicBezTo>
                  <a:cubicBezTo>
                    <a:pt x="8" y="0"/>
                    <a:pt x="10" y="1"/>
                    <a:pt x="11" y="2"/>
                  </a:cubicBezTo>
                  <a:cubicBezTo>
                    <a:pt x="13" y="2"/>
                    <a:pt x="13" y="4"/>
                    <a:pt x="13" y="5"/>
                  </a:cubicBezTo>
                  <a:cubicBezTo>
                    <a:pt x="13" y="8"/>
                    <a:pt x="12" y="9"/>
                    <a:pt x="10" y="10"/>
                  </a:cubicBezTo>
                  <a:cubicBezTo>
                    <a:pt x="10" y="10"/>
                    <a:pt x="10" y="10"/>
                    <a:pt x="10" y="10"/>
                  </a:cubicBezTo>
                  <a:cubicBezTo>
                    <a:pt x="12" y="11"/>
                    <a:pt x="14" y="13"/>
                    <a:pt x="14" y="16"/>
                  </a:cubicBezTo>
                  <a:cubicBezTo>
                    <a:pt x="14" y="18"/>
                    <a:pt x="13" y="19"/>
                    <a:pt x="12" y="20"/>
                  </a:cubicBezTo>
                  <a:cubicBezTo>
                    <a:pt x="11" y="22"/>
                    <a:pt x="8" y="22"/>
                    <a:pt x="5" y="22"/>
                  </a:cubicBezTo>
                  <a:cubicBezTo>
                    <a:pt x="3" y="22"/>
                    <a:pt x="1" y="22"/>
                    <a:pt x="0" y="22"/>
                  </a:cubicBezTo>
                  <a:lnTo>
                    <a:pt x="0" y="0"/>
                  </a:lnTo>
                  <a:close/>
                  <a:moveTo>
                    <a:pt x="3" y="9"/>
                  </a:moveTo>
                  <a:cubicBezTo>
                    <a:pt x="6" y="9"/>
                    <a:pt x="6" y="9"/>
                    <a:pt x="6" y="9"/>
                  </a:cubicBezTo>
                  <a:cubicBezTo>
                    <a:pt x="9" y="9"/>
                    <a:pt x="10" y="8"/>
                    <a:pt x="10" y="6"/>
                  </a:cubicBezTo>
                  <a:cubicBezTo>
                    <a:pt x="10" y="3"/>
                    <a:pt x="8" y="2"/>
                    <a:pt x="6" y="2"/>
                  </a:cubicBezTo>
                  <a:cubicBezTo>
                    <a:pt x="4" y="2"/>
                    <a:pt x="4" y="2"/>
                    <a:pt x="3" y="2"/>
                  </a:cubicBezTo>
                  <a:lnTo>
                    <a:pt x="3" y="9"/>
                  </a:lnTo>
                  <a:close/>
                  <a:moveTo>
                    <a:pt x="3" y="20"/>
                  </a:moveTo>
                  <a:cubicBezTo>
                    <a:pt x="4" y="20"/>
                    <a:pt x="4" y="20"/>
                    <a:pt x="5" y="20"/>
                  </a:cubicBezTo>
                  <a:cubicBezTo>
                    <a:pt x="8" y="20"/>
                    <a:pt x="11" y="19"/>
                    <a:pt x="11" y="16"/>
                  </a:cubicBezTo>
                  <a:cubicBezTo>
                    <a:pt x="11" y="13"/>
                    <a:pt x="8" y="12"/>
                    <a:pt x="5" y="12"/>
                  </a:cubicBezTo>
                  <a:cubicBezTo>
                    <a:pt x="3" y="12"/>
                    <a:pt x="3" y="12"/>
                    <a:pt x="3" y="12"/>
                  </a:cubicBezTo>
                  <a:lnTo>
                    <a:pt x="3" y="2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8" name="Freeform 77">
              <a:extLst>
                <a:ext uri="{FF2B5EF4-FFF2-40B4-BE49-F238E27FC236}">
                  <a16:creationId xmlns:a16="http://schemas.microsoft.com/office/drawing/2014/main" id="{8FD2A208-ADE8-41EB-9A1E-2983D54DC9F3}"/>
                </a:ext>
              </a:extLst>
            </p:cNvPr>
            <p:cNvSpPr>
              <a:spLocks noEditPoints="1"/>
            </p:cNvSpPr>
            <p:nvPr userDrawn="1"/>
          </p:nvSpPr>
          <p:spPr bwMode="auto">
            <a:xfrm>
              <a:off x="10642600" y="836613"/>
              <a:ext cx="11113" cy="65088"/>
            </a:xfrm>
            <a:custGeom>
              <a:avLst/>
              <a:gdLst>
                <a:gd name="T0" fmla="*/ 4 w 4"/>
                <a:gd name="T1" fmla="*/ 2 h 22"/>
                <a:gd name="T2" fmla="*/ 2 w 4"/>
                <a:gd name="T3" fmla="*/ 4 h 22"/>
                <a:gd name="T4" fmla="*/ 0 w 4"/>
                <a:gd name="T5" fmla="*/ 2 h 22"/>
                <a:gd name="T6" fmla="*/ 2 w 4"/>
                <a:gd name="T7" fmla="*/ 0 h 22"/>
                <a:gd name="T8" fmla="*/ 4 w 4"/>
                <a:gd name="T9" fmla="*/ 2 h 22"/>
                <a:gd name="T10" fmla="*/ 1 w 4"/>
                <a:gd name="T11" fmla="*/ 22 h 22"/>
                <a:gd name="T12" fmla="*/ 1 w 4"/>
                <a:gd name="T13" fmla="*/ 6 h 22"/>
                <a:gd name="T14" fmla="*/ 4 w 4"/>
                <a:gd name="T15" fmla="*/ 6 h 22"/>
                <a:gd name="T16" fmla="*/ 4 w 4"/>
                <a:gd name="T17" fmla="*/ 22 h 22"/>
                <a:gd name="T18" fmla="*/ 1 w 4"/>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2">
                  <a:moveTo>
                    <a:pt x="4" y="2"/>
                  </a:moveTo>
                  <a:cubicBezTo>
                    <a:pt x="4" y="3"/>
                    <a:pt x="3" y="4"/>
                    <a:pt x="2" y="4"/>
                  </a:cubicBezTo>
                  <a:cubicBezTo>
                    <a:pt x="1" y="4"/>
                    <a:pt x="0" y="3"/>
                    <a:pt x="0" y="2"/>
                  </a:cubicBezTo>
                  <a:cubicBezTo>
                    <a:pt x="0" y="1"/>
                    <a:pt x="1" y="0"/>
                    <a:pt x="2" y="0"/>
                  </a:cubicBezTo>
                  <a:cubicBezTo>
                    <a:pt x="3" y="0"/>
                    <a:pt x="4" y="1"/>
                    <a:pt x="4" y="2"/>
                  </a:cubicBezTo>
                  <a:close/>
                  <a:moveTo>
                    <a:pt x="1" y="22"/>
                  </a:moveTo>
                  <a:cubicBezTo>
                    <a:pt x="1" y="6"/>
                    <a:pt x="1" y="6"/>
                    <a:pt x="1" y="6"/>
                  </a:cubicBezTo>
                  <a:cubicBezTo>
                    <a:pt x="4" y="6"/>
                    <a:pt x="4" y="6"/>
                    <a:pt x="4" y="6"/>
                  </a:cubicBezTo>
                  <a:cubicBezTo>
                    <a:pt x="4" y="22"/>
                    <a:pt x="4" y="22"/>
                    <a:pt x="4" y="22"/>
                  </a:cubicBezTo>
                  <a:lnTo>
                    <a:pt x="1" y="22"/>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9" name="Freeform 78">
              <a:extLst>
                <a:ext uri="{FF2B5EF4-FFF2-40B4-BE49-F238E27FC236}">
                  <a16:creationId xmlns:a16="http://schemas.microsoft.com/office/drawing/2014/main" id="{84792D5C-0AB9-4922-BA30-D2CEF5F21329}"/>
                </a:ext>
              </a:extLst>
            </p:cNvPr>
            <p:cNvSpPr>
              <a:spLocks/>
            </p:cNvSpPr>
            <p:nvPr userDrawn="1"/>
          </p:nvSpPr>
          <p:spPr bwMode="auto">
            <a:xfrm>
              <a:off x="10666413" y="854075"/>
              <a:ext cx="23813" cy="47625"/>
            </a:xfrm>
            <a:custGeom>
              <a:avLst/>
              <a:gdLst>
                <a:gd name="T0" fmla="*/ 0 w 8"/>
                <a:gd name="T1" fmla="*/ 5 h 16"/>
                <a:gd name="T2" fmla="*/ 0 w 8"/>
                <a:gd name="T3" fmla="*/ 0 h 16"/>
                <a:gd name="T4" fmla="*/ 3 w 8"/>
                <a:gd name="T5" fmla="*/ 0 h 16"/>
                <a:gd name="T6" fmla="*/ 3 w 8"/>
                <a:gd name="T7" fmla="*/ 3 h 16"/>
                <a:gd name="T8" fmla="*/ 3 w 8"/>
                <a:gd name="T9" fmla="*/ 3 h 16"/>
                <a:gd name="T10" fmla="*/ 7 w 8"/>
                <a:gd name="T11" fmla="*/ 0 h 16"/>
                <a:gd name="T12" fmla="*/ 8 w 8"/>
                <a:gd name="T13" fmla="*/ 0 h 16"/>
                <a:gd name="T14" fmla="*/ 8 w 8"/>
                <a:gd name="T15" fmla="*/ 3 h 16"/>
                <a:gd name="T16" fmla="*/ 7 w 8"/>
                <a:gd name="T17" fmla="*/ 3 h 16"/>
                <a:gd name="T18" fmla="*/ 3 w 8"/>
                <a:gd name="T19" fmla="*/ 6 h 16"/>
                <a:gd name="T20" fmla="*/ 3 w 8"/>
                <a:gd name="T21" fmla="*/ 8 h 16"/>
                <a:gd name="T22" fmla="*/ 3 w 8"/>
                <a:gd name="T23" fmla="*/ 16 h 16"/>
                <a:gd name="T24" fmla="*/ 0 w 8"/>
                <a:gd name="T25" fmla="*/ 16 h 16"/>
                <a:gd name="T26" fmla="*/ 0 w 8"/>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5"/>
                  </a:moveTo>
                  <a:cubicBezTo>
                    <a:pt x="0" y="3"/>
                    <a:pt x="0" y="2"/>
                    <a:pt x="0" y="0"/>
                  </a:cubicBezTo>
                  <a:cubicBezTo>
                    <a:pt x="3" y="0"/>
                    <a:pt x="3" y="0"/>
                    <a:pt x="3" y="0"/>
                  </a:cubicBezTo>
                  <a:cubicBezTo>
                    <a:pt x="3" y="3"/>
                    <a:pt x="3" y="3"/>
                    <a:pt x="3" y="3"/>
                  </a:cubicBezTo>
                  <a:cubicBezTo>
                    <a:pt x="3" y="3"/>
                    <a:pt x="3" y="3"/>
                    <a:pt x="3" y="3"/>
                  </a:cubicBezTo>
                  <a:cubicBezTo>
                    <a:pt x="4" y="1"/>
                    <a:pt x="5" y="0"/>
                    <a:pt x="7" y="0"/>
                  </a:cubicBezTo>
                  <a:cubicBezTo>
                    <a:pt x="8" y="0"/>
                    <a:pt x="8" y="0"/>
                    <a:pt x="8" y="0"/>
                  </a:cubicBezTo>
                  <a:cubicBezTo>
                    <a:pt x="8" y="3"/>
                    <a:pt x="8" y="3"/>
                    <a:pt x="8" y="3"/>
                  </a:cubicBezTo>
                  <a:cubicBezTo>
                    <a:pt x="8" y="3"/>
                    <a:pt x="7" y="3"/>
                    <a:pt x="7" y="3"/>
                  </a:cubicBezTo>
                  <a:cubicBezTo>
                    <a:pt x="5" y="3"/>
                    <a:pt x="4" y="4"/>
                    <a:pt x="3" y="6"/>
                  </a:cubicBezTo>
                  <a:cubicBezTo>
                    <a:pt x="3" y="7"/>
                    <a:pt x="3" y="7"/>
                    <a:pt x="3" y="8"/>
                  </a:cubicBezTo>
                  <a:cubicBezTo>
                    <a:pt x="3" y="16"/>
                    <a:pt x="3" y="16"/>
                    <a:pt x="3" y="16"/>
                  </a:cubicBezTo>
                  <a:cubicBezTo>
                    <a:pt x="0" y="16"/>
                    <a:pt x="0" y="16"/>
                    <a:pt x="0" y="16"/>
                  </a:cubicBezTo>
                  <a:lnTo>
                    <a:pt x="0"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0" name="Freeform 79">
              <a:extLst>
                <a:ext uri="{FF2B5EF4-FFF2-40B4-BE49-F238E27FC236}">
                  <a16:creationId xmlns:a16="http://schemas.microsoft.com/office/drawing/2014/main" id="{733D6CFF-693E-4B98-AE89-FC590B0AEAD5}"/>
                </a:ext>
              </a:extLst>
            </p:cNvPr>
            <p:cNvSpPr>
              <a:spLocks/>
            </p:cNvSpPr>
            <p:nvPr userDrawn="1"/>
          </p:nvSpPr>
          <p:spPr bwMode="auto">
            <a:xfrm>
              <a:off x="10696575"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7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6" y="18"/>
                    <a:pt x="7" y="18"/>
                  </a:cubicBezTo>
                  <a:cubicBezTo>
                    <a:pt x="8" y="18"/>
                    <a:pt x="9" y="18"/>
                    <a:pt x="9" y="18"/>
                  </a:cubicBezTo>
                  <a:cubicBezTo>
                    <a:pt x="9" y="20"/>
                    <a:pt x="9" y="20"/>
                    <a:pt x="9" y="20"/>
                  </a:cubicBezTo>
                  <a:cubicBezTo>
                    <a:pt x="9" y="20"/>
                    <a:pt x="8" y="20"/>
                    <a:pt x="7" y="20"/>
                  </a:cubicBezTo>
                  <a:cubicBezTo>
                    <a:pt x="5" y="20"/>
                    <a:pt x="4" y="20"/>
                    <a:pt x="3" y="19"/>
                  </a:cubicBezTo>
                  <a:cubicBezTo>
                    <a:pt x="3"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1" name="Freeform 80">
              <a:extLst>
                <a:ext uri="{FF2B5EF4-FFF2-40B4-BE49-F238E27FC236}">
                  <a16:creationId xmlns:a16="http://schemas.microsoft.com/office/drawing/2014/main" id="{D960CAF1-EA82-45B5-86E7-C553E7B25FF8}"/>
                </a:ext>
              </a:extLst>
            </p:cNvPr>
            <p:cNvSpPr>
              <a:spLocks/>
            </p:cNvSpPr>
            <p:nvPr userDrawn="1"/>
          </p:nvSpPr>
          <p:spPr bwMode="auto">
            <a:xfrm>
              <a:off x="10731500" y="833438"/>
              <a:ext cx="42863" cy="68263"/>
            </a:xfrm>
            <a:custGeom>
              <a:avLst/>
              <a:gdLst>
                <a:gd name="T0" fmla="*/ 0 w 14"/>
                <a:gd name="T1" fmla="*/ 0 h 23"/>
                <a:gd name="T2" fmla="*/ 3 w 14"/>
                <a:gd name="T3" fmla="*/ 0 h 23"/>
                <a:gd name="T4" fmla="*/ 3 w 14"/>
                <a:gd name="T5" fmla="*/ 10 h 23"/>
                <a:gd name="T6" fmla="*/ 3 w 14"/>
                <a:gd name="T7" fmla="*/ 10 h 23"/>
                <a:gd name="T8" fmla="*/ 5 w 14"/>
                <a:gd name="T9" fmla="*/ 8 h 23"/>
                <a:gd name="T10" fmla="*/ 8 w 14"/>
                <a:gd name="T11" fmla="*/ 7 h 23"/>
                <a:gd name="T12" fmla="*/ 14 w 14"/>
                <a:gd name="T13" fmla="*/ 14 h 23"/>
                <a:gd name="T14" fmla="*/ 14 w 14"/>
                <a:gd name="T15" fmla="*/ 23 h 23"/>
                <a:gd name="T16" fmla="*/ 11 w 14"/>
                <a:gd name="T17" fmla="*/ 23 h 23"/>
                <a:gd name="T18" fmla="*/ 11 w 14"/>
                <a:gd name="T19" fmla="*/ 14 h 23"/>
                <a:gd name="T20" fmla="*/ 7 w 14"/>
                <a:gd name="T21" fmla="*/ 9 h 23"/>
                <a:gd name="T22" fmla="*/ 3 w 14"/>
                <a:gd name="T23" fmla="*/ 12 h 23"/>
                <a:gd name="T24" fmla="*/ 3 w 14"/>
                <a:gd name="T25" fmla="*/ 14 h 23"/>
                <a:gd name="T26" fmla="*/ 3 w 14"/>
                <a:gd name="T27" fmla="*/ 23 h 23"/>
                <a:gd name="T28" fmla="*/ 0 w 14"/>
                <a:gd name="T29" fmla="*/ 23 h 23"/>
                <a:gd name="T30" fmla="*/ 0 w 14"/>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3">
                  <a:moveTo>
                    <a:pt x="0" y="0"/>
                  </a:moveTo>
                  <a:cubicBezTo>
                    <a:pt x="3" y="0"/>
                    <a:pt x="3" y="0"/>
                    <a:pt x="3" y="0"/>
                  </a:cubicBezTo>
                  <a:cubicBezTo>
                    <a:pt x="3" y="10"/>
                    <a:pt x="3" y="10"/>
                    <a:pt x="3" y="10"/>
                  </a:cubicBezTo>
                  <a:cubicBezTo>
                    <a:pt x="3" y="10"/>
                    <a:pt x="3" y="10"/>
                    <a:pt x="3" y="10"/>
                  </a:cubicBezTo>
                  <a:cubicBezTo>
                    <a:pt x="4" y="9"/>
                    <a:pt x="5" y="8"/>
                    <a:pt x="5" y="8"/>
                  </a:cubicBezTo>
                  <a:cubicBezTo>
                    <a:pt x="6" y="7"/>
                    <a:pt x="7" y="7"/>
                    <a:pt x="8" y="7"/>
                  </a:cubicBezTo>
                  <a:cubicBezTo>
                    <a:pt x="10" y="7"/>
                    <a:pt x="14" y="8"/>
                    <a:pt x="14" y="14"/>
                  </a:cubicBezTo>
                  <a:cubicBezTo>
                    <a:pt x="14" y="23"/>
                    <a:pt x="14" y="23"/>
                    <a:pt x="14" y="23"/>
                  </a:cubicBezTo>
                  <a:cubicBezTo>
                    <a:pt x="11" y="23"/>
                    <a:pt x="11" y="23"/>
                    <a:pt x="11" y="23"/>
                  </a:cubicBezTo>
                  <a:cubicBezTo>
                    <a:pt x="11" y="14"/>
                    <a:pt x="11" y="14"/>
                    <a:pt x="11" y="14"/>
                  </a:cubicBezTo>
                  <a:cubicBezTo>
                    <a:pt x="11" y="12"/>
                    <a:pt x="10" y="9"/>
                    <a:pt x="7" y="9"/>
                  </a:cubicBezTo>
                  <a:cubicBezTo>
                    <a:pt x="5" y="9"/>
                    <a:pt x="4" y="11"/>
                    <a:pt x="3" y="12"/>
                  </a:cubicBezTo>
                  <a:cubicBezTo>
                    <a:pt x="3" y="13"/>
                    <a:pt x="3" y="13"/>
                    <a:pt x="3" y="14"/>
                  </a:cubicBezTo>
                  <a:cubicBezTo>
                    <a:pt x="3" y="23"/>
                    <a:pt x="3" y="23"/>
                    <a:pt x="3" y="23"/>
                  </a:cubicBezTo>
                  <a:cubicBezTo>
                    <a:pt x="0" y="23"/>
                    <a:pt x="0" y="23"/>
                    <a:pt x="0" y="23"/>
                  </a:cubicBezTo>
                  <a:lnTo>
                    <a:pt x="0"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2" name="Freeform 81">
              <a:extLst>
                <a:ext uri="{FF2B5EF4-FFF2-40B4-BE49-F238E27FC236}">
                  <a16:creationId xmlns:a16="http://schemas.microsoft.com/office/drawing/2014/main" id="{067370DA-490C-4A80-945B-701D82CE634A}"/>
                </a:ext>
              </a:extLst>
            </p:cNvPr>
            <p:cNvSpPr>
              <a:spLocks/>
            </p:cNvSpPr>
            <p:nvPr userDrawn="1"/>
          </p:nvSpPr>
          <p:spPr bwMode="auto">
            <a:xfrm>
              <a:off x="10802938"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6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5" y="18"/>
                    <a:pt x="7" y="18"/>
                  </a:cubicBezTo>
                  <a:cubicBezTo>
                    <a:pt x="8" y="18"/>
                    <a:pt x="8" y="18"/>
                    <a:pt x="9" y="18"/>
                  </a:cubicBezTo>
                  <a:cubicBezTo>
                    <a:pt x="9" y="20"/>
                    <a:pt x="9" y="20"/>
                    <a:pt x="9" y="20"/>
                  </a:cubicBezTo>
                  <a:cubicBezTo>
                    <a:pt x="8" y="20"/>
                    <a:pt x="7" y="20"/>
                    <a:pt x="6" y="20"/>
                  </a:cubicBezTo>
                  <a:cubicBezTo>
                    <a:pt x="5" y="20"/>
                    <a:pt x="4" y="20"/>
                    <a:pt x="3" y="19"/>
                  </a:cubicBezTo>
                  <a:cubicBezTo>
                    <a:pt x="2"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3" name="Freeform 82">
              <a:extLst>
                <a:ext uri="{FF2B5EF4-FFF2-40B4-BE49-F238E27FC236}">
                  <a16:creationId xmlns:a16="http://schemas.microsoft.com/office/drawing/2014/main" id="{C23BDD36-4456-45E8-AC51-C927D1CACC61}"/>
                </a:ext>
              </a:extLst>
            </p:cNvPr>
            <p:cNvSpPr>
              <a:spLocks noEditPoints="1"/>
            </p:cNvSpPr>
            <p:nvPr userDrawn="1"/>
          </p:nvSpPr>
          <p:spPr bwMode="auto">
            <a:xfrm>
              <a:off x="10836275" y="854075"/>
              <a:ext cx="44450" cy="47625"/>
            </a:xfrm>
            <a:custGeom>
              <a:avLst/>
              <a:gdLst>
                <a:gd name="T0" fmla="*/ 15 w 15"/>
                <a:gd name="T1" fmla="*/ 8 h 16"/>
                <a:gd name="T2" fmla="*/ 7 w 15"/>
                <a:gd name="T3" fmla="*/ 16 h 16"/>
                <a:gd name="T4" fmla="*/ 0 w 15"/>
                <a:gd name="T5" fmla="*/ 8 h 16"/>
                <a:gd name="T6" fmla="*/ 8 w 15"/>
                <a:gd name="T7" fmla="*/ 0 h 16"/>
                <a:gd name="T8" fmla="*/ 15 w 15"/>
                <a:gd name="T9" fmla="*/ 8 h 16"/>
                <a:gd name="T10" fmla="*/ 3 w 15"/>
                <a:gd name="T11" fmla="*/ 8 h 16"/>
                <a:gd name="T12" fmla="*/ 7 w 15"/>
                <a:gd name="T13" fmla="*/ 14 h 16"/>
                <a:gd name="T14" fmla="*/ 12 w 15"/>
                <a:gd name="T15" fmla="*/ 8 h 16"/>
                <a:gd name="T16" fmla="*/ 7 w 15"/>
                <a:gd name="T17" fmla="*/ 2 h 16"/>
                <a:gd name="T18" fmla="*/ 3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15" y="8"/>
                  </a:moveTo>
                  <a:cubicBezTo>
                    <a:pt x="15" y="14"/>
                    <a:pt x="11" y="16"/>
                    <a:pt x="7" y="16"/>
                  </a:cubicBezTo>
                  <a:cubicBezTo>
                    <a:pt x="3" y="16"/>
                    <a:pt x="0" y="13"/>
                    <a:pt x="0" y="8"/>
                  </a:cubicBezTo>
                  <a:cubicBezTo>
                    <a:pt x="0" y="3"/>
                    <a:pt x="3" y="0"/>
                    <a:pt x="8" y="0"/>
                  </a:cubicBezTo>
                  <a:cubicBezTo>
                    <a:pt x="12" y="0"/>
                    <a:pt x="15" y="3"/>
                    <a:pt x="15" y="8"/>
                  </a:cubicBezTo>
                  <a:close/>
                  <a:moveTo>
                    <a:pt x="3" y="8"/>
                  </a:moveTo>
                  <a:cubicBezTo>
                    <a:pt x="3" y="12"/>
                    <a:pt x="5" y="14"/>
                    <a:pt x="7" y="14"/>
                  </a:cubicBezTo>
                  <a:cubicBezTo>
                    <a:pt x="10" y="14"/>
                    <a:pt x="12" y="12"/>
                    <a:pt x="12" y="8"/>
                  </a:cubicBezTo>
                  <a:cubicBezTo>
                    <a:pt x="12" y="6"/>
                    <a:pt x="11" y="2"/>
                    <a:pt x="7" y="2"/>
                  </a:cubicBezTo>
                  <a:cubicBezTo>
                    <a:pt x="4"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4" name="Freeform 83">
              <a:extLst>
                <a:ext uri="{FF2B5EF4-FFF2-40B4-BE49-F238E27FC236}">
                  <a16:creationId xmlns:a16="http://schemas.microsoft.com/office/drawing/2014/main" id="{FF5BBC23-88E7-41B4-86D4-46360CDC7B04}"/>
                </a:ext>
              </a:extLst>
            </p:cNvPr>
            <p:cNvSpPr>
              <a:spLocks noEditPoints="1"/>
            </p:cNvSpPr>
            <p:nvPr userDrawn="1"/>
          </p:nvSpPr>
          <p:spPr bwMode="auto">
            <a:xfrm>
              <a:off x="10907713" y="836613"/>
              <a:ext cx="53975" cy="65088"/>
            </a:xfrm>
            <a:custGeom>
              <a:avLst/>
              <a:gdLst>
                <a:gd name="T0" fmla="*/ 5 w 18"/>
                <a:gd name="T1" fmla="*/ 15 h 22"/>
                <a:gd name="T2" fmla="*/ 3 w 18"/>
                <a:gd name="T3" fmla="*/ 22 h 22"/>
                <a:gd name="T4" fmla="*/ 0 w 18"/>
                <a:gd name="T5" fmla="*/ 22 h 22"/>
                <a:gd name="T6" fmla="*/ 7 w 18"/>
                <a:gd name="T7" fmla="*/ 0 h 22"/>
                <a:gd name="T8" fmla="*/ 11 w 18"/>
                <a:gd name="T9" fmla="*/ 0 h 22"/>
                <a:gd name="T10" fmla="*/ 18 w 18"/>
                <a:gd name="T11" fmla="*/ 22 h 22"/>
                <a:gd name="T12" fmla="*/ 15 w 18"/>
                <a:gd name="T13" fmla="*/ 22 h 22"/>
                <a:gd name="T14" fmla="*/ 13 w 18"/>
                <a:gd name="T15" fmla="*/ 15 h 22"/>
                <a:gd name="T16" fmla="*/ 5 w 18"/>
                <a:gd name="T17" fmla="*/ 15 h 22"/>
                <a:gd name="T18" fmla="*/ 12 w 18"/>
                <a:gd name="T19" fmla="*/ 13 h 22"/>
                <a:gd name="T20" fmla="*/ 10 w 18"/>
                <a:gd name="T21" fmla="*/ 7 h 22"/>
                <a:gd name="T22" fmla="*/ 9 w 18"/>
                <a:gd name="T23" fmla="*/ 3 h 22"/>
                <a:gd name="T24" fmla="*/ 9 w 18"/>
                <a:gd name="T25" fmla="*/ 3 h 22"/>
                <a:gd name="T26" fmla="*/ 8 w 18"/>
                <a:gd name="T27" fmla="*/ 7 h 22"/>
                <a:gd name="T28" fmla="*/ 6 w 18"/>
                <a:gd name="T29" fmla="*/ 13 h 22"/>
                <a:gd name="T30" fmla="*/ 12 w 18"/>
                <a:gd name="T31"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2">
                  <a:moveTo>
                    <a:pt x="5" y="15"/>
                  </a:moveTo>
                  <a:cubicBezTo>
                    <a:pt x="3" y="22"/>
                    <a:pt x="3" y="22"/>
                    <a:pt x="3" y="22"/>
                  </a:cubicBezTo>
                  <a:cubicBezTo>
                    <a:pt x="0" y="22"/>
                    <a:pt x="0" y="22"/>
                    <a:pt x="0" y="22"/>
                  </a:cubicBezTo>
                  <a:cubicBezTo>
                    <a:pt x="7" y="0"/>
                    <a:pt x="7" y="0"/>
                    <a:pt x="7" y="0"/>
                  </a:cubicBezTo>
                  <a:cubicBezTo>
                    <a:pt x="11" y="0"/>
                    <a:pt x="11" y="0"/>
                    <a:pt x="11" y="0"/>
                  </a:cubicBezTo>
                  <a:cubicBezTo>
                    <a:pt x="18" y="22"/>
                    <a:pt x="18" y="22"/>
                    <a:pt x="18" y="22"/>
                  </a:cubicBezTo>
                  <a:cubicBezTo>
                    <a:pt x="15" y="22"/>
                    <a:pt x="15" y="22"/>
                    <a:pt x="15" y="22"/>
                  </a:cubicBezTo>
                  <a:cubicBezTo>
                    <a:pt x="13" y="15"/>
                    <a:pt x="13" y="15"/>
                    <a:pt x="13" y="15"/>
                  </a:cubicBezTo>
                  <a:lnTo>
                    <a:pt x="5" y="15"/>
                  </a:lnTo>
                  <a:close/>
                  <a:moveTo>
                    <a:pt x="12" y="13"/>
                  </a:moveTo>
                  <a:cubicBezTo>
                    <a:pt x="10" y="7"/>
                    <a:pt x="10" y="7"/>
                    <a:pt x="10" y="7"/>
                  </a:cubicBezTo>
                  <a:cubicBezTo>
                    <a:pt x="10" y="5"/>
                    <a:pt x="9" y="4"/>
                    <a:pt x="9" y="3"/>
                  </a:cubicBezTo>
                  <a:cubicBezTo>
                    <a:pt x="9" y="3"/>
                    <a:pt x="9" y="3"/>
                    <a:pt x="9" y="3"/>
                  </a:cubicBezTo>
                  <a:cubicBezTo>
                    <a:pt x="9" y="4"/>
                    <a:pt x="8" y="5"/>
                    <a:pt x="8" y="7"/>
                  </a:cubicBezTo>
                  <a:cubicBezTo>
                    <a:pt x="6" y="13"/>
                    <a:pt x="6" y="13"/>
                    <a:pt x="6" y="13"/>
                  </a:cubicBezTo>
                  <a:lnTo>
                    <a:pt x="12"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5" name="Freeform 84">
              <a:extLst>
                <a:ext uri="{FF2B5EF4-FFF2-40B4-BE49-F238E27FC236}">
                  <a16:creationId xmlns:a16="http://schemas.microsoft.com/office/drawing/2014/main" id="{02EBB714-86F7-4B71-B092-12B5AF1D8B66}"/>
                </a:ext>
              </a:extLst>
            </p:cNvPr>
            <p:cNvSpPr>
              <a:spLocks noEditPoints="1"/>
            </p:cNvSpPr>
            <p:nvPr userDrawn="1"/>
          </p:nvSpPr>
          <p:spPr bwMode="auto">
            <a:xfrm>
              <a:off x="10968038" y="833438"/>
              <a:ext cx="44450" cy="68263"/>
            </a:xfrm>
            <a:custGeom>
              <a:avLst/>
              <a:gdLst>
                <a:gd name="T0" fmla="*/ 15 w 15"/>
                <a:gd name="T1" fmla="*/ 0 h 23"/>
                <a:gd name="T2" fmla="*/ 15 w 15"/>
                <a:gd name="T3" fmla="*/ 19 h 23"/>
                <a:gd name="T4" fmla="*/ 15 w 15"/>
                <a:gd name="T5" fmla="*/ 23 h 23"/>
                <a:gd name="T6" fmla="*/ 12 w 15"/>
                <a:gd name="T7" fmla="*/ 23 h 23"/>
                <a:gd name="T8" fmla="*/ 12 w 15"/>
                <a:gd name="T9" fmla="*/ 20 h 23"/>
                <a:gd name="T10" fmla="*/ 12 w 15"/>
                <a:gd name="T11" fmla="*/ 20 h 23"/>
                <a:gd name="T12" fmla="*/ 7 w 15"/>
                <a:gd name="T13" fmla="*/ 23 h 23"/>
                <a:gd name="T14" fmla="*/ 0 w 15"/>
                <a:gd name="T15" fmla="*/ 15 h 23"/>
                <a:gd name="T16" fmla="*/ 7 w 15"/>
                <a:gd name="T17" fmla="*/ 7 h 23"/>
                <a:gd name="T18" fmla="*/ 12 w 15"/>
                <a:gd name="T19" fmla="*/ 9 h 23"/>
                <a:gd name="T20" fmla="*/ 12 w 15"/>
                <a:gd name="T21" fmla="*/ 9 h 23"/>
                <a:gd name="T22" fmla="*/ 12 w 15"/>
                <a:gd name="T23" fmla="*/ 0 h 23"/>
                <a:gd name="T24" fmla="*/ 15 w 15"/>
                <a:gd name="T25" fmla="*/ 0 h 23"/>
                <a:gd name="T26" fmla="*/ 12 w 15"/>
                <a:gd name="T27" fmla="*/ 14 h 23"/>
                <a:gd name="T28" fmla="*/ 12 w 15"/>
                <a:gd name="T29" fmla="*/ 13 h 23"/>
                <a:gd name="T30" fmla="*/ 8 w 15"/>
                <a:gd name="T31" fmla="*/ 9 h 23"/>
                <a:gd name="T32" fmla="*/ 3 w 15"/>
                <a:gd name="T33" fmla="*/ 15 h 23"/>
                <a:gd name="T34" fmla="*/ 7 w 15"/>
                <a:gd name="T35" fmla="*/ 21 h 23"/>
                <a:gd name="T36" fmla="*/ 12 w 15"/>
                <a:gd name="T37" fmla="*/ 18 h 23"/>
                <a:gd name="T38" fmla="*/ 12 w 15"/>
                <a:gd name="T39" fmla="*/ 16 h 23"/>
                <a:gd name="T40" fmla="*/ 12 w 15"/>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3">
                  <a:moveTo>
                    <a:pt x="15" y="0"/>
                  </a:moveTo>
                  <a:cubicBezTo>
                    <a:pt x="15" y="19"/>
                    <a:pt x="15" y="19"/>
                    <a:pt x="15" y="19"/>
                  </a:cubicBezTo>
                  <a:cubicBezTo>
                    <a:pt x="15" y="20"/>
                    <a:pt x="15" y="22"/>
                    <a:pt x="15" y="23"/>
                  </a:cubicBezTo>
                  <a:cubicBezTo>
                    <a:pt x="12" y="23"/>
                    <a:pt x="12" y="23"/>
                    <a:pt x="12" y="23"/>
                  </a:cubicBezTo>
                  <a:cubicBezTo>
                    <a:pt x="12" y="20"/>
                    <a:pt x="12" y="20"/>
                    <a:pt x="12" y="20"/>
                  </a:cubicBezTo>
                  <a:cubicBezTo>
                    <a:pt x="12" y="20"/>
                    <a:pt x="12" y="20"/>
                    <a:pt x="12" y="20"/>
                  </a:cubicBezTo>
                  <a:cubicBezTo>
                    <a:pt x="11" y="22"/>
                    <a:pt x="9" y="23"/>
                    <a:pt x="7" y="23"/>
                  </a:cubicBezTo>
                  <a:cubicBezTo>
                    <a:pt x="3" y="23"/>
                    <a:pt x="0" y="20"/>
                    <a:pt x="0" y="15"/>
                  </a:cubicBezTo>
                  <a:cubicBezTo>
                    <a:pt x="0" y="10"/>
                    <a:pt x="3" y="7"/>
                    <a:pt x="7" y="7"/>
                  </a:cubicBezTo>
                  <a:cubicBezTo>
                    <a:pt x="9" y="7"/>
                    <a:pt x="11" y="8"/>
                    <a:pt x="12" y="9"/>
                  </a:cubicBezTo>
                  <a:cubicBezTo>
                    <a:pt x="12" y="9"/>
                    <a:pt x="12" y="9"/>
                    <a:pt x="12" y="9"/>
                  </a:cubicBezTo>
                  <a:cubicBezTo>
                    <a:pt x="12" y="0"/>
                    <a:pt x="12" y="0"/>
                    <a:pt x="12" y="0"/>
                  </a:cubicBezTo>
                  <a:lnTo>
                    <a:pt x="15" y="0"/>
                  </a:lnTo>
                  <a:close/>
                  <a:moveTo>
                    <a:pt x="12" y="14"/>
                  </a:moveTo>
                  <a:cubicBezTo>
                    <a:pt x="12" y="13"/>
                    <a:pt x="12" y="13"/>
                    <a:pt x="12" y="13"/>
                  </a:cubicBezTo>
                  <a:cubicBezTo>
                    <a:pt x="11" y="11"/>
                    <a:pt x="10" y="9"/>
                    <a:pt x="8" y="9"/>
                  </a:cubicBezTo>
                  <a:cubicBezTo>
                    <a:pt x="5" y="9"/>
                    <a:pt x="3" y="12"/>
                    <a:pt x="3" y="15"/>
                  </a:cubicBezTo>
                  <a:cubicBezTo>
                    <a:pt x="3" y="18"/>
                    <a:pt x="4" y="21"/>
                    <a:pt x="7" y="21"/>
                  </a:cubicBezTo>
                  <a:cubicBezTo>
                    <a:pt x="9" y="21"/>
                    <a:pt x="11" y="20"/>
                    <a:pt x="12" y="18"/>
                  </a:cubicBezTo>
                  <a:cubicBezTo>
                    <a:pt x="12" y="17"/>
                    <a:pt x="12" y="17"/>
                    <a:pt x="12" y="16"/>
                  </a:cubicBezTo>
                  <a:lnTo>
                    <a:pt x="12" y="1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6" name="Freeform 85">
              <a:extLst>
                <a:ext uri="{FF2B5EF4-FFF2-40B4-BE49-F238E27FC236}">
                  <a16:creationId xmlns:a16="http://schemas.microsoft.com/office/drawing/2014/main" id="{8A00FC13-C8AC-4313-A1A5-6D60AFAFF279}"/>
                </a:ext>
              </a:extLst>
            </p:cNvPr>
            <p:cNvSpPr>
              <a:spLocks noEditPoints="1"/>
            </p:cNvSpPr>
            <p:nvPr userDrawn="1"/>
          </p:nvSpPr>
          <p:spPr bwMode="auto">
            <a:xfrm>
              <a:off x="11022013" y="854075"/>
              <a:ext cx="47625" cy="47625"/>
            </a:xfrm>
            <a:custGeom>
              <a:avLst/>
              <a:gdLst>
                <a:gd name="T0" fmla="*/ 16 w 16"/>
                <a:gd name="T1" fmla="*/ 8 h 16"/>
                <a:gd name="T2" fmla="*/ 8 w 16"/>
                <a:gd name="T3" fmla="*/ 16 h 16"/>
                <a:gd name="T4" fmla="*/ 0 w 16"/>
                <a:gd name="T5" fmla="*/ 8 h 16"/>
                <a:gd name="T6" fmla="*/ 8 w 16"/>
                <a:gd name="T7" fmla="*/ 0 h 16"/>
                <a:gd name="T8" fmla="*/ 16 w 16"/>
                <a:gd name="T9" fmla="*/ 8 h 16"/>
                <a:gd name="T10" fmla="*/ 3 w 16"/>
                <a:gd name="T11" fmla="*/ 8 h 16"/>
                <a:gd name="T12" fmla="*/ 8 w 16"/>
                <a:gd name="T13" fmla="*/ 14 h 16"/>
                <a:gd name="T14" fmla="*/ 13 w 16"/>
                <a:gd name="T15" fmla="*/ 8 h 16"/>
                <a:gd name="T16" fmla="*/ 8 w 16"/>
                <a:gd name="T17" fmla="*/ 2 h 16"/>
                <a:gd name="T18" fmla="*/ 3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16" y="8"/>
                  </a:moveTo>
                  <a:cubicBezTo>
                    <a:pt x="16" y="14"/>
                    <a:pt x="12" y="16"/>
                    <a:pt x="8" y="16"/>
                  </a:cubicBezTo>
                  <a:cubicBezTo>
                    <a:pt x="4" y="16"/>
                    <a:pt x="0" y="13"/>
                    <a:pt x="0" y="8"/>
                  </a:cubicBezTo>
                  <a:cubicBezTo>
                    <a:pt x="0" y="3"/>
                    <a:pt x="4" y="0"/>
                    <a:pt x="8" y="0"/>
                  </a:cubicBezTo>
                  <a:cubicBezTo>
                    <a:pt x="13" y="0"/>
                    <a:pt x="16" y="3"/>
                    <a:pt x="16" y="8"/>
                  </a:cubicBezTo>
                  <a:close/>
                  <a:moveTo>
                    <a:pt x="3" y="8"/>
                  </a:moveTo>
                  <a:cubicBezTo>
                    <a:pt x="3" y="12"/>
                    <a:pt x="5" y="14"/>
                    <a:pt x="8" y="14"/>
                  </a:cubicBezTo>
                  <a:cubicBezTo>
                    <a:pt x="11" y="14"/>
                    <a:pt x="13" y="12"/>
                    <a:pt x="13" y="8"/>
                  </a:cubicBezTo>
                  <a:cubicBezTo>
                    <a:pt x="13" y="6"/>
                    <a:pt x="11" y="2"/>
                    <a:pt x="8" y="2"/>
                  </a:cubicBezTo>
                  <a:cubicBezTo>
                    <a:pt x="5"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7" name="Rectangle 86">
              <a:extLst>
                <a:ext uri="{FF2B5EF4-FFF2-40B4-BE49-F238E27FC236}">
                  <a16:creationId xmlns:a16="http://schemas.microsoft.com/office/drawing/2014/main" id="{696C0B48-A00D-4128-B0CC-BD38A7E55150}"/>
                </a:ext>
              </a:extLst>
            </p:cNvPr>
            <p:cNvSpPr>
              <a:spLocks noChangeArrowheads="1"/>
            </p:cNvSpPr>
            <p:nvPr userDrawn="1"/>
          </p:nvSpPr>
          <p:spPr bwMode="auto">
            <a:xfrm>
              <a:off x="11077575" y="833438"/>
              <a:ext cx="9525" cy="68263"/>
            </a:xfrm>
            <a:prstGeom prst="rect">
              <a:avLst/>
            </a:prstGeom>
            <a:solidFill>
              <a:srgbClr val="B41E8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8" name="Freeform 87">
              <a:extLst>
                <a:ext uri="{FF2B5EF4-FFF2-40B4-BE49-F238E27FC236}">
                  <a16:creationId xmlns:a16="http://schemas.microsoft.com/office/drawing/2014/main" id="{CDC2317C-7C3B-4C47-AB6E-1F954A5D6115}"/>
                </a:ext>
              </a:extLst>
            </p:cNvPr>
            <p:cNvSpPr>
              <a:spLocks noEditPoints="1"/>
            </p:cNvSpPr>
            <p:nvPr userDrawn="1"/>
          </p:nvSpPr>
          <p:spPr bwMode="auto">
            <a:xfrm>
              <a:off x="11098213"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3 w 14"/>
                <a:gd name="T17" fmla="*/ 9 h 16"/>
                <a:gd name="T18" fmla="*/ 2 w 14"/>
                <a:gd name="T19" fmla="*/ 9 h 16"/>
                <a:gd name="T20" fmla="*/ 11 w 14"/>
                <a:gd name="T21" fmla="*/ 7 h 16"/>
                <a:gd name="T22" fmla="*/ 7 w 14"/>
                <a:gd name="T23" fmla="*/ 2 h 16"/>
                <a:gd name="T24" fmla="*/ 2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2"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2" y="0"/>
                    <a:pt x="7" y="0"/>
                  </a:cubicBezTo>
                  <a:cubicBezTo>
                    <a:pt x="12" y="0"/>
                    <a:pt x="14" y="5"/>
                    <a:pt x="14" y="7"/>
                  </a:cubicBezTo>
                  <a:cubicBezTo>
                    <a:pt x="14" y="8"/>
                    <a:pt x="13" y="8"/>
                    <a:pt x="13" y="9"/>
                  </a:cubicBezTo>
                  <a:lnTo>
                    <a:pt x="2" y="9"/>
                  </a:lnTo>
                  <a:close/>
                  <a:moveTo>
                    <a:pt x="11" y="7"/>
                  </a:moveTo>
                  <a:cubicBezTo>
                    <a:pt x="11" y="5"/>
                    <a:pt x="10" y="2"/>
                    <a:pt x="7" y="2"/>
                  </a:cubicBezTo>
                  <a:cubicBezTo>
                    <a:pt x="4" y="2"/>
                    <a:pt x="3" y="5"/>
                    <a:pt x="2"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9" name="Freeform 88">
              <a:extLst>
                <a:ext uri="{FF2B5EF4-FFF2-40B4-BE49-F238E27FC236}">
                  <a16:creationId xmlns:a16="http://schemas.microsoft.com/office/drawing/2014/main" id="{ED272B9F-99E8-46FA-9D05-DCBE39F2546F}"/>
                </a:ext>
              </a:extLst>
            </p:cNvPr>
            <p:cNvSpPr>
              <a:spLocks/>
            </p:cNvSpPr>
            <p:nvPr userDrawn="1"/>
          </p:nvSpPr>
          <p:spPr bwMode="auto">
            <a:xfrm>
              <a:off x="11145838" y="854075"/>
              <a:ext cx="30163" cy="47625"/>
            </a:xfrm>
            <a:custGeom>
              <a:avLst/>
              <a:gdLst>
                <a:gd name="T0" fmla="*/ 1 w 10"/>
                <a:gd name="T1" fmla="*/ 13 h 16"/>
                <a:gd name="T2" fmla="*/ 4 w 10"/>
                <a:gd name="T3" fmla="*/ 14 h 16"/>
                <a:gd name="T4" fmla="*/ 8 w 10"/>
                <a:gd name="T5" fmla="*/ 12 h 16"/>
                <a:gd name="T6" fmla="*/ 5 w 10"/>
                <a:gd name="T7" fmla="*/ 9 h 16"/>
                <a:gd name="T8" fmla="*/ 0 w 10"/>
                <a:gd name="T9" fmla="*/ 5 h 16"/>
                <a:gd name="T10" fmla="*/ 6 w 10"/>
                <a:gd name="T11" fmla="*/ 0 h 16"/>
                <a:gd name="T12" fmla="*/ 10 w 10"/>
                <a:gd name="T13" fmla="*/ 1 h 16"/>
                <a:gd name="T14" fmla="*/ 9 w 10"/>
                <a:gd name="T15" fmla="*/ 3 h 16"/>
                <a:gd name="T16" fmla="*/ 6 w 10"/>
                <a:gd name="T17" fmla="*/ 2 h 16"/>
                <a:gd name="T18" fmla="*/ 3 w 10"/>
                <a:gd name="T19" fmla="*/ 4 h 16"/>
                <a:gd name="T20" fmla="*/ 6 w 10"/>
                <a:gd name="T21" fmla="*/ 7 h 16"/>
                <a:gd name="T22" fmla="*/ 10 w 10"/>
                <a:gd name="T23" fmla="*/ 12 h 16"/>
                <a:gd name="T24" fmla="*/ 4 w 10"/>
                <a:gd name="T25" fmla="*/ 16 h 16"/>
                <a:gd name="T26" fmla="*/ 0 w 10"/>
                <a:gd name="T27" fmla="*/ 15 h 16"/>
                <a:gd name="T28" fmla="*/ 1 w 10"/>
                <a:gd name="T2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6">
                  <a:moveTo>
                    <a:pt x="1" y="13"/>
                  </a:moveTo>
                  <a:cubicBezTo>
                    <a:pt x="2" y="14"/>
                    <a:pt x="3" y="14"/>
                    <a:pt x="4" y="14"/>
                  </a:cubicBezTo>
                  <a:cubicBezTo>
                    <a:pt x="7" y="14"/>
                    <a:pt x="8" y="13"/>
                    <a:pt x="8" y="12"/>
                  </a:cubicBezTo>
                  <a:cubicBezTo>
                    <a:pt x="8" y="11"/>
                    <a:pt x="7" y="10"/>
                    <a:pt x="5" y="9"/>
                  </a:cubicBezTo>
                  <a:cubicBezTo>
                    <a:pt x="2" y="8"/>
                    <a:pt x="0" y="6"/>
                    <a:pt x="0" y="5"/>
                  </a:cubicBezTo>
                  <a:cubicBezTo>
                    <a:pt x="0" y="2"/>
                    <a:pt x="2" y="0"/>
                    <a:pt x="6" y="0"/>
                  </a:cubicBezTo>
                  <a:cubicBezTo>
                    <a:pt x="7" y="0"/>
                    <a:pt x="9" y="0"/>
                    <a:pt x="10" y="1"/>
                  </a:cubicBezTo>
                  <a:cubicBezTo>
                    <a:pt x="9" y="3"/>
                    <a:pt x="9" y="3"/>
                    <a:pt x="9" y="3"/>
                  </a:cubicBezTo>
                  <a:cubicBezTo>
                    <a:pt x="8" y="3"/>
                    <a:pt x="7" y="2"/>
                    <a:pt x="6" y="2"/>
                  </a:cubicBezTo>
                  <a:cubicBezTo>
                    <a:pt x="4" y="2"/>
                    <a:pt x="3" y="3"/>
                    <a:pt x="3" y="4"/>
                  </a:cubicBezTo>
                  <a:cubicBezTo>
                    <a:pt x="3" y="6"/>
                    <a:pt x="4" y="6"/>
                    <a:pt x="6" y="7"/>
                  </a:cubicBezTo>
                  <a:cubicBezTo>
                    <a:pt x="9" y="8"/>
                    <a:pt x="10" y="9"/>
                    <a:pt x="10" y="12"/>
                  </a:cubicBezTo>
                  <a:cubicBezTo>
                    <a:pt x="10" y="14"/>
                    <a:pt x="8" y="16"/>
                    <a:pt x="4" y="16"/>
                  </a:cubicBezTo>
                  <a:cubicBezTo>
                    <a:pt x="3" y="16"/>
                    <a:pt x="1" y="16"/>
                    <a:pt x="0" y="15"/>
                  </a:cubicBezTo>
                  <a:lnTo>
                    <a:pt x="1"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0" name="Freeform 89">
              <a:extLst>
                <a:ext uri="{FF2B5EF4-FFF2-40B4-BE49-F238E27FC236}">
                  <a16:creationId xmlns:a16="http://schemas.microsoft.com/office/drawing/2014/main" id="{768D280C-EDDB-45A6-913D-093E3E43FD49}"/>
                </a:ext>
              </a:extLst>
            </p:cNvPr>
            <p:cNvSpPr>
              <a:spLocks/>
            </p:cNvSpPr>
            <p:nvPr userDrawn="1"/>
          </p:nvSpPr>
          <p:spPr bwMode="auto">
            <a:xfrm>
              <a:off x="11185525" y="854075"/>
              <a:ext cx="34925" cy="47625"/>
            </a:xfrm>
            <a:custGeom>
              <a:avLst/>
              <a:gdLst>
                <a:gd name="T0" fmla="*/ 12 w 12"/>
                <a:gd name="T1" fmla="*/ 15 h 16"/>
                <a:gd name="T2" fmla="*/ 8 w 12"/>
                <a:gd name="T3" fmla="*/ 16 h 16"/>
                <a:gd name="T4" fmla="*/ 0 w 12"/>
                <a:gd name="T5" fmla="*/ 8 h 16"/>
                <a:gd name="T6" fmla="*/ 8 w 12"/>
                <a:gd name="T7" fmla="*/ 0 h 16"/>
                <a:gd name="T8" fmla="*/ 12 w 12"/>
                <a:gd name="T9" fmla="*/ 1 h 16"/>
                <a:gd name="T10" fmla="*/ 12 w 12"/>
                <a:gd name="T11" fmla="*/ 3 h 16"/>
                <a:gd name="T12" fmla="*/ 8 w 12"/>
                <a:gd name="T13" fmla="*/ 2 h 16"/>
                <a:gd name="T14" fmla="*/ 3 w 12"/>
                <a:gd name="T15" fmla="*/ 8 h 16"/>
                <a:gd name="T16" fmla="*/ 8 w 12"/>
                <a:gd name="T17" fmla="*/ 14 h 16"/>
                <a:gd name="T18" fmla="*/ 12 w 12"/>
                <a:gd name="T19" fmla="*/ 13 h 16"/>
                <a:gd name="T20" fmla="*/ 12 w 12"/>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2" y="15"/>
                  </a:moveTo>
                  <a:cubicBezTo>
                    <a:pt x="11" y="16"/>
                    <a:pt x="10" y="16"/>
                    <a:pt x="8" y="16"/>
                  </a:cubicBezTo>
                  <a:cubicBezTo>
                    <a:pt x="3" y="16"/>
                    <a:pt x="0" y="13"/>
                    <a:pt x="0" y="8"/>
                  </a:cubicBezTo>
                  <a:cubicBezTo>
                    <a:pt x="0" y="4"/>
                    <a:pt x="3" y="0"/>
                    <a:pt x="8" y="0"/>
                  </a:cubicBezTo>
                  <a:cubicBezTo>
                    <a:pt x="10" y="0"/>
                    <a:pt x="11" y="0"/>
                    <a:pt x="12" y="1"/>
                  </a:cubicBezTo>
                  <a:cubicBezTo>
                    <a:pt x="12" y="3"/>
                    <a:pt x="12" y="3"/>
                    <a:pt x="12" y="3"/>
                  </a:cubicBezTo>
                  <a:cubicBezTo>
                    <a:pt x="11" y="3"/>
                    <a:pt x="10" y="2"/>
                    <a:pt x="8" y="2"/>
                  </a:cubicBezTo>
                  <a:cubicBezTo>
                    <a:pt x="5" y="2"/>
                    <a:pt x="3" y="5"/>
                    <a:pt x="3" y="8"/>
                  </a:cubicBezTo>
                  <a:cubicBezTo>
                    <a:pt x="3" y="12"/>
                    <a:pt x="5" y="14"/>
                    <a:pt x="8" y="14"/>
                  </a:cubicBezTo>
                  <a:cubicBezTo>
                    <a:pt x="10" y="14"/>
                    <a:pt x="11" y="14"/>
                    <a:pt x="12" y="13"/>
                  </a:cubicBezTo>
                  <a:lnTo>
                    <a:pt x="12"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1" name="Freeform 90">
              <a:extLst>
                <a:ext uri="{FF2B5EF4-FFF2-40B4-BE49-F238E27FC236}">
                  <a16:creationId xmlns:a16="http://schemas.microsoft.com/office/drawing/2014/main" id="{05B651EA-10A2-4B97-A8F0-FB628A5ED82A}"/>
                </a:ext>
              </a:extLst>
            </p:cNvPr>
            <p:cNvSpPr>
              <a:spLocks noEditPoints="1"/>
            </p:cNvSpPr>
            <p:nvPr userDrawn="1"/>
          </p:nvSpPr>
          <p:spPr bwMode="auto">
            <a:xfrm>
              <a:off x="11226800" y="854075"/>
              <a:ext cx="42863" cy="47625"/>
            </a:xfrm>
            <a:custGeom>
              <a:avLst/>
              <a:gdLst>
                <a:gd name="T0" fmla="*/ 3 w 14"/>
                <a:gd name="T1" fmla="*/ 9 h 16"/>
                <a:gd name="T2" fmla="*/ 8 w 14"/>
                <a:gd name="T3" fmla="*/ 14 h 16"/>
                <a:gd name="T4" fmla="*/ 13 w 14"/>
                <a:gd name="T5" fmla="*/ 13 h 16"/>
                <a:gd name="T6" fmla="*/ 13 w 14"/>
                <a:gd name="T7" fmla="*/ 15 h 16"/>
                <a:gd name="T8" fmla="*/ 8 w 14"/>
                <a:gd name="T9" fmla="*/ 16 h 16"/>
                <a:gd name="T10" fmla="*/ 0 w 14"/>
                <a:gd name="T11" fmla="*/ 8 h 16"/>
                <a:gd name="T12" fmla="*/ 8 w 14"/>
                <a:gd name="T13" fmla="*/ 0 h 16"/>
                <a:gd name="T14" fmla="*/ 14 w 14"/>
                <a:gd name="T15" fmla="*/ 7 h 16"/>
                <a:gd name="T16" fmla="*/ 14 w 14"/>
                <a:gd name="T17" fmla="*/ 9 h 16"/>
                <a:gd name="T18" fmla="*/ 3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3" y="9"/>
                  </a:moveTo>
                  <a:cubicBezTo>
                    <a:pt x="3" y="13"/>
                    <a:pt x="5" y="14"/>
                    <a:pt x="8" y="14"/>
                  </a:cubicBezTo>
                  <a:cubicBezTo>
                    <a:pt x="10" y="14"/>
                    <a:pt x="12" y="14"/>
                    <a:pt x="13" y="13"/>
                  </a:cubicBezTo>
                  <a:cubicBezTo>
                    <a:pt x="13" y="15"/>
                    <a:pt x="13" y="15"/>
                    <a:pt x="13" y="15"/>
                  </a:cubicBezTo>
                  <a:cubicBezTo>
                    <a:pt x="12" y="16"/>
                    <a:pt x="10" y="16"/>
                    <a:pt x="8" y="16"/>
                  </a:cubicBezTo>
                  <a:cubicBezTo>
                    <a:pt x="3" y="16"/>
                    <a:pt x="0" y="13"/>
                    <a:pt x="0" y="8"/>
                  </a:cubicBezTo>
                  <a:cubicBezTo>
                    <a:pt x="0" y="4"/>
                    <a:pt x="3" y="0"/>
                    <a:pt x="8" y="0"/>
                  </a:cubicBezTo>
                  <a:cubicBezTo>
                    <a:pt x="13" y="0"/>
                    <a:pt x="14" y="5"/>
                    <a:pt x="14" y="7"/>
                  </a:cubicBezTo>
                  <a:cubicBezTo>
                    <a:pt x="14" y="8"/>
                    <a:pt x="14" y="8"/>
                    <a:pt x="14" y="9"/>
                  </a:cubicBezTo>
                  <a:lnTo>
                    <a:pt x="3" y="9"/>
                  </a:lnTo>
                  <a:close/>
                  <a:moveTo>
                    <a:pt x="11" y="7"/>
                  </a:moveTo>
                  <a:cubicBezTo>
                    <a:pt x="11" y="5"/>
                    <a:pt x="11"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2" name="Freeform 91">
              <a:extLst>
                <a:ext uri="{FF2B5EF4-FFF2-40B4-BE49-F238E27FC236}">
                  <a16:creationId xmlns:a16="http://schemas.microsoft.com/office/drawing/2014/main" id="{FCBB23B0-4DB8-46CE-BDD0-13D743FCB486}"/>
                </a:ext>
              </a:extLst>
            </p:cNvPr>
            <p:cNvSpPr>
              <a:spLocks/>
            </p:cNvSpPr>
            <p:nvPr userDrawn="1"/>
          </p:nvSpPr>
          <p:spPr bwMode="auto">
            <a:xfrm>
              <a:off x="11277600" y="854075"/>
              <a:ext cx="41275" cy="47625"/>
            </a:xfrm>
            <a:custGeom>
              <a:avLst/>
              <a:gdLst>
                <a:gd name="T0" fmla="*/ 1 w 14"/>
                <a:gd name="T1" fmla="*/ 5 h 16"/>
                <a:gd name="T2" fmla="*/ 0 w 14"/>
                <a:gd name="T3" fmla="*/ 0 h 16"/>
                <a:gd name="T4" fmla="*/ 3 w 14"/>
                <a:gd name="T5" fmla="*/ 0 h 16"/>
                <a:gd name="T6" fmla="*/ 3 w 14"/>
                <a:gd name="T7" fmla="*/ 3 h 16"/>
                <a:gd name="T8" fmla="*/ 3 w 14"/>
                <a:gd name="T9" fmla="*/ 3 h 16"/>
                <a:gd name="T10" fmla="*/ 8 w 14"/>
                <a:gd name="T11" fmla="*/ 0 h 16"/>
                <a:gd name="T12" fmla="*/ 14 w 14"/>
                <a:gd name="T13" fmla="*/ 7 h 16"/>
                <a:gd name="T14" fmla="*/ 14 w 14"/>
                <a:gd name="T15" fmla="*/ 16 h 16"/>
                <a:gd name="T16" fmla="*/ 11 w 14"/>
                <a:gd name="T17" fmla="*/ 16 h 16"/>
                <a:gd name="T18" fmla="*/ 11 w 14"/>
                <a:gd name="T19" fmla="*/ 7 h 16"/>
                <a:gd name="T20" fmla="*/ 7 w 14"/>
                <a:gd name="T21" fmla="*/ 2 h 16"/>
                <a:gd name="T22" fmla="*/ 4 w 14"/>
                <a:gd name="T23" fmla="*/ 5 h 16"/>
                <a:gd name="T24" fmla="*/ 3 w 14"/>
                <a:gd name="T25" fmla="*/ 7 h 16"/>
                <a:gd name="T26" fmla="*/ 3 w 14"/>
                <a:gd name="T27" fmla="*/ 16 h 16"/>
                <a:gd name="T28" fmla="*/ 1 w 14"/>
                <a:gd name="T29" fmla="*/ 16 h 16"/>
                <a:gd name="T30" fmla="*/ 1 w 14"/>
                <a:gd name="T3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6">
                  <a:moveTo>
                    <a:pt x="1" y="5"/>
                  </a:moveTo>
                  <a:cubicBezTo>
                    <a:pt x="1" y="3"/>
                    <a:pt x="1" y="2"/>
                    <a:pt x="0" y="0"/>
                  </a:cubicBezTo>
                  <a:cubicBezTo>
                    <a:pt x="3" y="0"/>
                    <a:pt x="3" y="0"/>
                    <a:pt x="3" y="0"/>
                  </a:cubicBezTo>
                  <a:cubicBezTo>
                    <a:pt x="3" y="3"/>
                    <a:pt x="3" y="3"/>
                    <a:pt x="3" y="3"/>
                  </a:cubicBezTo>
                  <a:cubicBezTo>
                    <a:pt x="3" y="3"/>
                    <a:pt x="3" y="3"/>
                    <a:pt x="3" y="3"/>
                  </a:cubicBezTo>
                  <a:cubicBezTo>
                    <a:pt x="4" y="1"/>
                    <a:pt x="6" y="0"/>
                    <a:pt x="8" y="0"/>
                  </a:cubicBezTo>
                  <a:cubicBezTo>
                    <a:pt x="11" y="0"/>
                    <a:pt x="14" y="1"/>
                    <a:pt x="14" y="7"/>
                  </a:cubicBezTo>
                  <a:cubicBezTo>
                    <a:pt x="14" y="16"/>
                    <a:pt x="14" y="16"/>
                    <a:pt x="14" y="16"/>
                  </a:cubicBezTo>
                  <a:cubicBezTo>
                    <a:pt x="11" y="16"/>
                    <a:pt x="11" y="16"/>
                    <a:pt x="11" y="16"/>
                  </a:cubicBezTo>
                  <a:cubicBezTo>
                    <a:pt x="11" y="7"/>
                    <a:pt x="11" y="7"/>
                    <a:pt x="11" y="7"/>
                  </a:cubicBezTo>
                  <a:cubicBezTo>
                    <a:pt x="11" y="4"/>
                    <a:pt x="10" y="2"/>
                    <a:pt x="7" y="2"/>
                  </a:cubicBezTo>
                  <a:cubicBezTo>
                    <a:pt x="6" y="2"/>
                    <a:pt x="4" y="4"/>
                    <a:pt x="4" y="5"/>
                  </a:cubicBezTo>
                  <a:cubicBezTo>
                    <a:pt x="3" y="6"/>
                    <a:pt x="3" y="6"/>
                    <a:pt x="3" y="7"/>
                  </a:cubicBezTo>
                  <a:cubicBezTo>
                    <a:pt x="3" y="16"/>
                    <a:pt x="3" y="16"/>
                    <a:pt x="3" y="16"/>
                  </a:cubicBezTo>
                  <a:cubicBezTo>
                    <a:pt x="1" y="16"/>
                    <a:pt x="1" y="16"/>
                    <a:pt x="1" y="16"/>
                  </a:cubicBezTo>
                  <a:lnTo>
                    <a:pt x="1"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3" name="Freeform 92">
              <a:extLst>
                <a:ext uri="{FF2B5EF4-FFF2-40B4-BE49-F238E27FC236}">
                  <a16:creationId xmlns:a16="http://schemas.microsoft.com/office/drawing/2014/main" id="{086F4B82-C9B2-4DA3-9CCD-200075EC9799}"/>
                </a:ext>
              </a:extLst>
            </p:cNvPr>
            <p:cNvSpPr>
              <a:spLocks/>
            </p:cNvSpPr>
            <p:nvPr userDrawn="1"/>
          </p:nvSpPr>
          <p:spPr bwMode="auto">
            <a:xfrm>
              <a:off x="11328400" y="854075"/>
              <a:ext cx="39688" cy="47625"/>
            </a:xfrm>
            <a:custGeom>
              <a:avLst/>
              <a:gdLst>
                <a:gd name="T0" fmla="*/ 13 w 13"/>
                <a:gd name="T1" fmla="*/ 15 h 16"/>
                <a:gd name="T2" fmla="*/ 8 w 13"/>
                <a:gd name="T3" fmla="*/ 16 h 16"/>
                <a:gd name="T4" fmla="*/ 0 w 13"/>
                <a:gd name="T5" fmla="*/ 8 h 16"/>
                <a:gd name="T6" fmla="*/ 9 w 13"/>
                <a:gd name="T7" fmla="*/ 0 h 16"/>
                <a:gd name="T8" fmla="*/ 13 w 13"/>
                <a:gd name="T9" fmla="*/ 1 h 16"/>
                <a:gd name="T10" fmla="*/ 12 w 13"/>
                <a:gd name="T11" fmla="*/ 3 h 16"/>
                <a:gd name="T12" fmla="*/ 9 w 13"/>
                <a:gd name="T13" fmla="*/ 2 h 16"/>
                <a:gd name="T14" fmla="*/ 3 w 13"/>
                <a:gd name="T15" fmla="*/ 8 h 16"/>
                <a:gd name="T16" fmla="*/ 9 w 13"/>
                <a:gd name="T17" fmla="*/ 14 h 16"/>
                <a:gd name="T18" fmla="*/ 12 w 13"/>
                <a:gd name="T19" fmla="*/ 13 h 16"/>
                <a:gd name="T20" fmla="*/ 13 w 13"/>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15"/>
                  </a:moveTo>
                  <a:cubicBezTo>
                    <a:pt x="12" y="16"/>
                    <a:pt x="10" y="16"/>
                    <a:pt x="8" y="16"/>
                  </a:cubicBezTo>
                  <a:cubicBezTo>
                    <a:pt x="4" y="16"/>
                    <a:pt x="0" y="13"/>
                    <a:pt x="0" y="8"/>
                  </a:cubicBezTo>
                  <a:cubicBezTo>
                    <a:pt x="0" y="4"/>
                    <a:pt x="4" y="0"/>
                    <a:pt x="9" y="0"/>
                  </a:cubicBezTo>
                  <a:cubicBezTo>
                    <a:pt x="11" y="0"/>
                    <a:pt x="12" y="0"/>
                    <a:pt x="13" y="1"/>
                  </a:cubicBezTo>
                  <a:cubicBezTo>
                    <a:pt x="12" y="3"/>
                    <a:pt x="12" y="3"/>
                    <a:pt x="12" y="3"/>
                  </a:cubicBezTo>
                  <a:cubicBezTo>
                    <a:pt x="11" y="3"/>
                    <a:pt x="10" y="2"/>
                    <a:pt x="9" y="2"/>
                  </a:cubicBezTo>
                  <a:cubicBezTo>
                    <a:pt x="5" y="2"/>
                    <a:pt x="3" y="5"/>
                    <a:pt x="3" y="8"/>
                  </a:cubicBezTo>
                  <a:cubicBezTo>
                    <a:pt x="3" y="12"/>
                    <a:pt x="6" y="14"/>
                    <a:pt x="9" y="14"/>
                  </a:cubicBezTo>
                  <a:cubicBezTo>
                    <a:pt x="10" y="14"/>
                    <a:pt x="11" y="14"/>
                    <a:pt x="12" y="13"/>
                  </a:cubicBezTo>
                  <a:lnTo>
                    <a:pt x="13"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4" name="Freeform 93">
              <a:extLst>
                <a:ext uri="{FF2B5EF4-FFF2-40B4-BE49-F238E27FC236}">
                  <a16:creationId xmlns:a16="http://schemas.microsoft.com/office/drawing/2014/main" id="{3F5D2E08-EAE9-42D3-B771-F62A3123D4D1}"/>
                </a:ext>
              </a:extLst>
            </p:cNvPr>
            <p:cNvSpPr>
              <a:spLocks noEditPoints="1"/>
            </p:cNvSpPr>
            <p:nvPr userDrawn="1"/>
          </p:nvSpPr>
          <p:spPr bwMode="auto">
            <a:xfrm>
              <a:off x="11372850"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4 w 14"/>
                <a:gd name="T17" fmla="*/ 9 h 16"/>
                <a:gd name="T18" fmla="*/ 2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3"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3" y="0"/>
                    <a:pt x="7" y="0"/>
                  </a:cubicBezTo>
                  <a:cubicBezTo>
                    <a:pt x="12" y="0"/>
                    <a:pt x="14" y="5"/>
                    <a:pt x="14" y="7"/>
                  </a:cubicBezTo>
                  <a:cubicBezTo>
                    <a:pt x="14" y="8"/>
                    <a:pt x="14" y="8"/>
                    <a:pt x="14" y="9"/>
                  </a:cubicBezTo>
                  <a:lnTo>
                    <a:pt x="2" y="9"/>
                  </a:lnTo>
                  <a:close/>
                  <a:moveTo>
                    <a:pt x="11" y="7"/>
                  </a:moveTo>
                  <a:cubicBezTo>
                    <a:pt x="11" y="5"/>
                    <a:pt x="10"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18065666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815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grpSp>
        <p:nvGrpSpPr>
          <p:cNvPr id="8174" name="Group 8173">
            <a:extLst>
              <a:ext uri="{FF2B5EF4-FFF2-40B4-BE49-F238E27FC236}">
                <a16:creationId xmlns:a16="http://schemas.microsoft.com/office/drawing/2014/main" id="{8C04DDE8-F399-428B-BBAD-BD336389DC3B}"/>
              </a:ext>
            </a:extLst>
          </p:cNvPr>
          <p:cNvGrpSpPr>
            <a:grpSpLocks noChangeAspect="1"/>
          </p:cNvGrpSpPr>
          <p:nvPr userDrawn="1"/>
        </p:nvGrpSpPr>
        <p:grpSpPr>
          <a:xfrm>
            <a:off x="7792575" y="219254"/>
            <a:ext cx="1058729" cy="757109"/>
            <a:chOff x="10526713" y="409575"/>
            <a:chExt cx="917575" cy="492126"/>
          </a:xfrm>
        </p:grpSpPr>
        <p:sp>
          <p:nvSpPr>
            <p:cNvPr id="8088" name="Freeform 9">
              <a:extLst>
                <a:ext uri="{FF2B5EF4-FFF2-40B4-BE49-F238E27FC236}">
                  <a16:creationId xmlns:a16="http://schemas.microsoft.com/office/drawing/2014/main" id="{786DBC45-6A95-486C-AEEF-785EA9BFD9F5}"/>
                </a:ext>
              </a:extLst>
            </p:cNvPr>
            <p:cNvSpPr>
              <a:spLocks/>
            </p:cNvSpPr>
            <p:nvPr userDrawn="1"/>
          </p:nvSpPr>
          <p:spPr bwMode="auto">
            <a:xfrm>
              <a:off x="10806113" y="415925"/>
              <a:ext cx="84138" cy="92075"/>
            </a:xfrm>
            <a:custGeom>
              <a:avLst/>
              <a:gdLst>
                <a:gd name="T0" fmla="*/ 13 w 28"/>
                <a:gd name="T1" fmla="*/ 0 h 31"/>
                <a:gd name="T2" fmla="*/ 3 w 28"/>
                <a:gd name="T3" fmla="*/ 18 h 31"/>
                <a:gd name="T4" fmla="*/ 15 w 28"/>
                <a:gd name="T5" fmla="*/ 27 h 31"/>
                <a:gd name="T6" fmla="*/ 20 w 28"/>
                <a:gd name="T7" fmla="*/ 11 h 31"/>
                <a:gd name="T8" fmla="*/ 13 w 28"/>
                <a:gd name="T9" fmla="*/ 0 h 31"/>
              </a:gdLst>
              <a:ahLst/>
              <a:cxnLst>
                <a:cxn ang="0">
                  <a:pos x="T0" y="T1"/>
                </a:cxn>
                <a:cxn ang="0">
                  <a:pos x="T2" y="T3"/>
                </a:cxn>
                <a:cxn ang="0">
                  <a:pos x="T4" y="T5"/>
                </a:cxn>
                <a:cxn ang="0">
                  <a:pos x="T6" y="T7"/>
                </a:cxn>
                <a:cxn ang="0">
                  <a:pos x="T8" y="T9"/>
                </a:cxn>
              </a:cxnLst>
              <a:rect l="0" t="0" r="r" b="b"/>
              <a:pathLst>
                <a:path w="28" h="31">
                  <a:moveTo>
                    <a:pt x="13" y="0"/>
                  </a:moveTo>
                  <a:cubicBezTo>
                    <a:pt x="13" y="0"/>
                    <a:pt x="0" y="14"/>
                    <a:pt x="3" y="18"/>
                  </a:cubicBezTo>
                  <a:cubicBezTo>
                    <a:pt x="3" y="18"/>
                    <a:pt x="3" y="31"/>
                    <a:pt x="15" y="27"/>
                  </a:cubicBezTo>
                  <a:cubicBezTo>
                    <a:pt x="28" y="24"/>
                    <a:pt x="20" y="11"/>
                    <a:pt x="20" y="11"/>
                  </a:cubicBezTo>
                  <a:lnTo>
                    <a:pt x="13" y="0"/>
                  </a:ln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89" name="Freeform 10">
              <a:extLst>
                <a:ext uri="{FF2B5EF4-FFF2-40B4-BE49-F238E27FC236}">
                  <a16:creationId xmlns:a16="http://schemas.microsoft.com/office/drawing/2014/main" id="{73BE131E-69CD-448C-A9F2-4B499A1D66DB}"/>
                </a:ext>
              </a:extLst>
            </p:cNvPr>
            <p:cNvSpPr>
              <a:spLocks noEditPoints="1"/>
            </p:cNvSpPr>
            <p:nvPr userDrawn="1"/>
          </p:nvSpPr>
          <p:spPr bwMode="auto">
            <a:xfrm>
              <a:off x="10526713" y="454025"/>
              <a:ext cx="198438" cy="220663"/>
            </a:xfrm>
            <a:custGeom>
              <a:avLst/>
              <a:gdLst>
                <a:gd name="T0" fmla="*/ 2 w 67"/>
                <a:gd name="T1" fmla="*/ 22 h 74"/>
                <a:gd name="T2" fmla="*/ 10 w 67"/>
                <a:gd name="T3" fmla="*/ 11 h 74"/>
                <a:gd name="T4" fmla="*/ 22 w 67"/>
                <a:gd name="T5" fmla="*/ 3 h 74"/>
                <a:gd name="T6" fmla="*/ 36 w 67"/>
                <a:gd name="T7" fmla="*/ 0 h 74"/>
                <a:gd name="T8" fmla="*/ 46 w 67"/>
                <a:gd name="T9" fmla="*/ 1 h 74"/>
                <a:gd name="T10" fmla="*/ 54 w 67"/>
                <a:gd name="T11" fmla="*/ 4 h 74"/>
                <a:gd name="T12" fmla="*/ 60 w 67"/>
                <a:gd name="T13" fmla="*/ 8 h 74"/>
                <a:gd name="T14" fmla="*/ 66 w 67"/>
                <a:gd name="T15" fmla="*/ 14 h 74"/>
                <a:gd name="T16" fmla="*/ 64 w 67"/>
                <a:gd name="T17" fmla="*/ 16 h 74"/>
                <a:gd name="T18" fmla="*/ 53 w 67"/>
                <a:gd name="T19" fmla="*/ 6 h 74"/>
                <a:gd name="T20" fmla="*/ 36 w 67"/>
                <a:gd name="T21" fmla="*/ 2 h 74"/>
                <a:gd name="T22" fmla="*/ 27 w 67"/>
                <a:gd name="T23" fmla="*/ 4 h 74"/>
                <a:gd name="T24" fmla="*/ 21 w 67"/>
                <a:gd name="T25" fmla="*/ 6 h 74"/>
                <a:gd name="T26" fmla="*/ 21 w 67"/>
                <a:gd name="T27" fmla="*/ 70 h 74"/>
                <a:gd name="T28" fmla="*/ 12 w 67"/>
                <a:gd name="T29" fmla="*/ 65 h 74"/>
                <a:gd name="T30" fmla="*/ 6 w 67"/>
                <a:gd name="T31" fmla="*/ 57 h 74"/>
                <a:gd name="T32" fmla="*/ 1 w 67"/>
                <a:gd name="T33" fmla="*/ 48 h 74"/>
                <a:gd name="T34" fmla="*/ 0 w 67"/>
                <a:gd name="T35" fmla="*/ 37 h 74"/>
                <a:gd name="T36" fmla="*/ 2 w 67"/>
                <a:gd name="T37" fmla="*/ 22 h 74"/>
                <a:gd name="T38" fmla="*/ 28 w 67"/>
                <a:gd name="T39" fmla="*/ 70 h 74"/>
                <a:gd name="T40" fmla="*/ 31 w 67"/>
                <a:gd name="T41" fmla="*/ 71 h 74"/>
                <a:gd name="T42" fmla="*/ 36 w 67"/>
                <a:gd name="T43" fmla="*/ 71 h 74"/>
                <a:gd name="T44" fmla="*/ 46 w 67"/>
                <a:gd name="T45" fmla="*/ 70 h 74"/>
                <a:gd name="T46" fmla="*/ 53 w 67"/>
                <a:gd name="T47" fmla="*/ 67 h 74"/>
                <a:gd name="T48" fmla="*/ 60 w 67"/>
                <a:gd name="T49" fmla="*/ 62 h 74"/>
                <a:gd name="T50" fmla="*/ 65 w 67"/>
                <a:gd name="T51" fmla="*/ 56 h 74"/>
                <a:gd name="T52" fmla="*/ 67 w 67"/>
                <a:gd name="T53" fmla="*/ 58 h 74"/>
                <a:gd name="T54" fmla="*/ 62 w 67"/>
                <a:gd name="T55" fmla="*/ 64 h 74"/>
                <a:gd name="T56" fmla="*/ 55 w 67"/>
                <a:gd name="T57" fmla="*/ 69 h 74"/>
                <a:gd name="T58" fmla="*/ 47 w 67"/>
                <a:gd name="T59" fmla="*/ 73 h 74"/>
                <a:gd name="T60" fmla="*/ 36 w 67"/>
                <a:gd name="T61" fmla="*/ 74 h 74"/>
                <a:gd name="T62" fmla="*/ 30 w 67"/>
                <a:gd name="T63" fmla="*/ 73 h 74"/>
                <a:gd name="T64" fmla="*/ 25 w 67"/>
                <a:gd name="T65" fmla="*/ 72 h 74"/>
                <a:gd name="T66" fmla="*/ 25 w 67"/>
                <a:gd name="T67" fmla="*/ 35 h 74"/>
                <a:gd name="T68" fmla="*/ 28 w 67"/>
                <a:gd name="T69" fmla="*/ 35 h 74"/>
                <a:gd name="T70" fmla="*/ 28 w 67"/>
                <a:gd name="T7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74">
                  <a:moveTo>
                    <a:pt x="2" y="22"/>
                  </a:moveTo>
                  <a:cubicBezTo>
                    <a:pt x="4" y="18"/>
                    <a:pt x="7" y="14"/>
                    <a:pt x="10" y="11"/>
                  </a:cubicBezTo>
                  <a:cubicBezTo>
                    <a:pt x="14" y="7"/>
                    <a:pt x="17" y="4"/>
                    <a:pt x="22" y="3"/>
                  </a:cubicBezTo>
                  <a:cubicBezTo>
                    <a:pt x="26" y="1"/>
                    <a:pt x="31" y="0"/>
                    <a:pt x="36" y="0"/>
                  </a:cubicBezTo>
                  <a:cubicBezTo>
                    <a:pt x="40" y="0"/>
                    <a:pt x="43" y="0"/>
                    <a:pt x="46" y="1"/>
                  </a:cubicBezTo>
                  <a:cubicBezTo>
                    <a:pt x="49" y="1"/>
                    <a:pt x="51" y="2"/>
                    <a:pt x="54" y="4"/>
                  </a:cubicBezTo>
                  <a:cubicBezTo>
                    <a:pt x="56" y="5"/>
                    <a:pt x="58" y="6"/>
                    <a:pt x="60" y="8"/>
                  </a:cubicBezTo>
                  <a:cubicBezTo>
                    <a:pt x="62" y="10"/>
                    <a:pt x="64" y="12"/>
                    <a:pt x="66" y="14"/>
                  </a:cubicBezTo>
                  <a:cubicBezTo>
                    <a:pt x="64" y="16"/>
                    <a:pt x="64" y="16"/>
                    <a:pt x="64" y="16"/>
                  </a:cubicBezTo>
                  <a:cubicBezTo>
                    <a:pt x="61" y="12"/>
                    <a:pt x="57" y="9"/>
                    <a:pt x="53" y="6"/>
                  </a:cubicBezTo>
                  <a:cubicBezTo>
                    <a:pt x="48" y="4"/>
                    <a:pt x="42" y="2"/>
                    <a:pt x="36" y="2"/>
                  </a:cubicBezTo>
                  <a:cubicBezTo>
                    <a:pt x="33" y="2"/>
                    <a:pt x="30" y="3"/>
                    <a:pt x="27" y="4"/>
                  </a:cubicBezTo>
                  <a:cubicBezTo>
                    <a:pt x="24" y="5"/>
                    <a:pt x="22" y="5"/>
                    <a:pt x="21" y="6"/>
                  </a:cubicBezTo>
                  <a:cubicBezTo>
                    <a:pt x="21" y="70"/>
                    <a:pt x="21" y="70"/>
                    <a:pt x="21" y="70"/>
                  </a:cubicBezTo>
                  <a:cubicBezTo>
                    <a:pt x="18" y="69"/>
                    <a:pt x="15" y="67"/>
                    <a:pt x="12" y="65"/>
                  </a:cubicBezTo>
                  <a:cubicBezTo>
                    <a:pt x="10" y="63"/>
                    <a:pt x="7" y="60"/>
                    <a:pt x="6" y="57"/>
                  </a:cubicBezTo>
                  <a:cubicBezTo>
                    <a:pt x="4" y="54"/>
                    <a:pt x="2" y="51"/>
                    <a:pt x="1" y="48"/>
                  </a:cubicBezTo>
                  <a:cubicBezTo>
                    <a:pt x="0" y="44"/>
                    <a:pt x="0" y="41"/>
                    <a:pt x="0" y="37"/>
                  </a:cubicBezTo>
                  <a:cubicBezTo>
                    <a:pt x="0" y="32"/>
                    <a:pt x="1" y="27"/>
                    <a:pt x="2" y="22"/>
                  </a:cubicBezTo>
                  <a:close/>
                  <a:moveTo>
                    <a:pt x="28" y="70"/>
                  </a:moveTo>
                  <a:cubicBezTo>
                    <a:pt x="29" y="70"/>
                    <a:pt x="30" y="71"/>
                    <a:pt x="31" y="71"/>
                  </a:cubicBezTo>
                  <a:cubicBezTo>
                    <a:pt x="32" y="71"/>
                    <a:pt x="34" y="71"/>
                    <a:pt x="36" y="71"/>
                  </a:cubicBezTo>
                  <a:cubicBezTo>
                    <a:pt x="40" y="71"/>
                    <a:pt x="43" y="71"/>
                    <a:pt x="46" y="70"/>
                  </a:cubicBezTo>
                  <a:cubicBezTo>
                    <a:pt x="48" y="69"/>
                    <a:pt x="51" y="68"/>
                    <a:pt x="53" y="67"/>
                  </a:cubicBezTo>
                  <a:cubicBezTo>
                    <a:pt x="56" y="66"/>
                    <a:pt x="58" y="64"/>
                    <a:pt x="60" y="62"/>
                  </a:cubicBezTo>
                  <a:cubicBezTo>
                    <a:pt x="62" y="60"/>
                    <a:pt x="63" y="58"/>
                    <a:pt x="65" y="56"/>
                  </a:cubicBezTo>
                  <a:cubicBezTo>
                    <a:pt x="67" y="58"/>
                    <a:pt x="67" y="58"/>
                    <a:pt x="67" y="58"/>
                  </a:cubicBezTo>
                  <a:cubicBezTo>
                    <a:pt x="66" y="60"/>
                    <a:pt x="64" y="62"/>
                    <a:pt x="62" y="64"/>
                  </a:cubicBezTo>
                  <a:cubicBezTo>
                    <a:pt x="60" y="66"/>
                    <a:pt x="58" y="68"/>
                    <a:pt x="55" y="69"/>
                  </a:cubicBezTo>
                  <a:cubicBezTo>
                    <a:pt x="53" y="71"/>
                    <a:pt x="50" y="72"/>
                    <a:pt x="47" y="73"/>
                  </a:cubicBezTo>
                  <a:cubicBezTo>
                    <a:pt x="44" y="74"/>
                    <a:pt x="40" y="74"/>
                    <a:pt x="36" y="74"/>
                  </a:cubicBezTo>
                  <a:cubicBezTo>
                    <a:pt x="34" y="74"/>
                    <a:pt x="32" y="74"/>
                    <a:pt x="30" y="73"/>
                  </a:cubicBezTo>
                  <a:cubicBezTo>
                    <a:pt x="28" y="73"/>
                    <a:pt x="27" y="73"/>
                    <a:pt x="25" y="72"/>
                  </a:cubicBezTo>
                  <a:cubicBezTo>
                    <a:pt x="25" y="35"/>
                    <a:pt x="25" y="35"/>
                    <a:pt x="25" y="35"/>
                  </a:cubicBezTo>
                  <a:cubicBezTo>
                    <a:pt x="28" y="35"/>
                    <a:pt x="28" y="35"/>
                    <a:pt x="28" y="35"/>
                  </a:cubicBezTo>
                  <a:lnTo>
                    <a:pt x="28" y="7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0" name="Freeform 11">
              <a:extLst>
                <a:ext uri="{FF2B5EF4-FFF2-40B4-BE49-F238E27FC236}">
                  <a16:creationId xmlns:a16="http://schemas.microsoft.com/office/drawing/2014/main" id="{F78ECC84-ED03-4663-9648-5CC81C65FEDA}"/>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close/>
                  <a:moveTo>
                    <a:pt x="41" y="54"/>
                  </a:moveTo>
                  <a:lnTo>
                    <a:pt x="47" y="54"/>
                  </a:lnTo>
                  <a:lnTo>
                    <a:pt x="69" y="98"/>
                  </a:lnTo>
                  <a:lnTo>
                    <a:pt x="69" y="0"/>
                  </a:lnTo>
                  <a:lnTo>
                    <a:pt x="75" y="0"/>
                  </a:lnTo>
                  <a:lnTo>
                    <a:pt x="75" y="116"/>
                  </a:lnTo>
                  <a:lnTo>
                    <a:pt x="41"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1" name="Freeform 12">
              <a:extLst>
                <a:ext uri="{FF2B5EF4-FFF2-40B4-BE49-F238E27FC236}">
                  <a16:creationId xmlns:a16="http://schemas.microsoft.com/office/drawing/2014/main" id="{A123B86B-30C0-4568-9537-872D1D8C8562}"/>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moveTo>
                    <a:pt x="41" y="54"/>
                  </a:moveTo>
                  <a:lnTo>
                    <a:pt x="47" y="54"/>
                  </a:lnTo>
                  <a:lnTo>
                    <a:pt x="69" y="98"/>
                  </a:lnTo>
                  <a:lnTo>
                    <a:pt x="69" y="0"/>
                  </a:lnTo>
                  <a:lnTo>
                    <a:pt x="75" y="0"/>
                  </a:lnTo>
                  <a:lnTo>
                    <a:pt x="75" y="116"/>
                  </a:lnTo>
                  <a:lnTo>
                    <a:pt x="41" y="5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2" name="Freeform 13">
              <a:extLst>
                <a:ext uri="{FF2B5EF4-FFF2-40B4-BE49-F238E27FC236}">
                  <a16:creationId xmlns:a16="http://schemas.microsoft.com/office/drawing/2014/main" id="{955DF882-9EDE-454E-AF74-8A4E78A8B25C}"/>
                </a:ext>
              </a:extLst>
            </p:cNvPr>
            <p:cNvSpPr>
              <a:spLocks/>
            </p:cNvSpPr>
            <p:nvPr userDrawn="1"/>
          </p:nvSpPr>
          <p:spPr bwMode="auto">
            <a:xfrm>
              <a:off x="10896600" y="444500"/>
              <a:ext cx="79375" cy="236538"/>
            </a:xfrm>
            <a:custGeom>
              <a:avLst/>
              <a:gdLst>
                <a:gd name="T0" fmla="*/ 50 w 50"/>
                <a:gd name="T1" fmla="*/ 149 h 149"/>
                <a:gd name="T2" fmla="*/ 0 w 50"/>
                <a:gd name="T3" fmla="*/ 57 h 149"/>
                <a:gd name="T4" fmla="*/ 20 w 50"/>
                <a:gd name="T5" fmla="*/ 57 h 149"/>
                <a:gd name="T6" fmla="*/ 33 w 50"/>
                <a:gd name="T7" fmla="*/ 81 h 149"/>
                <a:gd name="T8" fmla="*/ 33 w 50"/>
                <a:gd name="T9" fmla="*/ 0 h 149"/>
                <a:gd name="T10" fmla="*/ 50 w 50"/>
                <a:gd name="T11" fmla="*/ 0 h 149"/>
                <a:gd name="T12" fmla="*/ 50 w 50"/>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50" h="149">
                  <a:moveTo>
                    <a:pt x="50" y="149"/>
                  </a:moveTo>
                  <a:lnTo>
                    <a:pt x="0" y="57"/>
                  </a:lnTo>
                  <a:lnTo>
                    <a:pt x="20" y="57"/>
                  </a:lnTo>
                  <a:lnTo>
                    <a:pt x="33" y="81"/>
                  </a:lnTo>
                  <a:lnTo>
                    <a:pt x="33" y="0"/>
                  </a:lnTo>
                  <a:lnTo>
                    <a:pt x="50" y="0"/>
                  </a:lnTo>
                  <a:lnTo>
                    <a:pt x="50" y="149"/>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3" name="Freeform 14">
              <a:extLst>
                <a:ext uri="{FF2B5EF4-FFF2-40B4-BE49-F238E27FC236}">
                  <a16:creationId xmlns:a16="http://schemas.microsoft.com/office/drawing/2014/main" id="{924C0F9A-2B60-4B22-827E-B5750A56BA1C}"/>
                </a:ext>
              </a:extLst>
            </p:cNvPr>
            <p:cNvSpPr>
              <a:spLocks noEditPoints="1"/>
            </p:cNvSpPr>
            <p:nvPr userDrawn="1"/>
          </p:nvSpPr>
          <p:spPr bwMode="auto">
            <a:xfrm>
              <a:off x="11042650" y="457200"/>
              <a:ext cx="176213" cy="211138"/>
            </a:xfrm>
            <a:custGeom>
              <a:avLst/>
              <a:gdLst>
                <a:gd name="T0" fmla="*/ 75 w 111"/>
                <a:gd name="T1" fmla="*/ 133 h 133"/>
                <a:gd name="T2" fmla="*/ 5 w 111"/>
                <a:gd name="T3" fmla="*/ 11 h 133"/>
                <a:gd name="T4" fmla="*/ 5 w 111"/>
                <a:gd name="T5" fmla="*/ 133 h 133"/>
                <a:gd name="T6" fmla="*/ 0 w 111"/>
                <a:gd name="T7" fmla="*/ 133 h 133"/>
                <a:gd name="T8" fmla="*/ 0 w 111"/>
                <a:gd name="T9" fmla="*/ 0 h 133"/>
                <a:gd name="T10" fmla="*/ 35 w 111"/>
                <a:gd name="T11" fmla="*/ 0 h 133"/>
                <a:gd name="T12" fmla="*/ 111 w 111"/>
                <a:gd name="T13" fmla="*/ 133 h 133"/>
                <a:gd name="T14" fmla="*/ 75 w 111"/>
                <a:gd name="T15" fmla="*/ 133 h 133"/>
                <a:gd name="T16" fmla="*/ 75 w 111"/>
                <a:gd name="T17" fmla="*/ 54 h 133"/>
                <a:gd name="T18" fmla="*/ 82 w 111"/>
                <a:gd name="T19" fmla="*/ 54 h 133"/>
                <a:gd name="T20" fmla="*/ 105 w 111"/>
                <a:gd name="T21" fmla="*/ 98 h 133"/>
                <a:gd name="T22" fmla="*/ 105 w 111"/>
                <a:gd name="T23" fmla="*/ 0 h 133"/>
                <a:gd name="T24" fmla="*/ 111 w 111"/>
                <a:gd name="T25" fmla="*/ 0 h 133"/>
                <a:gd name="T26" fmla="*/ 111 w 111"/>
                <a:gd name="T27" fmla="*/ 116 h 133"/>
                <a:gd name="T28" fmla="*/ 75 w 111"/>
                <a:gd name="T2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33">
                  <a:moveTo>
                    <a:pt x="75" y="133"/>
                  </a:moveTo>
                  <a:lnTo>
                    <a:pt x="5" y="11"/>
                  </a:lnTo>
                  <a:lnTo>
                    <a:pt x="5" y="133"/>
                  </a:lnTo>
                  <a:lnTo>
                    <a:pt x="0" y="133"/>
                  </a:lnTo>
                  <a:lnTo>
                    <a:pt x="0" y="0"/>
                  </a:lnTo>
                  <a:lnTo>
                    <a:pt x="35" y="0"/>
                  </a:lnTo>
                  <a:lnTo>
                    <a:pt x="111" y="133"/>
                  </a:lnTo>
                  <a:lnTo>
                    <a:pt x="75" y="133"/>
                  </a:lnTo>
                  <a:close/>
                  <a:moveTo>
                    <a:pt x="75" y="54"/>
                  </a:moveTo>
                  <a:lnTo>
                    <a:pt x="82" y="54"/>
                  </a:lnTo>
                  <a:lnTo>
                    <a:pt x="105" y="98"/>
                  </a:lnTo>
                  <a:lnTo>
                    <a:pt x="105" y="0"/>
                  </a:lnTo>
                  <a:lnTo>
                    <a:pt x="111" y="0"/>
                  </a:lnTo>
                  <a:lnTo>
                    <a:pt x="111" y="116"/>
                  </a:lnTo>
                  <a:lnTo>
                    <a:pt x="75"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4" name="Freeform 15">
              <a:extLst>
                <a:ext uri="{FF2B5EF4-FFF2-40B4-BE49-F238E27FC236}">
                  <a16:creationId xmlns:a16="http://schemas.microsoft.com/office/drawing/2014/main" id="{D0694AD5-8A7B-4BA4-BF4B-D0A83BABFCEE}"/>
                </a:ext>
              </a:extLst>
            </p:cNvPr>
            <p:cNvSpPr>
              <a:spLocks noEditPoints="1"/>
            </p:cNvSpPr>
            <p:nvPr userDrawn="1"/>
          </p:nvSpPr>
          <p:spPr bwMode="auto">
            <a:xfrm>
              <a:off x="11277600" y="454025"/>
              <a:ext cx="166688" cy="220663"/>
            </a:xfrm>
            <a:custGeom>
              <a:avLst/>
              <a:gdLst>
                <a:gd name="T0" fmla="*/ 18 w 56"/>
                <a:gd name="T1" fmla="*/ 37 h 74"/>
                <a:gd name="T2" fmla="*/ 46 w 56"/>
                <a:gd name="T3" fmla="*/ 68 h 74"/>
                <a:gd name="T4" fmla="*/ 43 w 56"/>
                <a:gd name="T5" fmla="*/ 70 h 74"/>
                <a:gd name="T6" fmla="*/ 39 w 56"/>
                <a:gd name="T7" fmla="*/ 72 h 74"/>
                <a:gd name="T8" fmla="*/ 34 w 56"/>
                <a:gd name="T9" fmla="*/ 73 h 74"/>
                <a:gd name="T10" fmla="*/ 26 w 56"/>
                <a:gd name="T11" fmla="*/ 74 h 74"/>
                <a:gd name="T12" fmla="*/ 10 w 56"/>
                <a:gd name="T13" fmla="*/ 70 h 74"/>
                <a:gd name="T14" fmla="*/ 0 w 56"/>
                <a:gd name="T15" fmla="*/ 62 h 74"/>
                <a:gd name="T16" fmla="*/ 2 w 56"/>
                <a:gd name="T17" fmla="*/ 60 h 74"/>
                <a:gd name="T18" fmla="*/ 12 w 56"/>
                <a:gd name="T19" fmla="*/ 68 h 74"/>
                <a:gd name="T20" fmla="*/ 26 w 56"/>
                <a:gd name="T21" fmla="*/ 71 h 74"/>
                <a:gd name="T22" fmla="*/ 35 w 56"/>
                <a:gd name="T23" fmla="*/ 70 h 74"/>
                <a:gd name="T24" fmla="*/ 41 w 56"/>
                <a:gd name="T25" fmla="*/ 68 h 74"/>
                <a:gd name="T26" fmla="*/ 15 w 56"/>
                <a:gd name="T27" fmla="*/ 37 h 74"/>
                <a:gd name="T28" fmla="*/ 18 w 56"/>
                <a:gd name="T29" fmla="*/ 37 h 74"/>
                <a:gd name="T30" fmla="*/ 54 w 56"/>
                <a:gd name="T31" fmla="*/ 46 h 74"/>
                <a:gd name="T32" fmla="*/ 55 w 56"/>
                <a:gd name="T33" fmla="*/ 53 h 74"/>
                <a:gd name="T34" fmla="*/ 53 w 56"/>
                <a:gd name="T35" fmla="*/ 60 h 74"/>
                <a:gd name="T36" fmla="*/ 49 w 56"/>
                <a:gd name="T37" fmla="*/ 66 h 74"/>
                <a:gd name="T38" fmla="*/ 9 w 56"/>
                <a:gd name="T39" fmla="*/ 21 h 74"/>
                <a:gd name="T40" fmla="*/ 6 w 56"/>
                <a:gd name="T41" fmla="*/ 17 h 74"/>
                <a:gd name="T42" fmla="*/ 4 w 56"/>
                <a:gd name="T43" fmla="*/ 11 h 74"/>
                <a:gd name="T44" fmla="*/ 11 w 56"/>
                <a:gd name="T45" fmla="*/ 3 h 74"/>
                <a:gd name="T46" fmla="*/ 31 w 56"/>
                <a:gd name="T47" fmla="*/ 0 h 74"/>
                <a:gd name="T48" fmla="*/ 38 w 56"/>
                <a:gd name="T49" fmla="*/ 1 h 74"/>
                <a:gd name="T50" fmla="*/ 45 w 56"/>
                <a:gd name="T51" fmla="*/ 3 h 74"/>
                <a:gd name="T52" fmla="*/ 51 w 56"/>
                <a:gd name="T53" fmla="*/ 6 h 74"/>
                <a:gd name="T54" fmla="*/ 56 w 56"/>
                <a:gd name="T55" fmla="*/ 10 h 74"/>
                <a:gd name="T56" fmla="*/ 54 w 56"/>
                <a:gd name="T57" fmla="*/ 12 h 74"/>
                <a:gd name="T58" fmla="*/ 49 w 56"/>
                <a:gd name="T59" fmla="*/ 8 h 74"/>
                <a:gd name="T60" fmla="*/ 44 w 56"/>
                <a:gd name="T61" fmla="*/ 5 h 74"/>
                <a:gd name="T62" fmla="*/ 37 w 56"/>
                <a:gd name="T63" fmla="*/ 3 h 74"/>
                <a:gd name="T64" fmla="*/ 31 w 56"/>
                <a:gd name="T65" fmla="*/ 3 h 74"/>
                <a:gd name="T66" fmla="*/ 24 w 56"/>
                <a:gd name="T67" fmla="*/ 3 h 74"/>
                <a:gd name="T68" fmla="*/ 19 w 56"/>
                <a:gd name="T69" fmla="*/ 4 h 74"/>
                <a:gd name="T70" fmla="*/ 50 w 56"/>
                <a:gd name="T71" fmla="*/ 40 h 74"/>
                <a:gd name="T72" fmla="*/ 54 w 56"/>
                <a:gd name="T7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74">
                  <a:moveTo>
                    <a:pt x="18" y="37"/>
                  </a:moveTo>
                  <a:cubicBezTo>
                    <a:pt x="46" y="68"/>
                    <a:pt x="46" y="68"/>
                    <a:pt x="46" y="68"/>
                  </a:cubicBezTo>
                  <a:cubicBezTo>
                    <a:pt x="45" y="69"/>
                    <a:pt x="44" y="69"/>
                    <a:pt x="43" y="70"/>
                  </a:cubicBezTo>
                  <a:cubicBezTo>
                    <a:pt x="42" y="71"/>
                    <a:pt x="41" y="71"/>
                    <a:pt x="39" y="72"/>
                  </a:cubicBezTo>
                  <a:cubicBezTo>
                    <a:pt x="38" y="72"/>
                    <a:pt x="36" y="73"/>
                    <a:pt x="34" y="73"/>
                  </a:cubicBezTo>
                  <a:cubicBezTo>
                    <a:pt x="32" y="74"/>
                    <a:pt x="29" y="74"/>
                    <a:pt x="26" y="74"/>
                  </a:cubicBezTo>
                  <a:cubicBezTo>
                    <a:pt x="20" y="74"/>
                    <a:pt x="14" y="73"/>
                    <a:pt x="10" y="70"/>
                  </a:cubicBezTo>
                  <a:cubicBezTo>
                    <a:pt x="6" y="68"/>
                    <a:pt x="3" y="65"/>
                    <a:pt x="0" y="62"/>
                  </a:cubicBezTo>
                  <a:cubicBezTo>
                    <a:pt x="2" y="60"/>
                    <a:pt x="2" y="60"/>
                    <a:pt x="2" y="60"/>
                  </a:cubicBezTo>
                  <a:cubicBezTo>
                    <a:pt x="5" y="63"/>
                    <a:pt x="8" y="66"/>
                    <a:pt x="12" y="68"/>
                  </a:cubicBezTo>
                  <a:cubicBezTo>
                    <a:pt x="16" y="70"/>
                    <a:pt x="21" y="71"/>
                    <a:pt x="26" y="71"/>
                  </a:cubicBezTo>
                  <a:cubicBezTo>
                    <a:pt x="30" y="71"/>
                    <a:pt x="33" y="71"/>
                    <a:pt x="35" y="70"/>
                  </a:cubicBezTo>
                  <a:cubicBezTo>
                    <a:pt x="37" y="69"/>
                    <a:pt x="39" y="69"/>
                    <a:pt x="41" y="68"/>
                  </a:cubicBezTo>
                  <a:cubicBezTo>
                    <a:pt x="15" y="37"/>
                    <a:pt x="15" y="37"/>
                    <a:pt x="15" y="37"/>
                  </a:cubicBezTo>
                  <a:lnTo>
                    <a:pt x="18" y="37"/>
                  </a:lnTo>
                  <a:close/>
                  <a:moveTo>
                    <a:pt x="54" y="46"/>
                  </a:moveTo>
                  <a:cubicBezTo>
                    <a:pt x="55" y="48"/>
                    <a:pt x="55" y="50"/>
                    <a:pt x="55" y="53"/>
                  </a:cubicBezTo>
                  <a:cubicBezTo>
                    <a:pt x="55" y="56"/>
                    <a:pt x="55" y="58"/>
                    <a:pt x="53" y="60"/>
                  </a:cubicBezTo>
                  <a:cubicBezTo>
                    <a:pt x="52" y="62"/>
                    <a:pt x="51" y="64"/>
                    <a:pt x="49" y="66"/>
                  </a:cubicBezTo>
                  <a:cubicBezTo>
                    <a:pt x="9" y="21"/>
                    <a:pt x="9" y="21"/>
                    <a:pt x="9" y="21"/>
                  </a:cubicBezTo>
                  <a:cubicBezTo>
                    <a:pt x="8" y="19"/>
                    <a:pt x="7" y="18"/>
                    <a:pt x="6" y="17"/>
                  </a:cubicBezTo>
                  <a:cubicBezTo>
                    <a:pt x="5" y="15"/>
                    <a:pt x="4" y="13"/>
                    <a:pt x="4" y="11"/>
                  </a:cubicBezTo>
                  <a:cubicBezTo>
                    <a:pt x="4" y="8"/>
                    <a:pt x="7" y="6"/>
                    <a:pt x="11" y="3"/>
                  </a:cubicBezTo>
                  <a:cubicBezTo>
                    <a:pt x="16" y="1"/>
                    <a:pt x="22" y="0"/>
                    <a:pt x="31" y="0"/>
                  </a:cubicBezTo>
                  <a:cubicBezTo>
                    <a:pt x="34" y="0"/>
                    <a:pt x="36" y="0"/>
                    <a:pt x="38" y="1"/>
                  </a:cubicBezTo>
                  <a:cubicBezTo>
                    <a:pt x="41" y="1"/>
                    <a:pt x="43" y="2"/>
                    <a:pt x="45" y="3"/>
                  </a:cubicBezTo>
                  <a:cubicBezTo>
                    <a:pt x="47" y="4"/>
                    <a:pt x="50" y="5"/>
                    <a:pt x="51" y="6"/>
                  </a:cubicBezTo>
                  <a:cubicBezTo>
                    <a:pt x="53" y="7"/>
                    <a:pt x="55" y="9"/>
                    <a:pt x="56" y="10"/>
                  </a:cubicBezTo>
                  <a:cubicBezTo>
                    <a:pt x="54" y="12"/>
                    <a:pt x="54" y="12"/>
                    <a:pt x="54" y="12"/>
                  </a:cubicBezTo>
                  <a:cubicBezTo>
                    <a:pt x="53" y="10"/>
                    <a:pt x="51" y="9"/>
                    <a:pt x="49" y="8"/>
                  </a:cubicBezTo>
                  <a:cubicBezTo>
                    <a:pt x="48" y="7"/>
                    <a:pt x="46" y="6"/>
                    <a:pt x="44" y="5"/>
                  </a:cubicBezTo>
                  <a:cubicBezTo>
                    <a:pt x="42" y="4"/>
                    <a:pt x="40" y="4"/>
                    <a:pt x="37" y="3"/>
                  </a:cubicBezTo>
                  <a:cubicBezTo>
                    <a:pt x="35" y="3"/>
                    <a:pt x="33" y="3"/>
                    <a:pt x="31" y="3"/>
                  </a:cubicBezTo>
                  <a:cubicBezTo>
                    <a:pt x="29" y="3"/>
                    <a:pt x="26" y="3"/>
                    <a:pt x="24" y="3"/>
                  </a:cubicBezTo>
                  <a:cubicBezTo>
                    <a:pt x="22" y="4"/>
                    <a:pt x="20" y="4"/>
                    <a:pt x="19" y="4"/>
                  </a:cubicBezTo>
                  <a:cubicBezTo>
                    <a:pt x="50" y="40"/>
                    <a:pt x="50" y="40"/>
                    <a:pt x="50" y="40"/>
                  </a:cubicBezTo>
                  <a:cubicBezTo>
                    <a:pt x="52" y="42"/>
                    <a:pt x="53" y="44"/>
                    <a:pt x="54" y="4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5" name="Freeform 16">
              <a:extLst>
                <a:ext uri="{FF2B5EF4-FFF2-40B4-BE49-F238E27FC236}">
                  <a16:creationId xmlns:a16="http://schemas.microsoft.com/office/drawing/2014/main" id="{D1A014DB-8FCA-4DB3-9DC3-F7BAEDCF8B76}"/>
                </a:ext>
              </a:extLst>
            </p:cNvPr>
            <p:cNvSpPr>
              <a:spLocks/>
            </p:cNvSpPr>
            <p:nvPr userDrawn="1"/>
          </p:nvSpPr>
          <p:spPr bwMode="auto">
            <a:xfrm>
              <a:off x="10758488" y="498475"/>
              <a:ext cx="119063" cy="280988"/>
            </a:xfrm>
            <a:custGeom>
              <a:avLst/>
              <a:gdLst>
                <a:gd name="T0" fmla="*/ 40 w 40"/>
                <a:gd name="T1" fmla="*/ 13 h 94"/>
                <a:gd name="T2" fmla="*/ 40 w 40"/>
                <a:gd name="T3" fmla="*/ 79 h 94"/>
                <a:gd name="T4" fmla="*/ 32 w 40"/>
                <a:gd name="T5" fmla="*/ 92 h 94"/>
                <a:gd name="T6" fmla="*/ 9 w 40"/>
                <a:gd name="T7" fmla="*/ 87 h 94"/>
                <a:gd name="T8" fmla="*/ 7 w 40"/>
                <a:gd name="T9" fmla="*/ 64 h 94"/>
                <a:gd name="T10" fmla="*/ 7 w 40"/>
                <a:gd name="T11" fmla="*/ 13 h 94"/>
                <a:gd name="T12" fmla="*/ 1 w 40"/>
                <a:gd name="T13" fmla="*/ 8 h 94"/>
                <a:gd name="T14" fmla="*/ 8 w 40"/>
                <a:gd name="T15" fmla="*/ 0 h 94"/>
                <a:gd name="T16" fmla="*/ 21 w 40"/>
                <a:gd name="T17" fmla="*/ 0 h 94"/>
                <a:gd name="T18" fmla="*/ 20 w 40"/>
                <a:gd name="T19" fmla="*/ 2 h 94"/>
                <a:gd name="T20" fmla="*/ 8 w 40"/>
                <a:gd name="T21" fmla="*/ 2 h 94"/>
                <a:gd name="T22" fmla="*/ 3 w 40"/>
                <a:gd name="T23" fmla="*/ 8 h 94"/>
                <a:gd name="T24" fmla="*/ 9 w 40"/>
                <a:gd name="T25" fmla="*/ 12 h 94"/>
                <a:gd name="T26" fmla="*/ 9 w 40"/>
                <a:gd name="T27" fmla="*/ 79 h 94"/>
                <a:gd name="T28" fmla="*/ 25 w 40"/>
                <a:gd name="T29" fmla="*/ 92 h 94"/>
                <a:gd name="T30" fmla="*/ 38 w 40"/>
                <a:gd name="T31" fmla="*/ 79 h 94"/>
                <a:gd name="T32" fmla="*/ 38 w 40"/>
                <a:gd name="T33" fmla="*/ 67 h 94"/>
                <a:gd name="T34" fmla="*/ 26 w 40"/>
                <a:gd name="T35" fmla="*/ 67 h 94"/>
                <a:gd name="T36" fmla="*/ 25 w 40"/>
                <a:gd name="T37" fmla="*/ 65 h 94"/>
                <a:gd name="T38" fmla="*/ 26 w 40"/>
                <a:gd name="T39" fmla="*/ 64 h 94"/>
                <a:gd name="T40" fmla="*/ 38 w 40"/>
                <a:gd name="T41" fmla="*/ 64 h 94"/>
                <a:gd name="T42" fmla="*/ 37 w 40"/>
                <a:gd name="T43" fmla="*/ 56 h 94"/>
                <a:gd name="T44" fmla="*/ 30 w 40"/>
                <a:gd name="T45" fmla="*/ 55 h 94"/>
                <a:gd name="T46" fmla="*/ 30 w 40"/>
                <a:gd name="T47" fmla="*/ 53 h 94"/>
                <a:gd name="T48" fmla="*/ 37 w 40"/>
                <a:gd name="T49" fmla="*/ 53 h 94"/>
                <a:gd name="T50" fmla="*/ 38 w 40"/>
                <a:gd name="T51" fmla="*/ 45 h 94"/>
                <a:gd name="T52" fmla="*/ 26 w 40"/>
                <a:gd name="T53" fmla="*/ 45 h 94"/>
                <a:gd name="T54" fmla="*/ 25 w 40"/>
                <a:gd name="T55" fmla="*/ 43 h 94"/>
                <a:gd name="T56" fmla="*/ 26 w 40"/>
                <a:gd name="T57" fmla="*/ 43 h 94"/>
                <a:gd name="T58" fmla="*/ 38 w 40"/>
                <a:gd name="T59" fmla="*/ 43 h 94"/>
                <a:gd name="T60" fmla="*/ 37 w 40"/>
                <a:gd name="T61" fmla="*/ 34 h 94"/>
                <a:gd name="T62" fmla="*/ 30 w 40"/>
                <a:gd name="T63" fmla="*/ 34 h 94"/>
                <a:gd name="T64" fmla="*/ 30 w 40"/>
                <a:gd name="T65" fmla="*/ 32 h 94"/>
                <a:gd name="T66" fmla="*/ 37 w 40"/>
                <a:gd name="T67" fmla="*/ 32 h 94"/>
                <a:gd name="T68" fmla="*/ 38 w 40"/>
                <a:gd name="T69" fmla="*/ 23 h 94"/>
                <a:gd name="T70" fmla="*/ 26 w 40"/>
                <a:gd name="T71" fmla="*/ 23 h 94"/>
                <a:gd name="T72" fmla="*/ 25 w 40"/>
                <a:gd name="T73" fmla="*/ 21 h 94"/>
                <a:gd name="T74" fmla="*/ 26 w 40"/>
                <a:gd name="T75" fmla="*/ 21 h 94"/>
                <a:gd name="T76" fmla="*/ 38 w 40"/>
                <a:gd name="T77" fmla="*/ 21 h 94"/>
                <a:gd name="T78" fmla="*/ 38 w 40"/>
                <a:gd name="T7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94">
                  <a:moveTo>
                    <a:pt x="40" y="13"/>
                  </a:moveTo>
                  <a:cubicBezTo>
                    <a:pt x="40" y="13"/>
                    <a:pt x="40" y="13"/>
                    <a:pt x="40" y="13"/>
                  </a:cubicBezTo>
                  <a:cubicBezTo>
                    <a:pt x="40" y="13"/>
                    <a:pt x="40" y="13"/>
                    <a:pt x="40" y="13"/>
                  </a:cubicBezTo>
                  <a:cubicBezTo>
                    <a:pt x="40" y="35"/>
                    <a:pt x="40" y="57"/>
                    <a:pt x="40" y="79"/>
                  </a:cubicBezTo>
                  <a:cubicBezTo>
                    <a:pt x="40" y="81"/>
                    <a:pt x="40" y="83"/>
                    <a:pt x="39" y="85"/>
                  </a:cubicBezTo>
                  <a:cubicBezTo>
                    <a:pt x="38" y="88"/>
                    <a:pt x="35" y="90"/>
                    <a:pt x="32" y="92"/>
                  </a:cubicBezTo>
                  <a:cubicBezTo>
                    <a:pt x="29" y="93"/>
                    <a:pt x="26" y="94"/>
                    <a:pt x="22" y="94"/>
                  </a:cubicBezTo>
                  <a:cubicBezTo>
                    <a:pt x="16" y="93"/>
                    <a:pt x="12" y="91"/>
                    <a:pt x="9" y="87"/>
                  </a:cubicBezTo>
                  <a:cubicBezTo>
                    <a:pt x="7" y="85"/>
                    <a:pt x="7" y="82"/>
                    <a:pt x="7" y="80"/>
                  </a:cubicBezTo>
                  <a:cubicBezTo>
                    <a:pt x="7" y="74"/>
                    <a:pt x="7" y="69"/>
                    <a:pt x="7" y="64"/>
                  </a:cubicBezTo>
                  <a:cubicBezTo>
                    <a:pt x="7" y="47"/>
                    <a:pt x="7" y="30"/>
                    <a:pt x="7" y="14"/>
                  </a:cubicBezTo>
                  <a:cubicBezTo>
                    <a:pt x="7" y="13"/>
                    <a:pt x="7" y="13"/>
                    <a:pt x="7" y="13"/>
                  </a:cubicBezTo>
                  <a:cubicBezTo>
                    <a:pt x="7" y="13"/>
                    <a:pt x="6" y="13"/>
                    <a:pt x="6" y="13"/>
                  </a:cubicBezTo>
                  <a:cubicBezTo>
                    <a:pt x="4" y="12"/>
                    <a:pt x="2" y="11"/>
                    <a:pt x="1" y="8"/>
                  </a:cubicBezTo>
                  <a:cubicBezTo>
                    <a:pt x="0" y="4"/>
                    <a:pt x="2" y="1"/>
                    <a:pt x="6" y="0"/>
                  </a:cubicBezTo>
                  <a:cubicBezTo>
                    <a:pt x="7" y="0"/>
                    <a:pt x="7" y="0"/>
                    <a:pt x="8" y="0"/>
                  </a:cubicBezTo>
                  <a:cubicBezTo>
                    <a:pt x="12" y="0"/>
                    <a:pt x="16" y="0"/>
                    <a:pt x="20" y="0"/>
                  </a:cubicBezTo>
                  <a:cubicBezTo>
                    <a:pt x="20" y="0"/>
                    <a:pt x="20" y="0"/>
                    <a:pt x="21" y="0"/>
                  </a:cubicBezTo>
                  <a:cubicBezTo>
                    <a:pt x="21" y="1"/>
                    <a:pt x="21" y="1"/>
                    <a:pt x="21" y="1"/>
                  </a:cubicBezTo>
                  <a:cubicBezTo>
                    <a:pt x="21" y="2"/>
                    <a:pt x="21" y="2"/>
                    <a:pt x="20" y="2"/>
                  </a:cubicBezTo>
                  <a:cubicBezTo>
                    <a:pt x="20" y="2"/>
                    <a:pt x="20" y="2"/>
                    <a:pt x="20" y="2"/>
                  </a:cubicBezTo>
                  <a:cubicBezTo>
                    <a:pt x="16" y="2"/>
                    <a:pt x="12" y="2"/>
                    <a:pt x="8" y="2"/>
                  </a:cubicBezTo>
                  <a:cubicBezTo>
                    <a:pt x="7" y="2"/>
                    <a:pt x="6" y="2"/>
                    <a:pt x="5" y="3"/>
                  </a:cubicBezTo>
                  <a:cubicBezTo>
                    <a:pt x="3" y="4"/>
                    <a:pt x="3" y="6"/>
                    <a:pt x="3" y="8"/>
                  </a:cubicBezTo>
                  <a:cubicBezTo>
                    <a:pt x="4" y="10"/>
                    <a:pt x="6" y="11"/>
                    <a:pt x="8" y="11"/>
                  </a:cubicBezTo>
                  <a:cubicBezTo>
                    <a:pt x="9" y="11"/>
                    <a:pt x="9" y="11"/>
                    <a:pt x="9" y="12"/>
                  </a:cubicBezTo>
                  <a:cubicBezTo>
                    <a:pt x="9" y="31"/>
                    <a:pt x="9" y="49"/>
                    <a:pt x="9" y="67"/>
                  </a:cubicBezTo>
                  <a:cubicBezTo>
                    <a:pt x="9" y="71"/>
                    <a:pt x="9" y="75"/>
                    <a:pt x="9" y="79"/>
                  </a:cubicBezTo>
                  <a:cubicBezTo>
                    <a:pt x="9" y="84"/>
                    <a:pt x="13" y="89"/>
                    <a:pt x="17" y="90"/>
                  </a:cubicBezTo>
                  <a:cubicBezTo>
                    <a:pt x="20" y="91"/>
                    <a:pt x="22" y="92"/>
                    <a:pt x="25" y="92"/>
                  </a:cubicBezTo>
                  <a:cubicBezTo>
                    <a:pt x="29" y="91"/>
                    <a:pt x="32" y="90"/>
                    <a:pt x="35" y="86"/>
                  </a:cubicBezTo>
                  <a:cubicBezTo>
                    <a:pt x="37" y="84"/>
                    <a:pt x="38" y="82"/>
                    <a:pt x="38" y="79"/>
                  </a:cubicBezTo>
                  <a:cubicBezTo>
                    <a:pt x="38" y="75"/>
                    <a:pt x="38" y="71"/>
                    <a:pt x="38" y="67"/>
                  </a:cubicBezTo>
                  <a:cubicBezTo>
                    <a:pt x="38" y="67"/>
                    <a:pt x="38" y="67"/>
                    <a:pt x="38" y="67"/>
                  </a:cubicBezTo>
                  <a:cubicBezTo>
                    <a:pt x="38" y="67"/>
                    <a:pt x="37" y="67"/>
                    <a:pt x="37" y="67"/>
                  </a:cubicBezTo>
                  <a:cubicBezTo>
                    <a:pt x="33" y="67"/>
                    <a:pt x="30" y="67"/>
                    <a:pt x="26" y="67"/>
                  </a:cubicBezTo>
                  <a:cubicBezTo>
                    <a:pt x="25" y="67"/>
                    <a:pt x="25" y="66"/>
                    <a:pt x="25" y="66"/>
                  </a:cubicBezTo>
                  <a:cubicBezTo>
                    <a:pt x="24" y="66"/>
                    <a:pt x="24" y="65"/>
                    <a:pt x="25" y="65"/>
                  </a:cubicBezTo>
                  <a:cubicBezTo>
                    <a:pt x="25" y="65"/>
                    <a:pt x="25" y="64"/>
                    <a:pt x="26" y="64"/>
                  </a:cubicBezTo>
                  <a:cubicBezTo>
                    <a:pt x="26" y="64"/>
                    <a:pt x="26" y="64"/>
                    <a:pt x="26" y="64"/>
                  </a:cubicBezTo>
                  <a:cubicBezTo>
                    <a:pt x="30" y="64"/>
                    <a:pt x="33" y="64"/>
                    <a:pt x="37" y="64"/>
                  </a:cubicBezTo>
                  <a:cubicBezTo>
                    <a:pt x="37" y="64"/>
                    <a:pt x="37" y="64"/>
                    <a:pt x="38" y="64"/>
                  </a:cubicBezTo>
                  <a:cubicBezTo>
                    <a:pt x="38" y="61"/>
                    <a:pt x="38" y="59"/>
                    <a:pt x="38" y="56"/>
                  </a:cubicBezTo>
                  <a:cubicBezTo>
                    <a:pt x="38" y="56"/>
                    <a:pt x="37" y="56"/>
                    <a:pt x="37" y="56"/>
                  </a:cubicBezTo>
                  <a:cubicBezTo>
                    <a:pt x="35" y="56"/>
                    <a:pt x="33" y="56"/>
                    <a:pt x="31" y="56"/>
                  </a:cubicBezTo>
                  <a:cubicBezTo>
                    <a:pt x="30" y="56"/>
                    <a:pt x="30" y="56"/>
                    <a:pt x="30" y="55"/>
                  </a:cubicBezTo>
                  <a:cubicBezTo>
                    <a:pt x="29" y="55"/>
                    <a:pt x="29" y="55"/>
                    <a:pt x="29" y="54"/>
                  </a:cubicBezTo>
                  <a:cubicBezTo>
                    <a:pt x="30" y="54"/>
                    <a:pt x="30" y="54"/>
                    <a:pt x="30" y="53"/>
                  </a:cubicBezTo>
                  <a:cubicBezTo>
                    <a:pt x="30" y="53"/>
                    <a:pt x="31" y="53"/>
                    <a:pt x="31" y="53"/>
                  </a:cubicBezTo>
                  <a:cubicBezTo>
                    <a:pt x="33" y="53"/>
                    <a:pt x="35" y="53"/>
                    <a:pt x="37" y="53"/>
                  </a:cubicBezTo>
                  <a:cubicBezTo>
                    <a:pt x="37" y="53"/>
                    <a:pt x="37" y="53"/>
                    <a:pt x="38" y="53"/>
                  </a:cubicBezTo>
                  <a:cubicBezTo>
                    <a:pt x="38" y="53"/>
                    <a:pt x="38" y="45"/>
                    <a:pt x="38" y="45"/>
                  </a:cubicBezTo>
                  <a:cubicBezTo>
                    <a:pt x="38" y="45"/>
                    <a:pt x="37" y="45"/>
                    <a:pt x="37" y="45"/>
                  </a:cubicBezTo>
                  <a:cubicBezTo>
                    <a:pt x="33" y="45"/>
                    <a:pt x="30" y="45"/>
                    <a:pt x="26" y="45"/>
                  </a:cubicBezTo>
                  <a:cubicBezTo>
                    <a:pt x="26" y="45"/>
                    <a:pt x="25" y="45"/>
                    <a:pt x="25" y="45"/>
                  </a:cubicBezTo>
                  <a:cubicBezTo>
                    <a:pt x="25" y="44"/>
                    <a:pt x="24" y="44"/>
                    <a:pt x="25" y="43"/>
                  </a:cubicBezTo>
                  <a:cubicBezTo>
                    <a:pt x="25" y="43"/>
                    <a:pt x="25" y="43"/>
                    <a:pt x="26" y="43"/>
                  </a:cubicBezTo>
                  <a:cubicBezTo>
                    <a:pt x="26" y="43"/>
                    <a:pt x="26" y="43"/>
                    <a:pt x="26" y="43"/>
                  </a:cubicBezTo>
                  <a:cubicBezTo>
                    <a:pt x="30" y="43"/>
                    <a:pt x="33" y="43"/>
                    <a:pt x="37" y="43"/>
                  </a:cubicBezTo>
                  <a:cubicBezTo>
                    <a:pt x="37" y="43"/>
                    <a:pt x="37" y="43"/>
                    <a:pt x="38" y="43"/>
                  </a:cubicBezTo>
                  <a:cubicBezTo>
                    <a:pt x="38" y="40"/>
                    <a:pt x="38" y="37"/>
                    <a:pt x="38" y="34"/>
                  </a:cubicBezTo>
                  <a:cubicBezTo>
                    <a:pt x="38" y="34"/>
                    <a:pt x="37" y="34"/>
                    <a:pt x="37" y="34"/>
                  </a:cubicBezTo>
                  <a:cubicBezTo>
                    <a:pt x="35" y="34"/>
                    <a:pt x="33" y="34"/>
                    <a:pt x="31" y="34"/>
                  </a:cubicBezTo>
                  <a:cubicBezTo>
                    <a:pt x="31" y="34"/>
                    <a:pt x="30" y="34"/>
                    <a:pt x="30" y="34"/>
                  </a:cubicBezTo>
                  <a:cubicBezTo>
                    <a:pt x="30" y="34"/>
                    <a:pt x="29" y="33"/>
                    <a:pt x="29" y="33"/>
                  </a:cubicBezTo>
                  <a:cubicBezTo>
                    <a:pt x="29" y="32"/>
                    <a:pt x="30" y="32"/>
                    <a:pt x="30" y="32"/>
                  </a:cubicBezTo>
                  <a:cubicBezTo>
                    <a:pt x="30" y="32"/>
                    <a:pt x="31" y="32"/>
                    <a:pt x="31" y="32"/>
                  </a:cubicBezTo>
                  <a:cubicBezTo>
                    <a:pt x="33" y="32"/>
                    <a:pt x="35" y="32"/>
                    <a:pt x="37" y="32"/>
                  </a:cubicBezTo>
                  <a:cubicBezTo>
                    <a:pt x="37" y="32"/>
                    <a:pt x="38" y="32"/>
                    <a:pt x="38" y="32"/>
                  </a:cubicBezTo>
                  <a:cubicBezTo>
                    <a:pt x="38" y="29"/>
                    <a:pt x="38" y="26"/>
                    <a:pt x="38" y="23"/>
                  </a:cubicBezTo>
                  <a:cubicBezTo>
                    <a:pt x="38" y="23"/>
                    <a:pt x="37" y="23"/>
                    <a:pt x="37" y="23"/>
                  </a:cubicBezTo>
                  <a:cubicBezTo>
                    <a:pt x="33" y="23"/>
                    <a:pt x="30" y="23"/>
                    <a:pt x="26" y="23"/>
                  </a:cubicBezTo>
                  <a:cubicBezTo>
                    <a:pt x="25" y="23"/>
                    <a:pt x="25" y="23"/>
                    <a:pt x="25" y="23"/>
                  </a:cubicBezTo>
                  <a:cubicBezTo>
                    <a:pt x="25" y="22"/>
                    <a:pt x="24" y="22"/>
                    <a:pt x="25" y="21"/>
                  </a:cubicBezTo>
                  <a:cubicBezTo>
                    <a:pt x="25" y="21"/>
                    <a:pt x="25" y="21"/>
                    <a:pt x="26" y="21"/>
                  </a:cubicBezTo>
                  <a:cubicBezTo>
                    <a:pt x="26" y="21"/>
                    <a:pt x="26" y="21"/>
                    <a:pt x="26" y="21"/>
                  </a:cubicBezTo>
                  <a:cubicBezTo>
                    <a:pt x="30" y="21"/>
                    <a:pt x="33" y="21"/>
                    <a:pt x="37" y="21"/>
                  </a:cubicBezTo>
                  <a:cubicBezTo>
                    <a:pt x="37" y="21"/>
                    <a:pt x="37" y="21"/>
                    <a:pt x="38" y="21"/>
                  </a:cubicBezTo>
                  <a:cubicBezTo>
                    <a:pt x="38" y="21"/>
                    <a:pt x="38" y="20"/>
                    <a:pt x="38" y="20"/>
                  </a:cubicBezTo>
                  <a:cubicBezTo>
                    <a:pt x="38" y="18"/>
                    <a:pt x="38" y="15"/>
                    <a:pt x="38" y="12"/>
                  </a:cubicBezTo>
                  <a:cubicBezTo>
                    <a:pt x="38" y="12"/>
                    <a:pt x="38" y="11"/>
                    <a:pt x="38" y="11"/>
                  </a:cubicBezTo>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6" name="Freeform 17">
              <a:extLst>
                <a:ext uri="{FF2B5EF4-FFF2-40B4-BE49-F238E27FC236}">
                  <a16:creationId xmlns:a16="http://schemas.microsoft.com/office/drawing/2014/main" id="{7049C36B-FED8-4363-B221-26BAC8F345C1}"/>
                </a:ext>
              </a:extLst>
            </p:cNvPr>
            <p:cNvSpPr>
              <a:spLocks noEditPoints="1"/>
            </p:cNvSpPr>
            <p:nvPr userDrawn="1"/>
          </p:nvSpPr>
          <p:spPr bwMode="auto">
            <a:xfrm>
              <a:off x="10809288" y="409575"/>
              <a:ext cx="68263" cy="92075"/>
            </a:xfrm>
            <a:custGeom>
              <a:avLst/>
              <a:gdLst>
                <a:gd name="T0" fmla="*/ 12 w 23"/>
                <a:gd name="T1" fmla="*/ 0 h 31"/>
                <a:gd name="T2" fmla="*/ 12 w 23"/>
                <a:gd name="T3" fmla="*/ 1 h 31"/>
                <a:gd name="T4" fmla="*/ 17 w 23"/>
                <a:gd name="T5" fmla="*/ 8 h 31"/>
                <a:gd name="T6" fmla="*/ 21 w 23"/>
                <a:gd name="T7" fmla="*/ 14 h 31"/>
                <a:gd name="T8" fmla="*/ 22 w 23"/>
                <a:gd name="T9" fmla="*/ 16 h 31"/>
                <a:gd name="T10" fmla="*/ 22 w 23"/>
                <a:gd name="T11" fmla="*/ 19 h 31"/>
                <a:gd name="T12" fmla="*/ 23 w 23"/>
                <a:gd name="T13" fmla="*/ 21 h 31"/>
                <a:gd name="T14" fmla="*/ 21 w 23"/>
                <a:gd name="T15" fmla="*/ 26 h 31"/>
                <a:gd name="T16" fmla="*/ 16 w 23"/>
                <a:gd name="T17" fmla="*/ 30 h 31"/>
                <a:gd name="T18" fmla="*/ 13 w 23"/>
                <a:gd name="T19" fmla="*/ 31 h 31"/>
                <a:gd name="T20" fmla="*/ 10 w 23"/>
                <a:gd name="T21" fmla="*/ 31 h 31"/>
                <a:gd name="T22" fmla="*/ 5 w 23"/>
                <a:gd name="T23" fmla="*/ 29 h 31"/>
                <a:gd name="T24" fmla="*/ 1 w 23"/>
                <a:gd name="T25" fmla="*/ 22 h 31"/>
                <a:gd name="T26" fmla="*/ 1 w 23"/>
                <a:gd name="T27" fmla="*/ 19 h 31"/>
                <a:gd name="T28" fmla="*/ 2 w 23"/>
                <a:gd name="T29" fmla="*/ 14 h 31"/>
                <a:gd name="T30" fmla="*/ 7 w 23"/>
                <a:gd name="T31" fmla="*/ 7 h 31"/>
                <a:gd name="T32" fmla="*/ 12 w 23"/>
                <a:gd name="T33" fmla="*/ 0 h 31"/>
                <a:gd name="T34" fmla="*/ 12 w 23"/>
                <a:gd name="T35" fmla="*/ 0 h 31"/>
                <a:gd name="T36" fmla="*/ 12 w 23"/>
                <a:gd name="T37" fmla="*/ 2 h 31"/>
                <a:gd name="T38" fmla="*/ 12 w 23"/>
                <a:gd name="T39" fmla="*/ 2 h 31"/>
                <a:gd name="T40" fmla="*/ 8 w 23"/>
                <a:gd name="T41" fmla="*/ 8 h 31"/>
                <a:gd name="T42" fmla="*/ 3 w 23"/>
                <a:gd name="T43" fmla="*/ 14 h 31"/>
                <a:gd name="T44" fmla="*/ 2 w 23"/>
                <a:gd name="T45" fmla="*/ 19 h 31"/>
                <a:gd name="T46" fmla="*/ 2 w 23"/>
                <a:gd name="T47" fmla="*/ 22 h 31"/>
                <a:gd name="T48" fmla="*/ 5 w 23"/>
                <a:gd name="T49" fmla="*/ 28 h 31"/>
                <a:gd name="T50" fmla="*/ 11 w 23"/>
                <a:gd name="T51" fmla="*/ 30 h 31"/>
                <a:gd name="T52" fmla="*/ 12 w 23"/>
                <a:gd name="T53" fmla="*/ 30 h 31"/>
                <a:gd name="T54" fmla="*/ 14 w 23"/>
                <a:gd name="T55" fmla="*/ 29 h 31"/>
                <a:gd name="T56" fmla="*/ 20 w 23"/>
                <a:gd name="T57" fmla="*/ 25 h 31"/>
                <a:gd name="T58" fmla="*/ 22 w 23"/>
                <a:gd name="T59" fmla="*/ 20 h 31"/>
                <a:gd name="T60" fmla="*/ 21 w 23"/>
                <a:gd name="T61" fmla="*/ 18 h 31"/>
                <a:gd name="T62" fmla="*/ 20 w 23"/>
                <a:gd name="T63" fmla="*/ 15 h 31"/>
                <a:gd name="T64" fmla="*/ 19 w 23"/>
                <a:gd name="T65" fmla="*/ 14 h 31"/>
                <a:gd name="T66" fmla="*/ 16 w 23"/>
                <a:gd name="T67" fmla="*/ 9 h 31"/>
                <a:gd name="T68" fmla="*/ 12 w 23"/>
                <a:gd name="T69" fmla="*/ 2 h 31"/>
                <a:gd name="T70" fmla="*/ 12 w 23"/>
                <a:gd name="T7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1">
                  <a:moveTo>
                    <a:pt x="12" y="0"/>
                  </a:moveTo>
                  <a:cubicBezTo>
                    <a:pt x="12" y="0"/>
                    <a:pt x="12" y="0"/>
                    <a:pt x="12" y="1"/>
                  </a:cubicBezTo>
                  <a:cubicBezTo>
                    <a:pt x="13" y="3"/>
                    <a:pt x="15" y="5"/>
                    <a:pt x="17" y="8"/>
                  </a:cubicBezTo>
                  <a:cubicBezTo>
                    <a:pt x="18" y="10"/>
                    <a:pt x="19" y="12"/>
                    <a:pt x="21" y="14"/>
                  </a:cubicBezTo>
                  <a:cubicBezTo>
                    <a:pt x="21" y="14"/>
                    <a:pt x="22" y="15"/>
                    <a:pt x="22" y="16"/>
                  </a:cubicBezTo>
                  <a:cubicBezTo>
                    <a:pt x="22" y="17"/>
                    <a:pt x="22" y="18"/>
                    <a:pt x="22" y="19"/>
                  </a:cubicBezTo>
                  <a:cubicBezTo>
                    <a:pt x="23" y="19"/>
                    <a:pt x="23" y="20"/>
                    <a:pt x="23" y="21"/>
                  </a:cubicBezTo>
                  <a:cubicBezTo>
                    <a:pt x="22" y="23"/>
                    <a:pt x="22" y="24"/>
                    <a:pt x="21" y="26"/>
                  </a:cubicBezTo>
                  <a:cubicBezTo>
                    <a:pt x="19" y="28"/>
                    <a:pt x="18" y="29"/>
                    <a:pt x="16" y="30"/>
                  </a:cubicBezTo>
                  <a:cubicBezTo>
                    <a:pt x="15" y="31"/>
                    <a:pt x="14" y="31"/>
                    <a:pt x="13" y="31"/>
                  </a:cubicBezTo>
                  <a:cubicBezTo>
                    <a:pt x="12" y="31"/>
                    <a:pt x="11" y="31"/>
                    <a:pt x="10" y="31"/>
                  </a:cubicBezTo>
                  <a:cubicBezTo>
                    <a:pt x="8" y="30"/>
                    <a:pt x="7" y="30"/>
                    <a:pt x="5" y="29"/>
                  </a:cubicBezTo>
                  <a:cubicBezTo>
                    <a:pt x="3" y="27"/>
                    <a:pt x="1" y="25"/>
                    <a:pt x="1" y="22"/>
                  </a:cubicBezTo>
                  <a:cubicBezTo>
                    <a:pt x="1" y="21"/>
                    <a:pt x="0" y="20"/>
                    <a:pt x="1" y="19"/>
                  </a:cubicBezTo>
                  <a:cubicBezTo>
                    <a:pt x="1" y="17"/>
                    <a:pt x="1" y="15"/>
                    <a:pt x="2" y="14"/>
                  </a:cubicBezTo>
                  <a:cubicBezTo>
                    <a:pt x="4" y="11"/>
                    <a:pt x="6" y="9"/>
                    <a:pt x="7" y="7"/>
                  </a:cubicBezTo>
                  <a:cubicBezTo>
                    <a:pt x="9" y="5"/>
                    <a:pt x="10" y="3"/>
                    <a:pt x="12" y="0"/>
                  </a:cubicBezTo>
                  <a:cubicBezTo>
                    <a:pt x="12" y="0"/>
                    <a:pt x="12" y="0"/>
                    <a:pt x="12" y="0"/>
                  </a:cubicBezTo>
                  <a:close/>
                  <a:moveTo>
                    <a:pt x="12" y="2"/>
                  </a:moveTo>
                  <a:cubicBezTo>
                    <a:pt x="12" y="2"/>
                    <a:pt x="12" y="2"/>
                    <a:pt x="12" y="2"/>
                  </a:cubicBezTo>
                  <a:cubicBezTo>
                    <a:pt x="10" y="4"/>
                    <a:pt x="9" y="6"/>
                    <a:pt x="8" y="8"/>
                  </a:cubicBezTo>
                  <a:cubicBezTo>
                    <a:pt x="6" y="10"/>
                    <a:pt x="5" y="12"/>
                    <a:pt x="3" y="14"/>
                  </a:cubicBezTo>
                  <a:cubicBezTo>
                    <a:pt x="2" y="16"/>
                    <a:pt x="2" y="18"/>
                    <a:pt x="2" y="19"/>
                  </a:cubicBezTo>
                  <a:cubicBezTo>
                    <a:pt x="2" y="20"/>
                    <a:pt x="2" y="21"/>
                    <a:pt x="2" y="22"/>
                  </a:cubicBezTo>
                  <a:cubicBezTo>
                    <a:pt x="2" y="24"/>
                    <a:pt x="4" y="26"/>
                    <a:pt x="5" y="28"/>
                  </a:cubicBezTo>
                  <a:cubicBezTo>
                    <a:pt x="7" y="29"/>
                    <a:pt x="9" y="30"/>
                    <a:pt x="11" y="30"/>
                  </a:cubicBezTo>
                  <a:cubicBezTo>
                    <a:pt x="11" y="30"/>
                    <a:pt x="12" y="30"/>
                    <a:pt x="12" y="30"/>
                  </a:cubicBezTo>
                  <a:cubicBezTo>
                    <a:pt x="13" y="30"/>
                    <a:pt x="14" y="30"/>
                    <a:pt x="14" y="29"/>
                  </a:cubicBezTo>
                  <a:cubicBezTo>
                    <a:pt x="17" y="29"/>
                    <a:pt x="19" y="27"/>
                    <a:pt x="20" y="25"/>
                  </a:cubicBezTo>
                  <a:cubicBezTo>
                    <a:pt x="21" y="24"/>
                    <a:pt x="21" y="22"/>
                    <a:pt x="22" y="20"/>
                  </a:cubicBezTo>
                  <a:cubicBezTo>
                    <a:pt x="22" y="20"/>
                    <a:pt x="22" y="19"/>
                    <a:pt x="21" y="18"/>
                  </a:cubicBezTo>
                  <a:cubicBezTo>
                    <a:pt x="21" y="17"/>
                    <a:pt x="21" y="16"/>
                    <a:pt x="20" y="15"/>
                  </a:cubicBezTo>
                  <a:cubicBezTo>
                    <a:pt x="20" y="15"/>
                    <a:pt x="20" y="14"/>
                    <a:pt x="19" y="14"/>
                  </a:cubicBezTo>
                  <a:cubicBezTo>
                    <a:pt x="18" y="12"/>
                    <a:pt x="17" y="10"/>
                    <a:pt x="16" y="9"/>
                  </a:cubicBezTo>
                  <a:cubicBezTo>
                    <a:pt x="15" y="7"/>
                    <a:pt x="13" y="4"/>
                    <a:pt x="12" y="2"/>
                  </a:cubicBezTo>
                  <a:cubicBezTo>
                    <a:pt x="12" y="2"/>
                    <a:pt x="12" y="2"/>
                    <a:pt x="12" y="2"/>
                  </a:cubicBez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7" name="Freeform 18">
              <a:extLst>
                <a:ext uri="{FF2B5EF4-FFF2-40B4-BE49-F238E27FC236}">
                  <a16:creationId xmlns:a16="http://schemas.microsoft.com/office/drawing/2014/main" id="{BA14CF60-EE1A-4F03-AE1C-1B1E9010DE00}"/>
                </a:ext>
              </a:extLst>
            </p:cNvPr>
            <p:cNvSpPr>
              <a:spLocks/>
            </p:cNvSpPr>
            <p:nvPr userDrawn="1"/>
          </p:nvSpPr>
          <p:spPr bwMode="auto">
            <a:xfrm>
              <a:off x="10842625" y="466725"/>
              <a:ext cx="20638" cy="23813"/>
            </a:xfrm>
            <a:custGeom>
              <a:avLst/>
              <a:gdLst>
                <a:gd name="T0" fmla="*/ 7 w 7"/>
                <a:gd name="T1" fmla="*/ 1 h 8"/>
                <a:gd name="T2" fmla="*/ 6 w 7"/>
                <a:gd name="T3" fmla="*/ 5 h 8"/>
                <a:gd name="T4" fmla="*/ 2 w 7"/>
                <a:gd name="T5" fmla="*/ 8 h 8"/>
                <a:gd name="T6" fmla="*/ 1 w 7"/>
                <a:gd name="T7" fmla="*/ 8 h 8"/>
                <a:gd name="T8" fmla="*/ 0 w 7"/>
                <a:gd name="T9" fmla="*/ 7 h 8"/>
                <a:gd name="T10" fmla="*/ 0 w 7"/>
                <a:gd name="T11" fmla="*/ 7 h 8"/>
                <a:gd name="T12" fmla="*/ 1 w 7"/>
                <a:gd name="T13" fmla="*/ 7 h 8"/>
                <a:gd name="T14" fmla="*/ 5 w 7"/>
                <a:gd name="T15" fmla="*/ 4 h 8"/>
                <a:gd name="T16" fmla="*/ 6 w 7"/>
                <a:gd name="T17" fmla="*/ 2 h 8"/>
                <a:gd name="T18" fmla="*/ 6 w 7"/>
                <a:gd name="T19" fmla="*/ 1 h 8"/>
                <a:gd name="T20" fmla="*/ 7 w 7"/>
                <a:gd name="T21" fmla="*/ 1 h 8"/>
                <a:gd name="T22" fmla="*/ 7 w 7"/>
                <a:gd name="T23" fmla="*/ 1 h 8"/>
                <a:gd name="T24" fmla="*/ 7 w 7"/>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7" y="1"/>
                  </a:moveTo>
                  <a:cubicBezTo>
                    <a:pt x="7" y="3"/>
                    <a:pt x="7" y="4"/>
                    <a:pt x="6" y="5"/>
                  </a:cubicBezTo>
                  <a:cubicBezTo>
                    <a:pt x="5" y="7"/>
                    <a:pt x="3" y="7"/>
                    <a:pt x="2" y="8"/>
                  </a:cubicBezTo>
                  <a:cubicBezTo>
                    <a:pt x="1" y="8"/>
                    <a:pt x="1" y="8"/>
                    <a:pt x="1" y="8"/>
                  </a:cubicBezTo>
                  <a:cubicBezTo>
                    <a:pt x="0" y="8"/>
                    <a:pt x="0" y="8"/>
                    <a:pt x="0" y="7"/>
                  </a:cubicBezTo>
                  <a:cubicBezTo>
                    <a:pt x="0" y="7"/>
                    <a:pt x="0" y="7"/>
                    <a:pt x="0" y="7"/>
                  </a:cubicBezTo>
                  <a:cubicBezTo>
                    <a:pt x="1" y="7"/>
                    <a:pt x="1" y="7"/>
                    <a:pt x="1" y="7"/>
                  </a:cubicBezTo>
                  <a:cubicBezTo>
                    <a:pt x="3" y="7"/>
                    <a:pt x="4" y="6"/>
                    <a:pt x="5" y="4"/>
                  </a:cubicBezTo>
                  <a:cubicBezTo>
                    <a:pt x="6" y="4"/>
                    <a:pt x="6" y="3"/>
                    <a:pt x="6" y="2"/>
                  </a:cubicBezTo>
                  <a:cubicBezTo>
                    <a:pt x="6" y="1"/>
                    <a:pt x="6" y="1"/>
                    <a:pt x="6" y="1"/>
                  </a:cubicBezTo>
                  <a:cubicBezTo>
                    <a:pt x="6" y="1"/>
                    <a:pt x="7" y="0"/>
                    <a:pt x="7" y="1"/>
                  </a:cubicBezTo>
                  <a:cubicBezTo>
                    <a:pt x="7" y="1"/>
                    <a:pt x="7" y="1"/>
                    <a:pt x="7" y="1"/>
                  </a:cubicBezTo>
                  <a:cubicBezTo>
                    <a:pt x="7" y="1"/>
                    <a:pt x="7" y="1"/>
                    <a:pt x="7"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8" name="Freeform 19">
              <a:extLst>
                <a:ext uri="{FF2B5EF4-FFF2-40B4-BE49-F238E27FC236}">
                  <a16:creationId xmlns:a16="http://schemas.microsoft.com/office/drawing/2014/main" id="{74A4BA91-F730-453E-B5E2-D1762520B7CB}"/>
                </a:ext>
              </a:extLst>
            </p:cNvPr>
            <p:cNvSpPr>
              <a:spLocks/>
            </p:cNvSpPr>
            <p:nvPr userDrawn="1"/>
          </p:nvSpPr>
          <p:spPr bwMode="auto">
            <a:xfrm>
              <a:off x="112934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99" name="Line 20">
              <a:extLst>
                <a:ext uri="{FF2B5EF4-FFF2-40B4-BE49-F238E27FC236}">
                  <a16:creationId xmlns:a16="http://schemas.microsoft.com/office/drawing/2014/main" id="{1B7641A4-B5EE-4A67-9BBD-24EBB1DC3EB8}"/>
                </a:ext>
              </a:extLst>
            </p:cNvPr>
            <p:cNvSpPr>
              <a:spLocks noChangeShapeType="1"/>
            </p:cNvSpPr>
            <p:nvPr userDrawn="1"/>
          </p:nvSpPr>
          <p:spPr bwMode="auto">
            <a:xfrm flipV="1">
              <a:off x="112934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0" name="Rectangle 21">
              <a:extLst>
                <a:ext uri="{FF2B5EF4-FFF2-40B4-BE49-F238E27FC236}">
                  <a16:creationId xmlns:a16="http://schemas.microsoft.com/office/drawing/2014/main" id="{AD33D4AC-D42B-48B1-827C-6E279EBD2A74}"/>
                </a:ext>
              </a:extLst>
            </p:cNvPr>
            <p:cNvSpPr>
              <a:spLocks noChangeArrowheads="1"/>
            </p:cNvSpPr>
            <p:nvPr userDrawn="1"/>
          </p:nvSpPr>
          <p:spPr bwMode="auto">
            <a:xfrm>
              <a:off x="11290300"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1" name="Freeform 22">
              <a:extLst>
                <a:ext uri="{FF2B5EF4-FFF2-40B4-BE49-F238E27FC236}">
                  <a16:creationId xmlns:a16="http://schemas.microsoft.com/office/drawing/2014/main" id="{B35FF063-AD0B-4BAA-B5C5-05EF154105BC}"/>
                </a:ext>
              </a:extLst>
            </p:cNvPr>
            <p:cNvSpPr>
              <a:spLocks/>
            </p:cNvSpPr>
            <p:nvPr userDrawn="1"/>
          </p:nvSpPr>
          <p:spPr bwMode="auto">
            <a:xfrm>
              <a:off x="11253788"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2" name="Line 23">
              <a:extLst>
                <a:ext uri="{FF2B5EF4-FFF2-40B4-BE49-F238E27FC236}">
                  <a16:creationId xmlns:a16="http://schemas.microsoft.com/office/drawing/2014/main" id="{7C27C577-B0D9-4FB5-956E-BCE2F1F8F057}"/>
                </a:ext>
              </a:extLst>
            </p:cNvPr>
            <p:cNvSpPr>
              <a:spLocks noChangeShapeType="1"/>
            </p:cNvSpPr>
            <p:nvPr userDrawn="1"/>
          </p:nvSpPr>
          <p:spPr bwMode="auto">
            <a:xfrm flipV="1">
              <a:off x="11253788"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3" name="Rectangle 24">
              <a:extLst>
                <a:ext uri="{FF2B5EF4-FFF2-40B4-BE49-F238E27FC236}">
                  <a16:creationId xmlns:a16="http://schemas.microsoft.com/office/drawing/2014/main" id="{3A818B54-FF87-4340-8611-AD8263BAB1C7}"/>
                </a:ext>
              </a:extLst>
            </p:cNvPr>
            <p:cNvSpPr>
              <a:spLocks noChangeArrowheads="1"/>
            </p:cNvSpPr>
            <p:nvPr userDrawn="1"/>
          </p:nvSpPr>
          <p:spPr bwMode="auto">
            <a:xfrm>
              <a:off x="11250613"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4" name="Freeform 25">
              <a:extLst>
                <a:ext uri="{FF2B5EF4-FFF2-40B4-BE49-F238E27FC236}">
                  <a16:creationId xmlns:a16="http://schemas.microsoft.com/office/drawing/2014/main" id="{6B191401-3799-47D0-94EF-BDCBF3BD5368}"/>
                </a:ext>
              </a:extLst>
            </p:cNvPr>
            <p:cNvSpPr>
              <a:spLocks/>
            </p:cNvSpPr>
            <p:nvPr userDrawn="1"/>
          </p:nvSpPr>
          <p:spPr bwMode="auto">
            <a:xfrm>
              <a:off x="1121568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5" name="Line 26">
              <a:extLst>
                <a:ext uri="{FF2B5EF4-FFF2-40B4-BE49-F238E27FC236}">
                  <a16:creationId xmlns:a16="http://schemas.microsoft.com/office/drawing/2014/main" id="{692DABAC-95AE-4E4E-B98A-A05D7AF58DA5}"/>
                </a:ext>
              </a:extLst>
            </p:cNvPr>
            <p:cNvSpPr>
              <a:spLocks noChangeShapeType="1"/>
            </p:cNvSpPr>
            <p:nvPr userDrawn="1"/>
          </p:nvSpPr>
          <p:spPr bwMode="auto">
            <a:xfrm flipV="1">
              <a:off x="1121568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6" name="Rectangle 27">
              <a:extLst>
                <a:ext uri="{FF2B5EF4-FFF2-40B4-BE49-F238E27FC236}">
                  <a16:creationId xmlns:a16="http://schemas.microsoft.com/office/drawing/2014/main" id="{6BF13154-8880-4D1A-82CD-84EBD932E8FA}"/>
                </a:ext>
              </a:extLst>
            </p:cNvPr>
            <p:cNvSpPr>
              <a:spLocks noChangeArrowheads="1"/>
            </p:cNvSpPr>
            <p:nvPr userDrawn="1"/>
          </p:nvSpPr>
          <p:spPr bwMode="auto">
            <a:xfrm>
              <a:off x="11212513"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7" name="Freeform 28">
              <a:extLst>
                <a:ext uri="{FF2B5EF4-FFF2-40B4-BE49-F238E27FC236}">
                  <a16:creationId xmlns:a16="http://schemas.microsoft.com/office/drawing/2014/main" id="{A73E8F3B-F307-4067-9201-DD08318222F6}"/>
                </a:ext>
              </a:extLst>
            </p:cNvPr>
            <p:cNvSpPr>
              <a:spLocks/>
            </p:cNvSpPr>
            <p:nvPr userDrawn="1"/>
          </p:nvSpPr>
          <p:spPr bwMode="auto">
            <a:xfrm>
              <a:off x="1117600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8" name="Line 29">
              <a:extLst>
                <a:ext uri="{FF2B5EF4-FFF2-40B4-BE49-F238E27FC236}">
                  <a16:creationId xmlns:a16="http://schemas.microsoft.com/office/drawing/2014/main" id="{63E4A103-ACCF-4020-8F19-6B505A79D6CD}"/>
                </a:ext>
              </a:extLst>
            </p:cNvPr>
            <p:cNvSpPr>
              <a:spLocks noChangeShapeType="1"/>
            </p:cNvSpPr>
            <p:nvPr userDrawn="1"/>
          </p:nvSpPr>
          <p:spPr bwMode="auto">
            <a:xfrm flipV="1">
              <a:off x="1117600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09" name="Rectangle 30">
              <a:extLst>
                <a:ext uri="{FF2B5EF4-FFF2-40B4-BE49-F238E27FC236}">
                  <a16:creationId xmlns:a16="http://schemas.microsoft.com/office/drawing/2014/main" id="{3FAF1C46-1F47-4260-892E-D70D8E5F78F5}"/>
                </a:ext>
              </a:extLst>
            </p:cNvPr>
            <p:cNvSpPr>
              <a:spLocks noChangeArrowheads="1"/>
            </p:cNvSpPr>
            <p:nvPr userDrawn="1"/>
          </p:nvSpPr>
          <p:spPr bwMode="auto">
            <a:xfrm>
              <a:off x="11172825"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0" name="Freeform 31">
              <a:extLst>
                <a:ext uri="{FF2B5EF4-FFF2-40B4-BE49-F238E27FC236}">
                  <a16:creationId xmlns:a16="http://schemas.microsoft.com/office/drawing/2014/main" id="{275B5861-DF99-4C05-A8FB-8708696B8264}"/>
                </a:ext>
              </a:extLst>
            </p:cNvPr>
            <p:cNvSpPr>
              <a:spLocks/>
            </p:cNvSpPr>
            <p:nvPr userDrawn="1"/>
          </p:nvSpPr>
          <p:spPr bwMode="auto">
            <a:xfrm>
              <a:off x="114093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F15A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1" name="Line 32">
              <a:extLst>
                <a:ext uri="{FF2B5EF4-FFF2-40B4-BE49-F238E27FC236}">
                  <a16:creationId xmlns:a16="http://schemas.microsoft.com/office/drawing/2014/main" id="{2E2AB2D2-C272-4324-AD84-940DE9B13CF9}"/>
                </a:ext>
              </a:extLst>
            </p:cNvPr>
            <p:cNvSpPr>
              <a:spLocks noChangeShapeType="1"/>
            </p:cNvSpPr>
            <p:nvPr userDrawn="1"/>
          </p:nvSpPr>
          <p:spPr bwMode="auto">
            <a:xfrm flipV="1">
              <a:off x="114093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2" name="Rectangle 33">
              <a:extLst>
                <a:ext uri="{FF2B5EF4-FFF2-40B4-BE49-F238E27FC236}">
                  <a16:creationId xmlns:a16="http://schemas.microsoft.com/office/drawing/2014/main" id="{21760A32-6F2F-473E-90CD-3675F74DA34B}"/>
                </a:ext>
              </a:extLst>
            </p:cNvPr>
            <p:cNvSpPr>
              <a:spLocks noChangeArrowheads="1"/>
            </p:cNvSpPr>
            <p:nvPr userDrawn="1"/>
          </p:nvSpPr>
          <p:spPr bwMode="auto">
            <a:xfrm>
              <a:off x="11406188"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3" name="Freeform 34">
              <a:extLst>
                <a:ext uri="{FF2B5EF4-FFF2-40B4-BE49-F238E27FC236}">
                  <a16:creationId xmlns:a16="http://schemas.microsoft.com/office/drawing/2014/main" id="{5A371C28-E4CC-4D7E-8367-1E159D8B59CA}"/>
                </a:ext>
              </a:extLst>
            </p:cNvPr>
            <p:cNvSpPr>
              <a:spLocks/>
            </p:cNvSpPr>
            <p:nvPr userDrawn="1"/>
          </p:nvSpPr>
          <p:spPr bwMode="auto">
            <a:xfrm>
              <a:off x="113696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4" name="Line 35">
              <a:extLst>
                <a:ext uri="{FF2B5EF4-FFF2-40B4-BE49-F238E27FC236}">
                  <a16:creationId xmlns:a16="http://schemas.microsoft.com/office/drawing/2014/main" id="{3064AFB1-8628-4281-A49C-BB2F8D3AEBD5}"/>
                </a:ext>
              </a:extLst>
            </p:cNvPr>
            <p:cNvSpPr>
              <a:spLocks noChangeShapeType="1"/>
            </p:cNvSpPr>
            <p:nvPr userDrawn="1"/>
          </p:nvSpPr>
          <p:spPr bwMode="auto">
            <a:xfrm flipV="1">
              <a:off x="113696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5" name="Rectangle 36">
              <a:extLst>
                <a:ext uri="{FF2B5EF4-FFF2-40B4-BE49-F238E27FC236}">
                  <a16:creationId xmlns:a16="http://schemas.microsoft.com/office/drawing/2014/main" id="{A753968B-8915-4F0C-B39C-4673355B6701}"/>
                </a:ext>
              </a:extLst>
            </p:cNvPr>
            <p:cNvSpPr>
              <a:spLocks noChangeArrowheads="1"/>
            </p:cNvSpPr>
            <p:nvPr userDrawn="1"/>
          </p:nvSpPr>
          <p:spPr bwMode="auto">
            <a:xfrm>
              <a:off x="11368088"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6" name="Freeform 37">
              <a:extLst>
                <a:ext uri="{FF2B5EF4-FFF2-40B4-BE49-F238E27FC236}">
                  <a16:creationId xmlns:a16="http://schemas.microsoft.com/office/drawing/2014/main" id="{E8461C7B-2016-4D65-97F8-1C23BA11C5B1}"/>
                </a:ext>
              </a:extLst>
            </p:cNvPr>
            <p:cNvSpPr>
              <a:spLocks/>
            </p:cNvSpPr>
            <p:nvPr userDrawn="1"/>
          </p:nvSpPr>
          <p:spPr bwMode="auto">
            <a:xfrm>
              <a:off x="1133157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7" name="Line 38">
              <a:extLst>
                <a:ext uri="{FF2B5EF4-FFF2-40B4-BE49-F238E27FC236}">
                  <a16:creationId xmlns:a16="http://schemas.microsoft.com/office/drawing/2014/main" id="{43B4C619-0892-4068-B75B-E612243EF002}"/>
                </a:ext>
              </a:extLst>
            </p:cNvPr>
            <p:cNvSpPr>
              <a:spLocks noChangeShapeType="1"/>
            </p:cNvSpPr>
            <p:nvPr userDrawn="1"/>
          </p:nvSpPr>
          <p:spPr bwMode="auto">
            <a:xfrm flipV="1">
              <a:off x="1133157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8" name="Rectangle 39">
              <a:extLst>
                <a:ext uri="{FF2B5EF4-FFF2-40B4-BE49-F238E27FC236}">
                  <a16:creationId xmlns:a16="http://schemas.microsoft.com/office/drawing/2014/main" id="{BDE7EF63-E9B3-411E-85F1-A22499667B28}"/>
                </a:ext>
              </a:extLst>
            </p:cNvPr>
            <p:cNvSpPr>
              <a:spLocks noChangeArrowheads="1"/>
            </p:cNvSpPr>
            <p:nvPr userDrawn="1"/>
          </p:nvSpPr>
          <p:spPr bwMode="auto">
            <a:xfrm>
              <a:off x="11328400"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19" name="Freeform 40">
              <a:extLst>
                <a:ext uri="{FF2B5EF4-FFF2-40B4-BE49-F238E27FC236}">
                  <a16:creationId xmlns:a16="http://schemas.microsoft.com/office/drawing/2014/main" id="{B4470F12-C5BA-4FB5-A37A-EF7E5D271620}"/>
                </a:ext>
              </a:extLst>
            </p:cNvPr>
            <p:cNvSpPr>
              <a:spLocks/>
            </p:cNvSpPr>
            <p:nvPr userDrawn="1"/>
          </p:nvSpPr>
          <p:spPr bwMode="auto">
            <a:xfrm>
              <a:off x="1113790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0" name="Line 41">
              <a:extLst>
                <a:ext uri="{FF2B5EF4-FFF2-40B4-BE49-F238E27FC236}">
                  <a16:creationId xmlns:a16="http://schemas.microsoft.com/office/drawing/2014/main" id="{F5325930-1703-4ED5-9BD3-C6242B96BA5E}"/>
                </a:ext>
              </a:extLst>
            </p:cNvPr>
            <p:cNvSpPr>
              <a:spLocks noChangeShapeType="1"/>
            </p:cNvSpPr>
            <p:nvPr userDrawn="1"/>
          </p:nvSpPr>
          <p:spPr bwMode="auto">
            <a:xfrm flipV="1">
              <a:off x="1113790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1" name="Rectangle 42">
              <a:extLst>
                <a:ext uri="{FF2B5EF4-FFF2-40B4-BE49-F238E27FC236}">
                  <a16:creationId xmlns:a16="http://schemas.microsoft.com/office/drawing/2014/main" id="{27C9CF70-4A29-4009-B478-E8B27AF09B18}"/>
                </a:ext>
              </a:extLst>
            </p:cNvPr>
            <p:cNvSpPr>
              <a:spLocks noChangeArrowheads="1"/>
            </p:cNvSpPr>
            <p:nvPr userDrawn="1"/>
          </p:nvSpPr>
          <p:spPr bwMode="auto">
            <a:xfrm>
              <a:off x="11134725"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2" name="Freeform 43">
              <a:extLst>
                <a:ext uri="{FF2B5EF4-FFF2-40B4-BE49-F238E27FC236}">
                  <a16:creationId xmlns:a16="http://schemas.microsoft.com/office/drawing/2014/main" id="{1E64E6AA-19C1-43E4-AEF0-9DFFB89E4554}"/>
                </a:ext>
              </a:extLst>
            </p:cNvPr>
            <p:cNvSpPr>
              <a:spLocks/>
            </p:cNvSpPr>
            <p:nvPr userDrawn="1"/>
          </p:nvSpPr>
          <p:spPr bwMode="auto">
            <a:xfrm>
              <a:off x="110982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3" name="Line 44">
              <a:extLst>
                <a:ext uri="{FF2B5EF4-FFF2-40B4-BE49-F238E27FC236}">
                  <a16:creationId xmlns:a16="http://schemas.microsoft.com/office/drawing/2014/main" id="{6EC8B361-B98B-40D7-B940-1AFDD9733DE1}"/>
                </a:ext>
              </a:extLst>
            </p:cNvPr>
            <p:cNvSpPr>
              <a:spLocks noChangeShapeType="1"/>
            </p:cNvSpPr>
            <p:nvPr userDrawn="1"/>
          </p:nvSpPr>
          <p:spPr bwMode="auto">
            <a:xfrm flipV="1">
              <a:off x="110982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4" name="Rectangle 45">
              <a:extLst>
                <a:ext uri="{FF2B5EF4-FFF2-40B4-BE49-F238E27FC236}">
                  <a16:creationId xmlns:a16="http://schemas.microsoft.com/office/drawing/2014/main" id="{FFCF2E55-5A5A-4AA0-B568-94744C695960}"/>
                </a:ext>
              </a:extLst>
            </p:cNvPr>
            <p:cNvSpPr>
              <a:spLocks noChangeArrowheads="1"/>
            </p:cNvSpPr>
            <p:nvPr userDrawn="1"/>
          </p:nvSpPr>
          <p:spPr bwMode="auto">
            <a:xfrm>
              <a:off x="11096625"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5" name="Freeform 46">
              <a:extLst>
                <a:ext uri="{FF2B5EF4-FFF2-40B4-BE49-F238E27FC236}">
                  <a16:creationId xmlns:a16="http://schemas.microsoft.com/office/drawing/2014/main" id="{3EC10D4B-473F-46DF-8909-7CA84434A4EF}"/>
                </a:ext>
              </a:extLst>
            </p:cNvPr>
            <p:cNvSpPr>
              <a:spLocks/>
            </p:cNvSpPr>
            <p:nvPr userDrawn="1"/>
          </p:nvSpPr>
          <p:spPr bwMode="auto">
            <a:xfrm>
              <a:off x="11060113"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6" name="Line 47">
              <a:extLst>
                <a:ext uri="{FF2B5EF4-FFF2-40B4-BE49-F238E27FC236}">
                  <a16:creationId xmlns:a16="http://schemas.microsoft.com/office/drawing/2014/main" id="{F9938419-9984-4517-BD90-A45300DD39E7}"/>
                </a:ext>
              </a:extLst>
            </p:cNvPr>
            <p:cNvSpPr>
              <a:spLocks noChangeShapeType="1"/>
            </p:cNvSpPr>
            <p:nvPr userDrawn="1"/>
          </p:nvSpPr>
          <p:spPr bwMode="auto">
            <a:xfrm flipV="1">
              <a:off x="11060113"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7" name="Rectangle 48">
              <a:extLst>
                <a:ext uri="{FF2B5EF4-FFF2-40B4-BE49-F238E27FC236}">
                  <a16:creationId xmlns:a16="http://schemas.microsoft.com/office/drawing/2014/main" id="{FD07D0EA-1A7E-4DC5-B0B5-70179D17D46D}"/>
                </a:ext>
              </a:extLst>
            </p:cNvPr>
            <p:cNvSpPr>
              <a:spLocks noChangeArrowheads="1"/>
            </p:cNvSpPr>
            <p:nvPr userDrawn="1"/>
          </p:nvSpPr>
          <p:spPr bwMode="auto">
            <a:xfrm>
              <a:off x="11056938"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8" name="Freeform 49">
              <a:extLst>
                <a:ext uri="{FF2B5EF4-FFF2-40B4-BE49-F238E27FC236}">
                  <a16:creationId xmlns:a16="http://schemas.microsoft.com/office/drawing/2014/main" id="{D3475394-E26C-4C7F-8B60-0AE96DAD6F2E}"/>
                </a:ext>
              </a:extLst>
            </p:cNvPr>
            <p:cNvSpPr>
              <a:spLocks/>
            </p:cNvSpPr>
            <p:nvPr userDrawn="1"/>
          </p:nvSpPr>
          <p:spPr bwMode="auto">
            <a:xfrm>
              <a:off x="110220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29" name="Line 50">
              <a:extLst>
                <a:ext uri="{FF2B5EF4-FFF2-40B4-BE49-F238E27FC236}">
                  <a16:creationId xmlns:a16="http://schemas.microsoft.com/office/drawing/2014/main" id="{C97B6F88-F188-4449-83CD-4258E4C59289}"/>
                </a:ext>
              </a:extLst>
            </p:cNvPr>
            <p:cNvSpPr>
              <a:spLocks noChangeShapeType="1"/>
            </p:cNvSpPr>
            <p:nvPr userDrawn="1"/>
          </p:nvSpPr>
          <p:spPr bwMode="auto">
            <a:xfrm flipV="1">
              <a:off x="110220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0" name="Rectangle 51">
              <a:extLst>
                <a:ext uri="{FF2B5EF4-FFF2-40B4-BE49-F238E27FC236}">
                  <a16:creationId xmlns:a16="http://schemas.microsoft.com/office/drawing/2014/main" id="{9B655A0C-773E-47E0-A235-CEB14CF0FBFD}"/>
                </a:ext>
              </a:extLst>
            </p:cNvPr>
            <p:cNvSpPr>
              <a:spLocks noChangeArrowheads="1"/>
            </p:cNvSpPr>
            <p:nvPr userDrawn="1"/>
          </p:nvSpPr>
          <p:spPr bwMode="auto">
            <a:xfrm>
              <a:off x="11018838"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1" name="Freeform 52">
              <a:extLst>
                <a:ext uri="{FF2B5EF4-FFF2-40B4-BE49-F238E27FC236}">
                  <a16:creationId xmlns:a16="http://schemas.microsoft.com/office/drawing/2014/main" id="{288D2D3D-AC56-4330-818D-C0C5386EF659}"/>
                </a:ext>
              </a:extLst>
            </p:cNvPr>
            <p:cNvSpPr>
              <a:spLocks/>
            </p:cNvSpPr>
            <p:nvPr userDrawn="1"/>
          </p:nvSpPr>
          <p:spPr bwMode="auto">
            <a:xfrm>
              <a:off x="1098232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2" name="Line 53">
              <a:extLst>
                <a:ext uri="{FF2B5EF4-FFF2-40B4-BE49-F238E27FC236}">
                  <a16:creationId xmlns:a16="http://schemas.microsoft.com/office/drawing/2014/main" id="{48F17115-5AE7-44CF-9E35-F44BFCEDD2DB}"/>
                </a:ext>
              </a:extLst>
            </p:cNvPr>
            <p:cNvSpPr>
              <a:spLocks noChangeShapeType="1"/>
            </p:cNvSpPr>
            <p:nvPr userDrawn="1"/>
          </p:nvSpPr>
          <p:spPr bwMode="auto">
            <a:xfrm flipV="1">
              <a:off x="1098232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3" name="Rectangle 54">
              <a:extLst>
                <a:ext uri="{FF2B5EF4-FFF2-40B4-BE49-F238E27FC236}">
                  <a16:creationId xmlns:a16="http://schemas.microsoft.com/office/drawing/2014/main" id="{A1F12DEE-6E04-4634-8547-8465A89FB81F}"/>
                </a:ext>
              </a:extLst>
            </p:cNvPr>
            <p:cNvSpPr>
              <a:spLocks noChangeArrowheads="1"/>
            </p:cNvSpPr>
            <p:nvPr userDrawn="1"/>
          </p:nvSpPr>
          <p:spPr bwMode="auto">
            <a:xfrm>
              <a:off x="1097915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4" name="Freeform 55">
              <a:extLst>
                <a:ext uri="{FF2B5EF4-FFF2-40B4-BE49-F238E27FC236}">
                  <a16:creationId xmlns:a16="http://schemas.microsoft.com/office/drawing/2014/main" id="{4C8BA421-43D8-42B4-AE13-85601D1C43B9}"/>
                </a:ext>
              </a:extLst>
            </p:cNvPr>
            <p:cNvSpPr>
              <a:spLocks/>
            </p:cNvSpPr>
            <p:nvPr userDrawn="1"/>
          </p:nvSpPr>
          <p:spPr bwMode="auto">
            <a:xfrm>
              <a:off x="1094422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5" name="Line 56">
              <a:extLst>
                <a:ext uri="{FF2B5EF4-FFF2-40B4-BE49-F238E27FC236}">
                  <a16:creationId xmlns:a16="http://schemas.microsoft.com/office/drawing/2014/main" id="{71AE7867-5F47-40E6-B6FA-2E0CCD0A4436}"/>
                </a:ext>
              </a:extLst>
            </p:cNvPr>
            <p:cNvSpPr>
              <a:spLocks noChangeShapeType="1"/>
            </p:cNvSpPr>
            <p:nvPr userDrawn="1"/>
          </p:nvSpPr>
          <p:spPr bwMode="auto">
            <a:xfrm flipV="1">
              <a:off x="1094422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6" name="Rectangle 57">
              <a:extLst>
                <a:ext uri="{FF2B5EF4-FFF2-40B4-BE49-F238E27FC236}">
                  <a16:creationId xmlns:a16="http://schemas.microsoft.com/office/drawing/2014/main" id="{85E8500A-E6F3-4274-9016-255402DD8A6E}"/>
                </a:ext>
              </a:extLst>
            </p:cNvPr>
            <p:cNvSpPr>
              <a:spLocks noChangeArrowheads="1"/>
            </p:cNvSpPr>
            <p:nvPr userDrawn="1"/>
          </p:nvSpPr>
          <p:spPr bwMode="auto">
            <a:xfrm>
              <a:off x="10941050" y="735013"/>
              <a:ext cx="7938"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7" name="Freeform 58">
              <a:extLst>
                <a:ext uri="{FF2B5EF4-FFF2-40B4-BE49-F238E27FC236}">
                  <a16:creationId xmlns:a16="http://schemas.microsoft.com/office/drawing/2014/main" id="{56034B1C-FCB3-4D70-A002-9244020BDF38}"/>
                </a:ext>
              </a:extLst>
            </p:cNvPr>
            <p:cNvSpPr>
              <a:spLocks/>
            </p:cNvSpPr>
            <p:nvPr userDrawn="1"/>
          </p:nvSpPr>
          <p:spPr bwMode="auto">
            <a:xfrm>
              <a:off x="109045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8" name="Line 59">
              <a:extLst>
                <a:ext uri="{FF2B5EF4-FFF2-40B4-BE49-F238E27FC236}">
                  <a16:creationId xmlns:a16="http://schemas.microsoft.com/office/drawing/2014/main" id="{1B824C17-73E3-4F4F-84D3-EF88063E2D6E}"/>
                </a:ext>
              </a:extLst>
            </p:cNvPr>
            <p:cNvSpPr>
              <a:spLocks noChangeShapeType="1"/>
            </p:cNvSpPr>
            <p:nvPr userDrawn="1"/>
          </p:nvSpPr>
          <p:spPr bwMode="auto">
            <a:xfrm flipV="1">
              <a:off x="109045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39" name="Rectangle 60">
              <a:extLst>
                <a:ext uri="{FF2B5EF4-FFF2-40B4-BE49-F238E27FC236}">
                  <a16:creationId xmlns:a16="http://schemas.microsoft.com/office/drawing/2014/main" id="{0A5B7A4B-54B4-46D9-8F07-9B687C816775}"/>
                </a:ext>
              </a:extLst>
            </p:cNvPr>
            <p:cNvSpPr>
              <a:spLocks noChangeArrowheads="1"/>
            </p:cNvSpPr>
            <p:nvPr userDrawn="1"/>
          </p:nvSpPr>
          <p:spPr bwMode="auto">
            <a:xfrm>
              <a:off x="10901363"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0" name="Freeform 61">
              <a:extLst>
                <a:ext uri="{FF2B5EF4-FFF2-40B4-BE49-F238E27FC236}">
                  <a16:creationId xmlns:a16="http://schemas.microsoft.com/office/drawing/2014/main" id="{D8703227-119F-4B49-B20B-3F99ABA0E67A}"/>
                </a:ext>
              </a:extLst>
            </p:cNvPr>
            <p:cNvSpPr>
              <a:spLocks/>
            </p:cNvSpPr>
            <p:nvPr userDrawn="1"/>
          </p:nvSpPr>
          <p:spPr bwMode="auto">
            <a:xfrm>
              <a:off x="107505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1" name="Line 62">
              <a:extLst>
                <a:ext uri="{FF2B5EF4-FFF2-40B4-BE49-F238E27FC236}">
                  <a16:creationId xmlns:a16="http://schemas.microsoft.com/office/drawing/2014/main" id="{5A5D3FC5-8619-4313-BA54-A718A547309E}"/>
                </a:ext>
              </a:extLst>
            </p:cNvPr>
            <p:cNvSpPr>
              <a:spLocks noChangeShapeType="1"/>
            </p:cNvSpPr>
            <p:nvPr userDrawn="1"/>
          </p:nvSpPr>
          <p:spPr bwMode="auto">
            <a:xfrm flipV="1">
              <a:off x="107505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2" name="Rectangle 63">
              <a:extLst>
                <a:ext uri="{FF2B5EF4-FFF2-40B4-BE49-F238E27FC236}">
                  <a16:creationId xmlns:a16="http://schemas.microsoft.com/office/drawing/2014/main" id="{5C251C42-5B35-4E3A-9FC0-6DE8F298321E}"/>
                </a:ext>
              </a:extLst>
            </p:cNvPr>
            <p:cNvSpPr>
              <a:spLocks noChangeArrowheads="1"/>
            </p:cNvSpPr>
            <p:nvPr userDrawn="1"/>
          </p:nvSpPr>
          <p:spPr bwMode="auto">
            <a:xfrm>
              <a:off x="10747375"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3" name="Freeform 64">
              <a:extLst>
                <a:ext uri="{FF2B5EF4-FFF2-40B4-BE49-F238E27FC236}">
                  <a16:creationId xmlns:a16="http://schemas.microsoft.com/office/drawing/2014/main" id="{49CBDDBB-1110-4239-B282-B9F4381E44C3}"/>
                </a:ext>
              </a:extLst>
            </p:cNvPr>
            <p:cNvSpPr>
              <a:spLocks/>
            </p:cNvSpPr>
            <p:nvPr userDrawn="1"/>
          </p:nvSpPr>
          <p:spPr bwMode="auto">
            <a:xfrm>
              <a:off x="107108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4" name="Line 65">
              <a:extLst>
                <a:ext uri="{FF2B5EF4-FFF2-40B4-BE49-F238E27FC236}">
                  <a16:creationId xmlns:a16="http://schemas.microsoft.com/office/drawing/2014/main" id="{F98F9FDB-47CE-4DA7-B7D2-51FC46D0B6D6}"/>
                </a:ext>
              </a:extLst>
            </p:cNvPr>
            <p:cNvSpPr>
              <a:spLocks noChangeShapeType="1"/>
            </p:cNvSpPr>
            <p:nvPr userDrawn="1"/>
          </p:nvSpPr>
          <p:spPr bwMode="auto">
            <a:xfrm flipV="1">
              <a:off x="107108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5" name="Rectangle 66">
              <a:extLst>
                <a:ext uri="{FF2B5EF4-FFF2-40B4-BE49-F238E27FC236}">
                  <a16:creationId xmlns:a16="http://schemas.microsoft.com/office/drawing/2014/main" id="{58F5BDFF-D33C-4488-8EBB-E9B4F8E2BB6C}"/>
                </a:ext>
              </a:extLst>
            </p:cNvPr>
            <p:cNvSpPr>
              <a:spLocks noChangeArrowheads="1"/>
            </p:cNvSpPr>
            <p:nvPr userDrawn="1"/>
          </p:nvSpPr>
          <p:spPr bwMode="auto">
            <a:xfrm>
              <a:off x="10707688"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6" name="Freeform 67">
              <a:extLst>
                <a:ext uri="{FF2B5EF4-FFF2-40B4-BE49-F238E27FC236}">
                  <a16:creationId xmlns:a16="http://schemas.microsoft.com/office/drawing/2014/main" id="{65B72B01-D761-4ED4-AFF0-262A8FD85C9F}"/>
                </a:ext>
              </a:extLst>
            </p:cNvPr>
            <p:cNvSpPr>
              <a:spLocks/>
            </p:cNvSpPr>
            <p:nvPr userDrawn="1"/>
          </p:nvSpPr>
          <p:spPr bwMode="auto">
            <a:xfrm>
              <a:off x="106759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7" name="Line 68">
              <a:extLst>
                <a:ext uri="{FF2B5EF4-FFF2-40B4-BE49-F238E27FC236}">
                  <a16:creationId xmlns:a16="http://schemas.microsoft.com/office/drawing/2014/main" id="{4AD81FA2-E1FB-486D-8BE3-6AB32128565B}"/>
                </a:ext>
              </a:extLst>
            </p:cNvPr>
            <p:cNvSpPr>
              <a:spLocks noChangeShapeType="1"/>
            </p:cNvSpPr>
            <p:nvPr userDrawn="1"/>
          </p:nvSpPr>
          <p:spPr bwMode="auto">
            <a:xfrm flipV="1">
              <a:off x="106759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8" name="Rectangle 69">
              <a:extLst>
                <a:ext uri="{FF2B5EF4-FFF2-40B4-BE49-F238E27FC236}">
                  <a16:creationId xmlns:a16="http://schemas.microsoft.com/office/drawing/2014/main" id="{B7BE9744-C666-45A9-99E2-BA1D382DFFD8}"/>
                </a:ext>
              </a:extLst>
            </p:cNvPr>
            <p:cNvSpPr>
              <a:spLocks noChangeArrowheads="1"/>
            </p:cNvSpPr>
            <p:nvPr userDrawn="1"/>
          </p:nvSpPr>
          <p:spPr bwMode="auto">
            <a:xfrm>
              <a:off x="10669588"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49" name="Freeform 70">
              <a:extLst>
                <a:ext uri="{FF2B5EF4-FFF2-40B4-BE49-F238E27FC236}">
                  <a16:creationId xmlns:a16="http://schemas.microsoft.com/office/drawing/2014/main" id="{9379EDA9-1680-4A37-9350-7B3BD1416F71}"/>
                </a:ext>
              </a:extLst>
            </p:cNvPr>
            <p:cNvSpPr>
              <a:spLocks/>
            </p:cNvSpPr>
            <p:nvPr userDrawn="1"/>
          </p:nvSpPr>
          <p:spPr bwMode="auto">
            <a:xfrm>
              <a:off x="1063625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0" name="Line 71">
              <a:extLst>
                <a:ext uri="{FF2B5EF4-FFF2-40B4-BE49-F238E27FC236}">
                  <a16:creationId xmlns:a16="http://schemas.microsoft.com/office/drawing/2014/main" id="{36142981-4509-4F87-926D-96337FE14F55}"/>
                </a:ext>
              </a:extLst>
            </p:cNvPr>
            <p:cNvSpPr>
              <a:spLocks noChangeShapeType="1"/>
            </p:cNvSpPr>
            <p:nvPr userDrawn="1"/>
          </p:nvSpPr>
          <p:spPr bwMode="auto">
            <a:xfrm flipV="1">
              <a:off x="1063625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1" name="Rectangle 72">
              <a:extLst>
                <a:ext uri="{FF2B5EF4-FFF2-40B4-BE49-F238E27FC236}">
                  <a16:creationId xmlns:a16="http://schemas.microsoft.com/office/drawing/2014/main" id="{B442DACD-198D-4CF3-B34B-6BF987541CC7}"/>
                </a:ext>
              </a:extLst>
            </p:cNvPr>
            <p:cNvSpPr>
              <a:spLocks noChangeArrowheads="1"/>
            </p:cNvSpPr>
            <p:nvPr userDrawn="1"/>
          </p:nvSpPr>
          <p:spPr bwMode="auto">
            <a:xfrm>
              <a:off x="10629900"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2" name="Freeform 73">
              <a:extLst>
                <a:ext uri="{FF2B5EF4-FFF2-40B4-BE49-F238E27FC236}">
                  <a16:creationId xmlns:a16="http://schemas.microsoft.com/office/drawing/2014/main" id="{2104DF43-8A44-4A13-A944-4C3588570401}"/>
                </a:ext>
              </a:extLst>
            </p:cNvPr>
            <p:cNvSpPr>
              <a:spLocks/>
            </p:cNvSpPr>
            <p:nvPr userDrawn="1"/>
          </p:nvSpPr>
          <p:spPr bwMode="auto">
            <a:xfrm>
              <a:off x="105981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3" name="Line 74">
              <a:extLst>
                <a:ext uri="{FF2B5EF4-FFF2-40B4-BE49-F238E27FC236}">
                  <a16:creationId xmlns:a16="http://schemas.microsoft.com/office/drawing/2014/main" id="{991DFF8E-BACA-4D10-9DD8-F0C9390C15AA}"/>
                </a:ext>
              </a:extLst>
            </p:cNvPr>
            <p:cNvSpPr>
              <a:spLocks noChangeShapeType="1"/>
            </p:cNvSpPr>
            <p:nvPr userDrawn="1"/>
          </p:nvSpPr>
          <p:spPr bwMode="auto">
            <a:xfrm flipV="1">
              <a:off x="105981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4" name="Rectangle 75">
              <a:extLst>
                <a:ext uri="{FF2B5EF4-FFF2-40B4-BE49-F238E27FC236}">
                  <a16:creationId xmlns:a16="http://schemas.microsoft.com/office/drawing/2014/main" id="{DBBCBD1F-05E0-4902-9D1D-A20B6F995CF8}"/>
                </a:ext>
              </a:extLst>
            </p:cNvPr>
            <p:cNvSpPr>
              <a:spLocks noChangeArrowheads="1"/>
            </p:cNvSpPr>
            <p:nvPr userDrawn="1"/>
          </p:nvSpPr>
          <p:spPr bwMode="auto">
            <a:xfrm>
              <a:off x="1059180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5" name="Freeform 76">
              <a:extLst>
                <a:ext uri="{FF2B5EF4-FFF2-40B4-BE49-F238E27FC236}">
                  <a16:creationId xmlns:a16="http://schemas.microsoft.com/office/drawing/2014/main" id="{8E6CD87C-48A2-418E-A6A5-48A4541C92E8}"/>
                </a:ext>
              </a:extLst>
            </p:cNvPr>
            <p:cNvSpPr>
              <a:spLocks noEditPoints="1"/>
            </p:cNvSpPr>
            <p:nvPr userDrawn="1"/>
          </p:nvSpPr>
          <p:spPr bwMode="auto">
            <a:xfrm>
              <a:off x="10591800" y="836613"/>
              <a:ext cx="41275" cy="65088"/>
            </a:xfrm>
            <a:custGeom>
              <a:avLst/>
              <a:gdLst>
                <a:gd name="T0" fmla="*/ 0 w 14"/>
                <a:gd name="T1" fmla="*/ 0 h 22"/>
                <a:gd name="T2" fmla="*/ 5 w 14"/>
                <a:gd name="T3" fmla="*/ 0 h 22"/>
                <a:gd name="T4" fmla="*/ 11 w 14"/>
                <a:gd name="T5" fmla="*/ 2 h 22"/>
                <a:gd name="T6" fmla="*/ 13 w 14"/>
                <a:gd name="T7" fmla="*/ 5 h 22"/>
                <a:gd name="T8" fmla="*/ 10 w 14"/>
                <a:gd name="T9" fmla="*/ 10 h 22"/>
                <a:gd name="T10" fmla="*/ 10 w 14"/>
                <a:gd name="T11" fmla="*/ 10 h 22"/>
                <a:gd name="T12" fmla="*/ 14 w 14"/>
                <a:gd name="T13" fmla="*/ 16 h 22"/>
                <a:gd name="T14" fmla="*/ 12 w 14"/>
                <a:gd name="T15" fmla="*/ 20 h 22"/>
                <a:gd name="T16" fmla="*/ 5 w 14"/>
                <a:gd name="T17" fmla="*/ 22 h 22"/>
                <a:gd name="T18" fmla="*/ 0 w 14"/>
                <a:gd name="T19" fmla="*/ 22 h 22"/>
                <a:gd name="T20" fmla="*/ 0 w 14"/>
                <a:gd name="T21" fmla="*/ 0 h 22"/>
                <a:gd name="T22" fmla="*/ 3 w 14"/>
                <a:gd name="T23" fmla="*/ 9 h 22"/>
                <a:gd name="T24" fmla="*/ 6 w 14"/>
                <a:gd name="T25" fmla="*/ 9 h 22"/>
                <a:gd name="T26" fmla="*/ 10 w 14"/>
                <a:gd name="T27" fmla="*/ 6 h 22"/>
                <a:gd name="T28" fmla="*/ 6 w 14"/>
                <a:gd name="T29" fmla="*/ 2 h 22"/>
                <a:gd name="T30" fmla="*/ 3 w 14"/>
                <a:gd name="T31" fmla="*/ 2 h 22"/>
                <a:gd name="T32" fmla="*/ 3 w 14"/>
                <a:gd name="T33" fmla="*/ 9 h 22"/>
                <a:gd name="T34" fmla="*/ 3 w 14"/>
                <a:gd name="T35" fmla="*/ 20 h 22"/>
                <a:gd name="T36" fmla="*/ 5 w 14"/>
                <a:gd name="T37" fmla="*/ 20 h 22"/>
                <a:gd name="T38" fmla="*/ 11 w 14"/>
                <a:gd name="T39" fmla="*/ 16 h 22"/>
                <a:gd name="T40" fmla="*/ 5 w 14"/>
                <a:gd name="T41" fmla="*/ 12 h 22"/>
                <a:gd name="T42" fmla="*/ 3 w 14"/>
                <a:gd name="T43" fmla="*/ 12 h 22"/>
                <a:gd name="T44" fmla="*/ 3 w 14"/>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0" y="0"/>
                  </a:moveTo>
                  <a:cubicBezTo>
                    <a:pt x="1" y="0"/>
                    <a:pt x="3" y="0"/>
                    <a:pt x="5" y="0"/>
                  </a:cubicBezTo>
                  <a:cubicBezTo>
                    <a:pt x="8" y="0"/>
                    <a:pt x="10" y="1"/>
                    <a:pt x="11" y="2"/>
                  </a:cubicBezTo>
                  <a:cubicBezTo>
                    <a:pt x="13" y="2"/>
                    <a:pt x="13" y="4"/>
                    <a:pt x="13" y="5"/>
                  </a:cubicBezTo>
                  <a:cubicBezTo>
                    <a:pt x="13" y="8"/>
                    <a:pt x="12" y="9"/>
                    <a:pt x="10" y="10"/>
                  </a:cubicBezTo>
                  <a:cubicBezTo>
                    <a:pt x="10" y="10"/>
                    <a:pt x="10" y="10"/>
                    <a:pt x="10" y="10"/>
                  </a:cubicBezTo>
                  <a:cubicBezTo>
                    <a:pt x="12" y="11"/>
                    <a:pt x="14" y="13"/>
                    <a:pt x="14" y="16"/>
                  </a:cubicBezTo>
                  <a:cubicBezTo>
                    <a:pt x="14" y="18"/>
                    <a:pt x="13" y="19"/>
                    <a:pt x="12" y="20"/>
                  </a:cubicBezTo>
                  <a:cubicBezTo>
                    <a:pt x="11" y="22"/>
                    <a:pt x="8" y="22"/>
                    <a:pt x="5" y="22"/>
                  </a:cubicBezTo>
                  <a:cubicBezTo>
                    <a:pt x="3" y="22"/>
                    <a:pt x="1" y="22"/>
                    <a:pt x="0" y="22"/>
                  </a:cubicBezTo>
                  <a:lnTo>
                    <a:pt x="0" y="0"/>
                  </a:lnTo>
                  <a:close/>
                  <a:moveTo>
                    <a:pt x="3" y="9"/>
                  </a:moveTo>
                  <a:cubicBezTo>
                    <a:pt x="6" y="9"/>
                    <a:pt x="6" y="9"/>
                    <a:pt x="6" y="9"/>
                  </a:cubicBezTo>
                  <a:cubicBezTo>
                    <a:pt x="9" y="9"/>
                    <a:pt x="10" y="8"/>
                    <a:pt x="10" y="6"/>
                  </a:cubicBezTo>
                  <a:cubicBezTo>
                    <a:pt x="10" y="3"/>
                    <a:pt x="8" y="2"/>
                    <a:pt x="6" y="2"/>
                  </a:cubicBezTo>
                  <a:cubicBezTo>
                    <a:pt x="4" y="2"/>
                    <a:pt x="4" y="2"/>
                    <a:pt x="3" y="2"/>
                  </a:cubicBezTo>
                  <a:lnTo>
                    <a:pt x="3" y="9"/>
                  </a:lnTo>
                  <a:close/>
                  <a:moveTo>
                    <a:pt x="3" y="20"/>
                  </a:moveTo>
                  <a:cubicBezTo>
                    <a:pt x="4" y="20"/>
                    <a:pt x="4" y="20"/>
                    <a:pt x="5" y="20"/>
                  </a:cubicBezTo>
                  <a:cubicBezTo>
                    <a:pt x="8" y="20"/>
                    <a:pt x="11" y="19"/>
                    <a:pt x="11" y="16"/>
                  </a:cubicBezTo>
                  <a:cubicBezTo>
                    <a:pt x="11" y="13"/>
                    <a:pt x="8" y="12"/>
                    <a:pt x="5" y="12"/>
                  </a:cubicBezTo>
                  <a:cubicBezTo>
                    <a:pt x="3" y="12"/>
                    <a:pt x="3" y="12"/>
                    <a:pt x="3" y="12"/>
                  </a:cubicBezTo>
                  <a:lnTo>
                    <a:pt x="3" y="2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6" name="Freeform 77">
              <a:extLst>
                <a:ext uri="{FF2B5EF4-FFF2-40B4-BE49-F238E27FC236}">
                  <a16:creationId xmlns:a16="http://schemas.microsoft.com/office/drawing/2014/main" id="{8FD2A208-ADE8-41EB-9A1E-2983D54DC9F3}"/>
                </a:ext>
              </a:extLst>
            </p:cNvPr>
            <p:cNvSpPr>
              <a:spLocks noEditPoints="1"/>
            </p:cNvSpPr>
            <p:nvPr userDrawn="1"/>
          </p:nvSpPr>
          <p:spPr bwMode="auto">
            <a:xfrm>
              <a:off x="10642600" y="836613"/>
              <a:ext cx="11113" cy="65088"/>
            </a:xfrm>
            <a:custGeom>
              <a:avLst/>
              <a:gdLst>
                <a:gd name="T0" fmla="*/ 4 w 4"/>
                <a:gd name="T1" fmla="*/ 2 h 22"/>
                <a:gd name="T2" fmla="*/ 2 w 4"/>
                <a:gd name="T3" fmla="*/ 4 h 22"/>
                <a:gd name="T4" fmla="*/ 0 w 4"/>
                <a:gd name="T5" fmla="*/ 2 h 22"/>
                <a:gd name="T6" fmla="*/ 2 w 4"/>
                <a:gd name="T7" fmla="*/ 0 h 22"/>
                <a:gd name="T8" fmla="*/ 4 w 4"/>
                <a:gd name="T9" fmla="*/ 2 h 22"/>
                <a:gd name="T10" fmla="*/ 1 w 4"/>
                <a:gd name="T11" fmla="*/ 22 h 22"/>
                <a:gd name="T12" fmla="*/ 1 w 4"/>
                <a:gd name="T13" fmla="*/ 6 h 22"/>
                <a:gd name="T14" fmla="*/ 4 w 4"/>
                <a:gd name="T15" fmla="*/ 6 h 22"/>
                <a:gd name="T16" fmla="*/ 4 w 4"/>
                <a:gd name="T17" fmla="*/ 22 h 22"/>
                <a:gd name="T18" fmla="*/ 1 w 4"/>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2">
                  <a:moveTo>
                    <a:pt x="4" y="2"/>
                  </a:moveTo>
                  <a:cubicBezTo>
                    <a:pt x="4" y="3"/>
                    <a:pt x="3" y="4"/>
                    <a:pt x="2" y="4"/>
                  </a:cubicBezTo>
                  <a:cubicBezTo>
                    <a:pt x="1" y="4"/>
                    <a:pt x="0" y="3"/>
                    <a:pt x="0" y="2"/>
                  </a:cubicBezTo>
                  <a:cubicBezTo>
                    <a:pt x="0" y="1"/>
                    <a:pt x="1" y="0"/>
                    <a:pt x="2" y="0"/>
                  </a:cubicBezTo>
                  <a:cubicBezTo>
                    <a:pt x="3" y="0"/>
                    <a:pt x="4" y="1"/>
                    <a:pt x="4" y="2"/>
                  </a:cubicBezTo>
                  <a:close/>
                  <a:moveTo>
                    <a:pt x="1" y="22"/>
                  </a:moveTo>
                  <a:cubicBezTo>
                    <a:pt x="1" y="6"/>
                    <a:pt x="1" y="6"/>
                    <a:pt x="1" y="6"/>
                  </a:cubicBezTo>
                  <a:cubicBezTo>
                    <a:pt x="4" y="6"/>
                    <a:pt x="4" y="6"/>
                    <a:pt x="4" y="6"/>
                  </a:cubicBezTo>
                  <a:cubicBezTo>
                    <a:pt x="4" y="22"/>
                    <a:pt x="4" y="22"/>
                    <a:pt x="4" y="22"/>
                  </a:cubicBezTo>
                  <a:lnTo>
                    <a:pt x="1" y="22"/>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7" name="Freeform 78">
              <a:extLst>
                <a:ext uri="{FF2B5EF4-FFF2-40B4-BE49-F238E27FC236}">
                  <a16:creationId xmlns:a16="http://schemas.microsoft.com/office/drawing/2014/main" id="{84792D5C-0AB9-4922-BA30-D2CEF5F21329}"/>
                </a:ext>
              </a:extLst>
            </p:cNvPr>
            <p:cNvSpPr>
              <a:spLocks/>
            </p:cNvSpPr>
            <p:nvPr userDrawn="1"/>
          </p:nvSpPr>
          <p:spPr bwMode="auto">
            <a:xfrm>
              <a:off x="10666413" y="854075"/>
              <a:ext cx="23813" cy="47625"/>
            </a:xfrm>
            <a:custGeom>
              <a:avLst/>
              <a:gdLst>
                <a:gd name="T0" fmla="*/ 0 w 8"/>
                <a:gd name="T1" fmla="*/ 5 h 16"/>
                <a:gd name="T2" fmla="*/ 0 w 8"/>
                <a:gd name="T3" fmla="*/ 0 h 16"/>
                <a:gd name="T4" fmla="*/ 3 w 8"/>
                <a:gd name="T5" fmla="*/ 0 h 16"/>
                <a:gd name="T6" fmla="*/ 3 w 8"/>
                <a:gd name="T7" fmla="*/ 3 h 16"/>
                <a:gd name="T8" fmla="*/ 3 w 8"/>
                <a:gd name="T9" fmla="*/ 3 h 16"/>
                <a:gd name="T10" fmla="*/ 7 w 8"/>
                <a:gd name="T11" fmla="*/ 0 h 16"/>
                <a:gd name="T12" fmla="*/ 8 w 8"/>
                <a:gd name="T13" fmla="*/ 0 h 16"/>
                <a:gd name="T14" fmla="*/ 8 w 8"/>
                <a:gd name="T15" fmla="*/ 3 h 16"/>
                <a:gd name="T16" fmla="*/ 7 w 8"/>
                <a:gd name="T17" fmla="*/ 3 h 16"/>
                <a:gd name="T18" fmla="*/ 3 w 8"/>
                <a:gd name="T19" fmla="*/ 6 h 16"/>
                <a:gd name="T20" fmla="*/ 3 w 8"/>
                <a:gd name="T21" fmla="*/ 8 h 16"/>
                <a:gd name="T22" fmla="*/ 3 w 8"/>
                <a:gd name="T23" fmla="*/ 16 h 16"/>
                <a:gd name="T24" fmla="*/ 0 w 8"/>
                <a:gd name="T25" fmla="*/ 16 h 16"/>
                <a:gd name="T26" fmla="*/ 0 w 8"/>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5"/>
                  </a:moveTo>
                  <a:cubicBezTo>
                    <a:pt x="0" y="3"/>
                    <a:pt x="0" y="2"/>
                    <a:pt x="0" y="0"/>
                  </a:cubicBezTo>
                  <a:cubicBezTo>
                    <a:pt x="3" y="0"/>
                    <a:pt x="3" y="0"/>
                    <a:pt x="3" y="0"/>
                  </a:cubicBezTo>
                  <a:cubicBezTo>
                    <a:pt x="3" y="3"/>
                    <a:pt x="3" y="3"/>
                    <a:pt x="3" y="3"/>
                  </a:cubicBezTo>
                  <a:cubicBezTo>
                    <a:pt x="3" y="3"/>
                    <a:pt x="3" y="3"/>
                    <a:pt x="3" y="3"/>
                  </a:cubicBezTo>
                  <a:cubicBezTo>
                    <a:pt x="4" y="1"/>
                    <a:pt x="5" y="0"/>
                    <a:pt x="7" y="0"/>
                  </a:cubicBezTo>
                  <a:cubicBezTo>
                    <a:pt x="8" y="0"/>
                    <a:pt x="8" y="0"/>
                    <a:pt x="8" y="0"/>
                  </a:cubicBezTo>
                  <a:cubicBezTo>
                    <a:pt x="8" y="3"/>
                    <a:pt x="8" y="3"/>
                    <a:pt x="8" y="3"/>
                  </a:cubicBezTo>
                  <a:cubicBezTo>
                    <a:pt x="8" y="3"/>
                    <a:pt x="7" y="3"/>
                    <a:pt x="7" y="3"/>
                  </a:cubicBezTo>
                  <a:cubicBezTo>
                    <a:pt x="5" y="3"/>
                    <a:pt x="4" y="4"/>
                    <a:pt x="3" y="6"/>
                  </a:cubicBezTo>
                  <a:cubicBezTo>
                    <a:pt x="3" y="7"/>
                    <a:pt x="3" y="7"/>
                    <a:pt x="3" y="8"/>
                  </a:cubicBezTo>
                  <a:cubicBezTo>
                    <a:pt x="3" y="16"/>
                    <a:pt x="3" y="16"/>
                    <a:pt x="3" y="16"/>
                  </a:cubicBezTo>
                  <a:cubicBezTo>
                    <a:pt x="0" y="16"/>
                    <a:pt x="0" y="16"/>
                    <a:pt x="0" y="16"/>
                  </a:cubicBezTo>
                  <a:lnTo>
                    <a:pt x="0"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8" name="Freeform 79">
              <a:extLst>
                <a:ext uri="{FF2B5EF4-FFF2-40B4-BE49-F238E27FC236}">
                  <a16:creationId xmlns:a16="http://schemas.microsoft.com/office/drawing/2014/main" id="{733D6CFF-693E-4B98-AE89-FC590B0AEAD5}"/>
                </a:ext>
              </a:extLst>
            </p:cNvPr>
            <p:cNvSpPr>
              <a:spLocks/>
            </p:cNvSpPr>
            <p:nvPr userDrawn="1"/>
          </p:nvSpPr>
          <p:spPr bwMode="auto">
            <a:xfrm>
              <a:off x="10696575"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7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6" y="18"/>
                    <a:pt x="7" y="18"/>
                  </a:cubicBezTo>
                  <a:cubicBezTo>
                    <a:pt x="8" y="18"/>
                    <a:pt x="9" y="18"/>
                    <a:pt x="9" y="18"/>
                  </a:cubicBezTo>
                  <a:cubicBezTo>
                    <a:pt x="9" y="20"/>
                    <a:pt x="9" y="20"/>
                    <a:pt x="9" y="20"/>
                  </a:cubicBezTo>
                  <a:cubicBezTo>
                    <a:pt x="9" y="20"/>
                    <a:pt x="8" y="20"/>
                    <a:pt x="7" y="20"/>
                  </a:cubicBezTo>
                  <a:cubicBezTo>
                    <a:pt x="5" y="20"/>
                    <a:pt x="4" y="20"/>
                    <a:pt x="3" y="19"/>
                  </a:cubicBezTo>
                  <a:cubicBezTo>
                    <a:pt x="3"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59" name="Freeform 80">
              <a:extLst>
                <a:ext uri="{FF2B5EF4-FFF2-40B4-BE49-F238E27FC236}">
                  <a16:creationId xmlns:a16="http://schemas.microsoft.com/office/drawing/2014/main" id="{D960CAF1-EA82-45B5-86E7-C553E7B25FF8}"/>
                </a:ext>
              </a:extLst>
            </p:cNvPr>
            <p:cNvSpPr>
              <a:spLocks/>
            </p:cNvSpPr>
            <p:nvPr userDrawn="1"/>
          </p:nvSpPr>
          <p:spPr bwMode="auto">
            <a:xfrm>
              <a:off x="10731500" y="833438"/>
              <a:ext cx="42863" cy="68263"/>
            </a:xfrm>
            <a:custGeom>
              <a:avLst/>
              <a:gdLst>
                <a:gd name="T0" fmla="*/ 0 w 14"/>
                <a:gd name="T1" fmla="*/ 0 h 23"/>
                <a:gd name="T2" fmla="*/ 3 w 14"/>
                <a:gd name="T3" fmla="*/ 0 h 23"/>
                <a:gd name="T4" fmla="*/ 3 w 14"/>
                <a:gd name="T5" fmla="*/ 10 h 23"/>
                <a:gd name="T6" fmla="*/ 3 w 14"/>
                <a:gd name="T7" fmla="*/ 10 h 23"/>
                <a:gd name="T8" fmla="*/ 5 w 14"/>
                <a:gd name="T9" fmla="*/ 8 h 23"/>
                <a:gd name="T10" fmla="*/ 8 w 14"/>
                <a:gd name="T11" fmla="*/ 7 h 23"/>
                <a:gd name="T12" fmla="*/ 14 w 14"/>
                <a:gd name="T13" fmla="*/ 14 h 23"/>
                <a:gd name="T14" fmla="*/ 14 w 14"/>
                <a:gd name="T15" fmla="*/ 23 h 23"/>
                <a:gd name="T16" fmla="*/ 11 w 14"/>
                <a:gd name="T17" fmla="*/ 23 h 23"/>
                <a:gd name="T18" fmla="*/ 11 w 14"/>
                <a:gd name="T19" fmla="*/ 14 h 23"/>
                <a:gd name="T20" fmla="*/ 7 w 14"/>
                <a:gd name="T21" fmla="*/ 9 h 23"/>
                <a:gd name="T22" fmla="*/ 3 w 14"/>
                <a:gd name="T23" fmla="*/ 12 h 23"/>
                <a:gd name="T24" fmla="*/ 3 w 14"/>
                <a:gd name="T25" fmla="*/ 14 h 23"/>
                <a:gd name="T26" fmla="*/ 3 w 14"/>
                <a:gd name="T27" fmla="*/ 23 h 23"/>
                <a:gd name="T28" fmla="*/ 0 w 14"/>
                <a:gd name="T29" fmla="*/ 23 h 23"/>
                <a:gd name="T30" fmla="*/ 0 w 14"/>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3">
                  <a:moveTo>
                    <a:pt x="0" y="0"/>
                  </a:moveTo>
                  <a:cubicBezTo>
                    <a:pt x="3" y="0"/>
                    <a:pt x="3" y="0"/>
                    <a:pt x="3" y="0"/>
                  </a:cubicBezTo>
                  <a:cubicBezTo>
                    <a:pt x="3" y="10"/>
                    <a:pt x="3" y="10"/>
                    <a:pt x="3" y="10"/>
                  </a:cubicBezTo>
                  <a:cubicBezTo>
                    <a:pt x="3" y="10"/>
                    <a:pt x="3" y="10"/>
                    <a:pt x="3" y="10"/>
                  </a:cubicBezTo>
                  <a:cubicBezTo>
                    <a:pt x="4" y="9"/>
                    <a:pt x="5" y="8"/>
                    <a:pt x="5" y="8"/>
                  </a:cubicBezTo>
                  <a:cubicBezTo>
                    <a:pt x="6" y="7"/>
                    <a:pt x="7" y="7"/>
                    <a:pt x="8" y="7"/>
                  </a:cubicBezTo>
                  <a:cubicBezTo>
                    <a:pt x="10" y="7"/>
                    <a:pt x="14" y="8"/>
                    <a:pt x="14" y="14"/>
                  </a:cubicBezTo>
                  <a:cubicBezTo>
                    <a:pt x="14" y="23"/>
                    <a:pt x="14" y="23"/>
                    <a:pt x="14" y="23"/>
                  </a:cubicBezTo>
                  <a:cubicBezTo>
                    <a:pt x="11" y="23"/>
                    <a:pt x="11" y="23"/>
                    <a:pt x="11" y="23"/>
                  </a:cubicBezTo>
                  <a:cubicBezTo>
                    <a:pt x="11" y="14"/>
                    <a:pt x="11" y="14"/>
                    <a:pt x="11" y="14"/>
                  </a:cubicBezTo>
                  <a:cubicBezTo>
                    <a:pt x="11" y="12"/>
                    <a:pt x="10" y="9"/>
                    <a:pt x="7" y="9"/>
                  </a:cubicBezTo>
                  <a:cubicBezTo>
                    <a:pt x="5" y="9"/>
                    <a:pt x="4" y="11"/>
                    <a:pt x="3" y="12"/>
                  </a:cubicBezTo>
                  <a:cubicBezTo>
                    <a:pt x="3" y="13"/>
                    <a:pt x="3" y="13"/>
                    <a:pt x="3" y="14"/>
                  </a:cubicBezTo>
                  <a:cubicBezTo>
                    <a:pt x="3" y="23"/>
                    <a:pt x="3" y="23"/>
                    <a:pt x="3" y="23"/>
                  </a:cubicBezTo>
                  <a:cubicBezTo>
                    <a:pt x="0" y="23"/>
                    <a:pt x="0" y="23"/>
                    <a:pt x="0" y="23"/>
                  </a:cubicBezTo>
                  <a:lnTo>
                    <a:pt x="0"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0" name="Freeform 81">
              <a:extLst>
                <a:ext uri="{FF2B5EF4-FFF2-40B4-BE49-F238E27FC236}">
                  <a16:creationId xmlns:a16="http://schemas.microsoft.com/office/drawing/2014/main" id="{067370DA-490C-4A80-945B-701D82CE634A}"/>
                </a:ext>
              </a:extLst>
            </p:cNvPr>
            <p:cNvSpPr>
              <a:spLocks/>
            </p:cNvSpPr>
            <p:nvPr userDrawn="1"/>
          </p:nvSpPr>
          <p:spPr bwMode="auto">
            <a:xfrm>
              <a:off x="10802938"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6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5" y="18"/>
                    <a:pt x="7" y="18"/>
                  </a:cubicBezTo>
                  <a:cubicBezTo>
                    <a:pt x="8" y="18"/>
                    <a:pt x="8" y="18"/>
                    <a:pt x="9" y="18"/>
                  </a:cubicBezTo>
                  <a:cubicBezTo>
                    <a:pt x="9" y="20"/>
                    <a:pt x="9" y="20"/>
                    <a:pt x="9" y="20"/>
                  </a:cubicBezTo>
                  <a:cubicBezTo>
                    <a:pt x="8" y="20"/>
                    <a:pt x="7" y="20"/>
                    <a:pt x="6" y="20"/>
                  </a:cubicBezTo>
                  <a:cubicBezTo>
                    <a:pt x="5" y="20"/>
                    <a:pt x="4" y="20"/>
                    <a:pt x="3" y="19"/>
                  </a:cubicBezTo>
                  <a:cubicBezTo>
                    <a:pt x="2"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1" name="Freeform 82">
              <a:extLst>
                <a:ext uri="{FF2B5EF4-FFF2-40B4-BE49-F238E27FC236}">
                  <a16:creationId xmlns:a16="http://schemas.microsoft.com/office/drawing/2014/main" id="{C23BDD36-4456-45E8-AC51-C927D1CACC61}"/>
                </a:ext>
              </a:extLst>
            </p:cNvPr>
            <p:cNvSpPr>
              <a:spLocks noEditPoints="1"/>
            </p:cNvSpPr>
            <p:nvPr userDrawn="1"/>
          </p:nvSpPr>
          <p:spPr bwMode="auto">
            <a:xfrm>
              <a:off x="10836275" y="854075"/>
              <a:ext cx="44450" cy="47625"/>
            </a:xfrm>
            <a:custGeom>
              <a:avLst/>
              <a:gdLst>
                <a:gd name="T0" fmla="*/ 15 w 15"/>
                <a:gd name="T1" fmla="*/ 8 h 16"/>
                <a:gd name="T2" fmla="*/ 7 w 15"/>
                <a:gd name="T3" fmla="*/ 16 h 16"/>
                <a:gd name="T4" fmla="*/ 0 w 15"/>
                <a:gd name="T5" fmla="*/ 8 h 16"/>
                <a:gd name="T6" fmla="*/ 8 w 15"/>
                <a:gd name="T7" fmla="*/ 0 h 16"/>
                <a:gd name="T8" fmla="*/ 15 w 15"/>
                <a:gd name="T9" fmla="*/ 8 h 16"/>
                <a:gd name="T10" fmla="*/ 3 w 15"/>
                <a:gd name="T11" fmla="*/ 8 h 16"/>
                <a:gd name="T12" fmla="*/ 7 w 15"/>
                <a:gd name="T13" fmla="*/ 14 h 16"/>
                <a:gd name="T14" fmla="*/ 12 w 15"/>
                <a:gd name="T15" fmla="*/ 8 h 16"/>
                <a:gd name="T16" fmla="*/ 7 w 15"/>
                <a:gd name="T17" fmla="*/ 2 h 16"/>
                <a:gd name="T18" fmla="*/ 3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15" y="8"/>
                  </a:moveTo>
                  <a:cubicBezTo>
                    <a:pt x="15" y="14"/>
                    <a:pt x="11" y="16"/>
                    <a:pt x="7" y="16"/>
                  </a:cubicBezTo>
                  <a:cubicBezTo>
                    <a:pt x="3" y="16"/>
                    <a:pt x="0" y="13"/>
                    <a:pt x="0" y="8"/>
                  </a:cubicBezTo>
                  <a:cubicBezTo>
                    <a:pt x="0" y="3"/>
                    <a:pt x="3" y="0"/>
                    <a:pt x="8" y="0"/>
                  </a:cubicBezTo>
                  <a:cubicBezTo>
                    <a:pt x="12" y="0"/>
                    <a:pt x="15" y="3"/>
                    <a:pt x="15" y="8"/>
                  </a:cubicBezTo>
                  <a:close/>
                  <a:moveTo>
                    <a:pt x="3" y="8"/>
                  </a:moveTo>
                  <a:cubicBezTo>
                    <a:pt x="3" y="12"/>
                    <a:pt x="5" y="14"/>
                    <a:pt x="7" y="14"/>
                  </a:cubicBezTo>
                  <a:cubicBezTo>
                    <a:pt x="10" y="14"/>
                    <a:pt x="12" y="12"/>
                    <a:pt x="12" y="8"/>
                  </a:cubicBezTo>
                  <a:cubicBezTo>
                    <a:pt x="12" y="6"/>
                    <a:pt x="11" y="2"/>
                    <a:pt x="7" y="2"/>
                  </a:cubicBezTo>
                  <a:cubicBezTo>
                    <a:pt x="4"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2" name="Freeform 83">
              <a:extLst>
                <a:ext uri="{FF2B5EF4-FFF2-40B4-BE49-F238E27FC236}">
                  <a16:creationId xmlns:a16="http://schemas.microsoft.com/office/drawing/2014/main" id="{FF5BBC23-88E7-41B4-86D4-46360CDC7B04}"/>
                </a:ext>
              </a:extLst>
            </p:cNvPr>
            <p:cNvSpPr>
              <a:spLocks noEditPoints="1"/>
            </p:cNvSpPr>
            <p:nvPr userDrawn="1"/>
          </p:nvSpPr>
          <p:spPr bwMode="auto">
            <a:xfrm>
              <a:off x="10907713" y="836613"/>
              <a:ext cx="53975" cy="65088"/>
            </a:xfrm>
            <a:custGeom>
              <a:avLst/>
              <a:gdLst>
                <a:gd name="T0" fmla="*/ 5 w 18"/>
                <a:gd name="T1" fmla="*/ 15 h 22"/>
                <a:gd name="T2" fmla="*/ 3 w 18"/>
                <a:gd name="T3" fmla="*/ 22 h 22"/>
                <a:gd name="T4" fmla="*/ 0 w 18"/>
                <a:gd name="T5" fmla="*/ 22 h 22"/>
                <a:gd name="T6" fmla="*/ 7 w 18"/>
                <a:gd name="T7" fmla="*/ 0 h 22"/>
                <a:gd name="T8" fmla="*/ 11 w 18"/>
                <a:gd name="T9" fmla="*/ 0 h 22"/>
                <a:gd name="T10" fmla="*/ 18 w 18"/>
                <a:gd name="T11" fmla="*/ 22 h 22"/>
                <a:gd name="T12" fmla="*/ 15 w 18"/>
                <a:gd name="T13" fmla="*/ 22 h 22"/>
                <a:gd name="T14" fmla="*/ 13 w 18"/>
                <a:gd name="T15" fmla="*/ 15 h 22"/>
                <a:gd name="T16" fmla="*/ 5 w 18"/>
                <a:gd name="T17" fmla="*/ 15 h 22"/>
                <a:gd name="T18" fmla="*/ 12 w 18"/>
                <a:gd name="T19" fmla="*/ 13 h 22"/>
                <a:gd name="T20" fmla="*/ 10 w 18"/>
                <a:gd name="T21" fmla="*/ 7 h 22"/>
                <a:gd name="T22" fmla="*/ 9 w 18"/>
                <a:gd name="T23" fmla="*/ 3 h 22"/>
                <a:gd name="T24" fmla="*/ 9 w 18"/>
                <a:gd name="T25" fmla="*/ 3 h 22"/>
                <a:gd name="T26" fmla="*/ 8 w 18"/>
                <a:gd name="T27" fmla="*/ 7 h 22"/>
                <a:gd name="T28" fmla="*/ 6 w 18"/>
                <a:gd name="T29" fmla="*/ 13 h 22"/>
                <a:gd name="T30" fmla="*/ 12 w 18"/>
                <a:gd name="T31"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2">
                  <a:moveTo>
                    <a:pt x="5" y="15"/>
                  </a:moveTo>
                  <a:cubicBezTo>
                    <a:pt x="3" y="22"/>
                    <a:pt x="3" y="22"/>
                    <a:pt x="3" y="22"/>
                  </a:cubicBezTo>
                  <a:cubicBezTo>
                    <a:pt x="0" y="22"/>
                    <a:pt x="0" y="22"/>
                    <a:pt x="0" y="22"/>
                  </a:cubicBezTo>
                  <a:cubicBezTo>
                    <a:pt x="7" y="0"/>
                    <a:pt x="7" y="0"/>
                    <a:pt x="7" y="0"/>
                  </a:cubicBezTo>
                  <a:cubicBezTo>
                    <a:pt x="11" y="0"/>
                    <a:pt x="11" y="0"/>
                    <a:pt x="11" y="0"/>
                  </a:cubicBezTo>
                  <a:cubicBezTo>
                    <a:pt x="18" y="22"/>
                    <a:pt x="18" y="22"/>
                    <a:pt x="18" y="22"/>
                  </a:cubicBezTo>
                  <a:cubicBezTo>
                    <a:pt x="15" y="22"/>
                    <a:pt x="15" y="22"/>
                    <a:pt x="15" y="22"/>
                  </a:cubicBezTo>
                  <a:cubicBezTo>
                    <a:pt x="13" y="15"/>
                    <a:pt x="13" y="15"/>
                    <a:pt x="13" y="15"/>
                  </a:cubicBezTo>
                  <a:lnTo>
                    <a:pt x="5" y="15"/>
                  </a:lnTo>
                  <a:close/>
                  <a:moveTo>
                    <a:pt x="12" y="13"/>
                  </a:moveTo>
                  <a:cubicBezTo>
                    <a:pt x="10" y="7"/>
                    <a:pt x="10" y="7"/>
                    <a:pt x="10" y="7"/>
                  </a:cubicBezTo>
                  <a:cubicBezTo>
                    <a:pt x="10" y="5"/>
                    <a:pt x="9" y="4"/>
                    <a:pt x="9" y="3"/>
                  </a:cubicBezTo>
                  <a:cubicBezTo>
                    <a:pt x="9" y="3"/>
                    <a:pt x="9" y="3"/>
                    <a:pt x="9" y="3"/>
                  </a:cubicBezTo>
                  <a:cubicBezTo>
                    <a:pt x="9" y="4"/>
                    <a:pt x="8" y="5"/>
                    <a:pt x="8" y="7"/>
                  </a:cubicBezTo>
                  <a:cubicBezTo>
                    <a:pt x="6" y="13"/>
                    <a:pt x="6" y="13"/>
                    <a:pt x="6" y="13"/>
                  </a:cubicBezTo>
                  <a:lnTo>
                    <a:pt x="12"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3" name="Freeform 84">
              <a:extLst>
                <a:ext uri="{FF2B5EF4-FFF2-40B4-BE49-F238E27FC236}">
                  <a16:creationId xmlns:a16="http://schemas.microsoft.com/office/drawing/2014/main" id="{02EBB714-86F7-4B71-B092-12B5AF1D8B66}"/>
                </a:ext>
              </a:extLst>
            </p:cNvPr>
            <p:cNvSpPr>
              <a:spLocks noEditPoints="1"/>
            </p:cNvSpPr>
            <p:nvPr userDrawn="1"/>
          </p:nvSpPr>
          <p:spPr bwMode="auto">
            <a:xfrm>
              <a:off x="10968038" y="833438"/>
              <a:ext cx="44450" cy="68263"/>
            </a:xfrm>
            <a:custGeom>
              <a:avLst/>
              <a:gdLst>
                <a:gd name="T0" fmla="*/ 15 w 15"/>
                <a:gd name="T1" fmla="*/ 0 h 23"/>
                <a:gd name="T2" fmla="*/ 15 w 15"/>
                <a:gd name="T3" fmla="*/ 19 h 23"/>
                <a:gd name="T4" fmla="*/ 15 w 15"/>
                <a:gd name="T5" fmla="*/ 23 h 23"/>
                <a:gd name="T6" fmla="*/ 12 w 15"/>
                <a:gd name="T7" fmla="*/ 23 h 23"/>
                <a:gd name="T8" fmla="*/ 12 w 15"/>
                <a:gd name="T9" fmla="*/ 20 h 23"/>
                <a:gd name="T10" fmla="*/ 12 w 15"/>
                <a:gd name="T11" fmla="*/ 20 h 23"/>
                <a:gd name="T12" fmla="*/ 7 w 15"/>
                <a:gd name="T13" fmla="*/ 23 h 23"/>
                <a:gd name="T14" fmla="*/ 0 w 15"/>
                <a:gd name="T15" fmla="*/ 15 h 23"/>
                <a:gd name="T16" fmla="*/ 7 w 15"/>
                <a:gd name="T17" fmla="*/ 7 h 23"/>
                <a:gd name="T18" fmla="*/ 12 w 15"/>
                <a:gd name="T19" fmla="*/ 9 h 23"/>
                <a:gd name="T20" fmla="*/ 12 w 15"/>
                <a:gd name="T21" fmla="*/ 9 h 23"/>
                <a:gd name="T22" fmla="*/ 12 w 15"/>
                <a:gd name="T23" fmla="*/ 0 h 23"/>
                <a:gd name="T24" fmla="*/ 15 w 15"/>
                <a:gd name="T25" fmla="*/ 0 h 23"/>
                <a:gd name="T26" fmla="*/ 12 w 15"/>
                <a:gd name="T27" fmla="*/ 14 h 23"/>
                <a:gd name="T28" fmla="*/ 12 w 15"/>
                <a:gd name="T29" fmla="*/ 13 h 23"/>
                <a:gd name="T30" fmla="*/ 8 w 15"/>
                <a:gd name="T31" fmla="*/ 9 h 23"/>
                <a:gd name="T32" fmla="*/ 3 w 15"/>
                <a:gd name="T33" fmla="*/ 15 h 23"/>
                <a:gd name="T34" fmla="*/ 7 w 15"/>
                <a:gd name="T35" fmla="*/ 21 h 23"/>
                <a:gd name="T36" fmla="*/ 12 w 15"/>
                <a:gd name="T37" fmla="*/ 18 h 23"/>
                <a:gd name="T38" fmla="*/ 12 w 15"/>
                <a:gd name="T39" fmla="*/ 16 h 23"/>
                <a:gd name="T40" fmla="*/ 12 w 15"/>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3">
                  <a:moveTo>
                    <a:pt x="15" y="0"/>
                  </a:moveTo>
                  <a:cubicBezTo>
                    <a:pt x="15" y="19"/>
                    <a:pt x="15" y="19"/>
                    <a:pt x="15" y="19"/>
                  </a:cubicBezTo>
                  <a:cubicBezTo>
                    <a:pt x="15" y="20"/>
                    <a:pt x="15" y="22"/>
                    <a:pt x="15" y="23"/>
                  </a:cubicBezTo>
                  <a:cubicBezTo>
                    <a:pt x="12" y="23"/>
                    <a:pt x="12" y="23"/>
                    <a:pt x="12" y="23"/>
                  </a:cubicBezTo>
                  <a:cubicBezTo>
                    <a:pt x="12" y="20"/>
                    <a:pt x="12" y="20"/>
                    <a:pt x="12" y="20"/>
                  </a:cubicBezTo>
                  <a:cubicBezTo>
                    <a:pt x="12" y="20"/>
                    <a:pt x="12" y="20"/>
                    <a:pt x="12" y="20"/>
                  </a:cubicBezTo>
                  <a:cubicBezTo>
                    <a:pt x="11" y="22"/>
                    <a:pt x="9" y="23"/>
                    <a:pt x="7" y="23"/>
                  </a:cubicBezTo>
                  <a:cubicBezTo>
                    <a:pt x="3" y="23"/>
                    <a:pt x="0" y="20"/>
                    <a:pt x="0" y="15"/>
                  </a:cubicBezTo>
                  <a:cubicBezTo>
                    <a:pt x="0" y="10"/>
                    <a:pt x="3" y="7"/>
                    <a:pt x="7" y="7"/>
                  </a:cubicBezTo>
                  <a:cubicBezTo>
                    <a:pt x="9" y="7"/>
                    <a:pt x="11" y="8"/>
                    <a:pt x="12" y="9"/>
                  </a:cubicBezTo>
                  <a:cubicBezTo>
                    <a:pt x="12" y="9"/>
                    <a:pt x="12" y="9"/>
                    <a:pt x="12" y="9"/>
                  </a:cubicBezTo>
                  <a:cubicBezTo>
                    <a:pt x="12" y="0"/>
                    <a:pt x="12" y="0"/>
                    <a:pt x="12" y="0"/>
                  </a:cubicBezTo>
                  <a:lnTo>
                    <a:pt x="15" y="0"/>
                  </a:lnTo>
                  <a:close/>
                  <a:moveTo>
                    <a:pt x="12" y="14"/>
                  </a:moveTo>
                  <a:cubicBezTo>
                    <a:pt x="12" y="13"/>
                    <a:pt x="12" y="13"/>
                    <a:pt x="12" y="13"/>
                  </a:cubicBezTo>
                  <a:cubicBezTo>
                    <a:pt x="11" y="11"/>
                    <a:pt x="10" y="9"/>
                    <a:pt x="8" y="9"/>
                  </a:cubicBezTo>
                  <a:cubicBezTo>
                    <a:pt x="5" y="9"/>
                    <a:pt x="3" y="12"/>
                    <a:pt x="3" y="15"/>
                  </a:cubicBezTo>
                  <a:cubicBezTo>
                    <a:pt x="3" y="18"/>
                    <a:pt x="4" y="21"/>
                    <a:pt x="7" y="21"/>
                  </a:cubicBezTo>
                  <a:cubicBezTo>
                    <a:pt x="9" y="21"/>
                    <a:pt x="11" y="20"/>
                    <a:pt x="12" y="18"/>
                  </a:cubicBezTo>
                  <a:cubicBezTo>
                    <a:pt x="12" y="17"/>
                    <a:pt x="12" y="17"/>
                    <a:pt x="12" y="16"/>
                  </a:cubicBezTo>
                  <a:lnTo>
                    <a:pt x="12" y="1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4" name="Freeform 85">
              <a:extLst>
                <a:ext uri="{FF2B5EF4-FFF2-40B4-BE49-F238E27FC236}">
                  <a16:creationId xmlns:a16="http://schemas.microsoft.com/office/drawing/2014/main" id="{8A00FC13-C8AC-4313-A1A5-6D60AFAFF279}"/>
                </a:ext>
              </a:extLst>
            </p:cNvPr>
            <p:cNvSpPr>
              <a:spLocks noEditPoints="1"/>
            </p:cNvSpPr>
            <p:nvPr userDrawn="1"/>
          </p:nvSpPr>
          <p:spPr bwMode="auto">
            <a:xfrm>
              <a:off x="11022013" y="854075"/>
              <a:ext cx="47625" cy="47625"/>
            </a:xfrm>
            <a:custGeom>
              <a:avLst/>
              <a:gdLst>
                <a:gd name="T0" fmla="*/ 16 w 16"/>
                <a:gd name="T1" fmla="*/ 8 h 16"/>
                <a:gd name="T2" fmla="*/ 8 w 16"/>
                <a:gd name="T3" fmla="*/ 16 h 16"/>
                <a:gd name="T4" fmla="*/ 0 w 16"/>
                <a:gd name="T5" fmla="*/ 8 h 16"/>
                <a:gd name="T6" fmla="*/ 8 w 16"/>
                <a:gd name="T7" fmla="*/ 0 h 16"/>
                <a:gd name="T8" fmla="*/ 16 w 16"/>
                <a:gd name="T9" fmla="*/ 8 h 16"/>
                <a:gd name="T10" fmla="*/ 3 w 16"/>
                <a:gd name="T11" fmla="*/ 8 h 16"/>
                <a:gd name="T12" fmla="*/ 8 w 16"/>
                <a:gd name="T13" fmla="*/ 14 h 16"/>
                <a:gd name="T14" fmla="*/ 13 w 16"/>
                <a:gd name="T15" fmla="*/ 8 h 16"/>
                <a:gd name="T16" fmla="*/ 8 w 16"/>
                <a:gd name="T17" fmla="*/ 2 h 16"/>
                <a:gd name="T18" fmla="*/ 3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16" y="8"/>
                  </a:moveTo>
                  <a:cubicBezTo>
                    <a:pt x="16" y="14"/>
                    <a:pt x="12" y="16"/>
                    <a:pt x="8" y="16"/>
                  </a:cubicBezTo>
                  <a:cubicBezTo>
                    <a:pt x="4" y="16"/>
                    <a:pt x="0" y="13"/>
                    <a:pt x="0" y="8"/>
                  </a:cubicBezTo>
                  <a:cubicBezTo>
                    <a:pt x="0" y="3"/>
                    <a:pt x="4" y="0"/>
                    <a:pt x="8" y="0"/>
                  </a:cubicBezTo>
                  <a:cubicBezTo>
                    <a:pt x="13" y="0"/>
                    <a:pt x="16" y="3"/>
                    <a:pt x="16" y="8"/>
                  </a:cubicBezTo>
                  <a:close/>
                  <a:moveTo>
                    <a:pt x="3" y="8"/>
                  </a:moveTo>
                  <a:cubicBezTo>
                    <a:pt x="3" y="12"/>
                    <a:pt x="5" y="14"/>
                    <a:pt x="8" y="14"/>
                  </a:cubicBezTo>
                  <a:cubicBezTo>
                    <a:pt x="11" y="14"/>
                    <a:pt x="13" y="12"/>
                    <a:pt x="13" y="8"/>
                  </a:cubicBezTo>
                  <a:cubicBezTo>
                    <a:pt x="13" y="6"/>
                    <a:pt x="11" y="2"/>
                    <a:pt x="8" y="2"/>
                  </a:cubicBezTo>
                  <a:cubicBezTo>
                    <a:pt x="5"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5" name="Rectangle 86">
              <a:extLst>
                <a:ext uri="{FF2B5EF4-FFF2-40B4-BE49-F238E27FC236}">
                  <a16:creationId xmlns:a16="http://schemas.microsoft.com/office/drawing/2014/main" id="{696C0B48-A00D-4128-B0CC-BD38A7E55150}"/>
                </a:ext>
              </a:extLst>
            </p:cNvPr>
            <p:cNvSpPr>
              <a:spLocks noChangeArrowheads="1"/>
            </p:cNvSpPr>
            <p:nvPr userDrawn="1"/>
          </p:nvSpPr>
          <p:spPr bwMode="auto">
            <a:xfrm>
              <a:off x="11077575" y="833438"/>
              <a:ext cx="9525" cy="68263"/>
            </a:xfrm>
            <a:prstGeom prst="rect">
              <a:avLst/>
            </a:prstGeom>
            <a:solidFill>
              <a:srgbClr val="B41E8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6" name="Freeform 87">
              <a:extLst>
                <a:ext uri="{FF2B5EF4-FFF2-40B4-BE49-F238E27FC236}">
                  <a16:creationId xmlns:a16="http://schemas.microsoft.com/office/drawing/2014/main" id="{CDC2317C-7C3B-4C47-AB6E-1F954A5D6115}"/>
                </a:ext>
              </a:extLst>
            </p:cNvPr>
            <p:cNvSpPr>
              <a:spLocks noEditPoints="1"/>
            </p:cNvSpPr>
            <p:nvPr userDrawn="1"/>
          </p:nvSpPr>
          <p:spPr bwMode="auto">
            <a:xfrm>
              <a:off x="11098213"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3 w 14"/>
                <a:gd name="T17" fmla="*/ 9 h 16"/>
                <a:gd name="T18" fmla="*/ 2 w 14"/>
                <a:gd name="T19" fmla="*/ 9 h 16"/>
                <a:gd name="T20" fmla="*/ 11 w 14"/>
                <a:gd name="T21" fmla="*/ 7 h 16"/>
                <a:gd name="T22" fmla="*/ 7 w 14"/>
                <a:gd name="T23" fmla="*/ 2 h 16"/>
                <a:gd name="T24" fmla="*/ 2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2"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2" y="0"/>
                    <a:pt x="7" y="0"/>
                  </a:cubicBezTo>
                  <a:cubicBezTo>
                    <a:pt x="12" y="0"/>
                    <a:pt x="14" y="5"/>
                    <a:pt x="14" y="7"/>
                  </a:cubicBezTo>
                  <a:cubicBezTo>
                    <a:pt x="14" y="8"/>
                    <a:pt x="13" y="8"/>
                    <a:pt x="13" y="9"/>
                  </a:cubicBezTo>
                  <a:lnTo>
                    <a:pt x="2" y="9"/>
                  </a:lnTo>
                  <a:close/>
                  <a:moveTo>
                    <a:pt x="11" y="7"/>
                  </a:moveTo>
                  <a:cubicBezTo>
                    <a:pt x="11" y="5"/>
                    <a:pt x="10" y="2"/>
                    <a:pt x="7" y="2"/>
                  </a:cubicBezTo>
                  <a:cubicBezTo>
                    <a:pt x="4" y="2"/>
                    <a:pt x="3" y="5"/>
                    <a:pt x="2"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7" name="Freeform 88">
              <a:extLst>
                <a:ext uri="{FF2B5EF4-FFF2-40B4-BE49-F238E27FC236}">
                  <a16:creationId xmlns:a16="http://schemas.microsoft.com/office/drawing/2014/main" id="{ED272B9F-99E8-46FA-9D05-DCBE39F2546F}"/>
                </a:ext>
              </a:extLst>
            </p:cNvPr>
            <p:cNvSpPr>
              <a:spLocks/>
            </p:cNvSpPr>
            <p:nvPr userDrawn="1"/>
          </p:nvSpPr>
          <p:spPr bwMode="auto">
            <a:xfrm>
              <a:off x="11145838" y="854075"/>
              <a:ext cx="30163" cy="47625"/>
            </a:xfrm>
            <a:custGeom>
              <a:avLst/>
              <a:gdLst>
                <a:gd name="T0" fmla="*/ 1 w 10"/>
                <a:gd name="T1" fmla="*/ 13 h 16"/>
                <a:gd name="T2" fmla="*/ 4 w 10"/>
                <a:gd name="T3" fmla="*/ 14 h 16"/>
                <a:gd name="T4" fmla="*/ 8 w 10"/>
                <a:gd name="T5" fmla="*/ 12 h 16"/>
                <a:gd name="T6" fmla="*/ 5 w 10"/>
                <a:gd name="T7" fmla="*/ 9 h 16"/>
                <a:gd name="T8" fmla="*/ 0 w 10"/>
                <a:gd name="T9" fmla="*/ 5 h 16"/>
                <a:gd name="T10" fmla="*/ 6 w 10"/>
                <a:gd name="T11" fmla="*/ 0 h 16"/>
                <a:gd name="T12" fmla="*/ 10 w 10"/>
                <a:gd name="T13" fmla="*/ 1 h 16"/>
                <a:gd name="T14" fmla="*/ 9 w 10"/>
                <a:gd name="T15" fmla="*/ 3 h 16"/>
                <a:gd name="T16" fmla="*/ 6 w 10"/>
                <a:gd name="T17" fmla="*/ 2 h 16"/>
                <a:gd name="T18" fmla="*/ 3 w 10"/>
                <a:gd name="T19" fmla="*/ 4 h 16"/>
                <a:gd name="T20" fmla="*/ 6 w 10"/>
                <a:gd name="T21" fmla="*/ 7 h 16"/>
                <a:gd name="T22" fmla="*/ 10 w 10"/>
                <a:gd name="T23" fmla="*/ 12 h 16"/>
                <a:gd name="T24" fmla="*/ 4 w 10"/>
                <a:gd name="T25" fmla="*/ 16 h 16"/>
                <a:gd name="T26" fmla="*/ 0 w 10"/>
                <a:gd name="T27" fmla="*/ 15 h 16"/>
                <a:gd name="T28" fmla="*/ 1 w 10"/>
                <a:gd name="T2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6">
                  <a:moveTo>
                    <a:pt x="1" y="13"/>
                  </a:moveTo>
                  <a:cubicBezTo>
                    <a:pt x="2" y="14"/>
                    <a:pt x="3" y="14"/>
                    <a:pt x="4" y="14"/>
                  </a:cubicBezTo>
                  <a:cubicBezTo>
                    <a:pt x="7" y="14"/>
                    <a:pt x="8" y="13"/>
                    <a:pt x="8" y="12"/>
                  </a:cubicBezTo>
                  <a:cubicBezTo>
                    <a:pt x="8" y="11"/>
                    <a:pt x="7" y="10"/>
                    <a:pt x="5" y="9"/>
                  </a:cubicBezTo>
                  <a:cubicBezTo>
                    <a:pt x="2" y="8"/>
                    <a:pt x="0" y="6"/>
                    <a:pt x="0" y="5"/>
                  </a:cubicBezTo>
                  <a:cubicBezTo>
                    <a:pt x="0" y="2"/>
                    <a:pt x="2" y="0"/>
                    <a:pt x="6" y="0"/>
                  </a:cubicBezTo>
                  <a:cubicBezTo>
                    <a:pt x="7" y="0"/>
                    <a:pt x="9" y="0"/>
                    <a:pt x="10" y="1"/>
                  </a:cubicBezTo>
                  <a:cubicBezTo>
                    <a:pt x="9" y="3"/>
                    <a:pt x="9" y="3"/>
                    <a:pt x="9" y="3"/>
                  </a:cubicBezTo>
                  <a:cubicBezTo>
                    <a:pt x="8" y="3"/>
                    <a:pt x="7" y="2"/>
                    <a:pt x="6" y="2"/>
                  </a:cubicBezTo>
                  <a:cubicBezTo>
                    <a:pt x="4" y="2"/>
                    <a:pt x="3" y="3"/>
                    <a:pt x="3" y="4"/>
                  </a:cubicBezTo>
                  <a:cubicBezTo>
                    <a:pt x="3" y="6"/>
                    <a:pt x="4" y="6"/>
                    <a:pt x="6" y="7"/>
                  </a:cubicBezTo>
                  <a:cubicBezTo>
                    <a:pt x="9" y="8"/>
                    <a:pt x="10" y="9"/>
                    <a:pt x="10" y="12"/>
                  </a:cubicBezTo>
                  <a:cubicBezTo>
                    <a:pt x="10" y="14"/>
                    <a:pt x="8" y="16"/>
                    <a:pt x="4" y="16"/>
                  </a:cubicBezTo>
                  <a:cubicBezTo>
                    <a:pt x="3" y="16"/>
                    <a:pt x="1" y="16"/>
                    <a:pt x="0" y="15"/>
                  </a:cubicBezTo>
                  <a:lnTo>
                    <a:pt x="1"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8" name="Freeform 89">
              <a:extLst>
                <a:ext uri="{FF2B5EF4-FFF2-40B4-BE49-F238E27FC236}">
                  <a16:creationId xmlns:a16="http://schemas.microsoft.com/office/drawing/2014/main" id="{768D280C-EDDB-45A6-913D-093E3E43FD49}"/>
                </a:ext>
              </a:extLst>
            </p:cNvPr>
            <p:cNvSpPr>
              <a:spLocks/>
            </p:cNvSpPr>
            <p:nvPr userDrawn="1"/>
          </p:nvSpPr>
          <p:spPr bwMode="auto">
            <a:xfrm>
              <a:off x="11185525" y="854075"/>
              <a:ext cx="34925" cy="47625"/>
            </a:xfrm>
            <a:custGeom>
              <a:avLst/>
              <a:gdLst>
                <a:gd name="T0" fmla="*/ 12 w 12"/>
                <a:gd name="T1" fmla="*/ 15 h 16"/>
                <a:gd name="T2" fmla="*/ 8 w 12"/>
                <a:gd name="T3" fmla="*/ 16 h 16"/>
                <a:gd name="T4" fmla="*/ 0 w 12"/>
                <a:gd name="T5" fmla="*/ 8 h 16"/>
                <a:gd name="T6" fmla="*/ 8 w 12"/>
                <a:gd name="T7" fmla="*/ 0 h 16"/>
                <a:gd name="T8" fmla="*/ 12 w 12"/>
                <a:gd name="T9" fmla="*/ 1 h 16"/>
                <a:gd name="T10" fmla="*/ 12 w 12"/>
                <a:gd name="T11" fmla="*/ 3 h 16"/>
                <a:gd name="T12" fmla="*/ 8 w 12"/>
                <a:gd name="T13" fmla="*/ 2 h 16"/>
                <a:gd name="T14" fmla="*/ 3 w 12"/>
                <a:gd name="T15" fmla="*/ 8 h 16"/>
                <a:gd name="T16" fmla="*/ 8 w 12"/>
                <a:gd name="T17" fmla="*/ 14 h 16"/>
                <a:gd name="T18" fmla="*/ 12 w 12"/>
                <a:gd name="T19" fmla="*/ 13 h 16"/>
                <a:gd name="T20" fmla="*/ 12 w 12"/>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2" y="15"/>
                  </a:moveTo>
                  <a:cubicBezTo>
                    <a:pt x="11" y="16"/>
                    <a:pt x="10" y="16"/>
                    <a:pt x="8" y="16"/>
                  </a:cubicBezTo>
                  <a:cubicBezTo>
                    <a:pt x="3" y="16"/>
                    <a:pt x="0" y="13"/>
                    <a:pt x="0" y="8"/>
                  </a:cubicBezTo>
                  <a:cubicBezTo>
                    <a:pt x="0" y="4"/>
                    <a:pt x="3" y="0"/>
                    <a:pt x="8" y="0"/>
                  </a:cubicBezTo>
                  <a:cubicBezTo>
                    <a:pt x="10" y="0"/>
                    <a:pt x="11" y="0"/>
                    <a:pt x="12" y="1"/>
                  </a:cubicBezTo>
                  <a:cubicBezTo>
                    <a:pt x="12" y="3"/>
                    <a:pt x="12" y="3"/>
                    <a:pt x="12" y="3"/>
                  </a:cubicBezTo>
                  <a:cubicBezTo>
                    <a:pt x="11" y="3"/>
                    <a:pt x="10" y="2"/>
                    <a:pt x="8" y="2"/>
                  </a:cubicBezTo>
                  <a:cubicBezTo>
                    <a:pt x="5" y="2"/>
                    <a:pt x="3" y="5"/>
                    <a:pt x="3" y="8"/>
                  </a:cubicBezTo>
                  <a:cubicBezTo>
                    <a:pt x="3" y="12"/>
                    <a:pt x="5" y="14"/>
                    <a:pt x="8" y="14"/>
                  </a:cubicBezTo>
                  <a:cubicBezTo>
                    <a:pt x="10" y="14"/>
                    <a:pt x="11" y="14"/>
                    <a:pt x="12" y="13"/>
                  </a:cubicBezTo>
                  <a:lnTo>
                    <a:pt x="12"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69" name="Freeform 90">
              <a:extLst>
                <a:ext uri="{FF2B5EF4-FFF2-40B4-BE49-F238E27FC236}">
                  <a16:creationId xmlns:a16="http://schemas.microsoft.com/office/drawing/2014/main" id="{05B651EA-10A2-4B97-A8F0-FB628A5ED82A}"/>
                </a:ext>
              </a:extLst>
            </p:cNvPr>
            <p:cNvSpPr>
              <a:spLocks noEditPoints="1"/>
            </p:cNvSpPr>
            <p:nvPr userDrawn="1"/>
          </p:nvSpPr>
          <p:spPr bwMode="auto">
            <a:xfrm>
              <a:off x="11226800" y="854075"/>
              <a:ext cx="42863" cy="47625"/>
            </a:xfrm>
            <a:custGeom>
              <a:avLst/>
              <a:gdLst>
                <a:gd name="T0" fmla="*/ 3 w 14"/>
                <a:gd name="T1" fmla="*/ 9 h 16"/>
                <a:gd name="T2" fmla="*/ 8 w 14"/>
                <a:gd name="T3" fmla="*/ 14 h 16"/>
                <a:gd name="T4" fmla="*/ 13 w 14"/>
                <a:gd name="T5" fmla="*/ 13 h 16"/>
                <a:gd name="T6" fmla="*/ 13 w 14"/>
                <a:gd name="T7" fmla="*/ 15 h 16"/>
                <a:gd name="T8" fmla="*/ 8 w 14"/>
                <a:gd name="T9" fmla="*/ 16 h 16"/>
                <a:gd name="T10" fmla="*/ 0 w 14"/>
                <a:gd name="T11" fmla="*/ 8 h 16"/>
                <a:gd name="T12" fmla="*/ 8 w 14"/>
                <a:gd name="T13" fmla="*/ 0 h 16"/>
                <a:gd name="T14" fmla="*/ 14 w 14"/>
                <a:gd name="T15" fmla="*/ 7 h 16"/>
                <a:gd name="T16" fmla="*/ 14 w 14"/>
                <a:gd name="T17" fmla="*/ 9 h 16"/>
                <a:gd name="T18" fmla="*/ 3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3" y="9"/>
                  </a:moveTo>
                  <a:cubicBezTo>
                    <a:pt x="3" y="13"/>
                    <a:pt x="5" y="14"/>
                    <a:pt x="8" y="14"/>
                  </a:cubicBezTo>
                  <a:cubicBezTo>
                    <a:pt x="10" y="14"/>
                    <a:pt x="12" y="14"/>
                    <a:pt x="13" y="13"/>
                  </a:cubicBezTo>
                  <a:cubicBezTo>
                    <a:pt x="13" y="15"/>
                    <a:pt x="13" y="15"/>
                    <a:pt x="13" y="15"/>
                  </a:cubicBezTo>
                  <a:cubicBezTo>
                    <a:pt x="12" y="16"/>
                    <a:pt x="10" y="16"/>
                    <a:pt x="8" y="16"/>
                  </a:cubicBezTo>
                  <a:cubicBezTo>
                    <a:pt x="3" y="16"/>
                    <a:pt x="0" y="13"/>
                    <a:pt x="0" y="8"/>
                  </a:cubicBezTo>
                  <a:cubicBezTo>
                    <a:pt x="0" y="4"/>
                    <a:pt x="3" y="0"/>
                    <a:pt x="8" y="0"/>
                  </a:cubicBezTo>
                  <a:cubicBezTo>
                    <a:pt x="13" y="0"/>
                    <a:pt x="14" y="5"/>
                    <a:pt x="14" y="7"/>
                  </a:cubicBezTo>
                  <a:cubicBezTo>
                    <a:pt x="14" y="8"/>
                    <a:pt x="14" y="8"/>
                    <a:pt x="14" y="9"/>
                  </a:cubicBezTo>
                  <a:lnTo>
                    <a:pt x="3" y="9"/>
                  </a:lnTo>
                  <a:close/>
                  <a:moveTo>
                    <a:pt x="11" y="7"/>
                  </a:moveTo>
                  <a:cubicBezTo>
                    <a:pt x="11" y="5"/>
                    <a:pt x="11"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70" name="Freeform 91">
              <a:extLst>
                <a:ext uri="{FF2B5EF4-FFF2-40B4-BE49-F238E27FC236}">
                  <a16:creationId xmlns:a16="http://schemas.microsoft.com/office/drawing/2014/main" id="{FCBB23B0-4DB8-46CE-BDD0-13D743FCB486}"/>
                </a:ext>
              </a:extLst>
            </p:cNvPr>
            <p:cNvSpPr>
              <a:spLocks/>
            </p:cNvSpPr>
            <p:nvPr userDrawn="1"/>
          </p:nvSpPr>
          <p:spPr bwMode="auto">
            <a:xfrm>
              <a:off x="11277600" y="854075"/>
              <a:ext cx="41275" cy="47625"/>
            </a:xfrm>
            <a:custGeom>
              <a:avLst/>
              <a:gdLst>
                <a:gd name="T0" fmla="*/ 1 w 14"/>
                <a:gd name="T1" fmla="*/ 5 h 16"/>
                <a:gd name="T2" fmla="*/ 0 w 14"/>
                <a:gd name="T3" fmla="*/ 0 h 16"/>
                <a:gd name="T4" fmla="*/ 3 w 14"/>
                <a:gd name="T5" fmla="*/ 0 h 16"/>
                <a:gd name="T6" fmla="*/ 3 w 14"/>
                <a:gd name="T7" fmla="*/ 3 h 16"/>
                <a:gd name="T8" fmla="*/ 3 w 14"/>
                <a:gd name="T9" fmla="*/ 3 h 16"/>
                <a:gd name="T10" fmla="*/ 8 w 14"/>
                <a:gd name="T11" fmla="*/ 0 h 16"/>
                <a:gd name="T12" fmla="*/ 14 w 14"/>
                <a:gd name="T13" fmla="*/ 7 h 16"/>
                <a:gd name="T14" fmla="*/ 14 w 14"/>
                <a:gd name="T15" fmla="*/ 16 h 16"/>
                <a:gd name="T16" fmla="*/ 11 w 14"/>
                <a:gd name="T17" fmla="*/ 16 h 16"/>
                <a:gd name="T18" fmla="*/ 11 w 14"/>
                <a:gd name="T19" fmla="*/ 7 h 16"/>
                <a:gd name="T20" fmla="*/ 7 w 14"/>
                <a:gd name="T21" fmla="*/ 2 h 16"/>
                <a:gd name="T22" fmla="*/ 4 w 14"/>
                <a:gd name="T23" fmla="*/ 5 h 16"/>
                <a:gd name="T24" fmla="*/ 3 w 14"/>
                <a:gd name="T25" fmla="*/ 7 h 16"/>
                <a:gd name="T26" fmla="*/ 3 w 14"/>
                <a:gd name="T27" fmla="*/ 16 h 16"/>
                <a:gd name="T28" fmla="*/ 1 w 14"/>
                <a:gd name="T29" fmla="*/ 16 h 16"/>
                <a:gd name="T30" fmla="*/ 1 w 14"/>
                <a:gd name="T3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6">
                  <a:moveTo>
                    <a:pt x="1" y="5"/>
                  </a:moveTo>
                  <a:cubicBezTo>
                    <a:pt x="1" y="3"/>
                    <a:pt x="1" y="2"/>
                    <a:pt x="0" y="0"/>
                  </a:cubicBezTo>
                  <a:cubicBezTo>
                    <a:pt x="3" y="0"/>
                    <a:pt x="3" y="0"/>
                    <a:pt x="3" y="0"/>
                  </a:cubicBezTo>
                  <a:cubicBezTo>
                    <a:pt x="3" y="3"/>
                    <a:pt x="3" y="3"/>
                    <a:pt x="3" y="3"/>
                  </a:cubicBezTo>
                  <a:cubicBezTo>
                    <a:pt x="3" y="3"/>
                    <a:pt x="3" y="3"/>
                    <a:pt x="3" y="3"/>
                  </a:cubicBezTo>
                  <a:cubicBezTo>
                    <a:pt x="4" y="1"/>
                    <a:pt x="6" y="0"/>
                    <a:pt x="8" y="0"/>
                  </a:cubicBezTo>
                  <a:cubicBezTo>
                    <a:pt x="11" y="0"/>
                    <a:pt x="14" y="1"/>
                    <a:pt x="14" y="7"/>
                  </a:cubicBezTo>
                  <a:cubicBezTo>
                    <a:pt x="14" y="16"/>
                    <a:pt x="14" y="16"/>
                    <a:pt x="14" y="16"/>
                  </a:cubicBezTo>
                  <a:cubicBezTo>
                    <a:pt x="11" y="16"/>
                    <a:pt x="11" y="16"/>
                    <a:pt x="11" y="16"/>
                  </a:cubicBezTo>
                  <a:cubicBezTo>
                    <a:pt x="11" y="7"/>
                    <a:pt x="11" y="7"/>
                    <a:pt x="11" y="7"/>
                  </a:cubicBezTo>
                  <a:cubicBezTo>
                    <a:pt x="11" y="4"/>
                    <a:pt x="10" y="2"/>
                    <a:pt x="7" y="2"/>
                  </a:cubicBezTo>
                  <a:cubicBezTo>
                    <a:pt x="6" y="2"/>
                    <a:pt x="4" y="4"/>
                    <a:pt x="4" y="5"/>
                  </a:cubicBezTo>
                  <a:cubicBezTo>
                    <a:pt x="3" y="6"/>
                    <a:pt x="3" y="6"/>
                    <a:pt x="3" y="7"/>
                  </a:cubicBezTo>
                  <a:cubicBezTo>
                    <a:pt x="3" y="16"/>
                    <a:pt x="3" y="16"/>
                    <a:pt x="3" y="16"/>
                  </a:cubicBezTo>
                  <a:cubicBezTo>
                    <a:pt x="1" y="16"/>
                    <a:pt x="1" y="16"/>
                    <a:pt x="1" y="16"/>
                  </a:cubicBezTo>
                  <a:lnTo>
                    <a:pt x="1"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71" name="Freeform 92">
              <a:extLst>
                <a:ext uri="{FF2B5EF4-FFF2-40B4-BE49-F238E27FC236}">
                  <a16:creationId xmlns:a16="http://schemas.microsoft.com/office/drawing/2014/main" id="{086F4B82-C9B2-4DA3-9CCD-200075EC9799}"/>
                </a:ext>
              </a:extLst>
            </p:cNvPr>
            <p:cNvSpPr>
              <a:spLocks/>
            </p:cNvSpPr>
            <p:nvPr userDrawn="1"/>
          </p:nvSpPr>
          <p:spPr bwMode="auto">
            <a:xfrm>
              <a:off x="11328400" y="854075"/>
              <a:ext cx="39688" cy="47625"/>
            </a:xfrm>
            <a:custGeom>
              <a:avLst/>
              <a:gdLst>
                <a:gd name="T0" fmla="*/ 13 w 13"/>
                <a:gd name="T1" fmla="*/ 15 h 16"/>
                <a:gd name="T2" fmla="*/ 8 w 13"/>
                <a:gd name="T3" fmla="*/ 16 h 16"/>
                <a:gd name="T4" fmla="*/ 0 w 13"/>
                <a:gd name="T5" fmla="*/ 8 h 16"/>
                <a:gd name="T6" fmla="*/ 9 w 13"/>
                <a:gd name="T7" fmla="*/ 0 h 16"/>
                <a:gd name="T8" fmla="*/ 13 w 13"/>
                <a:gd name="T9" fmla="*/ 1 h 16"/>
                <a:gd name="T10" fmla="*/ 12 w 13"/>
                <a:gd name="T11" fmla="*/ 3 h 16"/>
                <a:gd name="T12" fmla="*/ 9 w 13"/>
                <a:gd name="T13" fmla="*/ 2 h 16"/>
                <a:gd name="T14" fmla="*/ 3 w 13"/>
                <a:gd name="T15" fmla="*/ 8 h 16"/>
                <a:gd name="T16" fmla="*/ 9 w 13"/>
                <a:gd name="T17" fmla="*/ 14 h 16"/>
                <a:gd name="T18" fmla="*/ 12 w 13"/>
                <a:gd name="T19" fmla="*/ 13 h 16"/>
                <a:gd name="T20" fmla="*/ 13 w 13"/>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15"/>
                  </a:moveTo>
                  <a:cubicBezTo>
                    <a:pt x="12" y="16"/>
                    <a:pt x="10" y="16"/>
                    <a:pt x="8" y="16"/>
                  </a:cubicBezTo>
                  <a:cubicBezTo>
                    <a:pt x="4" y="16"/>
                    <a:pt x="0" y="13"/>
                    <a:pt x="0" y="8"/>
                  </a:cubicBezTo>
                  <a:cubicBezTo>
                    <a:pt x="0" y="4"/>
                    <a:pt x="4" y="0"/>
                    <a:pt x="9" y="0"/>
                  </a:cubicBezTo>
                  <a:cubicBezTo>
                    <a:pt x="11" y="0"/>
                    <a:pt x="12" y="0"/>
                    <a:pt x="13" y="1"/>
                  </a:cubicBezTo>
                  <a:cubicBezTo>
                    <a:pt x="12" y="3"/>
                    <a:pt x="12" y="3"/>
                    <a:pt x="12" y="3"/>
                  </a:cubicBezTo>
                  <a:cubicBezTo>
                    <a:pt x="11" y="3"/>
                    <a:pt x="10" y="2"/>
                    <a:pt x="9" y="2"/>
                  </a:cubicBezTo>
                  <a:cubicBezTo>
                    <a:pt x="5" y="2"/>
                    <a:pt x="3" y="5"/>
                    <a:pt x="3" y="8"/>
                  </a:cubicBezTo>
                  <a:cubicBezTo>
                    <a:pt x="3" y="12"/>
                    <a:pt x="6" y="14"/>
                    <a:pt x="9" y="14"/>
                  </a:cubicBezTo>
                  <a:cubicBezTo>
                    <a:pt x="10" y="14"/>
                    <a:pt x="11" y="14"/>
                    <a:pt x="12" y="13"/>
                  </a:cubicBezTo>
                  <a:lnTo>
                    <a:pt x="13"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72" name="Freeform 93">
              <a:extLst>
                <a:ext uri="{FF2B5EF4-FFF2-40B4-BE49-F238E27FC236}">
                  <a16:creationId xmlns:a16="http://schemas.microsoft.com/office/drawing/2014/main" id="{3F5D2E08-EAE9-42D3-B771-F62A3123D4D1}"/>
                </a:ext>
              </a:extLst>
            </p:cNvPr>
            <p:cNvSpPr>
              <a:spLocks noEditPoints="1"/>
            </p:cNvSpPr>
            <p:nvPr userDrawn="1"/>
          </p:nvSpPr>
          <p:spPr bwMode="auto">
            <a:xfrm>
              <a:off x="11372850"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4 w 14"/>
                <a:gd name="T17" fmla="*/ 9 h 16"/>
                <a:gd name="T18" fmla="*/ 2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3"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3" y="0"/>
                    <a:pt x="7" y="0"/>
                  </a:cubicBezTo>
                  <a:cubicBezTo>
                    <a:pt x="12" y="0"/>
                    <a:pt x="14" y="5"/>
                    <a:pt x="14" y="7"/>
                  </a:cubicBezTo>
                  <a:cubicBezTo>
                    <a:pt x="14" y="8"/>
                    <a:pt x="14" y="8"/>
                    <a:pt x="14" y="9"/>
                  </a:cubicBezTo>
                  <a:lnTo>
                    <a:pt x="2" y="9"/>
                  </a:lnTo>
                  <a:close/>
                  <a:moveTo>
                    <a:pt x="11" y="7"/>
                  </a:moveTo>
                  <a:cubicBezTo>
                    <a:pt x="11" y="5"/>
                    <a:pt x="10"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sp>
        <p:nvSpPr>
          <p:cNvPr id="102" name="Slide Number Placeholder 6">
            <a:extLst>
              <a:ext uri="{FF2B5EF4-FFF2-40B4-BE49-F238E27FC236}">
                <a16:creationId xmlns:a16="http://schemas.microsoft.com/office/drawing/2014/main" id="{39441402-17B9-4340-9B72-32003EEA2911}"/>
              </a:ext>
            </a:extLst>
          </p:cNvPr>
          <p:cNvSpPr txBox="1">
            <a:spLocks/>
          </p:cNvSpPr>
          <p:nvPr userDrawn="1"/>
        </p:nvSpPr>
        <p:spPr>
          <a:xfrm>
            <a:off x="-21430" y="6469852"/>
            <a:ext cx="301981" cy="309356"/>
          </a:xfrm>
          <a:prstGeom prst="rect">
            <a:avLst/>
          </a:prstGeom>
        </p:spPr>
        <p:txBody>
          <a:bodyPr/>
          <a:lstStyle>
            <a:defPPr>
              <a:defRPr lang="en-US"/>
            </a:defPPr>
            <a:lvl1pPr marL="0" algn="l" defTabSz="914400" rtl="0" eaLnBrk="1" latinLnBrk="0" hangingPunct="1">
              <a:defRPr sz="900" kern="1200">
                <a:solidFill>
                  <a:schemeClr val="tx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3BFD6F-7E65-4D13-BD41-244DFBF425C9}" type="slidenum">
              <a:rPr lang="en-US" sz="506" smtClean="0"/>
              <a:pPr/>
              <a:t>‹#›</a:t>
            </a:fld>
            <a:endParaRPr lang="en-US" sz="506" dirty="0"/>
          </a:p>
        </p:txBody>
      </p:sp>
      <p:grpSp>
        <p:nvGrpSpPr>
          <p:cNvPr id="96" name="Group 95">
            <a:extLst>
              <a:ext uri="{FF2B5EF4-FFF2-40B4-BE49-F238E27FC236}">
                <a16:creationId xmlns:a16="http://schemas.microsoft.com/office/drawing/2014/main" id="{851981E7-87A0-47E2-BCFF-D8E070D1064C}"/>
              </a:ext>
            </a:extLst>
          </p:cNvPr>
          <p:cNvGrpSpPr/>
          <p:nvPr userDrawn="1"/>
        </p:nvGrpSpPr>
        <p:grpSpPr>
          <a:xfrm>
            <a:off x="-21429" y="5349969"/>
            <a:ext cx="1352549" cy="1403179"/>
            <a:chOff x="4908550" y="2501900"/>
            <a:chExt cx="2374901" cy="1847850"/>
          </a:xfrm>
        </p:grpSpPr>
        <p:sp>
          <p:nvSpPr>
            <p:cNvPr id="97" name="Freeform 121">
              <a:extLst>
                <a:ext uri="{FF2B5EF4-FFF2-40B4-BE49-F238E27FC236}">
                  <a16:creationId xmlns:a16="http://schemas.microsoft.com/office/drawing/2014/main" id="{2C11697B-E95A-4B87-8D91-63E0606CF23B}"/>
                </a:ext>
              </a:extLst>
            </p:cNvPr>
            <p:cNvSpPr>
              <a:spLocks/>
            </p:cNvSpPr>
            <p:nvPr/>
          </p:nvSpPr>
          <p:spPr bwMode="auto">
            <a:xfrm>
              <a:off x="4945063" y="2995613"/>
              <a:ext cx="71438" cy="182563"/>
            </a:xfrm>
            <a:custGeom>
              <a:avLst/>
              <a:gdLst>
                <a:gd name="T0" fmla="*/ 21 w 24"/>
                <a:gd name="T1" fmla="*/ 53 h 61"/>
                <a:gd name="T2" fmla="*/ 0 w 24"/>
                <a:gd name="T3" fmla="*/ 61 h 61"/>
                <a:gd name="T4" fmla="*/ 0 w 24"/>
                <a:gd name="T5" fmla="*/ 0 h 61"/>
                <a:gd name="T6" fmla="*/ 21 w 24"/>
                <a:gd name="T7" fmla="*/ 46 h 61"/>
                <a:gd name="T8" fmla="*/ 24 w 24"/>
                <a:gd name="T9" fmla="*/ 52 h 61"/>
                <a:gd name="T10" fmla="*/ 21 w 24"/>
                <a:gd name="T11" fmla="*/ 53 h 61"/>
              </a:gdLst>
              <a:ahLst/>
              <a:cxnLst>
                <a:cxn ang="0">
                  <a:pos x="T0" y="T1"/>
                </a:cxn>
                <a:cxn ang="0">
                  <a:pos x="T2" y="T3"/>
                </a:cxn>
                <a:cxn ang="0">
                  <a:pos x="T4" y="T5"/>
                </a:cxn>
                <a:cxn ang="0">
                  <a:pos x="T6" y="T7"/>
                </a:cxn>
                <a:cxn ang="0">
                  <a:pos x="T8" y="T9"/>
                </a:cxn>
                <a:cxn ang="0">
                  <a:pos x="T10" y="T11"/>
                </a:cxn>
              </a:cxnLst>
              <a:rect l="0" t="0" r="r" b="b"/>
              <a:pathLst>
                <a:path w="24" h="61">
                  <a:moveTo>
                    <a:pt x="21" y="53"/>
                  </a:moveTo>
                  <a:cubicBezTo>
                    <a:pt x="14" y="56"/>
                    <a:pt x="7" y="59"/>
                    <a:pt x="0" y="61"/>
                  </a:cubicBezTo>
                  <a:cubicBezTo>
                    <a:pt x="0" y="0"/>
                    <a:pt x="0" y="0"/>
                    <a:pt x="0" y="0"/>
                  </a:cubicBezTo>
                  <a:cubicBezTo>
                    <a:pt x="6" y="16"/>
                    <a:pt x="13" y="31"/>
                    <a:pt x="21" y="46"/>
                  </a:cubicBezTo>
                  <a:cubicBezTo>
                    <a:pt x="22" y="48"/>
                    <a:pt x="23" y="50"/>
                    <a:pt x="24" y="52"/>
                  </a:cubicBezTo>
                  <a:cubicBezTo>
                    <a:pt x="23" y="52"/>
                    <a:pt x="22" y="53"/>
                    <a:pt x="21" y="53"/>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8" name="Freeform 122">
              <a:extLst>
                <a:ext uri="{FF2B5EF4-FFF2-40B4-BE49-F238E27FC236}">
                  <a16:creationId xmlns:a16="http://schemas.microsoft.com/office/drawing/2014/main" id="{DD033550-DB50-420A-9C5C-0C511E5A99BB}"/>
                </a:ext>
              </a:extLst>
            </p:cNvPr>
            <p:cNvSpPr>
              <a:spLocks/>
            </p:cNvSpPr>
            <p:nvPr/>
          </p:nvSpPr>
          <p:spPr bwMode="auto">
            <a:xfrm>
              <a:off x="4945063" y="3181350"/>
              <a:ext cx="1973263" cy="1168400"/>
            </a:xfrm>
            <a:custGeom>
              <a:avLst/>
              <a:gdLst>
                <a:gd name="T0" fmla="*/ 660 w 660"/>
                <a:gd name="T1" fmla="*/ 387 h 391"/>
                <a:gd name="T2" fmla="*/ 658 w 660"/>
                <a:gd name="T3" fmla="*/ 387 h 391"/>
                <a:gd name="T4" fmla="*/ 613 w 660"/>
                <a:gd name="T5" fmla="*/ 390 h 391"/>
                <a:gd name="T6" fmla="*/ 566 w 660"/>
                <a:gd name="T7" fmla="*/ 391 h 391"/>
                <a:gd name="T8" fmla="*/ 500 w 660"/>
                <a:gd name="T9" fmla="*/ 390 h 391"/>
                <a:gd name="T10" fmla="*/ 439 w 660"/>
                <a:gd name="T11" fmla="*/ 385 h 391"/>
                <a:gd name="T12" fmla="*/ 365 w 660"/>
                <a:gd name="T13" fmla="*/ 372 h 391"/>
                <a:gd name="T14" fmla="*/ 244 w 660"/>
                <a:gd name="T15" fmla="*/ 335 h 391"/>
                <a:gd name="T16" fmla="*/ 105 w 660"/>
                <a:gd name="T17" fmla="*/ 250 h 391"/>
                <a:gd name="T18" fmla="*/ 0 w 660"/>
                <a:gd name="T19" fmla="*/ 116 h 391"/>
                <a:gd name="T20" fmla="*/ 0 w 660"/>
                <a:gd name="T21" fmla="*/ 12 h 391"/>
                <a:gd name="T22" fmla="*/ 0 w 660"/>
                <a:gd name="T23" fmla="*/ 12 h 391"/>
                <a:gd name="T24" fmla="*/ 26 w 660"/>
                <a:gd name="T25" fmla="*/ 1 h 391"/>
                <a:gd name="T26" fmla="*/ 31 w 660"/>
                <a:gd name="T27" fmla="*/ 0 h 391"/>
                <a:gd name="T28" fmla="*/ 68 w 660"/>
                <a:gd name="T29" fmla="*/ 49 h 391"/>
                <a:gd name="T30" fmla="*/ 113 w 660"/>
                <a:gd name="T31" fmla="*/ 91 h 391"/>
                <a:gd name="T32" fmla="*/ 110 w 660"/>
                <a:gd name="T33" fmla="*/ 94 h 391"/>
                <a:gd name="T34" fmla="*/ 75 w 660"/>
                <a:gd name="T35" fmla="*/ 127 h 391"/>
                <a:gd name="T36" fmla="*/ 67 w 660"/>
                <a:gd name="T37" fmla="*/ 134 h 391"/>
                <a:gd name="T38" fmla="*/ 66 w 660"/>
                <a:gd name="T39" fmla="*/ 149 h 391"/>
                <a:gd name="T40" fmla="*/ 80 w 660"/>
                <a:gd name="T41" fmla="*/ 149 h 391"/>
                <a:gd name="T42" fmla="*/ 112 w 660"/>
                <a:gd name="T43" fmla="*/ 119 h 391"/>
                <a:gd name="T44" fmla="*/ 126 w 660"/>
                <a:gd name="T45" fmla="*/ 105 h 391"/>
                <a:gd name="T46" fmla="*/ 129 w 660"/>
                <a:gd name="T47" fmla="*/ 102 h 391"/>
                <a:gd name="T48" fmla="*/ 232 w 660"/>
                <a:gd name="T49" fmla="*/ 147 h 391"/>
                <a:gd name="T50" fmla="*/ 231 w 660"/>
                <a:gd name="T51" fmla="*/ 151 h 391"/>
                <a:gd name="T52" fmla="*/ 204 w 660"/>
                <a:gd name="T53" fmla="*/ 249 h 391"/>
                <a:gd name="T54" fmla="*/ 209 w 660"/>
                <a:gd name="T55" fmla="*/ 266 h 391"/>
                <a:gd name="T56" fmla="*/ 226 w 660"/>
                <a:gd name="T57" fmla="*/ 269 h 391"/>
                <a:gd name="T58" fmla="*/ 235 w 660"/>
                <a:gd name="T59" fmla="*/ 258 h 391"/>
                <a:gd name="T60" fmla="*/ 259 w 660"/>
                <a:gd name="T61" fmla="*/ 173 h 391"/>
                <a:gd name="T62" fmla="*/ 264 w 660"/>
                <a:gd name="T63" fmla="*/ 154 h 391"/>
                <a:gd name="T64" fmla="*/ 311 w 660"/>
                <a:gd name="T65" fmla="*/ 157 h 391"/>
                <a:gd name="T66" fmla="*/ 358 w 660"/>
                <a:gd name="T67" fmla="*/ 157 h 391"/>
                <a:gd name="T68" fmla="*/ 405 w 660"/>
                <a:gd name="T69" fmla="*/ 152 h 391"/>
                <a:gd name="T70" fmla="*/ 411 w 660"/>
                <a:gd name="T71" fmla="*/ 190 h 391"/>
                <a:gd name="T72" fmla="*/ 428 w 660"/>
                <a:gd name="T73" fmla="*/ 297 h 391"/>
                <a:gd name="T74" fmla="*/ 446 w 660"/>
                <a:gd name="T75" fmla="*/ 313 h 391"/>
                <a:gd name="T76" fmla="*/ 466 w 660"/>
                <a:gd name="T77" fmla="*/ 300 h 391"/>
                <a:gd name="T78" fmla="*/ 467 w 660"/>
                <a:gd name="T79" fmla="*/ 292 h 391"/>
                <a:gd name="T80" fmla="*/ 454 w 660"/>
                <a:gd name="T81" fmla="*/ 211 h 391"/>
                <a:gd name="T82" fmla="*/ 445 w 660"/>
                <a:gd name="T83" fmla="*/ 153 h 391"/>
                <a:gd name="T84" fmla="*/ 443 w 660"/>
                <a:gd name="T85" fmla="*/ 145 h 391"/>
                <a:gd name="T86" fmla="*/ 444 w 660"/>
                <a:gd name="T87" fmla="*/ 144 h 391"/>
                <a:gd name="T88" fmla="*/ 565 w 660"/>
                <a:gd name="T89" fmla="*/ 107 h 391"/>
                <a:gd name="T90" fmla="*/ 568 w 660"/>
                <a:gd name="T91" fmla="*/ 127 h 391"/>
                <a:gd name="T92" fmla="*/ 577 w 660"/>
                <a:gd name="T93" fmla="*/ 159 h 391"/>
                <a:gd name="T94" fmla="*/ 588 w 660"/>
                <a:gd name="T95" fmla="*/ 200 h 391"/>
                <a:gd name="T96" fmla="*/ 589 w 660"/>
                <a:gd name="T97" fmla="*/ 213 h 391"/>
                <a:gd name="T98" fmla="*/ 582 w 660"/>
                <a:gd name="T99" fmla="*/ 234 h 391"/>
                <a:gd name="T100" fmla="*/ 572 w 660"/>
                <a:gd name="T101" fmla="*/ 247 h 391"/>
                <a:gd name="T102" fmla="*/ 559 w 660"/>
                <a:gd name="T103" fmla="*/ 276 h 391"/>
                <a:gd name="T104" fmla="*/ 580 w 660"/>
                <a:gd name="T105" fmla="*/ 321 h 391"/>
                <a:gd name="T106" fmla="*/ 607 w 660"/>
                <a:gd name="T107" fmla="*/ 329 h 391"/>
                <a:gd name="T108" fmla="*/ 621 w 660"/>
                <a:gd name="T109" fmla="*/ 330 h 391"/>
                <a:gd name="T110" fmla="*/ 636 w 660"/>
                <a:gd name="T111" fmla="*/ 339 h 391"/>
                <a:gd name="T112" fmla="*/ 645 w 660"/>
                <a:gd name="T113" fmla="*/ 355 h 391"/>
                <a:gd name="T114" fmla="*/ 659 w 660"/>
                <a:gd name="T115" fmla="*/ 385 h 391"/>
                <a:gd name="T116" fmla="*/ 660 w 660"/>
                <a:gd name="T117" fmla="*/ 38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0" h="391">
                  <a:moveTo>
                    <a:pt x="660" y="387"/>
                  </a:moveTo>
                  <a:cubicBezTo>
                    <a:pt x="659" y="387"/>
                    <a:pt x="658" y="387"/>
                    <a:pt x="658" y="387"/>
                  </a:cubicBezTo>
                  <a:cubicBezTo>
                    <a:pt x="643" y="388"/>
                    <a:pt x="628" y="389"/>
                    <a:pt x="613" y="390"/>
                  </a:cubicBezTo>
                  <a:cubicBezTo>
                    <a:pt x="597" y="391"/>
                    <a:pt x="582" y="391"/>
                    <a:pt x="566" y="391"/>
                  </a:cubicBezTo>
                  <a:cubicBezTo>
                    <a:pt x="544" y="391"/>
                    <a:pt x="522" y="391"/>
                    <a:pt x="500" y="390"/>
                  </a:cubicBezTo>
                  <a:cubicBezTo>
                    <a:pt x="480" y="389"/>
                    <a:pt x="459" y="387"/>
                    <a:pt x="439" y="385"/>
                  </a:cubicBezTo>
                  <a:cubicBezTo>
                    <a:pt x="414" y="382"/>
                    <a:pt x="389" y="377"/>
                    <a:pt x="365" y="372"/>
                  </a:cubicBezTo>
                  <a:cubicBezTo>
                    <a:pt x="323" y="363"/>
                    <a:pt x="283" y="351"/>
                    <a:pt x="244" y="335"/>
                  </a:cubicBezTo>
                  <a:cubicBezTo>
                    <a:pt x="194" y="314"/>
                    <a:pt x="147" y="286"/>
                    <a:pt x="105" y="250"/>
                  </a:cubicBezTo>
                  <a:cubicBezTo>
                    <a:pt x="60" y="211"/>
                    <a:pt x="25" y="166"/>
                    <a:pt x="0" y="116"/>
                  </a:cubicBezTo>
                  <a:cubicBezTo>
                    <a:pt x="0" y="12"/>
                    <a:pt x="0" y="12"/>
                    <a:pt x="0" y="12"/>
                  </a:cubicBezTo>
                  <a:cubicBezTo>
                    <a:pt x="0" y="12"/>
                    <a:pt x="0" y="12"/>
                    <a:pt x="0" y="12"/>
                  </a:cubicBezTo>
                  <a:cubicBezTo>
                    <a:pt x="9" y="8"/>
                    <a:pt x="18" y="5"/>
                    <a:pt x="26" y="1"/>
                  </a:cubicBezTo>
                  <a:cubicBezTo>
                    <a:pt x="28" y="1"/>
                    <a:pt x="29" y="0"/>
                    <a:pt x="31" y="0"/>
                  </a:cubicBezTo>
                  <a:cubicBezTo>
                    <a:pt x="42" y="17"/>
                    <a:pt x="54" y="34"/>
                    <a:pt x="68" y="49"/>
                  </a:cubicBezTo>
                  <a:cubicBezTo>
                    <a:pt x="82" y="64"/>
                    <a:pt x="97" y="78"/>
                    <a:pt x="113" y="91"/>
                  </a:cubicBezTo>
                  <a:cubicBezTo>
                    <a:pt x="112" y="92"/>
                    <a:pt x="111" y="93"/>
                    <a:pt x="110" y="94"/>
                  </a:cubicBezTo>
                  <a:cubicBezTo>
                    <a:pt x="99" y="105"/>
                    <a:pt x="87" y="116"/>
                    <a:pt x="75" y="127"/>
                  </a:cubicBezTo>
                  <a:cubicBezTo>
                    <a:pt x="73" y="130"/>
                    <a:pt x="70" y="132"/>
                    <a:pt x="67" y="134"/>
                  </a:cubicBezTo>
                  <a:cubicBezTo>
                    <a:pt x="63" y="138"/>
                    <a:pt x="62" y="145"/>
                    <a:pt x="66" y="149"/>
                  </a:cubicBezTo>
                  <a:cubicBezTo>
                    <a:pt x="70" y="153"/>
                    <a:pt x="76" y="153"/>
                    <a:pt x="80" y="149"/>
                  </a:cubicBezTo>
                  <a:cubicBezTo>
                    <a:pt x="91" y="139"/>
                    <a:pt x="101" y="129"/>
                    <a:pt x="112" y="119"/>
                  </a:cubicBezTo>
                  <a:cubicBezTo>
                    <a:pt x="117" y="114"/>
                    <a:pt x="121" y="110"/>
                    <a:pt x="126" y="105"/>
                  </a:cubicBezTo>
                  <a:cubicBezTo>
                    <a:pt x="127" y="104"/>
                    <a:pt x="128" y="103"/>
                    <a:pt x="129" y="102"/>
                  </a:cubicBezTo>
                  <a:cubicBezTo>
                    <a:pt x="161" y="123"/>
                    <a:pt x="195" y="138"/>
                    <a:pt x="232" y="147"/>
                  </a:cubicBezTo>
                  <a:cubicBezTo>
                    <a:pt x="231" y="149"/>
                    <a:pt x="231" y="150"/>
                    <a:pt x="231" y="151"/>
                  </a:cubicBezTo>
                  <a:cubicBezTo>
                    <a:pt x="222" y="184"/>
                    <a:pt x="213" y="217"/>
                    <a:pt x="204" y="249"/>
                  </a:cubicBezTo>
                  <a:cubicBezTo>
                    <a:pt x="202" y="256"/>
                    <a:pt x="204" y="262"/>
                    <a:pt x="209" y="266"/>
                  </a:cubicBezTo>
                  <a:cubicBezTo>
                    <a:pt x="214" y="270"/>
                    <a:pt x="220" y="271"/>
                    <a:pt x="226" y="269"/>
                  </a:cubicBezTo>
                  <a:cubicBezTo>
                    <a:pt x="231" y="267"/>
                    <a:pt x="234" y="263"/>
                    <a:pt x="235" y="258"/>
                  </a:cubicBezTo>
                  <a:cubicBezTo>
                    <a:pt x="243" y="230"/>
                    <a:pt x="251" y="201"/>
                    <a:pt x="259" y="173"/>
                  </a:cubicBezTo>
                  <a:cubicBezTo>
                    <a:pt x="260" y="167"/>
                    <a:pt x="262" y="160"/>
                    <a:pt x="264" y="154"/>
                  </a:cubicBezTo>
                  <a:cubicBezTo>
                    <a:pt x="280" y="155"/>
                    <a:pt x="295" y="157"/>
                    <a:pt x="311" y="157"/>
                  </a:cubicBezTo>
                  <a:cubicBezTo>
                    <a:pt x="327" y="158"/>
                    <a:pt x="343" y="158"/>
                    <a:pt x="358" y="157"/>
                  </a:cubicBezTo>
                  <a:cubicBezTo>
                    <a:pt x="374" y="155"/>
                    <a:pt x="390" y="154"/>
                    <a:pt x="405" y="152"/>
                  </a:cubicBezTo>
                  <a:cubicBezTo>
                    <a:pt x="407" y="164"/>
                    <a:pt x="409" y="177"/>
                    <a:pt x="411" y="190"/>
                  </a:cubicBezTo>
                  <a:cubicBezTo>
                    <a:pt x="417" y="226"/>
                    <a:pt x="422" y="262"/>
                    <a:pt x="428" y="297"/>
                  </a:cubicBezTo>
                  <a:cubicBezTo>
                    <a:pt x="429" y="307"/>
                    <a:pt x="436" y="313"/>
                    <a:pt x="446" y="313"/>
                  </a:cubicBezTo>
                  <a:cubicBezTo>
                    <a:pt x="455" y="314"/>
                    <a:pt x="463" y="308"/>
                    <a:pt x="466" y="300"/>
                  </a:cubicBezTo>
                  <a:cubicBezTo>
                    <a:pt x="467" y="297"/>
                    <a:pt x="467" y="295"/>
                    <a:pt x="467" y="292"/>
                  </a:cubicBezTo>
                  <a:cubicBezTo>
                    <a:pt x="462" y="265"/>
                    <a:pt x="458" y="238"/>
                    <a:pt x="454" y="211"/>
                  </a:cubicBezTo>
                  <a:cubicBezTo>
                    <a:pt x="451" y="191"/>
                    <a:pt x="448" y="172"/>
                    <a:pt x="445" y="153"/>
                  </a:cubicBezTo>
                  <a:cubicBezTo>
                    <a:pt x="444" y="150"/>
                    <a:pt x="443" y="147"/>
                    <a:pt x="443" y="145"/>
                  </a:cubicBezTo>
                  <a:cubicBezTo>
                    <a:pt x="443" y="145"/>
                    <a:pt x="443" y="144"/>
                    <a:pt x="444" y="144"/>
                  </a:cubicBezTo>
                  <a:cubicBezTo>
                    <a:pt x="485" y="135"/>
                    <a:pt x="525" y="123"/>
                    <a:pt x="565" y="107"/>
                  </a:cubicBezTo>
                  <a:cubicBezTo>
                    <a:pt x="566" y="114"/>
                    <a:pt x="567" y="121"/>
                    <a:pt x="568" y="127"/>
                  </a:cubicBezTo>
                  <a:cubicBezTo>
                    <a:pt x="570" y="138"/>
                    <a:pt x="573" y="149"/>
                    <a:pt x="577" y="159"/>
                  </a:cubicBezTo>
                  <a:cubicBezTo>
                    <a:pt x="582" y="172"/>
                    <a:pt x="586" y="186"/>
                    <a:pt x="588" y="200"/>
                  </a:cubicBezTo>
                  <a:cubicBezTo>
                    <a:pt x="589" y="204"/>
                    <a:pt x="589" y="209"/>
                    <a:pt x="589" y="213"/>
                  </a:cubicBezTo>
                  <a:cubicBezTo>
                    <a:pt x="589" y="221"/>
                    <a:pt x="587" y="228"/>
                    <a:pt x="582" y="234"/>
                  </a:cubicBezTo>
                  <a:cubicBezTo>
                    <a:pt x="579" y="239"/>
                    <a:pt x="575" y="243"/>
                    <a:pt x="572" y="247"/>
                  </a:cubicBezTo>
                  <a:cubicBezTo>
                    <a:pt x="565" y="255"/>
                    <a:pt x="560" y="265"/>
                    <a:pt x="559" y="276"/>
                  </a:cubicBezTo>
                  <a:cubicBezTo>
                    <a:pt x="556" y="295"/>
                    <a:pt x="564" y="311"/>
                    <a:pt x="580" y="321"/>
                  </a:cubicBezTo>
                  <a:cubicBezTo>
                    <a:pt x="588" y="325"/>
                    <a:pt x="597" y="328"/>
                    <a:pt x="607" y="329"/>
                  </a:cubicBezTo>
                  <a:cubicBezTo>
                    <a:pt x="611" y="330"/>
                    <a:pt x="616" y="330"/>
                    <a:pt x="621" y="330"/>
                  </a:cubicBezTo>
                  <a:cubicBezTo>
                    <a:pt x="627" y="331"/>
                    <a:pt x="633" y="334"/>
                    <a:pt x="636" y="339"/>
                  </a:cubicBezTo>
                  <a:cubicBezTo>
                    <a:pt x="639" y="344"/>
                    <a:pt x="642" y="350"/>
                    <a:pt x="645" y="355"/>
                  </a:cubicBezTo>
                  <a:cubicBezTo>
                    <a:pt x="650" y="365"/>
                    <a:pt x="655" y="375"/>
                    <a:pt x="659" y="385"/>
                  </a:cubicBezTo>
                  <a:cubicBezTo>
                    <a:pt x="660" y="385"/>
                    <a:pt x="660" y="386"/>
                    <a:pt x="660" y="387"/>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3" name="Freeform 123">
              <a:extLst>
                <a:ext uri="{FF2B5EF4-FFF2-40B4-BE49-F238E27FC236}">
                  <a16:creationId xmlns:a16="http://schemas.microsoft.com/office/drawing/2014/main" id="{1B9530BB-EA50-4AA0-9FD4-30EFD02108E5}"/>
                </a:ext>
              </a:extLst>
            </p:cNvPr>
            <p:cNvSpPr>
              <a:spLocks/>
            </p:cNvSpPr>
            <p:nvPr/>
          </p:nvSpPr>
          <p:spPr bwMode="auto">
            <a:xfrm>
              <a:off x="6748463" y="3341688"/>
              <a:ext cx="534988" cy="977900"/>
            </a:xfrm>
            <a:custGeom>
              <a:avLst/>
              <a:gdLst>
                <a:gd name="T0" fmla="*/ 79 w 179"/>
                <a:gd name="T1" fmla="*/ 0 h 327"/>
                <a:gd name="T2" fmla="*/ 179 w 179"/>
                <a:gd name="T3" fmla="*/ 318 h 327"/>
                <a:gd name="T4" fmla="*/ 167 w 179"/>
                <a:gd name="T5" fmla="*/ 320 h 327"/>
                <a:gd name="T6" fmla="*/ 119 w 179"/>
                <a:gd name="T7" fmla="*/ 327 h 327"/>
                <a:gd name="T8" fmla="*/ 114 w 179"/>
                <a:gd name="T9" fmla="*/ 326 h 327"/>
                <a:gd name="T10" fmla="*/ 99 w 179"/>
                <a:gd name="T11" fmla="*/ 314 h 327"/>
                <a:gd name="T12" fmla="*/ 91 w 179"/>
                <a:gd name="T13" fmla="*/ 301 h 327"/>
                <a:gd name="T14" fmla="*/ 79 w 179"/>
                <a:gd name="T15" fmla="*/ 274 h 327"/>
                <a:gd name="T16" fmla="*/ 65 w 179"/>
                <a:gd name="T17" fmla="*/ 253 h 327"/>
                <a:gd name="T18" fmla="*/ 25 w 179"/>
                <a:gd name="T19" fmla="*/ 233 h 327"/>
                <a:gd name="T20" fmla="*/ 10 w 179"/>
                <a:gd name="T21" fmla="*/ 231 h 327"/>
                <a:gd name="T22" fmla="*/ 0 w 179"/>
                <a:gd name="T23" fmla="*/ 228 h 327"/>
                <a:gd name="T24" fmla="*/ 3 w 179"/>
                <a:gd name="T25" fmla="*/ 222 h 327"/>
                <a:gd name="T26" fmla="*/ 12 w 179"/>
                <a:gd name="T27" fmla="*/ 210 h 327"/>
                <a:gd name="T28" fmla="*/ 29 w 179"/>
                <a:gd name="T29" fmla="*/ 174 h 327"/>
                <a:gd name="T30" fmla="*/ 30 w 179"/>
                <a:gd name="T31" fmla="*/ 139 h 327"/>
                <a:gd name="T32" fmla="*/ 17 w 179"/>
                <a:gd name="T33" fmla="*/ 94 h 327"/>
                <a:gd name="T34" fmla="*/ 8 w 179"/>
                <a:gd name="T35" fmla="*/ 61 h 327"/>
                <a:gd name="T36" fmla="*/ 9 w 179"/>
                <a:gd name="T37" fmla="*/ 36 h 327"/>
                <a:gd name="T38" fmla="*/ 13 w 179"/>
                <a:gd name="T39" fmla="*/ 32 h 327"/>
                <a:gd name="T40" fmla="*/ 76 w 179"/>
                <a:gd name="T41" fmla="*/ 1 h 327"/>
                <a:gd name="T42" fmla="*/ 79 w 179"/>
                <a:gd name="T4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 h="327">
                  <a:moveTo>
                    <a:pt x="79" y="0"/>
                  </a:moveTo>
                  <a:cubicBezTo>
                    <a:pt x="112" y="106"/>
                    <a:pt x="145" y="212"/>
                    <a:pt x="179" y="318"/>
                  </a:cubicBezTo>
                  <a:cubicBezTo>
                    <a:pt x="174" y="319"/>
                    <a:pt x="170" y="319"/>
                    <a:pt x="167" y="320"/>
                  </a:cubicBezTo>
                  <a:cubicBezTo>
                    <a:pt x="151" y="322"/>
                    <a:pt x="135" y="324"/>
                    <a:pt x="119" y="327"/>
                  </a:cubicBezTo>
                  <a:cubicBezTo>
                    <a:pt x="117" y="327"/>
                    <a:pt x="116" y="327"/>
                    <a:pt x="114" y="326"/>
                  </a:cubicBezTo>
                  <a:cubicBezTo>
                    <a:pt x="108" y="324"/>
                    <a:pt x="103" y="320"/>
                    <a:pt x="99" y="314"/>
                  </a:cubicBezTo>
                  <a:cubicBezTo>
                    <a:pt x="96" y="310"/>
                    <a:pt x="93" y="305"/>
                    <a:pt x="91" y="301"/>
                  </a:cubicBezTo>
                  <a:cubicBezTo>
                    <a:pt x="87" y="292"/>
                    <a:pt x="83" y="283"/>
                    <a:pt x="79" y="274"/>
                  </a:cubicBezTo>
                  <a:cubicBezTo>
                    <a:pt x="75" y="267"/>
                    <a:pt x="70" y="260"/>
                    <a:pt x="65" y="253"/>
                  </a:cubicBezTo>
                  <a:cubicBezTo>
                    <a:pt x="54" y="242"/>
                    <a:pt x="41" y="235"/>
                    <a:pt x="25" y="233"/>
                  </a:cubicBezTo>
                  <a:cubicBezTo>
                    <a:pt x="20" y="232"/>
                    <a:pt x="15" y="231"/>
                    <a:pt x="10" y="231"/>
                  </a:cubicBezTo>
                  <a:cubicBezTo>
                    <a:pt x="6" y="230"/>
                    <a:pt x="3" y="230"/>
                    <a:pt x="0" y="228"/>
                  </a:cubicBezTo>
                  <a:cubicBezTo>
                    <a:pt x="0" y="225"/>
                    <a:pt x="1" y="224"/>
                    <a:pt x="3" y="222"/>
                  </a:cubicBezTo>
                  <a:cubicBezTo>
                    <a:pt x="6" y="218"/>
                    <a:pt x="9" y="214"/>
                    <a:pt x="12" y="210"/>
                  </a:cubicBezTo>
                  <a:cubicBezTo>
                    <a:pt x="21" y="199"/>
                    <a:pt x="27" y="187"/>
                    <a:pt x="29" y="174"/>
                  </a:cubicBezTo>
                  <a:cubicBezTo>
                    <a:pt x="31" y="162"/>
                    <a:pt x="31" y="151"/>
                    <a:pt x="30" y="139"/>
                  </a:cubicBezTo>
                  <a:cubicBezTo>
                    <a:pt x="27" y="124"/>
                    <a:pt x="23" y="109"/>
                    <a:pt x="17" y="94"/>
                  </a:cubicBezTo>
                  <a:cubicBezTo>
                    <a:pt x="13" y="84"/>
                    <a:pt x="10" y="73"/>
                    <a:pt x="8" y="61"/>
                  </a:cubicBezTo>
                  <a:cubicBezTo>
                    <a:pt x="6" y="53"/>
                    <a:pt x="6" y="45"/>
                    <a:pt x="9" y="36"/>
                  </a:cubicBezTo>
                  <a:cubicBezTo>
                    <a:pt x="9" y="34"/>
                    <a:pt x="10" y="33"/>
                    <a:pt x="13" y="32"/>
                  </a:cubicBezTo>
                  <a:cubicBezTo>
                    <a:pt x="34" y="22"/>
                    <a:pt x="55" y="11"/>
                    <a:pt x="76" y="1"/>
                  </a:cubicBezTo>
                  <a:cubicBezTo>
                    <a:pt x="77" y="1"/>
                    <a:pt x="78" y="1"/>
                    <a:pt x="79" y="0"/>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4" name="Freeform 124">
              <a:extLst>
                <a:ext uri="{FF2B5EF4-FFF2-40B4-BE49-F238E27FC236}">
                  <a16:creationId xmlns:a16="http://schemas.microsoft.com/office/drawing/2014/main" id="{04C4432B-A99E-4AFC-8DDF-F43C18D5E02C}"/>
                </a:ext>
              </a:extLst>
            </p:cNvPr>
            <p:cNvSpPr>
              <a:spLocks/>
            </p:cNvSpPr>
            <p:nvPr/>
          </p:nvSpPr>
          <p:spPr bwMode="auto">
            <a:xfrm>
              <a:off x="4945063" y="2995613"/>
              <a:ext cx="71438" cy="182563"/>
            </a:xfrm>
            <a:custGeom>
              <a:avLst/>
              <a:gdLst>
                <a:gd name="T0" fmla="*/ 21 w 24"/>
                <a:gd name="T1" fmla="*/ 53 h 61"/>
                <a:gd name="T2" fmla="*/ 0 w 24"/>
                <a:gd name="T3" fmla="*/ 61 h 61"/>
                <a:gd name="T4" fmla="*/ 0 w 24"/>
                <a:gd name="T5" fmla="*/ 0 h 61"/>
                <a:gd name="T6" fmla="*/ 21 w 24"/>
                <a:gd name="T7" fmla="*/ 46 h 61"/>
                <a:gd name="T8" fmla="*/ 24 w 24"/>
                <a:gd name="T9" fmla="*/ 52 h 61"/>
                <a:gd name="T10" fmla="*/ 21 w 24"/>
                <a:gd name="T11" fmla="*/ 53 h 61"/>
              </a:gdLst>
              <a:ahLst/>
              <a:cxnLst>
                <a:cxn ang="0">
                  <a:pos x="T0" y="T1"/>
                </a:cxn>
                <a:cxn ang="0">
                  <a:pos x="T2" y="T3"/>
                </a:cxn>
                <a:cxn ang="0">
                  <a:pos x="T4" y="T5"/>
                </a:cxn>
                <a:cxn ang="0">
                  <a:pos x="T6" y="T7"/>
                </a:cxn>
                <a:cxn ang="0">
                  <a:pos x="T8" y="T9"/>
                </a:cxn>
                <a:cxn ang="0">
                  <a:pos x="T10" y="T11"/>
                </a:cxn>
              </a:cxnLst>
              <a:rect l="0" t="0" r="r" b="b"/>
              <a:pathLst>
                <a:path w="24" h="61">
                  <a:moveTo>
                    <a:pt x="21" y="53"/>
                  </a:moveTo>
                  <a:cubicBezTo>
                    <a:pt x="14" y="56"/>
                    <a:pt x="7" y="59"/>
                    <a:pt x="0" y="61"/>
                  </a:cubicBezTo>
                  <a:cubicBezTo>
                    <a:pt x="0" y="0"/>
                    <a:pt x="0" y="0"/>
                    <a:pt x="0" y="0"/>
                  </a:cubicBezTo>
                  <a:cubicBezTo>
                    <a:pt x="6" y="16"/>
                    <a:pt x="13" y="31"/>
                    <a:pt x="21" y="46"/>
                  </a:cubicBezTo>
                  <a:cubicBezTo>
                    <a:pt x="22" y="48"/>
                    <a:pt x="23" y="50"/>
                    <a:pt x="24" y="52"/>
                  </a:cubicBezTo>
                  <a:cubicBezTo>
                    <a:pt x="23" y="52"/>
                    <a:pt x="22" y="53"/>
                    <a:pt x="21" y="53"/>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5" name="Freeform 125">
              <a:extLst>
                <a:ext uri="{FF2B5EF4-FFF2-40B4-BE49-F238E27FC236}">
                  <a16:creationId xmlns:a16="http://schemas.microsoft.com/office/drawing/2014/main" id="{DDFC94D4-9AC2-43D9-8993-3C8AFB43A7DD}"/>
                </a:ext>
              </a:extLst>
            </p:cNvPr>
            <p:cNvSpPr>
              <a:spLocks/>
            </p:cNvSpPr>
            <p:nvPr/>
          </p:nvSpPr>
          <p:spPr bwMode="auto">
            <a:xfrm>
              <a:off x="4945063" y="3181350"/>
              <a:ext cx="1973263" cy="1168400"/>
            </a:xfrm>
            <a:custGeom>
              <a:avLst/>
              <a:gdLst>
                <a:gd name="T0" fmla="*/ 660 w 660"/>
                <a:gd name="T1" fmla="*/ 387 h 391"/>
                <a:gd name="T2" fmla="*/ 658 w 660"/>
                <a:gd name="T3" fmla="*/ 387 h 391"/>
                <a:gd name="T4" fmla="*/ 613 w 660"/>
                <a:gd name="T5" fmla="*/ 390 h 391"/>
                <a:gd name="T6" fmla="*/ 566 w 660"/>
                <a:gd name="T7" fmla="*/ 391 h 391"/>
                <a:gd name="T8" fmla="*/ 500 w 660"/>
                <a:gd name="T9" fmla="*/ 390 h 391"/>
                <a:gd name="T10" fmla="*/ 439 w 660"/>
                <a:gd name="T11" fmla="*/ 385 h 391"/>
                <a:gd name="T12" fmla="*/ 365 w 660"/>
                <a:gd name="T13" fmla="*/ 372 h 391"/>
                <a:gd name="T14" fmla="*/ 244 w 660"/>
                <a:gd name="T15" fmla="*/ 335 h 391"/>
                <a:gd name="T16" fmla="*/ 105 w 660"/>
                <a:gd name="T17" fmla="*/ 250 h 391"/>
                <a:gd name="T18" fmla="*/ 0 w 660"/>
                <a:gd name="T19" fmla="*/ 116 h 391"/>
                <a:gd name="T20" fmla="*/ 0 w 660"/>
                <a:gd name="T21" fmla="*/ 12 h 391"/>
                <a:gd name="T22" fmla="*/ 0 w 660"/>
                <a:gd name="T23" fmla="*/ 12 h 391"/>
                <a:gd name="T24" fmla="*/ 26 w 660"/>
                <a:gd name="T25" fmla="*/ 1 h 391"/>
                <a:gd name="T26" fmla="*/ 31 w 660"/>
                <a:gd name="T27" fmla="*/ 0 h 391"/>
                <a:gd name="T28" fmla="*/ 68 w 660"/>
                <a:gd name="T29" fmla="*/ 49 h 391"/>
                <a:gd name="T30" fmla="*/ 113 w 660"/>
                <a:gd name="T31" fmla="*/ 91 h 391"/>
                <a:gd name="T32" fmla="*/ 110 w 660"/>
                <a:gd name="T33" fmla="*/ 94 h 391"/>
                <a:gd name="T34" fmla="*/ 75 w 660"/>
                <a:gd name="T35" fmla="*/ 127 h 391"/>
                <a:gd name="T36" fmla="*/ 67 w 660"/>
                <a:gd name="T37" fmla="*/ 134 h 391"/>
                <a:gd name="T38" fmla="*/ 66 w 660"/>
                <a:gd name="T39" fmla="*/ 149 h 391"/>
                <a:gd name="T40" fmla="*/ 80 w 660"/>
                <a:gd name="T41" fmla="*/ 149 h 391"/>
                <a:gd name="T42" fmla="*/ 112 w 660"/>
                <a:gd name="T43" fmla="*/ 119 h 391"/>
                <a:gd name="T44" fmla="*/ 126 w 660"/>
                <a:gd name="T45" fmla="*/ 105 h 391"/>
                <a:gd name="T46" fmla="*/ 129 w 660"/>
                <a:gd name="T47" fmla="*/ 102 h 391"/>
                <a:gd name="T48" fmla="*/ 232 w 660"/>
                <a:gd name="T49" fmla="*/ 147 h 391"/>
                <a:gd name="T50" fmla="*/ 231 w 660"/>
                <a:gd name="T51" fmla="*/ 151 h 391"/>
                <a:gd name="T52" fmla="*/ 204 w 660"/>
                <a:gd name="T53" fmla="*/ 249 h 391"/>
                <a:gd name="T54" fmla="*/ 209 w 660"/>
                <a:gd name="T55" fmla="*/ 266 h 391"/>
                <a:gd name="T56" fmla="*/ 226 w 660"/>
                <a:gd name="T57" fmla="*/ 269 h 391"/>
                <a:gd name="T58" fmla="*/ 235 w 660"/>
                <a:gd name="T59" fmla="*/ 258 h 391"/>
                <a:gd name="T60" fmla="*/ 259 w 660"/>
                <a:gd name="T61" fmla="*/ 173 h 391"/>
                <a:gd name="T62" fmla="*/ 264 w 660"/>
                <a:gd name="T63" fmla="*/ 154 h 391"/>
                <a:gd name="T64" fmla="*/ 311 w 660"/>
                <a:gd name="T65" fmla="*/ 157 h 391"/>
                <a:gd name="T66" fmla="*/ 358 w 660"/>
                <a:gd name="T67" fmla="*/ 157 h 391"/>
                <a:gd name="T68" fmla="*/ 405 w 660"/>
                <a:gd name="T69" fmla="*/ 152 h 391"/>
                <a:gd name="T70" fmla="*/ 411 w 660"/>
                <a:gd name="T71" fmla="*/ 190 h 391"/>
                <a:gd name="T72" fmla="*/ 428 w 660"/>
                <a:gd name="T73" fmla="*/ 297 h 391"/>
                <a:gd name="T74" fmla="*/ 446 w 660"/>
                <a:gd name="T75" fmla="*/ 313 h 391"/>
                <a:gd name="T76" fmla="*/ 466 w 660"/>
                <a:gd name="T77" fmla="*/ 300 h 391"/>
                <a:gd name="T78" fmla="*/ 467 w 660"/>
                <a:gd name="T79" fmla="*/ 292 h 391"/>
                <a:gd name="T80" fmla="*/ 454 w 660"/>
                <a:gd name="T81" fmla="*/ 211 h 391"/>
                <a:gd name="T82" fmla="*/ 445 w 660"/>
                <a:gd name="T83" fmla="*/ 153 h 391"/>
                <a:gd name="T84" fmla="*/ 443 w 660"/>
                <a:gd name="T85" fmla="*/ 145 h 391"/>
                <a:gd name="T86" fmla="*/ 444 w 660"/>
                <a:gd name="T87" fmla="*/ 144 h 391"/>
                <a:gd name="T88" fmla="*/ 565 w 660"/>
                <a:gd name="T89" fmla="*/ 107 h 391"/>
                <a:gd name="T90" fmla="*/ 568 w 660"/>
                <a:gd name="T91" fmla="*/ 127 h 391"/>
                <a:gd name="T92" fmla="*/ 577 w 660"/>
                <a:gd name="T93" fmla="*/ 159 h 391"/>
                <a:gd name="T94" fmla="*/ 588 w 660"/>
                <a:gd name="T95" fmla="*/ 200 h 391"/>
                <a:gd name="T96" fmla="*/ 589 w 660"/>
                <a:gd name="T97" fmla="*/ 213 h 391"/>
                <a:gd name="T98" fmla="*/ 582 w 660"/>
                <a:gd name="T99" fmla="*/ 234 h 391"/>
                <a:gd name="T100" fmla="*/ 572 w 660"/>
                <a:gd name="T101" fmla="*/ 247 h 391"/>
                <a:gd name="T102" fmla="*/ 559 w 660"/>
                <a:gd name="T103" fmla="*/ 276 h 391"/>
                <a:gd name="T104" fmla="*/ 580 w 660"/>
                <a:gd name="T105" fmla="*/ 321 h 391"/>
                <a:gd name="T106" fmla="*/ 607 w 660"/>
                <a:gd name="T107" fmla="*/ 329 h 391"/>
                <a:gd name="T108" fmla="*/ 621 w 660"/>
                <a:gd name="T109" fmla="*/ 330 h 391"/>
                <a:gd name="T110" fmla="*/ 636 w 660"/>
                <a:gd name="T111" fmla="*/ 339 h 391"/>
                <a:gd name="T112" fmla="*/ 645 w 660"/>
                <a:gd name="T113" fmla="*/ 355 h 391"/>
                <a:gd name="T114" fmla="*/ 659 w 660"/>
                <a:gd name="T115" fmla="*/ 385 h 391"/>
                <a:gd name="T116" fmla="*/ 660 w 660"/>
                <a:gd name="T117" fmla="*/ 38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0" h="391">
                  <a:moveTo>
                    <a:pt x="660" y="387"/>
                  </a:moveTo>
                  <a:cubicBezTo>
                    <a:pt x="659" y="387"/>
                    <a:pt x="658" y="387"/>
                    <a:pt x="658" y="387"/>
                  </a:cubicBezTo>
                  <a:cubicBezTo>
                    <a:pt x="643" y="388"/>
                    <a:pt x="628" y="389"/>
                    <a:pt x="613" y="390"/>
                  </a:cubicBezTo>
                  <a:cubicBezTo>
                    <a:pt x="597" y="391"/>
                    <a:pt x="582" y="391"/>
                    <a:pt x="566" y="391"/>
                  </a:cubicBezTo>
                  <a:cubicBezTo>
                    <a:pt x="544" y="391"/>
                    <a:pt x="522" y="391"/>
                    <a:pt x="500" y="390"/>
                  </a:cubicBezTo>
                  <a:cubicBezTo>
                    <a:pt x="480" y="389"/>
                    <a:pt x="459" y="387"/>
                    <a:pt x="439" y="385"/>
                  </a:cubicBezTo>
                  <a:cubicBezTo>
                    <a:pt x="414" y="382"/>
                    <a:pt x="389" y="377"/>
                    <a:pt x="365" y="372"/>
                  </a:cubicBezTo>
                  <a:cubicBezTo>
                    <a:pt x="323" y="363"/>
                    <a:pt x="283" y="351"/>
                    <a:pt x="244" y="335"/>
                  </a:cubicBezTo>
                  <a:cubicBezTo>
                    <a:pt x="194" y="314"/>
                    <a:pt x="147" y="286"/>
                    <a:pt x="105" y="250"/>
                  </a:cubicBezTo>
                  <a:cubicBezTo>
                    <a:pt x="60" y="211"/>
                    <a:pt x="25" y="166"/>
                    <a:pt x="0" y="116"/>
                  </a:cubicBezTo>
                  <a:cubicBezTo>
                    <a:pt x="0" y="12"/>
                    <a:pt x="0" y="12"/>
                    <a:pt x="0" y="12"/>
                  </a:cubicBezTo>
                  <a:cubicBezTo>
                    <a:pt x="0" y="12"/>
                    <a:pt x="0" y="12"/>
                    <a:pt x="0" y="12"/>
                  </a:cubicBezTo>
                  <a:cubicBezTo>
                    <a:pt x="9" y="8"/>
                    <a:pt x="18" y="5"/>
                    <a:pt x="26" y="1"/>
                  </a:cubicBezTo>
                  <a:cubicBezTo>
                    <a:pt x="28" y="1"/>
                    <a:pt x="29" y="0"/>
                    <a:pt x="31" y="0"/>
                  </a:cubicBezTo>
                  <a:cubicBezTo>
                    <a:pt x="42" y="17"/>
                    <a:pt x="54" y="34"/>
                    <a:pt x="68" y="49"/>
                  </a:cubicBezTo>
                  <a:cubicBezTo>
                    <a:pt x="82" y="64"/>
                    <a:pt x="97" y="78"/>
                    <a:pt x="113" y="91"/>
                  </a:cubicBezTo>
                  <a:cubicBezTo>
                    <a:pt x="112" y="92"/>
                    <a:pt x="111" y="93"/>
                    <a:pt x="110" y="94"/>
                  </a:cubicBezTo>
                  <a:cubicBezTo>
                    <a:pt x="99" y="105"/>
                    <a:pt x="87" y="116"/>
                    <a:pt x="75" y="127"/>
                  </a:cubicBezTo>
                  <a:cubicBezTo>
                    <a:pt x="73" y="130"/>
                    <a:pt x="70" y="132"/>
                    <a:pt x="67" y="134"/>
                  </a:cubicBezTo>
                  <a:cubicBezTo>
                    <a:pt x="63" y="138"/>
                    <a:pt x="62" y="145"/>
                    <a:pt x="66" y="149"/>
                  </a:cubicBezTo>
                  <a:cubicBezTo>
                    <a:pt x="70" y="153"/>
                    <a:pt x="76" y="153"/>
                    <a:pt x="80" y="149"/>
                  </a:cubicBezTo>
                  <a:cubicBezTo>
                    <a:pt x="91" y="139"/>
                    <a:pt x="101" y="129"/>
                    <a:pt x="112" y="119"/>
                  </a:cubicBezTo>
                  <a:cubicBezTo>
                    <a:pt x="117" y="114"/>
                    <a:pt x="121" y="110"/>
                    <a:pt x="126" y="105"/>
                  </a:cubicBezTo>
                  <a:cubicBezTo>
                    <a:pt x="127" y="104"/>
                    <a:pt x="128" y="103"/>
                    <a:pt x="129" y="102"/>
                  </a:cubicBezTo>
                  <a:cubicBezTo>
                    <a:pt x="161" y="123"/>
                    <a:pt x="195" y="138"/>
                    <a:pt x="232" y="147"/>
                  </a:cubicBezTo>
                  <a:cubicBezTo>
                    <a:pt x="231" y="149"/>
                    <a:pt x="231" y="150"/>
                    <a:pt x="231" y="151"/>
                  </a:cubicBezTo>
                  <a:cubicBezTo>
                    <a:pt x="222" y="184"/>
                    <a:pt x="213" y="217"/>
                    <a:pt x="204" y="249"/>
                  </a:cubicBezTo>
                  <a:cubicBezTo>
                    <a:pt x="202" y="256"/>
                    <a:pt x="204" y="262"/>
                    <a:pt x="209" y="266"/>
                  </a:cubicBezTo>
                  <a:cubicBezTo>
                    <a:pt x="214" y="270"/>
                    <a:pt x="220" y="271"/>
                    <a:pt x="226" y="269"/>
                  </a:cubicBezTo>
                  <a:cubicBezTo>
                    <a:pt x="231" y="267"/>
                    <a:pt x="234" y="263"/>
                    <a:pt x="235" y="258"/>
                  </a:cubicBezTo>
                  <a:cubicBezTo>
                    <a:pt x="243" y="230"/>
                    <a:pt x="251" y="201"/>
                    <a:pt x="259" y="173"/>
                  </a:cubicBezTo>
                  <a:cubicBezTo>
                    <a:pt x="260" y="167"/>
                    <a:pt x="262" y="160"/>
                    <a:pt x="264" y="154"/>
                  </a:cubicBezTo>
                  <a:cubicBezTo>
                    <a:pt x="280" y="155"/>
                    <a:pt x="295" y="157"/>
                    <a:pt x="311" y="157"/>
                  </a:cubicBezTo>
                  <a:cubicBezTo>
                    <a:pt x="327" y="158"/>
                    <a:pt x="343" y="158"/>
                    <a:pt x="358" y="157"/>
                  </a:cubicBezTo>
                  <a:cubicBezTo>
                    <a:pt x="374" y="155"/>
                    <a:pt x="390" y="154"/>
                    <a:pt x="405" y="152"/>
                  </a:cubicBezTo>
                  <a:cubicBezTo>
                    <a:pt x="407" y="164"/>
                    <a:pt x="409" y="177"/>
                    <a:pt x="411" y="190"/>
                  </a:cubicBezTo>
                  <a:cubicBezTo>
                    <a:pt x="417" y="226"/>
                    <a:pt x="422" y="262"/>
                    <a:pt x="428" y="297"/>
                  </a:cubicBezTo>
                  <a:cubicBezTo>
                    <a:pt x="429" y="307"/>
                    <a:pt x="436" y="313"/>
                    <a:pt x="446" y="313"/>
                  </a:cubicBezTo>
                  <a:cubicBezTo>
                    <a:pt x="455" y="314"/>
                    <a:pt x="463" y="308"/>
                    <a:pt x="466" y="300"/>
                  </a:cubicBezTo>
                  <a:cubicBezTo>
                    <a:pt x="467" y="297"/>
                    <a:pt x="467" y="295"/>
                    <a:pt x="467" y="292"/>
                  </a:cubicBezTo>
                  <a:cubicBezTo>
                    <a:pt x="462" y="265"/>
                    <a:pt x="458" y="238"/>
                    <a:pt x="454" y="211"/>
                  </a:cubicBezTo>
                  <a:cubicBezTo>
                    <a:pt x="451" y="191"/>
                    <a:pt x="448" y="172"/>
                    <a:pt x="445" y="153"/>
                  </a:cubicBezTo>
                  <a:cubicBezTo>
                    <a:pt x="444" y="150"/>
                    <a:pt x="443" y="147"/>
                    <a:pt x="443" y="145"/>
                  </a:cubicBezTo>
                  <a:cubicBezTo>
                    <a:pt x="443" y="145"/>
                    <a:pt x="443" y="144"/>
                    <a:pt x="444" y="144"/>
                  </a:cubicBezTo>
                  <a:cubicBezTo>
                    <a:pt x="485" y="135"/>
                    <a:pt x="525" y="123"/>
                    <a:pt x="565" y="107"/>
                  </a:cubicBezTo>
                  <a:cubicBezTo>
                    <a:pt x="566" y="114"/>
                    <a:pt x="567" y="121"/>
                    <a:pt x="568" y="127"/>
                  </a:cubicBezTo>
                  <a:cubicBezTo>
                    <a:pt x="570" y="138"/>
                    <a:pt x="573" y="149"/>
                    <a:pt x="577" y="159"/>
                  </a:cubicBezTo>
                  <a:cubicBezTo>
                    <a:pt x="582" y="172"/>
                    <a:pt x="586" y="186"/>
                    <a:pt x="588" y="200"/>
                  </a:cubicBezTo>
                  <a:cubicBezTo>
                    <a:pt x="589" y="204"/>
                    <a:pt x="589" y="209"/>
                    <a:pt x="589" y="213"/>
                  </a:cubicBezTo>
                  <a:cubicBezTo>
                    <a:pt x="589" y="221"/>
                    <a:pt x="587" y="228"/>
                    <a:pt x="582" y="234"/>
                  </a:cubicBezTo>
                  <a:cubicBezTo>
                    <a:pt x="579" y="239"/>
                    <a:pt x="575" y="243"/>
                    <a:pt x="572" y="247"/>
                  </a:cubicBezTo>
                  <a:cubicBezTo>
                    <a:pt x="565" y="255"/>
                    <a:pt x="560" y="265"/>
                    <a:pt x="559" y="276"/>
                  </a:cubicBezTo>
                  <a:cubicBezTo>
                    <a:pt x="556" y="295"/>
                    <a:pt x="564" y="311"/>
                    <a:pt x="580" y="321"/>
                  </a:cubicBezTo>
                  <a:cubicBezTo>
                    <a:pt x="588" y="325"/>
                    <a:pt x="597" y="328"/>
                    <a:pt x="607" y="329"/>
                  </a:cubicBezTo>
                  <a:cubicBezTo>
                    <a:pt x="611" y="330"/>
                    <a:pt x="616" y="330"/>
                    <a:pt x="621" y="330"/>
                  </a:cubicBezTo>
                  <a:cubicBezTo>
                    <a:pt x="627" y="331"/>
                    <a:pt x="633" y="334"/>
                    <a:pt x="636" y="339"/>
                  </a:cubicBezTo>
                  <a:cubicBezTo>
                    <a:pt x="639" y="344"/>
                    <a:pt x="642" y="350"/>
                    <a:pt x="645" y="355"/>
                  </a:cubicBezTo>
                  <a:cubicBezTo>
                    <a:pt x="650" y="365"/>
                    <a:pt x="655" y="375"/>
                    <a:pt x="659" y="385"/>
                  </a:cubicBezTo>
                  <a:cubicBezTo>
                    <a:pt x="660" y="385"/>
                    <a:pt x="660" y="386"/>
                    <a:pt x="660" y="387"/>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6" name="Freeform 126">
              <a:extLst>
                <a:ext uri="{FF2B5EF4-FFF2-40B4-BE49-F238E27FC236}">
                  <a16:creationId xmlns:a16="http://schemas.microsoft.com/office/drawing/2014/main" id="{8292027E-9D82-4324-9AF0-4085EBF434CF}"/>
                </a:ext>
              </a:extLst>
            </p:cNvPr>
            <p:cNvSpPr>
              <a:spLocks/>
            </p:cNvSpPr>
            <p:nvPr/>
          </p:nvSpPr>
          <p:spPr bwMode="auto">
            <a:xfrm>
              <a:off x="6748463" y="3341688"/>
              <a:ext cx="534988" cy="977900"/>
            </a:xfrm>
            <a:custGeom>
              <a:avLst/>
              <a:gdLst>
                <a:gd name="T0" fmla="*/ 79 w 179"/>
                <a:gd name="T1" fmla="*/ 0 h 327"/>
                <a:gd name="T2" fmla="*/ 179 w 179"/>
                <a:gd name="T3" fmla="*/ 318 h 327"/>
                <a:gd name="T4" fmla="*/ 167 w 179"/>
                <a:gd name="T5" fmla="*/ 320 h 327"/>
                <a:gd name="T6" fmla="*/ 119 w 179"/>
                <a:gd name="T7" fmla="*/ 327 h 327"/>
                <a:gd name="T8" fmla="*/ 114 w 179"/>
                <a:gd name="T9" fmla="*/ 326 h 327"/>
                <a:gd name="T10" fmla="*/ 99 w 179"/>
                <a:gd name="T11" fmla="*/ 314 h 327"/>
                <a:gd name="T12" fmla="*/ 91 w 179"/>
                <a:gd name="T13" fmla="*/ 301 h 327"/>
                <a:gd name="T14" fmla="*/ 79 w 179"/>
                <a:gd name="T15" fmla="*/ 274 h 327"/>
                <a:gd name="T16" fmla="*/ 65 w 179"/>
                <a:gd name="T17" fmla="*/ 253 h 327"/>
                <a:gd name="T18" fmla="*/ 25 w 179"/>
                <a:gd name="T19" fmla="*/ 233 h 327"/>
                <a:gd name="T20" fmla="*/ 10 w 179"/>
                <a:gd name="T21" fmla="*/ 231 h 327"/>
                <a:gd name="T22" fmla="*/ 0 w 179"/>
                <a:gd name="T23" fmla="*/ 228 h 327"/>
                <a:gd name="T24" fmla="*/ 3 w 179"/>
                <a:gd name="T25" fmla="*/ 222 h 327"/>
                <a:gd name="T26" fmla="*/ 12 w 179"/>
                <a:gd name="T27" fmla="*/ 210 h 327"/>
                <a:gd name="T28" fmla="*/ 29 w 179"/>
                <a:gd name="T29" fmla="*/ 174 h 327"/>
                <a:gd name="T30" fmla="*/ 30 w 179"/>
                <a:gd name="T31" fmla="*/ 139 h 327"/>
                <a:gd name="T32" fmla="*/ 17 w 179"/>
                <a:gd name="T33" fmla="*/ 94 h 327"/>
                <a:gd name="T34" fmla="*/ 8 w 179"/>
                <a:gd name="T35" fmla="*/ 61 h 327"/>
                <a:gd name="T36" fmla="*/ 9 w 179"/>
                <a:gd name="T37" fmla="*/ 36 h 327"/>
                <a:gd name="T38" fmla="*/ 13 w 179"/>
                <a:gd name="T39" fmla="*/ 32 h 327"/>
                <a:gd name="T40" fmla="*/ 76 w 179"/>
                <a:gd name="T41" fmla="*/ 1 h 327"/>
                <a:gd name="T42" fmla="*/ 79 w 179"/>
                <a:gd name="T4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 h="327">
                  <a:moveTo>
                    <a:pt x="79" y="0"/>
                  </a:moveTo>
                  <a:cubicBezTo>
                    <a:pt x="112" y="106"/>
                    <a:pt x="145" y="212"/>
                    <a:pt x="179" y="318"/>
                  </a:cubicBezTo>
                  <a:cubicBezTo>
                    <a:pt x="174" y="319"/>
                    <a:pt x="170" y="319"/>
                    <a:pt x="167" y="320"/>
                  </a:cubicBezTo>
                  <a:cubicBezTo>
                    <a:pt x="151" y="322"/>
                    <a:pt x="135" y="324"/>
                    <a:pt x="119" y="327"/>
                  </a:cubicBezTo>
                  <a:cubicBezTo>
                    <a:pt x="117" y="327"/>
                    <a:pt x="116" y="327"/>
                    <a:pt x="114" y="326"/>
                  </a:cubicBezTo>
                  <a:cubicBezTo>
                    <a:pt x="108" y="324"/>
                    <a:pt x="103" y="320"/>
                    <a:pt x="99" y="314"/>
                  </a:cubicBezTo>
                  <a:cubicBezTo>
                    <a:pt x="96" y="310"/>
                    <a:pt x="93" y="305"/>
                    <a:pt x="91" y="301"/>
                  </a:cubicBezTo>
                  <a:cubicBezTo>
                    <a:pt x="87" y="292"/>
                    <a:pt x="83" y="283"/>
                    <a:pt x="79" y="274"/>
                  </a:cubicBezTo>
                  <a:cubicBezTo>
                    <a:pt x="75" y="267"/>
                    <a:pt x="70" y="260"/>
                    <a:pt x="65" y="253"/>
                  </a:cubicBezTo>
                  <a:cubicBezTo>
                    <a:pt x="54" y="242"/>
                    <a:pt x="41" y="235"/>
                    <a:pt x="25" y="233"/>
                  </a:cubicBezTo>
                  <a:cubicBezTo>
                    <a:pt x="20" y="232"/>
                    <a:pt x="15" y="231"/>
                    <a:pt x="10" y="231"/>
                  </a:cubicBezTo>
                  <a:cubicBezTo>
                    <a:pt x="6" y="230"/>
                    <a:pt x="3" y="230"/>
                    <a:pt x="0" y="228"/>
                  </a:cubicBezTo>
                  <a:cubicBezTo>
                    <a:pt x="0" y="225"/>
                    <a:pt x="1" y="224"/>
                    <a:pt x="3" y="222"/>
                  </a:cubicBezTo>
                  <a:cubicBezTo>
                    <a:pt x="6" y="218"/>
                    <a:pt x="9" y="214"/>
                    <a:pt x="12" y="210"/>
                  </a:cubicBezTo>
                  <a:cubicBezTo>
                    <a:pt x="21" y="199"/>
                    <a:pt x="27" y="187"/>
                    <a:pt x="29" y="174"/>
                  </a:cubicBezTo>
                  <a:cubicBezTo>
                    <a:pt x="31" y="162"/>
                    <a:pt x="31" y="151"/>
                    <a:pt x="30" y="139"/>
                  </a:cubicBezTo>
                  <a:cubicBezTo>
                    <a:pt x="27" y="124"/>
                    <a:pt x="23" y="109"/>
                    <a:pt x="17" y="94"/>
                  </a:cubicBezTo>
                  <a:cubicBezTo>
                    <a:pt x="13" y="84"/>
                    <a:pt x="10" y="73"/>
                    <a:pt x="8" y="61"/>
                  </a:cubicBezTo>
                  <a:cubicBezTo>
                    <a:pt x="6" y="53"/>
                    <a:pt x="6" y="45"/>
                    <a:pt x="9" y="36"/>
                  </a:cubicBezTo>
                  <a:cubicBezTo>
                    <a:pt x="9" y="34"/>
                    <a:pt x="10" y="33"/>
                    <a:pt x="13" y="32"/>
                  </a:cubicBezTo>
                  <a:cubicBezTo>
                    <a:pt x="34" y="22"/>
                    <a:pt x="55" y="11"/>
                    <a:pt x="76" y="1"/>
                  </a:cubicBezTo>
                  <a:cubicBezTo>
                    <a:pt x="77" y="1"/>
                    <a:pt x="78" y="1"/>
                    <a:pt x="79" y="0"/>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7" name="Freeform 127">
              <a:extLst>
                <a:ext uri="{FF2B5EF4-FFF2-40B4-BE49-F238E27FC236}">
                  <a16:creationId xmlns:a16="http://schemas.microsoft.com/office/drawing/2014/main" id="{09A123B8-16DA-4D2C-A07C-C35DEC11FE5E}"/>
                </a:ext>
              </a:extLst>
            </p:cNvPr>
            <p:cNvSpPr>
              <a:spLocks/>
            </p:cNvSpPr>
            <p:nvPr/>
          </p:nvSpPr>
          <p:spPr bwMode="auto">
            <a:xfrm>
              <a:off x="5273675" y="3468688"/>
              <a:ext cx="392113" cy="561975"/>
            </a:xfrm>
            <a:custGeom>
              <a:avLst/>
              <a:gdLst>
                <a:gd name="T0" fmla="*/ 14 w 131"/>
                <a:gd name="T1" fmla="*/ 154 h 188"/>
                <a:gd name="T2" fmla="*/ 8 w 131"/>
                <a:gd name="T3" fmla="*/ 146 h 188"/>
                <a:gd name="T4" fmla="*/ 3 w 131"/>
                <a:gd name="T5" fmla="*/ 131 h 188"/>
                <a:gd name="T6" fmla="*/ 4 w 131"/>
                <a:gd name="T7" fmla="*/ 118 h 188"/>
                <a:gd name="T8" fmla="*/ 5 w 131"/>
                <a:gd name="T9" fmla="*/ 113 h 188"/>
                <a:gd name="T10" fmla="*/ 0 w 131"/>
                <a:gd name="T11" fmla="*/ 98 h 188"/>
                <a:gd name="T12" fmla="*/ 3 w 131"/>
                <a:gd name="T13" fmla="*/ 80 h 188"/>
                <a:gd name="T14" fmla="*/ 4 w 131"/>
                <a:gd name="T15" fmla="*/ 72 h 188"/>
                <a:gd name="T16" fmla="*/ 12 w 131"/>
                <a:gd name="T17" fmla="*/ 60 h 188"/>
                <a:gd name="T18" fmla="*/ 27 w 131"/>
                <a:gd name="T19" fmla="*/ 50 h 188"/>
                <a:gd name="T20" fmla="*/ 27 w 131"/>
                <a:gd name="T21" fmla="*/ 43 h 188"/>
                <a:gd name="T22" fmla="*/ 24 w 131"/>
                <a:gd name="T23" fmla="*/ 35 h 188"/>
                <a:gd name="T24" fmla="*/ 25 w 131"/>
                <a:gd name="T25" fmla="*/ 29 h 188"/>
                <a:gd name="T26" fmla="*/ 45 w 131"/>
                <a:gd name="T27" fmla="*/ 1 h 188"/>
                <a:gd name="T28" fmla="*/ 60 w 131"/>
                <a:gd name="T29" fmla="*/ 4 h 188"/>
                <a:gd name="T30" fmla="*/ 64 w 131"/>
                <a:gd name="T31" fmla="*/ 5 h 188"/>
                <a:gd name="T32" fmla="*/ 63 w 131"/>
                <a:gd name="T33" fmla="*/ 7 h 188"/>
                <a:gd name="T34" fmla="*/ 68 w 131"/>
                <a:gd name="T35" fmla="*/ 9 h 188"/>
                <a:gd name="T36" fmla="*/ 70 w 131"/>
                <a:gd name="T37" fmla="*/ 17 h 188"/>
                <a:gd name="T38" fmla="*/ 68 w 131"/>
                <a:gd name="T39" fmla="*/ 16 h 188"/>
                <a:gd name="T40" fmla="*/ 68 w 131"/>
                <a:gd name="T41" fmla="*/ 36 h 188"/>
                <a:gd name="T42" fmla="*/ 66 w 131"/>
                <a:gd name="T43" fmla="*/ 42 h 188"/>
                <a:gd name="T44" fmla="*/ 60 w 131"/>
                <a:gd name="T45" fmla="*/ 48 h 188"/>
                <a:gd name="T46" fmla="*/ 64 w 131"/>
                <a:gd name="T47" fmla="*/ 52 h 188"/>
                <a:gd name="T48" fmla="*/ 76 w 131"/>
                <a:gd name="T49" fmla="*/ 65 h 188"/>
                <a:gd name="T50" fmla="*/ 79 w 131"/>
                <a:gd name="T51" fmla="*/ 70 h 188"/>
                <a:gd name="T52" fmla="*/ 80 w 131"/>
                <a:gd name="T53" fmla="*/ 79 h 188"/>
                <a:gd name="T54" fmla="*/ 83 w 131"/>
                <a:gd name="T55" fmla="*/ 93 h 188"/>
                <a:gd name="T56" fmla="*/ 82 w 131"/>
                <a:gd name="T57" fmla="*/ 104 h 188"/>
                <a:gd name="T58" fmla="*/ 79 w 131"/>
                <a:gd name="T59" fmla="*/ 114 h 188"/>
                <a:gd name="T60" fmla="*/ 84 w 131"/>
                <a:gd name="T61" fmla="*/ 115 h 188"/>
                <a:gd name="T62" fmla="*/ 90 w 131"/>
                <a:gd name="T63" fmla="*/ 118 h 188"/>
                <a:gd name="T64" fmla="*/ 95 w 131"/>
                <a:gd name="T65" fmla="*/ 124 h 188"/>
                <a:gd name="T66" fmla="*/ 107 w 131"/>
                <a:gd name="T67" fmla="*/ 132 h 188"/>
                <a:gd name="T68" fmla="*/ 117 w 131"/>
                <a:gd name="T69" fmla="*/ 138 h 188"/>
                <a:gd name="T70" fmla="*/ 130 w 131"/>
                <a:gd name="T71" fmla="*/ 140 h 188"/>
                <a:gd name="T72" fmla="*/ 125 w 131"/>
                <a:gd name="T73" fmla="*/ 152 h 188"/>
                <a:gd name="T74" fmla="*/ 114 w 131"/>
                <a:gd name="T75" fmla="*/ 156 h 188"/>
                <a:gd name="T76" fmla="*/ 105 w 131"/>
                <a:gd name="T77" fmla="*/ 151 h 188"/>
                <a:gd name="T78" fmla="*/ 84 w 131"/>
                <a:gd name="T79" fmla="*/ 145 h 188"/>
                <a:gd name="T80" fmla="*/ 77 w 131"/>
                <a:gd name="T81" fmla="*/ 140 h 188"/>
                <a:gd name="T82" fmla="*/ 70 w 131"/>
                <a:gd name="T83" fmla="*/ 145 h 188"/>
                <a:gd name="T84" fmla="*/ 60 w 131"/>
                <a:gd name="T85" fmla="*/ 141 h 188"/>
                <a:gd name="T86" fmla="*/ 56 w 131"/>
                <a:gd name="T87" fmla="*/ 138 h 188"/>
                <a:gd name="T88" fmla="*/ 51 w 131"/>
                <a:gd name="T89" fmla="*/ 135 h 188"/>
                <a:gd name="T90" fmla="*/ 44 w 131"/>
                <a:gd name="T91" fmla="*/ 135 h 188"/>
                <a:gd name="T92" fmla="*/ 44 w 131"/>
                <a:gd name="T93" fmla="*/ 141 h 188"/>
                <a:gd name="T94" fmla="*/ 39 w 131"/>
                <a:gd name="T95" fmla="*/ 146 h 188"/>
                <a:gd name="T96" fmla="*/ 40 w 131"/>
                <a:gd name="T97" fmla="*/ 161 h 188"/>
                <a:gd name="T98" fmla="*/ 47 w 131"/>
                <a:gd name="T99" fmla="*/ 171 h 188"/>
                <a:gd name="T100" fmla="*/ 35 w 131"/>
                <a:gd name="T101" fmla="*/ 186 h 188"/>
                <a:gd name="T102" fmla="*/ 27 w 131"/>
                <a:gd name="T103" fmla="*/ 178 h 188"/>
                <a:gd name="T104" fmla="*/ 26 w 131"/>
                <a:gd name="T105" fmla="*/ 170 h 188"/>
                <a:gd name="T106" fmla="*/ 16 w 131"/>
                <a:gd name="T107" fmla="*/ 1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88">
                  <a:moveTo>
                    <a:pt x="16" y="156"/>
                  </a:moveTo>
                  <a:cubicBezTo>
                    <a:pt x="15" y="157"/>
                    <a:pt x="14" y="156"/>
                    <a:pt x="14" y="154"/>
                  </a:cubicBezTo>
                  <a:cubicBezTo>
                    <a:pt x="13" y="153"/>
                    <a:pt x="12" y="152"/>
                    <a:pt x="11" y="151"/>
                  </a:cubicBezTo>
                  <a:cubicBezTo>
                    <a:pt x="9" y="150"/>
                    <a:pt x="7" y="148"/>
                    <a:pt x="8" y="146"/>
                  </a:cubicBezTo>
                  <a:cubicBezTo>
                    <a:pt x="8" y="144"/>
                    <a:pt x="7" y="143"/>
                    <a:pt x="6" y="142"/>
                  </a:cubicBezTo>
                  <a:cubicBezTo>
                    <a:pt x="2" y="139"/>
                    <a:pt x="2" y="136"/>
                    <a:pt x="3" y="131"/>
                  </a:cubicBezTo>
                  <a:cubicBezTo>
                    <a:pt x="4" y="130"/>
                    <a:pt x="4" y="129"/>
                    <a:pt x="3" y="128"/>
                  </a:cubicBezTo>
                  <a:cubicBezTo>
                    <a:pt x="2" y="124"/>
                    <a:pt x="2" y="121"/>
                    <a:pt x="4" y="118"/>
                  </a:cubicBezTo>
                  <a:cubicBezTo>
                    <a:pt x="4" y="118"/>
                    <a:pt x="4" y="117"/>
                    <a:pt x="4" y="117"/>
                  </a:cubicBezTo>
                  <a:cubicBezTo>
                    <a:pt x="5" y="116"/>
                    <a:pt x="6" y="115"/>
                    <a:pt x="5" y="113"/>
                  </a:cubicBezTo>
                  <a:cubicBezTo>
                    <a:pt x="3" y="111"/>
                    <a:pt x="2" y="108"/>
                    <a:pt x="1" y="106"/>
                  </a:cubicBezTo>
                  <a:cubicBezTo>
                    <a:pt x="0" y="103"/>
                    <a:pt x="0" y="101"/>
                    <a:pt x="0" y="98"/>
                  </a:cubicBezTo>
                  <a:cubicBezTo>
                    <a:pt x="1" y="93"/>
                    <a:pt x="1" y="89"/>
                    <a:pt x="2" y="84"/>
                  </a:cubicBezTo>
                  <a:cubicBezTo>
                    <a:pt x="2" y="83"/>
                    <a:pt x="2" y="81"/>
                    <a:pt x="3" y="80"/>
                  </a:cubicBezTo>
                  <a:cubicBezTo>
                    <a:pt x="3" y="78"/>
                    <a:pt x="3" y="77"/>
                    <a:pt x="3" y="76"/>
                  </a:cubicBezTo>
                  <a:cubicBezTo>
                    <a:pt x="3" y="75"/>
                    <a:pt x="4" y="73"/>
                    <a:pt x="4" y="72"/>
                  </a:cubicBezTo>
                  <a:cubicBezTo>
                    <a:pt x="6" y="69"/>
                    <a:pt x="7" y="66"/>
                    <a:pt x="9" y="64"/>
                  </a:cubicBezTo>
                  <a:cubicBezTo>
                    <a:pt x="10" y="62"/>
                    <a:pt x="11" y="61"/>
                    <a:pt x="12" y="60"/>
                  </a:cubicBezTo>
                  <a:cubicBezTo>
                    <a:pt x="15" y="58"/>
                    <a:pt x="18" y="56"/>
                    <a:pt x="21" y="54"/>
                  </a:cubicBezTo>
                  <a:cubicBezTo>
                    <a:pt x="23" y="53"/>
                    <a:pt x="25" y="52"/>
                    <a:pt x="27" y="50"/>
                  </a:cubicBezTo>
                  <a:cubicBezTo>
                    <a:pt x="27" y="50"/>
                    <a:pt x="27" y="50"/>
                    <a:pt x="27" y="50"/>
                  </a:cubicBezTo>
                  <a:cubicBezTo>
                    <a:pt x="27" y="47"/>
                    <a:pt x="27" y="45"/>
                    <a:pt x="27" y="43"/>
                  </a:cubicBezTo>
                  <a:cubicBezTo>
                    <a:pt x="25" y="42"/>
                    <a:pt x="25" y="42"/>
                    <a:pt x="24" y="39"/>
                  </a:cubicBezTo>
                  <a:cubicBezTo>
                    <a:pt x="24" y="38"/>
                    <a:pt x="24" y="36"/>
                    <a:pt x="24" y="35"/>
                  </a:cubicBezTo>
                  <a:cubicBezTo>
                    <a:pt x="24" y="33"/>
                    <a:pt x="24" y="31"/>
                    <a:pt x="25" y="30"/>
                  </a:cubicBezTo>
                  <a:cubicBezTo>
                    <a:pt x="25" y="29"/>
                    <a:pt x="25" y="29"/>
                    <a:pt x="25" y="29"/>
                  </a:cubicBezTo>
                  <a:cubicBezTo>
                    <a:pt x="25" y="23"/>
                    <a:pt x="26" y="18"/>
                    <a:pt x="28" y="13"/>
                  </a:cubicBezTo>
                  <a:cubicBezTo>
                    <a:pt x="32" y="6"/>
                    <a:pt x="38" y="3"/>
                    <a:pt x="45" y="1"/>
                  </a:cubicBezTo>
                  <a:cubicBezTo>
                    <a:pt x="50" y="0"/>
                    <a:pt x="54" y="1"/>
                    <a:pt x="58" y="3"/>
                  </a:cubicBezTo>
                  <a:cubicBezTo>
                    <a:pt x="59" y="3"/>
                    <a:pt x="59" y="4"/>
                    <a:pt x="60" y="4"/>
                  </a:cubicBezTo>
                  <a:cubicBezTo>
                    <a:pt x="60" y="5"/>
                    <a:pt x="61" y="6"/>
                    <a:pt x="62" y="6"/>
                  </a:cubicBezTo>
                  <a:cubicBezTo>
                    <a:pt x="63" y="6"/>
                    <a:pt x="63" y="6"/>
                    <a:pt x="64" y="5"/>
                  </a:cubicBezTo>
                  <a:cubicBezTo>
                    <a:pt x="64" y="5"/>
                    <a:pt x="65" y="5"/>
                    <a:pt x="65" y="5"/>
                  </a:cubicBezTo>
                  <a:cubicBezTo>
                    <a:pt x="64" y="6"/>
                    <a:pt x="64" y="7"/>
                    <a:pt x="63" y="7"/>
                  </a:cubicBezTo>
                  <a:cubicBezTo>
                    <a:pt x="65" y="8"/>
                    <a:pt x="66" y="8"/>
                    <a:pt x="68" y="9"/>
                  </a:cubicBezTo>
                  <a:cubicBezTo>
                    <a:pt x="68" y="9"/>
                    <a:pt x="68" y="9"/>
                    <a:pt x="68" y="9"/>
                  </a:cubicBezTo>
                  <a:cubicBezTo>
                    <a:pt x="67" y="9"/>
                    <a:pt x="67" y="9"/>
                    <a:pt x="66" y="10"/>
                  </a:cubicBezTo>
                  <a:cubicBezTo>
                    <a:pt x="67" y="12"/>
                    <a:pt x="69" y="14"/>
                    <a:pt x="70" y="17"/>
                  </a:cubicBezTo>
                  <a:cubicBezTo>
                    <a:pt x="70" y="17"/>
                    <a:pt x="70" y="17"/>
                    <a:pt x="70" y="17"/>
                  </a:cubicBezTo>
                  <a:cubicBezTo>
                    <a:pt x="70" y="17"/>
                    <a:pt x="69" y="17"/>
                    <a:pt x="68" y="16"/>
                  </a:cubicBezTo>
                  <a:cubicBezTo>
                    <a:pt x="71" y="21"/>
                    <a:pt x="70" y="26"/>
                    <a:pt x="69" y="31"/>
                  </a:cubicBezTo>
                  <a:cubicBezTo>
                    <a:pt x="69" y="32"/>
                    <a:pt x="68" y="34"/>
                    <a:pt x="68" y="36"/>
                  </a:cubicBezTo>
                  <a:cubicBezTo>
                    <a:pt x="68" y="36"/>
                    <a:pt x="68" y="36"/>
                    <a:pt x="68" y="37"/>
                  </a:cubicBezTo>
                  <a:cubicBezTo>
                    <a:pt x="68" y="39"/>
                    <a:pt x="68" y="40"/>
                    <a:pt x="66" y="42"/>
                  </a:cubicBezTo>
                  <a:cubicBezTo>
                    <a:pt x="66" y="43"/>
                    <a:pt x="65" y="43"/>
                    <a:pt x="65" y="44"/>
                  </a:cubicBezTo>
                  <a:cubicBezTo>
                    <a:pt x="64" y="48"/>
                    <a:pt x="64" y="48"/>
                    <a:pt x="60" y="48"/>
                  </a:cubicBezTo>
                  <a:cubicBezTo>
                    <a:pt x="59" y="50"/>
                    <a:pt x="59" y="50"/>
                    <a:pt x="61" y="51"/>
                  </a:cubicBezTo>
                  <a:cubicBezTo>
                    <a:pt x="62" y="51"/>
                    <a:pt x="63" y="52"/>
                    <a:pt x="64" y="52"/>
                  </a:cubicBezTo>
                  <a:cubicBezTo>
                    <a:pt x="67" y="53"/>
                    <a:pt x="69" y="56"/>
                    <a:pt x="71" y="58"/>
                  </a:cubicBezTo>
                  <a:cubicBezTo>
                    <a:pt x="72" y="61"/>
                    <a:pt x="74" y="63"/>
                    <a:pt x="76" y="65"/>
                  </a:cubicBezTo>
                  <a:cubicBezTo>
                    <a:pt x="77" y="66"/>
                    <a:pt x="78" y="67"/>
                    <a:pt x="78" y="68"/>
                  </a:cubicBezTo>
                  <a:cubicBezTo>
                    <a:pt x="78" y="69"/>
                    <a:pt x="78" y="69"/>
                    <a:pt x="79" y="70"/>
                  </a:cubicBezTo>
                  <a:cubicBezTo>
                    <a:pt x="80" y="71"/>
                    <a:pt x="80" y="72"/>
                    <a:pt x="80" y="73"/>
                  </a:cubicBezTo>
                  <a:cubicBezTo>
                    <a:pt x="80" y="75"/>
                    <a:pt x="81" y="77"/>
                    <a:pt x="80" y="79"/>
                  </a:cubicBezTo>
                  <a:cubicBezTo>
                    <a:pt x="80" y="82"/>
                    <a:pt x="81" y="84"/>
                    <a:pt x="82" y="86"/>
                  </a:cubicBezTo>
                  <a:cubicBezTo>
                    <a:pt x="84" y="88"/>
                    <a:pt x="84" y="90"/>
                    <a:pt x="83" y="93"/>
                  </a:cubicBezTo>
                  <a:cubicBezTo>
                    <a:pt x="82" y="94"/>
                    <a:pt x="82" y="95"/>
                    <a:pt x="83" y="96"/>
                  </a:cubicBezTo>
                  <a:cubicBezTo>
                    <a:pt x="83" y="99"/>
                    <a:pt x="83" y="101"/>
                    <a:pt x="82" y="104"/>
                  </a:cubicBezTo>
                  <a:cubicBezTo>
                    <a:pt x="81" y="107"/>
                    <a:pt x="80" y="110"/>
                    <a:pt x="79" y="113"/>
                  </a:cubicBezTo>
                  <a:cubicBezTo>
                    <a:pt x="79" y="113"/>
                    <a:pt x="79" y="113"/>
                    <a:pt x="79" y="114"/>
                  </a:cubicBezTo>
                  <a:cubicBezTo>
                    <a:pt x="80" y="115"/>
                    <a:pt x="82" y="116"/>
                    <a:pt x="83" y="115"/>
                  </a:cubicBezTo>
                  <a:cubicBezTo>
                    <a:pt x="83" y="115"/>
                    <a:pt x="84" y="115"/>
                    <a:pt x="84" y="115"/>
                  </a:cubicBezTo>
                  <a:cubicBezTo>
                    <a:pt x="86" y="114"/>
                    <a:pt x="87" y="114"/>
                    <a:pt x="88" y="116"/>
                  </a:cubicBezTo>
                  <a:cubicBezTo>
                    <a:pt x="88" y="117"/>
                    <a:pt x="89" y="118"/>
                    <a:pt x="90" y="118"/>
                  </a:cubicBezTo>
                  <a:cubicBezTo>
                    <a:pt x="92" y="118"/>
                    <a:pt x="93" y="119"/>
                    <a:pt x="93" y="121"/>
                  </a:cubicBezTo>
                  <a:cubicBezTo>
                    <a:pt x="94" y="122"/>
                    <a:pt x="94" y="123"/>
                    <a:pt x="95" y="124"/>
                  </a:cubicBezTo>
                  <a:cubicBezTo>
                    <a:pt x="95" y="125"/>
                    <a:pt x="95" y="125"/>
                    <a:pt x="96" y="125"/>
                  </a:cubicBezTo>
                  <a:cubicBezTo>
                    <a:pt x="100" y="128"/>
                    <a:pt x="104" y="130"/>
                    <a:pt x="107" y="132"/>
                  </a:cubicBezTo>
                  <a:cubicBezTo>
                    <a:pt x="109" y="133"/>
                    <a:pt x="110" y="134"/>
                    <a:pt x="111" y="135"/>
                  </a:cubicBezTo>
                  <a:cubicBezTo>
                    <a:pt x="112" y="137"/>
                    <a:pt x="114" y="138"/>
                    <a:pt x="117" y="138"/>
                  </a:cubicBezTo>
                  <a:cubicBezTo>
                    <a:pt x="120" y="138"/>
                    <a:pt x="123" y="138"/>
                    <a:pt x="125" y="137"/>
                  </a:cubicBezTo>
                  <a:cubicBezTo>
                    <a:pt x="128" y="137"/>
                    <a:pt x="129" y="137"/>
                    <a:pt x="130" y="140"/>
                  </a:cubicBezTo>
                  <a:cubicBezTo>
                    <a:pt x="131" y="141"/>
                    <a:pt x="131" y="142"/>
                    <a:pt x="131" y="143"/>
                  </a:cubicBezTo>
                  <a:cubicBezTo>
                    <a:pt x="130" y="147"/>
                    <a:pt x="127" y="150"/>
                    <a:pt x="125" y="152"/>
                  </a:cubicBezTo>
                  <a:cubicBezTo>
                    <a:pt x="123" y="153"/>
                    <a:pt x="120" y="155"/>
                    <a:pt x="118" y="156"/>
                  </a:cubicBezTo>
                  <a:cubicBezTo>
                    <a:pt x="117" y="157"/>
                    <a:pt x="116" y="156"/>
                    <a:pt x="114" y="156"/>
                  </a:cubicBezTo>
                  <a:cubicBezTo>
                    <a:pt x="112" y="155"/>
                    <a:pt x="110" y="154"/>
                    <a:pt x="108" y="153"/>
                  </a:cubicBezTo>
                  <a:cubicBezTo>
                    <a:pt x="107" y="152"/>
                    <a:pt x="106" y="152"/>
                    <a:pt x="105" y="151"/>
                  </a:cubicBezTo>
                  <a:cubicBezTo>
                    <a:pt x="103" y="149"/>
                    <a:pt x="100" y="148"/>
                    <a:pt x="97" y="148"/>
                  </a:cubicBezTo>
                  <a:cubicBezTo>
                    <a:pt x="92" y="148"/>
                    <a:pt x="88" y="147"/>
                    <a:pt x="84" y="145"/>
                  </a:cubicBezTo>
                  <a:cubicBezTo>
                    <a:pt x="83" y="144"/>
                    <a:pt x="82" y="142"/>
                    <a:pt x="80" y="141"/>
                  </a:cubicBezTo>
                  <a:cubicBezTo>
                    <a:pt x="78" y="142"/>
                    <a:pt x="78" y="142"/>
                    <a:pt x="77" y="140"/>
                  </a:cubicBezTo>
                  <a:cubicBezTo>
                    <a:pt x="76" y="141"/>
                    <a:pt x="75" y="142"/>
                    <a:pt x="74" y="143"/>
                  </a:cubicBezTo>
                  <a:cubicBezTo>
                    <a:pt x="73" y="145"/>
                    <a:pt x="71" y="145"/>
                    <a:pt x="70" y="145"/>
                  </a:cubicBezTo>
                  <a:cubicBezTo>
                    <a:pt x="67" y="144"/>
                    <a:pt x="65" y="142"/>
                    <a:pt x="64" y="139"/>
                  </a:cubicBezTo>
                  <a:cubicBezTo>
                    <a:pt x="63" y="141"/>
                    <a:pt x="62" y="141"/>
                    <a:pt x="60" y="141"/>
                  </a:cubicBezTo>
                  <a:cubicBezTo>
                    <a:pt x="59" y="141"/>
                    <a:pt x="58" y="141"/>
                    <a:pt x="58" y="140"/>
                  </a:cubicBezTo>
                  <a:cubicBezTo>
                    <a:pt x="57" y="138"/>
                    <a:pt x="57" y="138"/>
                    <a:pt x="56" y="138"/>
                  </a:cubicBezTo>
                  <a:cubicBezTo>
                    <a:pt x="54" y="137"/>
                    <a:pt x="53" y="136"/>
                    <a:pt x="52" y="136"/>
                  </a:cubicBezTo>
                  <a:cubicBezTo>
                    <a:pt x="52" y="135"/>
                    <a:pt x="51" y="135"/>
                    <a:pt x="51" y="135"/>
                  </a:cubicBezTo>
                  <a:cubicBezTo>
                    <a:pt x="49" y="136"/>
                    <a:pt x="47" y="136"/>
                    <a:pt x="45" y="136"/>
                  </a:cubicBezTo>
                  <a:cubicBezTo>
                    <a:pt x="45" y="136"/>
                    <a:pt x="44" y="135"/>
                    <a:pt x="44" y="135"/>
                  </a:cubicBezTo>
                  <a:cubicBezTo>
                    <a:pt x="42" y="136"/>
                    <a:pt x="42" y="138"/>
                    <a:pt x="43" y="139"/>
                  </a:cubicBezTo>
                  <a:cubicBezTo>
                    <a:pt x="44" y="140"/>
                    <a:pt x="44" y="140"/>
                    <a:pt x="44" y="141"/>
                  </a:cubicBezTo>
                  <a:cubicBezTo>
                    <a:pt x="45" y="143"/>
                    <a:pt x="44" y="145"/>
                    <a:pt x="41" y="146"/>
                  </a:cubicBezTo>
                  <a:cubicBezTo>
                    <a:pt x="40" y="146"/>
                    <a:pt x="40" y="146"/>
                    <a:pt x="39" y="146"/>
                  </a:cubicBezTo>
                  <a:cubicBezTo>
                    <a:pt x="38" y="149"/>
                    <a:pt x="39" y="151"/>
                    <a:pt x="39" y="154"/>
                  </a:cubicBezTo>
                  <a:cubicBezTo>
                    <a:pt x="40" y="156"/>
                    <a:pt x="40" y="159"/>
                    <a:pt x="40" y="161"/>
                  </a:cubicBezTo>
                  <a:cubicBezTo>
                    <a:pt x="41" y="163"/>
                    <a:pt x="42" y="164"/>
                    <a:pt x="43" y="165"/>
                  </a:cubicBezTo>
                  <a:cubicBezTo>
                    <a:pt x="45" y="167"/>
                    <a:pt x="47" y="168"/>
                    <a:pt x="47" y="171"/>
                  </a:cubicBezTo>
                  <a:cubicBezTo>
                    <a:pt x="49" y="175"/>
                    <a:pt x="47" y="180"/>
                    <a:pt x="42" y="182"/>
                  </a:cubicBezTo>
                  <a:cubicBezTo>
                    <a:pt x="39" y="183"/>
                    <a:pt x="37" y="184"/>
                    <a:pt x="35" y="186"/>
                  </a:cubicBezTo>
                  <a:cubicBezTo>
                    <a:pt x="33" y="188"/>
                    <a:pt x="31" y="188"/>
                    <a:pt x="29" y="186"/>
                  </a:cubicBezTo>
                  <a:cubicBezTo>
                    <a:pt x="27" y="183"/>
                    <a:pt x="26" y="181"/>
                    <a:pt x="27" y="178"/>
                  </a:cubicBezTo>
                  <a:cubicBezTo>
                    <a:pt x="27" y="176"/>
                    <a:pt x="27" y="174"/>
                    <a:pt x="27" y="172"/>
                  </a:cubicBezTo>
                  <a:cubicBezTo>
                    <a:pt x="27" y="171"/>
                    <a:pt x="27" y="170"/>
                    <a:pt x="26" y="170"/>
                  </a:cubicBezTo>
                  <a:cubicBezTo>
                    <a:pt x="23" y="167"/>
                    <a:pt x="20" y="163"/>
                    <a:pt x="18" y="159"/>
                  </a:cubicBezTo>
                  <a:cubicBezTo>
                    <a:pt x="18" y="158"/>
                    <a:pt x="17" y="157"/>
                    <a:pt x="16" y="15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8" name="Freeform 128">
              <a:extLst>
                <a:ext uri="{FF2B5EF4-FFF2-40B4-BE49-F238E27FC236}">
                  <a16:creationId xmlns:a16="http://schemas.microsoft.com/office/drawing/2014/main" id="{B18A8CA8-342D-4D3E-99AA-A617E23F1AFB}"/>
                </a:ext>
              </a:extLst>
            </p:cNvPr>
            <p:cNvSpPr>
              <a:spLocks noEditPoints="1"/>
            </p:cNvSpPr>
            <p:nvPr/>
          </p:nvSpPr>
          <p:spPr bwMode="auto">
            <a:xfrm>
              <a:off x="5662613" y="3614738"/>
              <a:ext cx="101600" cy="319088"/>
            </a:xfrm>
            <a:custGeom>
              <a:avLst/>
              <a:gdLst>
                <a:gd name="T0" fmla="*/ 26 w 34"/>
                <a:gd name="T1" fmla="*/ 44 h 107"/>
                <a:gd name="T2" fmla="*/ 15 w 34"/>
                <a:gd name="T3" fmla="*/ 46 h 107"/>
                <a:gd name="T4" fmla="*/ 8 w 34"/>
                <a:gd name="T5" fmla="*/ 45 h 107"/>
                <a:gd name="T6" fmla="*/ 3 w 34"/>
                <a:gd name="T7" fmla="*/ 28 h 107"/>
                <a:gd name="T8" fmla="*/ 6 w 34"/>
                <a:gd name="T9" fmla="*/ 27 h 107"/>
                <a:gd name="T10" fmla="*/ 0 w 34"/>
                <a:gd name="T11" fmla="*/ 8 h 107"/>
                <a:gd name="T12" fmla="*/ 22 w 34"/>
                <a:gd name="T13" fmla="*/ 0 h 107"/>
                <a:gd name="T14" fmla="*/ 21 w 34"/>
                <a:gd name="T15" fmla="*/ 3 h 107"/>
                <a:gd name="T16" fmla="*/ 24 w 34"/>
                <a:gd name="T17" fmla="*/ 8 h 107"/>
                <a:gd name="T18" fmla="*/ 25 w 34"/>
                <a:gd name="T19" fmla="*/ 2 h 107"/>
                <a:gd name="T20" fmla="*/ 30 w 34"/>
                <a:gd name="T21" fmla="*/ 22 h 107"/>
                <a:gd name="T22" fmla="*/ 33 w 34"/>
                <a:gd name="T23" fmla="*/ 37 h 107"/>
                <a:gd name="T24" fmla="*/ 33 w 34"/>
                <a:gd name="T25" fmla="*/ 46 h 107"/>
                <a:gd name="T26" fmla="*/ 27 w 34"/>
                <a:gd name="T27" fmla="*/ 47 h 107"/>
                <a:gd name="T28" fmla="*/ 34 w 34"/>
                <a:gd name="T29" fmla="*/ 60 h 107"/>
                <a:gd name="T30" fmla="*/ 31 w 34"/>
                <a:gd name="T31" fmla="*/ 80 h 107"/>
                <a:gd name="T32" fmla="*/ 33 w 34"/>
                <a:gd name="T33" fmla="*/ 97 h 107"/>
                <a:gd name="T34" fmla="*/ 25 w 34"/>
                <a:gd name="T35" fmla="*/ 106 h 107"/>
                <a:gd name="T36" fmla="*/ 9 w 34"/>
                <a:gd name="T37" fmla="*/ 102 h 107"/>
                <a:gd name="T38" fmla="*/ 7 w 34"/>
                <a:gd name="T39" fmla="*/ 84 h 107"/>
                <a:gd name="T40" fmla="*/ 10 w 34"/>
                <a:gd name="T41" fmla="*/ 82 h 107"/>
                <a:gd name="T42" fmla="*/ 10 w 34"/>
                <a:gd name="T43" fmla="*/ 65 h 107"/>
                <a:gd name="T44" fmla="*/ 12 w 34"/>
                <a:gd name="T45" fmla="*/ 48 h 107"/>
                <a:gd name="T46" fmla="*/ 17 w 34"/>
                <a:gd name="T47" fmla="*/ 47 h 107"/>
                <a:gd name="T48" fmla="*/ 19 w 34"/>
                <a:gd name="T49" fmla="*/ 88 h 107"/>
                <a:gd name="T50" fmla="*/ 22 w 34"/>
                <a:gd name="T51" fmla="*/ 89 h 107"/>
                <a:gd name="T52" fmla="*/ 24 w 34"/>
                <a:gd name="T53" fmla="*/ 100 h 107"/>
                <a:gd name="T54" fmla="*/ 19 w 34"/>
                <a:gd name="T55" fmla="*/ 36 h 107"/>
                <a:gd name="T56" fmla="*/ 18 w 34"/>
                <a:gd name="T57" fmla="*/ 27 h 107"/>
                <a:gd name="T58" fmla="*/ 30 w 34"/>
                <a:gd name="T59" fmla="*/ 67 h 107"/>
                <a:gd name="T60" fmla="*/ 22 w 34"/>
                <a:gd name="T61" fmla="*/ 67 h 107"/>
                <a:gd name="T62" fmla="*/ 30 w 34"/>
                <a:gd name="T63" fmla="*/ 71 h 107"/>
                <a:gd name="T64" fmla="*/ 13 w 34"/>
                <a:gd name="T65" fmla="*/ 54 h 107"/>
                <a:gd name="T66" fmla="*/ 14 w 34"/>
                <a:gd name="T67" fmla="*/ 65 h 107"/>
                <a:gd name="T68" fmla="*/ 29 w 34"/>
                <a:gd name="T69" fmla="*/ 87 h 107"/>
                <a:gd name="T70" fmla="*/ 28 w 34"/>
                <a:gd name="T71" fmla="*/ 86 h 107"/>
                <a:gd name="T72" fmla="*/ 19 w 34"/>
                <a:gd name="T7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107">
                  <a:moveTo>
                    <a:pt x="17" y="47"/>
                  </a:moveTo>
                  <a:cubicBezTo>
                    <a:pt x="20" y="48"/>
                    <a:pt x="23" y="47"/>
                    <a:pt x="26" y="44"/>
                  </a:cubicBezTo>
                  <a:cubicBezTo>
                    <a:pt x="26" y="44"/>
                    <a:pt x="25" y="45"/>
                    <a:pt x="25" y="45"/>
                  </a:cubicBezTo>
                  <a:cubicBezTo>
                    <a:pt x="22" y="47"/>
                    <a:pt x="18" y="47"/>
                    <a:pt x="15" y="46"/>
                  </a:cubicBezTo>
                  <a:cubicBezTo>
                    <a:pt x="14" y="46"/>
                    <a:pt x="14" y="46"/>
                    <a:pt x="13" y="46"/>
                  </a:cubicBezTo>
                  <a:cubicBezTo>
                    <a:pt x="11" y="46"/>
                    <a:pt x="10" y="46"/>
                    <a:pt x="8" y="45"/>
                  </a:cubicBezTo>
                  <a:cubicBezTo>
                    <a:pt x="8" y="45"/>
                    <a:pt x="7" y="44"/>
                    <a:pt x="6" y="44"/>
                  </a:cubicBezTo>
                  <a:cubicBezTo>
                    <a:pt x="5" y="39"/>
                    <a:pt x="4" y="33"/>
                    <a:pt x="3" y="28"/>
                  </a:cubicBezTo>
                  <a:cubicBezTo>
                    <a:pt x="5" y="28"/>
                    <a:pt x="7" y="28"/>
                    <a:pt x="9" y="27"/>
                  </a:cubicBezTo>
                  <a:cubicBezTo>
                    <a:pt x="8" y="27"/>
                    <a:pt x="7" y="27"/>
                    <a:pt x="6" y="27"/>
                  </a:cubicBezTo>
                  <a:cubicBezTo>
                    <a:pt x="5" y="27"/>
                    <a:pt x="4" y="26"/>
                    <a:pt x="4" y="25"/>
                  </a:cubicBezTo>
                  <a:cubicBezTo>
                    <a:pt x="2" y="19"/>
                    <a:pt x="1" y="13"/>
                    <a:pt x="0" y="8"/>
                  </a:cubicBezTo>
                  <a:cubicBezTo>
                    <a:pt x="0" y="6"/>
                    <a:pt x="3" y="2"/>
                    <a:pt x="5" y="2"/>
                  </a:cubicBezTo>
                  <a:cubicBezTo>
                    <a:pt x="11" y="1"/>
                    <a:pt x="16" y="1"/>
                    <a:pt x="22" y="0"/>
                  </a:cubicBezTo>
                  <a:cubicBezTo>
                    <a:pt x="23" y="0"/>
                    <a:pt x="23" y="0"/>
                    <a:pt x="24" y="1"/>
                  </a:cubicBezTo>
                  <a:cubicBezTo>
                    <a:pt x="23" y="1"/>
                    <a:pt x="22" y="2"/>
                    <a:pt x="21" y="3"/>
                  </a:cubicBezTo>
                  <a:cubicBezTo>
                    <a:pt x="21" y="3"/>
                    <a:pt x="22" y="3"/>
                    <a:pt x="23" y="3"/>
                  </a:cubicBezTo>
                  <a:cubicBezTo>
                    <a:pt x="23" y="5"/>
                    <a:pt x="23" y="6"/>
                    <a:pt x="24" y="8"/>
                  </a:cubicBezTo>
                  <a:cubicBezTo>
                    <a:pt x="24" y="6"/>
                    <a:pt x="24" y="3"/>
                    <a:pt x="24" y="1"/>
                  </a:cubicBezTo>
                  <a:cubicBezTo>
                    <a:pt x="25" y="1"/>
                    <a:pt x="25" y="2"/>
                    <a:pt x="25" y="2"/>
                  </a:cubicBezTo>
                  <a:cubicBezTo>
                    <a:pt x="26" y="9"/>
                    <a:pt x="27" y="15"/>
                    <a:pt x="28" y="21"/>
                  </a:cubicBezTo>
                  <a:cubicBezTo>
                    <a:pt x="29" y="21"/>
                    <a:pt x="29" y="22"/>
                    <a:pt x="30" y="22"/>
                  </a:cubicBezTo>
                  <a:cubicBezTo>
                    <a:pt x="32" y="22"/>
                    <a:pt x="33" y="23"/>
                    <a:pt x="33" y="24"/>
                  </a:cubicBezTo>
                  <a:cubicBezTo>
                    <a:pt x="33" y="28"/>
                    <a:pt x="33" y="32"/>
                    <a:pt x="33" y="37"/>
                  </a:cubicBezTo>
                  <a:cubicBezTo>
                    <a:pt x="34" y="39"/>
                    <a:pt x="34" y="41"/>
                    <a:pt x="32" y="42"/>
                  </a:cubicBezTo>
                  <a:cubicBezTo>
                    <a:pt x="32" y="43"/>
                    <a:pt x="33" y="44"/>
                    <a:pt x="33" y="46"/>
                  </a:cubicBezTo>
                  <a:cubicBezTo>
                    <a:pt x="31" y="46"/>
                    <a:pt x="29" y="46"/>
                    <a:pt x="27" y="47"/>
                  </a:cubicBezTo>
                  <a:cubicBezTo>
                    <a:pt x="27" y="47"/>
                    <a:pt x="27" y="47"/>
                    <a:pt x="27" y="47"/>
                  </a:cubicBezTo>
                  <a:cubicBezTo>
                    <a:pt x="29" y="47"/>
                    <a:pt x="31" y="47"/>
                    <a:pt x="34" y="47"/>
                  </a:cubicBezTo>
                  <a:cubicBezTo>
                    <a:pt x="34" y="51"/>
                    <a:pt x="34" y="55"/>
                    <a:pt x="34" y="60"/>
                  </a:cubicBezTo>
                  <a:cubicBezTo>
                    <a:pt x="33" y="64"/>
                    <a:pt x="32" y="67"/>
                    <a:pt x="32" y="71"/>
                  </a:cubicBezTo>
                  <a:cubicBezTo>
                    <a:pt x="32" y="74"/>
                    <a:pt x="32" y="77"/>
                    <a:pt x="31" y="80"/>
                  </a:cubicBezTo>
                  <a:cubicBezTo>
                    <a:pt x="34" y="79"/>
                    <a:pt x="34" y="81"/>
                    <a:pt x="34" y="82"/>
                  </a:cubicBezTo>
                  <a:cubicBezTo>
                    <a:pt x="33" y="87"/>
                    <a:pt x="33" y="92"/>
                    <a:pt x="33" y="97"/>
                  </a:cubicBezTo>
                  <a:cubicBezTo>
                    <a:pt x="33" y="98"/>
                    <a:pt x="33" y="99"/>
                    <a:pt x="32" y="99"/>
                  </a:cubicBezTo>
                  <a:cubicBezTo>
                    <a:pt x="30" y="102"/>
                    <a:pt x="27" y="104"/>
                    <a:pt x="25" y="106"/>
                  </a:cubicBezTo>
                  <a:cubicBezTo>
                    <a:pt x="24" y="106"/>
                    <a:pt x="23" y="107"/>
                    <a:pt x="22" y="106"/>
                  </a:cubicBezTo>
                  <a:cubicBezTo>
                    <a:pt x="18" y="105"/>
                    <a:pt x="14" y="103"/>
                    <a:pt x="9" y="102"/>
                  </a:cubicBezTo>
                  <a:cubicBezTo>
                    <a:pt x="8" y="102"/>
                    <a:pt x="7" y="101"/>
                    <a:pt x="7" y="99"/>
                  </a:cubicBezTo>
                  <a:cubicBezTo>
                    <a:pt x="7" y="94"/>
                    <a:pt x="7" y="89"/>
                    <a:pt x="7" y="84"/>
                  </a:cubicBezTo>
                  <a:cubicBezTo>
                    <a:pt x="7" y="83"/>
                    <a:pt x="8" y="82"/>
                    <a:pt x="9" y="81"/>
                  </a:cubicBezTo>
                  <a:cubicBezTo>
                    <a:pt x="9" y="82"/>
                    <a:pt x="10" y="82"/>
                    <a:pt x="10" y="82"/>
                  </a:cubicBezTo>
                  <a:cubicBezTo>
                    <a:pt x="10" y="77"/>
                    <a:pt x="10" y="72"/>
                    <a:pt x="10" y="67"/>
                  </a:cubicBezTo>
                  <a:cubicBezTo>
                    <a:pt x="10" y="67"/>
                    <a:pt x="10" y="66"/>
                    <a:pt x="10" y="65"/>
                  </a:cubicBezTo>
                  <a:cubicBezTo>
                    <a:pt x="10" y="64"/>
                    <a:pt x="11" y="64"/>
                    <a:pt x="11" y="63"/>
                  </a:cubicBezTo>
                  <a:cubicBezTo>
                    <a:pt x="11" y="58"/>
                    <a:pt x="11" y="53"/>
                    <a:pt x="12" y="48"/>
                  </a:cubicBezTo>
                  <a:cubicBezTo>
                    <a:pt x="12" y="47"/>
                    <a:pt x="12" y="47"/>
                    <a:pt x="13" y="46"/>
                  </a:cubicBezTo>
                  <a:cubicBezTo>
                    <a:pt x="14" y="46"/>
                    <a:pt x="15" y="46"/>
                    <a:pt x="17" y="47"/>
                  </a:cubicBezTo>
                  <a:close/>
                  <a:moveTo>
                    <a:pt x="25" y="89"/>
                  </a:moveTo>
                  <a:cubicBezTo>
                    <a:pt x="23" y="89"/>
                    <a:pt x="21" y="88"/>
                    <a:pt x="19" y="88"/>
                  </a:cubicBezTo>
                  <a:cubicBezTo>
                    <a:pt x="19" y="88"/>
                    <a:pt x="19" y="88"/>
                    <a:pt x="19" y="88"/>
                  </a:cubicBezTo>
                  <a:cubicBezTo>
                    <a:pt x="20" y="88"/>
                    <a:pt x="21" y="89"/>
                    <a:pt x="22" y="89"/>
                  </a:cubicBezTo>
                  <a:cubicBezTo>
                    <a:pt x="24" y="90"/>
                    <a:pt x="24" y="90"/>
                    <a:pt x="24" y="92"/>
                  </a:cubicBezTo>
                  <a:cubicBezTo>
                    <a:pt x="24" y="95"/>
                    <a:pt x="24" y="97"/>
                    <a:pt x="24" y="100"/>
                  </a:cubicBezTo>
                  <a:cubicBezTo>
                    <a:pt x="24" y="96"/>
                    <a:pt x="25" y="93"/>
                    <a:pt x="25" y="89"/>
                  </a:cubicBezTo>
                  <a:close/>
                  <a:moveTo>
                    <a:pt x="19" y="36"/>
                  </a:moveTo>
                  <a:cubicBezTo>
                    <a:pt x="19" y="34"/>
                    <a:pt x="19" y="30"/>
                    <a:pt x="19" y="26"/>
                  </a:cubicBezTo>
                  <a:cubicBezTo>
                    <a:pt x="18" y="27"/>
                    <a:pt x="18" y="27"/>
                    <a:pt x="18" y="27"/>
                  </a:cubicBezTo>
                  <a:cubicBezTo>
                    <a:pt x="18" y="30"/>
                    <a:pt x="19" y="34"/>
                    <a:pt x="19" y="36"/>
                  </a:cubicBezTo>
                  <a:close/>
                  <a:moveTo>
                    <a:pt x="30" y="67"/>
                  </a:moveTo>
                  <a:cubicBezTo>
                    <a:pt x="27" y="67"/>
                    <a:pt x="24" y="67"/>
                    <a:pt x="22" y="67"/>
                  </a:cubicBezTo>
                  <a:cubicBezTo>
                    <a:pt x="22" y="67"/>
                    <a:pt x="22" y="67"/>
                    <a:pt x="22" y="67"/>
                  </a:cubicBezTo>
                  <a:cubicBezTo>
                    <a:pt x="23" y="68"/>
                    <a:pt x="25" y="68"/>
                    <a:pt x="26" y="68"/>
                  </a:cubicBezTo>
                  <a:cubicBezTo>
                    <a:pt x="29" y="68"/>
                    <a:pt x="30" y="69"/>
                    <a:pt x="30" y="71"/>
                  </a:cubicBezTo>
                  <a:cubicBezTo>
                    <a:pt x="30" y="70"/>
                    <a:pt x="30" y="68"/>
                    <a:pt x="30" y="67"/>
                  </a:cubicBezTo>
                  <a:close/>
                  <a:moveTo>
                    <a:pt x="13" y="54"/>
                  </a:moveTo>
                  <a:cubicBezTo>
                    <a:pt x="13" y="57"/>
                    <a:pt x="13" y="61"/>
                    <a:pt x="13" y="65"/>
                  </a:cubicBezTo>
                  <a:cubicBezTo>
                    <a:pt x="14" y="65"/>
                    <a:pt x="14" y="65"/>
                    <a:pt x="14" y="65"/>
                  </a:cubicBezTo>
                  <a:cubicBezTo>
                    <a:pt x="14" y="61"/>
                    <a:pt x="14" y="57"/>
                    <a:pt x="13" y="54"/>
                  </a:cubicBezTo>
                  <a:close/>
                  <a:moveTo>
                    <a:pt x="29" y="87"/>
                  </a:moveTo>
                  <a:cubicBezTo>
                    <a:pt x="30" y="87"/>
                    <a:pt x="31" y="87"/>
                    <a:pt x="31" y="85"/>
                  </a:cubicBezTo>
                  <a:cubicBezTo>
                    <a:pt x="30" y="86"/>
                    <a:pt x="29" y="86"/>
                    <a:pt x="28" y="86"/>
                  </a:cubicBezTo>
                  <a:cubicBezTo>
                    <a:pt x="25" y="86"/>
                    <a:pt x="22" y="86"/>
                    <a:pt x="19" y="85"/>
                  </a:cubicBezTo>
                  <a:cubicBezTo>
                    <a:pt x="19" y="86"/>
                    <a:pt x="19" y="86"/>
                    <a:pt x="19" y="86"/>
                  </a:cubicBezTo>
                  <a:cubicBezTo>
                    <a:pt x="22" y="86"/>
                    <a:pt x="26" y="87"/>
                    <a:pt x="29" y="8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9" name="Freeform 129">
              <a:extLst>
                <a:ext uri="{FF2B5EF4-FFF2-40B4-BE49-F238E27FC236}">
                  <a16:creationId xmlns:a16="http://schemas.microsoft.com/office/drawing/2014/main" id="{F34A095A-8B4D-41E1-9632-7C64C276A1A0}"/>
                </a:ext>
              </a:extLst>
            </p:cNvPr>
            <p:cNvSpPr>
              <a:spLocks/>
            </p:cNvSpPr>
            <p:nvPr/>
          </p:nvSpPr>
          <p:spPr bwMode="auto">
            <a:xfrm>
              <a:off x="5703888" y="3956050"/>
              <a:ext cx="53975" cy="58738"/>
            </a:xfrm>
            <a:custGeom>
              <a:avLst/>
              <a:gdLst>
                <a:gd name="T0" fmla="*/ 14 w 18"/>
                <a:gd name="T1" fmla="*/ 0 h 20"/>
                <a:gd name="T2" fmla="*/ 3 w 18"/>
                <a:gd name="T3" fmla="*/ 2 h 20"/>
                <a:gd name="T4" fmla="*/ 0 w 18"/>
                <a:gd name="T5" fmla="*/ 2 h 20"/>
                <a:gd name="T6" fmla="*/ 0 w 18"/>
                <a:gd name="T7" fmla="*/ 20 h 20"/>
                <a:gd name="T8" fmla="*/ 12 w 18"/>
                <a:gd name="T9" fmla="*/ 18 h 20"/>
                <a:gd name="T10" fmla="*/ 17 w 18"/>
                <a:gd name="T11" fmla="*/ 12 h 20"/>
                <a:gd name="T12" fmla="*/ 18 w 18"/>
                <a:gd name="T13" fmla="*/ 0 h 20"/>
                <a:gd name="T14" fmla="*/ 14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4" y="0"/>
                  </a:moveTo>
                  <a:cubicBezTo>
                    <a:pt x="10" y="0"/>
                    <a:pt x="7" y="1"/>
                    <a:pt x="3" y="2"/>
                  </a:cubicBezTo>
                  <a:cubicBezTo>
                    <a:pt x="2" y="2"/>
                    <a:pt x="1" y="2"/>
                    <a:pt x="0" y="2"/>
                  </a:cubicBezTo>
                  <a:cubicBezTo>
                    <a:pt x="0" y="8"/>
                    <a:pt x="0" y="14"/>
                    <a:pt x="0" y="20"/>
                  </a:cubicBezTo>
                  <a:cubicBezTo>
                    <a:pt x="4" y="19"/>
                    <a:pt x="8" y="19"/>
                    <a:pt x="12" y="18"/>
                  </a:cubicBezTo>
                  <a:cubicBezTo>
                    <a:pt x="17" y="17"/>
                    <a:pt x="17" y="17"/>
                    <a:pt x="17" y="12"/>
                  </a:cubicBezTo>
                  <a:cubicBezTo>
                    <a:pt x="18" y="8"/>
                    <a:pt x="18" y="4"/>
                    <a:pt x="18" y="0"/>
                  </a:cubicBezTo>
                  <a:cubicBezTo>
                    <a:pt x="16" y="0"/>
                    <a:pt x="15" y="0"/>
                    <a:pt x="14" y="0"/>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0" name="Freeform 130">
              <a:extLst>
                <a:ext uri="{FF2B5EF4-FFF2-40B4-BE49-F238E27FC236}">
                  <a16:creationId xmlns:a16="http://schemas.microsoft.com/office/drawing/2014/main" id="{4207D75E-C512-485E-9A9A-A390105A8E99}"/>
                </a:ext>
              </a:extLst>
            </p:cNvPr>
            <p:cNvSpPr>
              <a:spLocks/>
            </p:cNvSpPr>
            <p:nvPr/>
          </p:nvSpPr>
          <p:spPr bwMode="auto">
            <a:xfrm>
              <a:off x="5676900" y="3933825"/>
              <a:ext cx="80963" cy="80963"/>
            </a:xfrm>
            <a:custGeom>
              <a:avLst/>
              <a:gdLst>
                <a:gd name="T0" fmla="*/ 23 w 27"/>
                <a:gd name="T1" fmla="*/ 7 h 27"/>
                <a:gd name="T2" fmla="*/ 27 w 27"/>
                <a:gd name="T3" fmla="*/ 6 h 27"/>
                <a:gd name="T4" fmla="*/ 27 w 27"/>
                <a:gd name="T5" fmla="*/ 5 h 27"/>
                <a:gd name="T6" fmla="*/ 26 w 27"/>
                <a:gd name="T7" fmla="*/ 5 h 27"/>
                <a:gd name="T8" fmla="*/ 13 w 27"/>
                <a:gd name="T9" fmla="*/ 1 h 27"/>
                <a:gd name="T10" fmla="*/ 3 w 27"/>
                <a:gd name="T11" fmla="*/ 2 h 27"/>
                <a:gd name="T12" fmla="*/ 1 w 27"/>
                <a:gd name="T13" fmla="*/ 4 h 27"/>
                <a:gd name="T14" fmla="*/ 0 w 27"/>
                <a:gd name="T15" fmla="*/ 19 h 27"/>
                <a:gd name="T16" fmla="*/ 1 w 27"/>
                <a:gd name="T17" fmla="*/ 21 h 27"/>
                <a:gd name="T18" fmla="*/ 8 w 27"/>
                <a:gd name="T19" fmla="*/ 27 h 27"/>
                <a:gd name="T20" fmla="*/ 8 w 27"/>
                <a:gd name="T21" fmla="*/ 8 h 27"/>
                <a:gd name="T22" fmla="*/ 23 w 27"/>
                <a:gd name="T23" fmla="*/ 7 h 27"/>
                <a:gd name="T24" fmla="*/ 23 w 27"/>
                <a:gd name="T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23" y="7"/>
                  </a:moveTo>
                  <a:cubicBezTo>
                    <a:pt x="24" y="7"/>
                    <a:pt x="25" y="6"/>
                    <a:pt x="27" y="6"/>
                  </a:cubicBezTo>
                  <a:cubicBezTo>
                    <a:pt x="27" y="6"/>
                    <a:pt x="27" y="6"/>
                    <a:pt x="27" y="5"/>
                  </a:cubicBezTo>
                  <a:cubicBezTo>
                    <a:pt x="27" y="5"/>
                    <a:pt x="26" y="5"/>
                    <a:pt x="26" y="5"/>
                  </a:cubicBezTo>
                  <a:cubicBezTo>
                    <a:pt x="22" y="2"/>
                    <a:pt x="18" y="0"/>
                    <a:pt x="13" y="1"/>
                  </a:cubicBezTo>
                  <a:cubicBezTo>
                    <a:pt x="10" y="1"/>
                    <a:pt x="6" y="2"/>
                    <a:pt x="3" y="2"/>
                  </a:cubicBezTo>
                  <a:cubicBezTo>
                    <a:pt x="2" y="2"/>
                    <a:pt x="1" y="3"/>
                    <a:pt x="1" y="4"/>
                  </a:cubicBezTo>
                  <a:cubicBezTo>
                    <a:pt x="1" y="9"/>
                    <a:pt x="0" y="14"/>
                    <a:pt x="0" y="19"/>
                  </a:cubicBezTo>
                  <a:cubicBezTo>
                    <a:pt x="0" y="20"/>
                    <a:pt x="0" y="20"/>
                    <a:pt x="1" y="21"/>
                  </a:cubicBezTo>
                  <a:cubicBezTo>
                    <a:pt x="3" y="23"/>
                    <a:pt x="5" y="24"/>
                    <a:pt x="8" y="27"/>
                  </a:cubicBezTo>
                  <a:cubicBezTo>
                    <a:pt x="8" y="20"/>
                    <a:pt x="8" y="14"/>
                    <a:pt x="8" y="8"/>
                  </a:cubicBezTo>
                  <a:cubicBezTo>
                    <a:pt x="13" y="8"/>
                    <a:pt x="18" y="7"/>
                    <a:pt x="23" y="7"/>
                  </a:cubicBezTo>
                  <a:cubicBezTo>
                    <a:pt x="23" y="7"/>
                    <a:pt x="23" y="7"/>
                    <a:pt x="23" y="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1" name="Freeform 131">
              <a:extLst>
                <a:ext uri="{FF2B5EF4-FFF2-40B4-BE49-F238E27FC236}">
                  <a16:creationId xmlns:a16="http://schemas.microsoft.com/office/drawing/2014/main" id="{67601873-DB7C-4A57-993A-ED14D2FB9A23}"/>
                </a:ext>
              </a:extLst>
            </p:cNvPr>
            <p:cNvSpPr>
              <a:spLocks/>
            </p:cNvSpPr>
            <p:nvPr/>
          </p:nvSpPr>
          <p:spPr bwMode="auto">
            <a:xfrm>
              <a:off x="5595938" y="3976688"/>
              <a:ext cx="57150" cy="61913"/>
            </a:xfrm>
            <a:custGeom>
              <a:avLst/>
              <a:gdLst>
                <a:gd name="T0" fmla="*/ 15 w 19"/>
                <a:gd name="T1" fmla="*/ 1 h 21"/>
                <a:gd name="T2" fmla="*/ 4 w 19"/>
                <a:gd name="T3" fmla="*/ 2 h 21"/>
                <a:gd name="T4" fmla="*/ 0 w 19"/>
                <a:gd name="T5" fmla="*/ 3 h 21"/>
                <a:gd name="T6" fmla="*/ 0 w 19"/>
                <a:gd name="T7" fmla="*/ 21 h 21"/>
                <a:gd name="T8" fmla="*/ 13 w 19"/>
                <a:gd name="T9" fmla="*/ 20 h 21"/>
                <a:gd name="T10" fmla="*/ 19 w 19"/>
                <a:gd name="T11" fmla="*/ 13 h 21"/>
                <a:gd name="T12" fmla="*/ 19 w 19"/>
                <a:gd name="T13" fmla="*/ 0 h 21"/>
                <a:gd name="T14" fmla="*/ 15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5" y="1"/>
                  </a:moveTo>
                  <a:cubicBezTo>
                    <a:pt x="11" y="1"/>
                    <a:pt x="7" y="2"/>
                    <a:pt x="4" y="2"/>
                  </a:cubicBezTo>
                  <a:cubicBezTo>
                    <a:pt x="3" y="2"/>
                    <a:pt x="1" y="3"/>
                    <a:pt x="0" y="3"/>
                  </a:cubicBezTo>
                  <a:cubicBezTo>
                    <a:pt x="0" y="9"/>
                    <a:pt x="0" y="15"/>
                    <a:pt x="0" y="21"/>
                  </a:cubicBezTo>
                  <a:cubicBezTo>
                    <a:pt x="4" y="21"/>
                    <a:pt x="9" y="20"/>
                    <a:pt x="13" y="20"/>
                  </a:cubicBezTo>
                  <a:cubicBezTo>
                    <a:pt x="18" y="19"/>
                    <a:pt x="18" y="19"/>
                    <a:pt x="19" y="13"/>
                  </a:cubicBezTo>
                  <a:cubicBezTo>
                    <a:pt x="19" y="9"/>
                    <a:pt x="19" y="5"/>
                    <a:pt x="19" y="0"/>
                  </a:cubicBezTo>
                  <a:cubicBezTo>
                    <a:pt x="18" y="0"/>
                    <a:pt x="16" y="0"/>
                    <a:pt x="15" y="1"/>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2" name="Freeform 132">
              <a:extLst>
                <a:ext uri="{FF2B5EF4-FFF2-40B4-BE49-F238E27FC236}">
                  <a16:creationId xmlns:a16="http://schemas.microsoft.com/office/drawing/2014/main" id="{B1776F58-ED57-4150-BF1D-54D4E1D075E1}"/>
                </a:ext>
              </a:extLst>
            </p:cNvPr>
            <p:cNvSpPr>
              <a:spLocks/>
            </p:cNvSpPr>
            <p:nvPr/>
          </p:nvSpPr>
          <p:spPr bwMode="auto">
            <a:xfrm>
              <a:off x="5568950" y="3957638"/>
              <a:ext cx="84138" cy="80963"/>
            </a:xfrm>
            <a:custGeom>
              <a:avLst/>
              <a:gdLst>
                <a:gd name="T0" fmla="*/ 24 w 28"/>
                <a:gd name="T1" fmla="*/ 7 h 27"/>
                <a:gd name="T2" fmla="*/ 28 w 28"/>
                <a:gd name="T3" fmla="*/ 6 h 27"/>
                <a:gd name="T4" fmla="*/ 28 w 28"/>
                <a:gd name="T5" fmla="*/ 5 h 27"/>
                <a:gd name="T6" fmla="*/ 27 w 28"/>
                <a:gd name="T7" fmla="*/ 4 h 27"/>
                <a:gd name="T8" fmla="*/ 14 w 28"/>
                <a:gd name="T9" fmla="*/ 0 h 27"/>
                <a:gd name="T10" fmla="*/ 3 w 28"/>
                <a:gd name="T11" fmla="*/ 1 h 27"/>
                <a:gd name="T12" fmla="*/ 1 w 28"/>
                <a:gd name="T13" fmla="*/ 3 h 27"/>
                <a:gd name="T14" fmla="*/ 0 w 28"/>
                <a:gd name="T15" fmla="*/ 19 h 27"/>
                <a:gd name="T16" fmla="*/ 1 w 28"/>
                <a:gd name="T17" fmla="*/ 21 h 27"/>
                <a:gd name="T18" fmla="*/ 8 w 28"/>
                <a:gd name="T19" fmla="*/ 27 h 27"/>
                <a:gd name="T20" fmla="*/ 8 w 28"/>
                <a:gd name="T21" fmla="*/ 8 h 27"/>
                <a:gd name="T22" fmla="*/ 24 w 28"/>
                <a:gd name="T23" fmla="*/ 6 h 27"/>
                <a:gd name="T24" fmla="*/ 24 w 28"/>
                <a:gd name="T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7">
                  <a:moveTo>
                    <a:pt x="24" y="7"/>
                  </a:moveTo>
                  <a:cubicBezTo>
                    <a:pt x="25" y="6"/>
                    <a:pt x="27" y="6"/>
                    <a:pt x="28" y="6"/>
                  </a:cubicBezTo>
                  <a:cubicBezTo>
                    <a:pt x="28" y="5"/>
                    <a:pt x="28" y="5"/>
                    <a:pt x="28" y="5"/>
                  </a:cubicBezTo>
                  <a:cubicBezTo>
                    <a:pt x="28" y="5"/>
                    <a:pt x="27" y="4"/>
                    <a:pt x="27" y="4"/>
                  </a:cubicBezTo>
                  <a:cubicBezTo>
                    <a:pt x="23" y="2"/>
                    <a:pt x="19" y="0"/>
                    <a:pt x="14" y="0"/>
                  </a:cubicBezTo>
                  <a:cubicBezTo>
                    <a:pt x="10" y="1"/>
                    <a:pt x="6" y="1"/>
                    <a:pt x="3" y="1"/>
                  </a:cubicBezTo>
                  <a:cubicBezTo>
                    <a:pt x="1" y="2"/>
                    <a:pt x="1" y="2"/>
                    <a:pt x="1" y="3"/>
                  </a:cubicBezTo>
                  <a:cubicBezTo>
                    <a:pt x="1" y="9"/>
                    <a:pt x="0" y="14"/>
                    <a:pt x="0" y="19"/>
                  </a:cubicBezTo>
                  <a:cubicBezTo>
                    <a:pt x="0" y="20"/>
                    <a:pt x="0" y="21"/>
                    <a:pt x="1" y="21"/>
                  </a:cubicBezTo>
                  <a:cubicBezTo>
                    <a:pt x="3" y="23"/>
                    <a:pt x="5" y="25"/>
                    <a:pt x="8" y="27"/>
                  </a:cubicBezTo>
                  <a:cubicBezTo>
                    <a:pt x="8" y="20"/>
                    <a:pt x="8" y="14"/>
                    <a:pt x="8" y="8"/>
                  </a:cubicBezTo>
                  <a:cubicBezTo>
                    <a:pt x="13" y="7"/>
                    <a:pt x="18" y="7"/>
                    <a:pt x="24" y="6"/>
                  </a:cubicBezTo>
                  <a:cubicBezTo>
                    <a:pt x="24" y="7"/>
                    <a:pt x="24" y="7"/>
                    <a:pt x="24" y="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3" name="Freeform 133">
              <a:extLst>
                <a:ext uri="{FF2B5EF4-FFF2-40B4-BE49-F238E27FC236}">
                  <a16:creationId xmlns:a16="http://schemas.microsoft.com/office/drawing/2014/main" id="{101D38A5-0528-4537-8EE2-8889F35C7E80}"/>
                </a:ext>
              </a:extLst>
            </p:cNvPr>
            <p:cNvSpPr>
              <a:spLocks noEditPoints="1"/>
            </p:cNvSpPr>
            <p:nvPr/>
          </p:nvSpPr>
          <p:spPr bwMode="auto">
            <a:xfrm>
              <a:off x="6335713" y="2501900"/>
              <a:ext cx="881063" cy="1587500"/>
            </a:xfrm>
            <a:custGeom>
              <a:avLst/>
              <a:gdLst>
                <a:gd name="T0" fmla="*/ 283 w 295"/>
                <a:gd name="T1" fmla="*/ 20 h 531"/>
                <a:gd name="T2" fmla="*/ 288 w 295"/>
                <a:gd name="T3" fmla="*/ 18 h 531"/>
                <a:gd name="T4" fmla="*/ 291 w 295"/>
                <a:gd name="T5" fmla="*/ 70 h 531"/>
                <a:gd name="T6" fmla="*/ 247 w 295"/>
                <a:gd name="T7" fmla="*/ 175 h 531"/>
                <a:gd name="T8" fmla="*/ 239 w 295"/>
                <a:gd name="T9" fmla="*/ 200 h 531"/>
                <a:gd name="T10" fmla="*/ 226 w 295"/>
                <a:gd name="T11" fmla="*/ 262 h 531"/>
                <a:gd name="T12" fmla="*/ 217 w 295"/>
                <a:gd name="T13" fmla="*/ 296 h 531"/>
                <a:gd name="T14" fmla="*/ 196 w 295"/>
                <a:gd name="T15" fmla="*/ 327 h 531"/>
                <a:gd name="T16" fmla="*/ 198 w 295"/>
                <a:gd name="T17" fmla="*/ 338 h 531"/>
                <a:gd name="T18" fmla="*/ 220 w 295"/>
                <a:gd name="T19" fmla="*/ 384 h 531"/>
                <a:gd name="T20" fmla="*/ 215 w 295"/>
                <a:gd name="T21" fmla="*/ 444 h 531"/>
                <a:gd name="T22" fmla="*/ 121 w 295"/>
                <a:gd name="T23" fmla="*/ 492 h 531"/>
                <a:gd name="T24" fmla="*/ 100 w 295"/>
                <a:gd name="T25" fmla="*/ 515 h 531"/>
                <a:gd name="T26" fmla="*/ 84 w 295"/>
                <a:gd name="T27" fmla="*/ 500 h 531"/>
                <a:gd name="T28" fmla="*/ 90 w 295"/>
                <a:gd name="T29" fmla="*/ 478 h 531"/>
                <a:gd name="T30" fmla="*/ 92 w 295"/>
                <a:gd name="T31" fmla="*/ 452 h 531"/>
                <a:gd name="T32" fmla="*/ 121 w 295"/>
                <a:gd name="T33" fmla="*/ 444 h 531"/>
                <a:gd name="T34" fmla="*/ 93 w 295"/>
                <a:gd name="T35" fmla="*/ 418 h 531"/>
                <a:gd name="T36" fmla="*/ 22 w 295"/>
                <a:gd name="T37" fmla="*/ 371 h 531"/>
                <a:gd name="T38" fmla="*/ 34 w 295"/>
                <a:gd name="T39" fmla="*/ 338 h 531"/>
                <a:gd name="T40" fmla="*/ 61 w 295"/>
                <a:gd name="T41" fmla="*/ 331 h 531"/>
                <a:gd name="T42" fmla="*/ 81 w 295"/>
                <a:gd name="T43" fmla="*/ 356 h 531"/>
                <a:gd name="T44" fmla="*/ 107 w 295"/>
                <a:gd name="T45" fmla="*/ 370 h 531"/>
                <a:gd name="T46" fmla="*/ 121 w 295"/>
                <a:gd name="T47" fmla="*/ 347 h 531"/>
                <a:gd name="T48" fmla="*/ 143 w 295"/>
                <a:gd name="T49" fmla="*/ 273 h 531"/>
                <a:gd name="T50" fmla="*/ 151 w 295"/>
                <a:gd name="T51" fmla="*/ 238 h 531"/>
                <a:gd name="T52" fmla="*/ 145 w 295"/>
                <a:gd name="T53" fmla="*/ 221 h 531"/>
                <a:gd name="T54" fmla="*/ 106 w 295"/>
                <a:gd name="T55" fmla="*/ 246 h 531"/>
                <a:gd name="T56" fmla="*/ 67 w 295"/>
                <a:gd name="T57" fmla="*/ 294 h 531"/>
                <a:gd name="T58" fmla="*/ 55 w 295"/>
                <a:gd name="T59" fmla="*/ 312 h 531"/>
                <a:gd name="T60" fmla="*/ 39 w 295"/>
                <a:gd name="T61" fmla="*/ 321 h 531"/>
                <a:gd name="T62" fmla="*/ 48 w 295"/>
                <a:gd name="T63" fmla="*/ 303 h 531"/>
                <a:gd name="T64" fmla="*/ 28 w 295"/>
                <a:gd name="T65" fmla="*/ 314 h 531"/>
                <a:gd name="T66" fmla="*/ 30 w 295"/>
                <a:gd name="T67" fmla="*/ 308 h 531"/>
                <a:gd name="T68" fmla="*/ 42 w 295"/>
                <a:gd name="T69" fmla="*/ 291 h 531"/>
                <a:gd name="T70" fmla="*/ 28 w 295"/>
                <a:gd name="T71" fmla="*/ 295 h 531"/>
                <a:gd name="T72" fmla="*/ 67 w 295"/>
                <a:gd name="T73" fmla="*/ 258 h 531"/>
                <a:gd name="T74" fmla="*/ 121 w 295"/>
                <a:gd name="T75" fmla="*/ 193 h 531"/>
                <a:gd name="T76" fmla="*/ 161 w 295"/>
                <a:gd name="T77" fmla="*/ 156 h 531"/>
                <a:gd name="T78" fmla="*/ 188 w 295"/>
                <a:gd name="T79" fmla="*/ 149 h 531"/>
                <a:gd name="T80" fmla="*/ 190 w 295"/>
                <a:gd name="T81" fmla="*/ 130 h 531"/>
                <a:gd name="T82" fmla="*/ 188 w 295"/>
                <a:gd name="T83" fmla="*/ 110 h 531"/>
                <a:gd name="T84" fmla="*/ 194 w 295"/>
                <a:gd name="T85" fmla="*/ 95 h 531"/>
                <a:gd name="T86" fmla="*/ 196 w 295"/>
                <a:gd name="T87" fmla="*/ 92 h 531"/>
                <a:gd name="T88" fmla="*/ 218 w 295"/>
                <a:gd name="T89" fmla="*/ 85 h 531"/>
                <a:gd name="T90" fmla="*/ 229 w 295"/>
                <a:gd name="T91" fmla="*/ 90 h 531"/>
                <a:gd name="T92" fmla="*/ 239 w 295"/>
                <a:gd name="T93" fmla="*/ 105 h 531"/>
                <a:gd name="T94" fmla="*/ 241 w 295"/>
                <a:gd name="T95" fmla="*/ 128 h 531"/>
                <a:gd name="T96" fmla="*/ 245 w 295"/>
                <a:gd name="T97" fmla="*/ 137 h 531"/>
                <a:gd name="T98" fmla="*/ 277 w 295"/>
                <a:gd name="T99" fmla="*/ 38 h 531"/>
                <a:gd name="T100" fmla="*/ 274 w 295"/>
                <a:gd name="T101" fmla="*/ 0 h 531"/>
                <a:gd name="T102" fmla="*/ 168 w 295"/>
                <a:gd name="T103" fmla="*/ 4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5" h="531">
                  <a:moveTo>
                    <a:pt x="274" y="0"/>
                  </a:moveTo>
                  <a:cubicBezTo>
                    <a:pt x="276" y="2"/>
                    <a:pt x="276" y="4"/>
                    <a:pt x="279" y="5"/>
                  </a:cubicBezTo>
                  <a:cubicBezTo>
                    <a:pt x="279" y="5"/>
                    <a:pt x="279" y="5"/>
                    <a:pt x="279" y="6"/>
                  </a:cubicBezTo>
                  <a:cubicBezTo>
                    <a:pt x="280" y="9"/>
                    <a:pt x="281" y="13"/>
                    <a:pt x="282" y="16"/>
                  </a:cubicBezTo>
                  <a:cubicBezTo>
                    <a:pt x="283" y="17"/>
                    <a:pt x="283" y="19"/>
                    <a:pt x="283" y="20"/>
                  </a:cubicBezTo>
                  <a:cubicBezTo>
                    <a:pt x="284" y="20"/>
                    <a:pt x="284" y="20"/>
                    <a:pt x="284" y="20"/>
                  </a:cubicBezTo>
                  <a:cubicBezTo>
                    <a:pt x="284" y="18"/>
                    <a:pt x="284" y="16"/>
                    <a:pt x="283" y="13"/>
                  </a:cubicBezTo>
                  <a:cubicBezTo>
                    <a:pt x="283" y="12"/>
                    <a:pt x="284" y="11"/>
                    <a:pt x="284" y="11"/>
                  </a:cubicBezTo>
                  <a:cubicBezTo>
                    <a:pt x="285" y="11"/>
                    <a:pt x="286" y="12"/>
                    <a:pt x="286" y="12"/>
                  </a:cubicBezTo>
                  <a:cubicBezTo>
                    <a:pt x="287" y="14"/>
                    <a:pt x="288" y="16"/>
                    <a:pt x="288" y="18"/>
                  </a:cubicBezTo>
                  <a:cubicBezTo>
                    <a:pt x="288" y="23"/>
                    <a:pt x="289" y="26"/>
                    <a:pt x="291" y="30"/>
                  </a:cubicBezTo>
                  <a:cubicBezTo>
                    <a:pt x="294" y="37"/>
                    <a:pt x="295" y="44"/>
                    <a:pt x="293" y="51"/>
                  </a:cubicBezTo>
                  <a:cubicBezTo>
                    <a:pt x="292" y="52"/>
                    <a:pt x="292" y="53"/>
                    <a:pt x="292" y="54"/>
                  </a:cubicBezTo>
                  <a:cubicBezTo>
                    <a:pt x="292" y="57"/>
                    <a:pt x="292" y="59"/>
                    <a:pt x="292" y="61"/>
                  </a:cubicBezTo>
                  <a:cubicBezTo>
                    <a:pt x="292" y="64"/>
                    <a:pt x="292" y="67"/>
                    <a:pt x="291" y="70"/>
                  </a:cubicBezTo>
                  <a:cubicBezTo>
                    <a:pt x="290" y="81"/>
                    <a:pt x="289" y="93"/>
                    <a:pt x="285" y="104"/>
                  </a:cubicBezTo>
                  <a:cubicBezTo>
                    <a:pt x="283" y="113"/>
                    <a:pt x="281" y="123"/>
                    <a:pt x="276" y="131"/>
                  </a:cubicBezTo>
                  <a:cubicBezTo>
                    <a:pt x="272" y="138"/>
                    <a:pt x="268" y="146"/>
                    <a:pt x="264" y="153"/>
                  </a:cubicBezTo>
                  <a:cubicBezTo>
                    <a:pt x="260" y="160"/>
                    <a:pt x="255" y="166"/>
                    <a:pt x="249" y="170"/>
                  </a:cubicBezTo>
                  <a:cubicBezTo>
                    <a:pt x="247" y="172"/>
                    <a:pt x="247" y="173"/>
                    <a:pt x="247" y="175"/>
                  </a:cubicBezTo>
                  <a:cubicBezTo>
                    <a:pt x="247" y="175"/>
                    <a:pt x="247" y="176"/>
                    <a:pt x="247" y="176"/>
                  </a:cubicBezTo>
                  <a:cubicBezTo>
                    <a:pt x="248" y="179"/>
                    <a:pt x="248" y="180"/>
                    <a:pt x="245" y="181"/>
                  </a:cubicBezTo>
                  <a:cubicBezTo>
                    <a:pt x="244" y="181"/>
                    <a:pt x="244" y="181"/>
                    <a:pt x="244" y="181"/>
                  </a:cubicBezTo>
                  <a:cubicBezTo>
                    <a:pt x="243" y="181"/>
                    <a:pt x="242" y="181"/>
                    <a:pt x="242" y="182"/>
                  </a:cubicBezTo>
                  <a:cubicBezTo>
                    <a:pt x="240" y="188"/>
                    <a:pt x="239" y="194"/>
                    <a:pt x="239" y="200"/>
                  </a:cubicBezTo>
                  <a:cubicBezTo>
                    <a:pt x="239" y="206"/>
                    <a:pt x="239" y="211"/>
                    <a:pt x="237" y="216"/>
                  </a:cubicBezTo>
                  <a:cubicBezTo>
                    <a:pt x="237" y="217"/>
                    <a:pt x="236" y="219"/>
                    <a:pt x="236" y="220"/>
                  </a:cubicBezTo>
                  <a:cubicBezTo>
                    <a:pt x="236" y="225"/>
                    <a:pt x="235" y="230"/>
                    <a:pt x="233" y="235"/>
                  </a:cubicBezTo>
                  <a:cubicBezTo>
                    <a:pt x="232" y="236"/>
                    <a:pt x="231" y="238"/>
                    <a:pt x="231" y="239"/>
                  </a:cubicBezTo>
                  <a:cubicBezTo>
                    <a:pt x="229" y="246"/>
                    <a:pt x="228" y="254"/>
                    <a:pt x="226" y="262"/>
                  </a:cubicBezTo>
                  <a:cubicBezTo>
                    <a:pt x="225" y="267"/>
                    <a:pt x="224" y="273"/>
                    <a:pt x="221" y="277"/>
                  </a:cubicBezTo>
                  <a:cubicBezTo>
                    <a:pt x="220" y="278"/>
                    <a:pt x="220" y="279"/>
                    <a:pt x="220" y="280"/>
                  </a:cubicBezTo>
                  <a:cubicBezTo>
                    <a:pt x="220" y="282"/>
                    <a:pt x="220" y="284"/>
                    <a:pt x="219" y="287"/>
                  </a:cubicBezTo>
                  <a:cubicBezTo>
                    <a:pt x="219" y="288"/>
                    <a:pt x="218" y="290"/>
                    <a:pt x="219" y="291"/>
                  </a:cubicBezTo>
                  <a:cubicBezTo>
                    <a:pt x="219" y="294"/>
                    <a:pt x="218" y="295"/>
                    <a:pt x="217" y="296"/>
                  </a:cubicBezTo>
                  <a:cubicBezTo>
                    <a:pt x="211" y="301"/>
                    <a:pt x="211" y="303"/>
                    <a:pt x="214" y="309"/>
                  </a:cubicBezTo>
                  <a:cubicBezTo>
                    <a:pt x="215" y="311"/>
                    <a:pt x="215" y="312"/>
                    <a:pt x="213" y="313"/>
                  </a:cubicBezTo>
                  <a:cubicBezTo>
                    <a:pt x="210" y="316"/>
                    <a:pt x="205" y="318"/>
                    <a:pt x="200" y="319"/>
                  </a:cubicBezTo>
                  <a:cubicBezTo>
                    <a:pt x="200" y="319"/>
                    <a:pt x="199" y="320"/>
                    <a:pt x="199" y="320"/>
                  </a:cubicBezTo>
                  <a:cubicBezTo>
                    <a:pt x="199" y="323"/>
                    <a:pt x="198" y="325"/>
                    <a:pt x="196" y="327"/>
                  </a:cubicBezTo>
                  <a:cubicBezTo>
                    <a:pt x="195" y="328"/>
                    <a:pt x="194" y="329"/>
                    <a:pt x="194" y="331"/>
                  </a:cubicBezTo>
                  <a:cubicBezTo>
                    <a:pt x="195" y="331"/>
                    <a:pt x="196" y="331"/>
                    <a:pt x="196" y="331"/>
                  </a:cubicBezTo>
                  <a:cubicBezTo>
                    <a:pt x="197" y="331"/>
                    <a:pt x="198" y="332"/>
                    <a:pt x="199" y="333"/>
                  </a:cubicBezTo>
                  <a:cubicBezTo>
                    <a:pt x="199" y="334"/>
                    <a:pt x="199" y="335"/>
                    <a:pt x="198" y="335"/>
                  </a:cubicBezTo>
                  <a:cubicBezTo>
                    <a:pt x="197" y="336"/>
                    <a:pt x="197" y="337"/>
                    <a:pt x="198" y="338"/>
                  </a:cubicBezTo>
                  <a:cubicBezTo>
                    <a:pt x="200" y="341"/>
                    <a:pt x="200" y="343"/>
                    <a:pt x="198" y="345"/>
                  </a:cubicBezTo>
                  <a:cubicBezTo>
                    <a:pt x="199" y="346"/>
                    <a:pt x="200" y="346"/>
                    <a:pt x="200" y="347"/>
                  </a:cubicBezTo>
                  <a:cubicBezTo>
                    <a:pt x="201" y="347"/>
                    <a:pt x="201" y="348"/>
                    <a:pt x="202" y="349"/>
                  </a:cubicBezTo>
                  <a:cubicBezTo>
                    <a:pt x="205" y="354"/>
                    <a:pt x="208" y="360"/>
                    <a:pt x="210" y="365"/>
                  </a:cubicBezTo>
                  <a:cubicBezTo>
                    <a:pt x="214" y="372"/>
                    <a:pt x="217" y="378"/>
                    <a:pt x="220" y="384"/>
                  </a:cubicBezTo>
                  <a:cubicBezTo>
                    <a:pt x="221" y="386"/>
                    <a:pt x="222" y="389"/>
                    <a:pt x="223" y="391"/>
                  </a:cubicBezTo>
                  <a:cubicBezTo>
                    <a:pt x="224" y="394"/>
                    <a:pt x="225" y="396"/>
                    <a:pt x="226" y="399"/>
                  </a:cubicBezTo>
                  <a:cubicBezTo>
                    <a:pt x="227" y="405"/>
                    <a:pt x="229" y="411"/>
                    <a:pt x="230" y="417"/>
                  </a:cubicBezTo>
                  <a:cubicBezTo>
                    <a:pt x="231" y="425"/>
                    <a:pt x="229" y="431"/>
                    <a:pt x="224" y="436"/>
                  </a:cubicBezTo>
                  <a:cubicBezTo>
                    <a:pt x="221" y="439"/>
                    <a:pt x="218" y="441"/>
                    <a:pt x="215" y="444"/>
                  </a:cubicBezTo>
                  <a:cubicBezTo>
                    <a:pt x="211" y="449"/>
                    <a:pt x="206" y="453"/>
                    <a:pt x="201" y="457"/>
                  </a:cubicBezTo>
                  <a:cubicBezTo>
                    <a:pt x="188" y="466"/>
                    <a:pt x="174" y="472"/>
                    <a:pt x="160" y="479"/>
                  </a:cubicBezTo>
                  <a:cubicBezTo>
                    <a:pt x="152" y="482"/>
                    <a:pt x="144" y="485"/>
                    <a:pt x="137" y="490"/>
                  </a:cubicBezTo>
                  <a:cubicBezTo>
                    <a:pt x="133" y="492"/>
                    <a:pt x="129" y="492"/>
                    <a:pt x="124" y="491"/>
                  </a:cubicBezTo>
                  <a:cubicBezTo>
                    <a:pt x="123" y="491"/>
                    <a:pt x="122" y="491"/>
                    <a:pt x="121" y="492"/>
                  </a:cubicBezTo>
                  <a:cubicBezTo>
                    <a:pt x="120" y="494"/>
                    <a:pt x="119" y="495"/>
                    <a:pt x="116" y="495"/>
                  </a:cubicBezTo>
                  <a:cubicBezTo>
                    <a:pt x="115" y="495"/>
                    <a:pt x="113" y="496"/>
                    <a:pt x="112" y="497"/>
                  </a:cubicBezTo>
                  <a:cubicBezTo>
                    <a:pt x="112" y="498"/>
                    <a:pt x="111" y="498"/>
                    <a:pt x="110" y="499"/>
                  </a:cubicBezTo>
                  <a:cubicBezTo>
                    <a:pt x="107" y="502"/>
                    <a:pt x="104" y="506"/>
                    <a:pt x="102" y="510"/>
                  </a:cubicBezTo>
                  <a:cubicBezTo>
                    <a:pt x="102" y="512"/>
                    <a:pt x="101" y="513"/>
                    <a:pt x="100" y="515"/>
                  </a:cubicBezTo>
                  <a:cubicBezTo>
                    <a:pt x="99" y="516"/>
                    <a:pt x="98" y="519"/>
                    <a:pt x="98" y="521"/>
                  </a:cubicBezTo>
                  <a:cubicBezTo>
                    <a:pt x="98" y="525"/>
                    <a:pt x="96" y="528"/>
                    <a:pt x="93" y="530"/>
                  </a:cubicBezTo>
                  <a:cubicBezTo>
                    <a:pt x="91" y="531"/>
                    <a:pt x="90" y="531"/>
                    <a:pt x="88" y="529"/>
                  </a:cubicBezTo>
                  <a:cubicBezTo>
                    <a:pt x="86" y="526"/>
                    <a:pt x="85" y="523"/>
                    <a:pt x="84" y="519"/>
                  </a:cubicBezTo>
                  <a:cubicBezTo>
                    <a:pt x="84" y="513"/>
                    <a:pt x="84" y="506"/>
                    <a:pt x="84" y="500"/>
                  </a:cubicBezTo>
                  <a:cubicBezTo>
                    <a:pt x="84" y="498"/>
                    <a:pt x="85" y="496"/>
                    <a:pt x="85" y="494"/>
                  </a:cubicBezTo>
                  <a:cubicBezTo>
                    <a:pt x="86" y="494"/>
                    <a:pt x="86" y="493"/>
                    <a:pt x="86" y="493"/>
                  </a:cubicBezTo>
                  <a:cubicBezTo>
                    <a:pt x="86" y="492"/>
                    <a:pt x="86" y="490"/>
                    <a:pt x="86" y="489"/>
                  </a:cubicBezTo>
                  <a:cubicBezTo>
                    <a:pt x="87" y="487"/>
                    <a:pt x="88" y="486"/>
                    <a:pt x="88" y="485"/>
                  </a:cubicBezTo>
                  <a:cubicBezTo>
                    <a:pt x="87" y="482"/>
                    <a:pt x="89" y="480"/>
                    <a:pt x="90" y="478"/>
                  </a:cubicBezTo>
                  <a:cubicBezTo>
                    <a:pt x="91" y="476"/>
                    <a:pt x="92" y="474"/>
                    <a:pt x="91" y="471"/>
                  </a:cubicBezTo>
                  <a:cubicBezTo>
                    <a:pt x="90" y="470"/>
                    <a:pt x="90" y="468"/>
                    <a:pt x="90" y="466"/>
                  </a:cubicBezTo>
                  <a:cubicBezTo>
                    <a:pt x="90" y="464"/>
                    <a:pt x="90" y="461"/>
                    <a:pt x="90" y="459"/>
                  </a:cubicBezTo>
                  <a:cubicBezTo>
                    <a:pt x="90" y="457"/>
                    <a:pt x="91" y="456"/>
                    <a:pt x="91" y="454"/>
                  </a:cubicBezTo>
                  <a:cubicBezTo>
                    <a:pt x="91" y="453"/>
                    <a:pt x="92" y="453"/>
                    <a:pt x="92" y="452"/>
                  </a:cubicBezTo>
                  <a:cubicBezTo>
                    <a:pt x="93" y="449"/>
                    <a:pt x="93" y="446"/>
                    <a:pt x="94" y="444"/>
                  </a:cubicBezTo>
                  <a:cubicBezTo>
                    <a:pt x="95" y="440"/>
                    <a:pt x="98" y="439"/>
                    <a:pt x="100" y="441"/>
                  </a:cubicBezTo>
                  <a:cubicBezTo>
                    <a:pt x="104" y="443"/>
                    <a:pt x="107" y="444"/>
                    <a:pt x="111" y="444"/>
                  </a:cubicBezTo>
                  <a:cubicBezTo>
                    <a:pt x="114" y="444"/>
                    <a:pt x="117" y="444"/>
                    <a:pt x="120" y="446"/>
                  </a:cubicBezTo>
                  <a:cubicBezTo>
                    <a:pt x="120" y="445"/>
                    <a:pt x="121" y="444"/>
                    <a:pt x="121" y="444"/>
                  </a:cubicBezTo>
                  <a:cubicBezTo>
                    <a:pt x="123" y="441"/>
                    <a:pt x="124" y="441"/>
                    <a:pt x="126" y="442"/>
                  </a:cubicBezTo>
                  <a:cubicBezTo>
                    <a:pt x="128" y="442"/>
                    <a:pt x="129" y="443"/>
                    <a:pt x="130" y="443"/>
                  </a:cubicBezTo>
                  <a:cubicBezTo>
                    <a:pt x="133" y="444"/>
                    <a:pt x="135" y="443"/>
                    <a:pt x="136" y="439"/>
                  </a:cubicBezTo>
                  <a:cubicBezTo>
                    <a:pt x="133" y="438"/>
                    <a:pt x="131" y="438"/>
                    <a:pt x="129" y="436"/>
                  </a:cubicBezTo>
                  <a:cubicBezTo>
                    <a:pt x="117" y="430"/>
                    <a:pt x="105" y="425"/>
                    <a:pt x="93" y="418"/>
                  </a:cubicBezTo>
                  <a:cubicBezTo>
                    <a:pt x="74" y="407"/>
                    <a:pt x="56" y="395"/>
                    <a:pt x="40" y="380"/>
                  </a:cubicBezTo>
                  <a:cubicBezTo>
                    <a:pt x="38" y="379"/>
                    <a:pt x="36" y="378"/>
                    <a:pt x="34" y="377"/>
                  </a:cubicBezTo>
                  <a:cubicBezTo>
                    <a:pt x="33" y="377"/>
                    <a:pt x="33" y="377"/>
                    <a:pt x="32" y="376"/>
                  </a:cubicBezTo>
                  <a:cubicBezTo>
                    <a:pt x="32" y="374"/>
                    <a:pt x="30" y="373"/>
                    <a:pt x="28" y="372"/>
                  </a:cubicBezTo>
                  <a:cubicBezTo>
                    <a:pt x="26" y="372"/>
                    <a:pt x="24" y="371"/>
                    <a:pt x="22" y="371"/>
                  </a:cubicBezTo>
                  <a:cubicBezTo>
                    <a:pt x="17" y="371"/>
                    <a:pt x="13" y="371"/>
                    <a:pt x="8" y="371"/>
                  </a:cubicBezTo>
                  <a:cubicBezTo>
                    <a:pt x="6" y="371"/>
                    <a:pt x="4" y="370"/>
                    <a:pt x="3" y="368"/>
                  </a:cubicBezTo>
                  <a:cubicBezTo>
                    <a:pt x="0" y="365"/>
                    <a:pt x="1" y="358"/>
                    <a:pt x="3" y="355"/>
                  </a:cubicBezTo>
                  <a:cubicBezTo>
                    <a:pt x="7" y="348"/>
                    <a:pt x="12" y="344"/>
                    <a:pt x="19" y="341"/>
                  </a:cubicBezTo>
                  <a:cubicBezTo>
                    <a:pt x="24" y="340"/>
                    <a:pt x="29" y="339"/>
                    <a:pt x="34" y="338"/>
                  </a:cubicBezTo>
                  <a:cubicBezTo>
                    <a:pt x="36" y="338"/>
                    <a:pt x="38" y="339"/>
                    <a:pt x="41" y="339"/>
                  </a:cubicBezTo>
                  <a:cubicBezTo>
                    <a:pt x="42" y="340"/>
                    <a:pt x="44" y="339"/>
                    <a:pt x="45" y="339"/>
                  </a:cubicBezTo>
                  <a:cubicBezTo>
                    <a:pt x="46" y="338"/>
                    <a:pt x="47" y="337"/>
                    <a:pt x="48" y="336"/>
                  </a:cubicBezTo>
                  <a:cubicBezTo>
                    <a:pt x="52" y="332"/>
                    <a:pt x="56" y="331"/>
                    <a:pt x="60" y="331"/>
                  </a:cubicBezTo>
                  <a:cubicBezTo>
                    <a:pt x="60" y="331"/>
                    <a:pt x="61" y="331"/>
                    <a:pt x="61" y="331"/>
                  </a:cubicBezTo>
                  <a:cubicBezTo>
                    <a:pt x="65" y="328"/>
                    <a:pt x="69" y="330"/>
                    <a:pt x="73" y="331"/>
                  </a:cubicBezTo>
                  <a:cubicBezTo>
                    <a:pt x="76" y="332"/>
                    <a:pt x="78" y="335"/>
                    <a:pt x="78" y="338"/>
                  </a:cubicBezTo>
                  <a:cubicBezTo>
                    <a:pt x="78" y="341"/>
                    <a:pt x="78" y="343"/>
                    <a:pt x="78" y="346"/>
                  </a:cubicBezTo>
                  <a:cubicBezTo>
                    <a:pt x="78" y="348"/>
                    <a:pt x="77" y="351"/>
                    <a:pt x="77" y="353"/>
                  </a:cubicBezTo>
                  <a:cubicBezTo>
                    <a:pt x="79" y="354"/>
                    <a:pt x="80" y="355"/>
                    <a:pt x="81" y="356"/>
                  </a:cubicBezTo>
                  <a:cubicBezTo>
                    <a:pt x="82" y="356"/>
                    <a:pt x="83" y="357"/>
                    <a:pt x="84" y="358"/>
                  </a:cubicBezTo>
                  <a:cubicBezTo>
                    <a:pt x="85" y="358"/>
                    <a:pt x="86" y="359"/>
                    <a:pt x="87" y="361"/>
                  </a:cubicBezTo>
                  <a:cubicBezTo>
                    <a:pt x="89" y="364"/>
                    <a:pt x="91" y="366"/>
                    <a:pt x="95" y="366"/>
                  </a:cubicBezTo>
                  <a:cubicBezTo>
                    <a:pt x="97" y="366"/>
                    <a:pt x="99" y="366"/>
                    <a:pt x="101" y="366"/>
                  </a:cubicBezTo>
                  <a:cubicBezTo>
                    <a:pt x="103" y="366"/>
                    <a:pt x="106" y="367"/>
                    <a:pt x="107" y="370"/>
                  </a:cubicBezTo>
                  <a:cubicBezTo>
                    <a:pt x="108" y="372"/>
                    <a:pt x="109" y="372"/>
                    <a:pt x="111" y="371"/>
                  </a:cubicBezTo>
                  <a:cubicBezTo>
                    <a:pt x="112" y="371"/>
                    <a:pt x="113" y="371"/>
                    <a:pt x="114" y="372"/>
                  </a:cubicBezTo>
                  <a:cubicBezTo>
                    <a:pt x="118" y="375"/>
                    <a:pt x="120" y="375"/>
                    <a:pt x="121" y="370"/>
                  </a:cubicBezTo>
                  <a:cubicBezTo>
                    <a:pt x="121" y="369"/>
                    <a:pt x="122" y="369"/>
                    <a:pt x="122" y="368"/>
                  </a:cubicBezTo>
                  <a:cubicBezTo>
                    <a:pt x="123" y="361"/>
                    <a:pt x="122" y="354"/>
                    <a:pt x="121" y="347"/>
                  </a:cubicBezTo>
                  <a:cubicBezTo>
                    <a:pt x="121" y="346"/>
                    <a:pt x="121" y="346"/>
                    <a:pt x="121" y="345"/>
                  </a:cubicBezTo>
                  <a:cubicBezTo>
                    <a:pt x="120" y="343"/>
                    <a:pt x="119" y="342"/>
                    <a:pt x="118" y="340"/>
                  </a:cubicBezTo>
                  <a:cubicBezTo>
                    <a:pt x="118" y="337"/>
                    <a:pt x="117" y="334"/>
                    <a:pt x="117" y="330"/>
                  </a:cubicBezTo>
                  <a:cubicBezTo>
                    <a:pt x="115" y="315"/>
                    <a:pt x="119" y="301"/>
                    <a:pt x="128" y="290"/>
                  </a:cubicBezTo>
                  <a:cubicBezTo>
                    <a:pt x="133" y="284"/>
                    <a:pt x="138" y="279"/>
                    <a:pt x="143" y="273"/>
                  </a:cubicBezTo>
                  <a:cubicBezTo>
                    <a:pt x="144" y="272"/>
                    <a:pt x="145" y="271"/>
                    <a:pt x="145" y="270"/>
                  </a:cubicBezTo>
                  <a:cubicBezTo>
                    <a:pt x="146" y="266"/>
                    <a:pt x="147" y="261"/>
                    <a:pt x="148" y="257"/>
                  </a:cubicBezTo>
                  <a:cubicBezTo>
                    <a:pt x="149" y="253"/>
                    <a:pt x="150" y="249"/>
                    <a:pt x="152" y="246"/>
                  </a:cubicBezTo>
                  <a:cubicBezTo>
                    <a:pt x="154" y="244"/>
                    <a:pt x="154" y="243"/>
                    <a:pt x="152" y="240"/>
                  </a:cubicBezTo>
                  <a:cubicBezTo>
                    <a:pt x="152" y="239"/>
                    <a:pt x="152" y="239"/>
                    <a:pt x="151" y="238"/>
                  </a:cubicBezTo>
                  <a:cubicBezTo>
                    <a:pt x="151" y="238"/>
                    <a:pt x="151" y="237"/>
                    <a:pt x="151" y="237"/>
                  </a:cubicBezTo>
                  <a:cubicBezTo>
                    <a:pt x="153" y="233"/>
                    <a:pt x="153" y="229"/>
                    <a:pt x="153" y="225"/>
                  </a:cubicBezTo>
                  <a:cubicBezTo>
                    <a:pt x="152" y="222"/>
                    <a:pt x="152" y="219"/>
                    <a:pt x="151" y="215"/>
                  </a:cubicBezTo>
                  <a:cubicBezTo>
                    <a:pt x="148" y="216"/>
                    <a:pt x="148" y="218"/>
                    <a:pt x="147" y="220"/>
                  </a:cubicBezTo>
                  <a:cubicBezTo>
                    <a:pt x="147" y="221"/>
                    <a:pt x="146" y="222"/>
                    <a:pt x="145" y="221"/>
                  </a:cubicBezTo>
                  <a:cubicBezTo>
                    <a:pt x="142" y="219"/>
                    <a:pt x="141" y="220"/>
                    <a:pt x="139" y="222"/>
                  </a:cubicBezTo>
                  <a:cubicBezTo>
                    <a:pt x="139" y="222"/>
                    <a:pt x="138" y="223"/>
                    <a:pt x="137" y="223"/>
                  </a:cubicBezTo>
                  <a:cubicBezTo>
                    <a:pt x="131" y="227"/>
                    <a:pt x="125" y="230"/>
                    <a:pt x="119" y="234"/>
                  </a:cubicBezTo>
                  <a:cubicBezTo>
                    <a:pt x="116" y="235"/>
                    <a:pt x="114" y="236"/>
                    <a:pt x="112" y="239"/>
                  </a:cubicBezTo>
                  <a:cubicBezTo>
                    <a:pt x="110" y="242"/>
                    <a:pt x="108" y="244"/>
                    <a:pt x="106" y="246"/>
                  </a:cubicBezTo>
                  <a:cubicBezTo>
                    <a:pt x="100" y="251"/>
                    <a:pt x="94" y="256"/>
                    <a:pt x="88" y="262"/>
                  </a:cubicBezTo>
                  <a:cubicBezTo>
                    <a:pt x="82" y="267"/>
                    <a:pt x="76" y="273"/>
                    <a:pt x="71" y="279"/>
                  </a:cubicBezTo>
                  <a:cubicBezTo>
                    <a:pt x="70" y="281"/>
                    <a:pt x="69" y="282"/>
                    <a:pt x="69" y="284"/>
                  </a:cubicBezTo>
                  <a:cubicBezTo>
                    <a:pt x="68" y="287"/>
                    <a:pt x="68" y="290"/>
                    <a:pt x="67" y="293"/>
                  </a:cubicBezTo>
                  <a:cubicBezTo>
                    <a:pt x="67" y="294"/>
                    <a:pt x="67" y="294"/>
                    <a:pt x="67" y="294"/>
                  </a:cubicBezTo>
                  <a:cubicBezTo>
                    <a:pt x="66" y="296"/>
                    <a:pt x="66" y="298"/>
                    <a:pt x="65" y="300"/>
                  </a:cubicBezTo>
                  <a:cubicBezTo>
                    <a:pt x="62" y="304"/>
                    <a:pt x="59" y="308"/>
                    <a:pt x="58" y="313"/>
                  </a:cubicBezTo>
                  <a:cubicBezTo>
                    <a:pt x="58" y="314"/>
                    <a:pt x="57" y="315"/>
                    <a:pt x="57" y="315"/>
                  </a:cubicBezTo>
                  <a:cubicBezTo>
                    <a:pt x="56" y="315"/>
                    <a:pt x="56" y="314"/>
                    <a:pt x="55" y="313"/>
                  </a:cubicBezTo>
                  <a:cubicBezTo>
                    <a:pt x="55" y="313"/>
                    <a:pt x="55" y="313"/>
                    <a:pt x="55" y="312"/>
                  </a:cubicBezTo>
                  <a:cubicBezTo>
                    <a:pt x="54" y="309"/>
                    <a:pt x="55" y="307"/>
                    <a:pt x="56" y="304"/>
                  </a:cubicBezTo>
                  <a:cubicBezTo>
                    <a:pt x="57" y="303"/>
                    <a:pt x="57" y="303"/>
                    <a:pt x="57" y="302"/>
                  </a:cubicBezTo>
                  <a:cubicBezTo>
                    <a:pt x="57" y="302"/>
                    <a:pt x="56" y="303"/>
                    <a:pt x="56" y="303"/>
                  </a:cubicBezTo>
                  <a:cubicBezTo>
                    <a:pt x="52" y="308"/>
                    <a:pt x="48" y="312"/>
                    <a:pt x="43" y="317"/>
                  </a:cubicBezTo>
                  <a:cubicBezTo>
                    <a:pt x="42" y="318"/>
                    <a:pt x="40" y="320"/>
                    <a:pt x="39" y="321"/>
                  </a:cubicBezTo>
                  <a:cubicBezTo>
                    <a:pt x="38" y="321"/>
                    <a:pt x="37" y="321"/>
                    <a:pt x="37" y="320"/>
                  </a:cubicBezTo>
                  <a:cubicBezTo>
                    <a:pt x="36" y="320"/>
                    <a:pt x="37" y="319"/>
                    <a:pt x="37" y="318"/>
                  </a:cubicBezTo>
                  <a:cubicBezTo>
                    <a:pt x="37" y="318"/>
                    <a:pt x="37" y="317"/>
                    <a:pt x="38" y="317"/>
                  </a:cubicBezTo>
                  <a:cubicBezTo>
                    <a:pt x="40" y="314"/>
                    <a:pt x="42" y="310"/>
                    <a:pt x="45" y="307"/>
                  </a:cubicBezTo>
                  <a:cubicBezTo>
                    <a:pt x="46" y="306"/>
                    <a:pt x="47" y="304"/>
                    <a:pt x="48" y="303"/>
                  </a:cubicBezTo>
                  <a:cubicBezTo>
                    <a:pt x="48" y="302"/>
                    <a:pt x="48" y="302"/>
                    <a:pt x="47" y="302"/>
                  </a:cubicBezTo>
                  <a:cubicBezTo>
                    <a:pt x="46" y="303"/>
                    <a:pt x="46" y="303"/>
                    <a:pt x="45" y="304"/>
                  </a:cubicBezTo>
                  <a:cubicBezTo>
                    <a:pt x="41" y="308"/>
                    <a:pt x="37" y="312"/>
                    <a:pt x="33" y="315"/>
                  </a:cubicBezTo>
                  <a:cubicBezTo>
                    <a:pt x="32" y="316"/>
                    <a:pt x="31" y="316"/>
                    <a:pt x="30" y="316"/>
                  </a:cubicBezTo>
                  <a:cubicBezTo>
                    <a:pt x="28" y="317"/>
                    <a:pt x="28" y="315"/>
                    <a:pt x="28" y="314"/>
                  </a:cubicBezTo>
                  <a:cubicBezTo>
                    <a:pt x="29" y="313"/>
                    <a:pt x="30" y="312"/>
                    <a:pt x="30" y="311"/>
                  </a:cubicBezTo>
                  <a:cubicBezTo>
                    <a:pt x="33" y="309"/>
                    <a:pt x="36" y="306"/>
                    <a:pt x="38" y="303"/>
                  </a:cubicBezTo>
                  <a:cubicBezTo>
                    <a:pt x="40" y="301"/>
                    <a:pt x="41" y="300"/>
                    <a:pt x="43" y="298"/>
                  </a:cubicBezTo>
                  <a:cubicBezTo>
                    <a:pt x="42" y="298"/>
                    <a:pt x="41" y="298"/>
                    <a:pt x="41" y="299"/>
                  </a:cubicBezTo>
                  <a:cubicBezTo>
                    <a:pt x="37" y="302"/>
                    <a:pt x="34" y="305"/>
                    <a:pt x="30" y="308"/>
                  </a:cubicBezTo>
                  <a:cubicBezTo>
                    <a:pt x="30" y="308"/>
                    <a:pt x="29" y="309"/>
                    <a:pt x="29" y="309"/>
                  </a:cubicBezTo>
                  <a:cubicBezTo>
                    <a:pt x="28" y="309"/>
                    <a:pt x="27" y="309"/>
                    <a:pt x="26" y="308"/>
                  </a:cubicBezTo>
                  <a:cubicBezTo>
                    <a:pt x="26" y="308"/>
                    <a:pt x="26" y="307"/>
                    <a:pt x="27" y="306"/>
                  </a:cubicBezTo>
                  <a:cubicBezTo>
                    <a:pt x="31" y="301"/>
                    <a:pt x="34" y="296"/>
                    <a:pt x="40" y="292"/>
                  </a:cubicBezTo>
                  <a:cubicBezTo>
                    <a:pt x="40" y="292"/>
                    <a:pt x="41" y="291"/>
                    <a:pt x="42" y="291"/>
                  </a:cubicBezTo>
                  <a:cubicBezTo>
                    <a:pt x="41" y="291"/>
                    <a:pt x="41" y="290"/>
                    <a:pt x="41" y="290"/>
                  </a:cubicBezTo>
                  <a:cubicBezTo>
                    <a:pt x="40" y="291"/>
                    <a:pt x="39" y="291"/>
                    <a:pt x="38" y="292"/>
                  </a:cubicBezTo>
                  <a:cubicBezTo>
                    <a:pt x="35" y="294"/>
                    <a:pt x="33" y="296"/>
                    <a:pt x="30" y="297"/>
                  </a:cubicBezTo>
                  <a:cubicBezTo>
                    <a:pt x="29" y="298"/>
                    <a:pt x="28" y="297"/>
                    <a:pt x="27" y="297"/>
                  </a:cubicBezTo>
                  <a:cubicBezTo>
                    <a:pt x="28" y="296"/>
                    <a:pt x="28" y="295"/>
                    <a:pt x="28" y="295"/>
                  </a:cubicBezTo>
                  <a:cubicBezTo>
                    <a:pt x="31" y="293"/>
                    <a:pt x="33" y="291"/>
                    <a:pt x="35" y="289"/>
                  </a:cubicBezTo>
                  <a:cubicBezTo>
                    <a:pt x="37" y="287"/>
                    <a:pt x="40" y="286"/>
                    <a:pt x="41" y="284"/>
                  </a:cubicBezTo>
                  <a:cubicBezTo>
                    <a:pt x="45" y="279"/>
                    <a:pt x="49" y="274"/>
                    <a:pt x="54" y="272"/>
                  </a:cubicBezTo>
                  <a:cubicBezTo>
                    <a:pt x="57" y="271"/>
                    <a:pt x="59" y="269"/>
                    <a:pt x="61" y="267"/>
                  </a:cubicBezTo>
                  <a:cubicBezTo>
                    <a:pt x="63" y="264"/>
                    <a:pt x="65" y="261"/>
                    <a:pt x="67" y="258"/>
                  </a:cubicBezTo>
                  <a:cubicBezTo>
                    <a:pt x="74" y="250"/>
                    <a:pt x="80" y="242"/>
                    <a:pt x="87" y="235"/>
                  </a:cubicBezTo>
                  <a:cubicBezTo>
                    <a:pt x="93" y="228"/>
                    <a:pt x="98" y="220"/>
                    <a:pt x="106" y="216"/>
                  </a:cubicBezTo>
                  <a:cubicBezTo>
                    <a:pt x="106" y="216"/>
                    <a:pt x="106" y="215"/>
                    <a:pt x="106" y="215"/>
                  </a:cubicBezTo>
                  <a:cubicBezTo>
                    <a:pt x="111" y="210"/>
                    <a:pt x="116" y="206"/>
                    <a:pt x="121" y="201"/>
                  </a:cubicBezTo>
                  <a:cubicBezTo>
                    <a:pt x="124" y="197"/>
                    <a:pt x="124" y="197"/>
                    <a:pt x="121" y="193"/>
                  </a:cubicBezTo>
                  <a:cubicBezTo>
                    <a:pt x="121" y="193"/>
                    <a:pt x="121" y="193"/>
                    <a:pt x="120" y="193"/>
                  </a:cubicBezTo>
                  <a:cubicBezTo>
                    <a:pt x="126" y="188"/>
                    <a:pt x="132" y="183"/>
                    <a:pt x="138" y="179"/>
                  </a:cubicBezTo>
                  <a:cubicBezTo>
                    <a:pt x="140" y="177"/>
                    <a:pt x="141" y="175"/>
                    <a:pt x="143" y="173"/>
                  </a:cubicBezTo>
                  <a:cubicBezTo>
                    <a:pt x="143" y="171"/>
                    <a:pt x="144" y="170"/>
                    <a:pt x="145" y="168"/>
                  </a:cubicBezTo>
                  <a:cubicBezTo>
                    <a:pt x="150" y="163"/>
                    <a:pt x="155" y="160"/>
                    <a:pt x="161" y="156"/>
                  </a:cubicBezTo>
                  <a:cubicBezTo>
                    <a:pt x="161" y="156"/>
                    <a:pt x="162" y="156"/>
                    <a:pt x="162" y="156"/>
                  </a:cubicBezTo>
                  <a:cubicBezTo>
                    <a:pt x="165" y="156"/>
                    <a:pt x="168" y="156"/>
                    <a:pt x="171" y="156"/>
                  </a:cubicBezTo>
                  <a:cubicBezTo>
                    <a:pt x="172" y="156"/>
                    <a:pt x="172" y="155"/>
                    <a:pt x="172" y="155"/>
                  </a:cubicBezTo>
                  <a:cubicBezTo>
                    <a:pt x="174" y="153"/>
                    <a:pt x="177" y="152"/>
                    <a:pt x="180" y="152"/>
                  </a:cubicBezTo>
                  <a:cubicBezTo>
                    <a:pt x="183" y="152"/>
                    <a:pt x="186" y="152"/>
                    <a:pt x="188" y="149"/>
                  </a:cubicBezTo>
                  <a:cubicBezTo>
                    <a:pt x="189" y="148"/>
                    <a:pt x="191" y="147"/>
                    <a:pt x="192" y="147"/>
                  </a:cubicBezTo>
                  <a:cubicBezTo>
                    <a:pt x="193" y="146"/>
                    <a:pt x="193" y="146"/>
                    <a:pt x="195" y="145"/>
                  </a:cubicBezTo>
                  <a:cubicBezTo>
                    <a:pt x="194" y="145"/>
                    <a:pt x="194" y="144"/>
                    <a:pt x="194" y="144"/>
                  </a:cubicBezTo>
                  <a:cubicBezTo>
                    <a:pt x="192" y="144"/>
                    <a:pt x="192" y="142"/>
                    <a:pt x="192" y="141"/>
                  </a:cubicBezTo>
                  <a:cubicBezTo>
                    <a:pt x="191" y="138"/>
                    <a:pt x="191" y="134"/>
                    <a:pt x="190" y="130"/>
                  </a:cubicBezTo>
                  <a:cubicBezTo>
                    <a:pt x="190" y="130"/>
                    <a:pt x="190" y="129"/>
                    <a:pt x="191" y="129"/>
                  </a:cubicBezTo>
                  <a:cubicBezTo>
                    <a:pt x="192" y="128"/>
                    <a:pt x="191" y="127"/>
                    <a:pt x="191" y="126"/>
                  </a:cubicBezTo>
                  <a:cubicBezTo>
                    <a:pt x="190" y="125"/>
                    <a:pt x="190" y="123"/>
                    <a:pt x="189" y="122"/>
                  </a:cubicBezTo>
                  <a:cubicBezTo>
                    <a:pt x="189" y="120"/>
                    <a:pt x="188" y="119"/>
                    <a:pt x="188" y="117"/>
                  </a:cubicBezTo>
                  <a:cubicBezTo>
                    <a:pt x="188" y="115"/>
                    <a:pt x="188" y="112"/>
                    <a:pt x="188" y="110"/>
                  </a:cubicBezTo>
                  <a:cubicBezTo>
                    <a:pt x="189" y="108"/>
                    <a:pt x="189" y="106"/>
                    <a:pt x="191" y="104"/>
                  </a:cubicBezTo>
                  <a:cubicBezTo>
                    <a:pt x="193" y="103"/>
                    <a:pt x="194" y="101"/>
                    <a:pt x="195" y="99"/>
                  </a:cubicBezTo>
                  <a:cubicBezTo>
                    <a:pt x="194" y="99"/>
                    <a:pt x="194" y="99"/>
                    <a:pt x="193" y="98"/>
                  </a:cubicBezTo>
                  <a:cubicBezTo>
                    <a:pt x="193" y="97"/>
                    <a:pt x="194" y="96"/>
                    <a:pt x="194" y="95"/>
                  </a:cubicBezTo>
                  <a:cubicBezTo>
                    <a:pt x="194" y="95"/>
                    <a:pt x="194" y="95"/>
                    <a:pt x="194" y="95"/>
                  </a:cubicBezTo>
                  <a:cubicBezTo>
                    <a:pt x="194" y="95"/>
                    <a:pt x="195" y="94"/>
                    <a:pt x="196" y="94"/>
                  </a:cubicBezTo>
                  <a:cubicBezTo>
                    <a:pt x="195" y="94"/>
                    <a:pt x="195" y="94"/>
                    <a:pt x="194" y="93"/>
                  </a:cubicBezTo>
                  <a:cubicBezTo>
                    <a:pt x="196" y="93"/>
                    <a:pt x="197" y="93"/>
                    <a:pt x="198" y="92"/>
                  </a:cubicBezTo>
                  <a:cubicBezTo>
                    <a:pt x="198" y="92"/>
                    <a:pt x="198" y="92"/>
                    <a:pt x="198" y="92"/>
                  </a:cubicBezTo>
                  <a:cubicBezTo>
                    <a:pt x="198" y="92"/>
                    <a:pt x="197" y="92"/>
                    <a:pt x="196" y="92"/>
                  </a:cubicBezTo>
                  <a:cubicBezTo>
                    <a:pt x="198" y="91"/>
                    <a:pt x="200" y="91"/>
                    <a:pt x="201" y="90"/>
                  </a:cubicBezTo>
                  <a:cubicBezTo>
                    <a:pt x="203" y="90"/>
                    <a:pt x="204" y="89"/>
                    <a:pt x="205" y="89"/>
                  </a:cubicBezTo>
                  <a:cubicBezTo>
                    <a:pt x="206" y="88"/>
                    <a:pt x="207" y="87"/>
                    <a:pt x="208" y="87"/>
                  </a:cubicBezTo>
                  <a:cubicBezTo>
                    <a:pt x="210" y="87"/>
                    <a:pt x="211" y="86"/>
                    <a:pt x="213" y="86"/>
                  </a:cubicBezTo>
                  <a:cubicBezTo>
                    <a:pt x="215" y="86"/>
                    <a:pt x="217" y="85"/>
                    <a:pt x="218" y="85"/>
                  </a:cubicBezTo>
                  <a:cubicBezTo>
                    <a:pt x="219" y="85"/>
                    <a:pt x="221" y="86"/>
                    <a:pt x="222" y="86"/>
                  </a:cubicBezTo>
                  <a:cubicBezTo>
                    <a:pt x="225" y="86"/>
                    <a:pt x="227" y="87"/>
                    <a:pt x="228" y="90"/>
                  </a:cubicBezTo>
                  <a:cubicBezTo>
                    <a:pt x="228" y="90"/>
                    <a:pt x="228" y="90"/>
                    <a:pt x="228" y="90"/>
                  </a:cubicBezTo>
                  <a:cubicBezTo>
                    <a:pt x="228" y="89"/>
                    <a:pt x="228" y="89"/>
                    <a:pt x="228" y="89"/>
                  </a:cubicBezTo>
                  <a:cubicBezTo>
                    <a:pt x="229" y="89"/>
                    <a:pt x="229" y="90"/>
                    <a:pt x="229" y="90"/>
                  </a:cubicBezTo>
                  <a:cubicBezTo>
                    <a:pt x="229" y="90"/>
                    <a:pt x="229" y="89"/>
                    <a:pt x="229" y="89"/>
                  </a:cubicBezTo>
                  <a:cubicBezTo>
                    <a:pt x="230" y="90"/>
                    <a:pt x="230" y="90"/>
                    <a:pt x="231" y="91"/>
                  </a:cubicBezTo>
                  <a:cubicBezTo>
                    <a:pt x="231" y="92"/>
                    <a:pt x="231" y="92"/>
                    <a:pt x="232" y="93"/>
                  </a:cubicBezTo>
                  <a:cubicBezTo>
                    <a:pt x="233" y="95"/>
                    <a:pt x="234" y="97"/>
                    <a:pt x="236" y="99"/>
                  </a:cubicBezTo>
                  <a:cubicBezTo>
                    <a:pt x="238" y="100"/>
                    <a:pt x="240" y="102"/>
                    <a:pt x="239" y="105"/>
                  </a:cubicBezTo>
                  <a:cubicBezTo>
                    <a:pt x="239" y="105"/>
                    <a:pt x="240" y="106"/>
                    <a:pt x="240" y="106"/>
                  </a:cubicBezTo>
                  <a:cubicBezTo>
                    <a:pt x="241" y="109"/>
                    <a:pt x="241" y="111"/>
                    <a:pt x="240" y="113"/>
                  </a:cubicBezTo>
                  <a:cubicBezTo>
                    <a:pt x="239" y="117"/>
                    <a:pt x="239" y="120"/>
                    <a:pt x="239" y="124"/>
                  </a:cubicBezTo>
                  <a:cubicBezTo>
                    <a:pt x="239" y="124"/>
                    <a:pt x="240" y="125"/>
                    <a:pt x="240" y="125"/>
                  </a:cubicBezTo>
                  <a:cubicBezTo>
                    <a:pt x="240" y="126"/>
                    <a:pt x="241" y="127"/>
                    <a:pt x="241" y="128"/>
                  </a:cubicBezTo>
                  <a:cubicBezTo>
                    <a:pt x="241" y="131"/>
                    <a:pt x="241" y="134"/>
                    <a:pt x="241" y="136"/>
                  </a:cubicBezTo>
                  <a:cubicBezTo>
                    <a:pt x="241" y="137"/>
                    <a:pt x="240" y="138"/>
                    <a:pt x="240" y="139"/>
                  </a:cubicBezTo>
                  <a:cubicBezTo>
                    <a:pt x="240" y="139"/>
                    <a:pt x="240" y="140"/>
                    <a:pt x="239" y="140"/>
                  </a:cubicBezTo>
                  <a:cubicBezTo>
                    <a:pt x="240" y="140"/>
                    <a:pt x="240" y="140"/>
                    <a:pt x="241" y="140"/>
                  </a:cubicBezTo>
                  <a:cubicBezTo>
                    <a:pt x="242" y="139"/>
                    <a:pt x="244" y="138"/>
                    <a:pt x="245" y="137"/>
                  </a:cubicBezTo>
                  <a:cubicBezTo>
                    <a:pt x="247" y="134"/>
                    <a:pt x="248" y="130"/>
                    <a:pt x="250" y="127"/>
                  </a:cubicBezTo>
                  <a:cubicBezTo>
                    <a:pt x="254" y="122"/>
                    <a:pt x="256" y="116"/>
                    <a:pt x="257" y="110"/>
                  </a:cubicBezTo>
                  <a:cubicBezTo>
                    <a:pt x="259" y="104"/>
                    <a:pt x="261" y="98"/>
                    <a:pt x="264" y="93"/>
                  </a:cubicBezTo>
                  <a:cubicBezTo>
                    <a:pt x="271" y="81"/>
                    <a:pt x="277" y="68"/>
                    <a:pt x="279" y="53"/>
                  </a:cubicBezTo>
                  <a:cubicBezTo>
                    <a:pt x="280" y="48"/>
                    <a:pt x="280" y="42"/>
                    <a:pt x="277" y="38"/>
                  </a:cubicBezTo>
                  <a:cubicBezTo>
                    <a:pt x="276" y="36"/>
                    <a:pt x="276" y="35"/>
                    <a:pt x="275" y="34"/>
                  </a:cubicBezTo>
                  <a:cubicBezTo>
                    <a:pt x="274" y="29"/>
                    <a:pt x="273" y="24"/>
                    <a:pt x="272" y="19"/>
                  </a:cubicBezTo>
                  <a:cubicBezTo>
                    <a:pt x="272" y="13"/>
                    <a:pt x="272" y="8"/>
                    <a:pt x="272" y="2"/>
                  </a:cubicBezTo>
                  <a:cubicBezTo>
                    <a:pt x="272" y="1"/>
                    <a:pt x="272" y="1"/>
                    <a:pt x="273" y="0"/>
                  </a:cubicBezTo>
                  <a:cubicBezTo>
                    <a:pt x="273" y="0"/>
                    <a:pt x="274" y="0"/>
                    <a:pt x="274" y="0"/>
                  </a:cubicBezTo>
                  <a:close/>
                  <a:moveTo>
                    <a:pt x="173" y="412"/>
                  </a:moveTo>
                  <a:cubicBezTo>
                    <a:pt x="172" y="410"/>
                    <a:pt x="171" y="409"/>
                    <a:pt x="170" y="407"/>
                  </a:cubicBezTo>
                  <a:cubicBezTo>
                    <a:pt x="170" y="407"/>
                    <a:pt x="170" y="407"/>
                    <a:pt x="169" y="407"/>
                  </a:cubicBezTo>
                  <a:cubicBezTo>
                    <a:pt x="169" y="410"/>
                    <a:pt x="168" y="413"/>
                    <a:pt x="167" y="415"/>
                  </a:cubicBezTo>
                  <a:cubicBezTo>
                    <a:pt x="167" y="416"/>
                    <a:pt x="168" y="416"/>
                    <a:pt x="168" y="416"/>
                  </a:cubicBezTo>
                  <a:cubicBezTo>
                    <a:pt x="170" y="415"/>
                    <a:pt x="171" y="413"/>
                    <a:pt x="173" y="412"/>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4" name="Freeform 134">
              <a:extLst>
                <a:ext uri="{FF2B5EF4-FFF2-40B4-BE49-F238E27FC236}">
                  <a16:creationId xmlns:a16="http://schemas.microsoft.com/office/drawing/2014/main" id="{C0B67DCC-6F35-4D8C-9952-7D59B78D8FAE}"/>
                </a:ext>
              </a:extLst>
            </p:cNvPr>
            <p:cNvSpPr>
              <a:spLocks noEditPoints="1"/>
            </p:cNvSpPr>
            <p:nvPr/>
          </p:nvSpPr>
          <p:spPr bwMode="auto">
            <a:xfrm>
              <a:off x="5853113" y="3178175"/>
              <a:ext cx="392113" cy="947738"/>
            </a:xfrm>
            <a:custGeom>
              <a:avLst/>
              <a:gdLst>
                <a:gd name="T0" fmla="*/ 47 w 131"/>
                <a:gd name="T1" fmla="*/ 230 h 317"/>
                <a:gd name="T2" fmla="*/ 34 w 131"/>
                <a:gd name="T3" fmla="*/ 238 h 317"/>
                <a:gd name="T4" fmla="*/ 16 w 131"/>
                <a:gd name="T5" fmla="*/ 224 h 317"/>
                <a:gd name="T6" fmla="*/ 15 w 131"/>
                <a:gd name="T7" fmla="*/ 197 h 317"/>
                <a:gd name="T8" fmla="*/ 15 w 131"/>
                <a:gd name="T9" fmla="*/ 168 h 317"/>
                <a:gd name="T10" fmla="*/ 16 w 131"/>
                <a:gd name="T11" fmla="*/ 156 h 317"/>
                <a:gd name="T12" fmla="*/ 17 w 131"/>
                <a:gd name="T13" fmla="*/ 142 h 317"/>
                <a:gd name="T14" fmla="*/ 6 w 131"/>
                <a:gd name="T15" fmla="*/ 122 h 317"/>
                <a:gd name="T16" fmla="*/ 9 w 131"/>
                <a:gd name="T17" fmla="*/ 91 h 317"/>
                <a:gd name="T18" fmla="*/ 1 w 131"/>
                <a:gd name="T19" fmla="*/ 85 h 317"/>
                <a:gd name="T20" fmla="*/ 7 w 131"/>
                <a:gd name="T21" fmla="*/ 83 h 317"/>
                <a:gd name="T22" fmla="*/ 17 w 131"/>
                <a:gd name="T23" fmla="*/ 69 h 317"/>
                <a:gd name="T24" fmla="*/ 20 w 131"/>
                <a:gd name="T25" fmla="*/ 57 h 317"/>
                <a:gd name="T26" fmla="*/ 35 w 131"/>
                <a:gd name="T27" fmla="*/ 42 h 317"/>
                <a:gd name="T28" fmla="*/ 44 w 131"/>
                <a:gd name="T29" fmla="*/ 24 h 317"/>
                <a:gd name="T30" fmla="*/ 59 w 131"/>
                <a:gd name="T31" fmla="*/ 11 h 317"/>
                <a:gd name="T32" fmla="*/ 80 w 131"/>
                <a:gd name="T33" fmla="*/ 0 h 317"/>
                <a:gd name="T34" fmla="*/ 97 w 131"/>
                <a:gd name="T35" fmla="*/ 3 h 317"/>
                <a:gd name="T36" fmla="*/ 101 w 131"/>
                <a:gd name="T37" fmla="*/ 17 h 317"/>
                <a:gd name="T38" fmla="*/ 115 w 131"/>
                <a:gd name="T39" fmla="*/ 42 h 317"/>
                <a:gd name="T40" fmla="*/ 115 w 131"/>
                <a:gd name="T41" fmla="*/ 53 h 317"/>
                <a:gd name="T42" fmla="*/ 114 w 131"/>
                <a:gd name="T43" fmla="*/ 73 h 317"/>
                <a:gd name="T44" fmla="*/ 121 w 131"/>
                <a:gd name="T45" fmla="*/ 87 h 317"/>
                <a:gd name="T46" fmla="*/ 121 w 131"/>
                <a:gd name="T47" fmla="*/ 93 h 317"/>
                <a:gd name="T48" fmla="*/ 120 w 131"/>
                <a:gd name="T49" fmla="*/ 102 h 317"/>
                <a:gd name="T50" fmla="*/ 110 w 131"/>
                <a:gd name="T51" fmla="*/ 114 h 317"/>
                <a:gd name="T52" fmla="*/ 107 w 131"/>
                <a:gd name="T53" fmla="*/ 157 h 317"/>
                <a:gd name="T54" fmla="*/ 107 w 131"/>
                <a:gd name="T55" fmla="*/ 165 h 317"/>
                <a:gd name="T56" fmla="*/ 99 w 131"/>
                <a:gd name="T57" fmla="*/ 178 h 317"/>
                <a:gd name="T58" fmla="*/ 93 w 131"/>
                <a:gd name="T59" fmla="*/ 187 h 317"/>
                <a:gd name="T60" fmla="*/ 81 w 131"/>
                <a:gd name="T61" fmla="*/ 215 h 317"/>
                <a:gd name="T62" fmla="*/ 77 w 131"/>
                <a:gd name="T63" fmla="*/ 241 h 317"/>
                <a:gd name="T64" fmla="*/ 64 w 131"/>
                <a:gd name="T65" fmla="*/ 288 h 317"/>
                <a:gd name="T66" fmla="*/ 61 w 131"/>
                <a:gd name="T67" fmla="*/ 316 h 317"/>
                <a:gd name="T68" fmla="*/ 47 w 131"/>
                <a:gd name="T69" fmla="*/ 297 h 317"/>
                <a:gd name="T70" fmla="*/ 53 w 131"/>
                <a:gd name="T71" fmla="*/ 262 h 317"/>
                <a:gd name="T72" fmla="*/ 54 w 131"/>
                <a:gd name="T73" fmla="*/ 215 h 317"/>
                <a:gd name="T74" fmla="*/ 100 w 131"/>
                <a:gd name="T75" fmla="*/ 33 h 317"/>
                <a:gd name="T76" fmla="*/ 86 w 131"/>
                <a:gd name="T77" fmla="*/ 56 h 317"/>
                <a:gd name="T78" fmla="*/ 93 w 131"/>
                <a:gd name="T79" fmla="*/ 66 h 317"/>
                <a:gd name="T80" fmla="*/ 109 w 131"/>
                <a:gd name="T81" fmla="*/ 76 h 317"/>
                <a:gd name="T82" fmla="*/ 106 w 131"/>
                <a:gd name="T83" fmla="*/ 42 h 317"/>
                <a:gd name="T84" fmla="*/ 52 w 131"/>
                <a:gd name="T85" fmla="*/ 28 h 317"/>
                <a:gd name="T86" fmla="*/ 41 w 131"/>
                <a:gd name="T87" fmla="*/ 48 h 317"/>
                <a:gd name="T88" fmla="*/ 28 w 131"/>
                <a:gd name="T89" fmla="*/ 60 h 317"/>
                <a:gd name="T90" fmla="*/ 21 w 131"/>
                <a:gd name="T91" fmla="*/ 69 h 317"/>
                <a:gd name="T92" fmla="*/ 46 w 131"/>
                <a:gd name="T93" fmla="*/ 55 h 317"/>
                <a:gd name="T94" fmla="*/ 61 w 131"/>
                <a:gd name="T95" fmla="*/ 50 h 317"/>
                <a:gd name="T96" fmla="*/ 54 w 131"/>
                <a:gd name="T97" fmla="*/ 32 h 317"/>
                <a:gd name="T98" fmla="*/ 31 w 131"/>
                <a:gd name="T99" fmla="*/ 118 h 317"/>
                <a:gd name="T100" fmla="*/ 32 w 131"/>
                <a:gd name="T101" fmla="*/ 97 h 317"/>
                <a:gd name="T102" fmla="*/ 19 w 131"/>
                <a:gd name="T103" fmla="*/ 109 h 317"/>
                <a:gd name="T104" fmla="*/ 26 w 131"/>
                <a:gd name="T105" fmla="*/ 130 h 317"/>
                <a:gd name="T106" fmla="*/ 94 w 131"/>
                <a:gd name="T107" fmla="*/ 11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317">
                  <a:moveTo>
                    <a:pt x="54" y="213"/>
                  </a:moveTo>
                  <a:cubicBezTo>
                    <a:pt x="53" y="215"/>
                    <a:pt x="53" y="216"/>
                    <a:pt x="53" y="218"/>
                  </a:cubicBezTo>
                  <a:cubicBezTo>
                    <a:pt x="53" y="223"/>
                    <a:pt x="50" y="227"/>
                    <a:pt x="47" y="230"/>
                  </a:cubicBezTo>
                  <a:cubicBezTo>
                    <a:pt x="47" y="231"/>
                    <a:pt x="46" y="231"/>
                    <a:pt x="45" y="231"/>
                  </a:cubicBezTo>
                  <a:cubicBezTo>
                    <a:pt x="42" y="231"/>
                    <a:pt x="40" y="233"/>
                    <a:pt x="38" y="235"/>
                  </a:cubicBezTo>
                  <a:cubicBezTo>
                    <a:pt x="37" y="236"/>
                    <a:pt x="35" y="237"/>
                    <a:pt x="34" y="238"/>
                  </a:cubicBezTo>
                  <a:cubicBezTo>
                    <a:pt x="32" y="239"/>
                    <a:pt x="29" y="240"/>
                    <a:pt x="26" y="239"/>
                  </a:cubicBezTo>
                  <a:cubicBezTo>
                    <a:pt x="21" y="237"/>
                    <a:pt x="18" y="234"/>
                    <a:pt x="17" y="228"/>
                  </a:cubicBezTo>
                  <a:cubicBezTo>
                    <a:pt x="17" y="227"/>
                    <a:pt x="16" y="225"/>
                    <a:pt x="16" y="224"/>
                  </a:cubicBezTo>
                  <a:cubicBezTo>
                    <a:pt x="16" y="222"/>
                    <a:pt x="16" y="221"/>
                    <a:pt x="14" y="220"/>
                  </a:cubicBezTo>
                  <a:cubicBezTo>
                    <a:pt x="13" y="219"/>
                    <a:pt x="13" y="217"/>
                    <a:pt x="13" y="216"/>
                  </a:cubicBezTo>
                  <a:cubicBezTo>
                    <a:pt x="15" y="210"/>
                    <a:pt x="16" y="203"/>
                    <a:pt x="15" y="197"/>
                  </a:cubicBezTo>
                  <a:cubicBezTo>
                    <a:pt x="14" y="194"/>
                    <a:pt x="14" y="191"/>
                    <a:pt x="16" y="188"/>
                  </a:cubicBezTo>
                  <a:cubicBezTo>
                    <a:pt x="17" y="186"/>
                    <a:pt x="17" y="183"/>
                    <a:pt x="15" y="181"/>
                  </a:cubicBezTo>
                  <a:cubicBezTo>
                    <a:pt x="13" y="176"/>
                    <a:pt x="13" y="172"/>
                    <a:pt x="15" y="168"/>
                  </a:cubicBezTo>
                  <a:cubicBezTo>
                    <a:pt x="15" y="166"/>
                    <a:pt x="16" y="165"/>
                    <a:pt x="16" y="164"/>
                  </a:cubicBezTo>
                  <a:cubicBezTo>
                    <a:pt x="17" y="162"/>
                    <a:pt x="18" y="160"/>
                    <a:pt x="16" y="159"/>
                  </a:cubicBezTo>
                  <a:cubicBezTo>
                    <a:pt x="16" y="158"/>
                    <a:pt x="16" y="157"/>
                    <a:pt x="16" y="156"/>
                  </a:cubicBezTo>
                  <a:cubicBezTo>
                    <a:pt x="17" y="155"/>
                    <a:pt x="18" y="153"/>
                    <a:pt x="19" y="152"/>
                  </a:cubicBezTo>
                  <a:cubicBezTo>
                    <a:pt x="21" y="151"/>
                    <a:pt x="21" y="150"/>
                    <a:pt x="19" y="148"/>
                  </a:cubicBezTo>
                  <a:cubicBezTo>
                    <a:pt x="18" y="146"/>
                    <a:pt x="18" y="144"/>
                    <a:pt x="17" y="142"/>
                  </a:cubicBezTo>
                  <a:cubicBezTo>
                    <a:pt x="17" y="140"/>
                    <a:pt x="16" y="138"/>
                    <a:pt x="14" y="136"/>
                  </a:cubicBezTo>
                  <a:cubicBezTo>
                    <a:pt x="13" y="133"/>
                    <a:pt x="11" y="130"/>
                    <a:pt x="9" y="127"/>
                  </a:cubicBezTo>
                  <a:cubicBezTo>
                    <a:pt x="8" y="125"/>
                    <a:pt x="6" y="124"/>
                    <a:pt x="6" y="122"/>
                  </a:cubicBezTo>
                  <a:cubicBezTo>
                    <a:pt x="4" y="119"/>
                    <a:pt x="3" y="116"/>
                    <a:pt x="2" y="112"/>
                  </a:cubicBezTo>
                  <a:cubicBezTo>
                    <a:pt x="2" y="107"/>
                    <a:pt x="2" y="102"/>
                    <a:pt x="6" y="97"/>
                  </a:cubicBezTo>
                  <a:cubicBezTo>
                    <a:pt x="7" y="95"/>
                    <a:pt x="8" y="93"/>
                    <a:pt x="9" y="91"/>
                  </a:cubicBezTo>
                  <a:cubicBezTo>
                    <a:pt x="8" y="91"/>
                    <a:pt x="7" y="92"/>
                    <a:pt x="7" y="92"/>
                  </a:cubicBezTo>
                  <a:cubicBezTo>
                    <a:pt x="5" y="92"/>
                    <a:pt x="2" y="91"/>
                    <a:pt x="3" y="90"/>
                  </a:cubicBezTo>
                  <a:cubicBezTo>
                    <a:pt x="3" y="88"/>
                    <a:pt x="0" y="87"/>
                    <a:pt x="1" y="85"/>
                  </a:cubicBezTo>
                  <a:cubicBezTo>
                    <a:pt x="2" y="86"/>
                    <a:pt x="4" y="86"/>
                    <a:pt x="5" y="86"/>
                  </a:cubicBezTo>
                  <a:cubicBezTo>
                    <a:pt x="4" y="85"/>
                    <a:pt x="4" y="83"/>
                    <a:pt x="3" y="81"/>
                  </a:cubicBezTo>
                  <a:cubicBezTo>
                    <a:pt x="4" y="82"/>
                    <a:pt x="6" y="82"/>
                    <a:pt x="7" y="83"/>
                  </a:cubicBezTo>
                  <a:cubicBezTo>
                    <a:pt x="10" y="83"/>
                    <a:pt x="12" y="81"/>
                    <a:pt x="13" y="78"/>
                  </a:cubicBezTo>
                  <a:cubicBezTo>
                    <a:pt x="14" y="76"/>
                    <a:pt x="15" y="73"/>
                    <a:pt x="17" y="71"/>
                  </a:cubicBezTo>
                  <a:cubicBezTo>
                    <a:pt x="17" y="71"/>
                    <a:pt x="18" y="70"/>
                    <a:pt x="17" y="69"/>
                  </a:cubicBezTo>
                  <a:cubicBezTo>
                    <a:pt x="16" y="68"/>
                    <a:pt x="17" y="66"/>
                    <a:pt x="17" y="65"/>
                  </a:cubicBezTo>
                  <a:cubicBezTo>
                    <a:pt x="17" y="63"/>
                    <a:pt x="18" y="61"/>
                    <a:pt x="18" y="59"/>
                  </a:cubicBezTo>
                  <a:cubicBezTo>
                    <a:pt x="18" y="58"/>
                    <a:pt x="19" y="57"/>
                    <a:pt x="20" y="57"/>
                  </a:cubicBezTo>
                  <a:cubicBezTo>
                    <a:pt x="24" y="57"/>
                    <a:pt x="26" y="54"/>
                    <a:pt x="27" y="51"/>
                  </a:cubicBezTo>
                  <a:cubicBezTo>
                    <a:pt x="28" y="50"/>
                    <a:pt x="29" y="48"/>
                    <a:pt x="31" y="47"/>
                  </a:cubicBezTo>
                  <a:cubicBezTo>
                    <a:pt x="32" y="45"/>
                    <a:pt x="34" y="44"/>
                    <a:pt x="35" y="42"/>
                  </a:cubicBezTo>
                  <a:cubicBezTo>
                    <a:pt x="37" y="40"/>
                    <a:pt x="38" y="38"/>
                    <a:pt x="37" y="35"/>
                  </a:cubicBezTo>
                  <a:cubicBezTo>
                    <a:pt x="37" y="33"/>
                    <a:pt x="38" y="31"/>
                    <a:pt x="40" y="29"/>
                  </a:cubicBezTo>
                  <a:cubicBezTo>
                    <a:pt x="41" y="27"/>
                    <a:pt x="43" y="26"/>
                    <a:pt x="44" y="24"/>
                  </a:cubicBezTo>
                  <a:cubicBezTo>
                    <a:pt x="46" y="21"/>
                    <a:pt x="48" y="19"/>
                    <a:pt x="49" y="17"/>
                  </a:cubicBezTo>
                  <a:cubicBezTo>
                    <a:pt x="51" y="15"/>
                    <a:pt x="52" y="13"/>
                    <a:pt x="55" y="13"/>
                  </a:cubicBezTo>
                  <a:cubicBezTo>
                    <a:pt x="57" y="13"/>
                    <a:pt x="58" y="12"/>
                    <a:pt x="59" y="11"/>
                  </a:cubicBezTo>
                  <a:cubicBezTo>
                    <a:pt x="61" y="9"/>
                    <a:pt x="64" y="8"/>
                    <a:pt x="67" y="7"/>
                  </a:cubicBezTo>
                  <a:cubicBezTo>
                    <a:pt x="68" y="6"/>
                    <a:pt x="69" y="5"/>
                    <a:pt x="71" y="4"/>
                  </a:cubicBezTo>
                  <a:cubicBezTo>
                    <a:pt x="73" y="1"/>
                    <a:pt x="76" y="0"/>
                    <a:pt x="80" y="0"/>
                  </a:cubicBezTo>
                  <a:cubicBezTo>
                    <a:pt x="81" y="3"/>
                    <a:pt x="81" y="3"/>
                    <a:pt x="85" y="2"/>
                  </a:cubicBezTo>
                  <a:cubicBezTo>
                    <a:pt x="86" y="1"/>
                    <a:pt x="88" y="1"/>
                    <a:pt x="89" y="2"/>
                  </a:cubicBezTo>
                  <a:cubicBezTo>
                    <a:pt x="91" y="4"/>
                    <a:pt x="94" y="4"/>
                    <a:pt x="97" y="3"/>
                  </a:cubicBezTo>
                  <a:cubicBezTo>
                    <a:pt x="98" y="5"/>
                    <a:pt x="99" y="7"/>
                    <a:pt x="98" y="9"/>
                  </a:cubicBezTo>
                  <a:cubicBezTo>
                    <a:pt x="96" y="11"/>
                    <a:pt x="97" y="14"/>
                    <a:pt x="98" y="16"/>
                  </a:cubicBezTo>
                  <a:cubicBezTo>
                    <a:pt x="99" y="16"/>
                    <a:pt x="100" y="17"/>
                    <a:pt x="101" y="17"/>
                  </a:cubicBezTo>
                  <a:cubicBezTo>
                    <a:pt x="106" y="17"/>
                    <a:pt x="108" y="19"/>
                    <a:pt x="108" y="23"/>
                  </a:cubicBezTo>
                  <a:cubicBezTo>
                    <a:pt x="107" y="29"/>
                    <a:pt x="111" y="34"/>
                    <a:pt x="113" y="39"/>
                  </a:cubicBezTo>
                  <a:cubicBezTo>
                    <a:pt x="113" y="40"/>
                    <a:pt x="114" y="41"/>
                    <a:pt x="115" y="42"/>
                  </a:cubicBezTo>
                  <a:cubicBezTo>
                    <a:pt x="115" y="43"/>
                    <a:pt x="115" y="45"/>
                    <a:pt x="115" y="46"/>
                  </a:cubicBezTo>
                  <a:cubicBezTo>
                    <a:pt x="115" y="48"/>
                    <a:pt x="114" y="50"/>
                    <a:pt x="115" y="52"/>
                  </a:cubicBezTo>
                  <a:cubicBezTo>
                    <a:pt x="115" y="52"/>
                    <a:pt x="115" y="53"/>
                    <a:pt x="115" y="53"/>
                  </a:cubicBezTo>
                  <a:cubicBezTo>
                    <a:pt x="115" y="55"/>
                    <a:pt x="114" y="57"/>
                    <a:pt x="114" y="59"/>
                  </a:cubicBezTo>
                  <a:cubicBezTo>
                    <a:pt x="114" y="62"/>
                    <a:pt x="114" y="66"/>
                    <a:pt x="114" y="70"/>
                  </a:cubicBezTo>
                  <a:cubicBezTo>
                    <a:pt x="114" y="71"/>
                    <a:pt x="114" y="72"/>
                    <a:pt x="114" y="73"/>
                  </a:cubicBezTo>
                  <a:cubicBezTo>
                    <a:pt x="114" y="73"/>
                    <a:pt x="114" y="74"/>
                    <a:pt x="114" y="74"/>
                  </a:cubicBezTo>
                  <a:cubicBezTo>
                    <a:pt x="113" y="78"/>
                    <a:pt x="117" y="81"/>
                    <a:pt x="118" y="85"/>
                  </a:cubicBezTo>
                  <a:cubicBezTo>
                    <a:pt x="118" y="86"/>
                    <a:pt x="120" y="87"/>
                    <a:pt x="121" y="87"/>
                  </a:cubicBezTo>
                  <a:cubicBezTo>
                    <a:pt x="125" y="89"/>
                    <a:pt x="128" y="88"/>
                    <a:pt x="130" y="84"/>
                  </a:cubicBezTo>
                  <a:cubicBezTo>
                    <a:pt x="131" y="86"/>
                    <a:pt x="130" y="88"/>
                    <a:pt x="128" y="91"/>
                  </a:cubicBezTo>
                  <a:cubicBezTo>
                    <a:pt x="126" y="93"/>
                    <a:pt x="124" y="93"/>
                    <a:pt x="121" y="93"/>
                  </a:cubicBezTo>
                  <a:cubicBezTo>
                    <a:pt x="122" y="96"/>
                    <a:pt x="125" y="96"/>
                    <a:pt x="128" y="97"/>
                  </a:cubicBezTo>
                  <a:cubicBezTo>
                    <a:pt x="124" y="99"/>
                    <a:pt x="121" y="97"/>
                    <a:pt x="118" y="96"/>
                  </a:cubicBezTo>
                  <a:cubicBezTo>
                    <a:pt x="118" y="98"/>
                    <a:pt x="119" y="100"/>
                    <a:pt x="120" y="102"/>
                  </a:cubicBezTo>
                  <a:cubicBezTo>
                    <a:pt x="122" y="106"/>
                    <a:pt x="122" y="106"/>
                    <a:pt x="118" y="108"/>
                  </a:cubicBezTo>
                  <a:cubicBezTo>
                    <a:pt x="116" y="110"/>
                    <a:pt x="114" y="111"/>
                    <a:pt x="111" y="113"/>
                  </a:cubicBezTo>
                  <a:cubicBezTo>
                    <a:pt x="111" y="113"/>
                    <a:pt x="110" y="114"/>
                    <a:pt x="110" y="114"/>
                  </a:cubicBezTo>
                  <a:cubicBezTo>
                    <a:pt x="110" y="117"/>
                    <a:pt x="110" y="119"/>
                    <a:pt x="111" y="121"/>
                  </a:cubicBezTo>
                  <a:cubicBezTo>
                    <a:pt x="113" y="127"/>
                    <a:pt x="113" y="133"/>
                    <a:pt x="112" y="138"/>
                  </a:cubicBezTo>
                  <a:cubicBezTo>
                    <a:pt x="110" y="145"/>
                    <a:pt x="109" y="151"/>
                    <a:pt x="107" y="157"/>
                  </a:cubicBezTo>
                  <a:cubicBezTo>
                    <a:pt x="107" y="157"/>
                    <a:pt x="107" y="158"/>
                    <a:pt x="106" y="159"/>
                  </a:cubicBezTo>
                  <a:cubicBezTo>
                    <a:pt x="105" y="161"/>
                    <a:pt x="105" y="162"/>
                    <a:pt x="107" y="164"/>
                  </a:cubicBezTo>
                  <a:cubicBezTo>
                    <a:pt x="107" y="164"/>
                    <a:pt x="107" y="164"/>
                    <a:pt x="107" y="165"/>
                  </a:cubicBezTo>
                  <a:cubicBezTo>
                    <a:pt x="106" y="167"/>
                    <a:pt x="109" y="170"/>
                    <a:pt x="107" y="173"/>
                  </a:cubicBezTo>
                  <a:cubicBezTo>
                    <a:pt x="107" y="174"/>
                    <a:pt x="106" y="175"/>
                    <a:pt x="106" y="177"/>
                  </a:cubicBezTo>
                  <a:cubicBezTo>
                    <a:pt x="105" y="180"/>
                    <a:pt x="101" y="180"/>
                    <a:pt x="99" y="178"/>
                  </a:cubicBezTo>
                  <a:cubicBezTo>
                    <a:pt x="98" y="177"/>
                    <a:pt x="98" y="177"/>
                    <a:pt x="97" y="175"/>
                  </a:cubicBezTo>
                  <a:cubicBezTo>
                    <a:pt x="96" y="179"/>
                    <a:pt x="93" y="181"/>
                    <a:pt x="93" y="185"/>
                  </a:cubicBezTo>
                  <a:cubicBezTo>
                    <a:pt x="94" y="186"/>
                    <a:pt x="93" y="187"/>
                    <a:pt x="93" y="187"/>
                  </a:cubicBezTo>
                  <a:cubicBezTo>
                    <a:pt x="91" y="193"/>
                    <a:pt x="90" y="199"/>
                    <a:pt x="90" y="205"/>
                  </a:cubicBezTo>
                  <a:cubicBezTo>
                    <a:pt x="90" y="207"/>
                    <a:pt x="89" y="209"/>
                    <a:pt x="88" y="212"/>
                  </a:cubicBezTo>
                  <a:cubicBezTo>
                    <a:pt x="87" y="215"/>
                    <a:pt x="84" y="215"/>
                    <a:pt x="81" y="215"/>
                  </a:cubicBezTo>
                  <a:cubicBezTo>
                    <a:pt x="81" y="218"/>
                    <a:pt x="80" y="221"/>
                    <a:pt x="80" y="224"/>
                  </a:cubicBezTo>
                  <a:cubicBezTo>
                    <a:pt x="80" y="226"/>
                    <a:pt x="80" y="227"/>
                    <a:pt x="79" y="228"/>
                  </a:cubicBezTo>
                  <a:cubicBezTo>
                    <a:pt x="77" y="232"/>
                    <a:pt x="77" y="237"/>
                    <a:pt x="77" y="241"/>
                  </a:cubicBezTo>
                  <a:cubicBezTo>
                    <a:pt x="78" y="247"/>
                    <a:pt x="76" y="253"/>
                    <a:pt x="74" y="259"/>
                  </a:cubicBezTo>
                  <a:cubicBezTo>
                    <a:pt x="72" y="264"/>
                    <a:pt x="70" y="270"/>
                    <a:pt x="68" y="275"/>
                  </a:cubicBezTo>
                  <a:cubicBezTo>
                    <a:pt x="66" y="279"/>
                    <a:pt x="65" y="284"/>
                    <a:pt x="64" y="288"/>
                  </a:cubicBezTo>
                  <a:cubicBezTo>
                    <a:pt x="63" y="291"/>
                    <a:pt x="64" y="294"/>
                    <a:pt x="64" y="297"/>
                  </a:cubicBezTo>
                  <a:cubicBezTo>
                    <a:pt x="65" y="301"/>
                    <a:pt x="66" y="304"/>
                    <a:pt x="67" y="307"/>
                  </a:cubicBezTo>
                  <a:cubicBezTo>
                    <a:pt x="68" y="313"/>
                    <a:pt x="67" y="316"/>
                    <a:pt x="61" y="316"/>
                  </a:cubicBezTo>
                  <a:cubicBezTo>
                    <a:pt x="58" y="317"/>
                    <a:pt x="56" y="317"/>
                    <a:pt x="53" y="316"/>
                  </a:cubicBezTo>
                  <a:cubicBezTo>
                    <a:pt x="51" y="316"/>
                    <a:pt x="49" y="315"/>
                    <a:pt x="48" y="313"/>
                  </a:cubicBezTo>
                  <a:cubicBezTo>
                    <a:pt x="47" y="308"/>
                    <a:pt x="45" y="302"/>
                    <a:pt x="47" y="297"/>
                  </a:cubicBezTo>
                  <a:cubicBezTo>
                    <a:pt x="48" y="294"/>
                    <a:pt x="49" y="291"/>
                    <a:pt x="50" y="288"/>
                  </a:cubicBezTo>
                  <a:cubicBezTo>
                    <a:pt x="52" y="285"/>
                    <a:pt x="53" y="281"/>
                    <a:pt x="53" y="277"/>
                  </a:cubicBezTo>
                  <a:cubicBezTo>
                    <a:pt x="53" y="272"/>
                    <a:pt x="53" y="267"/>
                    <a:pt x="53" y="262"/>
                  </a:cubicBezTo>
                  <a:cubicBezTo>
                    <a:pt x="53" y="257"/>
                    <a:pt x="53" y="253"/>
                    <a:pt x="54" y="248"/>
                  </a:cubicBezTo>
                  <a:cubicBezTo>
                    <a:pt x="55" y="245"/>
                    <a:pt x="55" y="241"/>
                    <a:pt x="54" y="237"/>
                  </a:cubicBezTo>
                  <a:cubicBezTo>
                    <a:pt x="53" y="230"/>
                    <a:pt x="53" y="222"/>
                    <a:pt x="54" y="215"/>
                  </a:cubicBezTo>
                  <a:cubicBezTo>
                    <a:pt x="54" y="215"/>
                    <a:pt x="54" y="214"/>
                    <a:pt x="54" y="213"/>
                  </a:cubicBezTo>
                  <a:close/>
                  <a:moveTo>
                    <a:pt x="102" y="29"/>
                  </a:moveTo>
                  <a:cubicBezTo>
                    <a:pt x="101" y="31"/>
                    <a:pt x="101" y="32"/>
                    <a:pt x="100" y="33"/>
                  </a:cubicBezTo>
                  <a:cubicBezTo>
                    <a:pt x="99" y="36"/>
                    <a:pt x="97" y="39"/>
                    <a:pt x="96" y="42"/>
                  </a:cubicBezTo>
                  <a:cubicBezTo>
                    <a:pt x="96" y="43"/>
                    <a:pt x="95" y="44"/>
                    <a:pt x="95" y="45"/>
                  </a:cubicBezTo>
                  <a:cubicBezTo>
                    <a:pt x="92" y="49"/>
                    <a:pt x="89" y="52"/>
                    <a:pt x="86" y="56"/>
                  </a:cubicBezTo>
                  <a:cubicBezTo>
                    <a:pt x="85" y="57"/>
                    <a:pt x="85" y="59"/>
                    <a:pt x="86" y="60"/>
                  </a:cubicBezTo>
                  <a:cubicBezTo>
                    <a:pt x="86" y="61"/>
                    <a:pt x="87" y="62"/>
                    <a:pt x="88" y="62"/>
                  </a:cubicBezTo>
                  <a:cubicBezTo>
                    <a:pt x="90" y="63"/>
                    <a:pt x="91" y="65"/>
                    <a:pt x="93" y="66"/>
                  </a:cubicBezTo>
                  <a:cubicBezTo>
                    <a:pt x="99" y="69"/>
                    <a:pt x="104" y="72"/>
                    <a:pt x="108" y="78"/>
                  </a:cubicBezTo>
                  <a:cubicBezTo>
                    <a:pt x="108" y="78"/>
                    <a:pt x="109" y="78"/>
                    <a:pt x="109" y="79"/>
                  </a:cubicBezTo>
                  <a:cubicBezTo>
                    <a:pt x="109" y="77"/>
                    <a:pt x="109" y="76"/>
                    <a:pt x="109" y="76"/>
                  </a:cubicBezTo>
                  <a:cubicBezTo>
                    <a:pt x="108" y="73"/>
                    <a:pt x="108" y="71"/>
                    <a:pt x="107" y="68"/>
                  </a:cubicBezTo>
                  <a:cubicBezTo>
                    <a:pt x="106" y="63"/>
                    <a:pt x="106" y="57"/>
                    <a:pt x="107" y="52"/>
                  </a:cubicBezTo>
                  <a:cubicBezTo>
                    <a:pt x="108" y="49"/>
                    <a:pt x="107" y="45"/>
                    <a:pt x="106" y="42"/>
                  </a:cubicBezTo>
                  <a:cubicBezTo>
                    <a:pt x="104" y="40"/>
                    <a:pt x="104" y="38"/>
                    <a:pt x="104" y="36"/>
                  </a:cubicBezTo>
                  <a:cubicBezTo>
                    <a:pt x="105" y="33"/>
                    <a:pt x="104" y="31"/>
                    <a:pt x="102" y="29"/>
                  </a:cubicBezTo>
                  <a:close/>
                  <a:moveTo>
                    <a:pt x="52" y="28"/>
                  </a:moveTo>
                  <a:cubicBezTo>
                    <a:pt x="50" y="30"/>
                    <a:pt x="48" y="32"/>
                    <a:pt x="46" y="34"/>
                  </a:cubicBezTo>
                  <a:cubicBezTo>
                    <a:pt x="45" y="35"/>
                    <a:pt x="45" y="36"/>
                    <a:pt x="45" y="38"/>
                  </a:cubicBezTo>
                  <a:cubicBezTo>
                    <a:pt x="46" y="42"/>
                    <a:pt x="43" y="45"/>
                    <a:pt x="41" y="48"/>
                  </a:cubicBezTo>
                  <a:cubicBezTo>
                    <a:pt x="39" y="50"/>
                    <a:pt x="38" y="52"/>
                    <a:pt x="35" y="52"/>
                  </a:cubicBezTo>
                  <a:cubicBezTo>
                    <a:pt x="34" y="52"/>
                    <a:pt x="34" y="53"/>
                    <a:pt x="33" y="54"/>
                  </a:cubicBezTo>
                  <a:cubicBezTo>
                    <a:pt x="32" y="57"/>
                    <a:pt x="31" y="59"/>
                    <a:pt x="28" y="60"/>
                  </a:cubicBezTo>
                  <a:cubicBezTo>
                    <a:pt x="26" y="60"/>
                    <a:pt x="24" y="62"/>
                    <a:pt x="22" y="63"/>
                  </a:cubicBezTo>
                  <a:cubicBezTo>
                    <a:pt x="22" y="64"/>
                    <a:pt x="22" y="64"/>
                    <a:pt x="21" y="65"/>
                  </a:cubicBezTo>
                  <a:cubicBezTo>
                    <a:pt x="21" y="66"/>
                    <a:pt x="21" y="68"/>
                    <a:pt x="21" y="69"/>
                  </a:cubicBezTo>
                  <a:cubicBezTo>
                    <a:pt x="20" y="70"/>
                    <a:pt x="21" y="71"/>
                    <a:pt x="21" y="73"/>
                  </a:cubicBezTo>
                  <a:cubicBezTo>
                    <a:pt x="24" y="68"/>
                    <a:pt x="27" y="66"/>
                    <a:pt x="31" y="63"/>
                  </a:cubicBezTo>
                  <a:cubicBezTo>
                    <a:pt x="35" y="59"/>
                    <a:pt x="41" y="56"/>
                    <a:pt x="46" y="55"/>
                  </a:cubicBezTo>
                  <a:cubicBezTo>
                    <a:pt x="49" y="55"/>
                    <a:pt x="51" y="54"/>
                    <a:pt x="54" y="54"/>
                  </a:cubicBezTo>
                  <a:cubicBezTo>
                    <a:pt x="56" y="53"/>
                    <a:pt x="57" y="53"/>
                    <a:pt x="59" y="52"/>
                  </a:cubicBezTo>
                  <a:cubicBezTo>
                    <a:pt x="61" y="52"/>
                    <a:pt x="62" y="51"/>
                    <a:pt x="61" y="50"/>
                  </a:cubicBezTo>
                  <a:cubicBezTo>
                    <a:pt x="61" y="47"/>
                    <a:pt x="61" y="44"/>
                    <a:pt x="60" y="42"/>
                  </a:cubicBezTo>
                  <a:cubicBezTo>
                    <a:pt x="57" y="42"/>
                    <a:pt x="57" y="42"/>
                    <a:pt x="56" y="40"/>
                  </a:cubicBezTo>
                  <a:cubicBezTo>
                    <a:pt x="55" y="38"/>
                    <a:pt x="54" y="35"/>
                    <a:pt x="54" y="32"/>
                  </a:cubicBezTo>
                  <a:cubicBezTo>
                    <a:pt x="54" y="31"/>
                    <a:pt x="54" y="29"/>
                    <a:pt x="52" y="28"/>
                  </a:cubicBezTo>
                  <a:close/>
                  <a:moveTo>
                    <a:pt x="26" y="130"/>
                  </a:moveTo>
                  <a:cubicBezTo>
                    <a:pt x="28" y="125"/>
                    <a:pt x="29" y="122"/>
                    <a:pt x="31" y="118"/>
                  </a:cubicBezTo>
                  <a:cubicBezTo>
                    <a:pt x="31" y="115"/>
                    <a:pt x="32" y="113"/>
                    <a:pt x="31" y="110"/>
                  </a:cubicBezTo>
                  <a:cubicBezTo>
                    <a:pt x="31" y="108"/>
                    <a:pt x="31" y="106"/>
                    <a:pt x="31" y="104"/>
                  </a:cubicBezTo>
                  <a:cubicBezTo>
                    <a:pt x="31" y="102"/>
                    <a:pt x="31" y="100"/>
                    <a:pt x="32" y="97"/>
                  </a:cubicBezTo>
                  <a:cubicBezTo>
                    <a:pt x="32" y="97"/>
                    <a:pt x="31" y="96"/>
                    <a:pt x="31" y="96"/>
                  </a:cubicBezTo>
                  <a:cubicBezTo>
                    <a:pt x="30" y="96"/>
                    <a:pt x="29" y="96"/>
                    <a:pt x="28" y="97"/>
                  </a:cubicBezTo>
                  <a:cubicBezTo>
                    <a:pt x="25" y="101"/>
                    <a:pt x="21" y="104"/>
                    <a:pt x="19" y="109"/>
                  </a:cubicBezTo>
                  <a:cubicBezTo>
                    <a:pt x="19" y="110"/>
                    <a:pt x="19" y="112"/>
                    <a:pt x="19" y="113"/>
                  </a:cubicBezTo>
                  <a:cubicBezTo>
                    <a:pt x="21" y="116"/>
                    <a:pt x="22" y="120"/>
                    <a:pt x="23" y="123"/>
                  </a:cubicBezTo>
                  <a:cubicBezTo>
                    <a:pt x="24" y="125"/>
                    <a:pt x="25" y="127"/>
                    <a:pt x="26" y="130"/>
                  </a:cubicBezTo>
                  <a:close/>
                  <a:moveTo>
                    <a:pt x="94" y="116"/>
                  </a:moveTo>
                  <a:cubicBezTo>
                    <a:pt x="91" y="119"/>
                    <a:pt x="91" y="125"/>
                    <a:pt x="94" y="128"/>
                  </a:cubicBezTo>
                  <a:cubicBezTo>
                    <a:pt x="94" y="123"/>
                    <a:pt x="94" y="120"/>
                    <a:pt x="94" y="11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5" name="Freeform 135">
              <a:extLst>
                <a:ext uri="{FF2B5EF4-FFF2-40B4-BE49-F238E27FC236}">
                  <a16:creationId xmlns:a16="http://schemas.microsoft.com/office/drawing/2014/main" id="{43697698-1097-4E7E-9A3A-7FF45A11E99E}"/>
                </a:ext>
              </a:extLst>
            </p:cNvPr>
            <p:cNvSpPr>
              <a:spLocks/>
            </p:cNvSpPr>
            <p:nvPr/>
          </p:nvSpPr>
          <p:spPr bwMode="auto">
            <a:xfrm>
              <a:off x="4908550" y="3178175"/>
              <a:ext cx="36513" cy="41275"/>
            </a:xfrm>
            <a:custGeom>
              <a:avLst/>
              <a:gdLst>
                <a:gd name="T0" fmla="*/ 6 w 12"/>
                <a:gd name="T1" fmla="*/ 3 h 14"/>
                <a:gd name="T2" fmla="*/ 12 w 12"/>
                <a:gd name="T3" fmla="*/ 0 h 14"/>
                <a:gd name="T4" fmla="*/ 12 w 12"/>
                <a:gd name="T5" fmla="*/ 13 h 14"/>
                <a:gd name="T6" fmla="*/ 7 w 12"/>
                <a:gd name="T7" fmla="*/ 14 h 14"/>
                <a:gd name="T8" fmla="*/ 1 w 12"/>
                <a:gd name="T9" fmla="*/ 10 h 14"/>
                <a:gd name="T10" fmla="*/ 4 w 12"/>
                <a:gd name="T11" fmla="*/ 3 h 14"/>
                <a:gd name="T12" fmla="*/ 6 w 12"/>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6" y="3"/>
                  </a:moveTo>
                  <a:cubicBezTo>
                    <a:pt x="8" y="2"/>
                    <a:pt x="10" y="1"/>
                    <a:pt x="12" y="0"/>
                  </a:cubicBezTo>
                  <a:cubicBezTo>
                    <a:pt x="12" y="13"/>
                    <a:pt x="12" y="13"/>
                    <a:pt x="12" y="13"/>
                  </a:cubicBezTo>
                  <a:cubicBezTo>
                    <a:pt x="10" y="14"/>
                    <a:pt x="8" y="14"/>
                    <a:pt x="7" y="14"/>
                  </a:cubicBezTo>
                  <a:cubicBezTo>
                    <a:pt x="4" y="14"/>
                    <a:pt x="2" y="12"/>
                    <a:pt x="1" y="10"/>
                  </a:cubicBezTo>
                  <a:cubicBezTo>
                    <a:pt x="0" y="7"/>
                    <a:pt x="2" y="5"/>
                    <a:pt x="4" y="3"/>
                  </a:cubicBezTo>
                  <a:cubicBezTo>
                    <a:pt x="5" y="3"/>
                    <a:pt x="6" y="3"/>
                    <a:pt x="6"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165531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2483EB-7CD3-4412-B6AB-4532CA2337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1510" cy="6858000"/>
          </a:xfrm>
          <a:prstGeom prst="rect">
            <a:avLst/>
          </a:prstGeom>
        </p:spPr>
      </p:pic>
    </p:spTree>
    <p:extLst>
      <p:ext uri="{BB962C8B-B14F-4D97-AF65-F5344CB8AC3E}">
        <p14:creationId xmlns:p14="http://schemas.microsoft.com/office/powerpoint/2010/main" val="1801119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Section Header">
    <p:spTree>
      <p:nvGrpSpPr>
        <p:cNvPr id="1" name=""/>
        <p:cNvGrpSpPr/>
        <p:nvPr/>
      </p:nvGrpSpPr>
      <p:grpSpPr>
        <a:xfrm>
          <a:off x="0" y="0"/>
          <a:ext cx="0" cy="0"/>
          <a:chOff x="0" y="0"/>
          <a:chExt cx="0" cy="0"/>
        </a:xfrm>
      </p:grpSpPr>
      <p:sp>
        <p:nvSpPr>
          <p:cNvPr id="102" name="Slide Number Placeholder 6">
            <a:extLst>
              <a:ext uri="{FF2B5EF4-FFF2-40B4-BE49-F238E27FC236}">
                <a16:creationId xmlns:a16="http://schemas.microsoft.com/office/drawing/2014/main" id="{39441402-17B9-4340-9B72-32003EEA2911}"/>
              </a:ext>
            </a:extLst>
          </p:cNvPr>
          <p:cNvSpPr txBox="1">
            <a:spLocks/>
          </p:cNvSpPr>
          <p:nvPr userDrawn="1"/>
        </p:nvSpPr>
        <p:spPr>
          <a:xfrm>
            <a:off x="1751" y="6425602"/>
            <a:ext cx="344795" cy="432398"/>
          </a:xfrm>
          <a:prstGeom prst="rect">
            <a:avLst/>
          </a:prstGeom>
        </p:spPr>
        <p:txBody>
          <a:bodyPr/>
          <a:lstStyle>
            <a:defPPr>
              <a:defRPr lang="en-US"/>
            </a:defPPr>
            <a:lvl1pPr marL="0" algn="l" defTabSz="914400" rtl="0" eaLnBrk="1" latinLnBrk="0" hangingPunct="1">
              <a:defRPr sz="900" kern="1200">
                <a:solidFill>
                  <a:schemeClr val="tx1"/>
                </a:solidFill>
                <a:latin typeface="Verdana" panose="020B060403050404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3BFD6F-7E65-4D13-BD41-244DFBF425C9}" type="slidenum">
              <a:rPr lang="en-US" sz="506" smtClean="0"/>
              <a:pPr/>
              <a:t>‹#›</a:t>
            </a:fld>
            <a:endParaRPr lang="en-US" sz="506" dirty="0"/>
          </a:p>
        </p:txBody>
      </p:sp>
      <p:grpSp>
        <p:nvGrpSpPr>
          <p:cNvPr id="96" name="Group 95">
            <a:extLst>
              <a:ext uri="{FF2B5EF4-FFF2-40B4-BE49-F238E27FC236}">
                <a16:creationId xmlns:a16="http://schemas.microsoft.com/office/drawing/2014/main" id="{851981E7-87A0-47E2-BCFF-D8E070D1064C}"/>
              </a:ext>
            </a:extLst>
          </p:cNvPr>
          <p:cNvGrpSpPr/>
          <p:nvPr userDrawn="1"/>
        </p:nvGrpSpPr>
        <p:grpSpPr>
          <a:xfrm>
            <a:off x="-21429" y="5349973"/>
            <a:ext cx="1352549" cy="1403179"/>
            <a:chOff x="4908550" y="2501900"/>
            <a:chExt cx="2374901" cy="1847850"/>
          </a:xfrm>
        </p:grpSpPr>
        <p:sp>
          <p:nvSpPr>
            <p:cNvPr id="97" name="Freeform 121">
              <a:extLst>
                <a:ext uri="{FF2B5EF4-FFF2-40B4-BE49-F238E27FC236}">
                  <a16:creationId xmlns:a16="http://schemas.microsoft.com/office/drawing/2014/main" id="{2C11697B-E95A-4B87-8D91-63E0606CF23B}"/>
                </a:ext>
              </a:extLst>
            </p:cNvPr>
            <p:cNvSpPr>
              <a:spLocks/>
            </p:cNvSpPr>
            <p:nvPr/>
          </p:nvSpPr>
          <p:spPr bwMode="auto">
            <a:xfrm>
              <a:off x="4945063" y="2995613"/>
              <a:ext cx="71438" cy="182563"/>
            </a:xfrm>
            <a:custGeom>
              <a:avLst/>
              <a:gdLst>
                <a:gd name="T0" fmla="*/ 21 w 24"/>
                <a:gd name="T1" fmla="*/ 53 h 61"/>
                <a:gd name="T2" fmla="*/ 0 w 24"/>
                <a:gd name="T3" fmla="*/ 61 h 61"/>
                <a:gd name="T4" fmla="*/ 0 w 24"/>
                <a:gd name="T5" fmla="*/ 0 h 61"/>
                <a:gd name="T6" fmla="*/ 21 w 24"/>
                <a:gd name="T7" fmla="*/ 46 h 61"/>
                <a:gd name="T8" fmla="*/ 24 w 24"/>
                <a:gd name="T9" fmla="*/ 52 h 61"/>
                <a:gd name="T10" fmla="*/ 21 w 24"/>
                <a:gd name="T11" fmla="*/ 53 h 61"/>
              </a:gdLst>
              <a:ahLst/>
              <a:cxnLst>
                <a:cxn ang="0">
                  <a:pos x="T0" y="T1"/>
                </a:cxn>
                <a:cxn ang="0">
                  <a:pos x="T2" y="T3"/>
                </a:cxn>
                <a:cxn ang="0">
                  <a:pos x="T4" y="T5"/>
                </a:cxn>
                <a:cxn ang="0">
                  <a:pos x="T6" y="T7"/>
                </a:cxn>
                <a:cxn ang="0">
                  <a:pos x="T8" y="T9"/>
                </a:cxn>
                <a:cxn ang="0">
                  <a:pos x="T10" y="T11"/>
                </a:cxn>
              </a:cxnLst>
              <a:rect l="0" t="0" r="r" b="b"/>
              <a:pathLst>
                <a:path w="24" h="61">
                  <a:moveTo>
                    <a:pt x="21" y="53"/>
                  </a:moveTo>
                  <a:cubicBezTo>
                    <a:pt x="14" y="56"/>
                    <a:pt x="7" y="59"/>
                    <a:pt x="0" y="61"/>
                  </a:cubicBezTo>
                  <a:cubicBezTo>
                    <a:pt x="0" y="0"/>
                    <a:pt x="0" y="0"/>
                    <a:pt x="0" y="0"/>
                  </a:cubicBezTo>
                  <a:cubicBezTo>
                    <a:pt x="6" y="16"/>
                    <a:pt x="13" y="31"/>
                    <a:pt x="21" y="46"/>
                  </a:cubicBezTo>
                  <a:cubicBezTo>
                    <a:pt x="22" y="48"/>
                    <a:pt x="23" y="50"/>
                    <a:pt x="24" y="52"/>
                  </a:cubicBezTo>
                  <a:cubicBezTo>
                    <a:pt x="23" y="52"/>
                    <a:pt x="22" y="53"/>
                    <a:pt x="21" y="53"/>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8" name="Freeform 122">
              <a:extLst>
                <a:ext uri="{FF2B5EF4-FFF2-40B4-BE49-F238E27FC236}">
                  <a16:creationId xmlns:a16="http://schemas.microsoft.com/office/drawing/2014/main" id="{DD033550-DB50-420A-9C5C-0C511E5A99BB}"/>
                </a:ext>
              </a:extLst>
            </p:cNvPr>
            <p:cNvSpPr>
              <a:spLocks/>
            </p:cNvSpPr>
            <p:nvPr/>
          </p:nvSpPr>
          <p:spPr bwMode="auto">
            <a:xfrm>
              <a:off x="4945063" y="3181350"/>
              <a:ext cx="1973263" cy="1168400"/>
            </a:xfrm>
            <a:custGeom>
              <a:avLst/>
              <a:gdLst>
                <a:gd name="T0" fmla="*/ 660 w 660"/>
                <a:gd name="T1" fmla="*/ 387 h 391"/>
                <a:gd name="T2" fmla="*/ 658 w 660"/>
                <a:gd name="T3" fmla="*/ 387 h 391"/>
                <a:gd name="T4" fmla="*/ 613 w 660"/>
                <a:gd name="T5" fmla="*/ 390 h 391"/>
                <a:gd name="T6" fmla="*/ 566 w 660"/>
                <a:gd name="T7" fmla="*/ 391 h 391"/>
                <a:gd name="T8" fmla="*/ 500 w 660"/>
                <a:gd name="T9" fmla="*/ 390 h 391"/>
                <a:gd name="T10" fmla="*/ 439 w 660"/>
                <a:gd name="T11" fmla="*/ 385 h 391"/>
                <a:gd name="T12" fmla="*/ 365 w 660"/>
                <a:gd name="T13" fmla="*/ 372 h 391"/>
                <a:gd name="T14" fmla="*/ 244 w 660"/>
                <a:gd name="T15" fmla="*/ 335 h 391"/>
                <a:gd name="T16" fmla="*/ 105 w 660"/>
                <a:gd name="T17" fmla="*/ 250 h 391"/>
                <a:gd name="T18" fmla="*/ 0 w 660"/>
                <a:gd name="T19" fmla="*/ 116 h 391"/>
                <a:gd name="T20" fmla="*/ 0 w 660"/>
                <a:gd name="T21" fmla="*/ 12 h 391"/>
                <a:gd name="T22" fmla="*/ 0 w 660"/>
                <a:gd name="T23" fmla="*/ 12 h 391"/>
                <a:gd name="T24" fmla="*/ 26 w 660"/>
                <a:gd name="T25" fmla="*/ 1 h 391"/>
                <a:gd name="T26" fmla="*/ 31 w 660"/>
                <a:gd name="T27" fmla="*/ 0 h 391"/>
                <a:gd name="T28" fmla="*/ 68 w 660"/>
                <a:gd name="T29" fmla="*/ 49 h 391"/>
                <a:gd name="T30" fmla="*/ 113 w 660"/>
                <a:gd name="T31" fmla="*/ 91 h 391"/>
                <a:gd name="T32" fmla="*/ 110 w 660"/>
                <a:gd name="T33" fmla="*/ 94 h 391"/>
                <a:gd name="T34" fmla="*/ 75 w 660"/>
                <a:gd name="T35" fmla="*/ 127 h 391"/>
                <a:gd name="T36" fmla="*/ 67 w 660"/>
                <a:gd name="T37" fmla="*/ 134 h 391"/>
                <a:gd name="T38" fmla="*/ 66 w 660"/>
                <a:gd name="T39" fmla="*/ 149 h 391"/>
                <a:gd name="T40" fmla="*/ 80 w 660"/>
                <a:gd name="T41" fmla="*/ 149 h 391"/>
                <a:gd name="T42" fmla="*/ 112 w 660"/>
                <a:gd name="T43" fmla="*/ 119 h 391"/>
                <a:gd name="T44" fmla="*/ 126 w 660"/>
                <a:gd name="T45" fmla="*/ 105 h 391"/>
                <a:gd name="T46" fmla="*/ 129 w 660"/>
                <a:gd name="T47" fmla="*/ 102 h 391"/>
                <a:gd name="T48" fmla="*/ 232 w 660"/>
                <a:gd name="T49" fmla="*/ 147 h 391"/>
                <a:gd name="T50" fmla="*/ 231 w 660"/>
                <a:gd name="T51" fmla="*/ 151 h 391"/>
                <a:gd name="T52" fmla="*/ 204 w 660"/>
                <a:gd name="T53" fmla="*/ 249 h 391"/>
                <a:gd name="T54" fmla="*/ 209 w 660"/>
                <a:gd name="T55" fmla="*/ 266 h 391"/>
                <a:gd name="T56" fmla="*/ 226 w 660"/>
                <a:gd name="T57" fmla="*/ 269 h 391"/>
                <a:gd name="T58" fmla="*/ 235 w 660"/>
                <a:gd name="T59" fmla="*/ 258 h 391"/>
                <a:gd name="T60" fmla="*/ 259 w 660"/>
                <a:gd name="T61" fmla="*/ 173 h 391"/>
                <a:gd name="T62" fmla="*/ 264 w 660"/>
                <a:gd name="T63" fmla="*/ 154 h 391"/>
                <a:gd name="T64" fmla="*/ 311 w 660"/>
                <a:gd name="T65" fmla="*/ 157 h 391"/>
                <a:gd name="T66" fmla="*/ 358 w 660"/>
                <a:gd name="T67" fmla="*/ 157 h 391"/>
                <a:gd name="T68" fmla="*/ 405 w 660"/>
                <a:gd name="T69" fmla="*/ 152 h 391"/>
                <a:gd name="T70" fmla="*/ 411 w 660"/>
                <a:gd name="T71" fmla="*/ 190 h 391"/>
                <a:gd name="T72" fmla="*/ 428 w 660"/>
                <a:gd name="T73" fmla="*/ 297 h 391"/>
                <a:gd name="T74" fmla="*/ 446 w 660"/>
                <a:gd name="T75" fmla="*/ 313 h 391"/>
                <a:gd name="T76" fmla="*/ 466 w 660"/>
                <a:gd name="T77" fmla="*/ 300 h 391"/>
                <a:gd name="T78" fmla="*/ 467 w 660"/>
                <a:gd name="T79" fmla="*/ 292 h 391"/>
                <a:gd name="T80" fmla="*/ 454 w 660"/>
                <a:gd name="T81" fmla="*/ 211 h 391"/>
                <a:gd name="T82" fmla="*/ 445 w 660"/>
                <a:gd name="T83" fmla="*/ 153 h 391"/>
                <a:gd name="T84" fmla="*/ 443 w 660"/>
                <a:gd name="T85" fmla="*/ 145 h 391"/>
                <a:gd name="T86" fmla="*/ 444 w 660"/>
                <a:gd name="T87" fmla="*/ 144 h 391"/>
                <a:gd name="T88" fmla="*/ 565 w 660"/>
                <a:gd name="T89" fmla="*/ 107 h 391"/>
                <a:gd name="T90" fmla="*/ 568 w 660"/>
                <a:gd name="T91" fmla="*/ 127 h 391"/>
                <a:gd name="T92" fmla="*/ 577 w 660"/>
                <a:gd name="T93" fmla="*/ 159 h 391"/>
                <a:gd name="T94" fmla="*/ 588 w 660"/>
                <a:gd name="T95" fmla="*/ 200 h 391"/>
                <a:gd name="T96" fmla="*/ 589 w 660"/>
                <a:gd name="T97" fmla="*/ 213 h 391"/>
                <a:gd name="T98" fmla="*/ 582 w 660"/>
                <a:gd name="T99" fmla="*/ 234 h 391"/>
                <a:gd name="T100" fmla="*/ 572 w 660"/>
                <a:gd name="T101" fmla="*/ 247 h 391"/>
                <a:gd name="T102" fmla="*/ 559 w 660"/>
                <a:gd name="T103" fmla="*/ 276 h 391"/>
                <a:gd name="T104" fmla="*/ 580 w 660"/>
                <a:gd name="T105" fmla="*/ 321 h 391"/>
                <a:gd name="T106" fmla="*/ 607 w 660"/>
                <a:gd name="T107" fmla="*/ 329 h 391"/>
                <a:gd name="T108" fmla="*/ 621 w 660"/>
                <a:gd name="T109" fmla="*/ 330 h 391"/>
                <a:gd name="T110" fmla="*/ 636 w 660"/>
                <a:gd name="T111" fmla="*/ 339 h 391"/>
                <a:gd name="T112" fmla="*/ 645 w 660"/>
                <a:gd name="T113" fmla="*/ 355 h 391"/>
                <a:gd name="T114" fmla="*/ 659 w 660"/>
                <a:gd name="T115" fmla="*/ 385 h 391"/>
                <a:gd name="T116" fmla="*/ 660 w 660"/>
                <a:gd name="T117" fmla="*/ 38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0" h="391">
                  <a:moveTo>
                    <a:pt x="660" y="387"/>
                  </a:moveTo>
                  <a:cubicBezTo>
                    <a:pt x="659" y="387"/>
                    <a:pt x="658" y="387"/>
                    <a:pt x="658" y="387"/>
                  </a:cubicBezTo>
                  <a:cubicBezTo>
                    <a:pt x="643" y="388"/>
                    <a:pt x="628" y="389"/>
                    <a:pt x="613" y="390"/>
                  </a:cubicBezTo>
                  <a:cubicBezTo>
                    <a:pt x="597" y="391"/>
                    <a:pt x="582" y="391"/>
                    <a:pt x="566" y="391"/>
                  </a:cubicBezTo>
                  <a:cubicBezTo>
                    <a:pt x="544" y="391"/>
                    <a:pt x="522" y="391"/>
                    <a:pt x="500" y="390"/>
                  </a:cubicBezTo>
                  <a:cubicBezTo>
                    <a:pt x="480" y="389"/>
                    <a:pt x="459" y="387"/>
                    <a:pt x="439" y="385"/>
                  </a:cubicBezTo>
                  <a:cubicBezTo>
                    <a:pt x="414" y="382"/>
                    <a:pt x="389" y="377"/>
                    <a:pt x="365" y="372"/>
                  </a:cubicBezTo>
                  <a:cubicBezTo>
                    <a:pt x="323" y="363"/>
                    <a:pt x="283" y="351"/>
                    <a:pt x="244" y="335"/>
                  </a:cubicBezTo>
                  <a:cubicBezTo>
                    <a:pt x="194" y="314"/>
                    <a:pt x="147" y="286"/>
                    <a:pt x="105" y="250"/>
                  </a:cubicBezTo>
                  <a:cubicBezTo>
                    <a:pt x="60" y="211"/>
                    <a:pt x="25" y="166"/>
                    <a:pt x="0" y="116"/>
                  </a:cubicBezTo>
                  <a:cubicBezTo>
                    <a:pt x="0" y="12"/>
                    <a:pt x="0" y="12"/>
                    <a:pt x="0" y="12"/>
                  </a:cubicBezTo>
                  <a:cubicBezTo>
                    <a:pt x="0" y="12"/>
                    <a:pt x="0" y="12"/>
                    <a:pt x="0" y="12"/>
                  </a:cubicBezTo>
                  <a:cubicBezTo>
                    <a:pt x="9" y="8"/>
                    <a:pt x="18" y="5"/>
                    <a:pt x="26" y="1"/>
                  </a:cubicBezTo>
                  <a:cubicBezTo>
                    <a:pt x="28" y="1"/>
                    <a:pt x="29" y="0"/>
                    <a:pt x="31" y="0"/>
                  </a:cubicBezTo>
                  <a:cubicBezTo>
                    <a:pt x="42" y="17"/>
                    <a:pt x="54" y="34"/>
                    <a:pt x="68" y="49"/>
                  </a:cubicBezTo>
                  <a:cubicBezTo>
                    <a:pt x="82" y="64"/>
                    <a:pt x="97" y="78"/>
                    <a:pt x="113" y="91"/>
                  </a:cubicBezTo>
                  <a:cubicBezTo>
                    <a:pt x="112" y="92"/>
                    <a:pt x="111" y="93"/>
                    <a:pt x="110" y="94"/>
                  </a:cubicBezTo>
                  <a:cubicBezTo>
                    <a:pt x="99" y="105"/>
                    <a:pt x="87" y="116"/>
                    <a:pt x="75" y="127"/>
                  </a:cubicBezTo>
                  <a:cubicBezTo>
                    <a:pt x="73" y="130"/>
                    <a:pt x="70" y="132"/>
                    <a:pt x="67" y="134"/>
                  </a:cubicBezTo>
                  <a:cubicBezTo>
                    <a:pt x="63" y="138"/>
                    <a:pt x="62" y="145"/>
                    <a:pt x="66" y="149"/>
                  </a:cubicBezTo>
                  <a:cubicBezTo>
                    <a:pt x="70" y="153"/>
                    <a:pt x="76" y="153"/>
                    <a:pt x="80" y="149"/>
                  </a:cubicBezTo>
                  <a:cubicBezTo>
                    <a:pt x="91" y="139"/>
                    <a:pt x="101" y="129"/>
                    <a:pt x="112" y="119"/>
                  </a:cubicBezTo>
                  <a:cubicBezTo>
                    <a:pt x="117" y="114"/>
                    <a:pt x="121" y="110"/>
                    <a:pt x="126" y="105"/>
                  </a:cubicBezTo>
                  <a:cubicBezTo>
                    <a:pt x="127" y="104"/>
                    <a:pt x="128" y="103"/>
                    <a:pt x="129" y="102"/>
                  </a:cubicBezTo>
                  <a:cubicBezTo>
                    <a:pt x="161" y="123"/>
                    <a:pt x="195" y="138"/>
                    <a:pt x="232" y="147"/>
                  </a:cubicBezTo>
                  <a:cubicBezTo>
                    <a:pt x="231" y="149"/>
                    <a:pt x="231" y="150"/>
                    <a:pt x="231" y="151"/>
                  </a:cubicBezTo>
                  <a:cubicBezTo>
                    <a:pt x="222" y="184"/>
                    <a:pt x="213" y="217"/>
                    <a:pt x="204" y="249"/>
                  </a:cubicBezTo>
                  <a:cubicBezTo>
                    <a:pt x="202" y="256"/>
                    <a:pt x="204" y="262"/>
                    <a:pt x="209" y="266"/>
                  </a:cubicBezTo>
                  <a:cubicBezTo>
                    <a:pt x="214" y="270"/>
                    <a:pt x="220" y="271"/>
                    <a:pt x="226" y="269"/>
                  </a:cubicBezTo>
                  <a:cubicBezTo>
                    <a:pt x="231" y="267"/>
                    <a:pt x="234" y="263"/>
                    <a:pt x="235" y="258"/>
                  </a:cubicBezTo>
                  <a:cubicBezTo>
                    <a:pt x="243" y="230"/>
                    <a:pt x="251" y="201"/>
                    <a:pt x="259" y="173"/>
                  </a:cubicBezTo>
                  <a:cubicBezTo>
                    <a:pt x="260" y="167"/>
                    <a:pt x="262" y="160"/>
                    <a:pt x="264" y="154"/>
                  </a:cubicBezTo>
                  <a:cubicBezTo>
                    <a:pt x="280" y="155"/>
                    <a:pt x="295" y="157"/>
                    <a:pt x="311" y="157"/>
                  </a:cubicBezTo>
                  <a:cubicBezTo>
                    <a:pt x="327" y="158"/>
                    <a:pt x="343" y="158"/>
                    <a:pt x="358" y="157"/>
                  </a:cubicBezTo>
                  <a:cubicBezTo>
                    <a:pt x="374" y="155"/>
                    <a:pt x="390" y="154"/>
                    <a:pt x="405" y="152"/>
                  </a:cubicBezTo>
                  <a:cubicBezTo>
                    <a:pt x="407" y="164"/>
                    <a:pt x="409" y="177"/>
                    <a:pt x="411" y="190"/>
                  </a:cubicBezTo>
                  <a:cubicBezTo>
                    <a:pt x="417" y="226"/>
                    <a:pt x="422" y="262"/>
                    <a:pt x="428" y="297"/>
                  </a:cubicBezTo>
                  <a:cubicBezTo>
                    <a:pt x="429" y="307"/>
                    <a:pt x="436" y="313"/>
                    <a:pt x="446" y="313"/>
                  </a:cubicBezTo>
                  <a:cubicBezTo>
                    <a:pt x="455" y="314"/>
                    <a:pt x="463" y="308"/>
                    <a:pt x="466" y="300"/>
                  </a:cubicBezTo>
                  <a:cubicBezTo>
                    <a:pt x="467" y="297"/>
                    <a:pt x="467" y="295"/>
                    <a:pt x="467" y="292"/>
                  </a:cubicBezTo>
                  <a:cubicBezTo>
                    <a:pt x="462" y="265"/>
                    <a:pt x="458" y="238"/>
                    <a:pt x="454" y="211"/>
                  </a:cubicBezTo>
                  <a:cubicBezTo>
                    <a:pt x="451" y="191"/>
                    <a:pt x="448" y="172"/>
                    <a:pt x="445" y="153"/>
                  </a:cubicBezTo>
                  <a:cubicBezTo>
                    <a:pt x="444" y="150"/>
                    <a:pt x="443" y="147"/>
                    <a:pt x="443" y="145"/>
                  </a:cubicBezTo>
                  <a:cubicBezTo>
                    <a:pt x="443" y="145"/>
                    <a:pt x="443" y="144"/>
                    <a:pt x="444" y="144"/>
                  </a:cubicBezTo>
                  <a:cubicBezTo>
                    <a:pt x="485" y="135"/>
                    <a:pt x="525" y="123"/>
                    <a:pt x="565" y="107"/>
                  </a:cubicBezTo>
                  <a:cubicBezTo>
                    <a:pt x="566" y="114"/>
                    <a:pt x="567" y="121"/>
                    <a:pt x="568" y="127"/>
                  </a:cubicBezTo>
                  <a:cubicBezTo>
                    <a:pt x="570" y="138"/>
                    <a:pt x="573" y="149"/>
                    <a:pt x="577" y="159"/>
                  </a:cubicBezTo>
                  <a:cubicBezTo>
                    <a:pt x="582" y="172"/>
                    <a:pt x="586" y="186"/>
                    <a:pt x="588" y="200"/>
                  </a:cubicBezTo>
                  <a:cubicBezTo>
                    <a:pt x="589" y="204"/>
                    <a:pt x="589" y="209"/>
                    <a:pt x="589" y="213"/>
                  </a:cubicBezTo>
                  <a:cubicBezTo>
                    <a:pt x="589" y="221"/>
                    <a:pt x="587" y="228"/>
                    <a:pt x="582" y="234"/>
                  </a:cubicBezTo>
                  <a:cubicBezTo>
                    <a:pt x="579" y="239"/>
                    <a:pt x="575" y="243"/>
                    <a:pt x="572" y="247"/>
                  </a:cubicBezTo>
                  <a:cubicBezTo>
                    <a:pt x="565" y="255"/>
                    <a:pt x="560" y="265"/>
                    <a:pt x="559" y="276"/>
                  </a:cubicBezTo>
                  <a:cubicBezTo>
                    <a:pt x="556" y="295"/>
                    <a:pt x="564" y="311"/>
                    <a:pt x="580" y="321"/>
                  </a:cubicBezTo>
                  <a:cubicBezTo>
                    <a:pt x="588" y="325"/>
                    <a:pt x="597" y="328"/>
                    <a:pt x="607" y="329"/>
                  </a:cubicBezTo>
                  <a:cubicBezTo>
                    <a:pt x="611" y="330"/>
                    <a:pt x="616" y="330"/>
                    <a:pt x="621" y="330"/>
                  </a:cubicBezTo>
                  <a:cubicBezTo>
                    <a:pt x="627" y="331"/>
                    <a:pt x="633" y="334"/>
                    <a:pt x="636" y="339"/>
                  </a:cubicBezTo>
                  <a:cubicBezTo>
                    <a:pt x="639" y="344"/>
                    <a:pt x="642" y="350"/>
                    <a:pt x="645" y="355"/>
                  </a:cubicBezTo>
                  <a:cubicBezTo>
                    <a:pt x="650" y="365"/>
                    <a:pt x="655" y="375"/>
                    <a:pt x="659" y="385"/>
                  </a:cubicBezTo>
                  <a:cubicBezTo>
                    <a:pt x="660" y="385"/>
                    <a:pt x="660" y="386"/>
                    <a:pt x="660" y="387"/>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3" name="Freeform 123">
              <a:extLst>
                <a:ext uri="{FF2B5EF4-FFF2-40B4-BE49-F238E27FC236}">
                  <a16:creationId xmlns:a16="http://schemas.microsoft.com/office/drawing/2014/main" id="{1B9530BB-EA50-4AA0-9FD4-30EFD02108E5}"/>
                </a:ext>
              </a:extLst>
            </p:cNvPr>
            <p:cNvSpPr>
              <a:spLocks/>
            </p:cNvSpPr>
            <p:nvPr/>
          </p:nvSpPr>
          <p:spPr bwMode="auto">
            <a:xfrm>
              <a:off x="6748463" y="3341688"/>
              <a:ext cx="534988" cy="977900"/>
            </a:xfrm>
            <a:custGeom>
              <a:avLst/>
              <a:gdLst>
                <a:gd name="T0" fmla="*/ 79 w 179"/>
                <a:gd name="T1" fmla="*/ 0 h 327"/>
                <a:gd name="T2" fmla="*/ 179 w 179"/>
                <a:gd name="T3" fmla="*/ 318 h 327"/>
                <a:gd name="T4" fmla="*/ 167 w 179"/>
                <a:gd name="T5" fmla="*/ 320 h 327"/>
                <a:gd name="T6" fmla="*/ 119 w 179"/>
                <a:gd name="T7" fmla="*/ 327 h 327"/>
                <a:gd name="T8" fmla="*/ 114 w 179"/>
                <a:gd name="T9" fmla="*/ 326 h 327"/>
                <a:gd name="T10" fmla="*/ 99 w 179"/>
                <a:gd name="T11" fmla="*/ 314 h 327"/>
                <a:gd name="T12" fmla="*/ 91 w 179"/>
                <a:gd name="T13" fmla="*/ 301 h 327"/>
                <a:gd name="T14" fmla="*/ 79 w 179"/>
                <a:gd name="T15" fmla="*/ 274 h 327"/>
                <a:gd name="T16" fmla="*/ 65 w 179"/>
                <a:gd name="T17" fmla="*/ 253 h 327"/>
                <a:gd name="T18" fmla="*/ 25 w 179"/>
                <a:gd name="T19" fmla="*/ 233 h 327"/>
                <a:gd name="T20" fmla="*/ 10 w 179"/>
                <a:gd name="T21" fmla="*/ 231 h 327"/>
                <a:gd name="T22" fmla="*/ 0 w 179"/>
                <a:gd name="T23" fmla="*/ 228 h 327"/>
                <a:gd name="T24" fmla="*/ 3 w 179"/>
                <a:gd name="T25" fmla="*/ 222 h 327"/>
                <a:gd name="T26" fmla="*/ 12 w 179"/>
                <a:gd name="T27" fmla="*/ 210 h 327"/>
                <a:gd name="T28" fmla="*/ 29 w 179"/>
                <a:gd name="T29" fmla="*/ 174 h 327"/>
                <a:gd name="T30" fmla="*/ 30 w 179"/>
                <a:gd name="T31" fmla="*/ 139 h 327"/>
                <a:gd name="T32" fmla="*/ 17 w 179"/>
                <a:gd name="T33" fmla="*/ 94 h 327"/>
                <a:gd name="T34" fmla="*/ 8 w 179"/>
                <a:gd name="T35" fmla="*/ 61 h 327"/>
                <a:gd name="T36" fmla="*/ 9 w 179"/>
                <a:gd name="T37" fmla="*/ 36 h 327"/>
                <a:gd name="T38" fmla="*/ 13 w 179"/>
                <a:gd name="T39" fmla="*/ 32 h 327"/>
                <a:gd name="T40" fmla="*/ 76 w 179"/>
                <a:gd name="T41" fmla="*/ 1 h 327"/>
                <a:gd name="T42" fmla="*/ 79 w 179"/>
                <a:gd name="T4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 h="327">
                  <a:moveTo>
                    <a:pt x="79" y="0"/>
                  </a:moveTo>
                  <a:cubicBezTo>
                    <a:pt x="112" y="106"/>
                    <a:pt x="145" y="212"/>
                    <a:pt x="179" y="318"/>
                  </a:cubicBezTo>
                  <a:cubicBezTo>
                    <a:pt x="174" y="319"/>
                    <a:pt x="170" y="319"/>
                    <a:pt x="167" y="320"/>
                  </a:cubicBezTo>
                  <a:cubicBezTo>
                    <a:pt x="151" y="322"/>
                    <a:pt x="135" y="324"/>
                    <a:pt x="119" y="327"/>
                  </a:cubicBezTo>
                  <a:cubicBezTo>
                    <a:pt x="117" y="327"/>
                    <a:pt x="116" y="327"/>
                    <a:pt x="114" y="326"/>
                  </a:cubicBezTo>
                  <a:cubicBezTo>
                    <a:pt x="108" y="324"/>
                    <a:pt x="103" y="320"/>
                    <a:pt x="99" y="314"/>
                  </a:cubicBezTo>
                  <a:cubicBezTo>
                    <a:pt x="96" y="310"/>
                    <a:pt x="93" y="305"/>
                    <a:pt x="91" y="301"/>
                  </a:cubicBezTo>
                  <a:cubicBezTo>
                    <a:pt x="87" y="292"/>
                    <a:pt x="83" y="283"/>
                    <a:pt x="79" y="274"/>
                  </a:cubicBezTo>
                  <a:cubicBezTo>
                    <a:pt x="75" y="267"/>
                    <a:pt x="70" y="260"/>
                    <a:pt x="65" y="253"/>
                  </a:cubicBezTo>
                  <a:cubicBezTo>
                    <a:pt x="54" y="242"/>
                    <a:pt x="41" y="235"/>
                    <a:pt x="25" y="233"/>
                  </a:cubicBezTo>
                  <a:cubicBezTo>
                    <a:pt x="20" y="232"/>
                    <a:pt x="15" y="231"/>
                    <a:pt x="10" y="231"/>
                  </a:cubicBezTo>
                  <a:cubicBezTo>
                    <a:pt x="6" y="230"/>
                    <a:pt x="3" y="230"/>
                    <a:pt x="0" y="228"/>
                  </a:cubicBezTo>
                  <a:cubicBezTo>
                    <a:pt x="0" y="225"/>
                    <a:pt x="1" y="224"/>
                    <a:pt x="3" y="222"/>
                  </a:cubicBezTo>
                  <a:cubicBezTo>
                    <a:pt x="6" y="218"/>
                    <a:pt x="9" y="214"/>
                    <a:pt x="12" y="210"/>
                  </a:cubicBezTo>
                  <a:cubicBezTo>
                    <a:pt x="21" y="199"/>
                    <a:pt x="27" y="187"/>
                    <a:pt x="29" y="174"/>
                  </a:cubicBezTo>
                  <a:cubicBezTo>
                    <a:pt x="31" y="162"/>
                    <a:pt x="31" y="151"/>
                    <a:pt x="30" y="139"/>
                  </a:cubicBezTo>
                  <a:cubicBezTo>
                    <a:pt x="27" y="124"/>
                    <a:pt x="23" y="109"/>
                    <a:pt x="17" y="94"/>
                  </a:cubicBezTo>
                  <a:cubicBezTo>
                    <a:pt x="13" y="84"/>
                    <a:pt x="10" y="73"/>
                    <a:pt x="8" y="61"/>
                  </a:cubicBezTo>
                  <a:cubicBezTo>
                    <a:pt x="6" y="53"/>
                    <a:pt x="6" y="45"/>
                    <a:pt x="9" y="36"/>
                  </a:cubicBezTo>
                  <a:cubicBezTo>
                    <a:pt x="9" y="34"/>
                    <a:pt x="10" y="33"/>
                    <a:pt x="13" y="32"/>
                  </a:cubicBezTo>
                  <a:cubicBezTo>
                    <a:pt x="34" y="22"/>
                    <a:pt x="55" y="11"/>
                    <a:pt x="76" y="1"/>
                  </a:cubicBezTo>
                  <a:cubicBezTo>
                    <a:pt x="77" y="1"/>
                    <a:pt x="78" y="1"/>
                    <a:pt x="79" y="0"/>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4" name="Freeform 124">
              <a:extLst>
                <a:ext uri="{FF2B5EF4-FFF2-40B4-BE49-F238E27FC236}">
                  <a16:creationId xmlns:a16="http://schemas.microsoft.com/office/drawing/2014/main" id="{04C4432B-A99E-4AFC-8DDF-F43C18D5E02C}"/>
                </a:ext>
              </a:extLst>
            </p:cNvPr>
            <p:cNvSpPr>
              <a:spLocks/>
            </p:cNvSpPr>
            <p:nvPr/>
          </p:nvSpPr>
          <p:spPr bwMode="auto">
            <a:xfrm>
              <a:off x="4945063" y="2995613"/>
              <a:ext cx="71438" cy="182563"/>
            </a:xfrm>
            <a:custGeom>
              <a:avLst/>
              <a:gdLst>
                <a:gd name="T0" fmla="*/ 21 w 24"/>
                <a:gd name="T1" fmla="*/ 53 h 61"/>
                <a:gd name="T2" fmla="*/ 0 w 24"/>
                <a:gd name="T3" fmla="*/ 61 h 61"/>
                <a:gd name="T4" fmla="*/ 0 w 24"/>
                <a:gd name="T5" fmla="*/ 0 h 61"/>
                <a:gd name="T6" fmla="*/ 21 w 24"/>
                <a:gd name="T7" fmla="*/ 46 h 61"/>
                <a:gd name="T8" fmla="*/ 24 w 24"/>
                <a:gd name="T9" fmla="*/ 52 h 61"/>
                <a:gd name="T10" fmla="*/ 21 w 24"/>
                <a:gd name="T11" fmla="*/ 53 h 61"/>
              </a:gdLst>
              <a:ahLst/>
              <a:cxnLst>
                <a:cxn ang="0">
                  <a:pos x="T0" y="T1"/>
                </a:cxn>
                <a:cxn ang="0">
                  <a:pos x="T2" y="T3"/>
                </a:cxn>
                <a:cxn ang="0">
                  <a:pos x="T4" y="T5"/>
                </a:cxn>
                <a:cxn ang="0">
                  <a:pos x="T6" y="T7"/>
                </a:cxn>
                <a:cxn ang="0">
                  <a:pos x="T8" y="T9"/>
                </a:cxn>
                <a:cxn ang="0">
                  <a:pos x="T10" y="T11"/>
                </a:cxn>
              </a:cxnLst>
              <a:rect l="0" t="0" r="r" b="b"/>
              <a:pathLst>
                <a:path w="24" h="61">
                  <a:moveTo>
                    <a:pt x="21" y="53"/>
                  </a:moveTo>
                  <a:cubicBezTo>
                    <a:pt x="14" y="56"/>
                    <a:pt x="7" y="59"/>
                    <a:pt x="0" y="61"/>
                  </a:cubicBezTo>
                  <a:cubicBezTo>
                    <a:pt x="0" y="0"/>
                    <a:pt x="0" y="0"/>
                    <a:pt x="0" y="0"/>
                  </a:cubicBezTo>
                  <a:cubicBezTo>
                    <a:pt x="6" y="16"/>
                    <a:pt x="13" y="31"/>
                    <a:pt x="21" y="46"/>
                  </a:cubicBezTo>
                  <a:cubicBezTo>
                    <a:pt x="22" y="48"/>
                    <a:pt x="23" y="50"/>
                    <a:pt x="24" y="52"/>
                  </a:cubicBezTo>
                  <a:cubicBezTo>
                    <a:pt x="23" y="52"/>
                    <a:pt x="22" y="53"/>
                    <a:pt x="21" y="53"/>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5" name="Freeform 125">
              <a:extLst>
                <a:ext uri="{FF2B5EF4-FFF2-40B4-BE49-F238E27FC236}">
                  <a16:creationId xmlns:a16="http://schemas.microsoft.com/office/drawing/2014/main" id="{DDFC94D4-9AC2-43D9-8993-3C8AFB43A7DD}"/>
                </a:ext>
              </a:extLst>
            </p:cNvPr>
            <p:cNvSpPr>
              <a:spLocks/>
            </p:cNvSpPr>
            <p:nvPr/>
          </p:nvSpPr>
          <p:spPr bwMode="auto">
            <a:xfrm>
              <a:off x="4945063" y="3181350"/>
              <a:ext cx="1973263" cy="1168400"/>
            </a:xfrm>
            <a:custGeom>
              <a:avLst/>
              <a:gdLst>
                <a:gd name="T0" fmla="*/ 660 w 660"/>
                <a:gd name="T1" fmla="*/ 387 h 391"/>
                <a:gd name="T2" fmla="*/ 658 w 660"/>
                <a:gd name="T3" fmla="*/ 387 h 391"/>
                <a:gd name="T4" fmla="*/ 613 w 660"/>
                <a:gd name="T5" fmla="*/ 390 h 391"/>
                <a:gd name="T6" fmla="*/ 566 w 660"/>
                <a:gd name="T7" fmla="*/ 391 h 391"/>
                <a:gd name="T8" fmla="*/ 500 w 660"/>
                <a:gd name="T9" fmla="*/ 390 h 391"/>
                <a:gd name="T10" fmla="*/ 439 w 660"/>
                <a:gd name="T11" fmla="*/ 385 h 391"/>
                <a:gd name="T12" fmla="*/ 365 w 660"/>
                <a:gd name="T13" fmla="*/ 372 h 391"/>
                <a:gd name="T14" fmla="*/ 244 w 660"/>
                <a:gd name="T15" fmla="*/ 335 h 391"/>
                <a:gd name="T16" fmla="*/ 105 w 660"/>
                <a:gd name="T17" fmla="*/ 250 h 391"/>
                <a:gd name="T18" fmla="*/ 0 w 660"/>
                <a:gd name="T19" fmla="*/ 116 h 391"/>
                <a:gd name="T20" fmla="*/ 0 w 660"/>
                <a:gd name="T21" fmla="*/ 12 h 391"/>
                <a:gd name="T22" fmla="*/ 0 w 660"/>
                <a:gd name="T23" fmla="*/ 12 h 391"/>
                <a:gd name="T24" fmla="*/ 26 w 660"/>
                <a:gd name="T25" fmla="*/ 1 h 391"/>
                <a:gd name="T26" fmla="*/ 31 w 660"/>
                <a:gd name="T27" fmla="*/ 0 h 391"/>
                <a:gd name="T28" fmla="*/ 68 w 660"/>
                <a:gd name="T29" fmla="*/ 49 h 391"/>
                <a:gd name="T30" fmla="*/ 113 w 660"/>
                <a:gd name="T31" fmla="*/ 91 h 391"/>
                <a:gd name="T32" fmla="*/ 110 w 660"/>
                <a:gd name="T33" fmla="*/ 94 h 391"/>
                <a:gd name="T34" fmla="*/ 75 w 660"/>
                <a:gd name="T35" fmla="*/ 127 h 391"/>
                <a:gd name="T36" fmla="*/ 67 w 660"/>
                <a:gd name="T37" fmla="*/ 134 h 391"/>
                <a:gd name="T38" fmla="*/ 66 w 660"/>
                <a:gd name="T39" fmla="*/ 149 h 391"/>
                <a:gd name="T40" fmla="*/ 80 w 660"/>
                <a:gd name="T41" fmla="*/ 149 h 391"/>
                <a:gd name="T42" fmla="*/ 112 w 660"/>
                <a:gd name="T43" fmla="*/ 119 h 391"/>
                <a:gd name="T44" fmla="*/ 126 w 660"/>
                <a:gd name="T45" fmla="*/ 105 h 391"/>
                <a:gd name="T46" fmla="*/ 129 w 660"/>
                <a:gd name="T47" fmla="*/ 102 h 391"/>
                <a:gd name="T48" fmla="*/ 232 w 660"/>
                <a:gd name="T49" fmla="*/ 147 h 391"/>
                <a:gd name="T50" fmla="*/ 231 w 660"/>
                <a:gd name="T51" fmla="*/ 151 h 391"/>
                <a:gd name="T52" fmla="*/ 204 w 660"/>
                <a:gd name="T53" fmla="*/ 249 h 391"/>
                <a:gd name="T54" fmla="*/ 209 w 660"/>
                <a:gd name="T55" fmla="*/ 266 h 391"/>
                <a:gd name="T56" fmla="*/ 226 w 660"/>
                <a:gd name="T57" fmla="*/ 269 h 391"/>
                <a:gd name="T58" fmla="*/ 235 w 660"/>
                <a:gd name="T59" fmla="*/ 258 h 391"/>
                <a:gd name="T60" fmla="*/ 259 w 660"/>
                <a:gd name="T61" fmla="*/ 173 h 391"/>
                <a:gd name="T62" fmla="*/ 264 w 660"/>
                <a:gd name="T63" fmla="*/ 154 h 391"/>
                <a:gd name="T64" fmla="*/ 311 w 660"/>
                <a:gd name="T65" fmla="*/ 157 h 391"/>
                <a:gd name="T66" fmla="*/ 358 w 660"/>
                <a:gd name="T67" fmla="*/ 157 h 391"/>
                <a:gd name="T68" fmla="*/ 405 w 660"/>
                <a:gd name="T69" fmla="*/ 152 h 391"/>
                <a:gd name="T70" fmla="*/ 411 w 660"/>
                <a:gd name="T71" fmla="*/ 190 h 391"/>
                <a:gd name="T72" fmla="*/ 428 w 660"/>
                <a:gd name="T73" fmla="*/ 297 h 391"/>
                <a:gd name="T74" fmla="*/ 446 w 660"/>
                <a:gd name="T75" fmla="*/ 313 h 391"/>
                <a:gd name="T76" fmla="*/ 466 w 660"/>
                <a:gd name="T77" fmla="*/ 300 h 391"/>
                <a:gd name="T78" fmla="*/ 467 w 660"/>
                <a:gd name="T79" fmla="*/ 292 h 391"/>
                <a:gd name="T80" fmla="*/ 454 w 660"/>
                <a:gd name="T81" fmla="*/ 211 h 391"/>
                <a:gd name="T82" fmla="*/ 445 w 660"/>
                <a:gd name="T83" fmla="*/ 153 h 391"/>
                <a:gd name="T84" fmla="*/ 443 w 660"/>
                <a:gd name="T85" fmla="*/ 145 h 391"/>
                <a:gd name="T86" fmla="*/ 444 w 660"/>
                <a:gd name="T87" fmla="*/ 144 h 391"/>
                <a:gd name="T88" fmla="*/ 565 w 660"/>
                <a:gd name="T89" fmla="*/ 107 h 391"/>
                <a:gd name="T90" fmla="*/ 568 w 660"/>
                <a:gd name="T91" fmla="*/ 127 h 391"/>
                <a:gd name="T92" fmla="*/ 577 w 660"/>
                <a:gd name="T93" fmla="*/ 159 h 391"/>
                <a:gd name="T94" fmla="*/ 588 w 660"/>
                <a:gd name="T95" fmla="*/ 200 h 391"/>
                <a:gd name="T96" fmla="*/ 589 w 660"/>
                <a:gd name="T97" fmla="*/ 213 h 391"/>
                <a:gd name="T98" fmla="*/ 582 w 660"/>
                <a:gd name="T99" fmla="*/ 234 h 391"/>
                <a:gd name="T100" fmla="*/ 572 w 660"/>
                <a:gd name="T101" fmla="*/ 247 h 391"/>
                <a:gd name="T102" fmla="*/ 559 w 660"/>
                <a:gd name="T103" fmla="*/ 276 h 391"/>
                <a:gd name="T104" fmla="*/ 580 w 660"/>
                <a:gd name="T105" fmla="*/ 321 h 391"/>
                <a:gd name="T106" fmla="*/ 607 w 660"/>
                <a:gd name="T107" fmla="*/ 329 h 391"/>
                <a:gd name="T108" fmla="*/ 621 w 660"/>
                <a:gd name="T109" fmla="*/ 330 h 391"/>
                <a:gd name="T110" fmla="*/ 636 w 660"/>
                <a:gd name="T111" fmla="*/ 339 h 391"/>
                <a:gd name="T112" fmla="*/ 645 w 660"/>
                <a:gd name="T113" fmla="*/ 355 h 391"/>
                <a:gd name="T114" fmla="*/ 659 w 660"/>
                <a:gd name="T115" fmla="*/ 385 h 391"/>
                <a:gd name="T116" fmla="*/ 660 w 660"/>
                <a:gd name="T117" fmla="*/ 387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0" h="391">
                  <a:moveTo>
                    <a:pt x="660" y="387"/>
                  </a:moveTo>
                  <a:cubicBezTo>
                    <a:pt x="659" y="387"/>
                    <a:pt x="658" y="387"/>
                    <a:pt x="658" y="387"/>
                  </a:cubicBezTo>
                  <a:cubicBezTo>
                    <a:pt x="643" y="388"/>
                    <a:pt x="628" y="389"/>
                    <a:pt x="613" y="390"/>
                  </a:cubicBezTo>
                  <a:cubicBezTo>
                    <a:pt x="597" y="391"/>
                    <a:pt x="582" y="391"/>
                    <a:pt x="566" y="391"/>
                  </a:cubicBezTo>
                  <a:cubicBezTo>
                    <a:pt x="544" y="391"/>
                    <a:pt x="522" y="391"/>
                    <a:pt x="500" y="390"/>
                  </a:cubicBezTo>
                  <a:cubicBezTo>
                    <a:pt x="480" y="389"/>
                    <a:pt x="459" y="387"/>
                    <a:pt x="439" y="385"/>
                  </a:cubicBezTo>
                  <a:cubicBezTo>
                    <a:pt x="414" y="382"/>
                    <a:pt x="389" y="377"/>
                    <a:pt x="365" y="372"/>
                  </a:cubicBezTo>
                  <a:cubicBezTo>
                    <a:pt x="323" y="363"/>
                    <a:pt x="283" y="351"/>
                    <a:pt x="244" y="335"/>
                  </a:cubicBezTo>
                  <a:cubicBezTo>
                    <a:pt x="194" y="314"/>
                    <a:pt x="147" y="286"/>
                    <a:pt x="105" y="250"/>
                  </a:cubicBezTo>
                  <a:cubicBezTo>
                    <a:pt x="60" y="211"/>
                    <a:pt x="25" y="166"/>
                    <a:pt x="0" y="116"/>
                  </a:cubicBezTo>
                  <a:cubicBezTo>
                    <a:pt x="0" y="12"/>
                    <a:pt x="0" y="12"/>
                    <a:pt x="0" y="12"/>
                  </a:cubicBezTo>
                  <a:cubicBezTo>
                    <a:pt x="0" y="12"/>
                    <a:pt x="0" y="12"/>
                    <a:pt x="0" y="12"/>
                  </a:cubicBezTo>
                  <a:cubicBezTo>
                    <a:pt x="9" y="8"/>
                    <a:pt x="18" y="5"/>
                    <a:pt x="26" y="1"/>
                  </a:cubicBezTo>
                  <a:cubicBezTo>
                    <a:pt x="28" y="1"/>
                    <a:pt x="29" y="0"/>
                    <a:pt x="31" y="0"/>
                  </a:cubicBezTo>
                  <a:cubicBezTo>
                    <a:pt x="42" y="17"/>
                    <a:pt x="54" y="34"/>
                    <a:pt x="68" y="49"/>
                  </a:cubicBezTo>
                  <a:cubicBezTo>
                    <a:pt x="82" y="64"/>
                    <a:pt x="97" y="78"/>
                    <a:pt x="113" y="91"/>
                  </a:cubicBezTo>
                  <a:cubicBezTo>
                    <a:pt x="112" y="92"/>
                    <a:pt x="111" y="93"/>
                    <a:pt x="110" y="94"/>
                  </a:cubicBezTo>
                  <a:cubicBezTo>
                    <a:pt x="99" y="105"/>
                    <a:pt x="87" y="116"/>
                    <a:pt x="75" y="127"/>
                  </a:cubicBezTo>
                  <a:cubicBezTo>
                    <a:pt x="73" y="130"/>
                    <a:pt x="70" y="132"/>
                    <a:pt x="67" y="134"/>
                  </a:cubicBezTo>
                  <a:cubicBezTo>
                    <a:pt x="63" y="138"/>
                    <a:pt x="62" y="145"/>
                    <a:pt x="66" y="149"/>
                  </a:cubicBezTo>
                  <a:cubicBezTo>
                    <a:pt x="70" y="153"/>
                    <a:pt x="76" y="153"/>
                    <a:pt x="80" y="149"/>
                  </a:cubicBezTo>
                  <a:cubicBezTo>
                    <a:pt x="91" y="139"/>
                    <a:pt x="101" y="129"/>
                    <a:pt x="112" y="119"/>
                  </a:cubicBezTo>
                  <a:cubicBezTo>
                    <a:pt x="117" y="114"/>
                    <a:pt x="121" y="110"/>
                    <a:pt x="126" y="105"/>
                  </a:cubicBezTo>
                  <a:cubicBezTo>
                    <a:pt x="127" y="104"/>
                    <a:pt x="128" y="103"/>
                    <a:pt x="129" y="102"/>
                  </a:cubicBezTo>
                  <a:cubicBezTo>
                    <a:pt x="161" y="123"/>
                    <a:pt x="195" y="138"/>
                    <a:pt x="232" y="147"/>
                  </a:cubicBezTo>
                  <a:cubicBezTo>
                    <a:pt x="231" y="149"/>
                    <a:pt x="231" y="150"/>
                    <a:pt x="231" y="151"/>
                  </a:cubicBezTo>
                  <a:cubicBezTo>
                    <a:pt x="222" y="184"/>
                    <a:pt x="213" y="217"/>
                    <a:pt x="204" y="249"/>
                  </a:cubicBezTo>
                  <a:cubicBezTo>
                    <a:pt x="202" y="256"/>
                    <a:pt x="204" y="262"/>
                    <a:pt x="209" y="266"/>
                  </a:cubicBezTo>
                  <a:cubicBezTo>
                    <a:pt x="214" y="270"/>
                    <a:pt x="220" y="271"/>
                    <a:pt x="226" y="269"/>
                  </a:cubicBezTo>
                  <a:cubicBezTo>
                    <a:pt x="231" y="267"/>
                    <a:pt x="234" y="263"/>
                    <a:pt x="235" y="258"/>
                  </a:cubicBezTo>
                  <a:cubicBezTo>
                    <a:pt x="243" y="230"/>
                    <a:pt x="251" y="201"/>
                    <a:pt x="259" y="173"/>
                  </a:cubicBezTo>
                  <a:cubicBezTo>
                    <a:pt x="260" y="167"/>
                    <a:pt x="262" y="160"/>
                    <a:pt x="264" y="154"/>
                  </a:cubicBezTo>
                  <a:cubicBezTo>
                    <a:pt x="280" y="155"/>
                    <a:pt x="295" y="157"/>
                    <a:pt x="311" y="157"/>
                  </a:cubicBezTo>
                  <a:cubicBezTo>
                    <a:pt x="327" y="158"/>
                    <a:pt x="343" y="158"/>
                    <a:pt x="358" y="157"/>
                  </a:cubicBezTo>
                  <a:cubicBezTo>
                    <a:pt x="374" y="155"/>
                    <a:pt x="390" y="154"/>
                    <a:pt x="405" y="152"/>
                  </a:cubicBezTo>
                  <a:cubicBezTo>
                    <a:pt x="407" y="164"/>
                    <a:pt x="409" y="177"/>
                    <a:pt x="411" y="190"/>
                  </a:cubicBezTo>
                  <a:cubicBezTo>
                    <a:pt x="417" y="226"/>
                    <a:pt x="422" y="262"/>
                    <a:pt x="428" y="297"/>
                  </a:cubicBezTo>
                  <a:cubicBezTo>
                    <a:pt x="429" y="307"/>
                    <a:pt x="436" y="313"/>
                    <a:pt x="446" y="313"/>
                  </a:cubicBezTo>
                  <a:cubicBezTo>
                    <a:pt x="455" y="314"/>
                    <a:pt x="463" y="308"/>
                    <a:pt x="466" y="300"/>
                  </a:cubicBezTo>
                  <a:cubicBezTo>
                    <a:pt x="467" y="297"/>
                    <a:pt x="467" y="295"/>
                    <a:pt x="467" y="292"/>
                  </a:cubicBezTo>
                  <a:cubicBezTo>
                    <a:pt x="462" y="265"/>
                    <a:pt x="458" y="238"/>
                    <a:pt x="454" y="211"/>
                  </a:cubicBezTo>
                  <a:cubicBezTo>
                    <a:pt x="451" y="191"/>
                    <a:pt x="448" y="172"/>
                    <a:pt x="445" y="153"/>
                  </a:cubicBezTo>
                  <a:cubicBezTo>
                    <a:pt x="444" y="150"/>
                    <a:pt x="443" y="147"/>
                    <a:pt x="443" y="145"/>
                  </a:cubicBezTo>
                  <a:cubicBezTo>
                    <a:pt x="443" y="145"/>
                    <a:pt x="443" y="144"/>
                    <a:pt x="444" y="144"/>
                  </a:cubicBezTo>
                  <a:cubicBezTo>
                    <a:pt x="485" y="135"/>
                    <a:pt x="525" y="123"/>
                    <a:pt x="565" y="107"/>
                  </a:cubicBezTo>
                  <a:cubicBezTo>
                    <a:pt x="566" y="114"/>
                    <a:pt x="567" y="121"/>
                    <a:pt x="568" y="127"/>
                  </a:cubicBezTo>
                  <a:cubicBezTo>
                    <a:pt x="570" y="138"/>
                    <a:pt x="573" y="149"/>
                    <a:pt x="577" y="159"/>
                  </a:cubicBezTo>
                  <a:cubicBezTo>
                    <a:pt x="582" y="172"/>
                    <a:pt x="586" y="186"/>
                    <a:pt x="588" y="200"/>
                  </a:cubicBezTo>
                  <a:cubicBezTo>
                    <a:pt x="589" y="204"/>
                    <a:pt x="589" y="209"/>
                    <a:pt x="589" y="213"/>
                  </a:cubicBezTo>
                  <a:cubicBezTo>
                    <a:pt x="589" y="221"/>
                    <a:pt x="587" y="228"/>
                    <a:pt x="582" y="234"/>
                  </a:cubicBezTo>
                  <a:cubicBezTo>
                    <a:pt x="579" y="239"/>
                    <a:pt x="575" y="243"/>
                    <a:pt x="572" y="247"/>
                  </a:cubicBezTo>
                  <a:cubicBezTo>
                    <a:pt x="565" y="255"/>
                    <a:pt x="560" y="265"/>
                    <a:pt x="559" y="276"/>
                  </a:cubicBezTo>
                  <a:cubicBezTo>
                    <a:pt x="556" y="295"/>
                    <a:pt x="564" y="311"/>
                    <a:pt x="580" y="321"/>
                  </a:cubicBezTo>
                  <a:cubicBezTo>
                    <a:pt x="588" y="325"/>
                    <a:pt x="597" y="328"/>
                    <a:pt x="607" y="329"/>
                  </a:cubicBezTo>
                  <a:cubicBezTo>
                    <a:pt x="611" y="330"/>
                    <a:pt x="616" y="330"/>
                    <a:pt x="621" y="330"/>
                  </a:cubicBezTo>
                  <a:cubicBezTo>
                    <a:pt x="627" y="331"/>
                    <a:pt x="633" y="334"/>
                    <a:pt x="636" y="339"/>
                  </a:cubicBezTo>
                  <a:cubicBezTo>
                    <a:pt x="639" y="344"/>
                    <a:pt x="642" y="350"/>
                    <a:pt x="645" y="355"/>
                  </a:cubicBezTo>
                  <a:cubicBezTo>
                    <a:pt x="650" y="365"/>
                    <a:pt x="655" y="375"/>
                    <a:pt x="659" y="385"/>
                  </a:cubicBezTo>
                  <a:cubicBezTo>
                    <a:pt x="660" y="385"/>
                    <a:pt x="660" y="386"/>
                    <a:pt x="660" y="387"/>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6" name="Freeform 126">
              <a:extLst>
                <a:ext uri="{FF2B5EF4-FFF2-40B4-BE49-F238E27FC236}">
                  <a16:creationId xmlns:a16="http://schemas.microsoft.com/office/drawing/2014/main" id="{8292027E-9D82-4324-9AF0-4085EBF434CF}"/>
                </a:ext>
              </a:extLst>
            </p:cNvPr>
            <p:cNvSpPr>
              <a:spLocks/>
            </p:cNvSpPr>
            <p:nvPr/>
          </p:nvSpPr>
          <p:spPr bwMode="auto">
            <a:xfrm>
              <a:off x="6748463" y="3341688"/>
              <a:ext cx="534988" cy="977900"/>
            </a:xfrm>
            <a:custGeom>
              <a:avLst/>
              <a:gdLst>
                <a:gd name="T0" fmla="*/ 79 w 179"/>
                <a:gd name="T1" fmla="*/ 0 h 327"/>
                <a:gd name="T2" fmla="*/ 179 w 179"/>
                <a:gd name="T3" fmla="*/ 318 h 327"/>
                <a:gd name="T4" fmla="*/ 167 w 179"/>
                <a:gd name="T5" fmla="*/ 320 h 327"/>
                <a:gd name="T6" fmla="*/ 119 w 179"/>
                <a:gd name="T7" fmla="*/ 327 h 327"/>
                <a:gd name="T8" fmla="*/ 114 w 179"/>
                <a:gd name="T9" fmla="*/ 326 h 327"/>
                <a:gd name="T10" fmla="*/ 99 w 179"/>
                <a:gd name="T11" fmla="*/ 314 h 327"/>
                <a:gd name="T12" fmla="*/ 91 w 179"/>
                <a:gd name="T13" fmla="*/ 301 h 327"/>
                <a:gd name="T14" fmla="*/ 79 w 179"/>
                <a:gd name="T15" fmla="*/ 274 h 327"/>
                <a:gd name="T16" fmla="*/ 65 w 179"/>
                <a:gd name="T17" fmla="*/ 253 h 327"/>
                <a:gd name="T18" fmla="*/ 25 w 179"/>
                <a:gd name="T19" fmla="*/ 233 h 327"/>
                <a:gd name="T20" fmla="*/ 10 w 179"/>
                <a:gd name="T21" fmla="*/ 231 h 327"/>
                <a:gd name="T22" fmla="*/ 0 w 179"/>
                <a:gd name="T23" fmla="*/ 228 h 327"/>
                <a:gd name="T24" fmla="*/ 3 w 179"/>
                <a:gd name="T25" fmla="*/ 222 h 327"/>
                <a:gd name="T26" fmla="*/ 12 w 179"/>
                <a:gd name="T27" fmla="*/ 210 h 327"/>
                <a:gd name="T28" fmla="*/ 29 w 179"/>
                <a:gd name="T29" fmla="*/ 174 h 327"/>
                <a:gd name="T30" fmla="*/ 30 w 179"/>
                <a:gd name="T31" fmla="*/ 139 h 327"/>
                <a:gd name="T32" fmla="*/ 17 w 179"/>
                <a:gd name="T33" fmla="*/ 94 h 327"/>
                <a:gd name="T34" fmla="*/ 8 w 179"/>
                <a:gd name="T35" fmla="*/ 61 h 327"/>
                <a:gd name="T36" fmla="*/ 9 w 179"/>
                <a:gd name="T37" fmla="*/ 36 h 327"/>
                <a:gd name="T38" fmla="*/ 13 w 179"/>
                <a:gd name="T39" fmla="*/ 32 h 327"/>
                <a:gd name="T40" fmla="*/ 76 w 179"/>
                <a:gd name="T41" fmla="*/ 1 h 327"/>
                <a:gd name="T42" fmla="*/ 79 w 179"/>
                <a:gd name="T43"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9" h="327">
                  <a:moveTo>
                    <a:pt x="79" y="0"/>
                  </a:moveTo>
                  <a:cubicBezTo>
                    <a:pt x="112" y="106"/>
                    <a:pt x="145" y="212"/>
                    <a:pt x="179" y="318"/>
                  </a:cubicBezTo>
                  <a:cubicBezTo>
                    <a:pt x="174" y="319"/>
                    <a:pt x="170" y="319"/>
                    <a:pt x="167" y="320"/>
                  </a:cubicBezTo>
                  <a:cubicBezTo>
                    <a:pt x="151" y="322"/>
                    <a:pt x="135" y="324"/>
                    <a:pt x="119" y="327"/>
                  </a:cubicBezTo>
                  <a:cubicBezTo>
                    <a:pt x="117" y="327"/>
                    <a:pt x="116" y="327"/>
                    <a:pt x="114" y="326"/>
                  </a:cubicBezTo>
                  <a:cubicBezTo>
                    <a:pt x="108" y="324"/>
                    <a:pt x="103" y="320"/>
                    <a:pt x="99" y="314"/>
                  </a:cubicBezTo>
                  <a:cubicBezTo>
                    <a:pt x="96" y="310"/>
                    <a:pt x="93" y="305"/>
                    <a:pt x="91" y="301"/>
                  </a:cubicBezTo>
                  <a:cubicBezTo>
                    <a:pt x="87" y="292"/>
                    <a:pt x="83" y="283"/>
                    <a:pt x="79" y="274"/>
                  </a:cubicBezTo>
                  <a:cubicBezTo>
                    <a:pt x="75" y="267"/>
                    <a:pt x="70" y="260"/>
                    <a:pt x="65" y="253"/>
                  </a:cubicBezTo>
                  <a:cubicBezTo>
                    <a:pt x="54" y="242"/>
                    <a:pt x="41" y="235"/>
                    <a:pt x="25" y="233"/>
                  </a:cubicBezTo>
                  <a:cubicBezTo>
                    <a:pt x="20" y="232"/>
                    <a:pt x="15" y="231"/>
                    <a:pt x="10" y="231"/>
                  </a:cubicBezTo>
                  <a:cubicBezTo>
                    <a:pt x="6" y="230"/>
                    <a:pt x="3" y="230"/>
                    <a:pt x="0" y="228"/>
                  </a:cubicBezTo>
                  <a:cubicBezTo>
                    <a:pt x="0" y="225"/>
                    <a:pt x="1" y="224"/>
                    <a:pt x="3" y="222"/>
                  </a:cubicBezTo>
                  <a:cubicBezTo>
                    <a:pt x="6" y="218"/>
                    <a:pt x="9" y="214"/>
                    <a:pt x="12" y="210"/>
                  </a:cubicBezTo>
                  <a:cubicBezTo>
                    <a:pt x="21" y="199"/>
                    <a:pt x="27" y="187"/>
                    <a:pt x="29" y="174"/>
                  </a:cubicBezTo>
                  <a:cubicBezTo>
                    <a:pt x="31" y="162"/>
                    <a:pt x="31" y="151"/>
                    <a:pt x="30" y="139"/>
                  </a:cubicBezTo>
                  <a:cubicBezTo>
                    <a:pt x="27" y="124"/>
                    <a:pt x="23" y="109"/>
                    <a:pt x="17" y="94"/>
                  </a:cubicBezTo>
                  <a:cubicBezTo>
                    <a:pt x="13" y="84"/>
                    <a:pt x="10" y="73"/>
                    <a:pt x="8" y="61"/>
                  </a:cubicBezTo>
                  <a:cubicBezTo>
                    <a:pt x="6" y="53"/>
                    <a:pt x="6" y="45"/>
                    <a:pt x="9" y="36"/>
                  </a:cubicBezTo>
                  <a:cubicBezTo>
                    <a:pt x="9" y="34"/>
                    <a:pt x="10" y="33"/>
                    <a:pt x="13" y="32"/>
                  </a:cubicBezTo>
                  <a:cubicBezTo>
                    <a:pt x="34" y="22"/>
                    <a:pt x="55" y="11"/>
                    <a:pt x="76" y="1"/>
                  </a:cubicBezTo>
                  <a:cubicBezTo>
                    <a:pt x="77" y="1"/>
                    <a:pt x="78" y="1"/>
                    <a:pt x="79" y="0"/>
                  </a:cubicBezTo>
                  <a:close/>
                </a:path>
              </a:pathLst>
            </a:custGeom>
            <a:solidFill>
              <a:srgbClr val="E9CFE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7" name="Freeform 127">
              <a:extLst>
                <a:ext uri="{FF2B5EF4-FFF2-40B4-BE49-F238E27FC236}">
                  <a16:creationId xmlns:a16="http://schemas.microsoft.com/office/drawing/2014/main" id="{09A123B8-16DA-4D2C-A07C-C35DEC11FE5E}"/>
                </a:ext>
              </a:extLst>
            </p:cNvPr>
            <p:cNvSpPr>
              <a:spLocks/>
            </p:cNvSpPr>
            <p:nvPr/>
          </p:nvSpPr>
          <p:spPr bwMode="auto">
            <a:xfrm>
              <a:off x="5273675" y="3468688"/>
              <a:ext cx="392113" cy="561975"/>
            </a:xfrm>
            <a:custGeom>
              <a:avLst/>
              <a:gdLst>
                <a:gd name="T0" fmla="*/ 14 w 131"/>
                <a:gd name="T1" fmla="*/ 154 h 188"/>
                <a:gd name="T2" fmla="*/ 8 w 131"/>
                <a:gd name="T3" fmla="*/ 146 h 188"/>
                <a:gd name="T4" fmla="*/ 3 w 131"/>
                <a:gd name="T5" fmla="*/ 131 h 188"/>
                <a:gd name="T6" fmla="*/ 4 w 131"/>
                <a:gd name="T7" fmla="*/ 118 h 188"/>
                <a:gd name="T8" fmla="*/ 5 w 131"/>
                <a:gd name="T9" fmla="*/ 113 h 188"/>
                <a:gd name="T10" fmla="*/ 0 w 131"/>
                <a:gd name="T11" fmla="*/ 98 h 188"/>
                <a:gd name="T12" fmla="*/ 3 w 131"/>
                <a:gd name="T13" fmla="*/ 80 h 188"/>
                <a:gd name="T14" fmla="*/ 4 w 131"/>
                <a:gd name="T15" fmla="*/ 72 h 188"/>
                <a:gd name="T16" fmla="*/ 12 w 131"/>
                <a:gd name="T17" fmla="*/ 60 h 188"/>
                <a:gd name="T18" fmla="*/ 27 w 131"/>
                <a:gd name="T19" fmla="*/ 50 h 188"/>
                <a:gd name="T20" fmla="*/ 27 w 131"/>
                <a:gd name="T21" fmla="*/ 43 h 188"/>
                <a:gd name="T22" fmla="*/ 24 w 131"/>
                <a:gd name="T23" fmla="*/ 35 h 188"/>
                <a:gd name="T24" fmla="*/ 25 w 131"/>
                <a:gd name="T25" fmla="*/ 29 h 188"/>
                <a:gd name="T26" fmla="*/ 45 w 131"/>
                <a:gd name="T27" fmla="*/ 1 h 188"/>
                <a:gd name="T28" fmla="*/ 60 w 131"/>
                <a:gd name="T29" fmla="*/ 4 h 188"/>
                <a:gd name="T30" fmla="*/ 64 w 131"/>
                <a:gd name="T31" fmla="*/ 5 h 188"/>
                <a:gd name="T32" fmla="*/ 63 w 131"/>
                <a:gd name="T33" fmla="*/ 7 h 188"/>
                <a:gd name="T34" fmla="*/ 68 w 131"/>
                <a:gd name="T35" fmla="*/ 9 h 188"/>
                <a:gd name="T36" fmla="*/ 70 w 131"/>
                <a:gd name="T37" fmla="*/ 17 h 188"/>
                <a:gd name="T38" fmla="*/ 68 w 131"/>
                <a:gd name="T39" fmla="*/ 16 h 188"/>
                <a:gd name="T40" fmla="*/ 68 w 131"/>
                <a:gd name="T41" fmla="*/ 36 h 188"/>
                <a:gd name="T42" fmla="*/ 66 w 131"/>
                <a:gd name="T43" fmla="*/ 42 h 188"/>
                <a:gd name="T44" fmla="*/ 60 w 131"/>
                <a:gd name="T45" fmla="*/ 48 h 188"/>
                <a:gd name="T46" fmla="*/ 64 w 131"/>
                <a:gd name="T47" fmla="*/ 52 h 188"/>
                <a:gd name="T48" fmla="*/ 76 w 131"/>
                <a:gd name="T49" fmla="*/ 65 h 188"/>
                <a:gd name="T50" fmla="*/ 79 w 131"/>
                <a:gd name="T51" fmla="*/ 70 h 188"/>
                <a:gd name="T52" fmla="*/ 80 w 131"/>
                <a:gd name="T53" fmla="*/ 79 h 188"/>
                <a:gd name="T54" fmla="*/ 83 w 131"/>
                <a:gd name="T55" fmla="*/ 93 h 188"/>
                <a:gd name="T56" fmla="*/ 82 w 131"/>
                <a:gd name="T57" fmla="*/ 104 h 188"/>
                <a:gd name="T58" fmla="*/ 79 w 131"/>
                <a:gd name="T59" fmla="*/ 114 h 188"/>
                <a:gd name="T60" fmla="*/ 84 w 131"/>
                <a:gd name="T61" fmla="*/ 115 h 188"/>
                <a:gd name="T62" fmla="*/ 90 w 131"/>
                <a:gd name="T63" fmla="*/ 118 h 188"/>
                <a:gd name="T64" fmla="*/ 95 w 131"/>
                <a:gd name="T65" fmla="*/ 124 h 188"/>
                <a:gd name="T66" fmla="*/ 107 w 131"/>
                <a:gd name="T67" fmla="*/ 132 h 188"/>
                <a:gd name="T68" fmla="*/ 117 w 131"/>
                <a:gd name="T69" fmla="*/ 138 h 188"/>
                <a:gd name="T70" fmla="*/ 130 w 131"/>
                <a:gd name="T71" fmla="*/ 140 h 188"/>
                <a:gd name="T72" fmla="*/ 125 w 131"/>
                <a:gd name="T73" fmla="*/ 152 h 188"/>
                <a:gd name="T74" fmla="*/ 114 w 131"/>
                <a:gd name="T75" fmla="*/ 156 h 188"/>
                <a:gd name="T76" fmla="*/ 105 w 131"/>
                <a:gd name="T77" fmla="*/ 151 h 188"/>
                <a:gd name="T78" fmla="*/ 84 w 131"/>
                <a:gd name="T79" fmla="*/ 145 h 188"/>
                <a:gd name="T80" fmla="*/ 77 w 131"/>
                <a:gd name="T81" fmla="*/ 140 h 188"/>
                <a:gd name="T82" fmla="*/ 70 w 131"/>
                <a:gd name="T83" fmla="*/ 145 h 188"/>
                <a:gd name="T84" fmla="*/ 60 w 131"/>
                <a:gd name="T85" fmla="*/ 141 h 188"/>
                <a:gd name="T86" fmla="*/ 56 w 131"/>
                <a:gd name="T87" fmla="*/ 138 h 188"/>
                <a:gd name="T88" fmla="*/ 51 w 131"/>
                <a:gd name="T89" fmla="*/ 135 h 188"/>
                <a:gd name="T90" fmla="*/ 44 w 131"/>
                <a:gd name="T91" fmla="*/ 135 h 188"/>
                <a:gd name="T92" fmla="*/ 44 w 131"/>
                <a:gd name="T93" fmla="*/ 141 h 188"/>
                <a:gd name="T94" fmla="*/ 39 w 131"/>
                <a:gd name="T95" fmla="*/ 146 h 188"/>
                <a:gd name="T96" fmla="*/ 40 w 131"/>
                <a:gd name="T97" fmla="*/ 161 h 188"/>
                <a:gd name="T98" fmla="*/ 47 w 131"/>
                <a:gd name="T99" fmla="*/ 171 h 188"/>
                <a:gd name="T100" fmla="*/ 35 w 131"/>
                <a:gd name="T101" fmla="*/ 186 h 188"/>
                <a:gd name="T102" fmla="*/ 27 w 131"/>
                <a:gd name="T103" fmla="*/ 178 h 188"/>
                <a:gd name="T104" fmla="*/ 26 w 131"/>
                <a:gd name="T105" fmla="*/ 170 h 188"/>
                <a:gd name="T106" fmla="*/ 16 w 131"/>
                <a:gd name="T107" fmla="*/ 1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188">
                  <a:moveTo>
                    <a:pt x="16" y="156"/>
                  </a:moveTo>
                  <a:cubicBezTo>
                    <a:pt x="15" y="157"/>
                    <a:pt x="14" y="156"/>
                    <a:pt x="14" y="154"/>
                  </a:cubicBezTo>
                  <a:cubicBezTo>
                    <a:pt x="13" y="153"/>
                    <a:pt x="12" y="152"/>
                    <a:pt x="11" y="151"/>
                  </a:cubicBezTo>
                  <a:cubicBezTo>
                    <a:pt x="9" y="150"/>
                    <a:pt x="7" y="148"/>
                    <a:pt x="8" y="146"/>
                  </a:cubicBezTo>
                  <a:cubicBezTo>
                    <a:pt x="8" y="144"/>
                    <a:pt x="7" y="143"/>
                    <a:pt x="6" y="142"/>
                  </a:cubicBezTo>
                  <a:cubicBezTo>
                    <a:pt x="2" y="139"/>
                    <a:pt x="2" y="136"/>
                    <a:pt x="3" y="131"/>
                  </a:cubicBezTo>
                  <a:cubicBezTo>
                    <a:pt x="4" y="130"/>
                    <a:pt x="4" y="129"/>
                    <a:pt x="3" y="128"/>
                  </a:cubicBezTo>
                  <a:cubicBezTo>
                    <a:pt x="2" y="124"/>
                    <a:pt x="2" y="121"/>
                    <a:pt x="4" y="118"/>
                  </a:cubicBezTo>
                  <a:cubicBezTo>
                    <a:pt x="4" y="118"/>
                    <a:pt x="4" y="117"/>
                    <a:pt x="4" y="117"/>
                  </a:cubicBezTo>
                  <a:cubicBezTo>
                    <a:pt x="5" y="116"/>
                    <a:pt x="6" y="115"/>
                    <a:pt x="5" y="113"/>
                  </a:cubicBezTo>
                  <a:cubicBezTo>
                    <a:pt x="3" y="111"/>
                    <a:pt x="2" y="108"/>
                    <a:pt x="1" y="106"/>
                  </a:cubicBezTo>
                  <a:cubicBezTo>
                    <a:pt x="0" y="103"/>
                    <a:pt x="0" y="101"/>
                    <a:pt x="0" y="98"/>
                  </a:cubicBezTo>
                  <a:cubicBezTo>
                    <a:pt x="1" y="93"/>
                    <a:pt x="1" y="89"/>
                    <a:pt x="2" y="84"/>
                  </a:cubicBezTo>
                  <a:cubicBezTo>
                    <a:pt x="2" y="83"/>
                    <a:pt x="2" y="81"/>
                    <a:pt x="3" y="80"/>
                  </a:cubicBezTo>
                  <a:cubicBezTo>
                    <a:pt x="3" y="78"/>
                    <a:pt x="3" y="77"/>
                    <a:pt x="3" y="76"/>
                  </a:cubicBezTo>
                  <a:cubicBezTo>
                    <a:pt x="3" y="75"/>
                    <a:pt x="4" y="73"/>
                    <a:pt x="4" y="72"/>
                  </a:cubicBezTo>
                  <a:cubicBezTo>
                    <a:pt x="6" y="69"/>
                    <a:pt x="7" y="66"/>
                    <a:pt x="9" y="64"/>
                  </a:cubicBezTo>
                  <a:cubicBezTo>
                    <a:pt x="10" y="62"/>
                    <a:pt x="11" y="61"/>
                    <a:pt x="12" y="60"/>
                  </a:cubicBezTo>
                  <a:cubicBezTo>
                    <a:pt x="15" y="58"/>
                    <a:pt x="18" y="56"/>
                    <a:pt x="21" y="54"/>
                  </a:cubicBezTo>
                  <a:cubicBezTo>
                    <a:pt x="23" y="53"/>
                    <a:pt x="25" y="52"/>
                    <a:pt x="27" y="50"/>
                  </a:cubicBezTo>
                  <a:cubicBezTo>
                    <a:pt x="27" y="50"/>
                    <a:pt x="27" y="50"/>
                    <a:pt x="27" y="50"/>
                  </a:cubicBezTo>
                  <a:cubicBezTo>
                    <a:pt x="27" y="47"/>
                    <a:pt x="27" y="45"/>
                    <a:pt x="27" y="43"/>
                  </a:cubicBezTo>
                  <a:cubicBezTo>
                    <a:pt x="25" y="42"/>
                    <a:pt x="25" y="42"/>
                    <a:pt x="24" y="39"/>
                  </a:cubicBezTo>
                  <a:cubicBezTo>
                    <a:pt x="24" y="38"/>
                    <a:pt x="24" y="36"/>
                    <a:pt x="24" y="35"/>
                  </a:cubicBezTo>
                  <a:cubicBezTo>
                    <a:pt x="24" y="33"/>
                    <a:pt x="24" y="31"/>
                    <a:pt x="25" y="30"/>
                  </a:cubicBezTo>
                  <a:cubicBezTo>
                    <a:pt x="25" y="29"/>
                    <a:pt x="25" y="29"/>
                    <a:pt x="25" y="29"/>
                  </a:cubicBezTo>
                  <a:cubicBezTo>
                    <a:pt x="25" y="23"/>
                    <a:pt x="26" y="18"/>
                    <a:pt x="28" y="13"/>
                  </a:cubicBezTo>
                  <a:cubicBezTo>
                    <a:pt x="32" y="6"/>
                    <a:pt x="38" y="3"/>
                    <a:pt x="45" y="1"/>
                  </a:cubicBezTo>
                  <a:cubicBezTo>
                    <a:pt x="50" y="0"/>
                    <a:pt x="54" y="1"/>
                    <a:pt x="58" y="3"/>
                  </a:cubicBezTo>
                  <a:cubicBezTo>
                    <a:pt x="59" y="3"/>
                    <a:pt x="59" y="4"/>
                    <a:pt x="60" y="4"/>
                  </a:cubicBezTo>
                  <a:cubicBezTo>
                    <a:pt x="60" y="5"/>
                    <a:pt x="61" y="6"/>
                    <a:pt x="62" y="6"/>
                  </a:cubicBezTo>
                  <a:cubicBezTo>
                    <a:pt x="63" y="6"/>
                    <a:pt x="63" y="6"/>
                    <a:pt x="64" y="5"/>
                  </a:cubicBezTo>
                  <a:cubicBezTo>
                    <a:pt x="64" y="5"/>
                    <a:pt x="65" y="5"/>
                    <a:pt x="65" y="5"/>
                  </a:cubicBezTo>
                  <a:cubicBezTo>
                    <a:pt x="64" y="6"/>
                    <a:pt x="64" y="7"/>
                    <a:pt x="63" y="7"/>
                  </a:cubicBezTo>
                  <a:cubicBezTo>
                    <a:pt x="65" y="8"/>
                    <a:pt x="66" y="8"/>
                    <a:pt x="68" y="9"/>
                  </a:cubicBezTo>
                  <a:cubicBezTo>
                    <a:pt x="68" y="9"/>
                    <a:pt x="68" y="9"/>
                    <a:pt x="68" y="9"/>
                  </a:cubicBezTo>
                  <a:cubicBezTo>
                    <a:pt x="67" y="9"/>
                    <a:pt x="67" y="9"/>
                    <a:pt x="66" y="10"/>
                  </a:cubicBezTo>
                  <a:cubicBezTo>
                    <a:pt x="67" y="12"/>
                    <a:pt x="69" y="14"/>
                    <a:pt x="70" y="17"/>
                  </a:cubicBezTo>
                  <a:cubicBezTo>
                    <a:pt x="70" y="17"/>
                    <a:pt x="70" y="17"/>
                    <a:pt x="70" y="17"/>
                  </a:cubicBezTo>
                  <a:cubicBezTo>
                    <a:pt x="70" y="17"/>
                    <a:pt x="69" y="17"/>
                    <a:pt x="68" y="16"/>
                  </a:cubicBezTo>
                  <a:cubicBezTo>
                    <a:pt x="71" y="21"/>
                    <a:pt x="70" y="26"/>
                    <a:pt x="69" y="31"/>
                  </a:cubicBezTo>
                  <a:cubicBezTo>
                    <a:pt x="69" y="32"/>
                    <a:pt x="68" y="34"/>
                    <a:pt x="68" y="36"/>
                  </a:cubicBezTo>
                  <a:cubicBezTo>
                    <a:pt x="68" y="36"/>
                    <a:pt x="68" y="36"/>
                    <a:pt x="68" y="37"/>
                  </a:cubicBezTo>
                  <a:cubicBezTo>
                    <a:pt x="68" y="39"/>
                    <a:pt x="68" y="40"/>
                    <a:pt x="66" y="42"/>
                  </a:cubicBezTo>
                  <a:cubicBezTo>
                    <a:pt x="66" y="43"/>
                    <a:pt x="65" y="43"/>
                    <a:pt x="65" y="44"/>
                  </a:cubicBezTo>
                  <a:cubicBezTo>
                    <a:pt x="64" y="48"/>
                    <a:pt x="64" y="48"/>
                    <a:pt x="60" y="48"/>
                  </a:cubicBezTo>
                  <a:cubicBezTo>
                    <a:pt x="59" y="50"/>
                    <a:pt x="59" y="50"/>
                    <a:pt x="61" y="51"/>
                  </a:cubicBezTo>
                  <a:cubicBezTo>
                    <a:pt x="62" y="51"/>
                    <a:pt x="63" y="52"/>
                    <a:pt x="64" y="52"/>
                  </a:cubicBezTo>
                  <a:cubicBezTo>
                    <a:pt x="67" y="53"/>
                    <a:pt x="69" y="56"/>
                    <a:pt x="71" y="58"/>
                  </a:cubicBezTo>
                  <a:cubicBezTo>
                    <a:pt x="72" y="61"/>
                    <a:pt x="74" y="63"/>
                    <a:pt x="76" y="65"/>
                  </a:cubicBezTo>
                  <a:cubicBezTo>
                    <a:pt x="77" y="66"/>
                    <a:pt x="78" y="67"/>
                    <a:pt x="78" y="68"/>
                  </a:cubicBezTo>
                  <a:cubicBezTo>
                    <a:pt x="78" y="69"/>
                    <a:pt x="78" y="69"/>
                    <a:pt x="79" y="70"/>
                  </a:cubicBezTo>
                  <a:cubicBezTo>
                    <a:pt x="80" y="71"/>
                    <a:pt x="80" y="72"/>
                    <a:pt x="80" y="73"/>
                  </a:cubicBezTo>
                  <a:cubicBezTo>
                    <a:pt x="80" y="75"/>
                    <a:pt x="81" y="77"/>
                    <a:pt x="80" y="79"/>
                  </a:cubicBezTo>
                  <a:cubicBezTo>
                    <a:pt x="80" y="82"/>
                    <a:pt x="81" y="84"/>
                    <a:pt x="82" y="86"/>
                  </a:cubicBezTo>
                  <a:cubicBezTo>
                    <a:pt x="84" y="88"/>
                    <a:pt x="84" y="90"/>
                    <a:pt x="83" y="93"/>
                  </a:cubicBezTo>
                  <a:cubicBezTo>
                    <a:pt x="82" y="94"/>
                    <a:pt x="82" y="95"/>
                    <a:pt x="83" y="96"/>
                  </a:cubicBezTo>
                  <a:cubicBezTo>
                    <a:pt x="83" y="99"/>
                    <a:pt x="83" y="101"/>
                    <a:pt x="82" y="104"/>
                  </a:cubicBezTo>
                  <a:cubicBezTo>
                    <a:pt x="81" y="107"/>
                    <a:pt x="80" y="110"/>
                    <a:pt x="79" y="113"/>
                  </a:cubicBezTo>
                  <a:cubicBezTo>
                    <a:pt x="79" y="113"/>
                    <a:pt x="79" y="113"/>
                    <a:pt x="79" y="114"/>
                  </a:cubicBezTo>
                  <a:cubicBezTo>
                    <a:pt x="80" y="115"/>
                    <a:pt x="82" y="116"/>
                    <a:pt x="83" y="115"/>
                  </a:cubicBezTo>
                  <a:cubicBezTo>
                    <a:pt x="83" y="115"/>
                    <a:pt x="84" y="115"/>
                    <a:pt x="84" y="115"/>
                  </a:cubicBezTo>
                  <a:cubicBezTo>
                    <a:pt x="86" y="114"/>
                    <a:pt x="87" y="114"/>
                    <a:pt x="88" y="116"/>
                  </a:cubicBezTo>
                  <a:cubicBezTo>
                    <a:pt x="88" y="117"/>
                    <a:pt x="89" y="118"/>
                    <a:pt x="90" y="118"/>
                  </a:cubicBezTo>
                  <a:cubicBezTo>
                    <a:pt x="92" y="118"/>
                    <a:pt x="93" y="119"/>
                    <a:pt x="93" y="121"/>
                  </a:cubicBezTo>
                  <a:cubicBezTo>
                    <a:pt x="94" y="122"/>
                    <a:pt x="94" y="123"/>
                    <a:pt x="95" y="124"/>
                  </a:cubicBezTo>
                  <a:cubicBezTo>
                    <a:pt x="95" y="125"/>
                    <a:pt x="95" y="125"/>
                    <a:pt x="96" y="125"/>
                  </a:cubicBezTo>
                  <a:cubicBezTo>
                    <a:pt x="100" y="128"/>
                    <a:pt x="104" y="130"/>
                    <a:pt x="107" y="132"/>
                  </a:cubicBezTo>
                  <a:cubicBezTo>
                    <a:pt x="109" y="133"/>
                    <a:pt x="110" y="134"/>
                    <a:pt x="111" y="135"/>
                  </a:cubicBezTo>
                  <a:cubicBezTo>
                    <a:pt x="112" y="137"/>
                    <a:pt x="114" y="138"/>
                    <a:pt x="117" y="138"/>
                  </a:cubicBezTo>
                  <a:cubicBezTo>
                    <a:pt x="120" y="138"/>
                    <a:pt x="123" y="138"/>
                    <a:pt x="125" y="137"/>
                  </a:cubicBezTo>
                  <a:cubicBezTo>
                    <a:pt x="128" y="137"/>
                    <a:pt x="129" y="137"/>
                    <a:pt x="130" y="140"/>
                  </a:cubicBezTo>
                  <a:cubicBezTo>
                    <a:pt x="131" y="141"/>
                    <a:pt x="131" y="142"/>
                    <a:pt x="131" y="143"/>
                  </a:cubicBezTo>
                  <a:cubicBezTo>
                    <a:pt x="130" y="147"/>
                    <a:pt x="127" y="150"/>
                    <a:pt x="125" y="152"/>
                  </a:cubicBezTo>
                  <a:cubicBezTo>
                    <a:pt x="123" y="153"/>
                    <a:pt x="120" y="155"/>
                    <a:pt x="118" y="156"/>
                  </a:cubicBezTo>
                  <a:cubicBezTo>
                    <a:pt x="117" y="157"/>
                    <a:pt x="116" y="156"/>
                    <a:pt x="114" y="156"/>
                  </a:cubicBezTo>
                  <a:cubicBezTo>
                    <a:pt x="112" y="155"/>
                    <a:pt x="110" y="154"/>
                    <a:pt x="108" y="153"/>
                  </a:cubicBezTo>
                  <a:cubicBezTo>
                    <a:pt x="107" y="152"/>
                    <a:pt x="106" y="152"/>
                    <a:pt x="105" y="151"/>
                  </a:cubicBezTo>
                  <a:cubicBezTo>
                    <a:pt x="103" y="149"/>
                    <a:pt x="100" y="148"/>
                    <a:pt x="97" y="148"/>
                  </a:cubicBezTo>
                  <a:cubicBezTo>
                    <a:pt x="92" y="148"/>
                    <a:pt x="88" y="147"/>
                    <a:pt x="84" y="145"/>
                  </a:cubicBezTo>
                  <a:cubicBezTo>
                    <a:pt x="83" y="144"/>
                    <a:pt x="82" y="142"/>
                    <a:pt x="80" y="141"/>
                  </a:cubicBezTo>
                  <a:cubicBezTo>
                    <a:pt x="78" y="142"/>
                    <a:pt x="78" y="142"/>
                    <a:pt x="77" y="140"/>
                  </a:cubicBezTo>
                  <a:cubicBezTo>
                    <a:pt x="76" y="141"/>
                    <a:pt x="75" y="142"/>
                    <a:pt x="74" y="143"/>
                  </a:cubicBezTo>
                  <a:cubicBezTo>
                    <a:pt x="73" y="145"/>
                    <a:pt x="71" y="145"/>
                    <a:pt x="70" y="145"/>
                  </a:cubicBezTo>
                  <a:cubicBezTo>
                    <a:pt x="67" y="144"/>
                    <a:pt x="65" y="142"/>
                    <a:pt x="64" y="139"/>
                  </a:cubicBezTo>
                  <a:cubicBezTo>
                    <a:pt x="63" y="141"/>
                    <a:pt x="62" y="141"/>
                    <a:pt x="60" y="141"/>
                  </a:cubicBezTo>
                  <a:cubicBezTo>
                    <a:pt x="59" y="141"/>
                    <a:pt x="58" y="141"/>
                    <a:pt x="58" y="140"/>
                  </a:cubicBezTo>
                  <a:cubicBezTo>
                    <a:pt x="57" y="138"/>
                    <a:pt x="57" y="138"/>
                    <a:pt x="56" y="138"/>
                  </a:cubicBezTo>
                  <a:cubicBezTo>
                    <a:pt x="54" y="137"/>
                    <a:pt x="53" y="136"/>
                    <a:pt x="52" y="136"/>
                  </a:cubicBezTo>
                  <a:cubicBezTo>
                    <a:pt x="52" y="135"/>
                    <a:pt x="51" y="135"/>
                    <a:pt x="51" y="135"/>
                  </a:cubicBezTo>
                  <a:cubicBezTo>
                    <a:pt x="49" y="136"/>
                    <a:pt x="47" y="136"/>
                    <a:pt x="45" y="136"/>
                  </a:cubicBezTo>
                  <a:cubicBezTo>
                    <a:pt x="45" y="136"/>
                    <a:pt x="44" y="135"/>
                    <a:pt x="44" y="135"/>
                  </a:cubicBezTo>
                  <a:cubicBezTo>
                    <a:pt x="42" y="136"/>
                    <a:pt x="42" y="138"/>
                    <a:pt x="43" y="139"/>
                  </a:cubicBezTo>
                  <a:cubicBezTo>
                    <a:pt x="44" y="140"/>
                    <a:pt x="44" y="140"/>
                    <a:pt x="44" y="141"/>
                  </a:cubicBezTo>
                  <a:cubicBezTo>
                    <a:pt x="45" y="143"/>
                    <a:pt x="44" y="145"/>
                    <a:pt x="41" y="146"/>
                  </a:cubicBezTo>
                  <a:cubicBezTo>
                    <a:pt x="40" y="146"/>
                    <a:pt x="40" y="146"/>
                    <a:pt x="39" y="146"/>
                  </a:cubicBezTo>
                  <a:cubicBezTo>
                    <a:pt x="38" y="149"/>
                    <a:pt x="39" y="151"/>
                    <a:pt x="39" y="154"/>
                  </a:cubicBezTo>
                  <a:cubicBezTo>
                    <a:pt x="40" y="156"/>
                    <a:pt x="40" y="159"/>
                    <a:pt x="40" y="161"/>
                  </a:cubicBezTo>
                  <a:cubicBezTo>
                    <a:pt x="41" y="163"/>
                    <a:pt x="42" y="164"/>
                    <a:pt x="43" y="165"/>
                  </a:cubicBezTo>
                  <a:cubicBezTo>
                    <a:pt x="45" y="167"/>
                    <a:pt x="47" y="168"/>
                    <a:pt x="47" y="171"/>
                  </a:cubicBezTo>
                  <a:cubicBezTo>
                    <a:pt x="49" y="175"/>
                    <a:pt x="47" y="180"/>
                    <a:pt x="42" y="182"/>
                  </a:cubicBezTo>
                  <a:cubicBezTo>
                    <a:pt x="39" y="183"/>
                    <a:pt x="37" y="184"/>
                    <a:pt x="35" y="186"/>
                  </a:cubicBezTo>
                  <a:cubicBezTo>
                    <a:pt x="33" y="188"/>
                    <a:pt x="31" y="188"/>
                    <a:pt x="29" y="186"/>
                  </a:cubicBezTo>
                  <a:cubicBezTo>
                    <a:pt x="27" y="183"/>
                    <a:pt x="26" y="181"/>
                    <a:pt x="27" y="178"/>
                  </a:cubicBezTo>
                  <a:cubicBezTo>
                    <a:pt x="27" y="176"/>
                    <a:pt x="27" y="174"/>
                    <a:pt x="27" y="172"/>
                  </a:cubicBezTo>
                  <a:cubicBezTo>
                    <a:pt x="27" y="171"/>
                    <a:pt x="27" y="170"/>
                    <a:pt x="26" y="170"/>
                  </a:cubicBezTo>
                  <a:cubicBezTo>
                    <a:pt x="23" y="167"/>
                    <a:pt x="20" y="163"/>
                    <a:pt x="18" y="159"/>
                  </a:cubicBezTo>
                  <a:cubicBezTo>
                    <a:pt x="18" y="158"/>
                    <a:pt x="17" y="157"/>
                    <a:pt x="16" y="15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8" name="Freeform 128">
              <a:extLst>
                <a:ext uri="{FF2B5EF4-FFF2-40B4-BE49-F238E27FC236}">
                  <a16:creationId xmlns:a16="http://schemas.microsoft.com/office/drawing/2014/main" id="{B18A8CA8-342D-4D3E-99AA-A617E23F1AFB}"/>
                </a:ext>
              </a:extLst>
            </p:cNvPr>
            <p:cNvSpPr>
              <a:spLocks noEditPoints="1"/>
            </p:cNvSpPr>
            <p:nvPr/>
          </p:nvSpPr>
          <p:spPr bwMode="auto">
            <a:xfrm>
              <a:off x="5662613" y="3614738"/>
              <a:ext cx="101600" cy="319088"/>
            </a:xfrm>
            <a:custGeom>
              <a:avLst/>
              <a:gdLst>
                <a:gd name="T0" fmla="*/ 26 w 34"/>
                <a:gd name="T1" fmla="*/ 44 h 107"/>
                <a:gd name="T2" fmla="*/ 15 w 34"/>
                <a:gd name="T3" fmla="*/ 46 h 107"/>
                <a:gd name="T4" fmla="*/ 8 w 34"/>
                <a:gd name="T5" fmla="*/ 45 h 107"/>
                <a:gd name="T6" fmla="*/ 3 w 34"/>
                <a:gd name="T7" fmla="*/ 28 h 107"/>
                <a:gd name="T8" fmla="*/ 6 w 34"/>
                <a:gd name="T9" fmla="*/ 27 h 107"/>
                <a:gd name="T10" fmla="*/ 0 w 34"/>
                <a:gd name="T11" fmla="*/ 8 h 107"/>
                <a:gd name="T12" fmla="*/ 22 w 34"/>
                <a:gd name="T13" fmla="*/ 0 h 107"/>
                <a:gd name="T14" fmla="*/ 21 w 34"/>
                <a:gd name="T15" fmla="*/ 3 h 107"/>
                <a:gd name="T16" fmla="*/ 24 w 34"/>
                <a:gd name="T17" fmla="*/ 8 h 107"/>
                <a:gd name="T18" fmla="*/ 25 w 34"/>
                <a:gd name="T19" fmla="*/ 2 h 107"/>
                <a:gd name="T20" fmla="*/ 30 w 34"/>
                <a:gd name="T21" fmla="*/ 22 h 107"/>
                <a:gd name="T22" fmla="*/ 33 w 34"/>
                <a:gd name="T23" fmla="*/ 37 h 107"/>
                <a:gd name="T24" fmla="*/ 33 w 34"/>
                <a:gd name="T25" fmla="*/ 46 h 107"/>
                <a:gd name="T26" fmla="*/ 27 w 34"/>
                <a:gd name="T27" fmla="*/ 47 h 107"/>
                <a:gd name="T28" fmla="*/ 34 w 34"/>
                <a:gd name="T29" fmla="*/ 60 h 107"/>
                <a:gd name="T30" fmla="*/ 31 w 34"/>
                <a:gd name="T31" fmla="*/ 80 h 107"/>
                <a:gd name="T32" fmla="*/ 33 w 34"/>
                <a:gd name="T33" fmla="*/ 97 h 107"/>
                <a:gd name="T34" fmla="*/ 25 w 34"/>
                <a:gd name="T35" fmla="*/ 106 h 107"/>
                <a:gd name="T36" fmla="*/ 9 w 34"/>
                <a:gd name="T37" fmla="*/ 102 h 107"/>
                <a:gd name="T38" fmla="*/ 7 w 34"/>
                <a:gd name="T39" fmla="*/ 84 h 107"/>
                <a:gd name="T40" fmla="*/ 10 w 34"/>
                <a:gd name="T41" fmla="*/ 82 h 107"/>
                <a:gd name="T42" fmla="*/ 10 w 34"/>
                <a:gd name="T43" fmla="*/ 65 h 107"/>
                <a:gd name="T44" fmla="*/ 12 w 34"/>
                <a:gd name="T45" fmla="*/ 48 h 107"/>
                <a:gd name="T46" fmla="*/ 17 w 34"/>
                <a:gd name="T47" fmla="*/ 47 h 107"/>
                <a:gd name="T48" fmla="*/ 19 w 34"/>
                <a:gd name="T49" fmla="*/ 88 h 107"/>
                <a:gd name="T50" fmla="*/ 22 w 34"/>
                <a:gd name="T51" fmla="*/ 89 h 107"/>
                <a:gd name="T52" fmla="*/ 24 w 34"/>
                <a:gd name="T53" fmla="*/ 100 h 107"/>
                <a:gd name="T54" fmla="*/ 19 w 34"/>
                <a:gd name="T55" fmla="*/ 36 h 107"/>
                <a:gd name="T56" fmla="*/ 18 w 34"/>
                <a:gd name="T57" fmla="*/ 27 h 107"/>
                <a:gd name="T58" fmla="*/ 30 w 34"/>
                <a:gd name="T59" fmla="*/ 67 h 107"/>
                <a:gd name="T60" fmla="*/ 22 w 34"/>
                <a:gd name="T61" fmla="*/ 67 h 107"/>
                <a:gd name="T62" fmla="*/ 30 w 34"/>
                <a:gd name="T63" fmla="*/ 71 h 107"/>
                <a:gd name="T64" fmla="*/ 13 w 34"/>
                <a:gd name="T65" fmla="*/ 54 h 107"/>
                <a:gd name="T66" fmla="*/ 14 w 34"/>
                <a:gd name="T67" fmla="*/ 65 h 107"/>
                <a:gd name="T68" fmla="*/ 29 w 34"/>
                <a:gd name="T69" fmla="*/ 87 h 107"/>
                <a:gd name="T70" fmla="*/ 28 w 34"/>
                <a:gd name="T71" fmla="*/ 86 h 107"/>
                <a:gd name="T72" fmla="*/ 19 w 34"/>
                <a:gd name="T73"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107">
                  <a:moveTo>
                    <a:pt x="17" y="47"/>
                  </a:moveTo>
                  <a:cubicBezTo>
                    <a:pt x="20" y="48"/>
                    <a:pt x="23" y="47"/>
                    <a:pt x="26" y="44"/>
                  </a:cubicBezTo>
                  <a:cubicBezTo>
                    <a:pt x="26" y="44"/>
                    <a:pt x="25" y="45"/>
                    <a:pt x="25" y="45"/>
                  </a:cubicBezTo>
                  <a:cubicBezTo>
                    <a:pt x="22" y="47"/>
                    <a:pt x="18" y="47"/>
                    <a:pt x="15" y="46"/>
                  </a:cubicBezTo>
                  <a:cubicBezTo>
                    <a:pt x="14" y="46"/>
                    <a:pt x="14" y="46"/>
                    <a:pt x="13" y="46"/>
                  </a:cubicBezTo>
                  <a:cubicBezTo>
                    <a:pt x="11" y="46"/>
                    <a:pt x="10" y="46"/>
                    <a:pt x="8" y="45"/>
                  </a:cubicBezTo>
                  <a:cubicBezTo>
                    <a:pt x="8" y="45"/>
                    <a:pt x="7" y="44"/>
                    <a:pt x="6" y="44"/>
                  </a:cubicBezTo>
                  <a:cubicBezTo>
                    <a:pt x="5" y="39"/>
                    <a:pt x="4" y="33"/>
                    <a:pt x="3" y="28"/>
                  </a:cubicBezTo>
                  <a:cubicBezTo>
                    <a:pt x="5" y="28"/>
                    <a:pt x="7" y="28"/>
                    <a:pt x="9" y="27"/>
                  </a:cubicBezTo>
                  <a:cubicBezTo>
                    <a:pt x="8" y="27"/>
                    <a:pt x="7" y="27"/>
                    <a:pt x="6" y="27"/>
                  </a:cubicBezTo>
                  <a:cubicBezTo>
                    <a:pt x="5" y="27"/>
                    <a:pt x="4" y="26"/>
                    <a:pt x="4" y="25"/>
                  </a:cubicBezTo>
                  <a:cubicBezTo>
                    <a:pt x="2" y="19"/>
                    <a:pt x="1" y="13"/>
                    <a:pt x="0" y="8"/>
                  </a:cubicBezTo>
                  <a:cubicBezTo>
                    <a:pt x="0" y="6"/>
                    <a:pt x="3" y="2"/>
                    <a:pt x="5" y="2"/>
                  </a:cubicBezTo>
                  <a:cubicBezTo>
                    <a:pt x="11" y="1"/>
                    <a:pt x="16" y="1"/>
                    <a:pt x="22" y="0"/>
                  </a:cubicBezTo>
                  <a:cubicBezTo>
                    <a:pt x="23" y="0"/>
                    <a:pt x="23" y="0"/>
                    <a:pt x="24" y="1"/>
                  </a:cubicBezTo>
                  <a:cubicBezTo>
                    <a:pt x="23" y="1"/>
                    <a:pt x="22" y="2"/>
                    <a:pt x="21" y="3"/>
                  </a:cubicBezTo>
                  <a:cubicBezTo>
                    <a:pt x="21" y="3"/>
                    <a:pt x="22" y="3"/>
                    <a:pt x="23" y="3"/>
                  </a:cubicBezTo>
                  <a:cubicBezTo>
                    <a:pt x="23" y="5"/>
                    <a:pt x="23" y="6"/>
                    <a:pt x="24" y="8"/>
                  </a:cubicBezTo>
                  <a:cubicBezTo>
                    <a:pt x="24" y="6"/>
                    <a:pt x="24" y="3"/>
                    <a:pt x="24" y="1"/>
                  </a:cubicBezTo>
                  <a:cubicBezTo>
                    <a:pt x="25" y="1"/>
                    <a:pt x="25" y="2"/>
                    <a:pt x="25" y="2"/>
                  </a:cubicBezTo>
                  <a:cubicBezTo>
                    <a:pt x="26" y="9"/>
                    <a:pt x="27" y="15"/>
                    <a:pt x="28" y="21"/>
                  </a:cubicBezTo>
                  <a:cubicBezTo>
                    <a:pt x="29" y="21"/>
                    <a:pt x="29" y="22"/>
                    <a:pt x="30" y="22"/>
                  </a:cubicBezTo>
                  <a:cubicBezTo>
                    <a:pt x="32" y="22"/>
                    <a:pt x="33" y="23"/>
                    <a:pt x="33" y="24"/>
                  </a:cubicBezTo>
                  <a:cubicBezTo>
                    <a:pt x="33" y="28"/>
                    <a:pt x="33" y="32"/>
                    <a:pt x="33" y="37"/>
                  </a:cubicBezTo>
                  <a:cubicBezTo>
                    <a:pt x="34" y="39"/>
                    <a:pt x="34" y="41"/>
                    <a:pt x="32" y="42"/>
                  </a:cubicBezTo>
                  <a:cubicBezTo>
                    <a:pt x="32" y="43"/>
                    <a:pt x="33" y="44"/>
                    <a:pt x="33" y="46"/>
                  </a:cubicBezTo>
                  <a:cubicBezTo>
                    <a:pt x="31" y="46"/>
                    <a:pt x="29" y="46"/>
                    <a:pt x="27" y="47"/>
                  </a:cubicBezTo>
                  <a:cubicBezTo>
                    <a:pt x="27" y="47"/>
                    <a:pt x="27" y="47"/>
                    <a:pt x="27" y="47"/>
                  </a:cubicBezTo>
                  <a:cubicBezTo>
                    <a:pt x="29" y="47"/>
                    <a:pt x="31" y="47"/>
                    <a:pt x="34" y="47"/>
                  </a:cubicBezTo>
                  <a:cubicBezTo>
                    <a:pt x="34" y="51"/>
                    <a:pt x="34" y="55"/>
                    <a:pt x="34" y="60"/>
                  </a:cubicBezTo>
                  <a:cubicBezTo>
                    <a:pt x="33" y="64"/>
                    <a:pt x="32" y="67"/>
                    <a:pt x="32" y="71"/>
                  </a:cubicBezTo>
                  <a:cubicBezTo>
                    <a:pt x="32" y="74"/>
                    <a:pt x="32" y="77"/>
                    <a:pt x="31" y="80"/>
                  </a:cubicBezTo>
                  <a:cubicBezTo>
                    <a:pt x="34" y="79"/>
                    <a:pt x="34" y="81"/>
                    <a:pt x="34" y="82"/>
                  </a:cubicBezTo>
                  <a:cubicBezTo>
                    <a:pt x="33" y="87"/>
                    <a:pt x="33" y="92"/>
                    <a:pt x="33" y="97"/>
                  </a:cubicBezTo>
                  <a:cubicBezTo>
                    <a:pt x="33" y="98"/>
                    <a:pt x="33" y="99"/>
                    <a:pt x="32" y="99"/>
                  </a:cubicBezTo>
                  <a:cubicBezTo>
                    <a:pt x="30" y="102"/>
                    <a:pt x="27" y="104"/>
                    <a:pt x="25" y="106"/>
                  </a:cubicBezTo>
                  <a:cubicBezTo>
                    <a:pt x="24" y="106"/>
                    <a:pt x="23" y="107"/>
                    <a:pt x="22" y="106"/>
                  </a:cubicBezTo>
                  <a:cubicBezTo>
                    <a:pt x="18" y="105"/>
                    <a:pt x="14" y="103"/>
                    <a:pt x="9" y="102"/>
                  </a:cubicBezTo>
                  <a:cubicBezTo>
                    <a:pt x="8" y="102"/>
                    <a:pt x="7" y="101"/>
                    <a:pt x="7" y="99"/>
                  </a:cubicBezTo>
                  <a:cubicBezTo>
                    <a:pt x="7" y="94"/>
                    <a:pt x="7" y="89"/>
                    <a:pt x="7" y="84"/>
                  </a:cubicBezTo>
                  <a:cubicBezTo>
                    <a:pt x="7" y="83"/>
                    <a:pt x="8" y="82"/>
                    <a:pt x="9" y="81"/>
                  </a:cubicBezTo>
                  <a:cubicBezTo>
                    <a:pt x="9" y="82"/>
                    <a:pt x="10" y="82"/>
                    <a:pt x="10" y="82"/>
                  </a:cubicBezTo>
                  <a:cubicBezTo>
                    <a:pt x="10" y="77"/>
                    <a:pt x="10" y="72"/>
                    <a:pt x="10" y="67"/>
                  </a:cubicBezTo>
                  <a:cubicBezTo>
                    <a:pt x="10" y="67"/>
                    <a:pt x="10" y="66"/>
                    <a:pt x="10" y="65"/>
                  </a:cubicBezTo>
                  <a:cubicBezTo>
                    <a:pt x="10" y="64"/>
                    <a:pt x="11" y="64"/>
                    <a:pt x="11" y="63"/>
                  </a:cubicBezTo>
                  <a:cubicBezTo>
                    <a:pt x="11" y="58"/>
                    <a:pt x="11" y="53"/>
                    <a:pt x="12" y="48"/>
                  </a:cubicBezTo>
                  <a:cubicBezTo>
                    <a:pt x="12" y="47"/>
                    <a:pt x="12" y="47"/>
                    <a:pt x="13" y="46"/>
                  </a:cubicBezTo>
                  <a:cubicBezTo>
                    <a:pt x="14" y="46"/>
                    <a:pt x="15" y="46"/>
                    <a:pt x="17" y="47"/>
                  </a:cubicBezTo>
                  <a:close/>
                  <a:moveTo>
                    <a:pt x="25" y="89"/>
                  </a:moveTo>
                  <a:cubicBezTo>
                    <a:pt x="23" y="89"/>
                    <a:pt x="21" y="88"/>
                    <a:pt x="19" y="88"/>
                  </a:cubicBezTo>
                  <a:cubicBezTo>
                    <a:pt x="19" y="88"/>
                    <a:pt x="19" y="88"/>
                    <a:pt x="19" y="88"/>
                  </a:cubicBezTo>
                  <a:cubicBezTo>
                    <a:pt x="20" y="88"/>
                    <a:pt x="21" y="89"/>
                    <a:pt x="22" y="89"/>
                  </a:cubicBezTo>
                  <a:cubicBezTo>
                    <a:pt x="24" y="90"/>
                    <a:pt x="24" y="90"/>
                    <a:pt x="24" y="92"/>
                  </a:cubicBezTo>
                  <a:cubicBezTo>
                    <a:pt x="24" y="95"/>
                    <a:pt x="24" y="97"/>
                    <a:pt x="24" y="100"/>
                  </a:cubicBezTo>
                  <a:cubicBezTo>
                    <a:pt x="24" y="96"/>
                    <a:pt x="25" y="93"/>
                    <a:pt x="25" y="89"/>
                  </a:cubicBezTo>
                  <a:close/>
                  <a:moveTo>
                    <a:pt x="19" y="36"/>
                  </a:moveTo>
                  <a:cubicBezTo>
                    <a:pt x="19" y="34"/>
                    <a:pt x="19" y="30"/>
                    <a:pt x="19" y="26"/>
                  </a:cubicBezTo>
                  <a:cubicBezTo>
                    <a:pt x="18" y="27"/>
                    <a:pt x="18" y="27"/>
                    <a:pt x="18" y="27"/>
                  </a:cubicBezTo>
                  <a:cubicBezTo>
                    <a:pt x="18" y="30"/>
                    <a:pt x="19" y="34"/>
                    <a:pt x="19" y="36"/>
                  </a:cubicBezTo>
                  <a:close/>
                  <a:moveTo>
                    <a:pt x="30" y="67"/>
                  </a:moveTo>
                  <a:cubicBezTo>
                    <a:pt x="27" y="67"/>
                    <a:pt x="24" y="67"/>
                    <a:pt x="22" y="67"/>
                  </a:cubicBezTo>
                  <a:cubicBezTo>
                    <a:pt x="22" y="67"/>
                    <a:pt x="22" y="67"/>
                    <a:pt x="22" y="67"/>
                  </a:cubicBezTo>
                  <a:cubicBezTo>
                    <a:pt x="23" y="68"/>
                    <a:pt x="25" y="68"/>
                    <a:pt x="26" y="68"/>
                  </a:cubicBezTo>
                  <a:cubicBezTo>
                    <a:pt x="29" y="68"/>
                    <a:pt x="30" y="69"/>
                    <a:pt x="30" y="71"/>
                  </a:cubicBezTo>
                  <a:cubicBezTo>
                    <a:pt x="30" y="70"/>
                    <a:pt x="30" y="68"/>
                    <a:pt x="30" y="67"/>
                  </a:cubicBezTo>
                  <a:close/>
                  <a:moveTo>
                    <a:pt x="13" y="54"/>
                  </a:moveTo>
                  <a:cubicBezTo>
                    <a:pt x="13" y="57"/>
                    <a:pt x="13" y="61"/>
                    <a:pt x="13" y="65"/>
                  </a:cubicBezTo>
                  <a:cubicBezTo>
                    <a:pt x="14" y="65"/>
                    <a:pt x="14" y="65"/>
                    <a:pt x="14" y="65"/>
                  </a:cubicBezTo>
                  <a:cubicBezTo>
                    <a:pt x="14" y="61"/>
                    <a:pt x="14" y="57"/>
                    <a:pt x="13" y="54"/>
                  </a:cubicBezTo>
                  <a:close/>
                  <a:moveTo>
                    <a:pt x="29" y="87"/>
                  </a:moveTo>
                  <a:cubicBezTo>
                    <a:pt x="30" y="87"/>
                    <a:pt x="31" y="87"/>
                    <a:pt x="31" y="85"/>
                  </a:cubicBezTo>
                  <a:cubicBezTo>
                    <a:pt x="30" y="86"/>
                    <a:pt x="29" y="86"/>
                    <a:pt x="28" y="86"/>
                  </a:cubicBezTo>
                  <a:cubicBezTo>
                    <a:pt x="25" y="86"/>
                    <a:pt x="22" y="86"/>
                    <a:pt x="19" y="85"/>
                  </a:cubicBezTo>
                  <a:cubicBezTo>
                    <a:pt x="19" y="86"/>
                    <a:pt x="19" y="86"/>
                    <a:pt x="19" y="86"/>
                  </a:cubicBezTo>
                  <a:cubicBezTo>
                    <a:pt x="22" y="86"/>
                    <a:pt x="26" y="87"/>
                    <a:pt x="29" y="8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09" name="Freeform 129">
              <a:extLst>
                <a:ext uri="{FF2B5EF4-FFF2-40B4-BE49-F238E27FC236}">
                  <a16:creationId xmlns:a16="http://schemas.microsoft.com/office/drawing/2014/main" id="{F34A095A-8B4D-41E1-9632-7C64C276A1A0}"/>
                </a:ext>
              </a:extLst>
            </p:cNvPr>
            <p:cNvSpPr>
              <a:spLocks/>
            </p:cNvSpPr>
            <p:nvPr/>
          </p:nvSpPr>
          <p:spPr bwMode="auto">
            <a:xfrm>
              <a:off x="5703888" y="3956050"/>
              <a:ext cx="53975" cy="58738"/>
            </a:xfrm>
            <a:custGeom>
              <a:avLst/>
              <a:gdLst>
                <a:gd name="T0" fmla="*/ 14 w 18"/>
                <a:gd name="T1" fmla="*/ 0 h 20"/>
                <a:gd name="T2" fmla="*/ 3 w 18"/>
                <a:gd name="T3" fmla="*/ 2 h 20"/>
                <a:gd name="T4" fmla="*/ 0 w 18"/>
                <a:gd name="T5" fmla="*/ 2 h 20"/>
                <a:gd name="T6" fmla="*/ 0 w 18"/>
                <a:gd name="T7" fmla="*/ 20 h 20"/>
                <a:gd name="T8" fmla="*/ 12 w 18"/>
                <a:gd name="T9" fmla="*/ 18 h 20"/>
                <a:gd name="T10" fmla="*/ 17 w 18"/>
                <a:gd name="T11" fmla="*/ 12 h 20"/>
                <a:gd name="T12" fmla="*/ 18 w 18"/>
                <a:gd name="T13" fmla="*/ 0 h 20"/>
                <a:gd name="T14" fmla="*/ 14 w 1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4" y="0"/>
                  </a:moveTo>
                  <a:cubicBezTo>
                    <a:pt x="10" y="0"/>
                    <a:pt x="7" y="1"/>
                    <a:pt x="3" y="2"/>
                  </a:cubicBezTo>
                  <a:cubicBezTo>
                    <a:pt x="2" y="2"/>
                    <a:pt x="1" y="2"/>
                    <a:pt x="0" y="2"/>
                  </a:cubicBezTo>
                  <a:cubicBezTo>
                    <a:pt x="0" y="8"/>
                    <a:pt x="0" y="14"/>
                    <a:pt x="0" y="20"/>
                  </a:cubicBezTo>
                  <a:cubicBezTo>
                    <a:pt x="4" y="19"/>
                    <a:pt x="8" y="19"/>
                    <a:pt x="12" y="18"/>
                  </a:cubicBezTo>
                  <a:cubicBezTo>
                    <a:pt x="17" y="17"/>
                    <a:pt x="17" y="17"/>
                    <a:pt x="17" y="12"/>
                  </a:cubicBezTo>
                  <a:cubicBezTo>
                    <a:pt x="18" y="8"/>
                    <a:pt x="18" y="4"/>
                    <a:pt x="18" y="0"/>
                  </a:cubicBezTo>
                  <a:cubicBezTo>
                    <a:pt x="16" y="0"/>
                    <a:pt x="15" y="0"/>
                    <a:pt x="14" y="0"/>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0" name="Freeform 130">
              <a:extLst>
                <a:ext uri="{FF2B5EF4-FFF2-40B4-BE49-F238E27FC236}">
                  <a16:creationId xmlns:a16="http://schemas.microsoft.com/office/drawing/2014/main" id="{4207D75E-C512-485E-9A9A-A390105A8E99}"/>
                </a:ext>
              </a:extLst>
            </p:cNvPr>
            <p:cNvSpPr>
              <a:spLocks/>
            </p:cNvSpPr>
            <p:nvPr/>
          </p:nvSpPr>
          <p:spPr bwMode="auto">
            <a:xfrm>
              <a:off x="5676900" y="3933825"/>
              <a:ext cx="80963" cy="80963"/>
            </a:xfrm>
            <a:custGeom>
              <a:avLst/>
              <a:gdLst>
                <a:gd name="T0" fmla="*/ 23 w 27"/>
                <a:gd name="T1" fmla="*/ 7 h 27"/>
                <a:gd name="T2" fmla="*/ 27 w 27"/>
                <a:gd name="T3" fmla="*/ 6 h 27"/>
                <a:gd name="T4" fmla="*/ 27 w 27"/>
                <a:gd name="T5" fmla="*/ 5 h 27"/>
                <a:gd name="T6" fmla="*/ 26 w 27"/>
                <a:gd name="T7" fmla="*/ 5 h 27"/>
                <a:gd name="T8" fmla="*/ 13 w 27"/>
                <a:gd name="T9" fmla="*/ 1 h 27"/>
                <a:gd name="T10" fmla="*/ 3 w 27"/>
                <a:gd name="T11" fmla="*/ 2 h 27"/>
                <a:gd name="T12" fmla="*/ 1 w 27"/>
                <a:gd name="T13" fmla="*/ 4 h 27"/>
                <a:gd name="T14" fmla="*/ 0 w 27"/>
                <a:gd name="T15" fmla="*/ 19 h 27"/>
                <a:gd name="T16" fmla="*/ 1 w 27"/>
                <a:gd name="T17" fmla="*/ 21 h 27"/>
                <a:gd name="T18" fmla="*/ 8 w 27"/>
                <a:gd name="T19" fmla="*/ 27 h 27"/>
                <a:gd name="T20" fmla="*/ 8 w 27"/>
                <a:gd name="T21" fmla="*/ 8 h 27"/>
                <a:gd name="T22" fmla="*/ 23 w 27"/>
                <a:gd name="T23" fmla="*/ 7 h 27"/>
                <a:gd name="T24" fmla="*/ 23 w 27"/>
                <a:gd name="T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27">
                  <a:moveTo>
                    <a:pt x="23" y="7"/>
                  </a:moveTo>
                  <a:cubicBezTo>
                    <a:pt x="24" y="7"/>
                    <a:pt x="25" y="6"/>
                    <a:pt x="27" y="6"/>
                  </a:cubicBezTo>
                  <a:cubicBezTo>
                    <a:pt x="27" y="6"/>
                    <a:pt x="27" y="6"/>
                    <a:pt x="27" y="5"/>
                  </a:cubicBezTo>
                  <a:cubicBezTo>
                    <a:pt x="27" y="5"/>
                    <a:pt x="26" y="5"/>
                    <a:pt x="26" y="5"/>
                  </a:cubicBezTo>
                  <a:cubicBezTo>
                    <a:pt x="22" y="2"/>
                    <a:pt x="18" y="0"/>
                    <a:pt x="13" y="1"/>
                  </a:cubicBezTo>
                  <a:cubicBezTo>
                    <a:pt x="10" y="1"/>
                    <a:pt x="6" y="2"/>
                    <a:pt x="3" y="2"/>
                  </a:cubicBezTo>
                  <a:cubicBezTo>
                    <a:pt x="2" y="2"/>
                    <a:pt x="1" y="3"/>
                    <a:pt x="1" y="4"/>
                  </a:cubicBezTo>
                  <a:cubicBezTo>
                    <a:pt x="1" y="9"/>
                    <a:pt x="0" y="14"/>
                    <a:pt x="0" y="19"/>
                  </a:cubicBezTo>
                  <a:cubicBezTo>
                    <a:pt x="0" y="20"/>
                    <a:pt x="0" y="20"/>
                    <a:pt x="1" y="21"/>
                  </a:cubicBezTo>
                  <a:cubicBezTo>
                    <a:pt x="3" y="23"/>
                    <a:pt x="5" y="24"/>
                    <a:pt x="8" y="27"/>
                  </a:cubicBezTo>
                  <a:cubicBezTo>
                    <a:pt x="8" y="20"/>
                    <a:pt x="8" y="14"/>
                    <a:pt x="8" y="8"/>
                  </a:cubicBezTo>
                  <a:cubicBezTo>
                    <a:pt x="13" y="8"/>
                    <a:pt x="18" y="7"/>
                    <a:pt x="23" y="7"/>
                  </a:cubicBezTo>
                  <a:cubicBezTo>
                    <a:pt x="23" y="7"/>
                    <a:pt x="23" y="7"/>
                    <a:pt x="23" y="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1" name="Freeform 131">
              <a:extLst>
                <a:ext uri="{FF2B5EF4-FFF2-40B4-BE49-F238E27FC236}">
                  <a16:creationId xmlns:a16="http://schemas.microsoft.com/office/drawing/2014/main" id="{67601873-DB7C-4A57-993A-ED14D2FB9A23}"/>
                </a:ext>
              </a:extLst>
            </p:cNvPr>
            <p:cNvSpPr>
              <a:spLocks/>
            </p:cNvSpPr>
            <p:nvPr/>
          </p:nvSpPr>
          <p:spPr bwMode="auto">
            <a:xfrm>
              <a:off x="5595938" y="3976688"/>
              <a:ext cx="57150" cy="61913"/>
            </a:xfrm>
            <a:custGeom>
              <a:avLst/>
              <a:gdLst>
                <a:gd name="T0" fmla="*/ 15 w 19"/>
                <a:gd name="T1" fmla="*/ 1 h 21"/>
                <a:gd name="T2" fmla="*/ 4 w 19"/>
                <a:gd name="T3" fmla="*/ 2 h 21"/>
                <a:gd name="T4" fmla="*/ 0 w 19"/>
                <a:gd name="T5" fmla="*/ 3 h 21"/>
                <a:gd name="T6" fmla="*/ 0 w 19"/>
                <a:gd name="T7" fmla="*/ 21 h 21"/>
                <a:gd name="T8" fmla="*/ 13 w 19"/>
                <a:gd name="T9" fmla="*/ 20 h 21"/>
                <a:gd name="T10" fmla="*/ 19 w 19"/>
                <a:gd name="T11" fmla="*/ 13 h 21"/>
                <a:gd name="T12" fmla="*/ 19 w 19"/>
                <a:gd name="T13" fmla="*/ 0 h 21"/>
                <a:gd name="T14" fmla="*/ 15 w 19"/>
                <a:gd name="T15" fmla="*/ 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21">
                  <a:moveTo>
                    <a:pt x="15" y="1"/>
                  </a:moveTo>
                  <a:cubicBezTo>
                    <a:pt x="11" y="1"/>
                    <a:pt x="7" y="2"/>
                    <a:pt x="4" y="2"/>
                  </a:cubicBezTo>
                  <a:cubicBezTo>
                    <a:pt x="3" y="2"/>
                    <a:pt x="1" y="3"/>
                    <a:pt x="0" y="3"/>
                  </a:cubicBezTo>
                  <a:cubicBezTo>
                    <a:pt x="0" y="9"/>
                    <a:pt x="0" y="15"/>
                    <a:pt x="0" y="21"/>
                  </a:cubicBezTo>
                  <a:cubicBezTo>
                    <a:pt x="4" y="21"/>
                    <a:pt x="9" y="20"/>
                    <a:pt x="13" y="20"/>
                  </a:cubicBezTo>
                  <a:cubicBezTo>
                    <a:pt x="18" y="19"/>
                    <a:pt x="18" y="19"/>
                    <a:pt x="19" y="13"/>
                  </a:cubicBezTo>
                  <a:cubicBezTo>
                    <a:pt x="19" y="9"/>
                    <a:pt x="19" y="5"/>
                    <a:pt x="19" y="0"/>
                  </a:cubicBezTo>
                  <a:cubicBezTo>
                    <a:pt x="18" y="0"/>
                    <a:pt x="16" y="0"/>
                    <a:pt x="15" y="1"/>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2" name="Freeform 132">
              <a:extLst>
                <a:ext uri="{FF2B5EF4-FFF2-40B4-BE49-F238E27FC236}">
                  <a16:creationId xmlns:a16="http://schemas.microsoft.com/office/drawing/2014/main" id="{B1776F58-ED57-4150-BF1D-54D4E1D075E1}"/>
                </a:ext>
              </a:extLst>
            </p:cNvPr>
            <p:cNvSpPr>
              <a:spLocks/>
            </p:cNvSpPr>
            <p:nvPr/>
          </p:nvSpPr>
          <p:spPr bwMode="auto">
            <a:xfrm>
              <a:off x="5568950" y="3957638"/>
              <a:ext cx="84138" cy="80963"/>
            </a:xfrm>
            <a:custGeom>
              <a:avLst/>
              <a:gdLst>
                <a:gd name="T0" fmla="*/ 24 w 28"/>
                <a:gd name="T1" fmla="*/ 7 h 27"/>
                <a:gd name="T2" fmla="*/ 28 w 28"/>
                <a:gd name="T3" fmla="*/ 6 h 27"/>
                <a:gd name="T4" fmla="*/ 28 w 28"/>
                <a:gd name="T5" fmla="*/ 5 h 27"/>
                <a:gd name="T6" fmla="*/ 27 w 28"/>
                <a:gd name="T7" fmla="*/ 4 h 27"/>
                <a:gd name="T8" fmla="*/ 14 w 28"/>
                <a:gd name="T9" fmla="*/ 0 h 27"/>
                <a:gd name="T10" fmla="*/ 3 w 28"/>
                <a:gd name="T11" fmla="*/ 1 h 27"/>
                <a:gd name="T12" fmla="*/ 1 w 28"/>
                <a:gd name="T13" fmla="*/ 3 h 27"/>
                <a:gd name="T14" fmla="*/ 0 w 28"/>
                <a:gd name="T15" fmla="*/ 19 h 27"/>
                <a:gd name="T16" fmla="*/ 1 w 28"/>
                <a:gd name="T17" fmla="*/ 21 h 27"/>
                <a:gd name="T18" fmla="*/ 8 w 28"/>
                <a:gd name="T19" fmla="*/ 27 h 27"/>
                <a:gd name="T20" fmla="*/ 8 w 28"/>
                <a:gd name="T21" fmla="*/ 8 h 27"/>
                <a:gd name="T22" fmla="*/ 24 w 28"/>
                <a:gd name="T23" fmla="*/ 6 h 27"/>
                <a:gd name="T24" fmla="*/ 24 w 28"/>
                <a:gd name="T25"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 h="27">
                  <a:moveTo>
                    <a:pt x="24" y="7"/>
                  </a:moveTo>
                  <a:cubicBezTo>
                    <a:pt x="25" y="6"/>
                    <a:pt x="27" y="6"/>
                    <a:pt x="28" y="6"/>
                  </a:cubicBezTo>
                  <a:cubicBezTo>
                    <a:pt x="28" y="5"/>
                    <a:pt x="28" y="5"/>
                    <a:pt x="28" y="5"/>
                  </a:cubicBezTo>
                  <a:cubicBezTo>
                    <a:pt x="28" y="5"/>
                    <a:pt x="27" y="4"/>
                    <a:pt x="27" y="4"/>
                  </a:cubicBezTo>
                  <a:cubicBezTo>
                    <a:pt x="23" y="2"/>
                    <a:pt x="19" y="0"/>
                    <a:pt x="14" y="0"/>
                  </a:cubicBezTo>
                  <a:cubicBezTo>
                    <a:pt x="10" y="1"/>
                    <a:pt x="6" y="1"/>
                    <a:pt x="3" y="1"/>
                  </a:cubicBezTo>
                  <a:cubicBezTo>
                    <a:pt x="1" y="2"/>
                    <a:pt x="1" y="2"/>
                    <a:pt x="1" y="3"/>
                  </a:cubicBezTo>
                  <a:cubicBezTo>
                    <a:pt x="1" y="9"/>
                    <a:pt x="0" y="14"/>
                    <a:pt x="0" y="19"/>
                  </a:cubicBezTo>
                  <a:cubicBezTo>
                    <a:pt x="0" y="20"/>
                    <a:pt x="0" y="21"/>
                    <a:pt x="1" y="21"/>
                  </a:cubicBezTo>
                  <a:cubicBezTo>
                    <a:pt x="3" y="23"/>
                    <a:pt x="5" y="25"/>
                    <a:pt x="8" y="27"/>
                  </a:cubicBezTo>
                  <a:cubicBezTo>
                    <a:pt x="8" y="20"/>
                    <a:pt x="8" y="14"/>
                    <a:pt x="8" y="8"/>
                  </a:cubicBezTo>
                  <a:cubicBezTo>
                    <a:pt x="13" y="7"/>
                    <a:pt x="18" y="7"/>
                    <a:pt x="24" y="6"/>
                  </a:cubicBezTo>
                  <a:cubicBezTo>
                    <a:pt x="24" y="7"/>
                    <a:pt x="24" y="7"/>
                    <a:pt x="24" y="7"/>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3" name="Freeform 133">
              <a:extLst>
                <a:ext uri="{FF2B5EF4-FFF2-40B4-BE49-F238E27FC236}">
                  <a16:creationId xmlns:a16="http://schemas.microsoft.com/office/drawing/2014/main" id="{101D38A5-0528-4537-8EE2-8889F35C7E80}"/>
                </a:ext>
              </a:extLst>
            </p:cNvPr>
            <p:cNvSpPr>
              <a:spLocks noEditPoints="1"/>
            </p:cNvSpPr>
            <p:nvPr/>
          </p:nvSpPr>
          <p:spPr bwMode="auto">
            <a:xfrm>
              <a:off x="6335713" y="2501900"/>
              <a:ext cx="881063" cy="1587500"/>
            </a:xfrm>
            <a:custGeom>
              <a:avLst/>
              <a:gdLst>
                <a:gd name="T0" fmla="*/ 283 w 295"/>
                <a:gd name="T1" fmla="*/ 20 h 531"/>
                <a:gd name="T2" fmla="*/ 288 w 295"/>
                <a:gd name="T3" fmla="*/ 18 h 531"/>
                <a:gd name="T4" fmla="*/ 291 w 295"/>
                <a:gd name="T5" fmla="*/ 70 h 531"/>
                <a:gd name="T6" fmla="*/ 247 w 295"/>
                <a:gd name="T7" fmla="*/ 175 h 531"/>
                <a:gd name="T8" fmla="*/ 239 w 295"/>
                <a:gd name="T9" fmla="*/ 200 h 531"/>
                <a:gd name="T10" fmla="*/ 226 w 295"/>
                <a:gd name="T11" fmla="*/ 262 h 531"/>
                <a:gd name="T12" fmla="*/ 217 w 295"/>
                <a:gd name="T13" fmla="*/ 296 h 531"/>
                <a:gd name="T14" fmla="*/ 196 w 295"/>
                <a:gd name="T15" fmla="*/ 327 h 531"/>
                <a:gd name="T16" fmla="*/ 198 w 295"/>
                <a:gd name="T17" fmla="*/ 338 h 531"/>
                <a:gd name="T18" fmla="*/ 220 w 295"/>
                <a:gd name="T19" fmla="*/ 384 h 531"/>
                <a:gd name="T20" fmla="*/ 215 w 295"/>
                <a:gd name="T21" fmla="*/ 444 h 531"/>
                <a:gd name="T22" fmla="*/ 121 w 295"/>
                <a:gd name="T23" fmla="*/ 492 h 531"/>
                <a:gd name="T24" fmla="*/ 100 w 295"/>
                <a:gd name="T25" fmla="*/ 515 h 531"/>
                <a:gd name="T26" fmla="*/ 84 w 295"/>
                <a:gd name="T27" fmla="*/ 500 h 531"/>
                <a:gd name="T28" fmla="*/ 90 w 295"/>
                <a:gd name="T29" fmla="*/ 478 h 531"/>
                <a:gd name="T30" fmla="*/ 92 w 295"/>
                <a:gd name="T31" fmla="*/ 452 h 531"/>
                <a:gd name="T32" fmla="*/ 121 w 295"/>
                <a:gd name="T33" fmla="*/ 444 h 531"/>
                <a:gd name="T34" fmla="*/ 93 w 295"/>
                <a:gd name="T35" fmla="*/ 418 h 531"/>
                <a:gd name="T36" fmla="*/ 22 w 295"/>
                <a:gd name="T37" fmla="*/ 371 h 531"/>
                <a:gd name="T38" fmla="*/ 34 w 295"/>
                <a:gd name="T39" fmla="*/ 338 h 531"/>
                <a:gd name="T40" fmla="*/ 61 w 295"/>
                <a:gd name="T41" fmla="*/ 331 h 531"/>
                <a:gd name="T42" fmla="*/ 81 w 295"/>
                <a:gd name="T43" fmla="*/ 356 h 531"/>
                <a:gd name="T44" fmla="*/ 107 w 295"/>
                <a:gd name="T45" fmla="*/ 370 h 531"/>
                <a:gd name="T46" fmla="*/ 121 w 295"/>
                <a:gd name="T47" fmla="*/ 347 h 531"/>
                <a:gd name="T48" fmla="*/ 143 w 295"/>
                <a:gd name="T49" fmla="*/ 273 h 531"/>
                <a:gd name="T50" fmla="*/ 151 w 295"/>
                <a:gd name="T51" fmla="*/ 238 h 531"/>
                <a:gd name="T52" fmla="*/ 145 w 295"/>
                <a:gd name="T53" fmla="*/ 221 h 531"/>
                <a:gd name="T54" fmla="*/ 106 w 295"/>
                <a:gd name="T55" fmla="*/ 246 h 531"/>
                <a:gd name="T56" fmla="*/ 67 w 295"/>
                <a:gd name="T57" fmla="*/ 294 h 531"/>
                <a:gd name="T58" fmla="*/ 55 w 295"/>
                <a:gd name="T59" fmla="*/ 312 h 531"/>
                <a:gd name="T60" fmla="*/ 39 w 295"/>
                <a:gd name="T61" fmla="*/ 321 h 531"/>
                <a:gd name="T62" fmla="*/ 48 w 295"/>
                <a:gd name="T63" fmla="*/ 303 h 531"/>
                <a:gd name="T64" fmla="*/ 28 w 295"/>
                <a:gd name="T65" fmla="*/ 314 h 531"/>
                <a:gd name="T66" fmla="*/ 30 w 295"/>
                <a:gd name="T67" fmla="*/ 308 h 531"/>
                <a:gd name="T68" fmla="*/ 42 w 295"/>
                <a:gd name="T69" fmla="*/ 291 h 531"/>
                <a:gd name="T70" fmla="*/ 28 w 295"/>
                <a:gd name="T71" fmla="*/ 295 h 531"/>
                <a:gd name="T72" fmla="*/ 67 w 295"/>
                <a:gd name="T73" fmla="*/ 258 h 531"/>
                <a:gd name="T74" fmla="*/ 121 w 295"/>
                <a:gd name="T75" fmla="*/ 193 h 531"/>
                <a:gd name="T76" fmla="*/ 161 w 295"/>
                <a:gd name="T77" fmla="*/ 156 h 531"/>
                <a:gd name="T78" fmla="*/ 188 w 295"/>
                <a:gd name="T79" fmla="*/ 149 h 531"/>
                <a:gd name="T80" fmla="*/ 190 w 295"/>
                <a:gd name="T81" fmla="*/ 130 h 531"/>
                <a:gd name="T82" fmla="*/ 188 w 295"/>
                <a:gd name="T83" fmla="*/ 110 h 531"/>
                <a:gd name="T84" fmla="*/ 194 w 295"/>
                <a:gd name="T85" fmla="*/ 95 h 531"/>
                <a:gd name="T86" fmla="*/ 196 w 295"/>
                <a:gd name="T87" fmla="*/ 92 h 531"/>
                <a:gd name="T88" fmla="*/ 218 w 295"/>
                <a:gd name="T89" fmla="*/ 85 h 531"/>
                <a:gd name="T90" fmla="*/ 229 w 295"/>
                <a:gd name="T91" fmla="*/ 90 h 531"/>
                <a:gd name="T92" fmla="*/ 239 w 295"/>
                <a:gd name="T93" fmla="*/ 105 h 531"/>
                <a:gd name="T94" fmla="*/ 241 w 295"/>
                <a:gd name="T95" fmla="*/ 128 h 531"/>
                <a:gd name="T96" fmla="*/ 245 w 295"/>
                <a:gd name="T97" fmla="*/ 137 h 531"/>
                <a:gd name="T98" fmla="*/ 277 w 295"/>
                <a:gd name="T99" fmla="*/ 38 h 531"/>
                <a:gd name="T100" fmla="*/ 274 w 295"/>
                <a:gd name="T101" fmla="*/ 0 h 531"/>
                <a:gd name="T102" fmla="*/ 168 w 295"/>
                <a:gd name="T103" fmla="*/ 4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5" h="531">
                  <a:moveTo>
                    <a:pt x="274" y="0"/>
                  </a:moveTo>
                  <a:cubicBezTo>
                    <a:pt x="276" y="2"/>
                    <a:pt x="276" y="4"/>
                    <a:pt x="279" y="5"/>
                  </a:cubicBezTo>
                  <a:cubicBezTo>
                    <a:pt x="279" y="5"/>
                    <a:pt x="279" y="5"/>
                    <a:pt x="279" y="6"/>
                  </a:cubicBezTo>
                  <a:cubicBezTo>
                    <a:pt x="280" y="9"/>
                    <a:pt x="281" y="13"/>
                    <a:pt x="282" y="16"/>
                  </a:cubicBezTo>
                  <a:cubicBezTo>
                    <a:pt x="283" y="17"/>
                    <a:pt x="283" y="19"/>
                    <a:pt x="283" y="20"/>
                  </a:cubicBezTo>
                  <a:cubicBezTo>
                    <a:pt x="284" y="20"/>
                    <a:pt x="284" y="20"/>
                    <a:pt x="284" y="20"/>
                  </a:cubicBezTo>
                  <a:cubicBezTo>
                    <a:pt x="284" y="18"/>
                    <a:pt x="284" y="16"/>
                    <a:pt x="283" y="13"/>
                  </a:cubicBezTo>
                  <a:cubicBezTo>
                    <a:pt x="283" y="12"/>
                    <a:pt x="284" y="11"/>
                    <a:pt x="284" y="11"/>
                  </a:cubicBezTo>
                  <a:cubicBezTo>
                    <a:pt x="285" y="11"/>
                    <a:pt x="286" y="12"/>
                    <a:pt x="286" y="12"/>
                  </a:cubicBezTo>
                  <a:cubicBezTo>
                    <a:pt x="287" y="14"/>
                    <a:pt x="288" y="16"/>
                    <a:pt x="288" y="18"/>
                  </a:cubicBezTo>
                  <a:cubicBezTo>
                    <a:pt x="288" y="23"/>
                    <a:pt x="289" y="26"/>
                    <a:pt x="291" y="30"/>
                  </a:cubicBezTo>
                  <a:cubicBezTo>
                    <a:pt x="294" y="37"/>
                    <a:pt x="295" y="44"/>
                    <a:pt x="293" y="51"/>
                  </a:cubicBezTo>
                  <a:cubicBezTo>
                    <a:pt x="292" y="52"/>
                    <a:pt x="292" y="53"/>
                    <a:pt x="292" y="54"/>
                  </a:cubicBezTo>
                  <a:cubicBezTo>
                    <a:pt x="292" y="57"/>
                    <a:pt x="292" y="59"/>
                    <a:pt x="292" y="61"/>
                  </a:cubicBezTo>
                  <a:cubicBezTo>
                    <a:pt x="292" y="64"/>
                    <a:pt x="292" y="67"/>
                    <a:pt x="291" y="70"/>
                  </a:cubicBezTo>
                  <a:cubicBezTo>
                    <a:pt x="290" y="81"/>
                    <a:pt x="289" y="93"/>
                    <a:pt x="285" y="104"/>
                  </a:cubicBezTo>
                  <a:cubicBezTo>
                    <a:pt x="283" y="113"/>
                    <a:pt x="281" y="123"/>
                    <a:pt x="276" y="131"/>
                  </a:cubicBezTo>
                  <a:cubicBezTo>
                    <a:pt x="272" y="138"/>
                    <a:pt x="268" y="146"/>
                    <a:pt x="264" y="153"/>
                  </a:cubicBezTo>
                  <a:cubicBezTo>
                    <a:pt x="260" y="160"/>
                    <a:pt x="255" y="166"/>
                    <a:pt x="249" y="170"/>
                  </a:cubicBezTo>
                  <a:cubicBezTo>
                    <a:pt x="247" y="172"/>
                    <a:pt x="247" y="173"/>
                    <a:pt x="247" y="175"/>
                  </a:cubicBezTo>
                  <a:cubicBezTo>
                    <a:pt x="247" y="175"/>
                    <a:pt x="247" y="176"/>
                    <a:pt x="247" y="176"/>
                  </a:cubicBezTo>
                  <a:cubicBezTo>
                    <a:pt x="248" y="179"/>
                    <a:pt x="248" y="180"/>
                    <a:pt x="245" y="181"/>
                  </a:cubicBezTo>
                  <a:cubicBezTo>
                    <a:pt x="244" y="181"/>
                    <a:pt x="244" y="181"/>
                    <a:pt x="244" y="181"/>
                  </a:cubicBezTo>
                  <a:cubicBezTo>
                    <a:pt x="243" y="181"/>
                    <a:pt x="242" y="181"/>
                    <a:pt x="242" y="182"/>
                  </a:cubicBezTo>
                  <a:cubicBezTo>
                    <a:pt x="240" y="188"/>
                    <a:pt x="239" y="194"/>
                    <a:pt x="239" y="200"/>
                  </a:cubicBezTo>
                  <a:cubicBezTo>
                    <a:pt x="239" y="206"/>
                    <a:pt x="239" y="211"/>
                    <a:pt x="237" y="216"/>
                  </a:cubicBezTo>
                  <a:cubicBezTo>
                    <a:pt x="237" y="217"/>
                    <a:pt x="236" y="219"/>
                    <a:pt x="236" y="220"/>
                  </a:cubicBezTo>
                  <a:cubicBezTo>
                    <a:pt x="236" y="225"/>
                    <a:pt x="235" y="230"/>
                    <a:pt x="233" y="235"/>
                  </a:cubicBezTo>
                  <a:cubicBezTo>
                    <a:pt x="232" y="236"/>
                    <a:pt x="231" y="238"/>
                    <a:pt x="231" y="239"/>
                  </a:cubicBezTo>
                  <a:cubicBezTo>
                    <a:pt x="229" y="246"/>
                    <a:pt x="228" y="254"/>
                    <a:pt x="226" y="262"/>
                  </a:cubicBezTo>
                  <a:cubicBezTo>
                    <a:pt x="225" y="267"/>
                    <a:pt x="224" y="273"/>
                    <a:pt x="221" y="277"/>
                  </a:cubicBezTo>
                  <a:cubicBezTo>
                    <a:pt x="220" y="278"/>
                    <a:pt x="220" y="279"/>
                    <a:pt x="220" y="280"/>
                  </a:cubicBezTo>
                  <a:cubicBezTo>
                    <a:pt x="220" y="282"/>
                    <a:pt x="220" y="284"/>
                    <a:pt x="219" y="287"/>
                  </a:cubicBezTo>
                  <a:cubicBezTo>
                    <a:pt x="219" y="288"/>
                    <a:pt x="218" y="290"/>
                    <a:pt x="219" y="291"/>
                  </a:cubicBezTo>
                  <a:cubicBezTo>
                    <a:pt x="219" y="294"/>
                    <a:pt x="218" y="295"/>
                    <a:pt x="217" y="296"/>
                  </a:cubicBezTo>
                  <a:cubicBezTo>
                    <a:pt x="211" y="301"/>
                    <a:pt x="211" y="303"/>
                    <a:pt x="214" y="309"/>
                  </a:cubicBezTo>
                  <a:cubicBezTo>
                    <a:pt x="215" y="311"/>
                    <a:pt x="215" y="312"/>
                    <a:pt x="213" y="313"/>
                  </a:cubicBezTo>
                  <a:cubicBezTo>
                    <a:pt x="210" y="316"/>
                    <a:pt x="205" y="318"/>
                    <a:pt x="200" y="319"/>
                  </a:cubicBezTo>
                  <a:cubicBezTo>
                    <a:pt x="200" y="319"/>
                    <a:pt x="199" y="320"/>
                    <a:pt x="199" y="320"/>
                  </a:cubicBezTo>
                  <a:cubicBezTo>
                    <a:pt x="199" y="323"/>
                    <a:pt x="198" y="325"/>
                    <a:pt x="196" y="327"/>
                  </a:cubicBezTo>
                  <a:cubicBezTo>
                    <a:pt x="195" y="328"/>
                    <a:pt x="194" y="329"/>
                    <a:pt x="194" y="331"/>
                  </a:cubicBezTo>
                  <a:cubicBezTo>
                    <a:pt x="195" y="331"/>
                    <a:pt x="196" y="331"/>
                    <a:pt x="196" y="331"/>
                  </a:cubicBezTo>
                  <a:cubicBezTo>
                    <a:pt x="197" y="331"/>
                    <a:pt x="198" y="332"/>
                    <a:pt x="199" y="333"/>
                  </a:cubicBezTo>
                  <a:cubicBezTo>
                    <a:pt x="199" y="334"/>
                    <a:pt x="199" y="335"/>
                    <a:pt x="198" y="335"/>
                  </a:cubicBezTo>
                  <a:cubicBezTo>
                    <a:pt x="197" y="336"/>
                    <a:pt x="197" y="337"/>
                    <a:pt x="198" y="338"/>
                  </a:cubicBezTo>
                  <a:cubicBezTo>
                    <a:pt x="200" y="341"/>
                    <a:pt x="200" y="343"/>
                    <a:pt x="198" y="345"/>
                  </a:cubicBezTo>
                  <a:cubicBezTo>
                    <a:pt x="199" y="346"/>
                    <a:pt x="200" y="346"/>
                    <a:pt x="200" y="347"/>
                  </a:cubicBezTo>
                  <a:cubicBezTo>
                    <a:pt x="201" y="347"/>
                    <a:pt x="201" y="348"/>
                    <a:pt x="202" y="349"/>
                  </a:cubicBezTo>
                  <a:cubicBezTo>
                    <a:pt x="205" y="354"/>
                    <a:pt x="208" y="360"/>
                    <a:pt x="210" y="365"/>
                  </a:cubicBezTo>
                  <a:cubicBezTo>
                    <a:pt x="214" y="372"/>
                    <a:pt x="217" y="378"/>
                    <a:pt x="220" y="384"/>
                  </a:cubicBezTo>
                  <a:cubicBezTo>
                    <a:pt x="221" y="386"/>
                    <a:pt x="222" y="389"/>
                    <a:pt x="223" y="391"/>
                  </a:cubicBezTo>
                  <a:cubicBezTo>
                    <a:pt x="224" y="394"/>
                    <a:pt x="225" y="396"/>
                    <a:pt x="226" y="399"/>
                  </a:cubicBezTo>
                  <a:cubicBezTo>
                    <a:pt x="227" y="405"/>
                    <a:pt x="229" y="411"/>
                    <a:pt x="230" y="417"/>
                  </a:cubicBezTo>
                  <a:cubicBezTo>
                    <a:pt x="231" y="425"/>
                    <a:pt x="229" y="431"/>
                    <a:pt x="224" y="436"/>
                  </a:cubicBezTo>
                  <a:cubicBezTo>
                    <a:pt x="221" y="439"/>
                    <a:pt x="218" y="441"/>
                    <a:pt x="215" y="444"/>
                  </a:cubicBezTo>
                  <a:cubicBezTo>
                    <a:pt x="211" y="449"/>
                    <a:pt x="206" y="453"/>
                    <a:pt x="201" y="457"/>
                  </a:cubicBezTo>
                  <a:cubicBezTo>
                    <a:pt x="188" y="466"/>
                    <a:pt x="174" y="472"/>
                    <a:pt x="160" y="479"/>
                  </a:cubicBezTo>
                  <a:cubicBezTo>
                    <a:pt x="152" y="482"/>
                    <a:pt x="144" y="485"/>
                    <a:pt x="137" y="490"/>
                  </a:cubicBezTo>
                  <a:cubicBezTo>
                    <a:pt x="133" y="492"/>
                    <a:pt x="129" y="492"/>
                    <a:pt x="124" y="491"/>
                  </a:cubicBezTo>
                  <a:cubicBezTo>
                    <a:pt x="123" y="491"/>
                    <a:pt x="122" y="491"/>
                    <a:pt x="121" y="492"/>
                  </a:cubicBezTo>
                  <a:cubicBezTo>
                    <a:pt x="120" y="494"/>
                    <a:pt x="119" y="495"/>
                    <a:pt x="116" y="495"/>
                  </a:cubicBezTo>
                  <a:cubicBezTo>
                    <a:pt x="115" y="495"/>
                    <a:pt x="113" y="496"/>
                    <a:pt x="112" y="497"/>
                  </a:cubicBezTo>
                  <a:cubicBezTo>
                    <a:pt x="112" y="498"/>
                    <a:pt x="111" y="498"/>
                    <a:pt x="110" y="499"/>
                  </a:cubicBezTo>
                  <a:cubicBezTo>
                    <a:pt x="107" y="502"/>
                    <a:pt x="104" y="506"/>
                    <a:pt x="102" y="510"/>
                  </a:cubicBezTo>
                  <a:cubicBezTo>
                    <a:pt x="102" y="512"/>
                    <a:pt x="101" y="513"/>
                    <a:pt x="100" y="515"/>
                  </a:cubicBezTo>
                  <a:cubicBezTo>
                    <a:pt x="99" y="516"/>
                    <a:pt x="98" y="519"/>
                    <a:pt x="98" y="521"/>
                  </a:cubicBezTo>
                  <a:cubicBezTo>
                    <a:pt x="98" y="525"/>
                    <a:pt x="96" y="528"/>
                    <a:pt x="93" y="530"/>
                  </a:cubicBezTo>
                  <a:cubicBezTo>
                    <a:pt x="91" y="531"/>
                    <a:pt x="90" y="531"/>
                    <a:pt x="88" y="529"/>
                  </a:cubicBezTo>
                  <a:cubicBezTo>
                    <a:pt x="86" y="526"/>
                    <a:pt x="85" y="523"/>
                    <a:pt x="84" y="519"/>
                  </a:cubicBezTo>
                  <a:cubicBezTo>
                    <a:pt x="84" y="513"/>
                    <a:pt x="84" y="506"/>
                    <a:pt x="84" y="500"/>
                  </a:cubicBezTo>
                  <a:cubicBezTo>
                    <a:pt x="84" y="498"/>
                    <a:pt x="85" y="496"/>
                    <a:pt x="85" y="494"/>
                  </a:cubicBezTo>
                  <a:cubicBezTo>
                    <a:pt x="86" y="494"/>
                    <a:pt x="86" y="493"/>
                    <a:pt x="86" y="493"/>
                  </a:cubicBezTo>
                  <a:cubicBezTo>
                    <a:pt x="86" y="492"/>
                    <a:pt x="86" y="490"/>
                    <a:pt x="86" y="489"/>
                  </a:cubicBezTo>
                  <a:cubicBezTo>
                    <a:pt x="87" y="487"/>
                    <a:pt x="88" y="486"/>
                    <a:pt x="88" y="485"/>
                  </a:cubicBezTo>
                  <a:cubicBezTo>
                    <a:pt x="87" y="482"/>
                    <a:pt x="89" y="480"/>
                    <a:pt x="90" y="478"/>
                  </a:cubicBezTo>
                  <a:cubicBezTo>
                    <a:pt x="91" y="476"/>
                    <a:pt x="92" y="474"/>
                    <a:pt x="91" y="471"/>
                  </a:cubicBezTo>
                  <a:cubicBezTo>
                    <a:pt x="90" y="470"/>
                    <a:pt x="90" y="468"/>
                    <a:pt x="90" y="466"/>
                  </a:cubicBezTo>
                  <a:cubicBezTo>
                    <a:pt x="90" y="464"/>
                    <a:pt x="90" y="461"/>
                    <a:pt x="90" y="459"/>
                  </a:cubicBezTo>
                  <a:cubicBezTo>
                    <a:pt x="90" y="457"/>
                    <a:pt x="91" y="456"/>
                    <a:pt x="91" y="454"/>
                  </a:cubicBezTo>
                  <a:cubicBezTo>
                    <a:pt x="91" y="453"/>
                    <a:pt x="92" y="453"/>
                    <a:pt x="92" y="452"/>
                  </a:cubicBezTo>
                  <a:cubicBezTo>
                    <a:pt x="93" y="449"/>
                    <a:pt x="93" y="446"/>
                    <a:pt x="94" y="444"/>
                  </a:cubicBezTo>
                  <a:cubicBezTo>
                    <a:pt x="95" y="440"/>
                    <a:pt x="98" y="439"/>
                    <a:pt x="100" y="441"/>
                  </a:cubicBezTo>
                  <a:cubicBezTo>
                    <a:pt x="104" y="443"/>
                    <a:pt x="107" y="444"/>
                    <a:pt x="111" y="444"/>
                  </a:cubicBezTo>
                  <a:cubicBezTo>
                    <a:pt x="114" y="444"/>
                    <a:pt x="117" y="444"/>
                    <a:pt x="120" y="446"/>
                  </a:cubicBezTo>
                  <a:cubicBezTo>
                    <a:pt x="120" y="445"/>
                    <a:pt x="121" y="444"/>
                    <a:pt x="121" y="444"/>
                  </a:cubicBezTo>
                  <a:cubicBezTo>
                    <a:pt x="123" y="441"/>
                    <a:pt x="124" y="441"/>
                    <a:pt x="126" y="442"/>
                  </a:cubicBezTo>
                  <a:cubicBezTo>
                    <a:pt x="128" y="442"/>
                    <a:pt x="129" y="443"/>
                    <a:pt x="130" y="443"/>
                  </a:cubicBezTo>
                  <a:cubicBezTo>
                    <a:pt x="133" y="444"/>
                    <a:pt x="135" y="443"/>
                    <a:pt x="136" y="439"/>
                  </a:cubicBezTo>
                  <a:cubicBezTo>
                    <a:pt x="133" y="438"/>
                    <a:pt x="131" y="438"/>
                    <a:pt x="129" y="436"/>
                  </a:cubicBezTo>
                  <a:cubicBezTo>
                    <a:pt x="117" y="430"/>
                    <a:pt x="105" y="425"/>
                    <a:pt x="93" y="418"/>
                  </a:cubicBezTo>
                  <a:cubicBezTo>
                    <a:pt x="74" y="407"/>
                    <a:pt x="56" y="395"/>
                    <a:pt x="40" y="380"/>
                  </a:cubicBezTo>
                  <a:cubicBezTo>
                    <a:pt x="38" y="379"/>
                    <a:pt x="36" y="378"/>
                    <a:pt x="34" y="377"/>
                  </a:cubicBezTo>
                  <a:cubicBezTo>
                    <a:pt x="33" y="377"/>
                    <a:pt x="33" y="377"/>
                    <a:pt x="32" y="376"/>
                  </a:cubicBezTo>
                  <a:cubicBezTo>
                    <a:pt x="32" y="374"/>
                    <a:pt x="30" y="373"/>
                    <a:pt x="28" y="372"/>
                  </a:cubicBezTo>
                  <a:cubicBezTo>
                    <a:pt x="26" y="372"/>
                    <a:pt x="24" y="371"/>
                    <a:pt x="22" y="371"/>
                  </a:cubicBezTo>
                  <a:cubicBezTo>
                    <a:pt x="17" y="371"/>
                    <a:pt x="13" y="371"/>
                    <a:pt x="8" y="371"/>
                  </a:cubicBezTo>
                  <a:cubicBezTo>
                    <a:pt x="6" y="371"/>
                    <a:pt x="4" y="370"/>
                    <a:pt x="3" y="368"/>
                  </a:cubicBezTo>
                  <a:cubicBezTo>
                    <a:pt x="0" y="365"/>
                    <a:pt x="1" y="358"/>
                    <a:pt x="3" y="355"/>
                  </a:cubicBezTo>
                  <a:cubicBezTo>
                    <a:pt x="7" y="348"/>
                    <a:pt x="12" y="344"/>
                    <a:pt x="19" y="341"/>
                  </a:cubicBezTo>
                  <a:cubicBezTo>
                    <a:pt x="24" y="340"/>
                    <a:pt x="29" y="339"/>
                    <a:pt x="34" y="338"/>
                  </a:cubicBezTo>
                  <a:cubicBezTo>
                    <a:pt x="36" y="338"/>
                    <a:pt x="38" y="339"/>
                    <a:pt x="41" y="339"/>
                  </a:cubicBezTo>
                  <a:cubicBezTo>
                    <a:pt x="42" y="340"/>
                    <a:pt x="44" y="339"/>
                    <a:pt x="45" y="339"/>
                  </a:cubicBezTo>
                  <a:cubicBezTo>
                    <a:pt x="46" y="338"/>
                    <a:pt x="47" y="337"/>
                    <a:pt x="48" y="336"/>
                  </a:cubicBezTo>
                  <a:cubicBezTo>
                    <a:pt x="52" y="332"/>
                    <a:pt x="56" y="331"/>
                    <a:pt x="60" y="331"/>
                  </a:cubicBezTo>
                  <a:cubicBezTo>
                    <a:pt x="60" y="331"/>
                    <a:pt x="61" y="331"/>
                    <a:pt x="61" y="331"/>
                  </a:cubicBezTo>
                  <a:cubicBezTo>
                    <a:pt x="65" y="328"/>
                    <a:pt x="69" y="330"/>
                    <a:pt x="73" y="331"/>
                  </a:cubicBezTo>
                  <a:cubicBezTo>
                    <a:pt x="76" y="332"/>
                    <a:pt x="78" y="335"/>
                    <a:pt x="78" y="338"/>
                  </a:cubicBezTo>
                  <a:cubicBezTo>
                    <a:pt x="78" y="341"/>
                    <a:pt x="78" y="343"/>
                    <a:pt x="78" y="346"/>
                  </a:cubicBezTo>
                  <a:cubicBezTo>
                    <a:pt x="78" y="348"/>
                    <a:pt x="77" y="351"/>
                    <a:pt x="77" y="353"/>
                  </a:cubicBezTo>
                  <a:cubicBezTo>
                    <a:pt x="79" y="354"/>
                    <a:pt x="80" y="355"/>
                    <a:pt x="81" y="356"/>
                  </a:cubicBezTo>
                  <a:cubicBezTo>
                    <a:pt x="82" y="356"/>
                    <a:pt x="83" y="357"/>
                    <a:pt x="84" y="358"/>
                  </a:cubicBezTo>
                  <a:cubicBezTo>
                    <a:pt x="85" y="358"/>
                    <a:pt x="86" y="359"/>
                    <a:pt x="87" y="361"/>
                  </a:cubicBezTo>
                  <a:cubicBezTo>
                    <a:pt x="89" y="364"/>
                    <a:pt x="91" y="366"/>
                    <a:pt x="95" y="366"/>
                  </a:cubicBezTo>
                  <a:cubicBezTo>
                    <a:pt x="97" y="366"/>
                    <a:pt x="99" y="366"/>
                    <a:pt x="101" y="366"/>
                  </a:cubicBezTo>
                  <a:cubicBezTo>
                    <a:pt x="103" y="366"/>
                    <a:pt x="106" y="367"/>
                    <a:pt x="107" y="370"/>
                  </a:cubicBezTo>
                  <a:cubicBezTo>
                    <a:pt x="108" y="372"/>
                    <a:pt x="109" y="372"/>
                    <a:pt x="111" y="371"/>
                  </a:cubicBezTo>
                  <a:cubicBezTo>
                    <a:pt x="112" y="371"/>
                    <a:pt x="113" y="371"/>
                    <a:pt x="114" y="372"/>
                  </a:cubicBezTo>
                  <a:cubicBezTo>
                    <a:pt x="118" y="375"/>
                    <a:pt x="120" y="375"/>
                    <a:pt x="121" y="370"/>
                  </a:cubicBezTo>
                  <a:cubicBezTo>
                    <a:pt x="121" y="369"/>
                    <a:pt x="122" y="369"/>
                    <a:pt x="122" y="368"/>
                  </a:cubicBezTo>
                  <a:cubicBezTo>
                    <a:pt x="123" y="361"/>
                    <a:pt x="122" y="354"/>
                    <a:pt x="121" y="347"/>
                  </a:cubicBezTo>
                  <a:cubicBezTo>
                    <a:pt x="121" y="346"/>
                    <a:pt x="121" y="346"/>
                    <a:pt x="121" y="345"/>
                  </a:cubicBezTo>
                  <a:cubicBezTo>
                    <a:pt x="120" y="343"/>
                    <a:pt x="119" y="342"/>
                    <a:pt x="118" y="340"/>
                  </a:cubicBezTo>
                  <a:cubicBezTo>
                    <a:pt x="118" y="337"/>
                    <a:pt x="117" y="334"/>
                    <a:pt x="117" y="330"/>
                  </a:cubicBezTo>
                  <a:cubicBezTo>
                    <a:pt x="115" y="315"/>
                    <a:pt x="119" y="301"/>
                    <a:pt x="128" y="290"/>
                  </a:cubicBezTo>
                  <a:cubicBezTo>
                    <a:pt x="133" y="284"/>
                    <a:pt x="138" y="279"/>
                    <a:pt x="143" y="273"/>
                  </a:cubicBezTo>
                  <a:cubicBezTo>
                    <a:pt x="144" y="272"/>
                    <a:pt x="145" y="271"/>
                    <a:pt x="145" y="270"/>
                  </a:cubicBezTo>
                  <a:cubicBezTo>
                    <a:pt x="146" y="266"/>
                    <a:pt x="147" y="261"/>
                    <a:pt x="148" y="257"/>
                  </a:cubicBezTo>
                  <a:cubicBezTo>
                    <a:pt x="149" y="253"/>
                    <a:pt x="150" y="249"/>
                    <a:pt x="152" y="246"/>
                  </a:cubicBezTo>
                  <a:cubicBezTo>
                    <a:pt x="154" y="244"/>
                    <a:pt x="154" y="243"/>
                    <a:pt x="152" y="240"/>
                  </a:cubicBezTo>
                  <a:cubicBezTo>
                    <a:pt x="152" y="239"/>
                    <a:pt x="152" y="239"/>
                    <a:pt x="151" y="238"/>
                  </a:cubicBezTo>
                  <a:cubicBezTo>
                    <a:pt x="151" y="238"/>
                    <a:pt x="151" y="237"/>
                    <a:pt x="151" y="237"/>
                  </a:cubicBezTo>
                  <a:cubicBezTo>
                    <a:pt x="153" y="233"/>
                    <a:pt x="153" y="229"/>
                    <a:pt x="153" y="225"/>
                  </a:cubicBezTo>
                  <a:cubicBezTo>
                    <a:pt x="152" y="222"/>
                    <a:pt x="152" y="219"/>
                    <a:pt x="151" y="215"/>
                  </a:cubicBezTo>
                  <a:cubicBezTo>
                    <a:pt x="148" y="216"/>
                    <a:pt x="148" y="218"/>
                    <a:pt x="147" y="220"/>
                  </a:cubicBezTo>
                  <a:cubicBezTo>
                    <a:pt x="147" y="221"/>
                    <a:pt x="146" y="222"/>
                    <a:pt x="145" y="221"/>
                  </a:cubicBezTo>
                  <a:cubicBezTo>
                    <a:pt x="142" y="219"/>
                    <a:pt x="141" y="220"/>
                    <a:pt x="139" y="222"/>
                  </a:cubicBezTo>
                  <a:cubicBezTo>
                    <a:pt x="139" y="222"/>
                    <a:pt x="138" y="223"/>
                    <a:pt x="137" y="223"/>
                  </a:cubicBezTo>
                  <a:cubicBezTo>
                    <a:pt x="131" y="227"/>
                    <a:pt x="125" y="230"/>
                    <a:pt x="119" y="234"/>
                  </a:cubicBezTo>
                  <a:cubicBezTo>
                    <a:pt x="116" y="235"/>
                    <a:pt x="114" y="236"/>
                    <a:pt x="112" y="239"/>
                  </a:cubicBezTo>
                  <a:cubicBezTo>
                    <a:pt x="110" y="242"/>
                    <a:pt x="108" y="244"/>
                    <a:pt x="106" y="246"/>
                  </a:cubicBezTo>
                  <a:cubicBezTo>
                    <a:pt x="100" y="251"/>
                    <a:pt x="94" y="256"/>
                    <a:pt x="88" y="262"/>
                  </a:cubicBezTo>
                  <a:cubicBezTo>
                    <a:pt x="82" y="267"/>
                    <a:pt x="76" y="273"/>
                    <a:pt x="71" y="279"/>
                  </a:cubicBezTo>
                  <a:cubicBezTo>
                    <a:pt x="70" y="281"/>
                    <a:pt x="69" y="282"/>
                    <a:pt x="69" y="284"/>
                  </a:cubicBezTo>
                  <a:cubicBezTo>
                    <a:pt x="68" y="287"/>
                    <a:pt x="68" y="290"/>
                    <a:pt x="67" y="293"/>
                  </a:cubicBezTo>
                  <a:cubicBezTo>
                    <a:pt x="67" y="294"/>
                    <a:pt x="67" y="294"/>
                    <a:pt x="67" y="294"/>
                  </a:cubicBezTo>
                  <a:cubicBezTo>
                    <a:pt x="66" y="296"/>
                    <a:pt x="66" y="298"/>
                    <a:pt x="65" y="300"/>
                  </a:cubicBezTo>
                  <a:cubicBezTo>
                    <a:pt x="62" y="304"/>
                    <a:pt x="59" y="308"/>
                    <a:pt x="58" y="313"/>
                  </a:cubicBezTo>
                  <a:cubicBezTo>
                    <a:pt x="58" y="314"/>
                    <a:pt x="57" y="315"/>
                    <a:pt x="57" y="315"/>
                  </a:cubicBezTo>
                  <a:cubicBezTo>
                    <a:pt x="56" y="315"/>
                    <a:pt x="56" y="314"/>
                    <a:pt x="55" y="313"/>
                  </a:cubicBezTo>
                  <a:cubicBezTo>
                    <a:pt x="55" y="313"/>
                    <a:pt x="55" y="313"/>
                    <a:pt x="55" y="312"/>
                  </a:cubicBezTo>
                  <a:cubicBezTo>
                    <a:pt x="54" y="309"/>
                    <a:pt x="55" y="307"/>
                    <a:pt x="56" y="304"/>
                  </a:cubicBezTo>
                  <a:cubicBezTo>
                    <a:pt x="57" y="303"/>
                    <a:pt x="57" y="303"/>
                    <a:pt x="57" y="302"/>
                  </a:cubicBezTo>
                  <a:cubicBezTo>
                    <a:pt x="57" y="302"/>
                    <a:pt x="56" y="303"/>
                    <a:pt x="56" y="303"/>
                  </a:cubicBezTo>
                  <a:cubicBezTo>
                    <a:pt x="52" y="308"/>
                    <a:pt x="48" y="312"/>
                    <a:pt x="43" y="317"/>
                  </a:cubicBezTo>
                  <a:cubicBezTo>
                    <a:pt x="42" y="318"/>
                    <a:pt x="40" y="320"/>
                    <a:pt x="39" y="321"/>
                  </a:cubicBezTo>
                  <a:cubicBezTo>
                    <a:pt x="38" y="321"/>
                    <a:pt x="37" y="321"/>
                    <a:pt x="37" y="320"/>
                  </a:cubicBezTo>
                  <a:cubicBezTo>
                    <a:pt x="36" y="320"/>
                    <a:pt x="37" y="319"/>
                    <a:pt x="37" y="318"/>
                  </a:cubicBezTo>
                  <a:cubicBezTo>
                    <a:pt x="37" y="318"/>
                    <a:pt x="37" y="317"/>
                    <a:pt x="38" y="317"/>
                  </a:cubicBezTo>
                  <a:cubicBezTo>
                    <a:pt x="40" y="314"/>
                    <a:pt x="42" y="310"/>
                    <a:pt x="45" y="307"/>
                  </a:cubicBezTo>
                  <a:cubicBezTo>
                    <a:pt x="46" y="306"/>
                    <a:pt x="47" y="304"/>
                    <a:pt x="48" y="303"/>
                  </a:cubicBezTo>
                  <a:cubicBezTo>
                    <a:pt x="48" y="302"/>
                    <a:pt x="48" y="302"/>
                    <a:pt x="47" y="302"/>
                  </a:cubicBezTo>
                  <a:cubicBezTo>
                    <a:pt x="46" y="303"/>
                    <a:pt x="46" y="303"/>
                    <a:pt x="45" y="304"/>
                  </a:cubicBezTo>
                  <a:cubicBezTo>
                    <a:pt x="41" y="308"/>
                    <a:pt x="37" y="312"/>
                    <a:pt x="33" y="315"/>
                  </a:cubicBezTo>
                  <a:cubicBezTo>
                    <a:pt x="32" y="316"/>
                    <a:pt x="31" y="316"/>
                    <a:pt x="30" y="316"/>
                  </a:cubicBezTo>
                  <a:cubicBezTo>
                    <a:pt x="28" y="317"/>
                    <a:pt x="28" y="315"/>
                    <a:pt x="28" y="314"/>
                  </a:cubicBezTo>
                  <a:cubicBezTo>
                    <a:pt x="29" y="313"/>
                    <a:pt x="30" y="312"/>
                    <a:pt x="30" y="311"/>
                  </a:cubicBezTo>
                  <a:cubicBezTo>
                    <a:pt x="33" y="309"/>
                    <a:pt x="36" y="306"/>
                    <a:pt x="38" y="303"/>
                  </a:cubicBezTo>
                  <a:cubicBezTo>
                    <a:pt x="40" y="301"/>
                    <a:pt x="41" y="300"/>
                    <a:pt x="43" y="298"/>
                  </a:cubicBezTo>
                  <a:cubicBezTo>
                    <a:pt x="42" y="298"/>
                    <a:pt x="41" y="298"/>
                    <a:pt x="41" y="299"/>
                  </a:cubicBezTo>
                  <a:cubicBezTo>
                    <a:pt x="37" y="302"/>
                    <a:pt x="34" y="305"/>
                    <a:pt x="30" y="308"/>
                  </a:cubicBezTo>
                  <a:cubicBezTo>
                    <a:pt x="30" y="308"/>
                    <a:pt x="29" y="309"/>
                    <a:pt x="29" y="309"/>
                  </a:cubicBezTo>
                  <a:cubicBezTo>
                    <a:pt x="28" y="309"/>
                    <a:pt x="27" y="309"/>
                    <a:pt x="26" y="308"/>
                  </a:cubicBezTo>
                  <a:cubicBezTo>
                    <a:pt x="26" y="308"/>
                    <a:pt x="26" y="307"/>
                    <a:pt x="27" y="306"/>
                  </a:cubicBezTo>
                  <a:cubicBezTo>
                    <a:pt x="31" y="301"/>
                    <a:pt x="34" y="296"/>
                    <a:pt x="40" y="292"/>
                  </a:cubicBezTo>
                  <a:cubicBezTo>
                    <a:pt x="40" y="292"/>
                    <a:pt x="41" y="291"/>
                    <a:pt x="42" y="291"/>
                  </a:cubicBezTo>
                  <a:cubicBezTo>
                    <a:pt x="41" y="291"/>
                    <a:pt x="41" y="290"/>
                    <a:pt x="41" y="290"/>
                  </a:cubicBezTo>
                  <a:cubicBezTo>
                    <a:pt x="40" y="291"/>
                    <a:pt x="39" y="291"/>
                    <a:pt x="38" y="292"/>
                  </a:cubicBezTo>
                  <a:cubicBezTo>
                    <a:pt x="35" y="294"/>
                    <a:pt x="33" y="296"/>
                    <a:pt x="30" y="297"/>
                  </a:cubicBezTo>
                  <a:cubicBezTo>
                    <a:pt x="29" y="298"/>
                    <a:pt x="28" y="297"/>
                    <a:pt x="27" y="297"/>
                  </a:cubicBezTo>
                  <a:cubicBezTo>
                    <a:pt x="28" y="296"/>
                    <a:pt x="28" y="295"/>
                    <a:pt x="28" y="295"/>
                  </a:cubicBezTo>
                  <a:cubicBezTo>
                    <a:pt x="31" y="293"/>
                    <a:pt x="33" y="291"/>
                    <a:pt x="35" y="289"/>
                  </a:cubicBezTo>
                  <a:cubicBezTo>
                    <a:pt x="37" y="287"/>
                    <a:pt x="40" y="286"/>
                    <a:pt x="41" y="284"/>
                  </a:cubicBezTo>
                  <a:cubicBezTo>
                    <a:pt x="45" y="279"/>
                    <a:pt x="49" y="274"/>
                    <a:pt x="54" y="272"/>
                  </a:cubicBezTo>
                  <a:cubicBezTo>
                    <a:pt x="57" y="271"/>
                    <a:pt x="59" y="269"/>
                    <a:pt x="61" y="267"/>
                  </a:cubicBezTo>
                  <a:cubicBezTo>
                    <a:pt x="63" y="264"/>
                    <a:pt x="65" y="261"/>
                    <a:pt x="67" y="258"/>
                  </a:cubicBezTo>
                  <a:cubicBezTo>
                    <a:pt x="74" y="250"/>
                    <a:pt x="80" y="242"/>
                    <a:pt x="87" y="235"/>
                  </a:cubicBezTo>
                  <a:cubicBezTo>
                    <a:pt x="93" y="228"/>
                    <a:pt x="98" y="220"/>
                    <a:pt x="106" y="216"/>
                  </a:cubicBezTo>
                  <a:cubicBezTo>
                    <a:pt x="106" y="216"/>
                    <a:pt x="106" y="215"/>
                    <a:pt x="106" y="215"/>
                  </a:cubicBezTo>
                  <a:cubicBezTo>
                    <a:pt x="111" y="210"/>
                    <a:pt x="116" y="206"/>
                    <a:pt x="121" y="201"/>
                  </a:cubicBezTo>
                  <a:cubicBezTo>
                    <a:pt x="124" y="197"/>
                    <a:pt x="124" y="197"/>
                    <a:pt x="121" y="193"/>
                  </a:cubicBezTo>
                  <a:cubicBezTo>
                    <a:pt x="121" y="193"/>
                    <a:pt x="121" y="193"/>
                    <a:pt x="120" y="193"/>
                  </a:cubicBezTo>
                  <a:cubicBezTo>
                    <a:pt x="126" y="188"/>
                    <a:pt x="132" y="183"/>
                    <a:pt x="138" y="179"/>
                  </a:cubicBezTo>
                  <a:cubicBezTo>
                    <a:pt x="140" y="177"/>
                    <a:pt x="141" y="175"/>
                    <a:pt x="143" y="173"/>
                  </a:cubicBezTo>
                  <a:cubicBezTo>
                    <a:pt x="143" y="171"/>
                    <a:pt x="144" y="170"/>
                    <a:pt x="145" y="168"/>
                  </a:cubicBezTo>
                  <a:cubicBezTo>
                    <a:pt x="150" y="163"/>
                    <a:pt x="155" y="160"/>
                    <a:pt x="161" y="156"/>
                  </a:cubicBezTo>
                  <a:cubicBezTo>
                    <a:pt x="161" y="156"/>
                    <a:pt x="162" y="156"/>
                    <a:pt x="162" y="156"/>
                  </a:cubicBezTo>
                  <a:cubicBezTo>
                    <a:pt x="165" y="156"/>
                    <a:pt x="168" y="156"/>
                    <a:pt x="171" y="156"/>
                  </a:cubicBezTo>
                  <a:cubicBezTo>
                    <a:pt x="172" y="156"/>
                    <a:pt x="172" y="155"/>
                    <a:pt x="172" y="155"/>
                  </a:cubicBezTo>
                  <a:cubicBezTo>
                    <a:pt x="174" y="153"/>
                    <a:pt x="177" y="152"/>
                    <a:pt x="180" y="152"/>
                  </a:cubicBezTo>
                  <a:cubicBezTo>
                    <a:pt x="183" y="152"/>
                    <a:pt x="186" y="152"/>
                    <a:pt x="188" y="149"/>
                  </a:cubicBezTo>
                  <a:cubicBezTo>
                    <a:pt x="189" y="148"/>
                    <a:pt x="191" y="147"/>
                    <a:pt x="192" y="147"/>
                  </a:cubicBezTo>
                  <a:cubicBezTo>
                    <a:pt x="193" y="146"/>
                    <a:pt x="193" y="146"/>
                    <a:pt x="195" y="145"/>
                  </a:cubicBezTo>
                  <a:cubicBezTo>
                    <a:pt x="194" y="145"/>
                    <a:pt x="194" y="144"/>
                    <a:pt x="194" y="144"/>
                  </a:cubicBezTo>
                  <a:cubicBezTo>
                    <a:pt x="192" y="144"/>
                    <a:pt x="192" y="142"/>
                    <a:pt x="192" y="141"/>
                  </a:cubicBezTo>
                  <a:cubicBezTo>
                    <a:pt x="191" y="138"/>
                    <a:pt x="191" y="134"/>
                    <a:pt x="190" y="130"/>
                  </a:cubicBezTo>
                  <a:cubicBezTo>
                    <a:pt x="190" y="130"/>
                    <a:pt x="190" y="129"/>
                    <a:pt x="191" y="129"/>
                  </a:cubicBezTo>
                  <a:cubicBezTo>
                    <a:pt x="192" y="128"/>
                    <a:pt x="191" y="127"/>
                    <a:pt x="191" y="126"/>
                  </a:cubicBezTo>
                  <a:cubicBezTo>
                    <a:pt x="190" y="125"/>
                    <a:pt x="190" y="123"/>
                    <a:pt x="189" y="122"/>
                  </a:cubicBezTo>
                  <a:cubicBezTo>
                    <a:pt x="189" y="120"/>
                    <a:pt x="188" y="119"/>
                    <a:pt x="188" y="117"/>
                  </a:cubicBezTo>
                  <a:cubicBezTo>
                    <a:pt x="188" y="115"/>
                    <a:pt x="188" y="112"/>
                    <a:pt x="188" y="110"/>
                  </a:cubicBezTo>
                  <a:cubicBezTo>
                    <a:pt x="189" y="108"/>
                    <a:pt x="189" y="106"/>
                    <a:pt x="191" y="104"/>
                  </a:cubicBezTo>
                  <a:cubicBezTo>
                    <a:pt x="193" y="103"/>
                    <a:pt x="194" y="101"/>
                    <a:pt x="195" y="99"/>
                  </a:cubicBezTo>
                  <a:cubicBezTo>
                    <a:pt x="194" y="99"/>
                    <a:pt x="194" y="99"/>
                    <a:pt x="193" y="98"/>
                  </a:cubicBezTo>
                  <a:cubicBezTo>
                    <a:pt x="193" y="97"/>
                    <a:pt x="194" y="96"/>
                    <a:pt x="194" y="95"/>
                  </a:cubicBezTo>
                  <a:cubicBezTo>
                    <a:pt x="194" y="95"/>
                    <a:pt x="194" y="95"/>
                    <a:pt x="194" y="95"/>
                  </a:cubicBezTo>
                  <a:cubicBezTo>
                    <a:pt x="194" y="95"/>
                    <a:pt x="195" y="94"/>
                    <a:pt x="196" y="94"/>
                  </a:cubicBezTo>
                  <a:cubicBezTo>
                    <a:pt x="195" y="94"/>
                    <a:pt x="195" y="94"/>
                    <a:pt x="194" y="93"/>
                  </a:cubicBezTo>
                  <a:cubicBezTo>
                    <a:pt x="196" y="93"/>
                    <a:pt x="197" y="93"/>
                    <a:pt x="198" y="92"/>
                  </a:cubicBezTo>
                  <a:cubicBezTo>
                    <a:pt x="198" y="92"/>
                    <a:pt x="198" y="92"/>
                    <a:pt x="198" y="92"/>
                  </a:cubicBezTo>
                  <a:cubicBezTo>
                    <a:pt x="198" y="92"/>
                    <a:pt x="197" y="92"/>
                    <a:pt x="196" y="92"/>
                  </a:cubicBezTo>
                  <a:cubicBezTo>
                    <a:pt x="198" y="91"/>
                    <a:pt x="200" y="91"/>
                    <a:pt x="201" y="90"/>
                  </a:cubicBezTo>
                  <a:cubicBezTo>
                    <a:pt x="203" y="90"/>
                    <a:pt x="204" y="89"/>
                    <a:pt x="205" y="89"/>
                  </a:cubicBezTo>
                  <a:cubicBezTo>
                    <a:pt x="206" y="88"/>
                    <a:pt x="207" y="87"/>
                    <a:pt x="208" y="87"/>
                  </a:cubicBezTo>
                  <a:cubicBezTo>
                    <a:pt x="210" y="87"/>
                    <a:pt x="211" y="86"/>
                    <a:pt x="213" y="86"/>
                  </a:cubicBezTo>
                  <a:cubicBezTo>
                    <a:pt x="215" y="86"/>
                    <a:pt x="217" y="85"/>
                    <a:pt x="218" y="85"/>
                  </a:cubicBezTo>
                  <a:cubicBezTo>
                    <a:pt x="219" y="85"/>
                    <a:pt x="221" y="86"/>
                    <a:pt x="222" y="86"/>
                  </a:cubicBezTo>
                  <a:cubicBezTo>
                    <a:pt x="225" y="86"/>
                    <a:pt x="227" y="87"/>
                    <a:pt x="228" y="90"/>
                  </a:cubicBezTo>
                  <a:cubicBezTo>
                    <a:pt x="228" y="90"/>
                    <a:pt x="228" y="90"/>
                    <a:pt x="228" y="90"/>
                  </a:cubicBezTo>
                  <a:cubicBezTo>
                    <a:pt x="228" y="89"/>
                    <a:pt x="228" y="89"/>
                    <a:pt x="228" y="89"/>
                  </a:cubicBezTo>
                  <a:cubicBezTo>
                    <a:pt x="229" y="89"/>
                    <a:pt x="229" y="90"/>
                    <a:pt x="229" y="90"/>
                  </a:cubicBezTo>
                  <a:cubicBezTo>
                    <a:pt x="229" y="90"/>
                    <a:pt x="229" y="89"/>
                    <a:pt x="229" y="89"/>
                  </a:cubicBezTo>
                  <a:cubicBezTo>
                    <a:pt x="230" y="90"/>
                    <a:pt x="230" y="90"/>
                    <a:pt x="231" y="91"/>
                  </a:cubicBezTo>
                  <a:cubicBezTo>
                    <a:pt x="231" y="92"/>
                    <a:pt x="231" y="92"/>
                    <a:pt x="232" y="93"/>
                  </a:cubicBezTo>
                  <a:cubicBezTo>
                    <a:pt x="233" y="95"/>
                    <a:pt x="234" y="97"/>
                    <a:pt x="236" y="99"/>
                  </a:cubicBezTo>
                  <a:cubicBezTo>
                    <a:pt x="238" y="100"/>
                    <a:pt x="240" y="102"/>
                    <a:pt x="239" y="105"/>
                  </a:cubicBezTo>
                  <a:cubicBezTo>
                    <a:pt x="239" y="105"/>
                    <a:pt x="240" y="106"/>
                    <a:pt x="240" y="106"/>
                  </a:cubicBezTo>
                  <a:cubicBezTo>
                    <a:pt x="241" y="109"/>
                    <a:pt x="241" y="111"/>
                    <a:pt x="240" y="113"/>
                  </a:cubicBezTo>
                  <a:cubicBezTo>
                    <a:pt x="239" y="117"/>
                    <a:pt x="239" y="120"/>
                    <a:pt x="239" y="124"/>
                  </a:cubicBezTo>
                  <a:cubicBezTo>
                    <a:pt x="239" y="124"/>
                    <a:pt x="240" y="125"/>
                    <a:pt x="240" y="125"/>
                  </a:cubicBezTo>
                  <a:cubicBezTo>
                    <a:pt x="240" y="126"/>
                    <a:pt x="241" y="127"/>
                    <a:pt x="241" y="128"/>
                  </a:cubicBezTo>
                  <a:cubicBezTo>
                    <a:pt x="241" y="131"/>
                    <a:pt x="241" y="134"/>
                    <a:pt x="241" y="136"/>
                  </a:cubicBezTo>
                  <a:cubicBezTo>
                    <a:pt x="241" y="137"/>
                    <a:pt x="240" y="138"/>
                    <a:pt x="240" y="139"/>
                  </a:cubicBezTo>
                  <a:cubicBezTo>
                    <a:pt x="240" y="139"/>
                    <a:pt x="240" y="140"/>
                    <a:pt x="239" y="140"/>
                  </a:cubicBezTo>
                  <a:cubicBezTo>
                    <a:pt x="240" y="140"/>
                    <a:pt x="240" y="140"/>
                    <a:pt x="241" y="140"/>
                  </a:cubicBezTo>
                  <a:cubicBezTo>
                    <a:pt x="242" y="139"/>
                    <a:pt x="244" y="138"/>
                    <a:pt x="245" y="137"/>
                  </a:cubicBezTo>
                  <a:cubicBezTo>
                    <a:pt x="247" y="134"/>
                    <a:pt x="248" y="130"/>
                    <a:pt x="250" y="127"/>
                  </a:cubicBezTo>
                  <a:cubicBezTo>
                    <a:pt x="254" y="122"/>
                    <a:pt x="256" y="116"/>
                    <a:pt x="257" y="110"/>
                  </a:cubicBezTo>
                  <a:cubicBezTo>
                    <a:pt x="259" y="104"/>
                    <a:pt x="261" y="98"/>
                    <a:pt x="264" y="93"/>
                  </a:cubicBezTo>
                  <a:cubicBezTo>
                    <a:pt x="271" y="81"/>
                    <a:pt x="277" y="68"/>
                    <a:pt x="279" y="53"/>
                  </a:cubicBezTo>
                  <a:cubicBezTo>
                    <a:pt x="280" y="48"/>
                    <a:pt x="280" y="42"/>
                    <a:pt x="277" y="38"/>
                  </a:cubicBezTo>
                  <a:cubicBezTo>
                    <a:pt x="276" y="36"/>
                    <a:pt x="276" y="35"/>
                    <a:pt x="275" y="34"/>
                  </a:cubicBezTo>
                  <a:cubicBezTo>
                    <a:pt x="274" y="29"/>
                    <a:pt x="273" y="24"/>
                    <a:pt x="272" y="19"/>
                  </a:cubicBezTo>
                  <a:cubicBezTo>
                    <a:pt x="272" y="13"/>
                    <a:pt x="272" y="8"/>
                    <a:pt x="272" y="2"/>
                  </a:cubicBezTo>
                  <a:cubicBezTo>
                    <a:pt x="272" y="1"/>
                    <a:pt x="272" y="1"/>
                    <a:pt x="273" y="0"/>
                  </a:cubicBezTo>
                  <a:cubicBezTo>
                    <a:pt x="273" y="0"/>
                    <a:pt x="274" y="0"/>
                    <a:pt x="274" y="0"/>
                  </a:cubicBezTo>
                  <a:close/>
                  <a:moveTo>
                    <a:pt x="173" y="412"/>
                  </a:moveTo>
                  <a:cubicBezTo>
                    <a:pt x="172" y="410"/>
                    <a:pt x="171" y="409"/>
                    <a:pt x="170" y="407"/>
                  </a:cubicBezTo>
                  <a:cubicBezTo>
                    <a:pt x="170" y="407"/>
                    <a:pt x="170" y="407"/>
                    <a:pt x="169" y="407"/>
                  </a:cubicBezTo>
                  <a:cubicBezTo>
                    <a:pt x="169" y="410"/>
                    <a:pt x="168" y="413"/>
                    <a:pt x="167" y="415"/>
                  </a:cubicBezTo>
                  <a:cubicBezTo>
                    <a:pt x="167" y="416"/>
                    <a:pt x="168" y="416"/>
                    <a:pt x="168" y="416"/>
                  </a:cubicBezTo>
                  <a:cubicBezTo>
                    <a:pt x="170" y="415"/>
                    <a:pt x="171" y="413"/>
                    <a:pt x="173" y="412"/>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4" name="Freeform 134">
              <a:extLst>
                <a:ext uri="{FF2B5EF4-FFF2-40B4-BE49-F238E27FC236}">
                  <a16:creationId xmlns:a16="http://schemas.microsoft.com/office/drawing/2014/main" id="{C0B67DCC-6F35-4D8C-9952-7D59B78D8FAE}"/>
                </a:ext>
              </a:extLst>
            </p:cNvPr>
            <p:cNvSpPr>
              <a:spLocks noEditPoints="1"/>
            </p:cNvSpPr>
            <p:nvPr/>
          </p:nvSpPr>
          <p:spPr bwMode="auto">
            <a:xfrm>
              <a:off x="5853113" y="3178175"/>
              <a:ext cx="392113" cy="947738"/>
            </a:xfrm>
            <a:custGeom>
              <a:avLst/>
              <a:gdLst>
                <a:gd name="T0" fmla="*/ 47 w 131"/>
                <a:gd name="T1" fmla="*/ 230 h 317"/>
                <a:gd name="T2" fmla="*/ 34 w 131"/>
                <a:gd name="T3" fmla="*/ 238 h 317"/>
                <a:gd name="T4" fmla="*/ 16 w 131"/>
                <a:gd name="T5" fmla="*/ 224 h 317"/>
                <a:gd name="T6" fmla="*/ 15 w 131"/>
                <a:gd name="T7" fmla="*/ 197 h 317"/>
                <a:gd name="T8" fmla="*/ 15 w 131"/>
                <a:gd name="T9" fmla="*/ 168 h 317"/>
                <a:gd name="T10" fmla="*/ 16 w 131"/>
                <a:gd name="T11" fmla="*/ 156 h 317"/>
                <a:gd name="T12" fmla="*/ 17 w 131"/>
                <a:gd name="T13" fmla="*/ 142 h 317"/>
                <a:gd name="T14" fmla="*/ 6 w 131"/>
                <a:gd name="T15" fmla="*/ 122 h 317"/>
                <a:gd name="T16" fmla="*/ 9 w 131"/>
                <a:gd name="T17" fmla="*/ 91 h 317"/>
                <a:gd name="T18" fmla="*/ 1 w 131"/>
                <a:gd name="T19" fmla="*/ 85 h 317"/>
                <a:gd name="T20" fmla="*/ 7 w 131"/>
                <a:gd name="T21" fmla="*/ 83 h 317"/>
                <a:gd name="T22" fmla="*/ 17 w 131"/>
                <a:gd name="T23" fmla="*/ 69 h 317"/>
                <a:gd name="T24" fmla="*/ 20 w 131"/>
                <a:gd name="T25" fmla="*/ 57 h 317"/>
                <a:gd name="T26" fmla="*/ 35 w 131"/>
                <a:gd name="T27" fmla="*/ 42 h 317"/>
                <a:gd name="T28" fmla="*/ 44 w 131"/>
                <a:gd name="T29" fmla="*/ 24 h 317"/>
                <a:gd name="T30" fmla="*/ 59 w 131"/>
                <a:gd name="T31" fmla="*/ 11 h 317"/>
                <a:gd name="T32" fmla="*/ 80 w 131"/>
                <a:gd name="T33" fmla="*/ 0 h 317"/>
                <a:gd name="T34" fmla="*/ 97 w 131"/>
                <a:gd name="T35" fmla="*/ 3 h 317"/>
                <a:gd name="T36" fmla="*/ 101 w 131"/>
                <a:gd name="T37" fmla="*/ 17 h 317"/>
                <a:gd name="T38" fmla="*/ 115 w 131"/>
                <a:gd name="T39" fmla="*/ 42 h 317"/>
                <a:gd name="T40" fmla="*/ 115 w 131"/>
                <a:gd name="T41" fmla="*/ 53 h 317"/>
                <a:gd name="T42" fmla="*/ 114 w 131"/>
                <a:gd name="T43" fmla="*/ 73 h 317"/>
                <a:gd name="T44" fmla="*/ 121 w 131"/>
                <a:gd name="T45" fmla="*/ 87 h 317"/>
                <a:gd name="T46" fmla="*/ 121 w 131"/>
                <a:gd name="T47" fmla="*/ 93 h 317"/>
                <a:gd name="T48" fmla="*/ 120 w 131"/>
                <a:gd name="T49" fmla="*/ 102 h 317"/>
                <a:gd name="T50" fmla="*/ 110 w 131"/>
                <a:gd name="T51" fmla="*/ 114 h 317"/>
                <a:gd name="T52" fmla="*/ 107 w 131"/>
                <a:gd name="T53" fmla="*/ 157 h 317"/>
                <a:gd name="T54" fmla="*/ 107 w 131"/>
                <a:gd name="T55" fmla="*/ 165 h 317"/>
                <a:gd name="T56" fmla="*/ 99 w 131"/>
                <a:gd name="T57" fmla="*/ 178 h 317"/>
                <a:gd name="T58" fmla="*/ 93 w 131"/>
                <a:gd name="T59" fmla="*/ 187 h 317"/>
                <a:gd name="T60" fmla="*/ 81 w 131"/>
                <a:gd name="T61" fmla="*/ 215 h 317"/>
                <a:gd name="T62" fmla="*/ 77 w 131"/>
                <a:gd name="T63" fmla="*/ 241 h 317"/>
                <a:gd name="T64" fmla="*/ 64 w 131"/>
                <a:gd name="T65" fmla="*/ 288 h 317"/>
                <a:gd name="T66" fmla="*/ 61 w 131"/>
                <a:gd name="T67" fmla="*/ 316 h 317"/>
                <a:gd name="T68" fmla="*/ 47 w 131"/>
                <a:gd name="T69" fmla="*/ 297 h 317"/>
                <a:gd name="T70" fmla="*/ 53 w 131"/>
                <a:gd name="T71" fmla="*/ 262 h 317"/>
                <a:gd name="T72" fmla="*/ 54 w 131"/>
                <a:gd name="T73" fmla="*/ 215 h 317"/>
                <a:gd name="T74" fmla="*/ 100 w 131"/>
                <a:gd name="T75" fmla="*/ 33 h 317"/>
                <a:gd name="T76" fmla="*/ 86 w 131"/>
                <a:gd name="T77" fmla="*/ 56 h 317"/>
                <a:gd name="T78" fmla="*/ 93 w 131"/>
                <a:gd name="T79" fmla="*/ 66 h 317"/>
                <a:gd name="T80" fmla="*/ 109 w 131"/>
                <a:gd name="T81" fmla="*/ 76 h 317"/>
                <a:gd name="T82" fmla="*/ 106 w 131"/>
                <a:gd name="T83" fmla="*/ 42 h 317"/>
                <a:gd name="T84" fmla="*/ 52 w 131"/>
                <a:gd name="T85" fmla="*/ 28 h 317"/>
                <a:gd name="T86" fmla="*/ 41 w 131"/>
                <a:gd name="T87" fmla="*/ 48 h 317"/>
                <a:gd name="T88" fmla="*/ 28 w 131"/>
                <a:gd name="T89" fmla="*/ 60 h 317"/>
                <a:gd name="T90" fmla="*/ 21 w 131"/>
                <a:gd name="T91" fmla="*/ 69 h 317"/>
                <a:gd name="T92" fmla="*/ 46 w 131"/>
                <a:gd name="T93" fmla="*/ 55 h 317"/>
                <a:gd name="T94" fmla="*/ 61 w 131"/>
                <a:gd name="T95" fmla="*/ 50 h 317"/>
                <a:gd name="T96" fmla="*/ 54 w 131"/>
                <a:gd name="T97" fmla="*/ 32 h 317"/>
                <a:gd name="T98" fmla="*/ 31 w 131"/>
                <a:gd name="T99" fmla="*/ 118 h 317"/>
                <a:gd name="T100" fmla="*/ 32 w 131"/>
                <a:gd name="T101" fmla="*/ 97 h 317"/>
                <a:gd name="T102" fmla="*/ 19 w 131"/>
                <a:gd name="T103" fmla="*/ 109 h 317"/>
                <a:gd name="T104" fmla="*/ 26 w 131"/>
                <a:gd name="T105" fmla="*/ 130 h 317"/>
                <a:gd name="T106" fmla="*/ 94 w 131"/>
                <a:gd name="T107" fmla="*/ 116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317">
                  <a:moveTo>
                    <a:pt x="54" y="213"/>
                  </a:moveTo>
                  <a:cubicBezTo>
                    <a:pt x="53" y="215"/>
                    <a:pt x="53" y="216"/>
                    <a:pt x="53" y="218"/>
                  </a:cubicBezTo>
                  <a:cubicBezTo>
                    <a:pt x="53" y="223"/>
                    <a:pt x="50" y="227"/>
                    <a:pt x="47" y="230"/>
                  </a:cubicBezTo>
                  <a:cubicBezTo>
                    <a:pt x="47" y="231"/>
                    <a:pt x="46" y="231"/>
                    <a:pt x="45" y="231"/>
                  </a:cubicBezTo>
                  <a:cubicBezTo>
                    <a:pt x="42" y="231"/>
                    <a:pt x="40" y="233"/>
                    <a:pt x="38" y="235"/>
                  </a:cubicBezTo>
                  <a:cubicBezTo>
                    <a:pt x="37" y="236"/>
                    <a:pt x="35" y="237"/>
                    <a:pt x="34" y="238"/>
                  </a:cubicBezTo>
                  <a:cubicBezTo>
                    <a:pt x="32" y="239"/>
                    <a:pt x="29" y="240"/>
                    <a:pt x="26" y="239"/>
                  </a:cubicBezTo>
                  <a:cubicBezTo>
                    <a:pt x="21" y="237"/>
                    <a:pt x="18" y="234"/>
                    <a:pt x="17" y="228"/>
                  </a:cubicBezTo>
                  <a:cubicBezTo>
                    <a:pt x="17" y="227"/>
                    <a:pt x="16" y="225"/>
                    <a:pt x="16" y="224"/>
                  </a:cubicBezTo>
                  <a:cubicBezTo>
                    <a:pt x="16" y="222"/>
                    <a:pt x="16" y="221"/>
                    <a:pt x="14" y="220"/>
                  </a:cubicBezTo>
                  <a:cubicBezTo>
                    <a:pt x="13" y="219"/>
                    <a:pt x="13" y="217"/>
                    <a:pt x="13" y="216"/>
                  </a:cubicBezTo>
                  <a:cubicBezTo>
                    <a:pt x="15" y="210"/>
                    <a:pt x="16" y="203"/>
                    <a:pt x="15" y="197"/>
                  </a:cubicBezTo>
                  <a:cubicBezTo>
                    <a:pt x="14" y="194"/>
                    <a:pt x="14" y="191"/>
                    <a:pt x="16" y="188"/>
                  </a:cubicBezTo>
                  <a:cubicBezTo>
                    <a:pt x="17" y="186"/>
                    <a:pt x="17" y="183"/>
                    <a:pt x="15" y="181"/>
                  </a:cubicBezTo>
                  <a:cubicBezTo>
                    <a:pt x="13" y="176"/>
                    <a:pt x="13" y="172"/>
                    <a:pt x="15" y="168"/>
                  </a:cubicBezTo>
                  <a:cubicBezTo>
                    <a:pt x="15" y="166"/>
                    <a:pt x="16" y="165"/>
                    <a:pt x="16" y="164"/>
                  </a:cubicBezTo>
                  <a:cubicBezTo>
                    <a:pt x="17" y="162"/>
                    <a:pt x="18" y="160"/>
                    <a:pt x="16" y="159"/>
                  </a:cubicBezTo>
                  <a:cubicBezTo>
                    <a:pt x="16" y="158"/>
                    <a:pt x="16" y="157"/>
                    <a:pt x="16" y="156"/>
                  </a:cubicBezTo>
                  <a:cubicBezTo>
                    <a:pt x="17" y="155"/>
                    <a:pt x="18" y="153"/>
                    <a:pt x="19" y="152"/>
                  </a:cubicBezTo>
                  <a:cubicBezTo>
                    <a:pt x="21" y="151"/>
                    <a:pt x="21" y="150"/>
                    <a:pt x="19" y="148"/>
                  </a:cubicBezTo>
                  <a:cubicBezTo>
                    <a:pt x="18" y="146"/>
                    <a:pt x="18" y="144"/>
                    <a:pt x="17" y="142"/>
                  </a:cubicBezTo>
                  <a:cubicBezTo>
                    <a:pt x="17" y="140"/>
                    <a:pt x="16" y="138"/>
                    <a:pt x="14" y="136"/>
                  </a:cubicBezTo>
                  <a:cubicBezTo>
                    <a:pt x="13" y="133"/>
                    <a:pt x="11" y="130"/>
                    <a:pt x="9" y="127"/>
                  </a:cubicBezTo>
                  <a:cubicBezTo>
                    <a:pt x="8" y="125"/>
                    <a:pt x="6" y="124"/>
                    <a:pt x="6" y="122"/>
                  </a:cubicBezTo>
                  <a:cubicBezTo>
                    <a:pt x="4" y="119"/>
                    <a:pt x="3" y="116"/>
                    <a:pt x="2" y="112"/>
                  </a:cubicBezTo>
                  <a:cubicBezTo>
                    <a:pt x="2" y="107"/>
                    <a:pt x="2" y="102"/>
                    <a:pt x="6" y="97"/>
                  </a:cubicBezTo>
                  <a:cubicBezTo>
                    <a:pt x="7" y="95"/>
                    <a:pt x="8" y="93"/>
                    <a:pt x="9" y="91"/>
                  </a:cubicBezTo>
                  <a:cubicBezTo>
                    <a:pt x="8" y="91"/>
                    <a:pt x="7" y="92"/>
                    <a:pt x="7" y="92"/>
                  </a:cubicBezTo>
                  <a:cubicBezTo>
                    <a:pt x="5" y="92"/>
                    <a:pt x="2" y="91"/>
                    <a:pt x="3" y="90"/>
                  </a:cubicBezTo>
                  <a:cubicBezTo>
                    <a:pt x="3" y="88"/>
                    <a:pt x="0" y="87"/>
                    <a:pt x="1" y="85"/>
                  </a:cubicBezTo>
                  <a:cubicBezTo>
                    <a:pt x="2" y="86"/>
                    <a:pt x="4" y="86"/>
                    <a:pt x="5" y="86"/>
                  </a:cubicBezTo>
                  <a:cubicBezTo>
                    <a:pt x="4" y="85"/>
                    <a:pt x="4" y="83"/>
                    <a:pt x="3" y="81"/>
                  </a:cubicBezTo>
                  <a:cubicBezTo>
                    <a:pt x="4" y="82"/>
                    <a:pt x="6" y="82"/>
                    <a:pt x="7" y="83"/>
                  </a:cubicBezTo>
                  <a:cubicBezTo>
                    <a:pt x="10" y="83"/>
                    <a:pt x="12" y="81"/>
                    <a:pt x="13" y="78"/>
                  </a:cubicBezTo>
                  <a:cubicBezTo>
                    <a:pt x="14" y="76"/>
                    <a:pt x="15" y="73"/>
                    <a:pt x="17" y="71"/>
                  </a:cubicBezTo>
                  <a:cubicBezTo>
                    <a:pt x="17" y="71"/>
                    <a:pt x="18" y="70"/>
                    <a:pt x="17" y="69"/>
                  </a:cubicBezTo>
                  <a:cubicBezTo>
                    <a:pt x="16" y="68"/>
                    <a:pt x="17" y="66"/>
                    <a:pt x="17" y="65"/>
                  </a:cubicBezTo>
                  <a:cubicBezTo>
                    <a:pt x="17" y="63"/>
                    <a:pt x="18" y="61"/>
                    <a:pt x="18" y="59"/>
                  </a:cubicBezTo>
                  <a:cubicBezTo>
                    <a:pt x="18" y="58"/>
                    <a:pt x="19" y="57"/>
                    <a:pt x="20" y="57"/>
                  </a:cubicBezTo>
                  <a:cubicBezTo>
                    <a:pt x="24" y="57"/>
                    <a:pt x="26" y="54"/>
                    <a:pt x="27" y="51"/>
                  </a:cubicBezTo>
                  <a:cubicBezTo>
                    <a:pt x="28" y="50"/>
                    <a:pt x="29" y="48"/>
                    <a:pt x="31" y="47"/>
                  </a:cubicBezTo>
                  <a:cubicBezTo>
                    <a:pt x="32" y="45"/>
                    <a:pt x="34" y="44"/>
                    <a:pt x="35" y="42"/>
                  </a:cubicBezTo>
                  <a:cubicBezTo>
                    <a:pt x="37" y="40"/>
                    <a:pt x="38" y="38"/>
                    <a:pt x="37" y="35"/>
                  </a:cubicBezTo>
                  <a:cubicBezTo>
                    <a:pt x="37" y="33"/>
                    <a:pt x="38" y="31"/>
                    <a:pt x="40" y="29"/>
                  </a:cubicBezTo>
                  <a:cubicBezTo>
                    <a:pt x="41" y="27"/>
                    <a:pt x="43" y="26"/>
                    <a:pt x="44" y="24"/>
                  </a:cubicBezTo>
                  <a:cubicBezTo>
                    <a:pt x="46" y="21"/>
                    <a:pt x="48" y="19"/>
                    <a:pt x="49" y="17"/>
                  </a:cubicBezTo>
                  <a:cubicBezTo>
                    <a:pt x="51" y="15"/>
                    <a:pt x="52" y="13"/>
                    <a:pt x="55" y="13"/>
                  </a:cubicBezTo>
                  <a:cubicBezTo>
                    <a:pt x="57" y="13"/>
                    <a:pt x="58" y="12"/>
                    <a:pt x="59" y="11"/>
                  </a:cubicBezTo>
                  <a:cubicBezTo>
                    <a:pt x="61" y="9"/>
                    <a:pt x="64" y="8"/>
                    <a:pt x="67" y="7"/>
                  </a:cubicBezTo>
                  <a:cubicBezTo>
                    <a:pt x="68" y="6"/>
                    <a:pt x="69" y="5"/>
                    <a:pt x="71" y="4"/>
                  </a:cubicBezTo>
                  <a:cubicBezTo>
                    <a:pt x="73" y="1"/>
                    <a:pt x="76" y="0"/>
                    <a:pt x="80" y="0"/>
                  </a:cubicBezTo>
                  <a:cubicBezTo>
                    <a:pt x="81" y="3"/>
                    <a:pt x="81" y="3"/>
                    <a:pt x="85" y="2"/>
                  </a:cubicBezTo>
                  <a:cubicBezTo>
                    <a:pt x="86" y="1"/>
                    <a:pt x="88" y="1"/>
                    <a:pt x="89" y="2"/>
                  </a:cubicBezTo>
                  <a:cubicBezTo>
                    <a:pt x="91" y="4"/>
                    <a:pt x="94" y="4"/>
                    <a:pt x="97" y="3"/>
                  </a:cubicBezTo>
                  <a:cubicBezTo>
                    <a:pt x="98" y="5"/>
                    <a:pt x="99" y="7"/>
                    <a:pt x="98" y="9"/>
                  </a:cubicBezTo>
                  <a:cubicBezTo>
                    <a:pt x="96" y="11"/>
                    <a:pt x="97" y="14"/>
                    <a:pt x="98" y="16"/>
                  </a:cubicBezTo>
                  <a:cubicBezTo>
                    <a:pt x="99" y="16"/>
                    <a:pt x="100" y="17"/>
                    <a:pt x="101" y="17"/>
                  </a:cubicBezTo>
                  <a:cubicBezTo>
                    <a:pt x="106" y="17"/>
                    <a:pt x="108" y="19"/>
                    <a:pt x="108" y="23"/>
                  </a:cubicBezTo>
                  <a:cubicBezTo>
                    <a:pt x="107" y="29"/>
                    <a:pt x="111" y="34"/>
                    <a:pt x="113" y="39"/>
                  </a:cubicBezTo>
                  <a:cubicBezTo>
                    <a:pt x="113" y="40"/>
                    <a:pt x="114" y="41"/>
                    <a:pt x="115" y="42"/>
                  </a:cubicBezTo>
                  <a:cubicBezTo>
                    <a:pt x="115" y="43"/>
                    <a:pt x="115" y="45"/>
                    <a:pt x="115" y="46"/>
                  </a:cubicBezTo>
                  <a:cubicBezTo>
                    <a:pt x="115" y="48"/>
                    <a:pt x="114" y="50"/>
                    <a:pt x="115" y="52"/>
                  </a:cubicBezTo>
                  <a:cubicBezTo>
                    <a:pt x="115" y="52"/>
                    <a:pt x="115" y="53"/>
                    <a:pt x="115" y="53"/>
                  </a:cubicBezTo>
                  <a:cubicBezTo>
                    <a:pt x="115" y="55"/>
                    <a:pt x="114" y="57"/>
                    <a:pt x="114" y="59"/>
                  </a:cubicBezTo>
                  <a:cubicBezTo>
                    <a:pt x="114" y="62"/>
                    <a:pt x="114" y="66"/>
                    <a:pt x="114" y="70"/>
                  </a:cubicBezTo>
                  <a:cubicBezTo>
                    <a:pt x="114" y="71"/>
                    <a:pt x="114" y="72"/>
                    <a:pt x="114" y="73"/>
                  </a:cubicBezTo>
                  <a:cubicBezTo>
                    <a:pt x="114" y="73"/>
                    <a:pt x="114" y="74"/>
                    <a:pt x="114" y="74"/>
                  </a:cubicBezTo>
                  <a:cubicBezTo>
                    <a:pt x="113" y="78"/>
                    <a:pt x="117" y="81"/>
                    <a:pt x="118" y="85"/>
                  </a:cubicBezTo>
                  <a:cubicBezTo>
                    <a:pt x="118" y="86"/>
                    <a:pt x="120" y="87"/>
                    <a:pt x="121" y="87"/>
                  </a:cubicBezTo>
                  <a:cubicBezTo>
                    <a:pt x="125" y="89"/>
                    <a:pt x="128" y="88"/>
                    <a:pt x="130" y="84"/>
                  </a:cubicBezTo>
                  <a:cubicBezTo>
                    <a:pt x="131" y="86"/>
                    <a:pt x="130" y="88"/>
                    <a:pt x="128" y="91"/>
                  </a:cubicBezTo>
                  <a:cubicBezTo>
                    <a:pt x="126" y="93"/>
                    <a:pt x="124" y="93"/>
                    <a:pt x="121" y="93"/>
                  </a:cubicBezTo>
                  <a:cubicBezTo>
                    <a:pt x="122" y="96"/>
                    <a:pt x="125" y="96"/>
                    <a:pt x="128" y="97"/>
                  </a:cubicBezTo>
                  <a:cubicBezTo>
                    <a:pt x="124" y="99"/>
                    <a:pt x="121" y="97"/>
                    <a:pt x="118" y="96"/>
                  </a:cubicBezTo>
                  <a:cubicBezTo>
                    <a:pt x="118" y="98"/>
                    <a:pt x="119" y="100"/>
                    <a:pt x="120" y="102"/>
                  </a:cubicBezTo>
                  <a:cubicBezTo>
                    <a:pt x="122" y="106"/>
                    <a:pt x="122" y="106"/>
                    <a:pt x="118" y="108"/>
                  </a:cubicBezTo>
                  <a:cubicBezTo>
                    <a:pt x="116" y="110"/>
                    <a:pt x="114" y="111"/>
                    <a:pt x="111" y="113"/>
                  </a:cubicBezTo>
                  <a:cubicBezTo>
                    <a:pt x="111" y="113"/>
                    <a:pt x="110" y="114"/>
                    <a:pt x="110" y="114"/>
                  </a:cubicBezTo>
                  <a:cubicBezTo>
                    <a:pt x="110" y="117"/>
                    <a:pt x="110" y="119"/>
                    <a:pt x="111" y="121"/>
                  </a:cubicBezTo>
                  <a:cubicBezTo>
                    <a:pt x="113" y="127"/>
                    <a:pt x="113" y="133"/>
                    <a:pt x="112" y="138"/>
                  </a:cubicBezTo>
                  <a:cubicBezTo>
                    <a:pt x="110" y="145"/>
                    <a:pt x="109" y="151"/>
                    <a:pt x="107" y="157"/>
                  </a:cubicBezTo>
                  <a:cubicBezTo>
                    <a:pt x="107" y="157"/>
                    <a:pt x="107" y="158"/>
                    <a:pt x="106" y="159"/>
                  </a:cubicBezTo>
                  <a:cubicBezTo>
                    <a:pt x="105" y="161"/>
                    <a:pt x="105" y="162"/>
                    <a:pt x="107" y="164"/>
                  </a:cubicBezTo>
                  <a:cubicBezTo>
                    <a:pt x="107" y="164"/>
                    <a:pt x="107" y="164"/>
                    <a:pt x="107" y="165"/>
                  </a:cubicBezTo>
                  <a:cubicBezTo>
                    <a:pt x="106" y="167"/>
                    <a:pt x="109" y="170"/>
                    <a:pt x="107" y="173"/>
                  </a:cubicBezTo>
                  <a:cubicBezTo>
                    <a:pt x="107" y="174"/>
                    <a:pt x="106" y="175"/>
                    <a:pt x="106" y="177"/>
                  </a:cubicBezTo>
                  <a:cubicBezTo>
                    <a:pt x="105" y="180"/>
                    <a:pt x="101" y="180"/>
                    <a:pt x="99" y="178"/>
                  </a:cubicBezTo>
                  <a:cubicBezTo>
                    <a:pt x="98" y="177"/>
                    <a:pt x="98" y="177"/>
                    <a:pt x="97" y="175"/>
                  </a:cubicBezTo>
                  <a:cubicBezTo>
                    <a:pt x="96" y="179"/>
                    <a:pt x="93" y="181"/>
                    <a:pt x="93" y="185"/>
                  </a:cubicBezTo>
                  <a:cubicBezTo>
                    <a:pt x="94" y="186"/>
                    <a:pt x="93" y="187"/>
                    <a:pt x="93" y="187"/>
                  </a:cubicBezTo>
                  <a:cubicBezTo>
                    <a:pt x="91" y="193"/>
                    <a:pt x="90" y="199"/>
                    <a:pt x="90" y="205"/>
                  </a:cubicBezTo>
                  <a:cubicBezTo>
                    <a:pt x="90" y="207"/>
                    <a:pt x="89" y="209"/>
                    <a:pt x="88" y="212"/>
                  </a:cubicBezTo>
                  <a:cubicBezTo>
                    <a:pt x="87" y="215"/>
                    <a:pt x="84" y="215"/>
                    <a:pt x="81" y="215"/>
                  </a:cubicBezTo>
                  <a:cubicBezTo>
                    <a:pt x="81" y="218"/>
                    <a:pt x="80" y="221"/>
                    <a:pt x="80" y="224"/>
                  </a:cubicBezTo>
                  <a:cubicBezTo>
                    <a:pt x="80" y="226"/>
                    <a:pt x="80" y="227"/>
                    <a:pt x="79" y="228"/>
                  </a:cubicBezTo>
                  <a:cubicBezTo>
                    <a:pt x="77" y="232"/>
                    <a:pt x="77" y="237"/>
                    <a:pt x="77" y="241"/>
                  </a:cubicBezTo>
                  <a:cubicBezTo>
                    <a:pt x="78" y="247"/>
                    <a:pt x="76" y="253"/>
                    <a:pt x="74" y="259"/>
                  </a:cubicBezTo>
                  <a:cubicBezTo>
                    <a:pt x="72" y="264"/>
                    <a:pt x="70" y="270"/>
                    <a:pt x="68" y="275"/>
                  </a:cubicBezTo>
                  <a:cubicBezTo>
                    <a:pt x="66" y="279"/>
                    <a:pt x="65" y="284"/>
                    <a:pt x="64" y="288"/>
                  </a:cubicBezTo>
                  <a:cubicBezTo>
                    <a:pt x="63" y="291"/>
                    <a:pt x="64" y="294"/>
                    <a:pt x="64" y="297"/>
                  </a:cubicBezTo>
                  <a:cubicBezTo>
                    <a:pt x="65" y="301"/>
                    <a:pt x="66" y="304"/>
                    <a:pt x="67" y="307"/>
                  </a:cubicBezTo>
                  <a:cubicBezTo>
                    <a:pt x="68" y="313"/>
                    <a:pt x="67" y="316"/>
                    <a:pt x="61" y="316"/>
                  </a:cubicBezTo>
                  <a:cubicBezTo>
                    <a:pt x="58" y="317"/>
                    <a:pt x="56" y="317"/>
                    <a:pt x="53" y="316"/>
                  </a:cubicBezTo>
                  <a:cubicBezTo>
                    <a:pt x="51" y="316"/>
                    <a:pt x="49" y="315"/>
                    <a:pt x="48" y="313"/>
                  </a:cubicBezTo>
                  <a:cubicBezTo>
                    <a:pt x="47" y="308"/>
                    <a:pt x="45" y="302"/>
                    <a:pt x="47" y="297"/>
                  </a:cubicBezTo>
                  <a:cubicBezTo>
                    <a:pt x="48" y="294"/>
                    <a:pt x="49" y="291"/>
                    <a:pt x="50" y="288"/>
                  </a:cubicBezTo>
                  <a:cubicBezTo>
                    <a:pt x="52" y="285"/>
                    <a:pt x="53" y="281"/>
                    <a:pt x="53" y="277"/>
                  </a:cubicBezTo>
                  <a:cubicBezTo>
                    <a:pt x="53" y="272"/>
                    <a:pt x="53" y="267"/>
                    <a:pt x="53" y="262"/>
                  </a:cubicBezTo>
                  <a:cubicBezTo>
                    <a:pt x="53" y="257"/>
                    <a:pt x="53" y="253"/>
                    <a:pt x="54" y="248"/>
                  </a:cubicBezTo>
                  <a:cubicBezTo>
                    <a:pt x="55" y="245"/>
                    <a:pt x="55" y="241"/>
                    <a:pt x="54" y="237"/>
                  </a:cubicBezTo>
                  <a:cubicBezTo>
                    <a:pt x="53" y="230"/>
                    <a:pt x="53" y="222"/>
                    <a:pt x="54" y="215"/>
                  </a:cubicBezTo>
                  <a:cubicBezTo>
                    <a:pt x="54" y="215"/>
                    <a:pt x="54" y="214"/>
                    <a:pt x="54" y="213"/>
                  </a:cubicBezTo>
                  <a:close/>
                  <a:moveTo>
                    <a:pt x="102" y="29"/>
                  </a:moveTo>
                  <a:cubicBezTo>
                    <a:pt x="101" y="31"/>
                    <a:pt x="101" y="32"/>
                    <a:pt x="100" y="33"/>
                  </a:cubicBezTo>
                  <a:cubicBezTo>
                    <a:pt x="99" y="36"/>
                    <a:pt x="97" y="39"/>
                    <a:pt x="96" y="42"/>
                  </a:cubicBezTo>
                  <a:cubicBezTo>
                    <a:pt x="96" y="43"/>
                    <a:pt x="95" y="44"/>
                    <a:pt x="95" y="45"/>
                  </a:cubicBezTo>
                  <a:cubicBezTo>
                    <a:pt x="92" y="49"/>
                    <a:pt x="89" y="52"/>
                    <a:pt x="86" y="56"/>
                  </a:cubicBezTo>
                  <a:cubicBezTo>
                    <a:pt x="85" y="57"/>
                    <a:pt x="85" y="59"/>
                    <a:pt x="86" y="60"/>
                  </a:cubicBezTo>
                  <a:cubicBezTo>
                    <a:pt x="86" y="61"/>
                    <a:pt x="87" y="62"/>
                    <a:pt x="88" y="62"/>
                  </a:cubicBezTo>
                  <a:cubicBezTo>
                    <a:pt x="90" y="63"/>
                    <a:pt x="91" y="65"/>
                    <a:pt x="93" y="66"/>
                  </a:cubicBezTo>
                  <a:cubicBezTo>
                    <a:pt x="99" y="69"/>
                    <a:pt x="104" y="72"/>
                    <a:pt x="108" y="78"/>
                  </a:cubicBezTo>
                  <a:cubicBezTo>
                    <a:pt x="108" y="78"/>
                    <a:pt x="109" y="78"/>
                    <a:pt x="109" y="79"/>
                  </a:cubicBezTo>
                  <a:cubicBezTo>
                    <a:pt x="109" y="77"/>
                    <a:pt x="109" y="76"/>
                    <a:pt x="109" y="76"/>
                  </a:cubicBezTo>
                  <a:cubicBezTo>
                    <a:pt x="108" y="73"/>
                    <a:pt x="108" y="71"/>
                    <a:pt x="107" y="68"/>
                  </a:cubicBezTo>
                  <a:cubicBezTo>
                    <a:pt x="106" y="63"/>
                    <a:pt x="106" y="57"/>
                    <a:pt x="107" y="52"/>
                  </a:cubicBezTo>
                  <a:cubicBezTo>
                    <a:pt x="108" y="49"/>
                    <a:pt x="107" y="45"/>
                    <a:pt x="106" y="42"/>
                  </a:cubicBezTo>
                  <a:cubicBezTo>
                    <a:pt x="104" y="40"/>
                    <a:pt x="104" y="38"/>
                    <a:pt x="104" y="36"/>
                  </a:cubicBezTo>
                  <a:cubicBezTo>
                    <a:pt x="105" y="33"/>
                    <a:pt x="104" y="31"/>
                    <a:pt x="102" y="29"/>
                  </a:cubicBezTo>
                  <a:close/>
                  <a:moveTo>
                    <a:pt x="52" y="28"/>
                  </a:moveTo>
                  <a:cubicBezTo>
                    <a:pt x="50" y="30"/>
                    <a:pt x="48" y="32"/>
                    <a:pt x="46" y="34"/>
                  </a:cubicBezTo>
                  <a:cubicBezTo>
                    <a:pt x="45" y="35"/>
                    <a:pt x="45" y="36"/>
                    <a:pt x="45" y="38"/>
                  </a:cubicBezTo>
                  <a:cubicBezTo>
                    <a:pt x="46" y="42"/>
                    <a:pt x="43" y="45"/>
                    <a:pt x="41" y="48"/>
                  </a:cubicBezTo>
                  <a:cubicBezTo>
                    <a:pt x="39" y="50"/>
                    <a:pt x="38" y="52"/>
                    <a:pt x="35" y="52"/>
                  </a:cubicBezTo>
                  <a:cubicBezTo>
                    <a:pt x="34" y="52"/>
                    <a:pt x="34" y="53"/>
                    <a:pt x="33" y="54"/>
                  </a:cubicBezTo>
                  <a:cubicBezTo>
                    <a:pt x="32" y="57"/>
                    <a:pt x="31" y="59"/>
                    <a:pt x="28" y="60"/>
                  </a:cubicBezTo>
                  <a:cubicBezTo>
                    <a:pt x="26" y="60"/>
                    <a:pt x="24" y="62"/>
                    <a:pt x="22" y="63"/>
                  </a:cubicBezTo>
                  <a:cubicBezTo>
                    <a:pt x="22" y="64"/>
                    <a:pt x="22" y="64"/>
                    <a:pt x="21" y="65"/>
                  </a:cubicBezTo>
                  <a:cubicBezTo>
                    <a:pt x="21" y="66"/>
                    <a:pt x="21" y="68"/>
                    <a:pt x="21" y="69"/>
                  </a:cubicBezTo>
                  <a:cubicBezTo>
                    <a:pt x="20" y="70"/>
                    <a:pt x="21" y="71"/>
                    <a:pt x="21" y="73"/>
                  </a:cubicBezTo>
                  <a:cubicBezTo>
                    <a:pt x="24" y="68"/>
                    <a:pt x="27" y="66"/>
                    <a:pt x="31" y="63"/>
                  </a:cubicBezTo>
                  <a:cubicBezTo>
                    <a:pt x="35" y="59"/>
                    <a:pt x="41" y="56"/>
                    <a:pt x="46" y="55"/>
                  </a:cubicBezTo>
                  <a:cubicBezTo>
                    <a:pt x="49" y="55"/>
                    <a:pt x="51" y="54"/>
                    <a:pt x="54" y="54"/>
                  </a:cubicBezTo>
                  <a:cubicBezTo>
                    <a:pt x="56" y="53"/>
                    <a:pt x="57" y="53"/>
                    <a:pt x="59" y="52"/>
                  </a:cubicBezTo>
                  <a:cubicBezTo>
                    <a:pt x="61" y="52"/>
                    <a:pt x="62" y="51"/>
                    <a:pt x="61" y="50"/>
                  </a:cubicBezTo>
                  <a:cubicBezTo>
                    <a:pt x="61" y="47"/>
                    <a:pt x="61" y="44"/>
                    <a:pt x="60" y="42"/>
                  </a:cubicBezTo>
                  <a:cubicBezTo>
                    <a:pt x="57" y="42"/>
                    <a:pt x="57" y="42"/>
                    <a:pt x="56" y="40"/>
                  </a:cubicBezTo>
                  <a:cubicBezTo>
                    <a:pt x="55" y="38"/>
                    <a:pt x="54" y="35"/>
                    <a:pt x="54" y="32"/>
                  </a:cubicBezTo>
                  <a:cubicBezTo>
                    <a:pt x="54" y="31"/>
                    <a:pt x="54" y="29"/>
                    <a:pt x="52" y="28"/>
                  </a:cubicBezTo>
                  <a:close/>
                  <a:moveTo>
                    <a:pt x="26" y="130"/>
                  </a:moveTo>
                  <a:cubicBezTo>
                    <a:pt x="28" y="125"/>
                    <a:pt x="29" y="122"/>
                    <a:pt x="31" y="118"/>
                  </a:cubicBezTo>
                  <a:cubicBezTo>
                    <a:pt x="31" y="115"/>
                    <a:pt x="32" y="113"/>
                    <a:pt x="31" y="110"/>
                  </a:cubicBezTo>
                  <a:cubicBezTo>
                    <a:pt x="31" y="108"/>
                    <a:pt x="31" y="106"/>
                    <a:pt x="31" y="104"/>
                  </a:cubicBezTo>
                  <a:cubicBezTo>
                    <a:pt x="31" y="102"/>
                    <a:pt x="31" y="100"/>
                    <a:pt x="32" y="97"/>
                  </a:cubicBezTo>
                  <a:cubicBezTo>
                    <a:pt x="32" y="97"/>
                    <a:pt x="31" y="96"/>
                    <a:pt x="31" y="96"/>
                  </a:cubicBezTo>
                  <a:cubicBezTo>
                    <a:pt x="30" y="96"/>
                    <a:pt x="29" y="96"/>
                    <a:pt x="28" y="97"/>
                  </a:cubicBezTo>
                  <a:cubicBezTo>
                    <a:pt x="25" y="101"/>
                    <a:pt x="21" y="104"/>
                    <a:pt x="19" y="109"/>
                  </a:cubicBezTo>
                  <a:cubicBezTo>
                    <a:pt x="19" y="110"/>
                    <a:pt x="19" y="112"/>
                    <a:pt x="19" y="113"/>
                  </a:cubicBezTo>
                  <a:cubicBezTo>
                    <a:pt x="21" y="116"/>
                    <a:pt x="22" y="120"/>
                    <a:pt x="23" y="123"/>
                  </a:cubicBezTo>
                  <a:cubicBezTo>
                    <a:pt x="24" y="125"/>
                    <a:pt x="25" y="127"/>
                    <a:pt x="26" y="130"/>
                  </a:cubicBezTo>
                  <a:close/>
                  <a:moveTo>
                    <a:pt x="94" y="116"/>
                  </a:moveTo>
                  <a:cubicBezTo>
                    <a:pt x="91" y="119"/>
                    <a:pt x="91" y="125"/>
                    <a:pt x="94" y="128"/>
                  </a:cubicBezTo>
                  <a:cubicBezTo>
                    <a:pt x="94" y="123"/>
                    <a:pt x="94" y="120"/>
                    <a:pt x="94" y="11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5" name="Freeform 135">
              <a:extLst>
                <a:ext uri="{FF2B5EF4-FFF2-40B4-BE49-F238E27FC236}">
                  <a16:creationId xmlns:a16="http://schemas.microsoft.com/office/drawing/2014/main" id="{43697698-1097-4E7E-9A3A-7FF45A11E99E}"/>
                </a:ext>
              </a:extLst>
            </p:cNvPr>
            <p:cNvSpPr>
              <a:spLocks/>
            </p:cNvSpPr>
            <p:nvPr/>
          </p:nvSpPr>
          <p:spPr bwMode="auto">
            <a:xfrm>
              <a:off x="4908550" y="3178175"/>
              <a:ext cx="36513" cy="41275"/>
            </a:xfrm>
            <a:custGeom>
              <a:avLst/>
              <a:gdLst>
                <a:gd name="T0" fmla="*/ 6 w 12"/>
                <a:gd name="T1" fmla="*/ 3 h 14"/>
                <a:gd name="T2" fmla="*/ 12 w 12"/>
                <a:gd name="T3" fmla="*/ 0 h 14"/>
                <a:gd name="T4" fmla="*/ 12 w 12"/>
                <a:gd name="T5" fmla="*/ 13 h 14"/>
                <a:gd name="T6" fmla="*/ 7 w 12"/>
                <a:gd name="T7" fmla="*/ 14 h 14"/>
                <a:gd name="T8" fmla="*/ 1 w 12"/>
                <a:gd name="T9" fmla="*/ 10 h 14"/>
                <a:gd name="T10" fmla="*/ 4 w 12"/>
                <a:gd name="T11" fmla="*/ 3 h 14"/>
                <a:gd name="T12" fmla="*/ 6 w 12"/>
                <a:gd name="T13" fmla="*/ 3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6" y="3"/>
                  </a:moveTo>
                  <a:cubicBezTo>
                    <a:pt x="8" y="2"/>
                    <a:pt x="10" y="1"/>
                    <a:pt x="12" y="0"/>
                  </a:cubicBezTo>
                  <a:cubicBezTo>
                    <a:pt x="12" y="13"/>
                    <a:pt x="12" y="13"/>
                    <a:pt x="12" y="13"/>
                  </a:cubicBezTo>
                  <a:cubicBezTo>
                    <a:pt x="10" y="14"/>
                    <a:pt x="8" y="14"/>
                    <a:pt x="7" y="14"/>
                  </a:cubicBezTo>
                  <a:cubicBezTo>
                    <a:pt x="4" y="14"/>
                    <a:pt x="2" y="12"/>
                    <a:pt x="1" y="10"/>
                  </a:cubicBezTo>
                  <a:cubicBezTo>
                    <a:pt x="0" y="7"/>
                    <a:pt x="2" y="5"/>
                    <a:pt x="4" y="3"/>
                  </a:cubicBezTo>
                  <a:cubicBezTo>
                    <a:pt x="5" y="3"/>
                    <a:pt x="6" y="3"/>
                    <a:pt x="6" y="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grpSp>
        <p:nvGrpSpPr>
          <p:cNvPr id="116" name="Group 115">
            <a:extLst>
              <a:ext uri="{FF2B5EF4-FFF2-40B4-BE49-F238E27FC236}">
                <a16:creationId xmlns:a16="http://schemas.microsoft.com/office/drawing/2014/main" id="{8C04DDE8-F399-428B-BBAD-BD336389DC3B}"/>
              </a:ext>
            </a:extLst>
          </p:cNvPr>
          <p:cNvGrpSpPr>
            <a:grpSpLocks noChangeAspect="1"/>
          </p:cNvGrpSpPr>
          <p:nvPr userDrawn="1"/>
        </p:nvGrpSpPr>
        <p:grpSpPr>
          <a:xfrm>
            <a:off x="7792575" y="219254"/>
            <a:ext cx="1058729" cy="757109"/>
            <a:chOff x="10526713" y="409575"/>
            <a:chExt cx="917575" cy="492126"/>
          </a:xfrm>
        </p:grpSpPr>
        <p:sp>
          <p:nvSpPr>
            <p:cNvPr id="117" name="Freeform 9">
              <a:extLst>
                <a:ext uri="{FF2B5EF4-FFF2-40B4-BE49-F238E27FC236}">
                  <a16:creationId xmlns:a16="http://schemas.microsoft.com/office/drawing/2014/main" id="{786DBC45-6A95-486C-AEEF-785EA9BFD9F5}"/>
                </a:ext>
              </a:extLst>
            </p:cNvPr>
            <p:cNvSpPr>
              <a:spLocks/>
            </p:cNvSpPr>
            <p:nvPr userDrawn="1"/>
          </p:nvSpPr>
          <p:spPr bwMode="auto">
            <a:xfrm>
              <a:off x="10806113" y="415925"/>
              <a:ext cx="84138" cy="92075"/>
            </a:xfrm>
            <a:custGeom>
              <a:avLst/>
              <a:gdLst>
                <a:gd name="T0" fmla="*/ 13 w 28"/>
                <a:gd name="T1" fmla="*/ 0 h 31"/>
                <a:gd name="T2" fmla="*/ 3 w 28"/>
                <a:gd name="T3" fmla="*/ 18 h 31"/>
                <a:gd name="T4" fmla="*/ 15 w 28"/>
                <a:gd name="T5" fmla="*/ 27 h 31"/>
                <a:gd name="T6" fmla="*/ 20 w 28"/>
                <a:gd name="T7" fmla="*/ 11 h 31"/>
                <a:gd name="T8" fmla="*/ 13 w 28"/>
                <a:gd name="T9" fmla="*/ 0 h 31"/>
              </a:gdLst>
              <a:ahLst/>
              <a:cxnLst>
                <a:cxn ang="0">
                  <a:pos x="T0" y="T1"/>
                </a:cxn>
                <a:cxn ang="0">
                  <a:pos x="T2" y="T3"/>
                </a:cxn>
                <a:cxn ang="0">
                  <a:pos x="T4" y="T5"/>
                </a:cxn>
                <a:cxn ang="0">
                  <a:pos x="T6" y="T7"/>
                </a:cxn>
                <a:cxn ang="0">
                  <a:pos x="T8" y="T9"/>
                </a:cxn>
              </a:cxnLst>
              <a:rect l="0" t="0" r="r" b="b"/>
              <a:pathLst>
                <a:path w="28" h="31">
                  <a:moveTo>
                    <a:pt x="13" y="0"/>
                  </a:moveTo>
                  <a:cubicBezTo>
                    <a:pt x="13" y="0"/>
                    <a:pt x="0" y="14"/>
                    <a:pt x="3" y="18"/>
                  </a:cubicBezTo>
                  <a:cubicBezTo>
                    <a:pt x="3" y="18"/>
                    <a:pt x="3" y="31"/>
                    <a:pt x="15" y="27"/>
                  </a:cubicBezTo>
                  <a:cubicBezTo>
                    <a:pt x="28" y="24"/>
                    <a:pt x="20" y="11"/>
                    <a:pt x="20" y="11"/>
                  </a:cubicBezTo>
                  <a:lnTo>
                    <a:pt x="13" y="0"/>
                  </a:ln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8" name="Freeform 10">
              <a:extLst>
                <a:ext uri="{FF2B5EF4-FFF2-40B4-BE49-F238E27FC236}">
                  <a16:creationId xmlns:a16="http://schemas.microsoft.com/office/drawing/2014/main" id="{73BE131E-69CD-448C-A9F2-4B499A1D66DB}"/>
                </a:ext>
              </a:extLst>
            </p:cNvPr>
            <p:cNvSpPr>
              <a:spLocks noEditPoints="1"/>
            </p:cNvSpPr>
            <p:nvPr userDrawn="1"/>
          </p:nvSpPr>
          <p:spPr bwMode="auto">
            <a:xfrm>
              <a:off x="10526713" y="454025"/>
              <a:ext cx="198438" cy="220663"/>
            </a:xfrm>
            <a:custGeom>
              <a:avLst/>
              <a:gdLst>
                <a:gd name="T0" fmla="*/ 2 w 67"/>
                <a:gd name="T1" fmla="*/ 22 h 74"/>
                <a:gd name="T2" fmla="*/ 10 w 67"/>
                <a:gd name="T3" fmla="*/ 11 h 74"/>
                <a:gd name="T4" fmla="*/ 22 w 67"/>
                <a:gd name="T5" fmla="*/ 3 h 74"/>
                <a:gd name="T6" fmla="*/ 36 w 67"/>
                <a:gd name="T7" fmla="*/ 0 h 74"/>
                <a:gd name="T8" fmla="*/ 46 w 67"/>
                <a:gd name="T9" fmla="*/ 1 h 74"/>
                <a:gd name="T10" fmla="*/ 54 w 67"/>
                <a:gd name="T11" fmla="*/ 4 h 74"/>
                <a:gd name="T12" fmla="*/ 60 w 67"/>
                <a:gd name="T13" fmla="*/ 8 h 74"/>
                <a:gd name="T14" fmla="*/ 66 w 67"/>
                <a:gd name="T15" fmla="*/ 14 h 74"/>
                <a:gd name="T16" fmla="*/ 64 w 67"/>
                <a:gd name="T17" fmla="*/ 16 h 74"/>
                <a:gd name="T18" fmla="*/ 53 w 67"/>
                <a:gd name="T19" fmla="*/ 6 h 74"/>
                <a:gd name="T20" fmla="*/ 36 w 67"/>
                <a:gd name="T21" fmla="*/ 2 h 74"/>
                <a:gd name="T22" fmla="*/ 27 w 67"/>
                <a:gd name="T23" fmla="*/ 4 h 74"/>
                <a:gd name="T24" fmla="*/ 21 w 67"/>
                <a:gd name="T25" fmla="*/ 6 h 74"/>
                <a:gd name="T26" fmla="*/ 21 w 67"/>
                <a:gd name="T27" fmla="*/ 70 h 74"/>
                <a:gd name="T28" fmla="*/ 12 w 67"/>
                <a:gd name="T29" fmla="*/ 65 h 74"/>
                <a:gd name="T30" fmla="*/ 6 w 67"/>
                <a:gd name="T31" fmla="*/ 57 h 74"/>
                <a:gd name="T32" fmla="*/ 1 w 67"/>
                <a:gd name="T33" fmla="*/ 48 h 74"/>
                <a:gd name="T34" fmla="*/ 0 w 67"/>
                <a:gd name="T35" fmla="*/ 37 h 74"/>
                <a:gd name="T36" fmla="*/ 2 w 67"/>
                <a:gd name="T37" fmla="*/ 22 h 74"/>
                <a:gd name="T38" fmla="*/ 28 w 67"/>
                <a:gd name="T39" fmla="*/ 70 h 74"/>
                <a:gd name="T40" fmla="*/ 31 w 67"/>
                <a:gd name="T41" fmla="*/ 71 h 74"/>
                <a:gd name="T42" fmla="*/ 36 w 67"/>
                <a:gd name="T43" fmla="*/ 71 h 74"/>
                <a:gd name="T44" fmla="*/ 46 w 67"/>
                <a:gd name="T45" fmla="*/ 70 h 74"/>
                <a:gd name="T46" fmla="*/ 53 w 67"/>
                <a:gd name="T47" fmla="*/ 67 h 74"/>
                <a:gd name="T48" fmla="*/ 60 w 67"/>
                <a:gd name="T49" fmla="*/ 62 h 74"/>
                <a:gd name="T50" fmla="*/ 65 w 67"/>
                <a:gd name="T51" fmla="*/ 56 h 74"/>
                <a:gd name="T52" fmla="*/ 67 w 67"/>
                <a:gd name="T53" fmla="*/ 58 h 74"/>
                <a:gd name="T54" fmla="*/ 62 w 67"/>
                <a:gd name="T55" fmla="*/ 64 h 74"/>
                <a:gd name="T56" fmla="*/ 55 w 67"/>
                <a:gd name="T57" fmla="*/ 69 h 74"/>
                <a:gd name="T58" fmla="*/ 47 w 67"/>
                <a:gd name="T59" fmla="*/ 73 h 74"/>
                <a:gd name="T60" fmla="*/ 36 w 67"/>
                <a:gd name="T61" fmla="*/ 74 h 74"/>
                <a:gd name="T62" fmla="*/ 30 w 67"/>
                <a:gd name="T63" fmla="*/ 73 h 74"/>
                <a:gd name="T64" fmla="*/ 25 w 67"/>
                <a:gd name="T65" fmla="*/ 72 h 74"/>
                <a:gd name="T66" fmla="*/ 25 w 67"/>
                <a:gd name="T67" fmla="*/ 35 h 74"/>
                <a:gd name="T68" fmla="*/ 28 w 67"/>
                <a:gd name="T69" fmla="*/ 35 h 74"/>
                <a:gd name="T70" fmla="*/ 28 w 67"/>
                <a:gd name="T7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74">
                  <a:moveTo>
                    <a:pt x="2" y="22"/>
                  </a:moveTo>
                  <a:cubicBezTo>
                    <a:pt x="4" y="18"/>
                    <a:pt x="7" y="14"/>
                    <a:pt x="10" y="11"/>
                  </a:cubicBezTo>
                  <a:cubicBezTo>
                    <a:pt x="14" y="7"/>
                    <a:pt x="17" y="4"/>
                    <a:pt x="22" y="3"/>
                  </a:cubicBezTo>
                  <a:cubicBezTo>
                    <a:pt x="26" y="1"/>
                    <a:pt x="31" y="0"/>
                    <a:pt x="36" y="0"/>
                  </a:cubicBezTo>
                  <a:cubicBezTo>
                    <a:pt x="40" y="0"/>
                    <a:pt x="43" y="0"/>
                    <a:pt x="46" y="1"/>
                  </a:cubicBezTo>
                  <a:cubicBezTo>
                    <a:pt x="49" y="1"/>
                    <a:pt x="51" y="2"/>
                    <a:pt x="54" y="4"/>
                  </a:cubicBezTo>
                  <a:cubicBezTo>
                    <a:pt x="56" y="5"/>
                    <a:pt x="58" y="6"/>
                    <a:pt x="60" y="8"/>
                  </a:cubicBezTo>
                  <a:cubicBezTo>
                    <a:pt x="62" y="10"/>
                    <a:pt x="64" y="12"/>
                    <a:pt x="66" y="14"/>
                  </a:cubicBezTo>
                  <a:cubicBezTo>
                    <a:pt x="64" y="16"/>
                    <a:pt x="64" y="16"/>
                    <a:pt x="64" y="16"/>
                  </a:cubicBezTo>
                  <a:cubicBezTo>
                    <a:pt x="61" y="12"/>
                    <a:pt x="57" y="9"/>
                    <a:pt x="53" y="6"/>
                  </a:cubicBezTo>
                  <a:cubicBezTo>
                    <a:pt x="48" y="4"/>
                    <a:pt x="42" y="2"/>
                    <a:pt x="36" y="2"/>
                  </a:cubicBezTo>
                  <a:cubicBezTo>
                    <a:pt x="33" y="2"/>
                    <a:pt x="30" y="3"/>
                    <a:pt x="27" y="4"/>
                  </a:cubicBezTo>
                  <a:cubicBezTo>
                    <a:pt x="24" y="5"/>
                    <a:pt x="22" y="5"/>
                    <a:pt x="21" y="6"/>
                  </a:cubicBezTo>
                  <a:cubicBezTo>
                    <a:pt x="21" y="70"/>
                    <a:pt x="21" y="70"/>
                    <a:pt x="21" y="70"/>
                  </a:cubicBezTo>
                  <a:cubicBezTo>
                    <a:pt x="18" y="69"/>
                    <a:pt x="15" y="67"/>
                    <a:pt x="12" y="65"/>
                  </a:cubicBezTo>
                  <a:cubicBezTo>
                    <a:pt x="10" y="63"/>
                    <a:pt x="7" y="60"/>
                    <a:pt x="6" y="57"/>
                  </a:cubicBezTo>
                  <a:cubicBezTo>
                    <a:pt x="4" y="54"/>
                    <a:pt x="2" y="51"/>
                    <a:pt x="1" y="48"/>
                  </a:cubicBezTo>
                  <a:cubicBezTo>
                    <a:pt x="0" y="44"/>
                    <a:pt x="0" y="41"/>
                    <a:pt x="0" y="37"/>
                  </a:cubicBezTo>
                  <a:cubicBezTo>
                    <a:pt x="0" y="32"/>
                    <a:pt x="1" y="27"/>
                    <a:pt x="2" y="22"/>
                  </a:cubicBezTo>
                  <a:close/>
                  <a:moveTo>
                    <a:pt x="28" y="70"/>
                  </a:moveTo>
                  <a:cubicBezTo>
                    <a:pt x="29" y="70"/>
                    <a:pt x="30" y="71"/>
                    <a:pt x="31" y="71"/>
                  </a:cubicBezTo>
                  <a:cubicBezTo>
                    <a:pt x="32" y="71"/>
                    <a:pt x="34" y="71"/>
                    <a:pt x="36" y="71"/>
                  </a:cubicBezTo>
                  <a:cubicBezTo>
                    <a:pt x="40" y="71"/>
                    <a:pt x="43" y="71"/>
                    <a:pt x="46" y="70"/>
                  </a:cubicBezTo>
                  <a:cubicBezTo>
                    <a:pt x="48" y="69"/>
                    <a:pt x="51" y="68"/>
                    <a:pt x="53" y="67"/>
                  </a:cubicBezTo>
                  <a:cubicBezTo>
                    <a:pt x="56" y="66"/>
                    <a:pt x="58" y="64"/>
                    <a:pt x="60" y="62"/>
                  </a:cubicBezTo>
                  <a:cubicBezTo>
                    <a:pt x="62" y="60"/>
                    <a:pt x="63" y="58"/>
                    <a:pt x="65" y="56"/>
                  </a:cubicBezTo>
                  <a:cubicBezTo>
                    <a:pt x="67" y="58"/>
                    <a:pt x="67" y="58"/>
                    <a:pt x="67" y="58"/>
                  </a:cubicBezTo>
                  <a:cubicBezTo>
                    <a:pt x="66" y="60"/>
                    <a:pt x="64" y="62"/>
                    <a:pt x="62" y="64"/>
                  </a:cubicBezTo>
                  <a:cubicBezTo>
                    <a:pt x="60" y="66"/>
                    <a:pt x="58" y="68"/>
                    <a:pt x="55" y="69"/>
                  </a:cubicBezTo>
                  <a:cubicBezTo>
                    <a:pt x="53" y="71"/>
                    <a:pt x="50" y="72"/>
                    <a:pt x="47" y="73"/>
                  </a:cubicBezTo>
                  <a:cubicBezTo>
                    <a:pt x="44" y="74"/>
                    <a:pt x="40" y="74"/>
                    <a:pt x="36" y="74"/>
                  </a:cubicBezTo>
                  <a:cubicBezTo>
                    <a:pt x="34" y="74"/>
                    <a:pt x="32" y="74"/>
                    <a:pt x="30" y="73"/>
                  </a:cubicBezTo>
                  <a:cubicBezTo>
                    <a:pt x="28" y="73"/>
                    <a:pt x="27" y="73"/>
                    <a:pt x="25" y="72"/>
                  </a:cubicBezTo>
                  <a:cubicBezTo>
                    <a:pt x="25" y="35"/>
                    <a:pt x="25" y="35"/>
                    <a:pt x="25" y="35"/>
                  </a:cubicBezTo>
                  <a:cubicBezTo>
                    <a:pt x="28" y="35"/>
                    <a:pt x="28" y="35"/>
                    <a:pt x="28" y="35"/>
                  </a:cubicBezTo>
                  <a:lnTo>
                    <a:pt x="28" y="7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19" name="Freeform 11">
              <a:extLst>
                <a:ext uri="{FF2B5EF4-FFF2-40B4-BE49-F238E27FC236}">
                  <a16:creationId xmlns:a16="http://schemas.microsoft.com/office/drawing/2014/main" id="{F78ECC84-ED03-4663-9648-5CC81C65FEDA}"/>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close/>
                  <a:moveTo>
                    <a:pt x="41" y="54"/>
                  </a:moveTo>
                  <a:lnTo>
                    <a:pt x="47" y="54"/>
                  </a:lnTo>
                  <a:lnTo>
                    <a:pt x="69" y="98"/>
                  </a:lnTo>
                  <a:lnTo>
                    <a:pt x="69" y="0"/>
                  </a:lnTo>
                  <a:lnTo>
                    <a:pt x="75" y="0"/>
                  </a:lnTo>
                  <a:lnTo>
                    <a:pt x="75" y="116"/>
                  </a:lnTo>
                  <a:lnTo>
                    <a:pt x="41"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0" name="Freeform 12">
              <a:extLst>
                <a:ext uri="{FF2B5EF4-FFF2-40B4-BE49-F238E27FC236}">
                  <a16:creationId xmlns:a16="http://schemas.microsoft.com/office/drawing/2014/main" id="{A123B86B-30C0-4568-9537-872D1D8C8562}"/>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moveTo>
                    <a:pt x="41" y="54"/>
                  </a:moveTo>
                  <a:lnTo>
                    <a:pt x="47" y="54"/>
                  </a:lnTo>
                  <a:lnTo>
                    <a:pt x="69" y="98"/>
                  </a:lnTo>
                  <a:lnTo>
                    <a:pt x="69" y="0"/>
                  </a:lnTo>
                  <a:lnTo>
                    <a:pt x="75" y="0"/>
                  </a:lnTo>
                  <a:lnTo>
                    <a:pt x="75" y="116"/>
                  </a:lnTo>
                  <a:lnTo>
                    <a:pt x="41" y="5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1" name="Freeform 13">
              <a:extLst>
                <a:ext uri="{FF2B5EF4-FFF2-40B4-BE49-F238E27FC236}">
                  <a16:creationId xmlns:a16="http://schemas.microsoft.com/office/drawing/2014/main" id="{955DF882-9EDE-454E-AF74-8A4E78A8B25C}"/>
                </a:ext>
              </a:extLst>
            </p:cNvPr>
            <p:cNvSpPr>
              <a:spLocks/>
            </p:cNvSpPr>
            <p:nvPr userDrawn="1"/>
          </p:nvSpPr>
          <p:spPr bwMode="auto">
            <a:xfrm>
              <a:off x="10896600" y="444500"/>
              <a:ext cx="79375" cy="236538"/>
            </a:xfrm>
            <a:custGeom>
              <a:avLst/>
              <a:gdLst>
                <a:gd name="T0" fmla="*/ 50 w 50"/>
                <a:gd name="T1" fmla="*/ 149 h 149"/>
                <a:gd name="T2" fmla="*/ 0 w 50"/>
                <a:gd name="T3" fmla="*/ 57 h 149"/>
                <a:gd name="T4" fmla="*/ 20 w 50"/>
                <a:gd name="T5" fmla="*/ 57 h 149"/>
                <a:gd name="T6" fmla="*/ 33 w 50"/>
                <a:gd name="T7" fmla="*/ 81 h 149"/>
                <a:gd name="T8" fmla="*/ 33 w 50"/>
                <a:gd name="T9" fmla="*/ 0 h 149"/>
                <a:gd name="T10" fmla="*/ 50 w 50"/>
                <a:gd name="T11" fmla="*/ 0 h 149"/>
                <a:gd name="T12" fmla="*/ 50 w 50"/>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50" h="149">
                  <a:moveTo>
                    <a:pt x="50" y="149"/>
                  </a:moveTo>
                  <a:lnTo>
                    <a:pt x="0" y="57"/>
                  </a:lnTo>
                  <a:lnTo>
                    <a:pt x="20" y="57"/>
                  </a:lnTo>
                  <a:lnTo>
                    <a:pt x="33" y="81"/>
                  </a:lnTo>
                  <a:lnTo>
                    <a:pt x="33" y="0"/>
                  </a:lnTo>
                  <a:lnTo>
                    <a:pt x="50" y="0"/>
                  </a:lnTo>
                  <a:lnTo>
                    <a:pt x="50" y="149"/>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2" name="Freeform 14">
              <a:extLst>
                <a:ext uri="{FF2B5EF4-FFF2-40B4-BE49-F238E27FC236}">
                  <a16:creationId xmlns:a16="http://schemas.microsoft.com/office/drawing/2014/main" id="{924C0F9A-2B60-4B22-827E-B5750A56BA1C}"/>
                </a:ext>
              </a:extLst>
            </p:cNvPr>
            <p:cNvSpPr>
              <a:spLocks noEditPoints="1"/>
            </p:cNvSpPr>
            <p:nvPr userDrawn="1"/>
          </p:nvSpPr>
          <p:spPr bwMode="auto">
            <a:xfrm>
              <a:off x="11042650" y="457200"/>
              <a:ext cx="176213" cy="211138"/>
            </a:xfrm>
            <a:custGeom>
              <a:avLst/>
              <a:gdLst>
                <a:gd name="T0" fmla="*/ 75 w 111"/>
                <a:gd name="T1" fmla="*/ 133 h 133"/>
                <a:gd name="T2" fmla="*/ 5 w 111"/>
                <a:gd name="T3" fmla="*/ 11 h 133"/>
                <a:gd name="T4" fmla="*/ 5 w 111"/>
                <a:gd name="T5" fmla="*/ 133 h 133"/>
                <a:gd name="T6" fmla="*/ 0 w 111"/>
                <a:gd name="T7" fmla="*/ 133 h 133"/>
                <a:gd name="T8" fmla="*/ 0 w 111"/>
                <a:gd name="T9" fmla="*/ 0 h 133"/>
                <a:gd name="T10" fmla="*/ 35 w 111"/>
                <a:gd name="T11" fmla="*/ 0 h 133"/>
                <a:gd name="T12" fmla="*/ 111 w 111"/>
                <a:gd name="T13" fmla="*/ 133 h 133"/>
                <a:gd name="T14" fmla="*/ 75 w 111"/>
                <a:gd name="T15" fmla="*/ 133 h 133"/>
                <a:gd name="T16" fmla="*/ 75 w 111"/>
                <a:gd name="T17" fmla="*/ 54 h 133"/>
                <a:gd name="T18" fmla="*/ 82 w 111"/>
                <a:gd name="T19" fmla="*/ 54 h 133"/>
                <a:gd name="T20" fmla="*/ 105 w 111"/>
                <a:gd name="T21" fmla="*/ 98 h 133"/>
                <a:gd name="T22" fmla="*/ 105 w 111"/>
                <a:gd name="T23" fmla="*/ 0 h 133"/>
                <a:gd name="T24" fmla="*/ 111 w 111"/>
                <a:gd name="T25" fmla="*/ 0 h 133"/>
                <a:gd name="T26" fmla="*/ 111 w 111"/>
                <a:gd name="T27" fmla="*/ 116 h 133"/>
                <a:gd name="T28" fmla="*/ 75 w 111"/>
                <a:gd name="T2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33">
                  <a:moveTo>
                    <a:pt x="75" y="133"/>
                  </a:moveTo>
                  <a:lnTo>
                    <a:pt x="5" y="11"/>
                  </a:lnTo>
                  <a:lnTo>
                    <a:pt x="5" y="133"/>
                  </a:lnTo>
                  <a:lnTo>
                    <a:pt x="0" y="133"/>
                  </a:lnTo>
                  <a:lnTo>
                    <a:pt x="0" y="0"/>
                  </a:lnTo>
                  <a:lnTo>
                    <a:pt x="35" y="0"/>
                  </a:lnTo>
                  <a:lnTo>
                    <a:pt x="111" y="133"/>
                  </a:lnTo>
                  <a:lnTo>
                    <a:pt x="75" y="133"/>
                  </a:lnTo>
                  <a:close/>
                  <a:moveTo>
                    <a:pt x="75" y="54"/>
                  </a:moveTo>
                  <a:lnTo>
                    <a:pt x="82" y="54"/>
                  </a:lnTo>
                  <a:lnTo>
                    <a:pt x="105" y="98"/>
                  </a:lnTo>
                  <a:lnTo>
                    <a:pt x="105" y="0"/>
                  </a:lnTo>
                  <a:lnTo>
                    <a:pt x="111" y="0"/>
                  </a:lnTo>
                  <a:lnTo>
                    <a:pt x="111" y="116"/>
                  </a:lnTo>
                  <a:lnTo>
                    <a:pt x="75"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3" name="Freeform 15">
              <a:extLst>
                <a:ext uri="{FF2B5EF4-FFF2-40B4-BE49-F238E27FC236}">
                  <a16:creationId xmlns:a16="http://schemas.microsoft.com/office/drawing/2014/main" id="{D0694AD5-8A7B-4BA4-BF4B-D0A83BABFCEE}"/>
                </a:ext>
              </a:extLst>
            </p:cNvPr>
            <p:cNvSpPr>
              <a:spLocks noEditPoints="1"/>
            </p:cNvSpPr>
            <p:nvPr userDrawn="1"/>
          </p:nvSpPr>
          <p:spPr bwMode="auto">
            <a:xfrm>
              <a:off x="11277600" y="454025"/>
              <a:ext cx="166688" cy="220663"/>
            </a:xfrm>
            <a:custGeom>
              <a:avLst/>
              <a:gdLst>
                <a:gd name="T0" fmla="*/ 18 w 56"/>
                <a:gd name="T1" fmla="*/ 37 h 74"/>
                <a:gd name="T2" fmla="*/ 46 w 56"/>
                <a:gd name="T3" fmla="*/ 68 h 74"/>
                <a:gd name="T4" fmla="*/ 43 w 56"/>
                <a:gd name="T5" fmla="*/ 70 h 74"/>
                <a:gd name="T6" fmla="*/ 39 w 56"/>
                <a:gd name="T7" fmla="*/ 72 h 74"/>
                <a:gd name="T8" fmla="*/ 34 w 56"/>
                <a:gd name="T9" fmla="*/ 73 h 74"/>
                <a:gd name="T10" fmla="*/ 26 w 56"/>
                <a:gd name="T11" fmla="*/ 74 h 74"/>
                <a:gd name="T12" fmla="*/ 10 w 56"/>
                <a:gd name="T13" fmla="*/ 70 h 74"/>
                <a:gd name="T14" fmla="*/ 0 w 56"/>
                <a:gd name="T15" fmla="*/ 62 h 74"/>
                <a:gd name="T16" fmla="*/ 2 w 56"/>
                <a:gd name="T17" fmla="*/ 60 h 74"/>
                <a:gd name="T18" fmla="*/ 12 w 56"/>
                <a:gd name="T19" fmla="*/ 68 h 74"/>
                <a:gd name="T20" fmla="*/ 26 w 56"/>
                <a:gd name="T21" fmla="*/ 71 h 74"/>
                <a:gd name="T22" fmla="*/ 35 w 56"/>
                <a:gd name="T23" fmla="*/ 70 h 74"/>
                <a:gd name="T24" fmla="*/ 41 w 56"/>
                <a:gd name="T25" fmla="*/ 68 h 74"/>
                <a:gd name="T26" fmla="*/ 15 w 56"/>
                <a:gd name="T27" fmla="*/ 37 h 74"/>
                <a:gd name="T28" fmla="*/ 18 w 56"/>
                <a:gd name="T29" fmla="*/ 37 h 74"/>
                <a:gd name="T30" fmla="*/ 54 w 56"/>
                <a:gd name="T31" fmla="*/ 46 h 74"/>
                <a:gd name="T32" fmla="*/ 55 w 56"/>
                <a:gd name="T33" fmla="*/ 53 h 74"/>
                <a:gd name="T34" fmla="*/ 53 w 56"/>
                <a:gd name="T35" fmla="*/ 60 h 74"/>
                <a:gd name="T36" fmla="*/ 49 w 56"/>
                <a:gd name="T37" fmla="*/ 66 h 74"/>
                <a:gd name="T38" fmla="*/ 9 w 56"/>
                <a:gd name="T39" fmla="*/ 21 h 74"/>
                <a:gd name="T40" fmla="*/ 6 w 56"/>
                <a:gd name="T41" fmla="*/ 17 h 74"/>
                <a:gd name="T42" fmla="*/ 4 w 56"/>
                <a:gd name="T43" fmla="*/ 11 h 74"/>
                <a:gd name="T44" fmla="*/ 11 w 56"/>
                <a:gd name="T45" fmla="*/ 3 h 74"/>
                <a:gd name="T46" fmla="*/ 31 w 56"/>
                <a:gd name="T47" fmla="*/ 0 h 74"/>
                <a:gd name="T48" fmla="*/ 38 w 56"/>
                <a:gd name="T49" fmla="*/ 1 h 74"/>
                <a:gd name="T50" fmla="*/ 45 w 56"/>
                <a:gd name="T51" fmla="*/ 3 h 74"/>
                <a:gd name="T52" fmla="*/ 51 w 56"/>
                <a:gd name="T53" fmla="*/ 6 h 74"/>
                <a:gd name="T54" fmla="*/ 56 w 56"/>
                <a:gd name="T55" fmla="*/ 10 h 74"/>
                <a:gd name="T56" fmla="*/ 54 w 56"/>
                <a:gd name="T57" fmla="*/ 12 h 74"/>
                <a:gd name="T58" fmla="*/ 49 w 56"/>
                <a:gd name="T59" fmla="*/ 8 h 74"/>
                <a:gd name="T60" fmla="*/ 44 w 56"/>
                <a:gd name="T61" fmla="*/ 5 h 74"/>
                <a:gd name="T62" fmla="*/ 37 w 56"/>
                <a:gd name="T63" fmla="*/ 3 h 74"/>
                <a:gd name="T64" fmla="*/ 31 w 56"/>
                <a:gd name="T65" fmla="*/ 3 h 74"/>
                <a:gd name="T66" fmla="*/ 24 w 56"/>
                <a:gd name="T67" fmla="*/ 3 h 74"/>
                <a:gd name="T68" fmla="*/ 19 w 56"/>
                <a:gd name="T69" fmla="*/ 4 h 74"/>
                <a:gd name="T70" fmla="*/ 50 w 56"/>
                <a:gd name="T71" fmla="*/ 40 h 74"/>
                <a:gd name="T72" fmla="*/ 54 w 56"/>
                <a:gd name="T7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74">
                  <a:moveTo>
                    <a:pt x="18" y="37"/>
                  </a:moveTo>
                  <a:cubicBezTo>
                    <a:pt x="46" y="68"/>
                    <a:pt x="46" y="68"/>
                    <a:pt x="46" y="68"/>
                  </a:cubicBezTo>
                  <a:cubicBezTo>
                    <a:pt x="45" y="69"/>
                    <a:pt x="44" y="69"/>
                    <a:pt x="43" y="70"/>
                  </a:cubicBezTo>
                  <a:cubicBezTo>
                    <a:pt x="42" y="71"/>
                    <a:pt x="41" y="71"/>
                    <a:pt x="39" y="72"/>
                  </a:cubicBezTo>
                  <a:cubicBezTo>
                    <a:pt x="38" y="72"/>
                    <a:pt x="36" y="73"/>
                    <a:pt x="34" y="73"/>
                  </a:cubicBezTo>
                  <a:cubicBezTo>
                    <a:pt x="32" y="74"/>
                    <a:pt x="29" y="74"/>
                    <a:pt x="26" y="74"/>
                  </a:cubicBezTo>
                  <a:cubicBezTo>
                    <a:pt x="20" y="74"/>
                    <a:pt x="14" y="73"/>
                    <a:pt x="10" y="70"/>
                  </a:cubicBezTo>
                  <a:cubicBezTo>
                    <a:pt x="6" y="68"/>
                    <a:pt x="3" y="65"/>
                    <a:pt x="0" y="62"/>
                  </a:cubicBezTo>
                  <a:cubicBezTo>
                    <a:pt x="2" y="60"/>
                    <a:pt x="2" y="60"/>
                    <a:pt x="2" y="60"/>
                  </a:cubicBezTo>
                  <a:cubicBezTo>
                    <a:pt x="5" y="63"/>
                    <a:pt x="8" y="66"/>
                    <a:pt x="12" y="68"/>
                  </a:cubicBezTo>
                  <a:cubicBezTo>
                    <a:pt x="16" y="70"/>
                    <a:pt x="21" y="71"/>
                    <a:pt x="26" y="71"/>
                  </a:cubicBezTo>
                  <a:cubicBezTo>
                    <a:pt x="30" y="71"/>
                    <a:pt x="33" y="71"/>
                    <a:pt x="35" y="70"/>
                  </a:cubicBezTo>
                  <a:cubicBezTo>
                    <a:pt x="37" y="69"/>
                    <a:pt x="39" y="69"/>
                    <a:pt x="41" y="68"/>
                  </a:cubicBezTo>
                  <a:cubicBezTo>
                    <a:pt x="15" y="37"/>
                    <a:pt x="15" y="37"/>
                    <a:pt x="15" y="37"/>
                  </a:cubicBezTo>
                  <a:lnTo>
                    <a:pt x="18" y="37"/>
                  </a:lnTo>
                  <a:close/>
                  <a:moveTo>
                    <a:pt x="54" y="46"/>
                  </a:moveTo>
                  <a:cubicBezTo>
                    <a:pt x="55" y="48"/>
                    <a:pt x="55" y="50"/>
                    <a:pt x="55" y="53"/>
                  </a:cubicBezTo>
                  <a:cubicBezTo>
                    <a:pt x="55" y="56"/>
                    <a:pt x="55" y="58"/>
                    <a:pt x="53" y="60"/>
                  </a:cubicBezTo>
                  <a:cubicBezTo>
                    <a:pt x="52" y="62"/>
                    <a:pt x="51" y="64"/>
                    <a:pt x="49" y="66"/>
                  </a:cubicBezTo>
                  <a:cubicBezTo>
                    <a:pt x="9" y="21"/>
                    <a:pt x="9" y="21"/>
                    <a:pt x="9" y="21"/>
                  </a:cubicBezTo>
                  <a:cubicBezTo>
                    <a:pt x="8" y="19"/>
                    <a:pt x="7" y="18"/>
                    <a:pt x="6" y="17"/>
                  </a:cubicBezTo>
                  <a:cubicBezTo>
                    <a:pt x="5" y="15"/>
                    <a:pt x="4" y="13"/>
                    <a:pt x="4" y="11"/>
                  </a:cubicBezTo>
                  <a:cubicBezTo>
                    <a:pt x="4" y="8"/>
                    <a:pt x="7" y="6"/>
                    <a:pt x="11" y="3"/>
                  </a:cubicBezTo>
                  <a:cubicBezTo>
                    <a:pt x="16" y="1"/>
                    <a:pt x="22" y="0"/>
                    <a:pt x="31" y="0"/>
                  </a:cubicBezTo>
                  <a:cubicBezTo>
                    <a:pt x="34" y="0"/>
                    <a:pt x="36" y="0"/>
                    <a:pt x="38" y="1"/>
                  </a:cubicBezTo>
                  <a:cubicBezTo>
                    <a:pt x="41" y="1"/>
                    <a:pt x="43" y="2"/>
                    <a:pt x="45" y="3"/>
                  </a:cubicBezTo>
                  <a:cubicBezTo>
                    <a:pt x="47" y="4"/>
                    <a:pt x="50" y="5"/>
                    <a:pt x="51" y="6"/>
                  </a:cubicBezTo>
                  <a:cubicBezTo>
                    <a:pt x="53" y="7"/>
                    <a:pt x="55" y="9"/>
                    <a:pt x="56" y="10"/>
                  </a:cubicBezTo>
                  <a:cubicBezTo>
                    <a:pt x="54" y="12"/>
                    <a:pt x="54" y="12"/>
                    <a:pt x="54" y="12"/>
                  </a:cubicBezTo>
                  <a:cubicBezTo>
                    <a:pt x="53" y="10"/>
                    <a:pt x="51" y="9"/>
                    <a:pt x="49" y="8"/>
                  </a:cubicBezTo>
                  <a:cubicBezTo>
                    <a:pt x="48" y="7"/>
                    <a:pt x="46" y="6"/>
                    <a:pt x="44" y="5"/>
                  </a:cubicBezTo>
                  <a:cubicBezTo>
                    <a:pt x="42" y="4"/>
                    <a:pt x="40" y="4"/>
                    <a:pt x="37" y="3"/>
                  </a:cubicBezTo>
                  <a:cubicBezTo>
                    <a:pt x="35" y="3"/>
                    <a:pt x="33" y="3"/>
                    <a:pt x="31" y="3"/>
                  </a:cubicBezTo>
                  <a:cubicBezTo>
                    <a:pt x="29" y="3"/>
                    <a:pt x="26" y="3"/>
                    <a:pt x="24" y="3"/>
                  </a:cubicBezTo>
                  <a:cubicBezTo>
                    <a:pt x="22" y="4"/>
                    <a:pt x="20" y="4"/>
                    <a:pt x="19" y="4"/>
                  </a:cubicBezTo>
                  <a:cubicBezTo>
                    <a:pt x="50" y="40"/>
                    <a:pt x="50" y="40"/>
                    <a:pt x="50" y="40"/>
                  </a:cubicBezTo>
                  <a:cubicBezTo>
                    <a:pt x="52" y="42"/>
                    <a:pt x="53" y="44"/>
                    <a:pt x="54" y="4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4" name="Freeform 16">
              <a:extLst>
                <a:ext uri="{FF2B5EF4-FFF2-40B4-BE49-F238E27FC236}">
                  <a16:creationId xmlns:a16="http://schemas.microsoft.com/office/drawing/2014/main" id="{D1A014DB-8FCA-4DB3-9DC3-F7BAEDCF8B76}"/>
                </a:ext>
              </a:extLst>
            </p:cNvPr>
            <p:cNvSpPr>
              <a:spLocks/>
            </p:cNvSpPr>
            <p:nvPr userDrawn="1"/>
          </p:nvSpPr>
          <p:spPr bwMode="auto">
            <a:xfrm>
              <a:off x="10758488" y="498475"/>
              <a:ext cx="119063" cy="280988"/>
            </a:xfrm>
            <a:custGeom>
              <a:avLst/>
              <a:gdLst>
                <a:gd name="T0" fmla="*/ 40 w 40"/>
                <a:gd name="T1" fmla="*/ 13 h 94"/>
                <a:gd name="T2" fmla="*/ 40 w 40"/>
                <a:gd name="T3" fmla="*/ 79 h 94"/>
                <a:gd name="T4" fmla="*/ 32 w 40"/>
                <a:gd name="T5" fmla="*/ 92 h 94"/>
                <a:gd name="T6" fmla="*/ 9 w 40"/>
                <a:gd name="T7" fmla="*/ 87 h 94"/>
                <a:gd name="T8" fmla="*/ 7 w 40"/>
                <a:gd name="T9" fmla="*/ 64 h 94"/>
                <a:gd name="T10" fmla="*/ 7 w 40"/>
                <a:gd name="T11" fmla="*/ 13 h 94"/>
                <a:gd name="T12" fmla="*/ 1 w 40"/>
                <a:gd name="T13" fmla="*/ 8 h 94"/>
                <a:gd name="T14" fmla="*/ 8 w 40"/>
                <a:gd name="T15" fmla="*/ 0 h 94"/>
                <a:gd name="T16" fmla="*/ 21 w 40"/>
                <a:gd name="T17" fmla="*/ 0 h 94"/>
                <a:gd name="T18" fmla="*/ 20 w 40"/>
                <a:gd name="T19" fmla="*/ 2 h 94"/>
                <a:gd name="T20" fmla="*/ 8 w 40"/>
                <a:gd name="T21" fmla="*/ 2 h 94"/>
                <a:gd name="T22" fmla="*/ 3 w 40"/>
                <a:gd name="T23" fmla="*/ 8 h 94"/>
                <a:gd name="T24" fmla="*/ 9 w 40"/>
                <a:gd name="T25" fmla="*/ 12 h 94"/>
                <a:gd name="T26" fmla="*/ 9 w 40"/>
                <a:gd name="T27" fmla="*/ 79 h 94"/>
                <a:gd name="T28" fmla="*/ 25 w 40"/>
                <a:gd name="T29" fmla="*/ 92 h 94"/>
                <a:gd name="T30" fmla="*/ 38 w 40"/>
                <a:gd name="T31" fmla="*/ 79 h 94"/>
                <a:gd name="T32" fmla="*/ 38 w 40"/>
                <a:gd name="T33" fmla="*/ 67 h 94"/>
                <a:gd name="T34" fmla="*/ 26 w 40"/>
                <a:gd name="T35" fmla="*/ 67 h 94"/>
                <a:gd name="T36" fmla="*/ 25 w 40"/>
                <a:gd name="T37" fmla="*/ 65 h 94"/>
                <a:gd name="T38" fmla="*/ 26 w 40"/>
                <a:gd name="T39" fmla="*/ 64 h 94"/>
                <a:gd name="T40" fmla="*/ 38 w 40"/>
                <a:gd name="T41" fmla="*/ 64 h 94"/>
                <a:gd name="T42" fmla="*/ 37 w 40"/>
                <a:gd name="T43" fmla="*/ 56 h 94"/>
                <a:gd name="T44" fmla="*/ 30 w 40"/>
                <a:gd name="T45" fmla="*/ 55 h 94"/>
                <a:gd name="T46" fmla="*/ 30 w 40"/>
                <a:gd name="T47" fmla="*/ 53 h 94"/>
                <a:gd name="T48" fmla="*/ 37 w 40"/>
                <a:gd name="T49" fmla="*/ 53 h 94"/>
                <a:gd name="T50" fmla="*/ 38 w 40"/>
                <a:gd name="T51" fmla="*/ 45 h 94"/>
                <a:gd name="T52" fmla="*/ 26 w 40"/>
                <a:gd name="T53" fmla="*/ 45 h 94"/>
                <a:gd name="T54" fmla="*/ 25 w 40"/>
                <a:gd name="T55" fmla="*/ 43 h 94"/>
                <a:gd name="T56" fmla="*/ 26 w 40"/>
                <a:gd name="T57" fmla="*/ 43 h 94"/>
                <a:gd name="T58" fmla="*/ 38 w 40"/>
                <a:gd name="T59" fmla="*/ 43 h 94"/>
                <a:gd name="T60" fmla="*/ 37 w 40"/>
                <a:gd name="T61" fmla="*/ 34 h 94"/>
                <a:gd name="T62" fmla="*/ 30 w 40"/>
                <a:gd name="T63" fmla="*/ 34 h 94"/>
                <a:gd name="T64" fmla="*/ 30 w 40"/>
                <a:gd name="T65" fmla="*/ 32 h 94"/>
                <a:gd name="T66" fmla="*/ 37 w 40"/>
                <a:gd name="T67" fmla="*/ 32 h 94"/>
                <a:gd name="T68" fmla="*/ 38 w 40"/>
                <a:gd name="T69" fmla="*/ 23 h 94"/>
                <a:gd name="T70" fmla="*/ 26 w 40"/>
                <a:gd name="T71" fmla="*/ 23 h 94"/>
                <a:gd name="T72" fmla="*/ 25 w 40"/>
                <a:gd name="T73" fmla="*/ 21 h 94"/>
                <a:gd name="T74" fmla="*/ 26 w 40"/>
                <a:gd name="T75" fmla="*/ 21 h 94"/>
                <a:gd name="T76" fmla="*/ 38 w 40"/>
                <a:gd name="T77" fmla="*/ 21 h 94"/>
                <a:gd name="T78" fmla="*/ 38 w 40"/>
                <a:gd name="T7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94">
                  <a:moveTo>
                    <a:pt x="40" y="13"/>
                  </a:moveTo>
                  <a:cubicBezTo>
                    <a:pt x="40" y="13"/>
                    <a:pt x="40" y="13"/>
                    <a:pt x="40" y="13"/>
                  </a:cubicBezTo>
                  <a:cubicBezTo>
                    <a:pt x="40" y="13"/>
                    <a:pt x="40" y="13"/>
                    <a:pt x="40" y="13"/>
                  </a:cubicBezTo>
                  <a:cubicBezTo>
                    <a:pt x="40" y="35"/>
                    <a:pt x="40" y="57"/>
                    <a:pt x="40" y="79"/>
                  </a:cubicBezTo>
                  <a:cubicBezTo>
                    <a:pt x="40" y="81"/>
                    <a:pt x="40" y="83"/>
                    <a:pt x="39" y="85"/>
                  </a:cubicBezTo>
                  <a:cubicBezTo>
                    <a:pt x="38" y="88"/>
                    <a:pt x="35" y="90"/>
                    <a:pt x="32" y="92"/>
                  </a:cubicBezTo>
                  <a:cubicBezTo>
                    <a:pt x="29" y="93"/>
                    <a:pt x="26" y="94"/>
                    <a:pt x="22" y="94"/>
                  </a:cubicBezTo>
                  <a:cubicBezTo>
                    <a:pt x="16" y="93"/>
                    <a:pt x="12" y="91"/>
                    <a:pt x="9" y="87"/>
                  </a:cubicBezTo>
                  <a:cubicBezTo>
                    <a:pt x="7" y="85"/>
                    <a:pt x="7" y="82"/>
                    <a:pt x="7" y="80"/>
                  </a:cubicBezTo>
                  <a:cubicBezTo>
                    <a:pt x="7" y="74"/>
                    <a:pt x="7" y="69"/>
                    <a:pt x="7" y="64"/>
                  </a:cubicBezTo>
                  <a:cubicBezTo>
                    <a:pt x="7" y="47"/>
                    <a:pt x="7" y="30"/>
                    <a:pt x="7" y="14"/>
                  </a:cubicBezTo>
                  <a:cubicBezTo>
                    <a:pt x="7" y="13"/>
                    <a:pt x="7" y="13"/>
                    <a:pt x="7" y="13"/>
                  </a:cubicBezTo>
                  <a:cubicBezTo>
                    <a:pt x="7" y="13"/>
                    <a:pt x="6" y="13"/>
                    <a:pt x="6" y="13"/>
                  </a:cubicBezTo>
                  <a:cubicBezTo>
                    <a:pt x="4" y="12"/>
                    <a:pt x="2" y="11"/>
                    <a:pt x="1" y="8"/>
                  </a:cubicBezTo>
                  <a:cubicBezTo>
                    <a:pt x="0" y="4"/>
                    <a:pt x="2" y="1"/>
                    <a:pt x="6" y="0"/>
                  </a:cubicBezTo>
                  <a:cubicBezTo>
                    <a:pt x="7" y="0"/>
                    <a:pt x="7" y="0"/>
                    <a:pt x="8" y="0"/>
                  </a:cubicBezTo>
                  <a:cubicBezTo>
                    <a:pt x="12" y="0"/>
                    <a:pt x="16" y="0"/>
                    <a:pt x="20" y="0"/>
                  </a:cubicBezTo>
                  <a:cubicBezTo>
                    <a:pt x="20" y="0"/>
                    <a:pt x="20" y="0"/>
                    <a:pt x="21" y="0"/>
                  </a:cubicBezTo>
                  <a:cubicBezTo>
                    <a:pt x="21" y="1"/>
                    <a:pt x="21" y="1"/>
                    <a:pt x="21" y="1"/>
                  </a:cubicBezTo>
                  <a:cubicBezTo>
                    <a:pt x="21" y="2"/>
                    <a:pt x="21" y="2"/>
                    <a:pt x="20" y="2"/>
                  </a:cubicBezTo>
                  <a:cubicBezTo>
                    <a:pt x="20" y="2"/>
                    <a:pt x="20" y="2"/>
                    <a:pt x="20" y="2"/>
                  </a:cubicBezTo>
                  <a:cubicBezTo>
                    <a:pt x="16" y="2"/>
                    <a:pt x="12" y="2"/>
                    <a:pt x="8" y="2"/>
                  </a:cubicBezTo>
                  <a:cubicBezTo>
                    <a:pt x="7" y="2"/>
                    <a:pt x="6" y="2"/>
                    <a:pt x="5" y="3"/>
                  </a:cubicBezTo>
                  <a:cubicBezTo>
                    <a:pt x="3" y="4"/>
                    <a:pt x="3" y="6"/>
                    <a:pt x="3" y="8"/>
                  </a:cubicBezTo>
                  <a:cubicBezTo>
                    <a:pt x="4" y="10"/>
                    <a:pt x="6" y="11"/>
                    <a:pt x="8" y="11"/>
                  </a:cubicBezTo>
                  <a:cubicBezTo>
                    <a:pt x="9" y="11"/>
                    <a:pt x="9" y="11"/>
                    <a:pt x="9" y="12"/>
                  </a:cubicBezTo>
                  <a:cubicBezTo>
                    <a:pt x="9" y="31"/>
                    <a:pt x="9" y="49"/>
                    <a:pt x="9" y="67"/>
                  </a:cubicBezTo>
                  <a:cubicBezTo>
                    <a:pt x="9" y="71"/>
                    <a:pt x="9" y="75"/>
                    <a:pt x="9" y="79"/>
                  </a:cubicBezTo>
                  <a:cubicBezTo>
                    <a:pt x="9" y="84"/>
                    <a:pt x="13" y="89"/>
                    <a:pt x="17" y="90"/>
                  </a:cubicBezTo>
                  <a:cubicBezTo>
                    <a:pt x="20" y="91"/>
                    <a:pt x="22" y="92"/>
                    <a:pt x="25" y="92"/>
                  </a:cubicBezTo>
                  <a:cubicBezTo>
                    <a:pt x="29" y="91"/>
                    <a:pt x="32" y="90"/>
                    <a:pt x="35" y="86"/>
                  </a:cubicBezTo>
                  <a:cubicBezTo>
                    <a:pt x="37" y="84"/>
                    <a:pt x="38" y="82"/>
                    <a:pt x="38" y="79"/>
                  </a:cubicBezTo>
                  <a:cubicBezTo>
                    <a:pt x="38" y="75"/>
                    <a:pt x="38" y="71"/>
                    <a:pt x="38" y="67"/>
                  </a:cubicBezTo>
                  <a:cubicBezTo>
                    <a:pt x="38" y="67"/>
                    <a:pt x="38" y="67"/>
                    <a:pt x="38" y="67"/>
                  </a:cubicBezTo>
                  <a:cubicBezTo>
                    <a:pt x="38" y="67"/>
                    <a:pt x="37" y="67"/>
                    <a:pt x="37" y="67"/>
                  </a:cubicBezTo>
                  <a:cubicBezTo>
                    <a:pt x="33" y="67"/>
                    <a:pt x="30" y="67"/>
                    <a:pt x="26" y="67"/>
                  </a:cubicBezTo>
                  <a:cubicBezTo>
                    <a:pt x="25" y="67"/>
                    <a:pt x="25" y="66"/>
                    <a:pt x="25" y="66"/>
                  </a:cubicBezTo>
                  <a:cubicBezTo>
                    <a:pt x="24" y="66"/>
                    <a:pt x="24" y="65"/>
                    <a:pt x="25" y="65"/>
                  </a:cubicBezTo>
                  <a:cubicBezTo>
                    <a:pt x="25" y="65"/>
                    <a:pt x="25" y="64"/>
                    <a:pt x="26" y="64"/>
                  </a:cubicBezTo>
                  <a:cubicBezTo>
                    <a:pt x="26" y="64"/>
                    <a:pt x="26" y="64"/>
                    <a:pt x="26" y="64"/>
                  </a:cubicBezTo>
                  <a:cubicBezTo>
                    <a:pt x="30" y="64"/>
                    <a:pt x="33" y="64"/>
                    <a:pt x="37" y="64"/>
                  </a:cubicBezTo>
                  <a:cubicBezTo>
                    <a:pt x="37" y="64"/>
                    <a:pt x="37" y="64"/>
                    <a:pt x="38" y="64"/>
                  </a:cubicBezTo>
                  <a:cubicBezTo>
                    <a:pt x="38" y="61"/>
                    <a:pt x="38" y="59"/>
                    <a:pt x="38" y="56"/>
                  </a:cubicBezTo>
                  <a:cubicBezTo>
                    <a:pt x="38" y="56"/>
                    <a:pt x="37" y="56"/>
                    <a:pt x="37" y="56"/>
                  </a:cubicBezTo>
                  <a:cubicBezTo>
                    <a:pt x="35" y="56"/>
                    <a:pt x="33" y="56"/>
                    <a:pt x="31" y="56"/>
                  </a:cubicBezTo>
                  <a:cubicBezTo>
                    <a:pt x="30" y="56"/>
                    <a:pt x="30" y="56"/>
                    <a:pt x="30" y="55"/>
                  </a:cubicBezTo>
                  <a:cubicBezTo>
                    <a:pt x="29" y="55"/>
                    <a:pt x="29" y="55"/>
                    <a:pt x="29" y="54"/>
                  </a:cubicBezTo>
                  <a:cubicBezTo>
                    <a:pt x="30" y="54"/>
                    <a:pt x="30" y="54"/>
                    <a:pt x="30" y="53"/>
                  </a:cubicBezTo>
                  <a:cubicBezTo>
                    <a:pt x="30" y="53"/>
                    <a:pt x="31" y="53"/>
                    <a:pt x="31" y="53"/>
                  </a:cubicBezTo>
                  <a:cubicBezTo>
                    <a:pt x="33" y="53"/>
                    <a:pt x="35" y="53"/>
                    <a:pt x="37" y="53"/>
                  </a:cubicBezTo>
                  <a:cubicBezTo>
                    <a:pt x="37" y="53"/>
                    <a:pt x="37" y="53"/>
                    <a:pt x="38" y="53"/>
                  </a:cubicBezTo>
                  <a:cubicBezTo>
                    <a:pt x="38" y="53"/>
                    <a:pt x="38" y="45"/>
                    <a:pt x="38" y="45"/>
                  </a:cubicBezTo>
                  <a:cubicBezTo>
                    <a:pt x="38" y="45"/>
                    <a:pt x="37" y="45"/>
                    <a:pt x="37" y="45"/>
                  </a:cubicBezTo>
                  <a:cubicBezTo>
                    <a:pt x="33" y="45"/>
                    <a:pt x="30" y="45"/>
                    <a:pt x="26" y="45"/>
                  </a:cubicBezTo>
                  <a:cubicBezTo>
                    <a:pt x="26" y="45"/>
                    <a:pt x="25" y="45"/>
                    <a:pt x="25" y="45"/>
                  </a:cubicBezTo>
                  <a:cubicBezTo>
                    <a:pt x="25" y="44"/>
                    <a:pt x="24" y="44"/>
                    <a:pt x="25" y="43"/>
                  </a:cubicBezTo>
                  <a:cubicBezTo>
                    <a:pt x="25" y="43"/>
                    <a:pt x="25" y="43"/>
                    <a:pt x="26" y="43"/>
                  </a:cubicBezTo>
                  <a:cubicBezTo>
                    <a:pt x="26" y="43"/>
                    <a:pt x="26" y="43"/>
                    <a:pt x="26" y="43"/>
                  </a:cubicBezTo>
                  <a:cubicBezTo>
                    <a:pt x="30" y="43"/>
                    <a:pt x="33" y="43"/>
                    <a:pt x="37" y="43"/>
                  </a:cubicBezTo>
                  <a:cubicBezTo>
                    <a:pt x="37" y="43"/>
                    <a:pt x="37" y="43"/>
                    <a:pt x="38" y="43"/>
                  </a:cubicBezTo>
                  <a:cubicBezTo>
                    <a:pt x="38" y="40"/>
                    <a:pt x="38" y="37"/>
                    <a:pt x="38" y="34"/>
                  </a:cubicBezTo>
                  <a:cubicBezTo>
                    <a:pt x="38" y="34"/>
                    <a:pt x="37" y="34"/>
                    <a:pt x="37" y="34"/>
                  </a:cubicBezTo>
                  <a:cubicBezTo>
                    <a:pt x="35" y="34"/>
                    <a:pt x="33" y="34"/>
                    <a:pt x="31" y="34"/>
                  </a:cubicBezTo>
                  <a:cubicBezTo>
                    <a:pt x="31" y="34"/>
                    <a:pt x="30" y="34"/>
                    <a:pt x="30" y="34"/>
                  </a:cubicBezTo>
                  <a:cubicBezTo>
                    <a:pt x="30" y="34"/>
                    <a:pt x="29" y="33"/>
                    <a:pt x="29" y="33"/>
                  </a:cubicBezTo>
                  <a:cubicBezTo>
                    <a:pt x="29" y="32"/>
                    <a:pt x="30" y="32"/>
                    <a:pt x="30" y="32"/>
                  </a:cubicBezTo>
                  <a:cubicBezTo>
                    <a:pt x="30" y="32"/>
                    <a:pt x="31" y="32"/>
                    <a:pt x="31" y="32"/>
                  </a:cubicBezTo>
                  <a:cubicBezTo>
                    <a:pt x="33" y="32"/>
                    <a:pt x="35" y="32"/>
                    <a:pt x="37" y="32"/>
                  </a:cubicBezTo>
                  <a:cubicBezTo>
                    <a:pt x="37" y="32"/>
                    <a:pt x="38" y="32"/>
                    <a:pt x="38" y="32"/>
                  </a:cubicBezTo>
                  <a:cubicBezTo>
                    <a:pt x="38" y="29"/>
                    <a:pt x="38" y="26"/>
                    <a:pt x="38" y="23"/>
                  </a:cubicBezTo>
                  <a:cubicBezTo>
                    <a:pt x="38" y="23"/>
                    <a:pt x="37" y="23"/>
                    <a:pt x="37" y="23"/>
                  </a:cubicBezTo>
                  <a:cubicBezTo>
                    <a:pt x="33" y="23"/>
                    <a:pt x="30" y="23"/>
                    <a:pt x="26" y="23"/>
                  </a:cubicBezTo>
                  <a:cubicBezTo>
                    <a:pt x="25" y="23"/>
                    <a:pt x="25" y="23"/>
                    <a:pt x="25" y="23"/>
                  </a:cubicBezTo>
                  <a:cubicBezTo>
                    <a:pt x="25" y="22"/>
                    <a:pt x="24" y="22"/>
                    <a:pt x="25" y="21"/>
                  </a:cubicBezTo>
                  <a:cubicBezTo>
                    <a:pt x="25" y="21"/>
                    <a:pt x="25" y="21"/>
                    <a:pt x="26" y="21"/>
                  </a:cubicBezTo>
                  <a:cubicBezTo>
                    <a:pt x="26" y="21"/>
                    <a:pt x="26" y="21"/>
                    <a:pt x="26" y="21"/>
                  </a:cubicBezTo>
                  <a:cubicBezTo>
                    <a:pt x="30" y="21"/>
                    <a:pt x="33" y="21"/>
                    <a:pt x="37" y="21"/>
                  </a:cubicBezTo>
                  <a:cubicBezTo>
                    <a:pt x="37" y="21"/>
                    <a:pt x="37" y="21"/>
                    <a:pt x="38" y="21"/>
                  </a:cubicBezTo>
                  <a:cubicBezTo>
                    <a:pt x="38" y="21"/>
                    <a:pt x="38" y="20"/>
                    <a:pt x="38" y="20"/>
                  </a:cubicBezTo>
                  <a:cubicBezTo>
                    <a:pt x="38" y="18"/>
                    <a:pt x="38" y="15"/>
                    <a:pt x="38" y="12"/>
                  </a:cubicBezTo>
                  <a:cubicBezTo>
                    <a:pt x="38" y="12"/>
                    <a:pt x="38" y="11"/>
                    <a:pt x="38" y="11"/>
                  </a:cubicBezTo>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5" name="Freeform 17">
              <a:extLst>
                <a:ext uri="{FF2B5EF4-FFF2-40B4-BE49-F238E27FC236}">
                  <a16:creationId xmlns:a16="http://schemas.microsoft.com/office/drawing/2014/main" id="{7049C36B-FED8-4363-B221-26BAC8F345C1}"/>
                </a:ext>
              </a:extLst>
            </p:cNvPr>
            <p:cNvSpPr>
              <a:spLocks noEditPoints="1"/>
            </p:cNvSpPr>
            <p:nvPr userDrawn="1"/>
          </p:nvSpPr>
          <p:spPr bwMode="auto">
            <a:xfrm>
              <a:off x="10809288" y="409575"/>
              <a:ext cx="68263" cy="92075"/>
            </a:xfrm>
            <a:custGeom>
              <a:avLst/>
              <a:gdLst>
                <a:gd name="T0" fmla="*/ 12 w 23"/>
                <a:gd name="T1" fmla="*/ 0 h 31"/>
                <a:gd name="T2" fmla="*/ 12 w 23"/>
                <a:gd name="T3" fmla="*/ 1 h 31"/>
                <a:gd name="T4" fmla="*/ 17 w 23"/>
                <a:gd name="T5" fmla="*/ 8 h 31"/>
                <a:gd name="T6" fmla="*/ 21 w 23"/>
                <a:gd name="T7" fmla="*/ 14 h 31"/>
                <a:gd name="T8" fmla="*/ 22 w 23"/>
                <a:gd name="T9" fmla="*/ 16 h 31"/>
                <a:gd name="T10" fmla="*/ 22 w 23"/>
                <a:gd name="T11" fmla="*/ 19 h 31"/>
                <a:gd name="T12" fmla="*/ 23 w 23"/>
                <a:gd name="T13" fmla="*/ 21 h 31"/>
                <a:gd name="T14" fmla="*/ 21 w 23"/>
                <a:gd name="T15" fmla="*/ 26 h 31"/>
                <a:gd name="T16" fmla="*/ 16 w 23"/>
                <a:gd name="T17" fmla="*/ 30 h 31"/>
                <a:gd name="T18" fmla="*/ 13 w 23"/>
                <a:gd name="T19" fmla="*/ 31 h 31"/>
                <a:gd name="T20" fmla="*/ 10 w 23"/>
                <a:gd name="T21" fmla="*/ 31 h 31"/>
                <a:gd name="T22" fmla="*/ 5 w 23"/>
                <a:gd name="T23" fmla="*/ 29 h 31"/>
                <a:gd name="T24" fmla="*/ 1 w 23"/>
                <a:gd name="T25" fmla="*/ 22 h 31"/>
                <a:gd name="T26" fmla="*/ 1 w 23"/>
                <a:gd name="T27" fmla="*/ 19 h 31"/>
                <a:gd name="T28" fmla="*/ 2 w 23"/>
                <a:gd name="T29" fmla="*/ 14 h 31"/>
                <a:gd name="T30" fmla="*/ 7 w 23"/>
                <a:gd name="T31" fmla="*/ 7 h 31"/>
                <a:gd name="T32" fmla="*/ 12 w 23"/>
                <a:gd name="T33" fmla="*/ 0 h 31"/>
                <a:gd name="T34" fmla="*/ 12 w 23"/>
                <a:gd name="T35" fmla="*/ 0 h 31"/>
                <a:gd name="T36" fmla="*/ 12 w 23"/>
                <a:gd name="T37" fmla="*/ 2 h 31"/>
                <a:gd name="T38" fmla="*/ 12 w 23"/>
                <a:gd name="T39" fmla="*/ 2 h 31"/>
                <a:gd name="T40" fmla="*/ 8 w 23"/>
                <a:gd name="T41" fmla="*/ 8 h 31"/>
                <a:gd name="T42" fmla="*/ 3 w 23"/>
                <a:gd name="T43" fmla="*/ 14 h 31"/>
                <a:gd name="T44" fmla="*/ 2 w 23"/>
                <a:gd name="T45" fmla="*/ 19 h 31"/>
                <a:gd name="T46" fmla="*/ 2 w 23"/>
                <a:gd name="T47" fmla="*/ 22 h 31"/>
                <a:gd name="T48" fmla="*/ 5 w 23"/>
                <a:gd name="T49" fmla="*/ 28 h 31"/>
                <a:gd name="T50" fmla="*/ 11 w 23"/>
                <a:gd name="T51" fmla="*/ 30 h 31"/>
                <a:gd name="T52" fmla="*/ 12 w 23"/>
                <a:gd name="T53" fmla="*/ 30 h 31"/>
                <a:gd name="T54" fmla="*/ 14 w 23"/>
                <a:gd name="T55" fmla="*/ 29 h 31"/>
                <a:gd name="T56" fmla="*/ 20 w 23"/>
                <a:gd name="T57" fmla="*/ 25 h 31"/>
                <a:gd name="T58" fmla="*/ 22 w 23"/>
                <a:gd name="T59" fmla="*/ 20 h 31"/>
                <a:gd name="T60" fmla="*/ 21 w 23"/>
                <a:gd name="T61" fmla="*/ 18 h 31"/>
                <a:gd name="T62" fmla="*/ 20 w 23"/>
                <a:gd name="T63" fmla="*/ 15 h 31"/>
                <a:gd name="T64" fmla="*/ 19 w 23"/>
                <a:gd name="T65" fmla="*/ 14 h 31"/>
                <a:gd name="T66" fmla="*/ 16 w 23"/>
                <a:gd name="T67" fmla="*/ 9 h 31"/>
                <a:gd name="T68" fmla="*/ 12 w 23"/>
                <a:gd name="T69" fmla="*/ 2 h 31"/>
                <a:gd name="T70" fmla="*/ 12 w 23"/>
                <a:gd name="T7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1">
                  <a:moveTo>
                    <a:pt x="12" y="0"/>
                  </a:moveTo>
                  <a:cubicBezTo>
                    <a:pt x="12" y="0"/>
                    <a:pt x="12" y="0"/>
                    <a:pt x="12" y="1"/>
                  </a:cubicBezTo>
                  <a:cubicBezTo>
                    <a:pt x="13" y="3"/>
                    <a:pt x="15" y="5"/>
                    <a:pt x="17" y="8"/>
                  </a:cubicBezTo>
                  <a:cubicBezTo>
                    <a:pt x="18" y="10"/>
                    <a:pt x="19" y="12"/>
                    <a:pt x="21" y="14"/>
                  </a:cubicBezTo>
                  <a:cubicBezTo>
                    <a:pt x="21" y="14"/>
                    <a:pt x="22" y="15"/>
                    <a:pt x="22" y="16"/>
                  </a:cubicBezTo>
                  <a:cubicBezTo>
                    <a:pt x="22" y="17"/>
                    <a:pt x="22" y="18"/>
                    <a:pt x="22" y="19"/>
                  </a:cubicBezTo>
                  <a:cubicBezTo>
                    <a:pt x="23" y="19"/>
                    <a:pt x="23" y="20"/>
                    <a:pt x="23" y="21"/>
                  </a:cubicBezTo>
                  <a:cubicBezTo>
                    <a:pt x="22" y="23"/>
                    <a:pt x="22" y="24"/>
                    <a:pt x="21" y="26"/>
                  </a:cubicBezTo>
                  <a:cubicBezTo>
                    <a:pt x="19" y="28"/>
                    <a:pt x="18" y="29"/>
                    <a:pt x="16" y="30"/>
                  </a:cubicBezTo>
                  <a:cubicBezTo>
                    <a:pt x="15" y="31"/>
                    <a:pt x="14" y="31"/>
                    <a:pt x="13" y="31"/>
                  </a:cubicBezTo>
                  <a:cubicBezTo>
                    <a:pt x="12" y="31"/>
                    <a:pt x="11" y="31"/>
                    <a:pt x="10" y="31"/>
                  </a:cubicBezTo>
                  <a:cubicBezTo>
                    <a:pt x="8" y="30"/>
                    <a:pt x="7" y="30"/>
                    <a:pt x="5" y="29"/>
                  </a:cubicBezTo>
                  <a:cubicBezTo>
                    <a:pt x="3" y="27"/>
                    <a:pt x="1" y="25"/>
                    <a:pt x="1" y="22"/>
                  </a:cubicBezTo>
                  <a:cubicBezTo>
                    <a:pt x="1" y="21"/>
                    <a:pt x="0" y="20"/>
                    <a:pt x="1" y="19"/>
                  </a:cubicBezTo>
                  <a:cubicBezTo>
                    <a:pt x="1" y="17"/>
                    <a:pt x="1" y="15"/>
                    <a:pt x="2" y="14"/>
                  </a:cubicBezTo>
                  <a:cubicBezTo>
                    <a:pt x="4" y="11"/>
                    <a:pt x="6" y="9"/>
                    <a:pt x="7" y="7"/>
                  </a:cubicBezTo>
                  <a:cubicBezTo>
                    <a:pt x="9" y="5"/>
                    <a:pt x="10" y="3"/>
                    <a:pt x="12" y="0"/>
                  </a:cubicBezTo>
                  <a:cubicBezTo>
                    <a:pt x="12" y="0"/>
                    <a:pt x="12" y="0"/>
                    <a:pt x="12" y="0"/>
                  </a:cubicBezTo>
                  <a:close/>
                  <a:moveTo>
                    <a:pt x="12" y="2"/>
                  </a:moveTo>
                  <a:cubicBezTo>
                    <a:pt x="12" y="2"/>
                    <a:pt x="12" y="2"/>
                    <a:pt x="12" y="2"/>
                  </a:cubicBezTo>
                  <a:cubicBezTo>
                    <a:pt x="10" y="4"/>
                    <a:pt x="9" y="6"/>
                    <a:pt x="8" y="8"/>
                  </a:cubicBezTo>
                  <a:cubicBezTo>
                    <a:pt x="6" y="10"/>
                    <a:pt x="5" y="12"/>
                    <a:pt x="3" y="14"/>
                  </a:cubicBezTo>
                  <a:cubicBezTo>
                    <a:pt x="2" y="16"/>
                    <a:pt x="2" y="18"/>
                    <a:pt x="2" y="19"/>
                  </a:cubicBezTo>
                  <a:cubicBezTo>
                    <a:pt x="2" y="20"/>
                    <a:pt x="2" y="21"/>
                    <a:pt x="2" y="22"/>
                  </a:cubicBezTo>
                  <a:cubicBezTo>
                    <a:pt x="2" y="24"/>
                    <a:pt x="4" y="26"/>
                    <a:pt x="5" y="28"/>
                  </a:cubicBezTo>
                  <a:cubicBezTo>
                    <a:pt x="7" y="29"/>
                    <a:pt x="9" y="30"/>
                    <a:pt x="11" y="30"/>
                  </a:cubicBezTo>
                  <a:cubicBezTo>
                    <a:pt x="11" y="30"/>
                    <a:pt x="12" y="30"/>
                    <a:pt x="12" y="30"/>
                  </a:cubicBezTo>
                  <a:cubicBezTo>
                    <a:pt x="13" y="30"/>
                    <a:pt x="14" y="30"/>
                    <a:pt x="14" y="29"/>
                  </a:cubicBezTo>
                  <a:cubicBezTo>
                    <a:pt x="17" y="29"/>
                    <a:pt x="19" y="27"/>
                    <a:pt x="20" y="25"/>
                  </a:cubicBezTo>
                  <a:cubicBezTo>
                    <a:pt x="21" y="24"/>
                    <a:pt x="21" y="22"/>
                    <a:pt x="22" y="20"/>
                  </a:cubicBezTo>
                  <a:cubicBezTo>
                    <a:pt x="22" y="20"/>
                    <a:pt x="22" y="19"/>
                    <a:pt x="21" y="18"/>
                  </a:cubicBezTo>
                  <a:cubicBezTo>
                    <a:pt x="21" y="17"/>
                    <a:pt x="21" y="16"/>
                    <a:pt x="20" y="15"/>
                  </a:cubicBezTo>
                  <a:cubicBezTo>
                    <a:pt x="20" y="15"/>
                    <a:pt x="20" y="14"/>
                    <a:pt x="19" y="14"/>
                  </a:cubicBezTo>
                  <a:cubicBezTo>
                    <a:pt x="18" y="12"/>
                    <a:pt x="17" y="10"/>
                    <a:pt x="16" y="9"/>
                  </a:cubicBezTo>
                  <a:cubicBezTo>
                    <a:pt x="15" y="7"/>
                    <a:pt x="13" y="4"/>
                    <a:pt x="12" y="2"/>
                  </a:cubicBezTo>
                  <a:cubicBezTo>
                    <a:pt x="12" y="2"/>
                    <a:pt x="12" y="2"/>
                    <a:pt x="12" y="2"/>
                  </a:cubicBez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6" name="Freeform 18">
              <a:extLst>
                <a:ext uri="{FF2B5EF4-FFF2-40B4-BE49-F238E27FC236}">
                  <a16:creationId xmlns:a16="http://schemas.microsoft.com/office/drawing/2014/main" id="{BA14CF60-EE1A-4F03-AE1C-1B1E9010DE00}"/>
                </a:ext>
              </a:extLst>
            </p:cNvPr>
            <p:cNvSpPr>
              <a:spLocks/>
            </p:cNvSpPr>
            <p:nvPr userDrawn="1"/>
          </p:nvSpPr>
          <p:spPr bwMode="auto">
            <a:xfrm>
              <a:off x="10842625" y="466725"/>
              <a:ext cx="20638" cy="23813"/>
            </a:xfrm>
            <a:custGeom>
              <a:avLst/>
              <a:gdLst>
                <a:gd name="T0" fmla="*/ 7 w 7"/>
                <a:gd name="T1" fmla="*/ 1 h 8"/>
                <a:gd name="T2" fmla="*/ 6 w 7"/>
                <a:gd name="T3" fmla="*/ 5 h 8"/>
                <a:gd name="T4" fmla="*/ 2 w 7"/>
                <a:gd name="T5" fmla="*/ 8 h 8"/>
                <a:gd name="T6" fmla="*/ 1 w 7"/>
                <a:gd name="T7" fmla="*/ 8 h 8"/>
                <a:gd name="T8" fmla="*/ 0 w 7"/>
                <a:gd name="T9" fmla="*/ 7 h 8"/>
                <a:gd name="T10" fmla="*/ 0 w 7"/>
                <a:gd name="T11" fmla="*/ 7 h 8"/>
                <a:gd name="T12" fmla="*/ 1 w 7"/>
                <a:gd name="T13" fmla="*/ 7 h 8"/>
                <a:gd name="T14" fmla="*/ 5 w 7"/>
                <a:gd name="T15" fmla="*/ 4 h 8"/>
                <a:gd name="T16" fmla="*/ 6 w 7"/>
                <a:gd name="T17" fmla="*/ 2 h 8"/>
                <a:gd name="T18" fmla="*/ 6 w 7"/>
                <a:gd name="T19" fmla="*/ 1 h 8"/>
                <a:gd name="T20" fmla="*/ 7 w 7"/>
                <a:gd name="T21" fmla="*/ 1 h 8"/>
                <a:gd name="T22" fmla="*/ 7 w 7"/>
                <a:gd name="T23" fmla="*/ 1 h 8"/>
                <a:gd name="T24" fmla="*/ 7 w 7"/>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7" y="1"/>
                  </a:moveTo>
                  <a:cubicBezTo>
                    <a:pt x="7" y="3"/>
                    <a:pt x="7" y="4"/>
                    <a:pt x="6" y="5"/>
                  </a:cubicBezTo>
                  <a:cubicBezTo>
                    <a:pt x="5" y="7"/>
                    <a:pt x="3" y="7"/>
                    <a:pt x="2" y="8"/>
                  </a:cubicBezTo>
                  <a:cubicBezTo>
                    <a:pt x="1" y="8"/>
                    <a:pt x="1" y="8"/>
                    <a:pt x="1" y="8"/>
                  </a:cubicBezTo>
                  <a:cubicBezTo>
                    <a:pt x="0" y="8"/>
                    <a:pt x="0" y="8"/>
                    <a:pt x="0" y="7"/>
                  </a:cubicBezTo>
                  <a:cubicBezTo>
                    <a:pt x="0" y="7"/>
                    <a:pt x="0" y="7"/>
                    <a:pt x="0" y="7"/>
                  </a:cubicBezTo>
                  <a:cubicBezTo>
                    <a:pt x="1" y="7"/>
                    <a:pt x="1" y="7"/>
                    <a:pt x="1" y="7"/>
                  </a:cubicBezTo>
                  <a:cubicBezTo>
                    <a:pt x="3" y="7"/>
                    <a:pt x="4" y="6"/>
                    <a:pt x="5" y="4"/>
                  </a:cubicBezTo>
                  <a:cubicBezTo>
                    <a:pt x="6" y="4"/>
                    <a:pt x="6" y="3"/>
                    <a:pt x="6" y="2"/>
                  </a:cubicBezTo>
                  <a:cubicBezTo>
                    <a:pt x="6" y="1"/>
                    <a:pt x="6" y="1"/>
                    <a:pt x="6" y="1"/>
                  </a:cubicBezTo>
                  <a:cubicBezTo>
                    <a:pt x="6" y="1"/>
                    <a:pt x="7" y="0"/>
                    <a:pt x="7" y="1"/>
                  </a:cubicBezTo>
                  <a:cubicBezTo>
                    <a:pt x="7" y="1"/>
                    <a:pt x="7" y="1"/>
                    <a:pt x="7" y="1"/>
                  </a:cubicBezTo>
                  <a:cubicBezTo>
                    <a:pt x="7" y="1"/>
                    <a:pt x="7" y="1"/>
                    <a:pt x="7"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7" name="Freeform 19">
              <a:extLst>
                <a:ext uri="{FF2B5EF4-FFF2-40B4-BE49-F238E27FC236}">
                  <a16:creationId xmlns:a16="http://schemas.microsoft.com/office/drawing/2014/main" id="{74A4BA91-F730-453E-B5E2-D1762520B7CB}"/>
                </a:ext>
              </a:extLst>
            </p:cNvPr>
            <p:cNvSpPr>
              <a:spLocks/>
            </p:cNvSpPr>
            <p:nvPr userDrawn="1"/>
          </p:nvSpPr>
          <p:spPr bwMode="auto">
            <a:xfrm>
              <a:off x="112934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8" name="Line 20">
              <a:extLst>
                <a:ext uri="{FF2B5EF4-FFF2-40B4-BE49-F238E27FC236}">
                  <a16:creationId xmlns:a16="http://schemas.microsoft.com/office/drawing/2014/main" id="{1B7641A4-B5EE-4A67-9BBD-24EBB1DC3EB8}"/>
                </a:ext>
              </a:extLst>
            </p:cNvPr>
            <p:cNvSpPr>
              <a:spLocks noChangeShapeType="1"/>
            </p:cNvSpPr>
            <p:nvPr userDrawn="1"/>
          </p:nvSpPr>
          <p:spPr bwMode="auto">
            <a:xfrm flipV="1">
              <a:off x="112934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9" name="Rectangle 21">
              <a:extLst>
                <a:ext uri="{FF2B5EF4-FFF2-40B4-BE49-F238E27FC236}">
                  <a16:creationId xmlns:a16="http://schemas.microsoft.com/office/drawing/2014/main" id="{AD33D4AC-D42B-48B1-827C-6E279EBD2A74}"/>
                </a:ext>
              </a:extLst>
            </p:cNvPr>
            <p:cNvSpPr>
              <a:spLocks noChangeArrowheads="1"/>
            </p:cNvSpPr>
            <p:nvPr userDrawn="1"/>
          </p:nvSpPr>
          <p:spPr bwMode="auto">
            <a:xfrm>
              <a:off x="11290300"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0" name="Freeform 22">
              <a:extLst>
                <a:ext uri="{FF2B5EF4-FFF2-40B4-BE49-F238E27FC236}">
                  <a16:creationId xmlns:a16="http://schemas.microsoft.com/office/drawing/2014/main" id="{B35FF063-AD0B-4BAA-B5C5-05EF154105BC}"/>
                </a:ext>
              </a:extLst>
            </p:cNvPr>
            <p:cNvSpPr>
              <a:spLocks/>
            </p:cNvSpPr>
            <p:nvPr userDrawn="1"/>
          </p:nvSpPr>
          <p:spPr bwMode="auto">
            <a:xfrm>
              <a:off x="11253788"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1" name="Line 23">
              <a:extLst>
                <a:ext uri="{FF2B5EF4-FFF2-40B4-BE49-F238E27FC236}">
                  <a16:creationId xmlns:a16="http://schemas.microsoft.com/office/drawing/2014/main" id="{7C27C577-B0D9-4FB5-956E-BCE2F1F8F057}"/>
                </a:ext>
              </a:extLst>
            </p:cNvPr>
            <p:cNvSpPr>
              <a:spLocks noChangeShapeType="1"/>
            </p:cNvSpPr>
            <p:nvPr userDrawn="1"/>
          </p:nvSpPr>
          <p:spPr bwMode="auto">
            <a:xfrm flipV="1">
              <a:off x="11253788"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2" name="Rectangle 24">
              <a:extLst>
                <a:ext uri="{FF2B5EF4-FFF2-40B4-BE49-F238E27FC236}">
                  <a16:creationId xmlns:a16="http://schemas.microsoft.com/office/drawing/2014/main" id="{3A818B54-FF87-4340-8611-AD8263BAB1C7}"/>
                </a:ext>
              </a:extLst>
            </p:cNvPr>
            <p:cNvSpPr>
              <a:spLocks noChangeArrowheads="1"/>
            </p:cNvSpPr>
            <p:nvPr userDrawn="1"/>
          </p:nvSpPr>
          <p:spPr bwMode="auto">
            <a:xfrm>
              <a:off x="11250613"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3" name="Freeform 25">
              <a:extLst>
                <a:ext uri="{FF2B5EF4-FFF2-40B4-BE49-F238E27FC236}">
                  <a16:creationId xmlns:a16="http://schemas.microsoft.com/office/drawing/2014/main" id="{6B191401-3799-47D0-94EF-BDCBF3BD5368}"/>
                </a:ext>
              </a:extLst>
            </p:cNvPr>
            <p:cNvSpPr>
              <a:spLocks/>
            </p:cNvSpPr>
            <p:nvPr userDrawn="1"/>
          </p:nvSpPr>
          <p:spPr bwMode="auto">
            <a:xfrm>
              <a:off x="1121568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4" name="Line 26">
              <a:extLst>
                <a:ext uri="{FF2B5EF4-FFF2-40B4-BE49-F238E27FC236}">
                  <a16:creationId xmlns:a16="http://schemas.microsoft.com/office/drawing/2014/main" id="{692DABAC-95AE-4E4E-B98A-A05D7AF58DA5}"/>
                </a:ext>
              </a:extLst>
            </p:cNvPr>
            <p:cNvSpPr>
              <a:spLocks noChangeShapeType="1"/>
            </p:cNvSpPr>
            <p:nvPr userDrawn="1"/>
          </p:nvSpPr>
          <p:spPr bwMode="auto">
            <a:xfrm flipV="1">
              <a:off x="1121568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5" name="Rectangle 27">
              <a:extLst>
                <a:ext uri="{FF2B5EF4-FFF2-40B4-BE49-F238E27FC236}">
                  <a16:creationId xmlns:a16="http://schemas.microsoft.com/office/drawing/2014/main" id="{6BF13154-8880-4D1A-82CD-84EBD932E8FA}"/>
                </a:ext>
              </a:extLst>
            </p:cNvPr>
            <p:cNvSpPr>
              <a:spLocks noChangeArrowheads="1"/>
            </p:cNvSpPr>
            <p:nvPr userDrawn="1"/>
          </p:nvSpPr>
          <p:spPr bwMode="auto">
            <a:xfrm>
              <a:off x="11212513"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6" name="Freeform 28">
              <a:extLst>
                <a:ext uri="{FF2B5EF4-FFF2-40B4-BE49-F238E27FC236}">
                  <a16:creationId xmlns:a16="http://schemas.microsoft.com/office/drawing/2014/main" id="{A73E8F3B-F307-4067-9201-DD08318222F6}"/>
                </a:ext>
              </a:extLst>
            </p:cNvPr>
            <p:cNvSpPr>
              <a:spLocks/>
            </p:cNvSpPr>
            <p:nvPr userDrawn="1"/>
          </p:nvSpPr>
          <p:spPr bwMode="auto">
            <a:xfrm>
              <a:off x="1117600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7" name="Line 29">
              <a:extLst>
                <a:ext uri="{FF2B5EF4-FFF2-40B4-BE49-F238E27FC236}">
                  <a16:creationId xmlns:a16="http://schemas.microsoft.com/office/drawing/2014/main" id="{63E4A103-ACCF-4020-8F19-6B505A79D6CD}"/>
                </a:ext>
              </a:extLst>
            </p:cNvPr>
            <p:cNvSpPr>
              <a:spLocks noChangeShapeType="1"/>
            </p:cNvSpPr>
            <p:nvPr userDrawn="1"/>
          </p:nvSpPr>
          <p:spPr bwMode="auto">
            <a:xfrm flipV="1">
              <a:off x="1117600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8" name="Rectangle 30">
              <a:extLst>
                <a:ext uri="{FF2B5EF4-FFF2-40B4-BE49-F238E27FC236}">
                  <a16:creationId xmlns:a16="http://schemas.microsoft.com/office/drawing/2014/main" id="{3FAF1C46-1F47-4260-892E-D70D8E5F78F5}"/>
                </a:ext>
              </a:extLst>
            </p:cNvPr>
            <p:cNvSpPr>
              <a:spLocks noChangeArrowheads="1"/>
            </p:cNvSpPr>
            <p:nvPr userDrawn="1"/>
          </p:nvSpPr>
          <p:spPr bwMode="auto">
            <a:xfrm>
              <a:off x="11172825"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9" name="Freeform 31">
              <a:extLst>
                <a:ext uri="{FF2B5EF4-FFF2-40B4-BE49-F238E27FC236}">
                  <a16:creationId xmlns:a16="http://schemas.microsoft.com/office/drawing/2014/main" id="{275B5861-DF99-4C05-A8FB-8708696B8264}"/>
                </a:ext>
              </a:extLst>
            </p:cNvPr>
            <p:cNvSpPr>
              <a:spLocks/>
            </p:cNvSpPr>
            <p:nvPr userDrawn="1"/>
          </p:nvSpPr>
          <p:spPr bwMode="auto">
            <a:xfrm>
              <a:off x="114093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F15A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0" name="Line 32">
              <a:extLst>
                <a:ext uri="{FF2B5EF4-FFF2-40B4-BE49-F238E27FC236}">
                  <a16:creationId xmlns:a16="http://schemas.microsoft.com/office/drawing/2014/main" id="{2E2AB2D2-C272-4324-AD84-940DE9B13CF9}"/>
                </a:ext>
              </a:extLst>
            </p:cNvPr>
            <p:cNvSpPr>
              <a:spLocks noChangeShapeType="1"/>
            </p:cNvSpPr>
            <p:nvPr userDrawn="1"/>
          </p:nvSpPr>
          <p:spPr bwMode="auto">
            <a:xfrm flipV="1">
              <a:off x="114093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1" name="Rectangle 33">
              <a:extLst>
                <a:ext uri="{FF2B5EF4-FFF2-40B4-BE49-F238E27FC236}">
                  <a16:creationId xmlns:a16="http://schemas.microsoft.com/office/drawing/2014/main" id="{21760A32-6F2F-473E-90CD-3675F74DA34B}"/>
                </a:ext>
              </a:extLst>
            </p:cNvPr>
            <p:cNvSpPr>
              <a:spLocks noChangeArrowheads="1"/>
            </p:cNvSpPr>
            <p:nvPr userDrawn="1"/>
          </p:nvSpPr>
          <p:spPr bwMode="auto">
            <a:xfrm>
              <a:off x="11406188"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2" name="Freeform 34">
              <a:extLst>
                <a:ext uri="{FF2B5EF4-FFF2-40B4-BE49-F238E27FC236}">
                  <a16:creationId xmlns:a16="http://schemas.microsoft.com/office/drawing/2014/main" id="{5A371C28-E4CC-4D7E-8367-1E159D8B59CA}"/>
                </a:ext>
              </a:extLst>
            </p:cNvPr>
            <p:cNvSpPr>
              <a:spLocks/>
            </p:cNvSpPr>
            <p:nvPr userDrawn="1"/>
          </p:nvSpPr>
          <p:spPr bwMode="auto">
            <a:xfrm>
              <a:off x="113696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3" name="Line 35">
              <a:extLst>
                <a:ext uri="{FF2B5EF4-FFF2-40B4-BE49-F238E27FC236}">
                  <a16:creationId xmlns:a16="http://schemas.microsoft.com/office/drawing/2014/main" id="{3064AFB1-8628-4281-A49C-BB2F8D3AEBD5}"/>
                </a:ext>
              </a:extLst>
            </p:cNvPr>
            <p:cNvSpPr>
              <a:spLocks noChangeShapeType="1"/>
            </p:cNvSpPr>
            <p:nvPr userDrawn="1"/>
          </p:nvSpPr>
          <p:spPr bwMode="auto">
            <a:xfrm flipV="1">
              <a:off x="113696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4" name="Rectangle 36">
              <a:extLst>
                <a:ext uri="{FF2B5EF4-FFF2-40B4-BE49-F238E27FC236}">
                  <a16:creationId xmlns:a16="http://schemas.microsoft.com/office/drawing/2014/main" id="{A753968B-8915-4F0C-B39C-4673355B6701}"/>
                </a:ext>
              </a:extLst>
            </p:cNvPr>
            <p:cNvSpPr>
              <a:spLocks noChangeArrowheads="1"/>
            </p:cNvSpPr>
            <p:nvPr userDrawn="1"/>
          </p:nvSpPr>
          <p:spPr bwMode="auto">
            <a:xfrm>
              <a:off x="11368088"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5" name="Freeform 37">
              <a:extLst>
                <a:ext uri="{FF2B5EF4-FFF2-40B4-BE49-F238E27FC236}">
                  <a16:creationId xmlns:a16="http://schemas.microsoft.com/office/drawing/2014/main" id="{E8461C7B-2016-4D65-97F8-1C23BA11C5B1}"/>
                </a:ext>
              </a:extLst>
            </p:cNvPr>
            <p:cNvSpPr>
              <a:spLocks/>
            </p:cNvSpPr>
            <p:nvPr userDrawn="1"/>
          </p:nvSpPr>
          <p:spPr bwMode="auto">
            <a:xfrm>
              <a:off x="1133157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6" name="Line 38">
              <a:extLst>
                <a:ext uri="{FF2B5EF4-FFF2-40B4-BE49-F238E27FC236}">
                  <a16:creationId xmlns:a16="http://schemas.microsoft.com/office/drawing/2014/main" id="{43B4C619-0892-4068-B75B-E612243EF002}"/>
                </a:ext>
              </a:extLst>
            </p:cNvPr>
            <p:cNvSpPr>
              <a:spLocks noChangeShapeType="1"/>
            </p:cNvSpPr>
            <p:nvPr userDrawn="1"/>
          </p:nvSpPr>
          <p:spPr bwMode="auto">
            <a:xfrm flipV="1">
              <a:off x="1133157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7" name="Rectangle 39">
              <a:extLst>
                <a:ext uri="{FF2B5EF4-FFF2-40B4-BE49-F238E27FC236}">
                  <a16:creationId xmlns:a16="http://schemas.microsoft.com/office/drawing/2014/main" id="{BDE7EF63-E9B3-411E-85F1-A22499667B28}"/>
                </a:ext>
              </a:extLst>
            </p:cNvPr>
            <p:cNvSpPr>
              <a:spLocks noChangeArrowheads="1"/>
            </p:cNvSpPr>
            <p:nvPr userDrawn="1"/>
          </p:nvSpPr>
          <p:spPr bwMode="auto">
            <a:xfrm>
              <a:off x="11328400"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8" name="Freeform 40">
              <a:extLst>
                <a:ext uri="{FF2B5EF4-FFF2-40B4-BE49-F238E27FC236}">
                  <a16:creationId xmlns:a16="http://schemas.microsoft.com/office/drawing/2014/main" id="{B4470F12-C5BA-4FB5-A37A-EF7E5D271620}"/>
                </a:ext>
              </a:extLst>
            </p:cNvPr>
            <p:cNvSpPr>
              <a:spLocks/>
            </p:cNvSpPr>
            <p:nvPr userDrawn="1"/>
          </p:nvSpPr>
          <p:spPr bwMode="auto">
            <a:xfrm>
              <a:off x="1113790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9" name="Line 41">
              <a:extLst>
                <a:ext uri="{FF2B5EF4-FFF2-40B4-BE49-F238E27FC236}">
                  <a16:creationId xmlns:a16="http://schemas.microsoft.com/office/drawing/2014/main" id="{F5325930-1703-4ED5-9BD3-C6242B96BA5E}"/>
                </a:ext>
              </a:extLst>
            </p:cNvPr>
            <p:cNvSpPr>
              <a:spLocks noChangeShapeType="1"/>
            </p:cNvSpPr>
            <p:nvPr userDrawn="1"/>
          </p:nvSpPr>
          <p:spPr bwMode="auto">
            <a:xfrm flipV="1">
              <a:off x="1113790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0" name="Rectangle 42">
              <a:extLst>
                <a:ext uri="{FF2B5EF4-FFF2-40B4-BE49-F238E27FC236}">
                  <a16:creationId xmlns:a16="http://schemas.microsoft.com/office/drawing/2014/main" id="{27C9CF70-4A29-4009-B478-E8B27AF09B18}"/>
                </a:ext>
              </a:extLst>
            </p:cNvPr>
            <p:cNvSpPr>
              <a:spLocks noChangeArrowheads="1"/>
            </p:cNvSpPr>
            <p:nvPr userDrawn="1"/>
          </p:nvSpPr>
          <p:spPr bwMode="auto">
            <a:xfrm>
              <a:off x="11134725"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1" name="Freeform 43">
              <a:extLst>
                <a:ext uri="{FF2B5EF4-FFF2-40B4-BE49-F238E27FC236}">
                  <a16:creationId xmlns:a16="http://schemas.microsoft.com/office/drawing/2014/main" id="{1E64E6AA-19C1-43E4-AEF0-9DFFB89E4554}"/>
                </a:ext>
              </a:extLst>
            </p:cNvPr>
            <p:cNvSpPr>
              <a:spLocks/>
            </p:cNvSpPr>
            <p:nvPr userDrawn="1"/>
          </p:nvSpPr>
          <p:spPr bwMode="auto">
            <a:xfrm>
              <a:off x="110982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2" name="Line 44">
              <a:extLst>
                <a:ext uri="{FF2B5EF4-FFF2-40B4-BE49-F238E27FC236}">
                  <a16:creationId xmlns:a16="http://schemas.microsoft.com/office/drawing/2014/main" id="{6EC8B361-B98B-40D7-B940-1AFDD9733DE1}"/>
                </a:ext>
              </a:extLst>
            </p:cNvPr>
            <p:cNvSpPr>
              <a:spLocks noChangeShapeType="1"/>
            </p:cNvSpPr>
            <p:nvPr userDrawn="1"/>
          </p:nvSpPr>
          <p:spPr bwMode="auto">
            <a:xfrm flipV="1">
              <a:off x="110982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3" name="Rectangle 45">
              <a:extLst>
                <a:ext uri="{FF2B5EF4-FFF2-40B4-BE49-F238E27FC236}">
                  <a16:creationId xmlns:a16="http://schemas.microsoft.com/office/drawing/2014/main" id="{FFCF2E55-5A5A-4AA0-B568-94744C695960}"/>
                </a:ext>
              </a:extLst>
            </p:cNvPr>
            <p:cNvSpPr>
              <a:spLocks noChangeArrowheads="1"/>
            </p:cNvSpPr>
            <p:nvPr userDrawn="1"/>
          </p:nvSpPr>
          <p:spPr bwMode="auto">
            <a:xfrm>
              <a:off x="11096625"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4" name="Freeform 46">
              <a:extLst>
                <a:ext uri="{FF2B5EF4-FFF2-40B4-BE49-F238E27FC236}">
                  <a16:creationId xmlns:a16="http://schemas.microsoft.com/office/drawing/2014/main" id="{3EC10D4B-473F-46DF-8909-7CA84434A4EF}"/>
                </a:ext>
              </a:extLst>
            </p:cNvPr>
            <p:cNvSpPr>
              <a:spLocks/>
            </p:cNvSpPr>
            <p:nvPr userDrawn="1"/>
          </p:nvSpPr>
          <p:spPr bwMode="auto">
            <a:xfrm>
              <a:off x="11060113"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5" name="Line 47">
              <a:extLst>
                <a:ext uri="{FF2B5EF4-FFF2-40B4-BE49-F238E27FC236}">
                  <a16:creationId xmlns:a16="http://schemas.microsoft.com/office/drawing/2014/main" id="{F9938419-9984-4517-BD90-A45300DD39E7}"/>
                </a:ext>
              </a:extLst>
            </p:cNvPr>
            <p:cNvSpPr>
              <a:spLocks noChangeShapeType="1"/>
            </p:cNvSpPr>
            <p:nvPr userDrawn="1"/>
          </p:nvSpPr>
          <p:spPr bwMode="auto">
            <a:xfrm flipV="1">
              <a:off x="11060113"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6" name="Rectangle 48">
              <a:extLst>
                <a:ext uri="{FF2B5EF4-FFF2-40B4-BE49-F238E27FC236}">
                  <a16:creationId xmlns:a16="http://schemas.microsoft.com/office/drawing/2014/main" id="{FD07D0EA-1A7E-4DC5-B0B5-70179D17D46D}"/>
                </a:ext>
              </a:extLst>
            </p:cNvPr>
            <p:cNvSpPr>
              <a:spLocks noChangeArrowheads="1"/>
            </p:cNvSpPr>
            <p:nvPr userDrawn="1"/>
          </p:nvSpPr>
          <p:spPr bwMode="auto">
            <a:xfrm>
              <a:off x="11056938"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7" name="Freeform 49">
              <a:extLst>
                <a:ext uri="{FF2B5EF4-FFF2-40B4-BE49-F238E27FC236}">
                  <a16:creationId xmlns:a16="http://schemas.microsoft.com/office/drawing/2014/main" id="{D3475394-E26C-4C7F-8B60-0AE96DAD6F2E}"/>
                </a:ext>
              </a:extLst>
            </p:cNvPr>
            <p:cNvSpPr>
              <a:spLocks/>
            </p:cNvSpPr>
            <p:nvPr userDrawn="1"/>
          </p:nvSpPr>
          <p:spPr bwMode="auto">
            <a:xfrm>
              <a:off x="110220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8" name="Line 50">
              <a:extLst>
                <a:ext uri="{FF2B5EF4-FFF2-40B4-BE49-F238E27FC236}">
                  <a16:creationId xmlns:a16="http://schemas.microsoft.com/office/drawing/2014/main" id="{C97B6F88-F188-4449-83CD-4258E4C59289}"/>
                </a:ext>
              </a:extLst>
            </p:cNvPr>
            <p:cNvSpPr>
              <a:spLocks noChangeShapeType="1"/>
            </p:cNvSpPr>
            <p:nvPr userDrawn="1"/>
          </p:nvSpPr>
          <p:spPr bwMode="auto">
            <a:xfrm flipV="1">
              <a:off x="110220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9" name="Rectangle 51">
              <a:extLst>
                <a:ext uri="{FF2B5EF4-FFF2-40B4-BE49-F238E27FC236}">
                  <a16:creationId xmlns:a16="http://schemas.microsoft.com/office/drawing/2014/main" id="{9B655A0C-773E-47E0-A235-CEB14CF0FBFD}"/>
                </a:ext>
              </a:extLst>
            </p:cNvPr>
            <p:cNvSpPr>
              <a:spLocks noChangeArrowheads="1"/>
            </p:cNvSpPr>
            <p:nvPr userDrawn="1"/>
          </p:nvSpPr>
          <p:spPr bwMode="auto">
            <a:xfrm>
              <a:off x="11018838"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0" name="Freeform 52">
              <a:extLst>
                <a:ext uri="{FF2B5EF4-FFF2-40B4-BE49-F238E27FC236}">
                  <a16:creationId xmlns:a16="http://schemas.microsoft.com/office/drawing/2014/main" id="{288D2D3D-AC56-4330-818D-C0C5386EF659}"/>
                </a:ext>
              </a:extLst>
            </p:cNvPr>
            <p:cNvSpPr>
              <a:spLocks/>
            </p:cNvSpPr>
            <p:nvPr userDrawn="1"/>
          </p:nvSpPr>
          <p:spPr bwMode="auto">
            <a:xfrm>
              <a:off x="1098232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1" name="Line 53">
              <a:extLst>
                <a:ext uri="{FF2B5EF4-FFF2-40B4-BE49-F238E27FC236}">
                  <a16:creationId xmlns:a16="http://schemas.microsoft.com/office/drawing/2014/main" id="{48F17115-5AE7-44CF-9E35-F44BFCEDD2DB}"/>
                </a:ext>
              </a:extLst>
            </p:cNvPr>
            <p:cNvSpPr>
              <a:spLocks noChangeShapeType="1"/>
            </p:cNvSpPr>
            <p:nvPr userDrawn="1"/>
          </p:nvSpPr>
          <p:spPr bwMode="auto">
            <a:xfrm flipV="1">
              <a:off x="1098232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2" name="Rectangle 54">
              <a:extLst>
                <a:ext uri="{FF2B5EF4-FFF2-40B4-BE49-F238E27FC236}">
                  <a16:creationId xmlns:a16="http://schemas.microsoft.com/office/drawing/2014/main" id="{A1F12DEE-6E04-4634-8547-8465A89FB81F}"/>
                </a:ext>
              </a:extLst>
            </p:cNvPr>
            <p:cNvSpPr>
              <a:spLocks noChangeArrowheads="1"/>
            </p:cNvSpPr>
            <p:nvPr userDrawn="1"/>
          </p:nvSpPr>
          <p:spPr bwMode="auto">
            <a:xfrm>
              <a:off x="1097915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3" name="Freeform 55">
              <a:extLst>
                <a:ext uri="{FF2B5EF4-FFF2-40B4-BE49-F238E27FC236}">
                  <a16:creationId xmlns:a16="http://schemas.microsoft.com/office/drawing/2014/main" id="{4C8BA421-43D8-42B4-AE13-85601D1C43B9}"/>
                </a:ext>
              </a:extLst>
            </p:cNvPr>
            <p:cNvSpPr>
              <a:spLocks/>
            </p:cNvSpPr>
            <p:nvPr userDrawn="1"/>
          </p:nvSpPr>
          <p:spPr bwMode="auto">
            <a:xfrm>
              <a:off x="1094422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4" name="Line 56">
              <a:extLst>
                <a:ext uri="{FF2B5EF4-FFF2-40B4-BE49-F238E27FC236}">
                  <a16:creationId xmlns:a16="http://schemas.microsoft.com/office/drawing/2014/main" id="{71AE7867-5F47-40E6-B6FA-2E0CCD0A4436}"/>
                </a:ext>
              </a:extLst>
            </p:cNvPr>
            <p:cNvSpPr>
              <a:spLocks noChangeShapeType="1"/>
            </p:cNvSpPr>
            <p:nvPr userDrawn="1"/>
          </p:nvSpPr>
          <p:spPr bwMode="auto">
            <a:xfrm flipV="1">
              <a:off x="1094422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5" name="Rectangle 57">
              <a:extLst>
                <a:ext uri="{FF2B5EF4-FFF2-40B4-BE49-F238E27FC236}">
                  <a16:creationId xmlns:a16="http://schemas.microsoft.com/office/drawing/2014/main" id="{85E8500A-E6F3-4274-9016-255402DD8A6E}"/>
                </a:ext>
              </a:extLst>
            </p:cNvPr>
            <p:cNvSpPr>
              <a:spLocks noChangeArrowheads="1"/>
            </p:cNvSpPr>
            <p:nvPr userDrawn="1"/>
          </p:nvSpPr>
          <p:spPr bwMode="auto">
            <a:xfrm>
              <a:off x="10941050" y="735013"/>
              <a:ext cx="7938"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6" name="Freeform 58">
              <a:extLst>
                <a:ext uri="{FF2B5EF4-FFF2-40B4-BE49-F238E27FC236}">
                  <a16:creationId xmlns:a16="http://schemas.microsoft.com/office/drawing/2014/main" id="{56034B1C-FCB3-4D70-A002-9244020BDF38}"/>
                </a:ext>
              </a:extLst>
            </p:cNvPr>
            <p:cNvSpPr>
              <a:spLocks/>
            </p:cNvSpPr>
            <p:nvPr userDrawn="1"/>
          </p:nvSpPr>
          <p:spPr bwMode="auto">
            <a:xfrm>
              <a:off x="109045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7" name="Line 59">
              <a:extLst>
                <a:ext uri="{FF2B5EF4-FFF2-40B4-BE49-F238E27FC236}">
                  <a16:creationId xmlns:a16="http://schemas.microsoft.com/office/drawing/2014/main" id="{1B824C17-73E3-4F4F-84D3-EF88063E2D6E}"/>
                </a:ext>
              </a:extLst>
            </p:cNvPr>
            <p:cNvSpPr>
              <a:spLocks noChangeShapeType="1"/>
            </p:cNvSpPr>
            <p:nvPr userDrawn="1"/>
          </p:nvSpPr>
          <p:spPr bwMode="auto">
            <a:xfrm flipV="1">
              <a:off x="109045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8" name="Rectangle 60">
              <a:extLst>
                <a:ext uri="{FF2B5EF4-FFF2-40B4-BE49-F238E27FC236}">
                  <a16:creationId xmlns:a16="http://schemas.microsoft.com/office/drawing/2014/main" id="{0A5B7A4B-54B4-46D9-8F07-9B687C816775}"/>
                </a:ext>
              </a:extLst>
            </p:cNvPr>
            <p:cNvSpPr>
              <a:spLocks noChangeArrowheads="1"/>
            </p:cNvSpPr>
            <p:nvPr userDrawn="1"/>
          </p:nvSpPr>
          <p:spPr bwMode="auto">
            <a:xfrm>
              <a:off x="10901363"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9" name="Freeform 61">
              <a:extLst>
                <a:ext uri="{FF2B5EF4-FFF2-40B4-BE49-F238E27FC236}">
                  <a16:creationId xmlns:a16="http://schemas.microsoft.com/office/drawing/2014/main" id="{D8703227-119F-4B49-B20B-3F99ABA0E67A}"/>
                </a:ext>
              </a:extLst>
            </p:cNvPr>
            <p:cNvSpPr>
              <a:spLocks/>
            </p:cNvSpPr>
            <p:nvPr userDrawn="1"/>
          </p:nvSpPr>
          <p:spPr bwMode="auto">
            <a:xfrm>
              <a:off x="107505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0" name="Line 62">
              <a:extLst>
                <a:ext uri="{FF2B5EF4-FFF2-40B4-BE49-F238E27FC236}">
                  <a16:creationId xmlns:a16="http://schemas.microsoft.com/office/drawing/2014/main" id="{5A5D3FC5-8619-4313-BA54-A718A547309E}"/>
                </a:ext>
              </a:extLst>
            </p:cNvPr>
            <p:cNvSpPr>
              <a:spLocks noChangeShapeType="1"/>
            </p:cNvSpPr>
            <p:nvPr userDrawn="1"/>
          </p:nvSpPr>
          <p:spPr bwMode="auto">
            <a:xfrm flipV="1">
              <a:off x="107505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1" name="Rectangle 63">
              <a:extLst>
                <a:ext uri="{FF2B5EF4-FFF2-40B4-BE49-F238E27FC236}">
                  <a16:creationId xmlns:a16="http://schemas.microsoft.com/office/drawing/2014/main" id="{5C251C42-5B35-4E3A-9FC0-6DE8F298321E}"/>
                </a:ext>
              </a:extLst>
            </p:cNvPr>
            <p:cNvSpPr>
              <a:spLocks noChangeArrowheads="1"/>
            </p:cNvSpPr>
            <p:nvPr userDrawn="1"/>
          </p:nvSpPr>
          <p:spPr bwMode="auto">
            <a:xfrm>
              <a:off x="10747375"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2" name="Freeform 64">
              <a:extLst>
                <a:ext uri="{FF2B5EF4-FFF2-40B4-BE49-F238E27FC236}">
                  <a16:creationId xmlns:a16="http://schemas.microsoft.com/office/drawing/2014/main" id="{49CBDDBB-1110-4239-B282-B9F4381E44C3}"/>
                </a:ext>
              </a:extLst>
            </p:cNvPr>
            <p:cNvSpPr>
              <a:spLocks/>
            </p:cNvSpPr>
            <p:nvPr userDrawn="1"/>
          </p:nvSpPr>
          <p:spPr bwMode="auto">
            <a:xfrm>
              <a:off x="107108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3" name="Line 65">
              <a:extLst>
                <a:ext uri="{FF2B5EF4-FFF2-40B4-BE49-F238E27FC236}">
                  <a16:creationId xmlns:a16="http://schemas.microsoft.com/office/drawing/2014/main" id="{F98F9FDB-47CE-4DA7-B7D2-51FC46D0B6D6}"/>
                </a:ext>
              </a:extLst>
            </p:cNvPr>
            <p:cNvSpPr>
              <a:spLocks noChangeShapeType="1"/>
            </p:cNvSpPr>
            <p:nvPr userDrawn="1"/>
          </p:nvSpPr>
          <p:spPr bwMode="auto">
            <a:xfrm flipV="1">
              <a:off x="107108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4" name="Rectangle 66">
              <a:extLst>
                <a:ext uri="{FF2B5EF4-FFF2-40B4-BE49-F238E27FC236}">
                  <a16:creationId xmlns:a16="http://schemas.microsoft.com/office/drawing/2014/main" id="{58F5BDFF-D33C-4488-8EBB-E9B4F8E2BB6C}"/>
                </a:ext>
              </a:extLst>
            </p:cNvPr>
            <p:cNvSpPr>
              <a:spLocks noChangeArrowheads="1"/>
            </p:cNvSpPr>
            <p:nvPr userDrawn="1"/>
          </p:nvSpPr>
          <p:spPr bwMode="auto">
            <a:xfrm>
              <a:off x="10707688"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5" name="Freeform 67">
              <a:extLst>
                <a:ext uri="{FF2B5EF4-FFF2-40B4-BE49-F238E27FC236}">
                  <a16:creationId xmlns:a16="http://schemas.microsoft.com/office/drawing/2014/main" id="{65B72B01-D761-4ED4-AFF0-262A8FD85C9F}"/>
                </a:ext>
              </a:extLst>
            </p:cNvPr>
            <p:cNvSpPr>
              <a:spLocks/>
            </p:cNvSpPr>
            <p:nvPr userDrawn="1"/>
          </p:nvSpPr>
          <p:spPr bwMode="auto">
            <a:xfrm>
              <a:off x="106759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6" name="Line 68">
              <a:extLst>
                <a:ext uri="{FF2B5EF4-FFF2-40B4-BE49-F238E27FC236}">
                  <a16:creationId xmlns:a16="http://schemas.microsoft.com/office/drawing/2014/main" id="{4AD81FA2-E1FB-486D-8BE3-6AB32128565B}"/>
                </a:ext>
              </a:extLst>
            </p:cNvPr>
            <p:cNvSpPr>
              <a:spLocks noChangeShapeType="1"/>
            </p:cNvSpPr>
            <p:nvPr userDrawn="1"/>
          </p:nvSpPr>
          <p:spPr bwMode="auto">
            <a:xfrm flipV="1">
              <a:off x="106759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7" name="Rectangle 69">
              <a:extLst>
                <a:ext uri="{FF2B5EF4-FFF2-40B4-BE49-F238E27FC236}">
                  <a16:creationId xmlns:a16="http://schemas.microsoft.com/office/drawing/2014/main" id="{B7BE9744-C666-45A9-99E2-BA1D382DFFD8}"/>
                </a:ext>
              </a:extLst>
            </p:cNvPr>
            <p:cNvSpPr>
              <a:spLocks noChangeArrowheads="1"/>
            </p:cNvSpPr>
            <p:nvPr userDrawn="1"/>
          </p:nvSpPr>
          <p:spPr bwMode="auto">
            <a:xfrm>
              <a:off x="10669588"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8" name="Freeform 70">
              <a:extLst>
                <a:ext uri="{FF2B5EF4-FFF2-40B4-BE49-F238E27FC236}">
                  <a16:creationId xmlns:a16="http://schemas.microsoft.com/office/drawing/2014/main" id="{9379EDA9-1680-4A37-9350-7B3BD1416F71}"/>
                </a:ext>
              </a:extLst>
            </p:cNvPr>
            <p:cNvSpPr>
              <a:spLocks/>
            </p:cNvSpPr>
            <p:nvPr userDrawn="1"/>
          </p:nvSpPr>
          <p:spPr bwMode="auto">
            <a:xfrm>
              <a:off x="1063625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9" name="Line 71">
              <a:extLst>
                <a:ext uri="{FF2B5EF4-FFF2-40B4-BE49-F238E27FC236}">
                  <a16:creationId xmlns:a16="http://schemas.microsoft.com/office/drawing/2014/main" id="{36142981-4509-4F87-926D-96337FE14F55}"/>
                </a:ext>
              </a:extLst>
            </p:cNvPr>
            <p:cNvSpPr>
              <a:spLocks noChangeShapeType="1"/>
            </p:cNvSpPr>
            <p:nvPr userDrawn="1"/>
          </p:nvSpPr>
          <p:spPr bwMode="auto">
            <a:xfrm flipV="1">
              <a:off x="1063625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0" name="Rectangle 72">
              <a:extLst>
                <a:ext uri="{FF2B5EF4-FFF2-40B4-BE49-F238E27FC236}">
                  <a16:creationId xmlns:a16="http://schemas.microsoft.com/office/drawing/2014/main" id="{B442DACD-198D-4CF3-B34B-6BF987541CC7}"/>
                </a:ext>
              </a:extLst>
            </p:cNvPr>
            <p:cNvSpPr>
              <a:spLocks noChangeArrowheads="1"/>
            </p:cNvSpPr>
            <p:nvPr userDrawn="1"/>
          </p:nvSpPr>
          <p:spPr bwMode="auto">
            <a:xfrm>
              <a:off x="10629900"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1" name="Freeform 73">
              <a:extLst>
                <a:ext uri="{FF2B5EF4-FFF2-40B4-BE49-F238E27FC236}">
                  <a16:creationId xmlns:a16="http://schemas.microsoft.com/office/drawing/2014/main" id="{2104DF43-8A44-4A13-A944-4C3588570401}"/>
                </a:ext>
              </a:extLst>
            </p:cNvPr>
            <p:cNvSpPr>
              <a:spLocks/>
            </p:cNvSpPr>
            <p:nvPr userDrawn="1"/>
          </p:nvSpPr>
          <p:spPr bwMode="auto">
            <a:xfrm>
              <a:off x="105981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2" name="Line 74">
              <a:extLst>
                <a:ext uri="{FF2B5EF4-FFF2-40B4-BE49-F238E27FC236}">
                  <a16:creationId xmlns:a16="http://schemas.microsoft.com/office/drawing/2014/main" id="{991DFF8E-BACA-4D10-9DD8-F0C9390C15AA}"/>
                </a:ext>
              </a:extLst>
            </p:cNvPr>
            <p:cNvSpPr>
              <a:spLocks noChangeShapeType="1"/>
            </p:cNvSpPr>
            <p:nvPr userDrawn="1"/>
          </p:nvSpPr>
          <p:spPr bwMode="auto">
            <a:xfrm flipV="1">
              <a:off x="105981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3" name="Rectangle 75">
              <a:extLst>
                <a:ext uri="{FF2B5EF4-FFF2-40B4-BE49-F238E27FC236}">
                  <a16:creationId xmlns:a16="http://schemas.microsoft.com/office/drawing/2014/main" id="{DBBCBD1F-05E0-4902-9D1D-A20B6F995CF8}"/>
                </a:ext>
              </a:extLst>
            </p:cNvPr>
            <p:cNvSpPr>
              <a:spLocks noChangeArrowheads="1"/>
            </p:cNvSpPr>
            <p:nvPr userDrawn="1"/>
          </p:nvSpPr>
          <p:spPr bwMode="auto">
            <a:xfrm>
              <a:off x="1059180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4" name="Freeform 76">
              <a:extLst>
                <a:ext uri="{FF2B5EF4-FFF2-40B4-BE49-F238E27FC236}">
                  <a16:creationId xmlns:a16="http://schemas.microsoft.com/office/drawing/2014/main" id="{8E6CD87C-48A2-418E-A6A5-48A4541C92E8}"/>
                </a:ext>
              </a:extLst>
            </p:cNvPr>
            <p:cNvSpPr>
              <a:spLocks noEditPoints="1"/>
            </p:cNvSpPr>
            <p:nvPr userDrawn="1"/>
          </p:nvSpPr>
          <p:spPr bwMode="auto">
            <a:xfrm>
              <a:off x="10591800" y="836613"/>
              <a:ext cx="41275" cy="65088"/>
            </a:xfrm>
            <a:custGeom>
              <a:avLst/>
              <a:gdLst>
                <a:gd name="T0" fmla="*/ 0 w 14"/>
                <a:gd name="T1" fmla="*/ 0 h 22"/>
                <a:gd name="T2" fmla="*/ 5 w 14"/>
                <a:gd name="T3" fmla="*/ 0 h 22"/>
                <a:gd name="T4" fmla="*/ 11 w 14"/>
                <a:gd name="T5" fmla="*/ 2 h 22"/>
                <a:gd name="T6" fmla="*/ 13 w 14"/>
                <a:gd name="T7" fmla="*/ 5 h 22"/>
                <a:gd name="T8" fmla="*/ 10 w 14"/>
                <a:gd name="T9" fmla="*/ 10 h 22"/>
                <a:gd name="T10" fmla="*/ 10 w 14"/>
                <a:gd name="T11" fmla="*/ 10 h 22"/>
                <a:gd name="T12" fmla="*/ 14 w 14"/>
                <a:gd name="T13" fmla="*/ 16 h 22"/>
                <a:gd name="T14" fmla="*/ 12 w 14"/>
                <a:gd name="T15" fmla="*/ 20 h 22"/>
                <a:gd name="T16" fmla="*/ 5 w 14"/>
                <a:gd name="T17" fmla="*/ 22 h 22"/>
                <a:gd name="T18" fmla="*/ 0 w 14"/>
                <a:gd name="T19" fmla="*/ 22 h 22"/>
                <a:gd name="T20" fmla="*/ 0 w 14"/>
                <a:gd name="T21" fmla="*/ 0 h 22"/>
                <a:gd name="T22" fmla="*/ 3 w 14"/>
                <a:gd name="T23" fmla="*/ 9 h 22"/>
                <a:gd name="T24" fmla="*/ 6 w 14"/>
                <a:gd name="T25" fmla="*/ 9 h 22"/>
                <a:gd name="T26" fmla="*/ 10 w 14"/>
                <a:gd name="T27" fmla="*/ 6 h 22"/>
                <a:gd name="T28" fmla="*/ 6 w 14"/>
                <a:gd name="T29" fmla="*/ 2 h 22"/>
                <a:gd name="T30" fmla="*/ 3 w 14"/>
                <a:gd name="T31" fmla="*/ 2 h 22"/>
                <a:gd name="T32" fmla="*/ 3 w 14"/>
                <a:gd name="T33" fmla="*/ 9 h 22"/>
                <a:gd name="T34" fmla="*/ 3 w 14"/>
                <a:gd name="T35" fmla="*/ 20 h 22"/>
                <a:gd name="T36" fmla="*/ 5 w 14"/>
                <a:gd name="T37" fmla="*/ 20 h 22"/>
                <a:gd name="T38" fmla="*/ 11 w 14"/>
                <a:gd name="T39" fmla="*/ 16 h 22"/>
                <a:gd name="T40" fmla="*/ 5 w 14"/>
                <a:gd name="T41" fmla="*/ 12 h 22"/>
                <a:gd name="T42" fmla="*/ 3 w 14"/>
                <a:gd name="T43" fmla="*/ 12 h 22"/>
                <a:gd name="T44" fmla="*/ 3 w 14"/>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0" y="0"/>
                  </a:moveTo>
                  <a:cubicBezTo>
                    <a:pt x="1" y="0"/>
                    <a:pt x="3" y="0"/>
                    <a:pt x="5" y="0"/>
                  </a:cubicBezTo>
                  <a:cubicBezTo>
                    <a:pt x="8" y="0"/>
                    <a:pt x="10" y="1"/>
                    <a:pt x="11" y="2"/>
                  </a:cubicBezTo>
                  <a:cubicBezTo>
                    <a:pt x="13" y="2"/>
                    <a:pt x="13" y="4"/>
                    <a:pt x="13" y="5"/>
                  </a:cubicBezTo>
                  <a:cubicBezTo>
                    <a:pt x="13" y="8"/>
                    <a:pt x="12" y="9"/>
                    <a:pt x="10" y="10"/>
                  </a:cubicBezTo>
                  <a:cubicBezTo>
                    <a:pt x="10" y="10"/>
                    <a:pt x="10" y="10"/>
                    <a:pt x="10" y="10"/>
                  </a:cubicBezTo>
                  <a:cubicBezTo>
                    <a:pt x="12" y="11"/>
                    <a:pt x="14" y="13"/>
                    <a:pt x="14" y="16"/>
                  </a:cubicBezTo>
                  <a:cubicBezTo>
                    <a:pt x="14" y="18"/>
                    <a:pt x="13" y="19"/>
                    <a:pt x="12" y="20"/>
                  </a:cubicBezTo>
                  <a:cubicBezTo>
                    <a:pt x="11" y="22"/>
                    <a:pt x="8" y="22"/>
                    <a:pt x="5" y="22"/>
                  </a:cubicBezTo>
                  <a:cubicBezTo>
                    <a:pt x="3" y="22"/>
                    <a:pt x="1" y="22"/>
                    <a:pt x="0" y="22"/>
                  </a:cubicBezTo>
                  <a:lnTo>
                    <a:pt x="0" y="0"/>
                  </a:lnTo>
                  <a:close/>
                  <a:moveTo>
                    <a:pt x="3" y="9"/>
                  </a:moveTo>
                  <a:cubicBezTo>
                    <a:pt x="6" y="9"/>
                    <a:pt x="6" y="9"/>
                    <a:pt x="6" y="9"/>
                  </a:cubicBezTo>
                  <a:cubicBezTo>
                    <a:pt x="9" y="9"/>
                    <a:pt x="10" y="8"/>
                    <a:pt x="10" y="6"/>
                  </a:cubicBezTo>
                  <a:cubicBezTo>
                    <a:pt x="10" y="3"/>
                    <a:pt x="8" y="2"/>
                    <a:pt x="6" y="2"/>
                  </a:cubicBezTo>
                  <a:cubicBezTo>
                    <a:pt x="4" y="2"/>
                    <a:pt x="4" y="2"/>
                    <a:pt x="3" y="2"/>
                  </a:cubicBezTo>
                  <a:lnTo>
                    <a:pt x="3" y="9"/>
                  </a:lnTo>
                  <a:close/>
                  <a:moveTo>
                    <a:pt x="3" y="20"/>
                  </a:moveTo>
                  <a:cubicBezTo>
                    <a:pt x="4" y="20"/>
                    <a:pt x="4" y="20"/>
                    <a:pt x="5" y="20"/>
                  </a:cubicBezTo>
                  <a:cubicBezTo>
                    <a:pt x="8" y="20"/>
                    <a:pt x="11" y="19"/>
                    <a:pt x="11" y="16"/>
                  </a:cubicBezTo>
                  <a:cubicBezTo>
                    <a:pt x="11" y="13"/>
                    <a:pt x="8" y="12"/>
                    <a:pt x="5" y="12"/>
                  </a:cubicBezTo>
                  <a:cubicBezTo>
                    <a:pt x="3" y="12"/>
                    <a:pt x="3" y="12"/>
                    <a:pt x="3" y="12"/>
                  </a:cubicBezTo>
                  <a:lnTo>
                    <a:pt x="3" y="2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5" name="Freeform 77">
              <a:extLst>
                <a:ext uri="{FF2B5EF4-FFF2-40B4-BE49-F238E27FC236}">
                  <a16:creationId xmlns:a16="http://schemas.microsoft.com/office/drawing/2014/main" id="{8FD2A208-ADE8-41EB-9A1E-2983D54DC9F3}"/>
                </a:ext>
              </a:extLst>
            </p:cNvPr>
            <p:cNvSpPr>
              <a:spLocks noEditPoints="1"/>
            </p:cNvSpPr>
            <p:nvPr userDrawn="1"/>
          </p:nvSpPr>
          <p:spPr bwMode="auto">
            <a:xfrm>
              <a:off x="10642600" y="836613"/>
              <a:ext cx="11113" cy="65088"/>
            </a:xfrm>
            <a:custGeom>
              <a:avLst/>
              <a:gdLst>
                <a:gd name="T0" fmla="*/ 4 w 4"/>
                <a:gd name="T1" fmla="*/ 2 h 22"/>
                <a:gd name="T2" fmla="*/ 2 w 4"/>
                <a:gd name="T3" fmla="*/ 4 h 22"/>
                <a:gd name="T4" fmla="*/ 0 w 4"/>
                <a:gd name="T5" fmla="*/ 2 h 22"/>
                <a:gd name="T6" fmla="*/ 2 w 4"/>
                <a:gd name="T7" fmla="*/ 0 h 22"/>
                <a:gd name="T8" fmla="*/ 4 w 4"/>
                <a:gd name="T9" fmla="*/ 2 h 22"/>
                <a:gd name="T10" fmla="*/ 1 w 4"/>
                <a:gd name="T11" fmla="*/ 22 h 22"/>
                <a:gd name="T12" fmla="*/ 1 w 4"/>
                <a:gd name="T13" fmla="*/ 6 h 22"/>
                <a:gd name="T14" fmla="*/ 4 w 4"/>
                <a:gd name="T15" fmla="*/ 6 h 22"/>
                <a:gd name="T16" fmla="*/ 4 w 4"/>
                <a:gd name="T17" fmla="*/ 22 h 22"/>
                <a:gd name="T18" fmla="*/ 1 w 4"/>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2">
                  <a:moveTo>
                    <a:pt x="4" y="2"/>
                  </a:moveTo>
                  <a:cubicBezTo>
                    <a:pt x="4" y="3"/>
                    <a:pt x="3" y="4"/>
                    <a:pt x="2" y="4"/>
                  </a:cubicBezTo>
                  <a:cubicBezTo>
                    <a:pt x="1" y="4"/>
                    <a:pt x="0" y="3"/>
                    <a:pt x="0" y="2"/>
                  </a:cubicBezTo>
                  <a:cubicBezTo>
                    <a:pt x="0" y="1"/>
                    <a:pt x="1" y="0"/>
                    <a:pt x="2" y="0"/>
                  </a:cubicBezTo>
                  <a:cubicBezTo>
                    <a:pt x="3" y="0"/>
                    <a:pt x="4" y="1"/>
                    <a:pt x="4" y="2"/>
                  </a:cubicBezTo>
                  <a:close/>
                  <a:moveTo>
                    <a:pt x="1" y="22"/>
                  </a:moveTo>
                  <a:cubicBezTo>
                    <a:pt x="1" y="6"/>
                    <a:pt x="1" y="6"/>
                    <a:pt x="1" y="6"/>
                  </a:cubicBezTo>
                  <a:cubicBezTo>
                    <a:pt x="4" y="6"/>
                    <a:pt x="4" y="6"/>
                    <a:pt x="4" y="6"/>
                  </a:cubicBezTo>
                  <a:cubicBezTo>
                    <a:pt x="4" y="22"/>
                    <a:pt x="4" y="22"/>
                    <a:pt x="4" y="22"/>
                  </a:cubicBezTo>
                  <a:lnTo>
                    <a:pt x="1" y="22"/>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6" name="Freeform 78">
              <a:extLst>
                <a:ext uri="{FF2B5EF4-FFF2-40B4-BE49-F238E27FC236}">
                  <a16:creationId xmlns:a16="http://schemas.microsoft.com/office/drawing/2014/main" id="{84792D5C-0AB9-4922-BA30-D2CEF5F21329}"/>
                </a:ext>
              </a:extLst>
            </p:cNvPr>
            <p:cNvSpPr>
              <a:spLocks/>
            </p:cNvSpPr>
            <p:nvPr userDrawn="1"/>
          </p:nvSpPr>
          <p:spPr bwMode="auto">
            <a:xfrm>
              <a:off x="10666413" y="854075"/>
              <a:ext cx="23813" cy="47625"/>
            </a:xfrm>
            <a:custGeom>
              <a:avLst/>
              <a:gdLst>
                <a:gd name="T0" fmla="*/ 0 w 8"/>
                <a:gd name="T1" fmla="*/ 5 h 16"/>
                <a:gd name="T2" fmla="*/ 0 w 8"/>
                <a:gd name="T3" fmla="*/ 0 h 16"/>
                <a:gd name="T4" fmla="*/ 3 w 8"/>
                <a:gd name="T5" fmla="*/ 0 h 16"/>
                <a:gd name="T6" fmla="*/ 3 w 8"/>
                <a:gd name="T7" fmla="*/ 3 h 16"/>
                <a:gd name="T8" fmla="*/ 3 w 8"/>
                <a:gd name="T9" fmla="*/ 3 h 16"/>
                <a:gd name="T10" fmla="*/ 7 w 8"/>
                <a:gd name="T11" fmla="*/ 0 h 16"/>
                <a:gd name="T12" fmla="*/ 8 w 8"/>
                <a:gd name="T13" fmla="*/ 0 h 16"/>
                <a:gd name="T14" fmla="*/ 8 w 8"/>
                <a:gd name="T15" fmla="*/ 3 h 16"/>
                <a:gd name="T16" fmla="*/ 7 w 8"/>
                <a:gd name="T17" fmla="*/ 3 h 16"/>
                <a:gd name="T18" fmla="*/ 3 w 8"/>
                <a:gd name="T19" fmla="*/ 6 h 16"/>
                <a:gd name="T20" fmla="*/ 3 w 8"/>
                <a:gd name="T21" fmla="*/ 8 h 16"/>
                <a:gd name="T22" fmla="*/ 3 w 8"/>
                <a:gd name="T23" fmla="*/ 16 h 16"/>
                <a:gd name="T24" fmla="*/ 0 w 8"/>
                <a:gd name="T25" fmla="*/ 16 h 16"/>
                <a:gd name="T26" fmla="*/ 0 w 8"/>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5"/>
                  </a:moveTo>
                  <a:cubicBezTo>
                    <a:pt x="0" y="3"/>
                    <a:pt x="0" y="2"/>
                    <a:pt x="0" y="0"/>
                  </a:cubicBezTo>
                  <a:cubicBezTo>
                    <a:pt x="3" y="0"/>
                    <a:pt x="3" y="0"/>
                    <a:pt x="3" y="0"/>
                  </a:cubicBezTo>
                  <a:cubicBezTo>
                    <a:pt x="3" y="3"/>
                    <a:pt x="3" y="3"/>
                    <a:pt x="3" y="3"/>
                  </a:cubicBezTo>
                  <a:cubicBezTo>
                    <a:pt x="3" y="3"/>
                    <a:pt x="3" y="3"/>
                    <a:pt x="3" y="3"/>
                  </a:cubicBezTo>
                  <a:cubicBezTo>
                    <a:pt x="4" y="1"/>
                    <a:pt x="5" y="0"/>
                    <a:pt x="7" y="0"/>
                  </a:cubicBezTo>
                  <a:cubicBezTo>
                    <a:pt x="8" y="0"/>
                    <a:pt x="8" y="0"/>
                    <a:pt x="8" y="0"/>
                  </a:cubicBezTo>
                  <a:cubicBezTo>
                    <a:pt x="8" y="3"/>
                    <a:pt x="8" y="3"/>
                    <a:pt x="8" y="3"/>
                  </a:cubicBezTo>
                  <a:cubicBezTo>
                    <a:pt x="8" y="3"/>
                    <a:pt x="7" y="3"/>
                    <a:pt x="7" y="3"/>
                  </a:cubicBezTo>
                  <a:cubicBezTo>
                    <a:pt x="5" y="3"/>
                    <a:pt x="4" y="4"/>
                    <a:pt x="3" y="6"/>
                  </a:cubicBezTo>
                  <a:cubicBezTo>
                    <a:pt x="3" y="7"/>
                    <a:pt x="3" y="7"/>
                    <a:pt x="3" y="8"/>
                  </a:cubicBezTo>
                  <a:cubicBezTo>
                    <a:pt x="3" y="16"/>
                    <a:pt x="3" y="16"/>
                    <a:pt x="3" y="16"/>
                  </a:cubicBezTo>
                  <a:cubicBezTo>
                    <a:pt x="0" y="16"/>
                    <a:pt x="0" y="16"/>
                    <a:pt x="0" y="16"/>
                  </a:cubicBezTo>
                  <a:lnTo>
                    <a:pt x="0"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7" name="Freeform 79">
              <a:extLst>
                <a:ext uri="{FF2B5EF4-FFF2-40B4-BE49-F238E27FC236}">
                  <a16:creationId xmlns:a16="http://schemas.microsoft.com/office/drawing/2014/main" id="{733D6CFF-693E-4B98-AE89-FC590B0AEAD5}"/>
                </a:ext>
              </a:extLst>
            </p:cNvPr>
            <p:cNvSpPr>
              <a:spLocks/>
            </p:cNvSpPr>
            <p:nvPr userDrawn="1"/>
          </p:nvSpPr>
          <p:spPr bwMode="auto">
            <a:xfrm>
              <a:off x="10696575"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7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6" y="18"/>
                    <a:pt x="7" y="18"/>
                  </a:cubicBezTo>
                  <a:cubicBezTo>
                    <a:pt x="8" y="18"/>
                    <a:pt x="9" y="18"/>
                    <a:pt x="9" y="18"/>
                  </a:cubicBezTo>
                  <a:cubicBezTo>
                    <a:pt x="9" y="20"/>
                    <a:pt x="9" y="20"/>
                    <a:pt x="9" y="20"/>
                  </a:cubicBezTo>
                  <a:cubicBezTo>
                    <a:pt x="9" y="20"/>
                    <a:pt x="8" y="20"/>
                    <a:pt x="7" y="20"/>
                  </a:cubicBezTo>
                  <a:cubicBezTo>
                    <a:pt x="5" y="20"/>
                    <a:pt x="4" y="20"/>
                    <a:pt x="3" y="19"/>
                  </a:cubicBezTo>
                  <a:cubicBezTo>
                    <a:pt x="3"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8" name="Freeform 80">
              <a:extLst>
                <a:ext uri="{FF2B5EF4-FFF2-40B4-BE49-F238E27FC236}">
                  <a16:creationId xmlns:a16="http://schemas.microsoft.com/office/drawing/2014/main" id="{D960CAF1-EA82-45B5-86E7-C553E7B25FF8}"/>
                </a:ext>
              </a:extLst>
            </p:cNvPr>
            <p:cNvSpPr>
              <a:spLocks/>
            </p:cNvSpPr>
            <p:nvPr userDrawn="1"/>
          </p:nvSpPr>
          <p:spPr bwMode="auto">
            <a:xfrm>
              <a:off x="10731500" y="833438"/>
              <a:ext cx="42863" cy="68263"/>
            </a:xfrm>
            <a:custGeom>
              <a:avLst/>
              <a:gdLst>
                <a:gd name="T0" fmla="*/ 0 w 14"/>
                <a:gd name="T1" fmla="*/ 0 h 23"/>
                <a:gd name="T2" fmla="*/ 3 w 14"/>
                <a:gd name="T3" fmla="*/ 0 h 23"/>
                <a:gd name="T4" fmla="*/ 3 w 14"/>
                <a:gd name="T5" fmla="*/ 10 h 23"/>
                <a:gd name="T6" fmla="*/ 3 w 14"/>
                <a:gd name="T7" fmla="*/ 10 h 23"/>
                <a:gd name="T8" fmla="*/ 5 w 14"/>
                <a:gd name="T9" fmla="*/ 8 h 23"/>
                <a:gd name="T10" fmla="*/ 8 w 14"/>
                <a:gd name="T11" fmla="*/ 7 h 23"/>
                <a:gd name="T12" fmla="*/ 14 w 14"/>
                <a:gd name="T13" fmla="*/ 14 h 23"/>
                <a:gd name="T14" fmla="*/ 14 w 14"/>
                <a:gd name="T15" fmla="*/ 23 h 23"/>
                <a:gd name="T16" fmla="*/ 11 w 14"/>
                <a:gd name="T17" fmla="*/ 23 h 23"/>
                <a:gd name="T18" fmla="*/ 11 w 14"/>
                <a:gd name="T19" fmla="*/ 14 h 23"/>
                <a:gd name="T20" fmla="*/ 7 w 14"/>
                <a:gd name="T21" fmla="*/ 9 h 23"/>
                <a:gd name="T22" fmla="*/ 3 w 14"/>
                <a:gd name="T23" fmla="*/ 12 h 23"/>
                <a:gd name="T24" fmla="*/ 3 w 14"/>
                <a:gd name="T25" fmla="*/ 14 h 23"/>
                <a:gd name="T26" fmla="*/ 3 w 14"/>
                <a:gd name="T27" fmla="*/ 23 h 23"/>
                <a:gd name="T28" fmla="*/ 0 w 14"/>
                <a:gd name="T29" fmla="*/ 23 h 23"/>
                <a:gd name="T30" fmla="*/ 0 w 14"/>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3">
                  <a:moveTo>
                    <a:pt x="0" y="0"/>
                  </a:moveTo>
                  <a:cubicBezTo>
                    <a:pt x="3" y="0"/>
                    <a:pt x="3" y="0"/>
                    <a:pt x="3" y="0"/>
                  </a:cubicBezTo>
                  <a:cubicBezTo>
                    <a:pt x="3" y="10"/>
                    <a:pt x="3" y="10"/>
                    <a:pt x="3" y="10"/>
                  </a:cubicBezTo>
                  <a:cubicBezTo>
                    <a:pt x="3" y="10"/>
                    <a:pt x="3" y="10"/>
                    <a:pt x="3" y="10"/>
                  </a:cubicBezTo>
                  <a:cubicBezTo>
                    <a:pt x="4" y="9"/>
                    <a:pt x="5" y="8"/>
                    <a:pt x="5" y="8"/>
                  </a:cubicBezTo>
                  <a:cubicBezTo>
                    <a:pt x="6" y="7"/>
                    <a:pt x="7" y="7"/>
                    <a:pt x="8" y="7"/>
                  </a:cubicBezTo>
                  <a:cubicBezTo>
                    <a:pt x="10" y="7"/>
                    <a:pt x="14" y="8"/>
                    <a:pt x="14" y="14"/>
                  </a:cubicBezTo>
                  <a:cubicBezTo>
                    <a:pt x="14" y="23"/>
                    <a:pt x="14" y="23"/>
                    <a:pt x="14" y="23"/>
                  </a:cubicBezTo>
                  <a:cubicBezTo>
                    <a:pt x="11" y="23"/>
                    <a:pt x="11" y="23"/>
                    <a:pt x="11" y="23"/>
                  </a:cubicBezTo>
                  <a:cubicBezTo>
                    <a:pt x="11" y="14"/>
                    <a:pt x="11" y="14"/>
                    <a:pt x="11" y="14"/>
                  </a:cubicBezTo>
                  <a:cubicBezTo>
                    <a:pt x="11" y="12"/>
                    <a:pt x="10" y="9"/>
                    <a:pt x="7" y="9"/>
                  </a:cubicBezTo>
                  <a:cubicBezTo>
                    <a:pt x="5" y="9"/>
                    <a:pt x="4" y="11"/>
                    <a:pt x="3" y="12"/>
                  </a:cubicBezTo>
                  <a:cubicBezTo>
                    <a:pt x="3" y="13"/>
                    <a:pt x="3" y="13"/>
                    <a:pt x="3" y="14"/>
                  </a:cubicBezTo>
                  <a:cubicBezTo>
                    <a:pt x="3" y="23"/>
                    <a:pt x="3" y="23"/>
                    <a:pt x="3" y="23"/>
                  </a:cubicBezTo>
                  <a:cubicBezTo>
                    <a:pt x="0" y="23"/>
                    <a:pt x="0" y="23"/>
                    <a:pt x="0" y="23"/>
                  </a:cubicBezTo>
                  <a:lnTo>
                    <a:pt x="0"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9" name="Freeform 81">
              <a:extLst>
                <a:ext uri="{FF2B5EF4-FFF2-40B4-BE49-F238E27FC236}">
                  <a16:creationId xmlns:a16="http://schemas.microsoft.com/office/drawing/2014/main" id="{067370DA-490C-4A80-945B-701D82CE634A}"/>
                </a:ext>
              </a:extLst>
            </p:cNvPr>
            <p:cNvSpPr>
              <a:spLocks/>
            </p:cNvSpPr>
            <p:nvPr userDrawn="1"/>
          </p:nvSpPr>
          <p:spPr bwMode="auto">
            <a:xfrm>
              <a:off x="10802938"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6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5" y="18"/>
                    <a:pt x="7" y="18"/>
                  </a:cubicBezTo>
                  <a:cubicBezTo>
                    <a:pt x="8" y="18"/>
                    <a:pt x="8" y="18"/>
                    <a:pt x="9" y="18"/>
                  </a:cubicBezTo>
                  <a:cubicBezTo>
                    <a:pt x="9" y="20"/>
                    <a:pt x="9" y="20"/>
                    <a:pt x="9" y="20"/>
                  </a:cubicBezTo>
                  <a:cubicBezTo>
                    <a:pt x="8" y="20"/>
                    <a:pt x="7" y="20"/>
                    <a:pt x="6" y="20"/>
                  </a:cubicBezTo>
                  <a:cubicBezTo>
                    <a:pt x="5" y="20"/>
                    <a:pt x="4" y="20"/>
                    <a:pt x="3" y="19"/>
                  </a:cubicBezTo>
                  <a:cubicBezTo>
                    <a:pt x="2"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0" name="Freeform 82">
              <a:extLst>
                <a:ext uri="{FF2B5EF4-FFF2-40B4-BE49-F238E27FC236}">
                  <a16:creationId xmlns:a16="http://schemas.microsoft.com/office/drawing/2014/main" id="{C23BDD36-4456-45E8-AC51-C927D1CACC61}"/>
                </a:ext>
              </a:extLst>
            </p:cNvPr>
            <p:cNvSpPr>
              <a:spLocks noEditPoints="1"/>
            </p:cNvSpPr>
            <p:nvPr userDrawn="1"/>
          </p:nvSpPr>
          <p:spPr bwMode="auto">
            <a:xfrm>
              <a:off x="10836275" y="854075"/>
              <a:ext cx="44450" cy="47625"/>
            </a:xfrm>
            <a:custGeom>
              <a:avLst/>
              <a:gdLst>
                <a:gd name="T0" fmla="*/ 15 w 15"/>
                <a:gd name="T1" fmla="*/ 8 h 16"/>
                <a:gd name="T2" fmla="*/ 7 w 15"/>
                <a:gd name="T3" fmla="*/ 16 h 16"/>
                <a:gd name="T4" fmla="*/ 0 w 15"/>
                <a:gd name="T5" fmla="*/ 8 h 16"/>
                <a:gd name="T6" fmla="*/ 8 w 15"/>
                <a:gd name="T7" fmla="*/ 0 h 16"/>
                <a:gd name="T8" fmla="*/ 15 w 15"/>
                <a:gd name="T9" fmla="*/ 8 h 16"/>
                <a:gd name="T10" fmla="*/ 3 w 15"/>
                <a:gd name="T11" fmla="*/ 8 h 16"/>
                <a:gd name="T12" fmla="*/ 7 w 15"/>
                <a:gd name="T13" fmla="*/ 14 h 16"/>
                <a:gd name="T14" fmla="*/ 12 w 15"/>
                <a:gd name="T15" fmla="*/ 8 h 16"/>
                <a:gd name="T16" fmla="*/ 7 w 15"/>
                <a:gd name="T17" fmla="*/ 2 h 16"/>
                <a:gd name="T18" fmla="*/ 3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15" y="8"/>
                  </a:moveTo>
                  <a:cubicBezTo>
                    <a:pt x="15" y="14"/>
                    <a:pt x="11" y="16"/>
                    <a:pt x="7" y="16"/>
                  </a:cubicBezTo>
                  <a:cubicBezTo>
                    <a:pt x="3" y="16"/>
                    <a:pt x="0" y="13"/>
                    <a:pt x="0" y="8"/>
                  </a:cubicBezTo>
                  <a:cubicBezTo>
                    <a:pt x="0" y="3"/>
                    <a:pt x="3" y="0"/>
                    <a:pt x="8" y="0"/>
                  </a:cubicBezTo>
                  <a:cubicBezTo>
                    <a:pt x="12" y="0"/>
                    <a:pt x="15" y="3"/>
                    <a:pt x="15" y="8"/>
                  </a:cubicBezTo>
                  <a:close/>
                  <a:moveTo>
                    <a:pt x="3" y="8"/>
                  </a:moveTo>
                  <a:cubicBezTo>
                    <a:pt x="3" y="12"/>
                    <a:pt x="5" y="14"/>
                    <a:pt x="7" y="14"/>
                  </a:cubicBezTo>
                  <a:cubicBezTo>
                    <a:pt x="10" y="14"/>
                    <a:pt x="12" y="12"/>
                    <a:pt x="12" y="8"/>
                  </a:cubicBezTo>
                  <a:cubicBezTo>
                    <a:pt x="12" y="6"/>
                    <a:pt x="11" y="2"/>
                    <a:pt x="7" y="2"/>
                  </a:cubicBezTo>
                  <a:cubicBezTo>
                    <a:pt x="4"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1" name="Freeform 83">
              <a:extLst>
                <a:ext uri="{FF2B5EF4-FFF2-40B4-BE49-F238E27FC236}">
                  <a16:creationId xmlns:a16="http://schemas.microsoft.com/office/drawing/2014/main" id="{FF5BBC23-88E7-41B4-86D4-46360CDC7B04}"/>
                </a:ext>
              </a:extLst>
            </p:cNvPr>
            <p:cNvSpPr>
              <a:spLocks noEditPoints="1"/>
            </p:cNvSpPr>
            <p:nvPr userDrawn="1"/>
          </p:nvSpPr>
          <p:spPr bwMode="auto">
            <a:xfrm>
              <a:off x="10907713" y="836613"/>
              <a:ext cx="53975" cy="65088"/>
            </a:xfrm>
            <a:custGeom>
              <a:avLst/>
              <a:gdLst>
                <a:gd name="T0" fmla="*/ 5 w 18"/>
                <a:gd name="T1" fmla="*/ 15 h 22"/>
                <a:gd name="T2" fmla="*/ 3 w 18"/>
                <a:gd name="T3" fmla="*/ 22 h 22"/>
                <a:gd name="T4" fmla="*/ 0 w 18"/>
                <a:gd name="T5" fmla="*/ 22 h 22"/>
                <a:gd name="T6" fmla="*/ 7 w 18"/>
                <a:gd name="T7" fmla="*/ 0 h 22"/>
                <a:gd name="T8" fmla="*/ 11 w 18"/>
                <a:gd name="T9" fmla="*/ 0 h 22"/>
                <a:gd name="T10" fmla="*/ 18 w 18"/>
                <a:gd name="T11" fmla="*/ 22 h 22"/>
                <a:gd name="T12" fmla="*/ 15 w 18"/>
                <a:gd name="T13" fmla="*/ 22 h 22"/>
                <a:gd name="T14" fmla="*/ 13 w 18"/>
                <a:gd name="T15" fmla="*/ 15 h 22"/>
                <a:gd name="T16" fmla="*/ 5 w 18"/>
                <a:gd name="T17" fmla="*/ 15 h 22"/>
                <a:gd name="T18" fmla="*/ 12 w 18"/>
                <a:gd name="T19" fmla="*/ 13 h 22"/>
                <a:gd name="T20" fmla="*/ 10 w 18"/>
                <a:gd name="T21" fmla="*/ 7 h 22"/>
                <a:gd name="T22" fmla="*/ 9 w 18"/>
                <a:gd name="T23" fmla="*/ 3 h 22"/>
                <a:gd name="T24" fmla="*/ 9 w 18"/>
                <a:gd name="T25" fmla="*/ 3 h 22"/>
                <a:gd name="T26" fmla="*/ 8 w 18"/>
                <a:gd name="T27" fmla="*/ 7 h 22"/>
                <a:gd name="T28" fmla="*/ 6 w 18"/>
                <a:gd name="T29" fmla="*/ 13 h 22"/>
                <a:gd name="T30" fmla="*/ 12 w 18"/>
                <a:gd name="T31"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2">
                  <a:moveTo>
                    <a:pt x="5" y="15"/>
                  </a:moveTo>
                  <a:cubicBezTo>
                    <a:pt x="3" y="22"/>
                    <a:pt x="3" y="22"/>
                    <a:pt x="3" y="22"/>
                  </a:cubicBezTo>
                  <a:cubicBezTo>
                    <a:pt x="0" y="22"/>
                    <a:pt x="0" y="22"/>
                    <a:pt x="0" y="22"/>
                  </a:cubicBezTo>
                  <a:cubicBezTo>
                    <a:pt x="7" y="0"/>
                    <a:pt x="7" y="0"/>
                    <a:pt x="7" y="0"/>
                  </a:cubicBezTo>
                  <a:cubicBezTo>
                    <a:pt x="11" y="0"/>
                    <a:pt x="11" y="0"/>
                    <a:pt x="11" y="0"/>
                  </a:cubicBezTo>
                  <a:cubicBezTo>
                    <a:pt x="18" y="22"/>
                    <a:pt x="18" y="22"/>
                    <a:pt x="18" y="22"/>
                  </a:cubicBezTo>
                  <a:cubicBezTo>
                    <a:pt x="15" y="22"/>
                    <a:pt x="15" y="22"/>
                    <a:pt x="15" y="22"/>
                  </a:cubicBezTo>
                  <a:cubicBezTo>
                    <a:pt x="13" y="15"/>
                    <a:pt x="13" y="15"/>
                    <a:pt x="13" y="15"/>
                  </a:cubicBezTo>
                  <a:lnTo>
                    <a:pt x="5" y="15"/>
                  </a:lnTo>
                  <a:close/>
                  <a:moveTo>
                    <a:pt x="12" y="13"/>
                  </a:moveTo>
                  <a:cubicBezTo>
                    <a:pt x="10" y="7"/>
                    <a:pt x="10" y="7"/>
                    <a:pt x="10" y="7"/>
                  </a:cubicBezTo>
                  <a:cubicBezTo>
                    <a:pt x="10" y="5"/>
                    <a:pt x="9" y="4"/>
                    <a:pt x="9" y="3"/>
                  </a:cubicBezTo>
                  <a:cubicBezTo>
                    <a:pt x="9" y="3"/>
                    <a:pt x="9" y="3"/>
                    <a:pt x="9" y="3"/>
                  </a:cubicBezTo>
                  <a:cubicBezTo>
                    <a:pt x="9" y="4"/>
                    <a:pt x="8" y="5"/>
                    <a:pt x="8" y="7"/>
                  </a:cubicBezTo>
                  <a:cubicBezTo>
                    <a:pt x="6" y="13"/>
                    <a:pt x="6" y="13"/>
                    <a:pt x="6" y="13"/>
                  </a:cubicBezTo>
                  <a:lnTo>
                    <a:pt x="12"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2" name="Freeform 84">
              <a:extLst>
                <a:ext uri="{FF2B5EF4-FFF2-40B4-BE49-F238E27FC236}">
                  <a16:creationId xmlns:a16="http://schemas.microsoft.com/office/drawing/2014/main" id="{02EBB714-86F7-4B71-B092-12B5AF1D8B66}"/>
                </a:ext>
              </a:extLst>
            </p:cNvPr>
            <p:cNvSpPr>
              <a:spLocks noEditPoints="1"/>
            </p:cNvSpPr>
            <p:nvPr userDrawn="1"/>
          </p:nvSpPr>
          <p:spPr bwMode="auto">
            <a:xfrm>
              <a:off x="10968038" y="833438"/>
              <a:ext cx="44450" cy="68263"/>
            </a:xfrm>
            <a:custGeom>
              <a:avLst/>
              <a:gdLst>
                <a:gd name="T0" fmla="*/ 15 w 15"/>
                <a:gd name="T1" fmla="*/ 0 h 23"/>
                <a:gd name="T2" fmla="*/ 15 w 15"/>
                <a:gd name="T3" fmla="*/ 19 h 23"/>
                <a:gd name="T4" fmla="*/ 15 w 15"/>
                <a:gd name="T5" fmla="*/ 23 h 23"/>
                <a:gd name="T6" fmla="*/ 12 w 15"/>
                <a:gd name="T7" fmla="*/ 23 h 23"/>
                <a:gd name="T8" fmla="*/ 12 w 15"/>
                <a:gd name="T9" fmla="*/ 20 h 23"/>
                <a:gd name="T10" fmla="*/ 12 w 15"/>
                <a:gd name="T11" fmla="*/ 20 h 23"/>
                <a:gd name="T12" fmla="*/ 7 w 15"/>
                <a:gd name="T13" fmla="*/ 23 h 23"/>
                <a:gd name="T14" fmla="*/ 0 w 15"/>
                <a:gd name="T15" fmla="*/ 15 h 23"/>
                <a:gd name="T16" fmla="*/ 7 w 15"/>
                <a:gd name="T17" fmla="*/ 7 h 23"/>
                <a:gd name="T18" fmla="*/ 12 w 15"/>
                <a:gd name="T19" fmla="*/ 9 h 23"/>
                <a:gd name="T20" fmla="*/ 12 w 15"/>
                <a:gd name="T21" fmla="*/ 9 h 23"/>
                <a:gd name="T22" fmla="*/ 12 w 15"/>
                <a:gd name="T23" fmla="*/ 0 h 23"/>
                <a:gd name="T24" fmla="*/ 15 w 15"/>
                <a:gd name="T25" fmla="*/ 0 h 23"/>
                <a:gd name="T26" fmla="*/ 12 w 15"/>
                <a:gd name="T27" fmla="*/ 14 h 23"/>
                <a:gd name="T28" fmla="*/ 12 w 15"/>
                <a:gd name="T29" fmla="*/ 13 h 23"/>
                <a:gd name="T30" fmla="*/ 8 w 15"/>
                <a:gd name="T31" fmla="*/ 9 h 23"/>
                <a:gd name="T32" fmla="*/ 3 w 15"/>
                <a:gd name="T33" fmla="*/ 15 h 23"/>
                <a:gd name="T34" fmla="*/ 7 w 15"/>
                <a:gd name="T35" fmla="*/ 21 h 23"/>
                <a:gd name="T36" fmla="*/ 12 w 15"/>
                <a:gd name="T37" fmla="*/ 18 h 23"/>
                <a:gd name="T38" fmla="*/ 12 w 15"/>
                <a:gd name="T39" fmla="*/ 16 h 23"/>
                <a:gd name="T40" fmla="*/ 12 w 15"/>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3">
                  <a:moveTo>
                    <a:pt x="15" y="0"/>
                  </a:moveTo>
                  <a:cubicBezTo>
                    <a:pt x="15" y="19"/>
                    <a:pt x="15" y="19"/>
                    <a:pt x="15" y="19"/>
                  </a:cubicBezTo>
                  <a:cubicBezTo>
                    <a:pt x="15" y="20"/>
                    <a:pt x="15" y="22"/>
                    <a:pt x="15" y="23"/>
                  </a:cubicBezTo>
                  <a:cubicBezTo>
                    <a:pt x="12" y="23"/>
                    <a:pt x="12" y="23"/>
                    <a:pt x="12" y="23"/>
                  </a:cubicBezTo>
                  <a:cubicBezTo>
                    <a:pt x="12" y="20"/>
                    <a:pt x="12" y="20"/>
                    <a:pt x="12" y="20"/>
                  </a:cubicBezTo>
                  <a:cubicBezTo>
                    <a:pt x="12" y="20"/>
                    <a:pt x="12" y="20"/>
                    <a:pt x="12" y="20"/>
                  </a:cubicBezTo>
                  <a:cubicBezTo>
                    <a:pt x="11" y="22"/>
                    <a:pt x="9" y="23"/>
                    <a:pt x="7" y="23"/>
                  </a:cubicBezTo>
                  <a:cubicBezTo>
                    <a:pt x="3" y="23"/>
                    <a:pt x="0" y="20"/>
                    <a:pt x="0" y="15"/>
                  </a:cubicBezTo>
                  <a:cubicBezTo>
                    <a:pt x="0" y="10"/>
                    <a:pt x="3" y="7"/>
                    <a:pt x="7" y="7"/>
                  </a:cubicBezTo>
                  <a:cubicBezTo>
                    <a:pt x="9" y="7"/>
                    <a:pt x="11" y="8"/>
                    <a:pt x="12" y="9"/>
                  </a:cubicBezTo>
                  <a:cubicBezTo>
                    <a:pt x="12" y="9"/>
                    <a:pt x="12" y="9"/>
                    <a:pt x="12" y="9"/>
                  </a:cubicBezTo>
                  <a:cubicBezTo>
                    <a:pt x="12" y="0"/>
                    <a:pt x="12" y="0"/>
                    <a:pt x="12" y="0"/>
                  </a:cubicBezTo>
                  <a:lnTo>
                    <a:pt x="15" y="0"/>
                  </a:lnTo>
                  <a:close/>
                  <a:moveTo>
                    <a:pt x="12" y="14"/>
                  </a:moveTo>
                  <a:cubicBezTo>
                    <a:pt x="12" y="13"/>
                    <a:pt x="12" y="13"/>
                    <a:pt x="12" y="13"/>
                  </a:cubicBezTo>
                  <a:cubicBezTo>
                    <a:pt x="11" y="11"/>
                    <a:pt x="10" y="9"/>
                    <a:pt x="8" y="9"/>
                  </a:cubicBezTo>
                  <a:cubicBezTo>
                    <a:pt x="5" y="9"/>
                    <a:pt x="3" y="12"/>
                    <a:pt x="3" y="15"/>
                  </a:cubicBezTo>
                  <a:cubicBezTo>
                    <a:pt x="3" y="18"/>
                    <a:pt x="4" y="21"/>
                    <a:pt x="7" y="21"/>
                  </a:cubicBezTo>
                  <a:cubicBezTo>
                    <a:pt x="9" y="21"/>
                    <a:pt x="11" y="20"/>
                    <a:pt x="12" y="18"/>
                  </a:cubicBezTo>
                  <a:cubicBezTo>
                    <a:pt x="12" y="17"/>
                    <a:pt x="12" y="17"/>
                    <a:pt x="12" y="16"/>
                  </a:cubicBezTo>
                  <a:lnTo>
                    <a:pt x="12" y="1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3" name="Freeform 85">
              <a:extLst>
                <a:ext uri="{FF2B5EF4-FFF2-40B4-BE49-F238E27FC236}">
                  <a16:creationId xmlns:a16="http://schemas.microsoft.com/office/drawing/2014/main" id="{8A00FC13-C8AC-4313-A1A5-6D60AFAFF279}"/>
                </a:ext>
              </a:extLst>
            </p:cNvPr>
            <p:cNvSpPr>
              <a:spLocks noEditPoints="1"/>
            </p:cNvSpPr>
            <p:nvPr userDrawn="1"/>
          </p:nvSpPr>
          <p:spPr bwMode="auto">
            <a:xfrm>
              <a:off x="11022013" y="854075"/>
              <a:ext cx="47625" cy="47625"/>
            </a:xfrm>
            <a:custGeom>
              <a:avLst/>
              <a:gdLst>
                <a:gd name="T0" fmla="*/ 16 w 16"/>
                <a:gd name="T1" fmla="*/ 8 h 16"/>
                <a:gd name="T2" fmla="*/ 8 w 16"/>
                <a:gd name="T3" fmla="*/ 16 h 16"/>
                <a:gd name="T4" fmla="*/ 0 w 16"/>
                <a:gd name="T5" fmla="*/ 8 h 16"/>
                <a:gd name="T6" fmla="*/ 8 w 16"/>
                <a:gd name="T7" fmla="*/ 0 h 16"/>
                <a:gd name="T8" fmla="*/ 16 w 16"/>
                <a:gd name="T9" fmla="*/ 8 h 16"/>
                <a:gd name="T10" fmla="*/ 3 w 16"/>
                <a:gd name="T11" fmla="*/ 8 h 16"/>
                <a:gd name="T12" fmla="*/ 8 w 16"/>
                <a:gd name="T13" fmla="*/ 14 h 16"/>
                <a:gd name="T14" fmla="*/ 13 w 16"/>
                <a:gd name="T15" fmla="*/ 8 h 16"/>
                <a:gd name="T16" fmla="*/ 8 w 16"/>
                <a:gd name="T17" fmla="*/ 2 h 16"/>
                <a:gd name="T18" fmla="*/ 3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16" y="8"/>
                  </a:moveTo>
                  <a:cubicBezTo>
                    <a:pt x="16" y="14"/>
                    <a:pt x="12" y="16"/>
                    <a:pt x="8" y="16"/>
                  </a:cubicBezTo>
                  <a:cubicBezTo>
                    <a:pt x="4" y="16"/>
                    <a:pt x="0" y="13"/>
                    <a:pt x="0" y="8"/>
                  </a:cubicBezTo>
                  <a:cubicBezTo>
                    <a:pt x="0" y="3"/>
                    <a:pt x="4" y="0"/>
                    <a:pt x="8" y="0"/>
                  </a:cubicBezTo>
                  <a:cubicBezTo>
                    <a:pt x="13" y="0"/>
                    <a:pt x="16" y="3"/>
                    <a:pt x="16" y="8"/>
                  </a:cubicBezTo>
                  <a:close/>
                  <a:moveTo>
                    <a:pt x="3" y="8"/>
                  </a:moveTo>
                  <a:cubicBezTo>
                    <a:pt x="3" y="12"/>
                    <a:pt x="5" y="14"/>
                    <a:pt x="8" y="14"/>
                  </a:cubicBezTo>
                  <a:cubicBezTo>
                    <a:pt x="11" y="14"/>
                    <a:pt x="13" y="12"/>
                    <a:pt x="13" y="8"/>
                  </a:cubicBezTo>
                  <a:cubicBezTo>
                    <a:pt x="13" y="6"/>
                    <a:pt x="11" y="2"/>
                    <a:pt x="8" y="2"/>
                  </a:cubicBezTo>
                  <a:cubicBezTo>
                    <a:pt x="5"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4" name="Rectangle 86">
              <a:extLst>
                <a:ext uri="{FF2B5EF4-FFF2-40B4-BE49-F238E27FC236}">
                  <a16:creationId xmlns:a16="http://schemas.microsoft.com/office/drawing/2014/main" id="{696C0B48-A00D-4128-B0CC-BD38A7E55150}"/>
                </a:ext>
              </a:extLst>
            </p:cNvPr>
            <p:cNvSpPr>
              <a:spLocks noChangeArrowheads="1"/>
            </p:cNvSpPr>
            <p:nvPr userDrawn="1"/>
          </p:nvSpPr>
          <p:spPr bwMode="auto">
            <a:xfrm>
              <a:off x="11077575" y="833438"/>
              <a:ext cx="9525" cy="68263"/>
            </a:xfrm>
            <a:prstGeom prst="rect">
              <a:avLst/>
            </a:prstGeom>
            <a:solidFill>
              <a:srgbClr val="B41E8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5" name="Freeform 87">
              <a:extLst>
                <a:ext uri="{FF2B5EF4-FFF2-40B4-BE49-F238E27FC236}">
                  <a16:creationId xmlns:a16="http://schemas.microsoft.com/office/drawing/2014/main" id="{CDC2317C-7C3B-4C47-AB6E-1F954A5D6115}"/>
                </a:ext>
              </a:extLst>
            </p:cNvPr>
            <p:cNvSpPr>
              <a:spLocks noEditPoints="1"/>
            </p:cNvSpPr>
            <p:nvPr userDrawn="1"/>
          </p:nvSpPr>
          <p:spPr bwMode="auto">
            <a:xfrm>
              <a:off x="11098213"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3 w 14"/>
                <a:gd name="T17" fmla="*/ 9 h 16"/>
                <a:gd name="T18" fmla="*/ 2 w 14"/>
                <a:gd name="T19" fmla="*/ 9 h 16"/>
                <a:gd name="T20" fmla="*/ 11 w 14"/>
                <a:gd name="T21" fmla="*/ 7 h 16"/>
                <a:gd name="T22" fmla="*/ 7 w 14"/>
                <a:gd name="T23" fmla="*/ 2 h 16"/>
                <a:gd name="T24" fmla="*/ 2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2"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2" y="0"/>
                    <a:pt x="7" y="0"/>
                  </a:cubicBezTo>
                  <a:cubicBezTo>
                    <a:pt x="12" y="0"/>
                    <a:pt x="14" y="5"/>
                    <a:pt x="14" y="7"/>
                  </a:cubicBezTo>
                  <a:cubicBezTo>
                    <a:pt x="14" y="8"/>
                    <a:pt x="13" y="8"/>
                    <a:pt x="13" y="9"/>
                  </a:cubicBezTo>
                  <a:lnTo>
                    <a:pt x="2" y="9"/>
                  </a:lnTo>
                  <a:close/>
                  <a:moveTo>
                    <a:pt x="11" y="7"/>
                  </a:moveTo>
                  <a:cubicBezTo>
                    <a:pt x="11" y="5"/>
                    <a:pt x="10" y="2"/>
                    <a:pt x="7" y="2"/>
                  </a:cubicBezTo>
                  <a:cubicBezTo>
                    <a:pt x="4" y="2"/>
                    <a:pt x="3" y="5"/>
                    <a:pt x="2"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6" name="Freeform 88">
              <a:extLst>
                <a:ext uri="{FF2B5EF4-FFF2-40B4-BE49-F238E27FC236}">
                  <a16:creationId xmlns:a16="http://schemas.microsoft.com/office/drawing/2014/main" id="{ED272B9F-99E8-46FA-9D05-DCBE39F2546F}"/>
                </a:ext>
              </a:extLst>
            </p:cNvPr>
            <p:cNvSpPr>
              <a:spLocks/>
            </p:cNvSpPr>
            <p:nvPr userDrawn="1"/>
          </p:nvSpPr>
          <p:spPr bwMode="auto">
            <a:xfrm>
              <a:off x="11145838" y="854075"/>
              <a:ext cx="30163" cy="47625"/>
            </a:xfrm>
            <a:custGeom>
              <a:avLst/>
              <a:gdLst>
                <a:gd name="T0" fmla="*/ 1 w 10"/>
                <a:gd name="T1" fmla="*/ 13 h 16"/>
                <a:gd name="T2" fmla="*/ 4 w 10"/>
                <a:gd name="T3" fmla="*/ 14 h 16"/>
                <a:gd name="T4" fmla="*/ 8 w 10"/>
                <a:gd name="T5" fmla="*/ 12 h 16"/>
                <a:gd name="T6" fmla="*/ 5 w 10"/>
                <a:gd name="T7" fmla="*/ 9 h 16"/>
                <a:gd name="T8" fmla="*/ 0 w 10"/>
                <a:gd name="T9" fmla="*/ 5 h 16"/>
                <a:gd name="T10" fmla="*/ 6 w 10"/>
                <a:gd name="T11" fmla="*/ 0 h 16"/>
                <a:gd name="T12" fmla="*/ 10 w 10"/>
                <a:gd name="T13" fmla="*/ 1 h 16"/>
                <a:gd name="T14" fmla="*/ 9 w 10"/>
                <a:gd name="T15" fmla="*/ 3 h 16"/>
                <a:gd name="T16" fmla="*/ 6 w 10"/>
                <a:gd name="T17" fmla="*/ 2 h 16"/>
                <a:gd name="T18" fmla="*/ 3 w 10"/>
                <a:gd name="T19" fmla="*/ 4 h 16"/>
                <a:gd name="T20" fmla="*/ 6 w 10"/>
                <a:gd name="T21" fmla="*/ 7 h 16"/>
                <a:gd name="T22" fmla="*/ 10 w 10"/>
                <a:gd name="T23" fmla="*/ 12 h 16"/>
                <a:gd name="T24" fmla="*/ 4 w 10"/>
                <a:gd name="T25" fmla="*/ 16 h 16"/>
                <a:gd name="T26" fmla="*/ 0 w 10"/>
                <a:gd name="T27" fmla="*/ 15 h 16"/>
                <a:gd name="T28" fmla="*/ 1 w 10"/>
                <a:gd name="T2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6">
                  <a:moveTo>
                    <a:pt x="1" y="13"/>
                  </a:moveTo>
                  <a:cubicBezTo>
                    <a:pt x="2" y="14"/>
                    <a:pt x="3" y="14"/>
                    <a:pt x="4" y="14"/>
                  </a:cubicBezTo>
                  <a:cubicBezTo>
                    <a:pt x="7" y="14"/>
                    <a:pt x="8" y="13"/>
                    <a:pt x="8" y="12"/>
                  </a:cubicBezTo>
                  <a:cubicBezTo>
                    <a:pt x="8" y="11"/>
                    <a:pt x="7" y="10"/>
                    <a:pt x="5" y="9"/>
                  </a:cubicBezTo>
                  <a:cubicBezTo>
                    <a:pt x="2" y="8"/>
                    <a:pt x="0" y="6"/>
                    <a:pt x="0" y="5"/>
                  </a:cubicBezTo>
                  <a:cubicBezTo>
                    <a:pt x="0" y="2"/>
                    <a:pt x="2" y="0"/>
                    <a:pt x="6" y="0"/>
                  </a:cubicBezTo>
                  <a:cubicBezTo>
                    <a:pt x="7" y="0"/>
                    <a:pt x="9" y="0"/>
                    <a:pt x="10" y="1"/>
                  </a:cubicBezTo>
                  <a:cubicBezTo>
                    <a:pt x="9" y="3"/>
                    <a:pt x="9" y="3"/>
                    <a:pt x="9" y="3"/>
                  </a:cubicBezTo>
                  <a:cubicBezTo>
                    <a:pt x="8" y="3"/>
                    <a:pt x="7" y="2"/>
                    <a:pt x="6" y="2"/>
                  </a:cubicBezTo>
                  <a:cubicBezTo>
                    <a:pt x="4" y="2"/>
                    <a:pt x="3" y="3"/>
                    <a:pt x="3" y="4"/>
                  </a:cubicBezTo>
                  <a:cubicBezTo>
                    <a:pt x="3" y="6"/>
                    <a:pt x="4" y="6"/>
                    <a:pt x="6" y="7"/>
                  </a:cubicBezTo>
                  <a:cubicBezTo>
                    <a:pt x="9" y="8"/>
                    <a:pt x="10" y="9"/>
                    <a:pt x="10" y="12"/>
                  </a:cubicBezTo>
                  <a:cubicBezTo>
                    <a:pt x="10" y="14"/>
                    <a:pt x="8" y="16"/>
                    <a:pt x="4" y="16"/>
                  </a:cubicBezTo>
                  <a:cubicBezTo>
                    <a:pt x="3" y="16"/>
                    <a:pt x="1" y="16"/>
                    <a:pt x="0" y="15"/>
                  </a:cubicBezTo>
                  <a:lnTo>
                    <a:pt x="1"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7" name="Freeform 89">
              <a:extLst>
                <a:ext uri="{FF2B5EF4-FFF2-40B4-BE49-F238E27FC236}">
                  <a16:creationId xmlns:a16="http://schemas.microsoft.com/office/drawing/2014/main" id="{768D280C-EDDB-45A6-913D-093E3E43FD49}"/>
                </a:ext>
              </a:extLst>
            </p:cNvPr>
            <p:cNvSpPr>
              <a:spLocks/>
            </p:cNvSpPr>
            <p:nvPr userDrawn="1"/>
          </p:nvSpPr>
          <p:spPr bwMode="auto">
            <a:xfrm>
              <a:off x="11185525" y="854075"/>
              <a:ext cx="34925" cy="47625"/>
            </a:xfrm>
            <a:custGeom>
              <a:avLst/>
              <a:gdLst>
                <a:gd name="T0" fmla="*/ 12 w 12"/>
                <a:gd name="T1" fmla="*/ 15 h 16"/>
                <a:gd name="T2" fmla="*/ 8 w 12"/>
                <a:gd name="T3" fmla="*/ 16 h 16"/>
                <a:gd name="T4" fmla="*/ 0 w 12"/>
                <a:gd name="T5" fmla="*/ 8 h 16"/>
                <a:gd name="T6" fmla="*/ 8 w 12"/>
                <a:gd name="T7" fmla="*/ 0 h 16"/>
                <a:gd name="T8" fmla="*/ 12 w 12"/>
                <a:gd name="T9" fmla="*/ 1 h 16"/>
                <a:gd name="T10" fmla="*/ 12 w 12"/>
                <a:gd name="T11" fmla="*/ 3 h 16"/>
                <a:gd name="T12" fmla="*/ 8 w 12"/>
                <a:gd name="T13" fmla="*/ 2 h 16"/>
                <a:gd name="T14" fmla="*/ 3 w 12"/>
                <a:gd name="T15" fmla="*/ 8 h 16"/>
                <a:gd name="T16" fmla="*/ 8 w 12"/>
                <a:gd name="T17" fmla="*/ 14 h 16"/>
                <a:gd name="T18" fmla="*/ 12 w 12"/>
                <a:gd name="T19" fmla="*/ 13 h 16"/>
                <a:gd name="T20" fmla="*/ 12 w 12"/>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2" y="15"/>
                  </a:moveTo>
                  <a:cubicBezTo>
                    <a:pt x="11" y="16"/>
                    <a:pt x="10" y="16"/>
                    <a:pt x="8" y="16"/>
                  </a:cubicBezTo>
                  <a:cubicBezTo>
                    <a:pt x="3" y="16"/>
                    <a:pt x="0" y="13"/>
                    <a:pt x="0" y="8"/>
                  </a:cubicBezTo>
                  <a:cubicBezTo>
                    <a:pt x="0" y="4"/>
                    <a:pt x="3" y="0"/>
                    <a:pt x="8" y="0"/>
                  </a:cubicBezTo>
                  <a:cubicBezTo>
                    <a:pt x="10" y="0"/>
                    <a:pt x="11" y="0"/>
                    <a:pt x="12" y="1"/>
                  </a:cubicBezTo>
                  <a:cubicBezTo>
                    <a:pt x="12" y="3"/>
                    <a:pt x="12" y="3"/>
                    <a:pt x="12" y="3"/>
                  </a:cubicBezTo>
                  <a:cubicBezTo>
                    <a:pt x="11" y="3"/>
                    <a:pt x="10" y="2"/>
                    <a:pt x="8" y="2"/>
                  </a:cubicBezTo>
                  <a:cubicBezTo>
                    <a:pt x="5" y="2"/>
                    <a:pt x="3" y="5"/>
                    <a:pt x="3" y="8"/>
                  </a:cubicBezTo>
                  <a:cubicBezTo>
                    <a:pt x="3" y="12"/>
                    <a:pt x="5" y="14"/>
                    <a:pt x="8" y="14"/>
                  </a:cubicBezTo>
                  <a:cubicBezTo>
                    <a:pt x="10" y="14"/>
                    <a:pt x="11" y="14"/>
                    <a:pt x="12" y="13"/>
                  </a:cubicBezTo>
                  <a:lnTo>
                    <a:pt x="12"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8" name="Freeform 90">
              <a:extLst>
                <a:ext uri="{FF2B5EF4-FFF2-40B4-BE49-F238E27FC236}">
                  <a16:creationId xmlns:a16="http://schemas.microsoft.com/office/drawing/2014/main" id="{05B651EA-10A2-4B97-A8F0-FB628A5ED82A}"/>
                </a:ext>
              </a:extLst>
            </p:cNvPr>
            <p:cNvSpPr>
              <a:spLocks noEditPoints="1"/>
            </p:cNvSpPr>
            <p:nvPr userDrawn="1"/>
          </p:nvSpPr>
          <p:spPr bwMode="auto">
            <a:xfrm>
              <a:off x="11226800" y="854075"/>
              <a:ext cx="42863" cy="47625"/>
            </a:xfrm>
            <a:custGeom>
              <a:avLst/>
              <a:gdLst>
                <a:gd name="T0" fmla="*/ 3 w 14"/>
                <a:gd name="T1" fmla="*/ 9 h 16"/>
                <a:gd name="T2" fmla="*/ 8 w 14"/>
                <a:gd name="T3" fmla="*/ 14 h 16"/>
                <a:gd name="T4" fmla="*/ 13 w 14"/>
                <a:gd name="T5" fmla="*/ 13 h 16"/>
                <a:gd name="T6" fmla="*/ 13 w 14"/>
                <a:gd name="T7" fmla="*/ 15 h 16"/>
                <a:gd name="T8" fmla="*/ 8 w 14"/>
                <a:gd name="T9" fmla="*/ 16 h 16"/>
                <a:gd name="T10" fmla="*/ 0 w 14"/>
                <a:gd name="T11" fmla="*/ 8 h 16"/>
                <a:gd name="T12" fmla="*/ 8 w 14"/>
                <a:gd name="T13" fmla="*/ 0 h 16"/>
                <a:gd name="T14" fmla="*/ 14 w 14"/>
                <a:gd name="T15" fmla="*/ 7 h 16"/>
                <a:gd name="T16" fmla="*/ 14 w 14"/>
                <a:gd name="T17" fmla="*/ 9 h 16"/>
                <a:gd name="T18" fmla="*/ 3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3" y="9"/>
                  </a:moveTo>
                  <a:cubicBezTo>
                    <a:pt x="3" y="13"/>
                    <a:pt x="5" y="14"/>
                    <a:pt x="8" y="14"/>
                  </a:cubicBezTo>
                  <a:cubicBezTo>
                    <a:pt x="10" y="14"/>
                    <a:pt x="12" y="14"/>
                    <a:pt x="13" y="13"/>
                  </a:cubicBezTo>
                  <a:cubicBezTo>
                    <a:pt x="13" y="15"/>
                    <a:pt x="13" y="15"/>
                    <a:pt x="13" y="15"/>
                  </a:cubicBezTo>
                  <a:cubicBezTo>
                    <a:pt x="12" y="16"/>
                    <a:pt x="10" y="16"/>
                    <a:pt x="8" y="16"/>
                  </a:cubicBezTo>
                  <a:cubicBezTo>
                    <a:pt x="3" y="16"/>
                    <a:pt x="0" y="13"/>
                    <a:pt x="0" y="8"/>
                  </a:cubicBezTo>
                  <a:cubicBezTo>
                    <a:pt x="0" y="4"/>
                    <a:pt x="3" y="0"/>
                    <a:pt x="8" y="0"/>
                  </a:cubicBezTo>
                  <a:cubicBezTo>
                    <a:pt x="13" y="0"/>
                    <a:pt x="14" y="5"/>
                    <a:pt x="14" y="7"/>
                  </a:cubicBezTo>
                  <a:cubicBezTo>
                    <a:pt x="14" y="8"/>
                    <a:pt x="14" y="8"/>
                    <a:pt x="14" y="9"/>
                  </a:cubicBezTo>
                  <a:lnTo>
                    <a:pt x="3" y="9"/>
                  </a:lnTo>
                  <a:close/>
                  <a:moveTo>
                    <a:pt x="11" y="7"/>
                  </a:moveTo>
                  <a:cubicBezTo>
                    <a:pt x="11" y="5"/>
                    <a:pt x="11"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9" name="Freeform 91">
              <a:extLst>
                <a:ext uri="{FF2B5EF4-FFF2-40B4-BE49-F238E27FC236}">
                  <a16:creationId xmlns:a16="http://schemas.microsoft.com/office/drawing/2014/main" id="{FCBB23B0-4DB8-46CE-BDD0-13D743FCB486}"/>
                </a:ext>
              </a:extLst>
            </p:cNvPr>
            <p:cNvSpPr>
              <a:spLocks/>
            </p:cNvSpPr>
            <p:nvPr userDrawn="1"/>
          </p:nvSpPr>
          <p:spPr bwMode="auto">
            <a:xfrm>
              <a:off x="11277600" y="854075"/>
              <a:ext cx="41275" cy="47625"/>
            </a:xfrm>
            <a:custGeom>
              <a:avLst/>
              <a:gdLst>
                <a:gd name="T0" fmla="*/ 1 w 14"/>
                <a:gd name="T1" fmla="*/ 5 h 16"/>
                <a:gd name="T2" fmla="*/ 0 w 14"/>
                <a:gd name="T3" fmla="*/ 0 h 16"/>
                <a:gd name="T4" fmla="*/ 3 w 14"/>
                <a:gd name="T5" fmla="*/ 0 h 16"/>
                <a:gd name="T6" fmla="*/ 3 w 14"/>
                <a:gd name="T7" fmla="*/ 3 h 16"/>
                <a:gd name="T8" fmla="*/ 3 w 14"/>
                <a:gd name="T9" fmla="*/ 3 h 16"/>
                <a:gd name="T10" fmla="*/ 8 w 14"/>
                <a:gd name="T11" fmla="*/ 0 h 16"/>
                <a:gd name="T12" fmla="*/ 14 w 14"/>
                <a:gd name="T13" fmla="*/ 7 h 16"/>
                <a:gd name="T14" fmla="*/ 14 w 14"/>
                <a:gd name="T15" fmla="*/ 16 h 16"/>
                <a:gd name="T16" fmla="*/ 11 w 14"/>
                <a:gd name="T17" fmla="*/ 16 h 16"/>
                <a:gd name="T18" fmla="*/ 11 w 14"/>
                <a:gd name="T19" fmla="*/ 7 h 16"/>
                <a:gd name="T20" fmla="*/ 7 w 14"/>
                <a:gd name="T21" fmla="*/ 2 h 16"/>
                <a:gd name="T22" fmla="*/ 4 w 14"/>
                <a:gd name="T23" fmla="*/ 5 h 16"/>
                <a:gd name="T24" fmla="*/ 3 w 14"/>
                <a:gd name="T25" fmla="*/ 7 h 16"/>
                <a:gd name="T26" fmla="*/ 3 w 14"/>
                <a:gd name="T27" fmla="*/ 16 h 16"/>
                <a:gd name="T28" fmla="*/ 1 w 14"/>
                <a:gd name="T29" fmla="*/ 16 h 16"/>
                <a:gd name="T30" fmla="*/ 1 w 14"/>
                <a:gd name="T3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6">
                  <a:moveTo>
                    <a:pt x="1" y="5"/>
                  </a:moveTo>
                  <a:cubicBezTo>
                    <a:pt x="1" y="3"/>
                    <a:pt x="1" y="2"/>
                    <a:pt x="0" y="0"/>
                  </a:cubicBezTo>
                  <a:cubicBezTo>
                    <a:pt x="3" y="0"/>
                    <a:pt x="3" y="0"/>
                    <a:pt x="3" y="0"/>
                  </a:cubicBezTo>
                  <a:cubicBezTo>
                    <a:pt x="3" y="3"/>
                    <a:pt x="3" y="3"/>
                    <a:pt x="3" y="3"/>
                  </a:cubicBezTo>
                  <a:cubicBezTo>
                    <a:pt x="3" y="3"/>
                    <a:pt x="3" y="3"/>
                    <a:pt x="3" y="3"/>
                  </a:cubicBezTo>
                  <a:cubicBezTo>
                    <a:pt x="4" y="1"/>
                    <a:pt x="6" y="0"/>
                    <a:pt x="8" y="0"/>
                  </a:cubicBezTo>
                  <a:cubicBezTo>
                    <a:pt x="11" y="0"/>
                    <a:pt x="14" y="1"/>
                    <a:pt x="14" y="7"/>
                  </a:cubicBezTo>
                  <a:cubicBezTo>
                    <a:pt x="14" y="16"/>
                    <a:pt x="14" y="16"/>
                    <a:pt x="14" y="16"/>
                  </a:cubicBezTo>
                  <a:cubicBezTo>
                    <a:pt x="11" y="16"/>
                    <a:pt x="11" y="16"/>
                    <a:pt x="11" y="16"/>
                  </a:cubicBezTo>
                  <a:cubicBezTo>
                    <a:pt x="11" y="7"/>
                    <a:pt x="11" y="7"/>
                    <a:pt x="11" y="7"/>
                  </a:cubicBezTo>
                  <a:cubicBezTo>
                    <a:pt x="11" y="4"/>
                    <a:pt x="10" y="2"/>
                    <a:pt x="7" y="2"/>
                  </a:cubicBezTo>
                  <a:cubicBezTo>
                    <a:pt x="6" y="2"/>
                    <a:pt x="4" y="4"/>
                    <a:pt x="4" y="5"/>
                  </a:cubicBezTo>
                  <a:cubicBezTo>
                    <a:pt x="3" y="6"/>
                    <a:pt x="3" y="6"/>
                    <a:pt x="3" y="7"/>
                  </a:cubicBezTo>
                  <a:cubicBezTo>
                    <a:pt x="3" y="16"/>
                    <a:pt x="3" y="16"/>
                    <a:pt x="3" y="16"/>
                  </a:cubicBezTo>
                  <a:cubicBezTo>
                    <a:pt x="1" y="16"/>
                    <a:pt x="1" y="16"/>
                    <a:pt x="1" y="16"/>
                  </a:cubicBezTo>
                  <a:lnTo>
                    <a:pt x="1"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00" name="Freeform 92">
              <a:extLst>
                <a:ext uri="{FF2B5EF4-FFF2-40B4-BE49-F238E27FC236}">
                  <a16:creationId xmlns:a16="http://schemas.microsoft.com/office/drawing/2014/main" id="{086F4B82-C9B2-4DA3-9CCD-200075EC9799}"/>
                </a:ext>
              </a:extLst>
            </p:cNvPr>
            <p:cNvSpPr>
              <a:spLocks/>
            </p:cNvSpPr>
            <p:nvPr userDrawn="1"/>
          </p:nvSpPr>
          <p:spPr bwMode="auto">
            <a:xfrm>
              <a:off x="11328400" y="854075"/>
              <a:ext cx="39688" cy="47625"/>
            </a:xfrm>
            <a:custGeom>
              <a:avLst/>
              <a:gdLst>
                <a:gd name="T0" fmla="*/ 13 w 13"/>
                <a:gd name="T1" fmla="*/ 15 h 16"/>
                <a:gd name="T2" fmla="*/ 8 w 13"/>
                <a:gd name="T3" fmla="*/ 16 h 16"/>
                <a:gd name="T4" fmla="*/ 0 w 13"/>
                <a:gd name="T5" fmla="*/ 8 h 16"/>
                <a:gd name="T6" fmla="*/ 9 w 13"/>
                <a:gd name="T7" fmla="*/ 0 h 16"/>
                <a:gd name="T8" fmla="*/ 13 w 13"/>
                <a:gd name="T9" fmla="*/ 1 h 16"/>
                <a:gd name="T10" fmla="*/ 12 w 13"/>
                <a:gd name="T11" fmla="*/ 3 h 16"/>
                <a:gd name="T12" fmla="*/ 9 w 13"/>
                <a:gd name="T13" fmla="*/ 2 h 16"/>
                <a:gd name="T14" fmla="*/ 3 w 13"/>
                <a:gd name="T15" fmla="*/ 8 h 16"/>
                <a:gd name="T16" fmla="*/ 9 w 13"/>
                <a:gd name="T17" fmla="*/ 14 h 16"/>
                <a:gd name="T18" fmla="*/ 12 w 13"/>
                <a:gd name="T19" fmla="*/ 13 h 16"/>
                <a:gd name="T20" fmla="*/ 13 w 13"/>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15"/>
                  </a:moveTo>
                  <a:cubicBezTo>
                    <a:pt x="12" y="16"/>
                    <a:pt x="10" y="16"/>
                    <a:pt x="8" y="16"/>
                  </a:cubicBezTo>
                  <a:cubicBezTo>
                    <a:pt x="4" y="16"/>
                    <a:pt x="0" y="13"/>
                    <a:pt x="0" y="8"/>
                  </a:cubicBezTo>
                  <a:cubicBezTo>
                    <a:pt x="0" y="4"/>
                    <a:pt x="4" y="0"/>
                    <a:pt x="9" y="0"/>
                  </a:cubicBezTo>
                  <a:cubicBezTo>
                    <a:pt x="11" y="0"/>
                    <a:pt x="12" y="0"/>
                    <a:pt x="13" y="1"/>
                  </a:cubicBezTo>
                  <a:cubicBezTo>
                    <a:pt x="12" y="3"/>
                    <a:pt x="12" y="3"/>
                    <a:pt x="12" y="3"/>
                  </a:cubicBezTo>
                  <a:cubicBezTo>
                    <a:pt x="11" y="3"/>
                    <a:pt x="10" y="2"/>
                    <a:pt x="9" y="2"/>
                  </a:cubicBezTo>
                  <a:cubicBezTo>
                    <a:pt x="5" y="2"/>
                    <a:pt x="3" y="5"/>
                    <a:pt x="3" y="8"/>
                  </a:cubicBezTo>
                  <a:cubicBezTo>
                    <a:pt x="3" y="12"/>
                    <a:pt x="6" y="14"/>
                    <a:pt x="9" y="14"/>
                  </a:cubicBezTo>
                  <a:cubicBezTo>
                    <a:pt x="10" y="14"/>
                    <a:pt x="11" y="14"/>
                    <a:pt x="12" y="13"/>
                  </a:cubicBezTo>
                  <a:lnTo>
                    <a:pt x="13"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01" name="Freeform 93">
              <a:extLst>
                <a:ext uri="{FF2B5EF4-FFF2-40B4-BE49-F238E27FC236}">
                  <a16:creationId xmlns:a16="http://schemas.microsoft.com/office/drawing/2014/main" id="{3F5D2E08-EAE9-42D3-B771-F62A3123D4D1}"/>
                </a:ext>
              </a:extLst>
            </p:cNvPr>
            <p:cNvSpPr>
              <a:spLocks noEditPoints="1"/>
            </p:cNvSpPr>
            <p:nvPr userDrawn="1"/>
          </p:nvSpPr>
          <p:spPr bwMode="auto">
            <a:xfrm>
              <a:off x="11372850"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4 w 14"/>
                <a:gd name="T17" fmla="*/ 9 h 16"/>
                <a:gd name="T18" fmla="*/ 2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3"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3" y="0"/>
                    <a:pt x="7" y="0"/>
                  </a:cubicBezTo>
                  <a:cubicBezTo>
                    <a:pt x="12" y="0"/>
                    <a:pt x="14" y="5"/>
                    <a:pt x="14" y="7"/>
                  </a:cubicBezTo>
                  <a:cubicBezTo>
                    <a:pt x="14" y="8"/>
                    <a:pt x="14" y="8"/>
                    <a:pt x="14" y="9"/>
                  </a:cubicBezTo>
                  <a:lnTo>
                    <a:pt x="2" y="9"/>
                  </a:lnTo>
                  <a:close/>
                  <a:moveTo>
                    <a:pt x="11" y="7"/>
                  </a:moveTo>
                  <a:cubicBezTo>
                    <a:pt x="11" y="5"/>
                    <a:pt x="10"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14945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37463625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16914722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6766032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15241589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117475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424772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82234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A3BFD6F-7E65-4D13-BD41-244DFBF425C9}" type="slidenum">
              <a:rPr lang="en-US" smtClean="0"/>
              <a:t>‹#›</a:t>
            </a:fld>
            <a:endParaRPr lang="en-US" dirty="0"/>
          </a:p>
        </p:txBody>
      </p:sp>
    </p:spTree>
    <p:extLst>
      <p:ext uri="{BB962C8B-B14F-4D97-AF65-F5344CB8AC3E}">
        <p14:creationId xmlns:p14="http://schemas.microsoft.com/office/powerpoint/2010/main" val="1495914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BFD6F-7E65-4D13-BD41-244DFBF425C9}" type="slidenum">
              <a:rPr lang="en-US" smtClean="0"/>
              <a:t>‹#›</a:t>
            </a:fld>
            <a:endParaRPr lang="en-US" dirty="0"/>
          </a:p>
        </p:txBody>
      </p:sp>
    </p:spTree>
    <p:extLst>
      <p:ext uri="{BB962C8B-B14F-4D97-AF65-F5344CB8AC3E}">
        <p14:creationId xmlns:p14="http://schemas.microsoft.com/office/powerpoint/2010/main" val="297529219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650" r:id="rId13"/>
    <p:sldLayoutId id="2147483651" r:id="rId14"/>
    <p:sldLayoutId id="2147483652" r:id="rId15"/>
    <p:sldLayoutId id="2147483661"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chart" Target="../charts/chart11.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A0D09F7-EC45-49D0-810E-D8A22982D620}"/>
              </a:ext>
            </a:extLst>
          </p:cNvPr>
          <p:cNvGrpSpPr/>
          <p:nvPr/>
        </p:nvGrpSpPr>
        <p:grpSpPr>
          <a:xfrm>
            <a:off x="-1" y="1216629"/>
            <a:ext cx="9185565" cy="3879915"/>
            <a:chOff x="-1" y="1392477"/>
            <a:chExt cx="9185565" cy="3879915"/>
          </a:xfrm>
        </p:grpSpPr>
        <p:sp>
          <p:nvSpPr>
            <p:cNvPr id="4" name="Rectangle 3">
              <a:extLst>
                <a:ext uri="{FF2B5EF4-FFF2-40B4-BE49-F238E27FC236}">
                  <a16:creationId xmlns:a16="http://schemas.microsoft.com/office/drawing/2014/main" id="{52459B0E-A3AA-4BEC-BC47-6D77A752357C}"/>
                </a:ext>
              </a:extLst>
            </p:cNvPr>
            <p:cNvSpPr/>
            <p:nvPr/>
          </p:nvSpPr>
          <p:spPr>
            <a:xfrm>
              <a:off x="-1" y="1775919"/>
              <a:ext cx="4149936" cy="3110210"/>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algn="r"/>
              <a:r>
                <a:rPr lang="en-US" sz="2250" b="1" kern="1400" cap="all" spc="53" dirty="0">
                  <a:solidFill>
                    <a:schemeClr val="bg1"/>
                  </a:solidFill>
                  <a:latin typeface="Arial" charset="0"/>
                  <a:ea typeface="Arial" charset="0"/>
                  <a:cs typeface="Arial" charset="0"/>
                </a:rPr>
                <a:t>ADOLESCENTS, DIETS AND NUTRITION </a:t>
              </a:r>
            </a:p>
            <a:p>
              <a:pPr algn="r"/>
              <a:endParaRPr lang="is-IS" b="1" kern="1400" spc="53" dirty="0">
                <a:solidFill>
                  <a:schemeClr val="bg1"/>
                </a:solidFill>
                <a:latin typeface="Arial" panose="020B0604020202020204" pitchFamily="34" charset="0"/>
                <a:ea typeface="Arial" charset="0"/>
                <a:cs typeface="Arial" panose="020B0604020202020204" pitchFamily="34" charset="0"/>
              </a:endParaRPr>
            </a:p>
            <a:p>
              <a:pPr algn="r">
                <a:lnSpc>
                  <a:spcPct val="150000"/>
                </a:lnSpc>
              </a:pPr>
              <a:r>
                <a:rPr lang="is-IS" sz="2200" kern="1400" spc="53" dirty="0">
                  <a:solidFill>
                    <a:schemeClr val="bg1"/>
                  </a:solidFill>
                  <a:latin typeface="Arial" panose="020B0604020202020204" pitchFamily="34" charset="0"/>
                  <a:ea typeface="Arial" charset="0"/>
                  <a:cs typeface="Arial" panose="020B0604020202020204" pitchFamily="34" charset="0"/>
                </a:rPr>
                <a:t>Growing well in</a:t>
              </a:r>
            </a:p>
            <a:p>
              <a:pPr algn="r"/>
              <a:r>
                <a:rPr lang="is-IS" sz="2200" kern="1400" spc="53" dirty="0">
                  <a:solidFill>
                    <a:schemeClr val="bg1"/>
                  </a:solidFill>
                  <a:latin typeface="Arial" panose="020B0604020202020204" pitchFamily="34" charset="0"/>
                  <a:ea typeface="Arial" charset="0"/>
                  <a:cs typeface="Arial" panose="020B0604020202020204" pitchFamily="34" charset="0"/>
                </a:rPr>
                <a:t>a changing world</a:t>
              </a:r>
              <a:r>
                <a:rPr lang="en-US" sz="2200" kern="1400" spc="53" dirty="0">
                  <a:solidFill>
                    <a:schemeClr val="bg1"/>
                  </a:solidFill>
                  <a:latin typeface="Arial" panose="020B0604020202020204" pitchFamily="34" charset="0"/>
                  <a:ea typeface="Arial" charset="0"/>
                  <a:cs typeface="Arial" panose="020B0604020202020204" pitchFamily="34" charset="0"/>
                </a:rPr>
                <a:t> </a:t>
              </a:r>
              <a:endParaRPr lang="en-US" sz="2200" kern="1400" cap="all" spc="53" dirty="0">
                <a:solidFill>
                  <a:schemeClr val="bg1"/>
                </a:solidFill>
                <a:latin typeface="Arial" panose="020B0604020202020204" pitchFamily="34" charset="0"/>
                <a:ea typeface="Arial" charset="0"/>
                <a:cs typeface="Arial" panose="020B0604020202020204" pitchFamily="34" charset="0"/>
              </a:endParaRPr>
            </a:p>
            <a:p>
              <a:pPr algn="r"/>
              <a:r>
                <a:rPr lang="is-IS" sz="1500" b="1" kern="1400" cap="all" spc="53" dirty="0">
                  <a:solidFill>
                    <a:schemeClr val="tx1"/>
                  </a:solidFill>
                  <a:latin typeface="Arial" charset="0"/>
                  <a:ea typeface="Arial" charset="0"/>
                  <a:cs typeface="Arial" charset="0"/>
                </a:rPr>
                <a:t> </a:t>
              </a:r>
              <a:endParaRPr lang="en-US" sz="1500" b="1" kern="1400" cap="all" spc="53" dirty="0">
                <a:solidFill>
                  <a:schemeClr val="tx1"/>
                </a:solidFill>
                <a:latin typeface="Arial" charset="0"/>
                <a:ea typeface="Arial" charset="0"/>
                <a:cs typeface="Arial" charset="0"/>
              </a:endParaRPr>
            </a:p>
          </p:txBody>
        </p:sp>
        <p:sp>
          <p:nvSpPr>
            <p:cNvPr id="5" name="Rectangle 4">
              <a:extLst>
                <a:ext uri="{FF2B5EF4-FFF2-40B4-BE49-F238E27FC236}">
                  <a16:creationId xmlns:a16="http://schemas.microsoft.com/office/drawing/2014/main" id="{66EF5B4F-301B-4109-9F42-027C225E50CB}"/>
                </a:ext>
              </a:extLst>
            </p:cNvPr>
            <p:cNvSpPr/>
            <p:nvPr/>
          </p:nvSpPr>
          <p:spPr>
            <a:xfrm>
              <a:off x="0" y="4886130"/>
              <a:ext cx="9144000" cy="386262"/>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HIGHLIGHTS</a:t>
              </a:r>
            </a:p>
          </p:txBody>
        </p:sp>
        <p:cxnSp>
          <p:nvCxnSpPr>
            <p:cNvPr id="8" name="Straight Connector 7">
              <a:extLst>
                <a:ext uri="{FF2B5EF4-FFF2-40B4-BE49-F238E27FC236}">
                  <a16:creationId xmlns:a16="http://schemas.microsoft.com/office/drawing/2014/main" id="{AB10C5CE-613D-45EF-BF0F-F68BAFF19438}"/>
                </a:ext>
              </a:extLst>
            </p:cNvPr>
            <p:cNvCxnSpPr/>
            <p:nvPr/>
          </p:nvCxnSpPr>
          <p:spPr>
            <a:xfrm>
              <a:off x="0" y="4886129"/>
              <a:ext cx="9144000" cy="0"/>
            </a:xfrm>
            <a:prstGeom prst="line">
              <a:avLst/>
            </a:prstGeom>
            <a:ln>
              <a:solidFill>
                <a:srgbClr val="BD219C"/>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AA7882E-D3BB-4827-BE1E-07E30BB9D2B3}"/>
                </a:ext>
              </a:extLst>
            </p:cNvPr>
            <p:cNvCxnSpPr/>
            <p:nvPr/>
          </p:nvCxnSpPr>
          <p:spPr>
            <a:xfrm>
              <a:off x="41564" y="1762065"/>
              <a:ext cx="9144000" cy="0"/>
            </a:xfrm>
            <a:prstGeom prst="line">
              <a:avLst/>
            </a:prstGeom>
            <a:ln>
              <a:solidFill>
                <a:srgbClr val="BD219C"/>
              </a:solidFill>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91AF04C6-2BF3-4198-9CE9-1EC24A2F0FDB}"/>
                </a:ext>
              </a:extLst>
            </p:cNvPr>
            <p:cNvSpPr/>
            <p:nvPr/>
          </p:nvSpPr>
          <p:spPr>
            <a:xfrm>
              <a:off x="7422" y="1392477"/>
              <a:ext cx="9144000" cy="386262"/>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1"/>
                </a:solidFill>
                <a:latin typeface="Arial" panose="020B0604020202020204" pitchFamily="34" charset="0"/>
                <a:cs typeface="Arial" panose="020B0604020202020204" pitchFamily="34" charset="0"/>
              </a:endParaRPr>
            </a:p>
          </p:txBody>
        </p:sp>
      </p:grpSp>
      <p:pic>
        <p:nvPicPr>
          <p:cNvPr id="11" name="Picture 10" descr="A close up of a piece of paper&#10;&#10;Description generated with high confidence">
            <a:extLst>
              <a:ext uri="{FF2B5EF4-FFF2-40B4-BE49-F238E27FC236}">
                <a16:creationId xmlns:a16="http://schemas.microsoft.com/office/drawing/2014/main" id="{8C286E15-2DCC-46F7-A422-45BE1C860C54}"/>
              </a:ext>
            </a:extLst>
          </p:cNvPr>
          <p:cNvPicPr>
            <a:picLocks noChangeAspect="1"/>
          </p:cNvPicPr>
          <p:nvPr/>
        </p:nvPicPr>
        <p:blipFill rotWithShape="1">
          <a:blip r:embed="rId3">
            <a:extLst>
              <a:ext uri="{28A0092B-C50C-407E-A947-70E740481C1C}">
                <a14:useLocalDpi xmlns:a14="http://schemas.microsoft.com/office/drawing/2010/main" val="0"/>
              </a:ext>
            </a:extLst>
          </a:blip>
          <a:srcRect l="8515"/>
          <a:stretch/>
        </p:blipFill>
        <p:spPr>
          <a:xfrm>
            <a:off x="4613564" y="1630994"/>
            <a:ext cx="3804557" cy="3079288"/>
          </a:xfrm>
          <a:prstGeom prst="rect">
            <a:avLst/>
          </a:prstGeom>
        </p:spPr>
      </p:pic>
      <p:sp>
        <p:nvSpPr>
          <p:cNvPr id="12" name="TextBox 11">
            <a:extLst>
              <a:ext uri="{FF2B5EF4-FFF2-40B4-BE49-F238E27FC236}">
                <a16:creationId xmlns:a16="http://schemas.microsoft.com/office/drawing/2014/main" id="{C1AF80AE-E4A5-4232-ACD7-56BBFCAE5C75}"/>
              </a:ext>
            </a:extLst>
          </p:cNvPr>
          <p:cNvSpPr txBox="1"/>
          <p:nvPr/>
        </p:nvSpPr>
        <p:spPr>
          <a:xfrm>
            <a:off x="-1" y="5269571"/>
            <a:ext cx="9144001" cy="1877437"/>
          </a:xfrm>
          <a:prstGeom prst="rect">
            <a:avLst/>
          </a:prstGeom>
          <a:solidFill>
            <a:schemeClr val="bg1"/>
          </a:solidFill>
        </p:spPr>
        <p:txBody>
          <a:bodyPr wrap="square" rtlCol="0">
            <a:spAutoFit/>
          </a:bodyPr>
          <a:lstStyle/>
          <a:p>
            <a:pPr algn="ctr"/>
            <a:endParaRPr lang="en-US" sz="2400" b="1" dirty="0">
              <a:solidFill>
                <a:srgbClr val="BD219C"/>
              </a:solidFill>
              <a:latin typeface="Arial" panose="020B0604020202020204" pitchFamily="34" charset="0"/>
              <a:cs typeface="Arial" panose="020B0604020202020204" pitchFamily="34" charset="0"/>
            </a:endParaRPr>
          </a:p>
          <a:p>
            <a:pPr algn="ctr"/>
            <a:r>
              <a:rPr lang="en-US" sz="2400" b="1" dirty="0">
                <a:solidFill>
                  <a:srgbClr val="BD219C"/>
                </a:solidFill>
                <a:latin typeface="Arial" panose="020B0604020202020204" pitchFamily="34" charset="0"/>
                <a:cs typeface="Arial" panose="020B0604020202020204" pitchFamily="34" charset="0"/>
              </a:rPr>
              <a:t>Comprehensive National Nutrition Survey – CNNS 2016-18</a:t>
            </a:r>
          </a:p>
          <a:p>
            <a:pPr algn="ctr"/>
            <a:endParaRPr lang="en-US" sz="2400" b="1" dirty="0">
              <a:solidFill>
                <a:srgbClr val="BD219C"/>
              </a:solidFill>
              <a:latin typeface="Arial" panose="020B0604020202020204" pitchFamily="34" charset="0"/>
              <a:cs typeface="Arial" panose="020B0604020202020204" pitchFamily="34" charset="0"/>
            </a:endParaRPr>
          </a:p>
          <a:p>
            <a:pPr algn="ctr"/>
            <a:r>
              <a:rPr lang="en-US" sz="2400" b="1" dirty="0">
                <a:solidFill>
                  <a:srgbClr val="BD219C"/>
                </a:solidFill>
                <a:latin typeface="Arial" panose="020B0604020202020204" pitchFamily="34" charset="0"/>
                <a:cs typeface="Arial" panose="020B0604020202020204" pitchFamily="34" charset="0"/>
              </a:rPr>
              <a:t>First time Nutrition data on 10 to 14 year old Adolescents</a:t>
            </a:r>
          </a:p>
          <a:p>
            <a:pPr algn="ctr"/>
            <a:endParaRPr lang="en-US" sz="2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996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4" y="665979"/>
            <a:ext cx="6636327" cy="1061829"/>
          </a:xfrm>
          <a:prstGeom prst="rect">
            <a:avLst/>
          </a:prstGeom>
          <a:noFill/>
          <a:ln>
            <a:noFill/>
            <a:prstDash val="sysDash"/>
          </a:ln>
        </p:spPr>
        <p:txBody>
          <a:bodyPr wrap="square">
            <a:spAutoFit/>
          </a:bodyPr>
          <a:lstStyle/>
          <a:p>
            <a:pPr lvl="0"/>
            <a:r>
              <a:rPr lang="en-US" sz="2100" dirty="0">
                <a:latin typeface="Arial" panose="020B0604020202020204" pitchFamily="34" charset="0"/>
                <a:cs typeface="Arial" panose="020B0604020202020204" pitchFamily="34" charset="0"/>
              </a:rPr>
              <a:t>Less than 2 out of 5 are </a:t>
            </a:r>
            <a:r>
              <a:rPr lang="en-US" sz="2100" b="1" dirty="0">
                <a:solidFill>
                  <a:srgbClr val="BD219C"/>
                </a:solidFill>
                <a:latin typeface="Arial" panose="020B0604020202020204" pitchFamily="34" charset="0"/>
                <a:cs typeface="Arial" panose="020B0604020202020204" pitchFamily="34" charset="0"/>
              </a:rPr>
              <a:t>eating body building and protective foods as per recommendations</a:t>
            </a:r>
            <a:r>
              <a:rPr lang="en-US" sz="2100" dirty="0">
                <a:latin typeface="Arial" panose="020B0604020202020204" pitchFamily="34" charset="0"/>
                <a:cs typeface="Arial" panose="020B0604020202020204" pitchFamily="34" charset="0"/>
              </a:rPr>
              <a:t>. Milk consumption higher compared to other food items</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DIETS- ARE GIRLS &amp; BOYS EATING AS RECOMMENDED?</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734972"/>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DB9F179-37FB-495B-B48C-66C4B1F9566E}"/>
              </a:ext>
            </a:extLst>
          </p:cNvPr>
          <p:cNvGraphicFramePr/>
          <p:nvPr>
            <p:extLst>
              <p:ext uri="{D42A27DB-BD31-4B8C-83A1-F6EECF244321}">
                <p14:modId xmlns:p14="http://schemas.microsoft.com/office/powerpoint/2010/main" val="1464056791"/>
              </p:ext>
            </p:extLst>
          </p:nvPr>
        </p:nvGraphicFramePr>
        <p:xfrm>
          <a:off x="655587" y="2654814"/>
          <a:ext cx="7832826" cy="4203186"/>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42FE9B7A-6B45-417A-BACC-2188CC940AA2}"/>
              </a:ext>
            </a:extLst>
          </p:cNvPr>
          <p:cNvSpPr/>
          <p:nvPr/>
        </p:nvSpPr>
        <p:spPr>
          <a:xfrm>
            <a:off x="5105377" y="2106875"/>
            <a:ext cx="1691518" cy="5479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Boys 10-19 y</a:t>
            </a:r>
          </a:p>
        </p:txBody>
      </p:sp>
      <p:sp>
        <p:nvSpPr>
          <p:cNvPr id="10" name="Rectangle 9">
            <a:extLst>
              <a:ext uri="{FF2B5EF4-FFF2-40B4-BE49-F238E27FC236}">
                <a16:creationId xmlns:a16="http://schemas.microsoft.com/office/drawing/2014/main" id="{6A48E18A-6BBF-4645-B51F-41AABC800D7D}"/>
              </a:ext>
            </a:extLst>
          </p:cNvPr>
          <p:cNvSpPr/>
          <p:nvPr/>
        </p:nvSpPr>
        <p:spPr>
          <a:xfrm>
            <a:off x="6796895" y="2106875"/>
            <a:ext cx="1691518" cy="54793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Girls 10-9 y </a:t>
            </a:r>
          </a:p>
        </p:txBody>
      </p:sp>
      <p:sp>
        <p:nvSpPr>
          <p:cNvPr id="2" name="Rectangle 1">
            <a:extLst>
              <a:ext uri="{FF2B5EF4-FFF2-40B4-BE49-F238E27FC236}">
                <a16:creationId xmlns:a16="http://schemas.microsoft.com/office/drawing/2014/main" id="{A4457991-6108-4DB2-AE7E-4A5DBDA9EB73}"/>
              </a:ext>
            </a:extLst>
          </p:cNvPr>
          <p:cNvSpPr/>
          <p:nvPr/>
        </p:nvSpPr>
        <p:spPr>
          <a:xfrm>
            <a:off x="6299804" y="6451657"/>
            <a:ext cx="994182" cy="338554"/>
          </a:xfrm>
          <a:prstGeom prst="rect">
            <a:avLst/>
          </a:prstGeom>
        </p:spPr>
        <p:txBody>
          <a:bodyPr wrap="none">
            <a:spAutoFit/>
          </a:bodyPr>
          <a:lstStyle/>
          <a:p>
            <a:pPr algn="ctr">
              <a:defRPr sz="1600" b="1" i="0" u="none" strike="noStrike" kern="1200" baseline="0">
                <a:solidFill>
                  <a:prstClr val="black"/>
                </a:solidFill>
                <a:latin typeface="Arial" panose="020B0604020202020204" pitchFamily="34" charset="0"/>
                <a:ea typeface="+mn-ea"/>
                <a:cs typeface="Arial" panose="020B0604020202020204" pitchFamily="34" charset="0"/>
              </a:defRPr>
            </a:pPr>
            <a:r>
              <a:rPr lang="en-US" b="1" dirty="0">
                <a:latin typeface="Arial" panose="020B0604020202020204" pitchFamily="34" charset="0"/>
                <a:cs typeface="Arial" panose="020B0604020202020204" pitchFamily="34" charset="0"/>
              </a:rPr>
              <a:t>Per cent</a:t>
            </a:r>
          </a:p>
        </p:txBody>
      </p:sp>
    </p:spTree>
    <p:extLst>
      <p:ext uri="{BB962C8B-B14F-4D97-AF65-F5344CB8AC3E}">
        <p14:creationId xmlns:p14="http://schemas.microsoft.com/office/powerpoint/2010/main" val="229311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5" y="665979"/>
            <a:ext cx="6420812" cy="738664"/>
          </a:xfrm>
          <a:prstGeom prst="rect">
            <a:avLst/>
          </a:prstGeom>
          <a:noFill/>
          <a:ln>
            <a:noFill/>
            <a:prstDash val="sysDash"/>
          </a:ln>
        </p:spPr>
        <p:txBody>
          <a:bodyPr wrap="square">
            <a:spAutoFit/>
          </a:bodyPr>
          <a:lstStyle/>
          <a:p>
            <a:pPr lvl="0"/>
            <a:r>
              <a:rPr lang="en-US" sz="2100" dirty="0">
                <a:latin typeface="Arial" panose="020B0604020202020204" pitchFamily="34" charset="0"/>
                <a:cs typeface="Arial" panose="020B0604020202020204" pitchFamily="34" charset="0"/>
              </a:rPr>
              <a:t>Fried Foods is the most common unhealthy food across most states and adolescents </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456288"/>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DB9F179-37FB-495B-B48C-66C4B1F9566E}"/>
              </a:ext>
            </a:extLst>
          </p:cNvPr>
          <p:cNvGraphicFramePr/>
          <p:nvPr>
            <p:extLst>
              <p:ext uri="{D42A27DB-BD31-4B8C-83A1-F6EECF244321}">
                <p14:modId xmlns:p14="http://schemas.microsoft.com/office/powerpoint/2010/main" val="1865218432"/>
              </p:ext>
            </p:extLst>
          </p:nvPr>
        </p:nvGraphicFramePr>
        <p:xfrm>
          <a:off x="3277870" y="2650866"/>
          <a:ext cx="4615311" cy="4062341"/>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a:extLst>
              <a:ext uri="{FF2B5EF4-FFF2-40B4-BE49-F238E27FC236}">
                <a16:creationId xmlns:a16="http://schemas.microsoft.com/office/drawing/2014/main" id="{ABA73FD5-4EA3-4431-B162-C5860550C7B0}"/>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UNHEALTHY FOODS  </a:t>
            </a:r>
          </a:p>
        </p:txBody>
      </p:sp>
      <p:sp>
        <p:nvSpPr>
          <p:cNvPr id="2" name="Rectangle 1">
            <a:extLst>
              <a:ext uri="{FF2B5EF4-FFF2-40B4-BE49-F238E27FC236}">
                <a16:creationId xmlns:a16="http://schemas.microsoft.com/office/drawing/2014/main" id="{C4738C93-6D2E-4D1C-9009-1A7A3D022889}"/>
              </a:ext>
            </a:extLst>
          </p:cNvPr>
          <p:cNvSpPr/>
          <p:nvPr/>
        </p:nvSpPr>
        <p:spPr>
          <a:xfrm>
            <a:off x="152400" y="3712541"/>
            <a:ext cx="2060153" cy="1938992"/>
          </a:xfrm>
          <a:prstGeom prst="rect">
            <a:avLst/>
          </a:prstGeom>
          <a:solidFill>
            <a:srgbClr val="BD219C"/>
          </a:solidFill>
        </p:spPr>
        <p:txBody>
          <a:bodyPr wrap="square">
            <a:spAutoFit/>
          </a:bodyPr>
          <a:lstStyle/>
          <a:p>
            <a:r>
              <a:rPr lang="en-US" sz="2400" dirty="0">
                <a:solidFill>
                  <a:schemeClr val="bg1"/>
                </a:solidFill>
                <a:latin typeface="Arial" panose="020B0604020202020204" pitchFamily="34" charset="0"/>
                <a:cs typeface="Arial" panose="020B0604020202020204" pitchFamily="34" charset="0"/>
              </a:rPr>
              <a:t>Consumption of unhealthy foods atleast three times a week</a:t>
            </a:r>
            <a:endParaRPr lang="en-US" sz="2400" dirty="0">
              <a:solidFill>
                <a:schemeClr val="bg1"/>
              </a:solidFill>
            </a:endParaRPr>
          </a:p>
        </p:txBody>
      </p:sp>
      <p:sp>
        <p:nvSpPr>
          <p:cNvPr id="12" name="Rectangle 11">
            <a:extLst>
              <a:ext uri="{FF2B5EF4-FFF2-40B4-BE49-F238E27FC236}">
                <a16:creationId xmlns:a16="http://schemas.microsoft.com/office/drawing/2014/main" id="{BAE2D18A-AF69-4F15-9AB5-7C550EC0F0F2}"/>
              </a:ext>
            </a:extLst>
          </p:cNvPr>
          <p:cNvSpPr/>
          <p:nvPr/>
        </p:nvSpPr>
        <p:spPr>
          <a:xfrm>
            <a:off x="4930729" y="2078990"/>
            <a:ext cx="1309591" cy="54793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Girls 10-9 y </a:t>
            </a:r>
          </a:p>
        </p:txBody>
      </p:sp>
      <p:sp>
        <p:nvSpPr>
          <p:cNvPr id="16" name="Rectangle 15">
            <a:extLst>
              <a:ext uri="{FF2B5EF4-FFF2-40B4-BE49-F238E27FC236}">
                <a16:creationId xmlns:a16="http://schemas.microsoft.com/office/drawing/2014/main" id="{9DD3BC5C-0DE0-4C64-B866-F3C64C00E185}"/>
              </a:ext>
            </a:extLst>
          </p:cNvPr>
          <p:cNvSpPr/>
          <p:nvPr/>
        </p:nvSpPr>
        <p:spPr>
          <a:xfrm>
            <a:off x="4413531" y="6282380"/>
            <a:ext cx="3653577" cy="338554"/>
          </a:xfrm>
          <a:prstGeom prst="rect">
            <a:avLst/>
          </a:prstGeom>
          <a:noFill/>
          <a:ln>
            <a:noFill/>
            <a:prstDash val="sysDash"/>
          </a:ln>
        </p:spPr>
        <p:txBody>
          <a:bodyPr wrap="square">
            <a:spAutoFit/>
          </a:bodyPr>
          <a:lstStyle/>
          <a:p>
            <a:pPr lvl="0" algn="ctr"/>
            <a:r>
              <a:rPr lang="en-US" sz="1600" b="1" dirty="0">
                <a:solidFill>
                  <a:schemeClr val="tx1">
                    <a:lumMod val="95000"/>
                    <a:lumOff val="5000"/>
                  </a:schemeClr>
                </a:solidFill>
                <a:latin typeface="Arial" panose="020B0604020202020204" pitchFamily="34" charset="0"/>
                <a:cs typeface="Arial" panose="020B0604020202020204" pitchFamily="34" charset="0"/>
              </a:rPr>
              <a:t>% adolescents</a:t>
            </a:r>
          </a:p>
        </p:txBody>
      </p:sp>
      <p:sp>
        <p:nvSpPr>
          <p:cNvPr id="13" name="Rectangle 12">
            <a:extLst>
              <a:ext uri="{FF2B5EF4-FFF2-40B4-BE49-F238E27FC236}">
                <a16:creationId xmlns:a16="http://schemas.microsoft.com/office/drawing/2014/main" id="{9E0F06F4-2D60-422C-AB15-72C4E90A0704}"/>
              </a:ext>
            </a:extLst>
          </p:cNvPr>
          <p:cNvSpPr/>
          <p:nvPr/>
        </p:nvSpPr>
        <p:spPr>
          <a:xfrm>
            <a:off x="6240320" y="2078989"/>
            <a:ext cx="1362826" cy="5479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Boys 10-19 y</a:t>
            </a:r>
          </a:p>
        </p:txBody>
      </p:sp>
    </p:spTree>
    <p:extLst>
      <p:ext uri="{BB962C8B-B14F-4D97-AF65-F5344CB8AC3E}">
        <p14:creationId xmlns:p14="http://schemas.microsoft.com/office/powerpoint/2010/main" val="380050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4" y="665979"/>
            <a:ext cx="7153861" cy="707886"/>
          </a:xfrm>
          <a:prstGeom prst="rect">
            <a:avLst/>
          </a:prstGeom>
          <a:noFill/>
          <a:ln>
            <a:noFill/>
            <a:prstDash val="sysDash"/>
          </a:ln>
        </p:spPr>
        <p:txBody>
          <a:bodyPr wrap="square">
            <a:spAutoFit/>
          </a:bodyPr>
          <a:lstStyle/>
          <a:p>
            <a:pPr lvl="0"/>
            <a:r>
              <a:rPr lang="en-US" sz="2000" dirty="0">
                <a:latin typeface="Arial" panose="020B0604020202020204" pitchFamily="34" charset="0"/>
                <a:cs typeface="Arial" panose="020B0604020202020204" pitchFamily="34" charset="0"/>
              </a:rPr>
              <a:t>1. Girls spend &lt; 30 mins and boys 45 mins. </a:t>
            </a:r>
          </a:p>
          <a:p>
            <a:pPr lvl="0"/>
            <a:r>
              <a:rPr lang="en-US" sz="2000" dirty="0">
                <a:latin typeface="Arial" panose="020B0604020202020204" pitchFamily="34" charset="0"/>
                <a:cs typeface="Arial" panose="020B0604020202020204" pitchFamily="34" charset="0"/>
              </a:rPr>
              <a:t>2. Screen time increases; outdoor decreases with age in girls</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PHYSICAL ACTIVITY HOURS PER DAY</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596576"/>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10" name="Chart 9">
            <a:extLst>
              <a:ext uri="{FF2B5EF4-FFF2-40B4-BE49-F238E27FC236}">
                <a16:creationId xmlns:a16="http://schemas.microsoft.com/office/drawing/2014/main" id="{B589AE8D-7824-4E53-A662-5E4083AD1D29}"/>
              </a:ext>
            </a:extLst>
          </p:cNvPr>
          <p:cNvGraphicFramePr/>
          <p:nvPr>
            <p:extLst>
              <p:ext uri="{D42A27DB-BD31-4B8C-83A1-F6EECF244321}">
                <p14:modId xmlns:p14="http://schemas.microsoft.com/office/powerpoint/2010/main" val="3193210677"/>
              </p:ext>
            </p:extLst>
          </p:nvPr>
        </p:nvGraphicFramePr>
        <p:xfrm>
          <a:off x="471055" y="2086906"/>
          <a:ext cx="4100945" cy="43433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3C7E738C-9C15-48B9-8844-350906E40921}"/>
              </a:ext>
            </a:extLst>
          </p:cNvPr>
          <p:cNvGraphicFramePr/>
          <p:nvPr>
            <p:extLst>
              <p:ext uri="{D42A27DB-BD31-4B8C-83A1-F6EECF244321}">
                <p14:modId xmlns:p14="http://schemas.microsoft.com/office/powerpoint/2010/main" val="392209975"/>
              </p:ext>
            </p:extLst>
          </p:nvPr>
        </p:nvGraphicFramePr>
        <p:xfrm>
          <a:off x="4706764" y="2086906"/>
          <a:ext cx="4100945" cy="43433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8134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608D5D9E-D4F4-4618-AF38-31DD759D511A}"/>
              </a:ext>
            </a:extLst>
          </p:cNvPr>
          <p:cNvGraphicFramePr/>
          <p:nvPr>
            <p:extLst>
              <p:ext uri="{D42A27DB-BD31-4B8C-83A1-F6EECF244321}">
                <p14:modId xmlns:p14="http://schemas.microsoft.com/office/powerpoint/2010/main" val="2060714636"/>
              </p:ext>
            </p:extLst>
          </p:nvPr>
        </p:nvGraphicFramePr>
        <p:xfrm>
          <a:off x="228600" y="1727809"/>
          <a:ext cx="8686799" cy="5130192"/>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2949770B-ACAE-46E8-B59D-25E8B9A0328F}"/>
              </a:ext>
            </a:extLst>
          </p:cNvPr>
          <p:cNvSpPr/>
          <p:nvPr/>
        </p:nvSpPr>
        <p:spPr>
          <a:xfrm>
            <a:off x="471055" y="665979"/>
            <a:ext cx="6420812" cy="1061829"/>
          </a:xfrm>
          <a:prstGeom prst="rect">
            <a:avLst/>
          </a:prstGeom>
          <a:noFill/>
          <a:ln>
            <a:noFill/>
            <a:prstDash val="sysDash"/>
          </a:ln>
        </p:spPr>
        <p:txBody>
          <a:bodyPr wrap="square">
            <a:spAutoFit/>
          </a:bodyPr>
          <a:lstStyle/>
          <a:p>
            <a:pPr lvl="0"/>
            <a:r>
              <a:rPr lang="en-US" sz="2100" dirty="0">
                <a:latin typeface="Arial" panose="020B0604020202020204" pitchFamily="34" charset="0"/>
                <a:cs typeface="Arial" panose="020B0604020202020204" pitchFamily="34" charset="0"/>
              </a:rPr>
              <a:t>3 out of 5 receive noon meal; but 1 out of 10 weekly iron folic acid supplementation. Fried foods consumed daily by 1 in 10 school-goers</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SCHOOL-BASED NUTRITION SERVICES AND DIETS</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732796"/>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cxnSp>
        <p:nvCxnSpPr>
          <p:cNvPr id="3" name="Connector: Curved 2">
            <a:extLst>
              <a:ext uri="{FF2B5EF4-FFF2-40B4-BE49-F238E27FC236}">
                <a16:creationId xmlns:a16="http://schemas.microsoft.com/office/drawing/2014/main" id="{DC6F21BE-E9BA-40B6-AE21-07A8B1B39A6E}"/>
              </a:ext>
            </a:extLst>
          </p:cNvPr>
          <p:cNvCxnSpPr>
            <a:cxnSpLocks/>
          </p:cNvCxnSpPr>
          <p:nvPr/>
        </p:nvCxnSpPr>
        <p:spPr>
          <a:xfrm>
            <a:off x="1659467" y="2438400"/>
            <a:ext cx="4859866" cy="2573867"/>
          </a:xfrm>
          <a:prstGeom prst="curvedConnector3">
            <a:avLst>
              <a:gd name="adj1" fmla="val 106794"/>
            </a:avLst>
          </a:prstGeom>
          <a:ln>
            <a:solidFill>
              <a:srgbClr val="BD219C"/>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7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459B0E-A3AA-4BEC-BC47-6D77A752357C}"/>
              </a:ext>
            </a:extLst>
          </p:cNvPr>
          <p:cNvSpPr/>
          <p:nvPr/>
        </p:nvSpPr>
        <p:spPr>
          <a:xfrm>
            <a:off x="0" y="1"/>
            <a:ext cx="2286000" cy="1210962"/>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algn="r"/>
            <a:r>
              <a:rPr lang="en-US" b="1" kern="1400" cap="all" spc="53" dirty="0">
                <a:solidFill>
                  <a:schemeClr val="bg1"/>
                </a:solidFill>
                <a:latin typeface="Arial" charset="0"/>
                <a:ea typeface="Arial" charset="0"/>
                <a:cs typeface="Arial" charset="0"/>
              </a:rPr>
              <a:t>ADOLESCENTS, DIETS AND NUTRITION </a:t>
            </a:r>
          </a:p>
          <a:p>
            <a:pPr algn="r"/>
            <a:endParaRPr lang="is-IS" b="1" kern="1400" spc="53" dirty="0">
              <a:solidFill>
                <a:schemeClr val="bg1"/>
              </a:solidFill>
              <a:latin typeface="Arial" panose="020B0604020202020204" pitchFamily="34" charset="0"/>
              <a:ea typeface="Arial" charset="0"/>
              <a:cs typeface="Arial" panose="020B0604020202020204" pitchFamily="34" charset="0"/>
            </a:endParaRPr>
          </a:p>
          <a:p>
            <a:pPr algn="r"/>
            <a:endParaRPr lang="en-US" sz="1500" b="1" kern="1400" cap="all" spc="53" dirty="0">
              <a:solidFill>
                <a:schemeClr val="tx1"/>
              </a:solidFill>
              <a:latin typeface="Arial" charset="0"/>
              <a:ea typeface="Arial" charset="0"/>
              <a:cs typeface="Arial" charset="0"/>
            </a:endParaRPr>
          </a:p>
        </p:txBody>
      </p:sp>
      <p:sp>
        <p:nvSpPr>
          <p:cNvPr id="7" name="Rectangle 6">
            <a:extLst>
              <a:ext uri="{FF2B5EF4-FFF2-40B4-BE49-F238E27FC236}">
                <a16:creationId xmlns:a16="http://schemas.microsoft.com/office/drawing/2014/main" id="{66C639D2-F406-409D-AE3D-5A4DB7AF7E66}"/>
              </a:ext>
            </a:extLst>
          </p:cNvPr>
          <p:cNvSpPr/>
          <p:nvPr/>
        </p:nvSpPr>
        <p:spPr>
          <a:xfrm>
            <a:off x="2286000" y="1"/>
            <a:ext cx="2714017" cy="12109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algn="r"/>
            <a:r>
              <a:rPr lang="en-US" sz="2600" b="1" kern="1400" cap="all" spc="53" dirty="0">
                <a:solidFill>
                  <a:srgbClr val="BD219C"/>
                </a:solidFill>
                <a:latin typeface="Arial" charset="0"/>
                <a:ea typeface="Arial" charset="0"/>
                <a:cs typeface="Arial" charset="0"/>
              </a:rPr>
              <a:t>10 summary</a:t>
            </a:r>
          </a:p>
          <a:p>
            <a:pPr algn="r"/>
            <a:r>
              <a:rPr lang="en-US" sz="2600" b="1" kern="1400" cap="all" spc="53" dirty="0">
                <a:solidFill>
                  <a:srgbClr val="BD219C"/>
                </a:solidFill>
                <a:latin typeface="Arial" charset="0"/>
                <a:ea typeface="Arial" charset="0"/>
                <a:cs typeface="Arial" charset="0"/>
              </a:rPr>
              <a:t>messages</a:t>
            </a:r>
            <a:endParaRPr lang="is-IS" sz="2600" b="1" kern="1400" spc="53" dirty="0">
              <a:solidFill>
                <a:srgbClr val="BD219C"/>
              </a:solidFill>
              <a:latin typeface="Arial" panose="020B0604020202020204" pitchFamily="34" charset="0"/>
              <a:ea typeface="Arial" charset="0"/>
              <a:cs typeface="Arial" panose="020B0604020202020204" pitchFamily="34" charset="0"/>
            </a:endParaRPr>
          </a:p>
          <a:p>
            <a:pPr algn="r"/>
            <a:endParaRPr lang="en-US" sz="1500" b="1" kern="1400" cap="all" spc="53" dirty="0">
              <a:solidFill>
                <a:schemeClr val="tx1"/>
              </a:solidFill>
              <a:latin typeface="Arial" charset="0"/>
              <a:ea typeface="Arial" charset="0"/>
              <a:cs typeface="Arial" charset="0"/>
            </a:endParaRPr>
          </a:p>
        </p:txBody>
      </p:sp>
      <p:sp>
        <p:nvSpPr>
          <p:cNvPr id="5" name="Content Placeholder 2">
            <a:extLst>
              <a:ext uri="{FF2B5EF4-FFF2-40B4-BE49-F238E27FC236}">
                <a16:creationId xmlns:a16="http://schemas.microsoft.com/office/drawing/2014/main" id="{36C697A1-F49B-4F14-9FC9-BA9E9D1BF3A5}"/>
              </a:ext>
            </a:extLst>
          </p:cNvPr>
          <p:cNvSpPr txBox="1">
            <a:spLocks/>
          </p:cNvSpPr>
          <p:nvPr/>
        </p:nvSpPr>
        <p:spPr>
          <a:xfrm>
            <a:off x="121818" y="1315362"/>
            <a:ext cx="4328363" cy="46473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280988">
              <a:lnSpc>
                <a:spcPct val="100000"/>
              </a:lnSpc>
              <a:spcBef>
                <a:spcPts val="0"/>
              </a:spcBef>
              <a:buFont typeface="Arial" panose="020B0604020202020204" pitchFamily="34" charset="0"/>
              <a:buAutoNum type="arabicPeriod"/>
            </a:pPr>
            <a:r>
              <a:rPr lang="en-US" sz="1620" dirty="0">
                <a:latin typeface="Arial" panose="020B0604020202020204" pitchFamily="34" charset="0"/>
                <a:cs typeface="Arial" panose="020B0604020202020204" pitchFamily="34" charset="0"/>
              </a:rPr>
              <a:t> One in 10 (25 million)  face double burden of malnutrition.</a:t>
            </a:r>
          </a:p>
          <a:p>
            <a:pPr marL="280988" indent="-280988">
              <a:lnSpc>
                <a:spcPct val="100000"/>
              </a:lnSpc>
              <a:spcBef>
                <a:spcPts val="0"/>
              </a:spcBef>
              <a:buFont typeface="Arial" panose="020B0604020202020204" pitchFamily="34" charset="0"/>
              <a:buAutoNum type="arabicPeriod"/>
            </a:pPr>
            <a:endParaRPr lang="en-US" sz="1620" dirty="0">
              <a:latin typeface="Arial" panose="020B0604020202020204" pitchFamily="34" charset="0"/>
              <a:cs typeface="Arial" panose="020B0604020202020204" pitchFamily="34" charset="0"/>
            </a:endParaRPr>
          </a:p>
          <a:p>
            <a:pPr marL="280988" indent="-280988">
              <a:lnSpc>
                <a:spcPct val="100000"/>
              </a:lnSpc>
              <a:spcBef>
                <a:spcPts val="0"/>
              </a:spcBef>
              <a:buFont typeface="Arial" panose="020B0604020202020204" pitchFamily="34" charset="0"/>
              <a:buAutoNum type="arabicPeriod"/>
            </a:pPr>
            <a:r>
              <a:rPr lang="en-US" sz="1620" dirty="0">
                <a:latin typeface="Arial" panose="020B0604020202020204" pitchFamily="34" charset="0"/>
                <a:cs typeface="Arial" panose="020B0604020202020204" pitchFamily="34" charset="0"/>
              </a:rPr>
              <a:t>One in 3 children enter teens malnourished</a:t>
            </a:r>
          </a:p>
          <a:p>
            <a:pPr marL="280988" indent="-280988">
              <a:lnSpc>
                <a:spcPct val="100000"/>
              </a:lnSpc>
              <a:spcBef>
                <a:spcPts val="0"/>
              </a:spcBef>
              <a:buFont typeface="Arial" panose="020B0604020202020204" pitchFamily="34" charset="0"/>
              <a:buAutoNum type="arabicPeriod"/>
            </a:pPr>
            <a:endParaRPr lang="en-US" sz="1620" dirty="0">
              <a:latin typeface="Arial" panose="020B0604020202020204" pitchFamily="34" charset="0"/>
              <a:cs typeface="Arial" panose="020B0604020202020204" pitchFamily="34" charset="0"/>
            </a:endParaRPr>
          </a:p>
          <a:p>
            <a:pPr marL="280988" indent="-280988">
              <a:lnSpc>
                <a:spcPct val="100000"/>
              </a:lnSpc>
              <a:spcBef>
                <a:spcPts val="0"/>
              </a:spcBef>
              <a:buFont typeface="Arial" panose="020B0604020202020204" pitchFamily="34" charset="0"/>
              <a:buAutoNum type="arabicPeriod"/>
            </a:pPr>
            <a:r>
              <a:rPr lang="en-US" sz="1620" dirty="0">
                <a:latin typeface="Arial" panose="020B0604020202020204" pitchFamily="34" charset="0"/>
                <a:cs typeface="Arial" panose="020B0604020202020204" pitchFamily="34" charset="0"/>
              </a:rPr>
              <a:t>At age 12, ≥40% girls anemic. Iron deficiency still a problem among girls</a:t>
            </a:r>
          </a:p>
          <a:p>
            <a:pPr marL="280988" indent="-280988">
              <a:lnSpc>
                <a:spcPct val="100000"/>
              </a:lnSpc>
              <a:spcBef>
                <a:spcPts val="0"/>
              </a:spcBef>
              <a:buFont typeface="+mj-lt"/>
              <a:buAutoNum type="arabicPeriod"/>
            </a:pPr>
            <a:endParaRPr lang="en-US" sz="1620" dirty="0">
              <a:latin typeface="Arial" panose="020B0604020202020204" pitchFamily="34" charset="0"/>
              <a:cs typeface="Arial" panose="020B0604020202020204" pitchFamily="34" charset="0"/>
            </a:endParaRPr>
          </a:p>
          <a:p>
            <a:pPr marL="280988" indent="-280988">
              <a:lnSpc>
                <a:spcPct val="100000"/>
              </a:lnSpc>
              <a:spcBef>
                <a:spcPts val="0"/>
              </a:spcBef>
              <a:buFont typeface="+mj-lt"/>
              <a:buAutoNum type="arabicPeriod"/>
            </a:pPr>
            <a:r>
              <a:rPr lang="en-US" sz="1620" dirty="0">
                <a:latin typeface="Arial" panose="020B0604020202020204" pitchFamily="34" charset="0"/>
                <a:cs typeface="Arial" panose="020B0604020202020204" pitchFamily="34" charset="0"/>
              </a:rPr>
              <a:t>One in 5 (48 million) face ≥3 micronutrient defiencies.</a:t>
            </a:r>
          </a:p>
          <a:p>
            <a:pPr marL="280988" indent="-280988">
              <a:lnSpc>
                <a:spcPct val="100000"/>
              </a:lnSpc>
              <a:spcBef>
                <a:spcPts val="0"/>
              </a:spcBef>
              <a:buFont typeface="+mj-lt"/>
              <a:buAutoNum type="arabicPeriod"/>
            </a:pPr>
            <a:endParaRPr lang="en-US" sz="1620" dirty="0">
              <a:latin typeface="Arial" panose="020B0604020202020204" pitchFamily="34" charset="0"/>
              <a:cs typeface="Arial" panose="020B0604020202020204" pitchFamily="34" charset="0"/>
            </a:endParaRPr>
          </a:p>
          <a:p>
            <a:pPr marL="280988" indent="-280988">
              <a:lnSpc>
                <a:spcPct val="100000"/>
              </a:lnSpc>
              <a:spcBef>
                <a:spcPts val="0"/>
              </a:spcBef>
              <a:buFont typeface="+mj-lt"/>
              <a:buAutoNum type="arabicPeriod"/>
            </a:pPr>
            <a:r>
              <a:rPr lang="en-US" sz="1800" dirty="0">
                <a:latin typeface="Arial" panose="020B0604020202020204" pitchFamily="34" charset="0"/>
                <a:cs typeface="Arial" panose="020B0604020202020204" pitchFamily="34" charset="0"/>
              </a:rPr>
              <a:t>Less than 2 out of 5 are eating body building and protective foods as per recommendations</a:t>
            </a:r>
            <a:r>
              <a:rPr lang="en-US" sz="1620" dirty="0">
                <a:latin typeface="Arial" panose="020B0604020202020204" pitchFamily="34" charset="0"/>
                <a:cs typeface="Arial" panose="020B0604020202020204" pitchFamily="34" charset="0"/>
              </a:rPr>
              <a:t>.</a:t>
            </a:r>
          </a:p>
          <a:p>
            <a:pPr marL="0" indent="0">
              <a:lnSpc>
                <a:spcPct val="100000"/>
              </a:lnSpc>
              <a:spcBef>
                <a:spcPts val="0"/>
              </a:spcBef>
              <a:buFont typeface="Arial" panose="020B0604020202020204" pitchFamily="34" charset="0"/>
              <a:buNone/>
            </a:pPr>
            <a:endParaRPr lang="en-US" sz="1620" u="sng" dirty="0">
              <a:latin typeface="Arial" panose="020B0604020202020204" pitchFamily="34" charset="0"/>
              <a:cs typeface="Arial" panose="020B0604020202020204" pitchFamily="34" charset="0"/>
            </a:endParaRPr>
          </a:p>
          <a:p>
            <a:pPr marL="0" indent="0">
              <a:lnSpc>
                <a:spcPct val="100000"/>
              </a:lnSpc>
              <a:spcBef>
                <a:spcPts val="0"/>
              </a:spcBef>
              <a:buFont typeface="Arial" panose="020B0604020202020204" pitchFamily="34" charset="0"/>
              <a:buNone/>
            </a:pPr>
            <a:endParaRPr lang="en-US" sz="1620" u="sng" dirty="0">
              <a:latin typeface="Arial" panose="020B0604020202020204" pitchFamily="34" charset="0"/>
              <a:cs typeface="Arial" panose="020B0604020202020204" pitchFamily="34" charset="0"/>
            </a:endParaRPr>
          </a:p>
          <a:p>
            <a:pPr marL="0" indent="0">
              <a:lnSpc>
                <a:spcPct val="100000"/>
              </a:lnSpc>
              <a:spcBef>
                <a:spcPts val="0"/>
              </a:spcBef>
              <a:buFont typeface="Arial" panose="020B0604020202020204" pitchFamily="34" charset="0"/>
              <a:buNone/>
            </a:pPr>
            <a:endParaRPr lang="en-US" sz="1620" dirty="0">
              <a:latin typeface="Arial" panose="020B0604020202020204" pitchFamily="34" charset="0"/>
              <a:cs typeface="Arial" panose="020B0604020202020204" pitchFamily="34" charset="0"/>
            </a:endParaRPr>
          </a:p>
          <a:p>
            <a:pPr marL="0" indent="0">
              <a:lnSpc>
                <a:spcPct val="100000"/>
              </a:lnSpc>
              <a:spcBef>
                <a:spcPts val="0"/>
              </a:spcBef>
              <a:buFont typeface="Arial" panose="020B0604020202020204" pitchFamily="34" charset="0"/>
              <a:buNone/>
            </a:pPr>
            <a:endParaRPr lang="en-US" sz="1620" dirty="0">
              <a:cs typeface="Arial" panose="020B0604020202020204" pitchFamily="34" charset="0"/>
            </a:endParaRPr>
          </a:p>
          <a:p>
            <a:pPr marL="0" indent="0">
              <a:lnSpc>
                <a:spcPct val="100000"/>
              </a:lnSpc>
              <a:spcBef>
                <a:spcPts val="0"/>
              </a:spcBef>
              <a:buFont typeface="Arial" panose="020B0604020202020204" pitchFamily="34" charset="0"/>
              <a:buNone/>
            </a:pPr>
            <a:endParaRPr lang="en-US" sz="1620" dirty="0"/>
          </a:p>
        </p:txBody>
      </p:sp>
      <p:sp>
        <p:nvSpPr>
          <p:cNvPr id="8" name="Content Placeholder 2">
            <a:extLst>
              <a:ext uri="{FF2B5EF4-FFF2-40B4-BE49-F238E27FC236}">
                <a16:creationId xmlns:a16="http://schemas.microsoft.com/office/drawing/2014/main" id="{ADA676C7-D0A5-4E9A-9FE7-3E13D4A2CC18}"/>
              </a:ext>
            </a:extLst>
          </p:cNvPr>
          <p:cNvSpPr txBox="1">
            <a:spLocks/>
          </p:cNvSpPr>
          <p:nvPr/>
        </p:nvSpPr>
        <p:spPr>
          <a:xfrm>
            <a:off x="4561675" y="1266092"/>
            <a:ext cx="4409276" cy="44363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rial" panose="020B0604020202020204" pitchFamily="34" charset="0"/>
                <a:cs typeface="Arial" panose="020B0604020202020204" pitchFamily="34" charset="0"/>
              </a:rPr>
              <a:t>6. Less than 2 out of 5 are eating body building and protective foods as per recommendations.</a:t>
            </a:r>
          </a:p>
          <a:p>
            <a:pPr marL="0" indent="0">
              <a:buNone/>
            </a:pPr>
            <a:endParaRPr lang="en-US" sz="1620" dirty="0">
              <a:latin typeface="Arial" panose="020B0604020202020204" pitchFamily="34" charset="0"/>
              <a:cs typeface="Arial" panose="020B0604020202020204" pitchFamily="34" charset="0"/>
            </a:endParaRPr>
          </a:p>
          <a:p>
            <a:pPr marL="0" indent="0">
              <a:buNone/>
            </a:pPr>
            <a:r>
              <a:rPr lang="en-US" sz="1620" dirty="0">
                <a:latin typeface="Arial" panose="020B0604020202020204" pitchFamily="34" charset="0"/>
                <a:cs typeface="Arial" panose="020B0604020202020204" pitchFamily="34" charset="0"/>
              </a:rPr>
              <a:t>7. At age 10 itself, 3% (~1 million)  face Diabetes and hypertensive risk  </a:t>
            </a:r>
          </a:p>
          <a:p>
            <a:pPr marL="0" indent="0">
              <a:buNone/>
            </a:pPr>
            <a:endParaRPr lang="en-US" sz="1620" dirty="0">
              <a:latin typeface="Arial" panose="020B0604020202020204" pitchFamily="34" charset="0"/>
              <a:cs typeface="Arial" panose="020B0604020202020204" pitchFamily="34" charset="0"/>
            </a:endParaRPr>
          </a:p>
          <a:p>
            <a:pPr marL="0" indent="0">
              <a:buNone/>
            </a:pPr>
            <a:r>
              <a:rPr lang="en-US" sz="1620" dirty="0">
                <a:latin typeface="Arial" panose="020B0604020202020204" pitchFamily="34" charset="0"/>
                <a:cs typeface="Arial" panose="020B0604020202020204" pitchFamily="34" charset="0"/>
              </a:rPr>
              <a:t>8. Physical inactiveness -  silent  epidemic </a:t>
            </a:r>
          </a:p>
          <a:p>
            <a:pPr marL="0" indent="0">
              <a:lnSpc>
                <a:spcPct val="100000"/>
              </a:lnSpc>
              <a:spcBef>
                <a:spcPts val="0"/>
              </a:spcBef>
              <a:buFont typeface="Arial" panose="020B0604020202020204" pitchFamily="34" charset="0"/>
              <a:buAutoNum type="arabicPeriod"/>
            </a:pPr>
            <a:endParaRPr lang="en-US" sz="1620" dirty="0">
              <a:latin typeface="Arial" panose="020B0604020202020204" pitchFamily="34" charset="0"/>
              <a:cs typeface="Arial" panose="020B0604020202020204" pitchFamily="34" charset="0"/>
            </a:endParaRPr>
          </a:p>
          <a:p>
            <a:pPr marL="0" indent="0">
              <a:lnSpc>
                <a:spcPct val="100000"/>
              </a:lnSpc>
              <a:spcBef>
                <a:spcPts val="0"/>
              </a:spcBef>
              <a:buFont typeface="Arial" panose="020B0604020202020204" pitchFamily="34" charset="0"/>
              <a:buNone/>
            </a:pPr>
            <a:r>
              <a:rPr lang="en-US" sz="1620" dirty="0">
                <a:latin typeface="Arial" panose="020B0604020202020204" pitchFamily="34" charset="0"/>
                <a:cs typeface="Arial" panose="020B0604020202020204" pitchFamily="34" charset="0"/>
              </a:rPr>
              <a:t>9. Fried food - most common unhealthy foods. Even by school goers daily (13%) &amp; ≥thrice a week (14%)</a:t>
            </a:r>
          </a:p>
          <a:p>
            <a:pPr marL="0" indent="0">
              <a:lnSpc>
                <a:spcPct val="100000"/>
              </a:lnSpc>
              <a:spcBef>
                <a:spcPts val="0"/>
              </a:spcBef>
              <a:buFont typeface="Arial" panose="020B0604020202020204" pitchFamily="34" charset="0"/>
              <a:buNone/>
            </a:pPr>
            <a:endParaRPr lang="en-US" sz="1620" dirty="0">
              <a:latin typeface="Arial" panose="020B0604020202020204" pitchFamily="34" charset="0"/>
              <a:cs typeface="Arial" panose="020B0604020202020204" pitchFamily="34" charset="0"/>
            </a:endParaRPr>
          </a:p>
          <a:p>
            <a:pPr marL="0" indent="0">
              <a:lnSpc>
                <a:spcPct val="100000"/>
              </a:lnSpc>
              <a:spcBef>
                <a:spcPts val="0"/>
              </a:spcBef>
              <a:buFont typeface="Arial" panose="020B0604020202020204" pitchFamily="34" charset="0"/>
              <a:buNone/>
            </a:pPr>
            <a:r>
              <a:rPr lang="en-US" sz="1620" dirty="0">
                <a:latin typeface="Arial" panose="020B0604020202020204" pitchFamily="34" charset="0"/>
                <a:cs typeface="Arial" panose="020B0604020202020204" pitchFamily="34" charset="0"/>
              </a:rPr>
              <a:t>10. school-based services co-coverage is low (noon meals-64%; weekly IFA 12%)</a:t>
            </a:r>
          </a:p>
        </p:txBody>
      </p:sp>
      <p:sp>
        <p:nvSpPr>
          <p:cNvPr id="2" name="TextBox 1">
            <a:extLst>
              <a:ext uri="{FF2B5EF4-FFF2-40B4-BE49-F238E27FC236}">
                <a16:creationId xmlns:a16="http://schemas.microsoft.com/office/drawing/2014/main" id="{4C8C15B2-7FF5-4B47-A8EB-59E3583B10EF}"/>
              </a:ext>
            </a:extLst>
          </p:cNvPr>
          <p:cNvSpPr txBox="1"/>
          <p:nvPr/>
        </p:nvSpPr>
        <p:spPr>
          <a:xfrm>
            <a:off x="0" y="5473004"/>
            <a:ext cx="9195231" cy="1384995"/>
          </a:xfrm>
          <a:prstGeom prst="rect">
            <a:avLst/>
          </a:prstGeom>
          <a:noFill/>
        </p:spPr>
        <p:txBody>
          <a:bodyPr wrap="square" rtlCol="0">
            <a:spAutoFit/>
          </a:bodyPr>
          <a:lstStyle/>
          <a:p>
            <a:r>
              <a:rPr lang="en-US" sz="2800" dirty="0">
                <a:solidFill>
                  <a:srgbClr val="BD219C"/>
                </a:solidFill>
              </a:rPr>
              <a:t>Breaking intergenerational cycle of malnutrition interventions in schools and communities to be implemented with full </a:t>
            </a:r>
          </a:p>
          <a:p>
            <a:r>
              <a:rPr lang="en-US" sz="2800" b="1" dirty="0">
                <a:solidFill>
                  <a:srgbClr val="BD219C"/>
                </a:solidFill>
              </a:rPr>
              <a:t>C</a:t>
            </a:r>
            <a:r>
              <a:rPr lang="en-US" sz="2800" dirty="0">
                <a:solidFill>
                  <a:srgbClr val="BD219C"/>
                </a:solidFill>
              </a:rPr>
              <a:t>overage </a:t>
            </a:r>
            <a:r>
              <a:rPr lang="en-US" sz="2800" b="1" dirty="0">
                <a:solidFill>
                  <a:srgbClr val="BD219C"/>
                </a:solidFill>
              </a:rPr>
              <a:t>C</a:t>
            </a:r>
            <a:r>
              <a:rPr lang="en-US" sz="2800" dirty="0">
                <a:solidFill>
                  <a:srgbClr val="BD219C"/>
                </a:solidFill>
              </a:rPr>
              <a:t>ontinuity </a:t>
            </a:r>
            <a:r>
              <a:rPr lang="en-US" sz="2800" b="1" dirty="0">
                <a:solidFill>
                  <a:srgbClr val="BD219C"/>
                </a:solidFill>
              </a:rPr>
              <a:t>I</a:t>
            </a:r>
            <a:r>
              <a:rPr lang="en-US" sz="2800" dirty="0">
                <a:solidFill>
                  <a:srgbClr val="BD219C"/>
                </a:solidFill>
              </a:rPr>
              <a:t>ntensity </a:t>
            </a:r>
            <a:r>
              <a:rPr lang="en-US" sz="2800" b="1" dirty="0">
                <a:solidFill>
                  <a:srgbClr val="BD219C"/>
                </a:solidFill>
              </a:rPr>
              <a:t>Q</a:t>
            </a:r>
            <a:r>
              <a:rPr lang="en-US" sz="2800" dirty="0">
                <a:solidFill>
                  <a:srgbClr val="BD219C"/>
                </a:solidFill>
              </a:rPr>
              <a:t>uality </a:t>
            </a:r>
            <a:r>
              <a:rPr lang="en-US" sz="2800" b="1" dirty="0">
                <a:solidFill>
                  <a:srgbClr val="BD219C"/>
                </a:solidFill>
              </a:rPr>
              <a:t>C²IQ</a:t>
            </a:r>
          </a:p>
        </p:txBody>
      </p:sp>
    </p:spTree>
    <p:extLst>
      <p:ext uri="{BB962C8B-B14F-4D97-AF65-F5344CB8AC3E}">
        <p14:creationId xmlns:p14="http://schemas.microsoft.com/office/powerpoint/2010/main" val="317537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D68E641-FB8A-451C-AD2B-F2571C86B66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254"/>
          <a:stretch/>
        </p:blipFill>
        <p:spPr>
          <a:xfrm>
            <a:off x="2286000" y="1775920"/>
            <a:ext cx="6858000" cy="3110210"/>
          </a:xfrm>
          <a:prstGeom prst="rect">
            <a:avLst/>
          </a:prstGeom>
        </p:spPr>
      </p:pic>
      <p:sp>
        <p:nvSpPr>
          <p:cNvPr id="4" name="Rectangle 3">
            <a:extLst>
              <a:ext uri="{FF2B5EF4-FFF2-40B4-BE49-F238E27FC236}">
                <a16:creationId xmlns:a16="http://schemas.microsoft.com/office/drawing/2014/main" id="{52459B0E-A3AA-4BEC-BC47-6D77A752357C}"/>
              </a:ext>
            </a:extLst>
          </p:cNvPr>
          <p:cNvSpPr/>
          <p:nvPr/>
        </p:nvSpPr>
        <p:spPr>
          <a:xfrm>
            <a:off x="0" y="1775919"/>
            <a:ext cx="2608490" cy="3110210"/>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rtlCol="0" anchor="t"/>
          <a:lstStyle/>
          <a:p>
            <a:pPr algn="r"/>
            <a:endParaRPr lang="en-US" sz="2000" b="1" dirty="0">
              <a:solidFill>
                <a:schemeClr val="bg1"/>
              </a:solidFill>
              <a:latin typeface="Arial" panose="020B0604020202020204" pitchFamily="34" charset="0"/>
              <a:cs typeface="Arial" panose="020B0604020202020204" pitchFamily="34" charset="0"/>
            </a:endParaRPr>
          </a:p>
          <a:p>
            <a:pPr algn="r"/>
            <a:endParaRPr lang="en-US" sz="2000" b="1" dirty="0">
              <a:solidFill>
                <a:schemeClr val="bg1"/>
              </a:solidFill>
              <a:latin typeface="Arial" panose="020B0604020202020204" pitchFamily="34" charset="0"/>
              <a:cs typeface="Arial" panose="020B0604020202020204" pitchFamily="34" charset="0"/>
            </a:endParaRPr>
          </a:p>
          <a:p>
            <a:pPr algn="r"/>
            <a:endParaRPr lang="en-US" sz="2000" b="1" dirty="0">
              <a:solidFill>
                <a:schemeClr val="bg1"/>
              </a:solidFill>
              <a:latin typeface="Arial" panose="020B0604020202020204" pitchFamily="34" charset="0"/>
              <a:cs typeface="Arial" panose="020B0604020202020204" pitchFamily="34" charset="0"/>
            </a:endParaRPr>
          </a:p>
          <a:p>
            <a:pPr algn="r"/>
            <a:r>
              <a:rPr lang="en-US" sz="2000" b="1" kern="1400" cap="all" spc="53" dirty="0">
                <a:solidFill>
                  <a:schemeClr val="bg1"/>
                </a:solidFill>
                <a:latin typeface="Arial" charset="0"/>
                <a:ea typeface="Arial" charset="0"/>
                <a:cs typeface="Arial" charset="0"/>
              </a:rPr>
              <a:t>ADOLESCENTS, DIETS AND NUTRITION </a:t>
            </a:r>
          </a:p>
          <a:p>
            <a:pPr algn="r"/>
            <a:endParaRPr lang="en-US" sz="2000" b="1" dirty="0">
              <a:solidFill>
                <a:srgbClr val="FFC000"/>
              </a:solidFill>
              <a:latin typeface="Arial" panose="020B0604020202020204" pitchFamily="34" charset="0"/>
              <a:cs typeface="Arial" panose="020B0604020202020204" pitchFamily="34" charset="0"/>
            </a:endParaRPr>
          </a:p>
          <a:p>
            <a:pPr algn="r"/>
            <a:endParaRPr lang="en-US" sz="2000" b="1" dirty="0">
              <a:solidFill>
                <a:srgbClr val="FFC000"/>
              </a:solidFill>
              <a:latin typeface="Arial" panose="020B0604020202020204" pitchFamily="34" charset="0"/>
              <a:cs typeface="Arial" panose="020B0604020202020204" pitchFamily="34" charset="0"/>
            </a:endParaRPr>
          </a:p>
          <a:p>
            <a:pPr algn="r"/>
            <a:endParaRPr lang="en-US" sz="2000" b="1" dirty="0">
              <a:solidFill>
                <a:srgbClr val="FFC000"/>
              </a:solidFill>
              <a:latin typeface="Arial" panose="020B0604020202020204" pitchFamily="34" charset="0"/>
              <a:cs typeface="Arial" panose="020B0604020202020204" pitchFamily="34" charset="0"/>
            </a:endParaRPr>
          </a:p>
          <a:p>
            <a:pPr algn="r"/>
            <a:endParaRPr lang="en-US" sz="2000" b="1" dirty="0">
              <a:solidFill>
                <a:srgbClr val="FFC000"/>
              </a:solidFill>
              <a:latin typeface="Arial" panose="020B0604020202020204" pitchFamily="34" charset="0"/>
              <a:cs typeface="Arial" panose="020B0604020202020204" pitchFamily="34" charset="0"/>
            </a:endParaRPr>
          </a:p>
          <a:p>
            <a:pPr algn="r"/>
            <a:endParaRPr lang="en-US" sz="1500" b="1" kern="1400" cap="all" spc="53" dirty="0">
              <a:solidFill>
                <a:srgbClr val="FFC000"/>
              </a:solidFill>
              <a:latin typeface="Arial" charset="0"/>
              <a:ea typeface="Arial" charset="0"/>
              <a:cs typeface="Arial" charset="0"/>
            </a:endParaRPr>
          </a:p>
        </p:txBody>
      </p:sp>
      <p:sp>
        <p:nvSpPr>
          <p:cNvPr id="3" name="Rectangle 2">
            <a:extLst>
              <a:ext uri="{FF2B5EF4-FFF2-40B4-BE49-F238E27FC236}">
                <a16:creationId xmlns:a16="http://schemas.microsoft.com/office/drawing/2014/main" id="{B7D769F6-62F5-424A-949C-1D69E79590DB}"/>
              </a:ext>
            </a:extLst>
          </p:cNvPr>
          <p:cNvSpPr/>
          <p:nvPr/>
        </p:nvSpPr>
        <p:spPr>
          <a:xfrm>
            <a:off x="6878782" y="0"/>
            <a:ext cx="2265218" cy="12469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0A82EE2-2873-49C7-9B98-D6BDFDDC8944}"/>
              </a:ext>
            </a:extLst>
          </p:cNvPr>
          <p:cNvSpPr/>
          <p:nvPr/>
        </p:nvSpPr>
        <p:spPr>
          <a:xfrm>
            <a:off x="0" y="4886128"/>
            <a:ext cx="9144000" cy="369332"/>
          </a:xfrm>
          <a:prstGeom prst="rect">
            <a:avLst/>
          </a:prstGeom>
          <a:solidFill>
            <a:srgbClr val="FFC000"/>
          </a:solidFill>
        </p:spPr>
        <p:txBody>
          <a:bodyPr wrap="square">
            <a:spAutoFit/>
          </a:bodyPr>
          <a:lstStyle/>
          <a:p>
            <a:pPr algn="r"/>
            <a:r>
              <a:rPr lang="en-US" b="1" dirty="0">
                <a:solidFill>
                  <a:srgbClr val="BD219C"/>
                </a:solidFill>
                <a:latin typeface="Arial" panose="020B0604020202020204" pitchFamily="34" charset="0"/>
                <a:cs typeface="Arial" panose="020B0604020202020204" pitchFamily="34" charset="0"/>
              </a:rPr>
              <a:t>FOR EVERY ADOLESCENT @HEALTHY DIETS</a:t>
            </a:r>
            <a:endParaRPr lang="en-US" sz="1400" b="1" kern="1400" cap="all" spc="53" dirty="0">
              <a:solidFill>
                <a:srgbClr val="BD219C"/>
              </a:solidFill>
              <a:latin typeface="Arial" charset="0"/>
              <a:ea typeface="Arial" charset="0"/>
              <a:cs typeface="Arial" charset="0"/>
            </a:endParaRPr>
          </a:p>
        </p:txBody>
      </p:sp>
      <p:pic>
        <p:nvPicPr>
          <p:cNvPr id="2" name="Picture 1">
            <a:extLst>
              <a:ext uri="{FF2B5EF4-FFF2-40B4-BE49-F238E27FC236}">
                <a16:creationId xmlns:a16="http://schemas.microsoft.com/office/drawing/2014/main" id="{4136321B-4841-46D1-8F99-D9A14EBC11DA}"/>
              </a:ext>
            </a:extLst>
          </p:cNvPr>
          <p:cNvPicPr>
            <a:picLocks noChangeAspect="1"/>
          </p:cNvPicPr>
          <p:nvPr/>
        </p:nvPicPr>
        <p:blipFill>
          <a:blip r:embed="rId4"/>
          <a:stretch>
            <a:fillRect/>
          </a:stretch>
        </p:blipFill>
        <p:spPr>
          <a:xfrm>
            <a:off x="1" y="5520267"/>
            <a:ext cx="5213790" cy="1330869"/>
          </a:xfrm>
          <a:prstGeom prst="rect">
            <a:avLst/>
          </a:prstGeom>
        </p:spPr>
      </p:pic>
      <p:sp>
        <p:nvSpPr>
          <p:cNvPr id="5" name="TextBox 4">
            <a:extLst>
              <a:ext uri="{FF2B5EF4-FFF2-40B4-BE49-F238E27FC236}">
                <a16:creationId xmlns:a16="http://schemas.microsoft.com/office/drawing/2014/main" id="{CEAB7F23-91F1-4C92-BC27-A852A91A1496}"/>
              </a:ext>
            </a:extLst>
          </p:cNvPr>
          <p:cNvSpPr txBox="1"/>
          <p:nvPr/>
        </p:nvSpPr>
        <p:spPr>
          <a:xfrm>
            <a:off x="5982534" y="5907244"/>
            <a:ext cx="4572000" cy="492443"/>
          </a:xfrm>
          <a:prstGeom prst="rect">
            <a:avLst/>
          </a:prstGeom>
          <a:noFill/>
        </p:spPr>
        <p:txBody>
          <a:bodyPr wrap="square" rtlCol="0">
            <a:spAutoFit/>
          </a:bodyPr>
          <a:lstStyle/>
          <a:p>
            <a:r>
              <a:rPr lang="en-US" sz="1200" dirty="0"/>
              <a:t>CNNS was conducted with financial support from</a:t>
            </a:r>
          </a:p>
          <a:p>
            <a:r>
              <a:rPr lang="en-US" sz="1400" b="1" dirty="0"/>
              <a:t>Aditya and Megha Mittal</a:t>
            </a:r>
          </a:p>
        </p:txBody>
      </p:sp>
      <p:grpSp>
        <p:nvGrpSpPr>
          <p:cNvPr id="8" name="Group 7">
            <a:extLst>
              <a:ext uri="{FF2B5EF4-FFF2-40B4-BE49-F238E27FC236}">
                <a16:creationId xmlns:a16="http://schemas.microsoft.com/office/drawing/2014/main" id="{8FFBD6F4-217D-4B7D-9FE2-12C08155B4FA}"/>
              </a:ext>
            </a:extLst>
          </p:cNvPr>
          <p:cNvGrpSpPr>
            <a:grpSpLocks noChangeAspect="1"/>
          </p:cNvGrpSpPr>
          <p:nvPr/>
        </p:nvGrpSpPr>
        <p:grpSpPr>
          <a:xfrm>
            <a:off x="7519917" y="219254"/>
            <a:ext cx="1331387" cy="757109"/>
            <a:chOff x="10526713" y="409575"/>
            <a:chExt cx="917575" cy="492126"/>
          </a:xfrm>
        </p:grpSpPr>
        <p:sp>
          <p:nvSpPr>
            <p:cNvPr id="10" name="Freeform 9">
              <a:extLst>
                <a:ext uri="{FF2B5EF4-FFF2-40B4-BE49-F238E27FC236}">
                  <a16:creationId xmlns:a16="http://schemas.microsoft.com/office/drawing/2014/main" id="{49E9F139-FFDD-438E-BCBF-2E6A8F26E006}"/>
                </a:ext>
              </a:extLst>
            </p:cNvPr>
            <p:cNvSpPr>
              <a:spLocks/>
            </p:cNvSpPr>
            <p:nvPr userDrawn="1"/>
          </p:nvSpPr>
          <p:spPr bwMode="auto">
            <a:xfrm>
              <a:off x="10806113" y="415925"/>
              <a:ext cx="84138" cy="92075"/>
            </a:xfrm>
            <a:custGeom>
              <a:avLst/>
              <a:gdLst>
                <a:gd name="T0" fmla="*/ 13 w 28"/>
                <a:gd name="T1" fmla="*/ 0 h 31"/>
                <a:gd name="T2" fmla="*/ 3 w 28"/>
                <a:gd name="T3" fmla="*/ 18 h 31"/>
                <a:gd name="T4" fmla="*/ 15 w 28"/>
                <a:gd name="T5" fmla="*/ 27 h 31"/>
                <a:gd name="T6" fmla="*/ 20 w 28"/>
                <a:gd name="T7" fmla="*/ 11 h 31"/>
                <a:gd name="T8" fmla="*/ 13 w 28"/>
                <a:gd name="T9" fmla="*/ 0 h 31"/>
              </a:gdLst>
              <a:ahLst/>
              <a:cxnLst>
                <a:cxn ang="0">
                  <a:pos x="T0" y="T1"/>
                </a:cxn>
                <a:cxn ang="0">
                  <a:pos x="T2" y="T3"/>
                </a:cxn>
                <a:cxn ang="0">
                  <a:pos x="T4" y="T5"/>
                </a:cxn>
                <a:cxn ang="0">
                  <a:pos x="T6" y="T7"/>
                </a:cxn>
                <a:cxn ang="0">
                  <a:pos x="T8" y="T9"/>
                </a:cxn>
              </a:cxnLst>
              <a:rect l="0" t="0" r="r" b="b"/>
              <a:pathLst>
                <a:path w="28" h="31">
                  <a:moveTo>
                    <a:pt x="13" y="0"/>
                  </a:moveTo>
                  <a:cubicBezTo>
                    <a:pt x="13" y="0"/>
                    <a:pt x="0" y="14"/>
                    <a:pt x="3" y="18"/>
                  </a:cubicBezTo>
                  <a:cubicBezTo>
                    <a:pt x="3" y="18"/>
                    <a:pt x="3" y="31"/>
                    <a:pt x="15" y="27"/>
                  </a:cubicBezTo>
                  <a:cubicBezTo>
                    <a:pt x="28" y="24"/>
                    <a:pt x="20" y="11"/>
                    <a:pt x="20" y="11"/>
                  </a:cubicBezTo>
                  <a:lnTo>
                    <a:pt x="13" y="0"/>
                  </a:ln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2" name="Freeform 10">
              <a:extLst>
                <a:ext uri="{FF2B5EF4-FFF2-40B4-BE49-F238E27FC236}">
                  <a16:creationId xmlns:a16="http://schemas.microsoft.com/office/drawing/2014/main" id="{F561BFDC-313C-462F-ABA8-C24CA2D325FE}"/>
                </a:ext>
              </a:extLst>
            </p:cNvPr>
            <p:cNvSpPr>
              <a:spLocks noEditPoints="1"/>
            </p:cNvSpPr>
            <p:nvPr userDrawn="1"/>
          </p:nvSpPr>
          <p:spPr bwMode="auto">
            <a:xfrm>
              <a:off x="10526713" y="454025"/>
              <a:ext cx="198438" cy="220663"/>
            </a:xfrm>
            <a:custGeom>
              <a:avLst/>
              <a:gdLst>
                <a:gd name="T0" fmla="*/ 2 w 67"/>
                <a:gd name="T1" fmla="*/ 22 h 74"/>
                <a:gd name="T2" fmla="*/ 10 w 67"/>
                <a:gd name="T3" fmla="*/ 11 h 74"/>
                <a:gd name="T4" fmla="*/ 22 w 67"/>
                <a:gd name="T5" fmla="*/ 3 h 74"/>
                <a:gd name="T6" fmla="*/ 36 w 67"/>
                <a:gd name="T7" fmla="*/ 0 h 74"/>
                <a:gd name="T8" fmla="*/ 46 w 67"/>
                <a:gd name="T9" fmla="*/ 1 h 74"/>
                <a:gd name="T10" fmla="*/ 54 w 67"/>
                <a:gd name="T11" fmla="*/ 4 h 74"/>
                <a:gd name="T12" fmla="*/ 60 w 67"/>
                <a:gd name="T13" fmla="*/ 8 h 74"/>
                <a:gd name="T14" fmla="*/ 66 w 67"/>
                <a:gd name="T15" fmla="*/ 14 h 74"/>
                <a:gd name="T16" fmla="*/ 64 w 67"/>
                <a:gd name="T17" fmla="*/ 16 h 74"/>
                <a:gd name="T18" fmla="*/ 53 w 67"/>
                <a:gd name="T19" fmla="*/ 6 h 74"/>
                <a:gd name="T20" fmla="*/ 36 w 67"/>
                <a:gd name="T21" fmla="*/ 2 h 74"/>
                <a:gd name="T22" fmla="*/ 27 w 67"/>
                <a:gd name="T23" fmla="*/ 4 h 74"/>
                <a:gd name="T24" fmla="*/ 21 w 67"/>
                <a:gd name="T25" fmla="*/ 6 h 74"/>
                <a:gd name="T26" fmla="*/ 21 w 67"/>
                <a:gd name="T27" fmla="*/ 70 h 74"/>
                <a:gd name="T28" fmla="*/ 12 w 67"/>
                <a:gd name="T29" fmla="*/ 65 h 74"/>
                <a:gd name="T30" fmla="*/ 6 w 67"/>
                <a:gd name="T31" fmla="*/ 57 h 74"/>
                <a:gd name="T32" fmla="*/ 1 w 67"/>
                <a:gd name="T33" fmla="*/ 48 h 74"/>
                <a:gd name="T34" fmla="*/ 0 w 67"/>
                <a:gd name="T35" fmla="*/ 37 h 74"/>
                <a:gd name="T36" fmla="*/ 2 w 67"/>
                <a:gd name="T37" fmla="*/ 22 h 74"/>
                <a:gd name="T38" fmla="*/ 28 w 67"/>
                <a:gd name="T39" fmla="*/ 70 h 74"/>
                <a:gd name="T40" fmla="*/ 31 w 67"/>
                <a:gd name="T41" fmla="*/ 71 h 74"/>
                <a:gd name="T42" fmla="*/ 36 w 67"/>
                <a:gd name="T43" fmla="*/ 71 h 74"/>
                <a:gd name="T44" fmla="*/ 46 w 67"/>
                <a:gd name="T45" fmla="*/ 70 h 74"/>
                <a:gd name="T46" fmla="*/ 53 w 67"/>
                <a:gd name="T47" fmla="*/ 67 h 74"/>
                <a:gd name="T48" fmla="*/ 60 w 67"/>
                <a:gd name="T49" fmla="*/ 62 h 74"/>
                <a:gd name="T50" fmla="*/ 65 w 67"/>
                <a:gd name="T51" fmla="*/ 56 h 74"/>
                <a:gd name="T52" fmla="*/ 67 w 67"/>
                <a:gd name="T53" fmla="*/ 58 h 74"/>
                <a:gd name="T54" fmla="*/ 62 w 67"/>
                <a:gd name="T55" fmla="*/ 64 h 74"/>
                <a:gd name="T56" fmla="*/ 55 w 67"/>
                <a:gd name="T57" fmla="*/ 69 h 74"/>
                <a:gd name="T58" fmla="*/ 47 w 67"/>
                <a:gd name="T59" fmla="*/ 73 h 74"/>
                <a:gd name="T60" fmla="*/ 36 w 67"/>
                <a:gd name="T61" fmla="*/ 74 h 74"/>
                <a:gd name="T62" fmla="*/ 30 w 67"/>
                <a:gd name="T63" fmla="*/ 73 h 74"/>
                <a:gd name="T64" fmla="*/ 25 w 67"/>
                <a:gd name="T65" fmla="*/ 72 h 74"/>
                <a:gd name="T66" fmla="*/ 25 w 67"/>
                <a:gd name="T67" fmla="*/ 35 h 74"/>
                <a:gd name="T68" fmla="*/ 28 w 67"/>
                <a:gd name="T69" fmla="*/ 35 h 74"/>
                <a:gd name="T70" fmla="*/ 28 w 67"/>
                <a:gd name="T71" fmla="*/ 7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74">
                  <a:moveTo>
                    <a:pt x="2" y="22"/>
                  </a:moveTo>
                  <a:cubicBezTo>
                    <a:pt x="4" y="18"/>
                    <a:pt x="7" y="14"/>
                    <a:pt x="10" y="11"/>
                  </a:cubicBezTo>
                  <a:cubicBezTo>
                    <a:pt x="14" y="7"/>
                    <a:pt x="17" y="4"/>
                    <a:pt x="22" y="3"/>
                  </a:cubicBezTo>
                  <a:cubicBezTo>
                    <a:pt x="26" y="1"/>
                    <a:pt x="31" y="0"/>
                    <a:pt x="36" y="0"/>
                  </a:cubicBezTo>
                  <a:cubicBezTo>
                    <a:pt x="40" y="0"/>
                    <a:pt x="43" y="0"/>
                    <a:pt x="46" y="1"/>
                  </a:cubicBezTo>
                  <a:cubicBezTo>
                    <a:pt x="49" y="1"/>
                    <a:pt x="51" y="2"/>
                    <a:pt x="54" y="4"/>
                  </a:cubicBezTo>
                  <a:cubicBezTo>
                    <a:pt x="56" y="5"/>
                    <a:pt x="58" y="6"/>
                    <a:pt x="60" y="8"/>
                  </a:cubicBezTo>
                  <a:cubicBezTo>
                    <a:pt x="62" y="10"/>
                    <a:pt x="64" y="12"/>
                    <a:pt x="66" y="14"/>
                  </a:cubicBezTo>
                  <a:cubicBezTo>
                    <a:pt x="64" y="16"/>
                    <a:pt x="64" y="16"/>
                    <a:pt x="64" y="16"/>
                  </a:cubicBezTo>
                  <a:cubicBezTo>
                    <a:pt x="61" y="12"/>
                    <a:pt x="57" y="9"/>
                    <a:pt x="53" y="6"/>
                  </a:cubicBezTo>
                  <a:cubicBezTo>
                    <a:pt x="48" y="4"/>
                    <a:pt x="42" y="2"/>
                    <a:pt x="36" y="2"/>
                  </a:cubicBezTo>
                  <a:cubicBezTo>
                    <a:pt x="33" y="2"/>
                    <a:pt x="30" y="3"/>
                    <a:pt x="27" y="4"/>
                  </a:cubicBezTo>
                  <a:cubicBezTo>
                    <a:pt x="24" y="5"/>
                    <a:pt x="22" y="5"/>
                    <a:pt x="21" y="6"/>
                  </a:cubicBezTo>
                  <a:cubicBezTo>
                    <a:pt x="21" y="70"/>
                    <a:pt x="21" y="70"/>
                    <a:pt x="21" y="70"/>
                  </a:cubicBezTo>
                  <a:cubicBezTo>
                    <a:pt x="18" y="69"/>
                    <a:pt x="15" y="67"/>
                    <a:pt x="12" y="65"/>
                  </a:cubicBezTo>
                  <a:cubicBezTo>
                    <a:pt x="10" y="63"/>
                    <a:pt x="7" y="60"/>
                    <a:pt x="6" y="57"/>
                  </a:cubicBezTo>
                  <a:cubicBezTo>
                    <a:pt x="4" y="54"/>
                    <a:pt x="2" y="51"/>
                    <a:pt x="1" y="48"/>
                  </a:cubicBezTo>
                  <a:cubicBezTo>
                    <a:pt x="0" y="44"/>
                    <a:pt x="0" y="41"/>
                    <a:pt x="0" y="37"/>
                  </a:cubicBezTo>
                  <a:cubicBezTo>
                    <a:pt x="0" y="32"/>
                    <a:pt x="1" y="27"/>
                    <a:pt x="2" y="22"/>
                  </a:cubicBezTo>
                  <a:close/>
                  <a:moveTo>
                    <a:pt x="28" y="70"/>
                  </a:moveTo>
                  <a:cubicBezTo>
                    <a:pt x="29" y="70"/>
                    <a:pt x="30" y="71"/>
                    <a:pt x="31" y="71"/>
                  </a:cubicBezTo>
                  <a:cubicBezTo>
                    <a:pt x="32" y="71"/>
                    <a:pt x="34" y="71"/>
                    <a:pt x="36" y="71"/>
                  </a:cubicBezTo>
                  <a:cubicBezTo>
                    <a:pt x="40" y="71"/>
                    <a:pt x="43" y="71"/>
                    <a:pt x="46" y="70"/>
                  </a:cubicBezTo>
                  <a:cubicBezTo>
                    <a:pt x="48" y="69"/>
                    <a:pt x="51" y="68"/>
                    <a:pt x="53" y="67"/>
                  </a:cubicBezTo>
                  <a:cubicBezTo>
                    <a:pt x="56" y="66"/>
                    <a:pt x="58" y="64"/>
                    <a:pt x="60" y="62"/>
                  </a:cubicBezTo>
                  <a:cubicBezTo>
                    <a:pt x="62" y="60"/>
                    <a:pt x="63" y="58"/>
                    <a:pt x="65" y="56"/>
                  </a:cubicBezTo>
                  <a:cubicBezTo>
                    <a:pt x="67" y="58"/>
                    <a:pt x="67" y="58"/>
                    <a:pt x="67" y="58"/>
                  </a:cubicBezTo>
                  <a:cubicBezTo>
                    <a:pt x="66" y="60"/>
                    <a:pt x="64" y="62"/>
                    <a:pt x="62" y="64"/>
                  </a:cubicBezTo>
                  <a:cubicBezTo>
                    <a:pt x="60" y="66"/>
                    <a:pt x="58" y="68"/>
                    <a:pt x="55" y="69"/>
                  </a:cubicBezTo>
                  <a:cubicBezTo>
                    <a:pt x="53" y="71"/>
                    <a:pt x="50" y="72"/>
                    <a:pt x="47" y="73"/>
                  </a:cubicBezTo>
                  <a:cubicBezTo>
                    <a:pt x="44" y="74"/>
                    <a:pt x="40" y="74"/>
                    <a:pt x="36" y="74"/>
                  </a:cubicBezTo>
                  <a:cubicBezTo>
                    <a:pt x="34" y="74"/>
                    <a:pt x="32" y="74"/>
                    <a:pt x="30" y="73"/>
                  </a:cubicBezTo>
                  <a:cubicBezTo>
                    <a:pt x="28" y="73"/>
                    <a:pt x="27" y="73"/>
                    <a:pt x="25" y="72"/>
                  </a:cubicBezTo>
                  <a:cubicBezTo>
                    <a:pt x="25" y="35"/>
                    <a:pt x="25" y="35"/>
                    <a:pt x="25" y="35"/>
                  </a:cubicBezTo>
                  <a:cubicBezTo>
                    <a:pt x="28" y="35"/>
                    <a:pt x="28" y="35"/>
                    <a:pt x="28" y="35"/>
                  </a:cubicBezTo>
                  <a:lnTo>
                    <a:pt x="28" y="7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3" name="Freeform 11">
              <a:extLst>
                <a:ext uri="{FF2B5EF4-FFF2-40B4-BE49-F238E27FC236}">
                  <a16:creationId xmlns:a16="http://schemas.microsoft.com/office/drawing/2014/main" id="{1996A2E9-CC1E-4B00-A5A0-860DB85458D2}"/>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close/>
                  <a:moveTo>
                    <a:pt x="41" y="54"/>
                  </a:moveTo>
                  <a:lnTo>
                    <a:pt x="47" y="54"/>
                  </a:lnTo>
                  <a:lnTo>
                    <a:pt x="69" y="98"/>
                  </a:lnTo>
                  <a:lnTo>
                    <a:pt x="69" y="0"/>
                  </a:lnTo>
                  <a:lnTo>
                    <a:pt x="75" y="0"/>
                  </a:lnTo>
                  <a:lnTo>
                    <a:pt x="75" y="116"/>
                  </a:lnTo>
                  <a:lnTo>
                    <a:pt x="41"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4" name="Freeform 12">
              <a:extLst>
                <a:ext uri="{FF2B5EF4-FFF2-40B4-BE49-F238E27FC236}">
                  <a16:creationId xmlns:a16="http://schemas.microsoft.com/office/drawing/2014/main" id="{43967E12-DDEE-4226-BEF3-C43AC6B3335D}"/>
                </a:ext>
              </a:extLst>
            </p:cNvPr>
            <p:cNvSpPr>
              <a:spLocks noEditPoints="1"/>
            </p:cNvSpPr>
            <p:nvPr userDrawn="1"/>
          </p:nvSpPr>
          <p:spPr bwMode="auto">
            <a:xfrm>
              <a:off x="10848975" y="457200"/>
              <a:ext cx="119063" cy="184150"/>
            </a:xfrm>
            <a:custGeom>
              <a:avLst/>
              <a:gdLst>
                <a:gd name="T0" fmla="*/ 0 w 75"/>
                <a:gd name="T1" fmla="*/ 0 h 116"/>
                <a:gd name="T2" fmla="*/ 0 w 75"/>
                <a:gd name="T3" fmla="*/ 0 h 116"/>
                <a:gd name="T4" fmla="*/ 41 w 75"/>
                <a:gd name="T5" fmla="*/ 54 h 116"/>
                <a:gd name="T6" fmla="*/ 47 w 75"/>
                <a:gd name="T7" fmla="*/ 54 h 116"/>
                <a:gd name="T8" fmla="*/ 69 w 75"/>
                <a:gd name="T9" fmla="*/ 98 h 116"/>
                <a:gd name="T10" fmla="*/ 69 w 75"/>
                <a:gd name="T11" fmla="*/ 0 h 116"/>
                <a:gd name="T12" fmla="*/ 75 w 75"/>
                <a:gd name="T13" fmla="*/ 0 h 116"/>
                <a:gd name="T14" fmla="*/ 75 w 75"/>
                <a:gd name="T15" fmla="*/ 116 h 116"/>
                <a:gd name="T16" fmla="*/ 41 w 75"/>
                <a:gd name="T17" fmla="*/ 5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16">
                  <a:moveTo>
                    <a:pt x="0" y="0"/>
                  </a:moveTo>
                  <a:lnTo>
                    <a:pt x="0" y="0"/>
                  </a:lnTo>
                  <a:moveTo>
                    <a:pt x="41" y="54"/>
                  </a:moveTo>
                  <a:lnTo>
                    <a:pt x="47" y="54"/>
                  </a:lnTo>
                  <a:lnTo>
                    <a:pt x="69" y="98"/>
                  </a:lnTo>
                  <a:lnTo>
                    <a:pt x="69" y="0"/>
                  </a:lnTo>
                  <a:lnTo>
                    <a:pt x="75" y="0"/>
                  </a:lnTo>
                  <a:lnTo>
                    <a:pt x="75" y="116"/>
                  </a:lnTo>
                  <a:lnTo>
                    <a:pt x="41" y="54"/>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5" name="Freeform 13">
              <a:extLst>
                <a:ext uri="{FF2B5EF4-FFF2-40B4-BE49-F238E27FC236}">
                  <a16:creationId xmlns:a16="http://schemas.microsoft.com/office/drawing/2014/main" id="{6FF43985-D235-4D39-86AA-E343F08976CA}"/>
                </a:ext>
              </a:extLst>
            </p:cNvPr>
            <p:cNvSpPr>
              <a:spLocks/>
            </p:cNvSpPr>
            <p:nvPr userDrawn="1"/>
          </p:nvSpPr>
          <p:spPr bwMode="auto">
            <a:xfrm>
              <a:off x="10896600" y="444500"/>
              <a:ext cx="79375" cy="236538"/>
            </a:xfrm>
            <a:custGeom>
              <a:avLst/>
              <a:gdLst>
                <a:gd name="T0" fmla="*/ 50 w 50"/>
                <a:gd name="T1" fmla="*/ 149 h 149"/>
                <a:gd name="T2" fmla="*/ 0 w 50"/>
                <a:gd name="T3" fmla="*/ 57 h 149"/>
                <a:gd name="T4" fmla="*/ 20 w 50"/>
                <a:gd name="T5" fmla="*/ 57 h 149"/>
                <a:gd name="T6" fmla="*/ 33 w 50"/>
                <a:gd name="T7" fmla="*/ 81 h 149"/>
                <a:gd name="T8" fmla="*/ 33 w 50"/>
                <a:gd name="T9" fmla="*/ 0 h 149"/>
                <a:gd name="T10" fmla="*/ 50 w 50"/>
                <a:gd name="T11" fmla="*/ 0 h 149"/>
                <a:gd name="T12" fmla="*/ 50 w 50"/>
                <a:gd name="T13" fmla="*/ 149 h 149"/>
              </a:gdLst>
              <a:ahLst/>
              <a:cxnLst>
                <a:cxn ang="0">
                  <a:pos x="T0" y="T1"/>
                </a:cxn>
                <a:cxn ang="0">
                  <a:pos x="T2" y="T3"/>
                </a:cxn>
                <a:cxn ang="0">
                  <a:pos x="T4" y="T5"/>
                </a:cxn>
                <a:cxn ang="0">
                  <a:pos x="T6" y="T7"/>
                </a:cxn>
                <a:cxn ang="0">
                  <a:pos x="T8" y="T9"/>
                </a:cxn>
                <a:cxn ang="0">
                  <a:pos x="T10" y="T11"/>
                </a:cxn>
                <a:cxn ang="0">
                  <a:pos x="T12" y="T13"/>
                </a:cxn>
              </a:cxnLst>
              <a:rect l="0" t="0" r="r" b="b"/>
              <a:pathLst>
                <a:path w="50" h="149">
                  <a:moveTo>
                    <a:pt x="50" y="149"/>
                  </a:moveTo>
                  <a:lnTo>
                    <a:pt x="0" y="57"/>
                  </a:lnTo>
                  <a:lnTo>
                    <a:pt x="20" y="57"/>
                  </a:lnTo>
                  <a:lnTo>
                    <a:pt x="33" y="81"/>
                  </a:lnTo>
                  <a:lnTo>
                    <a:pt x="33" y="0"/>
                  </a:lnTo>
                  <a:lnTo>
                    <a:pt x="50" y="0"/>
                  </a:lnTo>
                  <a:lnTo>
                    <a:pt x="50" y="149"/>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6" name="Freeform 14">
              <a:extLst>
                <a:ext uri="{FF2B5EF4-FFF2-40B4-BE49-F238E27FC236}">
                  <a16:creationId xmlns:a16="http://schemas.microsoft.com/office/drawing/2014/main" id="{93456240-EB07-4886-A52B-3C23B9FD730D}"/>
                </a:ext>
              </a:extLst>
            </p:cNvPr>
            <p:cNvSpPr>
              <a:spLocks noEditPoints="1"/>
            </p:cNvSpPr>
            <p:nvPr userDrawn="1"/>
          </p:nvSpPr>
          <p:spPr bwMode="auto">
            <a:xfrm>
              <a:off x="11042650" y="457200"/>
              <a:ext cx="176213" cy="211138"/>
            </a:xfrm>
            <a:custGeom>
              <a:avLst/>
              <a:gdLst>
                <a:gd name="T0" fmla="*/ 75 w 111"/>
                <a:gd name="T1" fmla="*/ 133 h 133"/>
                <a:gd name="T2" fmla="*/ 5 w 111"/>
                <a:gd name="T3" fmla="*/ 11 h 133"/>
                <a:gd name="T4" fmla="*/ 5 w 111"/>
                <a:gd name="T5" fmla="*/ 133 h 133"/>
                <a:gd name="T6" fmla="*/ 0 w 111"/>
                <a:gd name="T7" fmla="*/ 133 h 133"/>
                <a:gd name="T8" fmla="*/ 0 w 111"/>
                <a:gd name="T9" fmla="*/ 0 h 133"/>
                <a:gd name="T10" fmla="*/ 35 w 111"/>
                <a:gd name="T11" fmla="*/ 0 h 133"/>
                <a:gd name="T12" fmla="*/ 111 w 111"/>
                <a:gd name="T13" fmla="*/ 133 h 133"/>
                <a:gd name="T14" fmla="*/ 75 w 111"/>
                <a:gd name="T15" fmla="*/ 133 h 133"/>
                <a:gd name="T16" fmla="*/ 75 w 111"/>
                <a:gd name="T17" fmla="*/ 54 h 133"/>
                <a:gd name="T18" fmla="*/ 82 w 111"/>
                <a:gd name="T19" fmla="*/ 54 h 133"/>
                <a:gd name="T20" fmla="*/ 105 w 111"/>
                <a:gd name="T21" fmla="*/ 98 h 133"/>
                <a:gd name="T22" fmla="*/ 105 w 111"/>
                <a:gd name="T23" fmla="*/ 0 h 133"/>
                <a:gd name="T24" fmla="*/ 111 w 111"/>
                <a:gd name="T25" fmla="*/ 0 h 133"/>
                <a:gd name="T26" fmla="*/ 111 w 111"/>
                <a:gd name="T27" fmla="*/ 116 h 133"/>
                <a:gd name="T28" fmla="*/ 75 w 111"/>
                <a:gd name="T29" fmla="*/ 5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33">
                  <a:moveTo>
                    <a:pt x="75" y="133"/>
                  </a:moveTo>
                  <a:lnTo>
                    <a:pt x="5" y="11"/>
                  </a:lnTo>
                  <a:lnTo>
                    <a:pt x="5" y="133"/>
                  </a:lnTo>
                  <a:lnTo>
                    <a:pt x="0" y="133"/>
                  </a:lnTo>
                  <a:lnTo>
                    <a:pt x="0" y="0"/>
                  </a:lnTo>
                  <a:lnTo>
                    <a:pt x="35" y="0"/>
                  </a:lnTo>
                  <a:lnTo>
                    <a:pt x="111" y="133"/>
                  </a:lnTo>
                  <a:lnTo>
                    <a:pt x="75" y="133"/>
                  </a:lnTo>
                  <a:close/>
                  <a:moveTo>
                    <a:pt x="75" y="54"/>
                  </a:moveTo>
                  <a:lnTo>
                    <a:pt x="82" y="54"/>
                  </a:lnTo>
                  <a:lnTo>
                    <a:pt x="105" y="98"/>
                  </a:lnTo>
                  <a:lnTo>
                    <a:pt x="105" y="0"/>
                  </a:lnTo>
                  <a:lnTo>
                    <a:pt x="111" y="0"/>
                  </a:lnTo>
                  <a:lnTo>
                    <a:pt x="111" y="116"/>
                  </a:lnTo>
                  <a:lnTo>
                    <a:pt x="75" y="5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7" name="Freeform 15">
              <a:extLst>
                <a:ext uri="{FF2B5EF4-FFF2-40B4-BE49-F238E27FC236}">
                  <a16:creationId xmlns:a16="http://schemas.microsoft.com/office/drawing/2014/main" id="{E0D18A68-B8CB-4968-8FDC-FE423FCE545A}"/>
                </a:ext>
              </a:extLst>
            </p:cNvPr>
            <p:cNvSpPr>
              <a:spLocks noEditPoints="1"/>
            </p:cNvSpPr>
            <p:nvPr userDrawn="1"/>
          </p:nvSpPr>
          <p:spPr bwMode="auto">
            <a:xfrm>
              <a:off x="11277600" y="454025"/>
              <a:ext cx="166688" cy="220663"/>
            </a:xfrm>
            <a:custGeom>
              <a:avLst/>
              <a:gdLst>
                <a:gd name="T0" fmla="*/ 18 w 56"/>
                <a:gd name="T1" fmla="*/ 37 h 74"/>
                <a:gd name="T2" fmla="*/ 46 w 56"/>
                <a:gd name="T3" fmla="*/ 68 h 74"/>
                <a:gd name="T4" fmla="*/ 43 w 56"/>
                <a:gd name="T5" fmla="*/ 70 h 74"/>
                <a:gd name="T6" fmla="*/ 39 w 56"/>
                <a:gd name="T7" fmla="*/ 72 h 74"/>
                <a:gd name="T8" fmla="*/ 34 w 56"/>
                <a:gd name="T9" fmla="*/ 73 h 74"/>
                <a:gd name="T10" fmla="*/ 26 w 56"/>
                <a:gd name="T11" fmla="*/ 74 h 74"/>
                <a:gd name="T12" fmla="*/ 10 w 56"/>
                <a:gd name="T13" fmla="*/ 70 h 74"/>
                <a:gd name="T14" fmla="*/ 0 w 56"/>
                <a:gd name="T15" fmla="*/ 62 h 74"/>
                <a:gd name="T16" fmla="*/ 2 w 56"/>
                <a:gd name="T17" fmla="*/ 60 h 74"/>
                <a:gd name="T18" fmla="*/ 12 w 56"/>
                <a:gd name="T19" fmla="*/ 68 h 74"/>
                <a:gd name="T20" fmla="*/ 26 w 56"/>
                <a:gd name="T21" fmla="*/ 71 h 74"/>
                <a:gd name="T22" fmla="*/ 35 w 56"/>
                <a:gd name="T23" fmla="*/ 70 h 74"/>
                <a:gd name="T24" fmla="*/ 41 w 56"/>
                <a:gd name="T25" fmla="*/ 68 h 74"/>
                <a:gd name="T26" fmla="*/ 15 w 56"/>
                <a:gd name="T27" fmla="*/ 37 h 74"/>
                <a:gd name="T28" fmla="*/ 18 w 56"/>
                <a:gd name="T29" fmla="*/ 37 h 74"/>
                <a:gd name="T30" fmla="*/ 54 w 56"/>
                <a:gd name="T31" fmla="*/ 46 h 74"/>
                <a:gd name="T32" fmla="*/ 55 w 56"/>
                <a:gd name="T33" fmla="*/ 53 h 74"/>
                <a:gd name="T34" fmla="*/ 53 w 56"/>
                <a:gd name="T35" fmla="*/ 60 h 74"/>
                <a:gd name="T36" fmla="*/ 49 w 56"/>
                <a:gd name="T37" fmla="*/ 66 h 74"/>
                <a:gd name="T38" fmla="*/ 9 w 56"/>
                <a:gd name="T39" fmla="*/ 21 h 74"/>
                <a:gd name="T40" fmla="*/ 6 w 56"/>
                <a:gd name="T41" fmla="*/ 17 h 74"/>
                <a:gd name="T42" fmla="*/ 4 w 56"/>
                <a:gd name="T43" fmla="*/ 11 h 74"/>
                <a:gd name="T44" fmla="*/ 11 w 56"/>
                <a:gd name="T45" fmla="*/ 3 h 74"/>
                <a:gd name="T46" fmla="*/ 31 w 56"/>
                <a:gd name="T47" fmla="*/ 0 h 74"/>
                <a:gd name="T48" fmla="*/ 38 w 56"/>
                <a:gd name="T49" fmla="*/ 1 h 74"/>
                <a:gd name="T50" fmla="*/ 45 w 56"/>
                <a:gd name="T51" fmla="*/ 3 h 74"/>
                <a:gd name="T52" fmla="*/ 51 w 56"/>
                <a:gd name="T53" fmla="*/ 6 h 74"/>
                <a:gd name="T54" fmla="*/ 56 w 56"/>
                <a:gd name="T55" fmla="*/ 10 h 74"/>
                <a:gd name="T56" fmla="*/ 54 w 56"/>
                <a:gd name="T57" fmla="*/ 12 h 74"/>
                <a:gd name="T58" fmla="*/ 49 w 56"/>
                <a:gd name="T59" fmla="*/ 8 h 74"/>
                <a:gd name="T60" fmla="*/ 44 w 56"/>
                <a:gd name="T61" fmla="*/ 5 h 74"/>
                <a:gd name="T62" fmla="*/ 37 w 56"/>
                <a:gd name="T63" fmla="*/ 3 h 74"/>
                <a:gd name="T64" fmla="*/ 31 w 56"/>
                <a:gd name="T65" fmla="*/ 3 h 74"/>
                <a:gd name="T66" fmla="*/ 24 w 56"/>
                <a:gd name="T67" fmla="*/ 3 h 74"/>
                <a:gd name="T68" fmla="*/ 19 w 56"/>
                <a:gd name="T69" fmla="*/ 4 h 74"/>
                <a:gd name="T70" fmla="*/ 50 w 56"/>
                <a:gd name="T71" fmla="*/ 40 h 74"/>
                <a:gd name="T72" fmla="*/ 54 w 56"/>
                <a:gd name="T73"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74">
                  <a:moveTo>
                    <a:pt x="18" y="37"/>
                  </a:moveTo>
                  <a:cubicBezTo>
                    <a:pt x="46" y="68"/>
                    <a:pt x="46" y="68"/>
                    <a:pt x="46" y="68"/>
                  </a:cubicBezTo>
                  <a:cubicBezTo>
                    <a:pt x="45" y="69"/>
                    <a:pt x="44" y="69"/>
                    <a:pt x="43" y="70"/>
                  </a:cubicBezTo>
                  <a:cubicBezTo>
                    <a:pt x="42" y="71"/>
                    <a:pt x="41" y="71"/>
                    <a:pt x="39" y="72"/>
                  </a:cubicBezTo>
                  <a:cubicBezTo>
                    <a:pt x="38" y="72"/>
                    <a:pt x="36" y="73"/>
                    <a:pt x="34" y="73"/>
                  </a:cubicBezTo>
                  <a:cubicBezTo>
                    <a:pt x="32" y="74"/>
                    <a:pt x="29" y="74"/>
                    <a:pt x="26" y="74"/>
                  </a:cubicBezTo>
                  <a:cubicBezTo>
                    <a:pt x="20" y="74"/>
                    <a:pt x="14" y="73"/>
                    <a:pt x="10" y="70"/>
                  </a:cubicBezTo>
                  <a:cubicBezTo>
                    <a:pt x="6" y="68"/>
                    <a:pt x="3" y="65"/>
                    <a:pt x="0" y="62"/>
                  </a:cubicBezTo>
                  <a:cubicBezTo>
                    <a:pt x="2" y="60"/>
                    <a:pt x="2" y="60"/>
                    <a:pt x="2" y="60"/>
                  </a:cubicBezTo>
                  <a:cubicBezTo>
                    <a:pt x="5" y="63"/>
                    <a:pt x="8" y="66"/>
                    <a:pt x="12" y="68"/>
                  </a:cubicBezTo>
                  <a:cubicBezTo>
                    <a:pt x="16" y="70"/>
                    <a:pt x="21" y="71"/>
                    <a:pt x="26" y="71"/>
                  </a:cubicBezTo>
                  <a:cubicBezTo>
                    <a:pt x="30" y="71"/>
                    <a:pt x="33" y="71"/>
                    <a:pt x="35" y="70"/>
                  </a:cubicBezTo>
                  <a:cubicBezTo>
                    <a:pt x="37" y="69"/>
                    <a:pt x="39" y="69"/>
                    <a:pt x="41" y="68"/>
                  </a:cubicBezTo>
                  <a:cubicBezTo>
                    <a:pt x="15" y="37"/>
                    <a:pt x="15" y="37"/>
                    <a:pt x="15" y="37"/>
                  </a:cubicBezTo>
                  <a:lnTo>
                    <a:pt x="18" y="37"/>
                  </a:lnTo>
                  <a:close/>
                  <a:moveTo>
                    <a:pt x="54" y="46"/>
                  </a:moveTo>
                  <a:cubicBezTo>
                    <a:pt x="55" y="48"/>
                    <a:pt x="55" y="50"/>
                    <a:pt x="55" y="53"/>
                  </a:cubicBezTo>
                  <a:cubicBezTo>
                    <a:pt x="55" y="56"/>
                    <a:pt x="55" y="58"/>
                    <a:pt x="53" y="60"/>
                  </a:cubicBezTo>
                  <a:cubicBezTo>
                    <a:pt x="52" y="62"/>
                    <a:pt x="51" y="64"/>
                    <a:pt x="49" y="66"/>
                  </a:cubicBezTo>
                  <a:cubicBezTo>
                    <a:pt x="9" y="21"/>
                    <a:pt x="9" y="21"/>
                    <a:pt x="9" y="21"/>
                  </a:cubicBezTo>
                  <a:cubicBezTo>
                    <a:pt x="8" y="19"/>
                    <a:pt x="7" y="18"/>
                    <a:pt x="6" y="17"/>
                  </a:cubicBezTo>
                  <a:cubicBezTo>
                    <a:pt x="5" y="15"/>
                    <a:pt x="4" y="13"/>
                    <a:pt x="4" y="11"/>
                  </a:cubicBezTo>
                  <a:cubicBezTo>
                    <a:pt x="4" y="8"/>
                    <a:pt x="7" y="6"/>
                    <a:pt x="11" y="3"/>
                  </a:cubicBezTo>
                  <a:cubicBezTo>
                    <a:pt x="16" y="1"/>
                    <a:pt x="22" y="0"/>
                    <a:pt x="31" y="0"/>
                  </a:cubicBezTo>
                  <a:cubicBezTo>
                    <a:pt x="34" y="0"/>
                    <a:pt x="36" y="0"/>
                    <a:pt x="38" y="1"/>
                  </a:cubicBezTo>
                  <a:cubicBezTo>
                    <a:pt x="41" y="1"/>
                    <a:pt x="43" y="2"/>
                    <a:pt x="45" y="3"/>
                  </a:cubicBezTo>
                  <a:cubicBezTo>
                    <a:pt x="47" y="4"/>
                    <a:pt x="50" y="5"/>
                    <a:pt x="51" y="6"/>
                  </a:cubicBezTo>
                  <a:cubicBezTo>
                    <a:pt x="53" y="7"/>
                    <a:pt x="55" y="9"/>
                    <a:pt x="56" y="10"/>
                  </a:cubicBezTo>
                  <a:cubicBezTo>
                    <a:pt x="54" y="12"/>
                    <a:pt x="54" y="12"/>
                    <a:pt x="54" y="12"/>
                  </a:cubicBezTo>
                  <a:cubicBezTo>
                    <a:pt x="53" y="10"/>
                    <a:pt x="51" y="9"/>
                    <a:pt x="49" y="8"/>
                  </a:cubicBezTo>
                  <a:cubicBezTo>
                    <a:pt x="48" y="7"/>
                    <a:pt x="46" y="6"/>
                    <a:pt x="44" y="5"/>
                  </a:cubicBezTo>
                  <a:cubicBezTo>
                    <a:pt x="42" y="4"/>
                    <a:pt x="40" y="4"/>
                    <a:pt x="37" y="3"/>
                  </a:cubicBezTo>
                  <a:cubicBezTo>
                    <a:pt x="35" y="3"/>
                    <a:pt x="33" y="3"/>
                    <a:pt x="31" y="3"/>
                  </a:cubicBezTo>
                  <a:cubicBezTo>
                    <a:pt x="29" y="3"/>
                    <a:pt x="26" y="3"/>
                    <a:pt x="24" y="3"/>
                  </a:cubicBezTo>
                  <a:cubicBezTo>
                    <a:pt x="22" y="4"/>
                    <a:pt x="20" y="4"/>
                    <a:pt x="19" y="4"/>
                  </a:cubicBezTo>
                  <a:cubicBezTo>
                    <a:pt x="50" y="40"/>
                    <a:pt x="50" y="40"/>
                    <a:pt x="50" y="40"/>
                  </a:cubicBezTo>
                  <a:cubicBezTo>
                    <a:pt x="52" y="42"/>
                    <a:pt x="53" y="44"/>
                    <a:pt x="54" y="46"/>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8" name="Freeform 16">
              <a:extLst>
                <a:ext uri="{FF2B5EF4-FFF2-40B4-BE49-F238E27FC236}">
                  <a16:creationId xmlns:a16="http://schemas.microsoft.com/office/drawing/2014/main" id="{BDE39F1D-91A8-439F-9E1D-9173FFBBD4E1}"/>
                </a:ext>
              </a:extLst>
            </p:cNvPr>
            <p:cNvSpPr>
              <a:spLocks/>
            </p:cNvSpPr>
            <p:nvPr userDrawn="1"/>
          </p:nvSpPr>
          <p:spPr bwMode="auto">
            <a:xfrm>
              <a:off x="10758488" y="498475"/>
              <a:ext cx="119063" cy="280988"/>
            </a:xfrm>
            <a:custGeom>
              <a:avLst/>
              <a:gdLst>
                <a:gd name="T0" fmla="*/ 40 w 40"/>
                <a:gd name="T1" fmla="*/ 13 h 94"/>
                <a:gd name="T2" fmla="*/ 40 w 40"/>
                <a:gd name="T3" fmla="*/ 79 h 94"/>
                <a:gd name="T4" fmla="*/ 32 w 40"/>
                <a:gd name="T5" fmla="*/ 92 h 94"/>
                <a:gd name="T6" fmla="*/ 9 w 40"/>
                <a:gd name="T7" fmla="*/ 87 h 94"/>
                <a:gd name="T8" fmla="*/ 7 w 40"/>
                <a:gd name="T9" fmla="*/ 64 h 94"/>
                <a:gd name="T10" fmla="*/ 7 w 40"/>
                <a:gd name="T11" fmla="*/ 13 h 94"/>
                <a:gd name="T12" fmla="*/ 1 w 40"/>
                <a:gd name="T13" fmla="*/ 8 h 94"/>
                <a:gd name="T14" fmla="*/ 8 w 40"/>
                <a:gd name="T15" fmla="*/ 0 h 94"/>
                <a:gd name="T16" fmla="*/ 21 w 40"/>
                <a:gd name="T17" fmla="*/ 0 h 94"/>
                <a:gd name="T18" fmla="*/ 20 w 40"/>
                <a:gd name="T19" fmla="*/ 2 h 94"/>
                <a:gd name="T20" fmla="*/ 8 w 40"/>
                <a:gd name="T21" fmla="*/ 2 h 94"/>
                <a:gd name="T22" fmla="*/ 3 w 40"/>
                <a:gd name="T23" fmla="*/ 8 h 94"/>
                <a:gd name="T24" fmla="*/ 9 w 40"/>
                <a:gd name="T25" fmla="*/ 12 h 94"/>
                <a:gd name="T26" fmla="*/ 9 w 40"/>
                <a:gd name="T27" fmla="*/ 79 h 94"/>
                <a:gd name="T28" fmla="*/ 25 w 40"/>
                <a:gd name="T29" fmla="*/ 92 h 94"/>
                <a:gd name="T30" fmla="*/ 38 w 40"/>
                <a:gd name="T31" fmla="*/ 79 h 94"/>
                <a:gd name="T32" fmla="*/ 38 w 40"/>
                <a:gd name="T33" fmla="*/ 67 h 94"/>
                <a:gd name="T34" fmla="*/ 26 w 40"/>
                <a:gd name="T35" fmla="*/ 67 h 94"/>
                <a:gd name="T36" fmla="*/ 25 w 40"/>
                <a:gd name="T37" fmla="*/ 65 h 94"/>
                <a:gd name="T38" fmla="*/ 26 w 40"/>
                <a:gd name="T39" fmla="*/ 64 h 94"/>
                <a:gd name="T40" fmla="*/ 38 w 40"/>
                <a:gd name="T41" fmla="*/ 64 h 94"/>
                <a:gd name="T42" fmla="*/ 37 w 40"/>
                <a:gd name="T43" fmla="*/ 56 h 94"/>
                <a:gd name="T44" fmla="*/ 30 w 40"/>
                <a:gd name="T45" fmla="*/ 55 h 94"/>
                <a:gd name="T46" fmla="*/ 30 w 40"/>
                <a:gd name="T47" fmla="*/ 53 h 94"/>
                <a:gd name="T48" fmla="*/ 37 w 40"/>
                <a:gd name="T49" fmla="*/ 53 h 94"/>
                <a:gd name="T50" fmla="*/ 38 w 40"/>
                <a:gd name="T51" fmla="*/ 45 h 94"/>
                <a:gd name="T52" fmla="*/ 26 w 40"/>
                <a:gd name="T53" fmla="*/ 45 h 94"/>
                <a:gd name="T54" fmla="*/ 25 w 40"/>
                <a:gd name="T55" fmla="*/ 43 h 94"/>
                <a:gd name="T56" fmla="*/ 26 w 40"/>
                <a:gd name="T57" fmla="*/ 43 h 94"/>
                <a:gd name="T58" fmla="*/ 38 w 40"/>
                <a:gd name="T59" fmla="*/ 43 h 94"/>
                <a:gd name="T60" fmla="*/ 37 w 40"/>
                <a:gd name="T61" fmla="*/ 34 h 94"/>
                <a:gd name="T62" fmla="*/ 30 w 40"/>
                <a:gd name="T63" fmla="*/ 34 h 94"/>
                <a:gd name="T64" fmla="*/ 30 w 40"/>
                <a:gd name="T65" fmla="*/ 32 h 94"/>
                <a:gd name="T66" fmla="*/ 37 w 40"/>
                <a:gd name="T67" fmla="*/ 32 h 94"/>
                <a:gd name="T68" fmla="*/ 38 w 40"/>
                <a:gd name="T69" fmla="*/ 23 h 94"/>
                <a:gd name="T70" fmla="*/ 26 w 40"/>
                <a:gd name="T71" fmla="*/ 23 h 94"/>
                <a:gd name="T72" fmla="*/ 25 w 40"/>
                <a:gd name="T73" fmla="*/ 21 h 94"/>
                <a:gd name="T74" fmla="*/ 26 w 40"/>
                <a:gd name="T75" fmla="*/ 21 h 94"/>
                <a:gd name="T76" fmla="*/ 38 w 40"/>
                <a:gd name="T77" fmla="*/ 21 h 94"/>
                <a:gd name="T78" fmla="*/ 38 w 40"/>
                <a:gd name="T79" fmla="*/ 1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0" h="94">
                  <a:moveTo>
                    <a:pt x="40" y="13"/>
                  </a:moveTo>
                  <a:cubicBezTo>
                    <a:pt x="40" y="13"/>
                    <a:pt x="40" y="13"/>
                    <a:pt x="40" y="13"/>
                  </a:cubicBezTo>
                  <a:cubicBezTo>
                    <a:pt x="40" y="13"/>
                    <a:pt x="40" y="13"/>
                    <a:pt x="40" y="13"/>
                  </a:cubicBezTo>
                  <a:cubicBezTo>
                    <a:pt x="40" y="35"/>
                    <a:pt x="40" y="57"/>
                    <a:pt x="40" y="79"/>
                  </a:cubicBezTo>
                  <a:cubicBezTo>
                    <a:pt x="40" y="81"/>
                    <a:pt x="40" y="83"/>
                    <a:pt x="39" y="85"/>
                  </a:cubicBezTo>
                  <a:cubicBezTo>
                    <a:pt x="38" y="88"/>
                    <a:pt x="35" y="90"/>
                    <a:pt x="32" y="92"/>
                  </a:cubicBezTo>
                  <a:cubicBezTo>
                    <a:pt x="29" y="93"/>
                    <a:pt x="26" y="94"/>
                    <a:pt x="22" y="94"/>
                  </a:cubicBezTo>
                  <a:cubicBezTo>
                    <a:pt x="16" y="93"/>
                    <a:pt x="12" y="91"/>
                    <a:pt x="9" y="87"/>
                  </a:cubicBezTo>
                  <a:cubicBezTo>
                    <a:pt x="7" y="85"/>
                    <a:pt x="7" y="82"/>
                    <a:pt x="7" y="80"/>
                  </a:cubicBezTo>
                  <a:cubicBezTo>
                    <a:pt x="7" y="74"/>
                    <a:pt x="7" y="69"/>
                    <a:pt x="7" y="64"/>
                  </a:cubicBezTo>
                  <a:cubicBezTo>
                    <a:pt x="7" y="47"/>
                    <a:pt x="7" y="30"/>
                    <a:pt x="7" y="14"/>
                  </a:cubicBezTo>
                  <a:cubicBezTo>
                    <a:pt x="7" y="13"/>
                    <a:pt x="7" y="13"/>
                    <a:pt x="7" y="13"/>
                  </a:cubicBezTo>
                  <a:cubicBezTo>
                    <a:pt x="7" y="13"/>
                    <a:pt x="6" y="13"/>
                    <a:pt x="6" y="13"/>
                  </a:cubicBezTo>
                  <a:cubicBezTo>
                    <a:pt x="4" y="12"/>
                    <a:pt x="2" y="11"/>
                    <a:pt x="1" y="8"/>
                  </a:cubicBezTo>
                  <a:cubicBezTo>
                    <a:pt x="0" y="4"/>
                    <a:pt x="2" y="1"/>
                    <a:pt x="6" y="0"/>
                  </a:cubicBezTo>
                  <a:cubicBezTo>
                    <a:pt x="7" y="0"/>
                    <a:pt x="7" y="0"/>
                    <a:pt x="8" y="0"/>
                  </a:cubicBezTo>
                  <a:cubicBezTo>
                    <a:pt x="12" y="0"/>
                    <a:pt x="16" y="0"/>
                    <a:pt x="20" y="0"/>
                  </a:cubicBezTo>
                  <a:cubicBezTo>
                    <a:pt x="20" y="0"/>
                    <a:pt x="20" y="0"/>
                    <a:pt x="21" y="0"/>
                  </a:cubicBezTo>
                  <a:cubicBezTo>
                    <a:pt x="21" y="1"/>
                    <a:pt x="21" y="1"/>
                    <a:pt x="21" y="1"/>
                  </a:cubicBezTo>
                  <a:cubicBezTo>
                    <a:pt x="21" y="2"/>
                    <a:pt x="21" y="2"/>
                    <a:pt x="20" y="2"/>
                  </a:cubicBezTo>
                  <a:cubicBezTo>
                    <a:pt x="20" y="2"/>
                    <a:pt x="20" y="2"/>
                    <a:pt x="20" y="2"/>
                  </a:cubicBezTo>
                  <a:cubicBezTo>
                    <a:pt x="16" y="2"/>
                    <a:pt x="12" y="2"/>
                    <a:pt x="8" y="2"/>
                  </a:cubicBezTo>
                  <a:cubicBezTo>
                    <a:pt x="7" y="2"/>
                    <a:pt x="6" y="2"/>
                    <a:pt x="5" y="3"/>
                  </a:cubicBezTo>
                  <a:cubicBezTo>
                    <a:pt x="3" y="4"/>
                    <a:pt x="3" y="6"/>
                    <a:pt x="3" y="8"/>
                  </a:cubicBezTo>
                  <a:cubicBezTo>
                    <a:pt x="4" y="10"/>
                    <a:pt x="6" y="11"/>
                    <a:pt x="8" y="11"/>
                  </a:cubicBezTo>
                  <a:cubicBezTo>
                    <a:pt x="9" y="11"/>
                    <a:pt x="9" y="11"/>
                    <a:pt x="9" y="12"/>
                  </a:cubicBezTo>
                  <a:cubicBezTo>
                    <a:pt x="9" y="31"/>
                    <a:pt x="9" y="49"/>
                    <a:pt x="9" y="67"/>
                  </a:cubicBezTo>
                  <a:cubicBezTo>
                    <a:pt x="9" y="71"/>
                    <a:pt x="9" y="75"/>
                    <a:pt x="9" y="79"/>
                  </a:cubicBezTo>
                  <a:cubicBezTo>
                    <a:pt x="9" y="84"/>
                    <a:pt x="13" y="89"/>
                    <a:pt x="17" y="90"/>
                  </a:cubicBezTo>
                  <a:cubicBezTo>
                    <a:pt x="20" y="91"/>
                    <a:pt x="22" y="92"/>
                    <a:pt x="25" y="92"/>
                  </a:cubicBezTo>
                  <a:cubicBezTo>
                    <a:pt x="29" y="91"/>
                    <a:pt x="32" y="90"/>
                    <a:pt x="35" y="86"/>
                  </a:cubicBezTo>
                  <a:cubicBezTo>
                    <a:pt x="37" y="84"/>
                    <a:pt x="38" y="82"/>
                    <a:pt x="38" y="79"/>
                  </a:cubicBezTo>
                  <a:cubicBezTo>
                    <a:pt x="38" y="75"/>
                    <a:pt x="38" y="71"/>
                    <a:pt x="38" y="67"/>
                  </a:cubicBezTo>
                  <a:cubicBezTo>
                    <a:pt x="38" y="67"/>
                    <a:pt x="38" y="67"/>
                    <a:pt x="38" y="67"/>
                  </a:cubicBezTo>
                  <a:cubicBezTo>
                    <a:pt x="38" y="67"/>
                    <a:pt x="37" y="67"/>
                    <a:pt x="37" y="67"/>
                  </a:cubicBezTo>
                  <a:cubicBezTo>
                    <a:pt x="33" y="67"/>
                    <a:pt x="30" y="67"/>
                    <a:pt x="26" y="67"/>
                  </a:cubicBezTo>
                  <a:cubicBezTo>
                    <a:pt x="25" y="67"/>
                    <a:pt x="25" y="66"/>
                    <a:pt x="25" y="66"/>
                  </a:cubicBezTo>
                  <a:cubicBezTo>
                    <a:pt x="24" y="66"/>
                    <a:pt x="24" y="65"/>
                    <a:pt x="25" y="65"/>
                  </a:cubicBezTo>
                  <a:cubicBezTo>
                    <a:pt x="25" y="65"/>
                    <a:pt x="25" y="64"/>
                    <a:pt x="26" y="64"/>
                  </a:cubicBezTo>
                  <a:cubicBezTo>
                    <a:pt x="26" y="64"/>
                    <a:pt x="26" y="64"/>
                    <a:pt x="26" y="64"/>
                  </a:cubicBezTo>
                  <a:cubicBezTo>
                    <a:pt x="30" y="64"/>
                    <a:pt x="33" y="64"/>
                    <a:pt x="37" y="64"/>
                  </a:cubicBezTo>
                  <a:cubicBezTo>
                    <a:pt x="37" y="64"/>
                    <a:pt x="37" y="64"/>
                    <a:pt x="38" y="64"/>
                  </a:cubicBezTo>
                  <a:cubicBezTo>
                    <a:pt x="38" y="61"/>
                    <a:pt x="38" y="59"/>
                    <a:pt x="38" y="56"/>
                  </a:cubicBezTo>
                  <a:cubicBezTo>
                    <a:pt x="38" y="56"/>
                    <a:pt x="37" y="56"/>
                    <a:pt x="37" y="56"/>
                  </a:cubicBezTo>
                  <a:cubicBezTo>
                    <a:pt x="35" y="56"/>
                    <a:pt x="33" y="56"/>
                    <a:pt x="31" y="56"/>
                  </a:cubicBezTo>
                  <a:cubicBezTo>
                    <a:pt x="30" y="56"/>
                    <a:pt x="30" y="56"/>
                    <a:pt x="30" y="55"/>
                  </a:cubicBezTo>
                  <a:cubicBezTo>
                    <a:pt x="29" y="55"/>
                    <a:pt x="29" y="55"/>
                    <a:pt x="29" y="54"/>
                  </a:cubicBezTo>
                  <a:cubicBezTo>
                    <a:pt x="30" y="54"/>
                    <a:pt x="30" y="54"/>
                    <a:pt x="30" y="53"/>
                  </a:cubicBezTo>
                  <a:cubicBezTo>
                    <a:pt x="30" y="53"/>
                    <a:pt x="31" y="53"/>
                    <a:pt x="31" y="53"/>
                  </a:cubicBezTo>
                  <a:cubicBezTo>
                    <a:pt x="33" y="53"/>
                    <a:pt x="35" y="53"/>
                    <a:pt x="37" y="53"/>
                  </a:cubicBezTo>
                  <a:cubicBezTo>
                    <a:pt x="37" y="53"/>
                    <a:pt x="37" y="53"/>
                    <a:pt x="38" y="53"/>
                  </a:cubicBezTo>
                  <a:cubicBezTo>
                    <a:pt x="38" y="53"/>
                    <a:pt x="38" y="45"/>
                    <a:pt x="38" y="45"/>
                  </a:cubicBezTo>
                  <a:cubicBezTo>
                    <a:pt x="38" y="45"/>
                    <a:pt x="37" y="45"/>
                    <a:pt x="37" y="45"/>
                  </a:cubicBezTo>
                  <a:cubicBezTo>
                    <a:pt x="33" y="45"/>
                    <a:pt x="30" y="45"/>
                    <a:pt x="26" y="45"/>
                  </a:cubicBezTo>
                  <a:cubicBezTo>
                    <a:pt x="26" y="45"/>
                    <a:pt x="25" y="45"/>
                    <a:pt x="25" y="45"/>
                  </a:cubicBezTo>
                  <a:cubicBezTo>
                    <a:pt x="25" y="44"/>
                    <a:pt x="24" y="44"/>
                    <a:pt x="25" y="43"/>
                  </a:cubicBezTo>
                  <a:cubicBezTo>
                    <a:pt x="25" y="43"/>
                    <a:pt x="25" y="43"/>
                    <a:pt x="26" y="43"/>
                  </a:cubicBezTo>
                  <a:cubicBezTo>
                    <a:pt x="26" y="43"/>
                    <a:pt x="26" y="43"/>
                    <a:pt x="26" y="43"/>
                  </a:cubicBezTo>
                  <a:cubicBezTo>
                    <a:pt x="30" y="43"/>
                    <a:pt x="33" y="43"/>
                    <a:pt x="37" y="43"/>
                  </a:cubicBezTo>
                  <a:cubicBezTo>
                    <a:pt x="37" y="43"/>
                    <a:pt x="37" y="43"/>
                    <a:pt x="38" y="43"/>
                  </a:cubicBezTo>
                  <a:cubicBezTo>
                    <a:pt x="38" y="40"/>
                    <a:pt x="38" y="37"/>
                    <a:pt x="38" y="34"/>
                  </a:cubicBezTo>
                  <a:cubicBezTo>
                    <a:pt x="38" y="34"/>
                    <a:pt x="37" y="34"/>
                    <a:pt x="37" y="34"/>
                  </a:cubicBezTo>
                  <a:cubicBezTo>
                    <a:pt x="35" y="34"/>
                    <a:pt x="33" y="34"/>
                    <a:pt x="31" y="34"/>
                  </a:cubicBezTo>
                  <a:cubicBezTo>
                    <a:pt x="31" y="34"/>
                    <a:pt x="30" y="34"/>
                    <a:pt x="30" y="34"/>
                  </a:cubicBezTo>
                  <a:cubicBezTo>
                    <a:pt x="30" y="34"/>
                    <a:pt x="29" y="33"/>
                    <a:pt x="29" y="33"/>
                  </a:cubicBezTo>
                  <a:cubicBezTo>
                    <a:pt x="29" y="32"/>
                    <a:pt x="30" y="32"/>
                    <a:pt x="30" y="32"/>
                  </a:cubicBezTo>
                  <a:cubicBezTo>
                    <a:pt x="30" y="32"/>
                    <a:pt x="31" y="32"/>
                    <a:pt x="31" y="32"/>
                  </a:cubicBezTo>
                  <a:cubicBezTo>
                    <a:pt x="33" y="32"/>
                    <a:pt x="35" y="32"/>
                    <a:pt x="37" y="32"/>
                  </a:cubicBezTo>
                  <a:cubicBezTo>
                    <a:pt x="37" y="32"/>
                    <a:pt x="38" y="32"/>
                    <a:pt x="38" y="32"/>
                  </a:cubicBezTo>
                  <a:cubicBezTo>
                    <a:pt x="38" y="29"/>
                    <a:pt x="38" y="26"/>
                    <a:pt x="38" y="23"/>
                  </a:cubicBezTo>
                  <a:cubicBezTo>
                    <a:pt x="38" y="23"/>
                    <a:pt x="37" y="23"/>
                    <a:pt x="37" y="23"/>
                  </a:cubicBezTo>
                  <a:cubicBezTo>
                    <a:pt x="33" y="23"/>
                    <a:pt x="30" y="23"/>
                    <a:pt x="26" y="23"/>
                  </a:cubicBezTo>
                  <a:cubicBezTo>
                    <a:pt x="25" y="23"/>
                    <a:pt x="25" y="23"/>
                    <a:pt x="25" y="23"/>
                  </a:cubicBezTo>
                  <a:cubicBezTo>
                    <a:pt x="25" y="22"/>
                    <a:pt x="24" y="22"/>
                    <a:pt x="25" y="21"/>
                  </a:cubicBezTo>
                  <a:cubicBezTo>
                    <a:pt x="25" y="21"/>
                    <a:pt x="25" y="21"/>
                    <a:pt x="26" y="21"/>
                  </a:cubicBezTo>
                  <a:cubicBezTo>
                    <a:pt x="26" y="21"/>
                    <a:pt x="26" y="21"/>
                    <a:pt x="26" y="21"/>
                  </a:cubicBezTo>
                  <a:cubicBezTo>
                    <a:pt x="30" y="21"/>
                    <a:pt x="33" y="21"/>
                    <a:pt x="37" y="21"/>
                  </a:cubicBezTo>
                  <a:cubicBezTo>
                    <a:pt x="37" y="21"/>
                    <a:pt x="37" y="21"/>
                    <a:pt x="38" y="21"/>
                  </a:cubicBezTo>
                  <a:cubicBezTo>
                    <a:pt x="38" y="21"/>
                    <a:pt x="38" y="20"/>
                    <a:pt x="38" y="20"/>
                  </a:cubicBezTo>
                  <a:cubicBezTo>
                    <a:pt x="38" y="18"/>
                    <a:pt x="38" y="15"/>
                    <a:pt x="38" y="12"/>
                  </a:cubicBezTo>
                  <a:cubicBezTo>
                    <a:pt x="38" y="12"/>
                    <a:pt x="38" y="11"/>
                    <a:pt x="38" y="11"/>
                  </a:cubicBezTo>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19" name="Freeform 17">
              <a:extLst>
                <a:ext uri="{FF2B5EF4-FFF2-40B4-BE49-F238E27FC236}">
                  <a16:creationId xmlns:a16="http://schemas.microsoft.com/office/drawing/2014/main" id="{079A6574-7203-4F8D-9CB4-E60C7CF8698D}"/>
                </a:ext>
              </a:extLst>
            </p:cNvPr>
            <p:cNvSpPr>
              <a:spLocks noEditPoints="1"/>
            </p:cNvSpPr>
            <p:nvPr userDrawn="1"/>
          </p:nvSpPr>
          <p:spPr bwMode="auto">
            <a:xfrm>
              <a:off x="10809288" y="409575"/>
              <a:ext cx="68263" cy="92075"/>
            </a:xfrm>
            <a:custGeom>
              <a:avLst/>
              <a:gdLst>
                <a:gd name="T0" fmla="*/ 12 w 23"/>
                <a:gd name="T1" fmla="*/ 0 h 31"/>
                <a:gd name="T2" fmla="*/ 12 w 23"/>
                <a:gd name="T3" fmla="*/ 1 h 31"/>
                <a:gd name="T4" fmla="*/ 17 w 23"/>
                <a:gd name="T5" fmla="*/ 8 h 31"/>
                <a:gd name="T6" fmla="*/ 21 w 23"/>
                <a:gd name="T7" fmla="*/ 14 h 31"/>
                <a:gd name="T8" fmla="*/ 22 w 23"/>
                <a:gd name="T9" fmla="*/ 16 h 31"/>
                <a:gd name="T10" fmla="*/ 22 w 23"/>
                <a:gd name="T11" fmla="*/ 19 h 31"/>
                <a:gd name="T12" fmla="*/ 23 w 23"/>
                <a:gd name="T13" fmla="*/ 21 h 31"/>
                <a:gd name="T14" fmla="*/ 21 w 23"/>
                <a:gd name="T15" fmla="*/ 26 h 31"/>
                <a:gd name="T16" fmla="*/ 16 w 23"/>
                <a:gd name="T17" fmla="*/ 30 h 31"/>
                <a:gd name="T18" fmla="*/ 13 w 23"/>
                <a:gd name="T19" fmla="*/ 31 h 31"/>
                <a:gd name="T20" fmla="*/ 10 w 23"/>
                <a:gd name="T21" fmla="*/ 31 h 31"/>
                <a:gd name="T22" fmla="*/ 5 w 23"/>
                <a:gd name="T23" fmla="*/ 29 h 31"/>
                <a:gd name="T24" fmla="*/ 1 w 23"/>
                <a:gd name="T25" fmla="*/ 22 h 31"/>
                <a:gd name="T26" fmla="*/ 1 w 23"/>
                <a:gd name="T27" fmla="*/ 19 h 31"/>
                <a:gd name="T28" fmla="*/ 2 w 23"/>
                <a:gd name="T29" fmla="*/ 14 h 31"/>
                <a:gd name="T30" fmla="*/ 7 w 23"/>
                <a:gd name="T31" fmla="*/ 7 h 31"/>
                <a:gd name="T32" fmla="*/ 12 w 23"/>
                <a:gd name="T33" fmla="*/ 0 h 31"/>
                <a:gd name="T34" fmla="*/ 12 w 23"/>
                <a:gd name="T35" fmla="*/ 0 h 31"/>
                <a:gd name="T36" fmla="*/ 12 w 23"/>
                <a:gd name="T37" fmla="*/ 2 h 31"/>
                <a:gd name="T38" fmla="*/ 12 w 23"/>
                <a:gd name="T39" fmla="*/ 2 h 31"/>
                <a:gd name="T40" fmla="*/ 8 w 23"/>
                <a:gd name="T41" fmla="*/ 8 h 31"/>
                <a:gd name="T42" fmla="*/ 3 w 23"/>
                <a:gd name="T43" fmla="*/ 14 h 31"/>
                <a:gd name="T44" fmla="*/ 2 w 23"/>
                <a:gd name="T45" fmla="*/ 19 h 31"/>
                <a:gd name="T46" fmla="*/ 2 w 23"/>
                <a:gd name="T47" fmla="*/ 22 h 31"/>
                <a:gd name="T48" fmla="*/ 5 w 23"/>
                <a:gd name="T49" fmla="*/ 28 h 31"/>
                <a:gd name="T50" fmla="*/ 11 w 23"/>
                <a:gd name="T51" fmla="*/ 30 h 31"/>
                <a:gd name="T52" fmla="*/ 12 w 23"/>
                <a:gd name="T53" fmla="*/ 30 h 31"/>
                <a:gd name="T54" fmla="*/ 14 w 23"/>
                <a:gd name="T55" fmla="*/ 29 h 31"/>
                <a:gd name="T56" fmla="*/ 20 w 23"/>
                <a:gd name="T57" fmla="*/ 25 h 31"/>
                <a:gd name="T58" fmla="*/ 22 w 23"/>
                <a:gd name="T59" fmla="*/ 20 h 31"/>
                <a:gd name="T60" fmla="*/ 21 w 23"/>
                <a:gd name="T61" fmla="*/ 18 h 31"/>
                <a:gd name="T62" fmla="*/ 20 w 23"/>
                <a:gd name="T63" fmla="*/ 15 h 31"/>
                <a:gd name="T64" fmla="*/ 19 w 23"/>
                <a:gd name="T65" fmla="*/ 14 h 31"/>
                <a:gd name="T66" fmla="*/ 16 w 23"/>
                <a:gd name="T67" fmla="*/ 9 h 31"/>
                <a:gd name="T68" fmla="*/ 12 w 23"/>
                <a:gd name="T69" fmla="*/ 2 h 31"/>
                <a:gd name="T70" fmla="*/ 12 w 23"/>
                <a:gd name="T71"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 h="31">
                  <a:moveTo>
                    <a:pt x="12" y="0"/>
                  </a:moveTo>
                  <a:cubicBezTo>
                    <a:pt x="12" y="0"/>
                    <a:pt x="12" y="0"/>
                    <a:pt x="12" y="1"/>
                  </a:cubicBezTo>
                  <a:cubicBezTo>
                    <a:pt x="13" y="3"/>
                    <a:pt x="15" y="5"/>
                    <a:pt x="17" y="8"/>
                  </a:cubicBezTo>
                  <a:cubicBezTo>
                    <a:pt x="18" y="10"/>
                    <a:pt x="19" y="12"/>
                    <a:pt x="21" y="14"/>
                  </a:cubicBezTo>
                  <a:cubicBezTo>
                    <a:pt x="21" y="14"/>
                    <a:pt x="22" y="15"/>
                    <a:pt x="22" y="16"/>
                  </a:cubicBezTo>
                  <a:cubicBezTo>
                    <a:pt x="22" y="17"/>
                    <a:pt x="22" y="18"/>
                    <a:pt x="22" y="19"/>
                  </a:cubicBezTo>
                  <a:cubicBezTo>
                    <a:pt x="23" y="19"/>
                    <a:pt x="23" y="20"/>
                    <a:pt x="23" y="21"/>
                  </a:cubicBezTo>
                  <a:cubicBezTo>
                    <a:pt x="22" y="23"/>
                    <a:pt x="22" y="24"/>
                    <a:pt x="21" y="26"/>
                  </a:cubicBezTo>
                  <a:cubicBezTo>
                    <a:pt x="19" y="28"/>
                    <a:pt x="18" y="29"/>
                    <a:pt x="16" y="30"/>
                  </a:cubicBezTo>
                  <a:cubicBezTo>
                    <a:pt x="15" y="31"/>
                    <a:pt x="14" y="31"/>
                    <a:pt x="13" y="31"/>
                  </a:cubicBezTo>
                  <a:cubicBezTo>
                    <a:pt x="12" y="31"/>
                    <a:pt x="11" y="31"/>
                    <a:pt x="10" y="31"/>
                  </a:cubicBezTo>
                  <a:cubicBezTo>
                    <a:pt x="8" y="30"/>
                    <a:pt x="7" y="30"/>
                    <a:pt x="5" y="29"/>
                  </a:cubicBezTo>
                  <a:cubicBezTo>
                    <a:pt x="3" y="27"/>
                    <a:pt x="1" y="25"/>
                    <a:pt x="1" y="22"/>
                  </a:cubicBezTo>
                  <a:cubicBezTo>
                    <a:pt x="1" y="21"/>
                    <a:pt x="0" y="20"/>
                    <a:pt x="1" y="19"/>
                  </a:cubicBezTo>
                  <a:cubicBezTo>
                    <a:pt x="1" y="17"/>
                    <a:pt x="1" y="15"/>
                    <a:pt x="2" y="14"/>
                  </a:cubicBezTo>
                  <a:cubicBezTo>
                    <a:pt x="4" y="11"/>
                    <a:pt x="6" y="9"/>
                    <a:pt x="7" y="7"/>
                  </a:cubicBezTo>
                  <a:cubicBezTo>
                    <a:pt x="9" y="5"/>
                    <a:pt x="10" y="3"/>
                    <a:pt x="12" y="0"/>
                  </a:cubicBezTo>
                  <a:cubicBezTo>
                    <a:pt x="12" y="0"/>
                    <a:pt x="12" y="0"/>
                    <a:pt x="12" y="0"/>
                  </a:cubicBezTo>
                  <a:close/>
                  <a:moveTo>
                    <a:pt x="12" y="2"/>
                  </a:moveTo>
                  <a:cubicBezTo>
                    <a:pt x="12" y="2"/>
                    <a:pt x="12" y="2"/>
                    <a:pt x="12" y="2"/>
                  </a:cubicBezTo>
                  <a:cubicBezTo>
                    <a:pt x="10" y="4"/>
                    <a:pt x="9" y="6"/>
                    <a:pt x="8" y="8"/>
                  </a:cubicBezTo>
                  <a:cubicBezTo>
                    <a:pt x="6" y="10"/>
                    <a:pt x="5" y="12"/>
                    <a:pt x="3" y="14"/>
                  </a:cubicBezTo>
                  <a:cubicBezTo>
                    <a:pt x="2" y="16"/>
                    <a:pt x="2" y="18"/>
                    <a:pt x="2" y="19"/>
                  </a:cubicBezTo>
                  <a:cubicBezTo>
                    <a:pt x="2" y="20"/>
                    <a:pt x="2" y="21"/>
                    <a:pt x="2" y="22"/>
                  </a:cubicBezTo>
                  <a:cubicBezTo>
                    <a:pt x="2" y="24"/>
                    <a:pt x="4" y="26"/>
                    <a:pt x="5" y="28"/>
                  </a:cubicBezTo>
                  <a:cubicBezTo>
                    <a:pt x="7" y="29"/>
                    <a:pt x="9" y="30"/>
                    <a:pt x="11" y="30"/>
                  </a:cubicBezTo>
                  <a:cubicBezTo>
                    <a:pt x="11" y="30"/>
                    <a:pt x="12" y="30"/>
                    <a:pt x="12" y="30"/>
                  </a:cubicBezTo>
                  <a:cubicBezTo>
                    <a:pt x="13" y="30"/>
                    <a:pt x="14" y="30"/>
                    <a:pt x="14" y="29"/>
                  </a:cubicBezTo>
                  <a:cubicBezTo>
                    <a:pt x="17" y="29"/>
                    <a:pt x="19" y="27"/>
                    <a:pt x="20" y="25"/>
                  </a:cubicBezTo>
                  <a:cubicBezTo>
                    <a:pt x="21" y="24"/>
                    <a:pt x="21" y="22"/>
                    <a:pt x="22" y="20"/>
                  </a:cubicBezTo>
                  <a:cubicBezTo>
                    <a:pt x="22" y="20"/>
                    <a:pt x="22" y="19"/>
                    <a:pt x="21" y="18"/>
                  </a:cubicBezTo>
                  <a:cubicBezTo>
                    <a:pt x="21" y="17"/>
                    <a:pt x="21" y="16"/>
                    <a:pt x="20" y="15"/>
                  </a:cubicBezTo>
                  <a:cubicBezTo>
                    <a:pt x="20" y="15"/>
                    <a:pt x="20" y="14"/>
                    <a:pt x="19" y="14"/>
                  </a:cubicBezTo>
                  <a:cubicBezTo>
                    <a:pt x="18" y="12"/>
                    <a:pt x="17" y="10"/>
                    <a:pt x="16" y="9"/>
                  </a:cubicBezTo>
                  <a:cubicBezTo>
                    <a:pt x="15" y="7"/>
                    <a:pt x="13" y="4"/>
                    <a:pt x="12" y="2"/>
                  </a:cubicBezTo>
                  <a:cubicBezTo>
                    <a:pt x="12" y="2"/>
                    <a:pt x="12" y="2"/>
                    <a:pt x="12" y="2"/>
                  </a:cubicBezTo>
                  <a:close/>
                </a:path>
              </a:pathLst>
            </a:custGeom>
            <a:solidFill>
              <a:srgbClr val="E41D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0" name="Freeform 18">
              <a:extLst>
                <a:ext uri="{FF2B5EF4-FFF2-40B4-BE49-F238E27FC236}">
                  <a16:creationId xmlns:a16="http://schemas.microsoft.com/office/drawing/2014/main" id="{98628094-96A3-4169-8A39-C48C408234B9}"/>
                </a:ext>
              </a:extLst>
            </p:cNvPr>
            <p:cNvSpPr>
              <a:spLocks/>
            </p:cNvSpPr>
            <p:nvPr userDrawn="1"/>
          </p:nvSpPr>
          <p:spPr bwMode="auto">
            <a:xfrm>
              <a:off x="10842625" y="466725"/>
              <a:ext cx="20638" cy="23813"/>
            </a:xfrm>
            <a:custGeom>
              <a:avLst/>
              <a:gdLst>
                <a:gd name="T0" fmla="*/ 7 w 7"/>
                <a:gd name="T1" fmla="*/ 1 h 8"/>
                <a:gd name="T2" fmla="*/ 6 w 7"/>
                <a:gd name="T3" fmla="*/ 5 h 8"/>
                <a:gd name="T4" fmla="*/ 2 w 7"/>
                <a:gd name="T5" fmla="*/ 8 h 8"/>
                <a:gd name="T6" fmla="*/ 1 w 7"/>
                <a:gd name="T7" fmla="*/ 8 h 8"/>
                <a:gd name="T8" fmla="*/ 0 w 7"/>
                <a:gd name="T9" fmla="*/ 7 h 8"/>
                <a:gd name="T10" fmla="*/ 0 w 7"/>
                <a:gd name="T11" fmla="*/ 7 h 8"/>
                <a:gd name="T12" fmla="*/ 1 w 7"/>
                <a:gd name="T13" fmla="*/ 7 h 8"/>
                <a:gd name="T14" fmla="*/ 5 w 7"/>
                <a:gd name="T15" fmla="*/ 4 h 8"/>
                <a:gd name="T16" fmla="*/ 6 w 7"/>
                <a:gd name="T17" fmla="*/ 2 h 8"/>
                <a:gd name="T18" fmla="*/ 6 w 7"/>
                <a:gd name="T19" fmla="*/ 1 h 8"/>
                <a:gd name="T20" fmla="*/ 7 w 7"/>
                <a:gd name="T21" fmla="*/ 1 h 8"/>
                <a:gd name="T22" fmla="*/ 7 w 7"/>
                <a:gd name="T23" fmla="*/ 1 h 8"/>
                <a:gd name="T24" fmla="*/ 7 w 7"/>
                <a:gd name="T25" fmla="*/ 1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 h="8">
                  <a:moveTo>
                    <a:pt x="7" y="1"/>
                  </a:moveTo>
                  <a:cubicBezTo>
                    <a:pt x="7" y="3"/>
                    <a:pt x="7" y="4"/>
                    <a:pt x="6" y="5"/>
                  </a:cubicBezTo>
                  <a:cubicBezTo>
                    <a:pt x="5" y="7"/>
                    <a:pt x="3" y="7"/>
                    <a:pt x="2" y="8"/>
                  </a:cubicBezTo>
                  <a:cubicBezTo>
                    <a:pt x="1" y="8"/>
                    <a:pt x="1" y="8"/>
                    <a:pt x="1" y="8"/>
                  </a:cubicBezTo>
                  <a:cubicBezTo>
                    <a:pt x="0" y="8"/>
                    <a:pt x="0" y="8"/>
                    <a:pt x="0" y="7"/>
                  </a:cubicBezTo>
                  <a:cubicBezTo>
                    <a:pt x="0" y="7"/>
                    <a:pt x="0" y="7"/>
                    <a:pt x="0" y="7"/>
                  </a:cubicBezTo>
                  <a:cubicBezTo>
                    <a:pt x="1" y="7"/>
                    <a:pt x="1" y="7"/>
                    <a:pt x="1" y="7"/>
                  </a:cubicBezTo>
                  <a:cubicBezTo>
                    <a:pt x="3" y="7"/>
                    <a:pt x="4" y="6"/>
                    <a:pt x="5" y="4"/>
                  </a:cubicBezTo>
                  <a:cubicBezTo>
                    <a:pt x="6" y="4"/>
                    <a:pt x="6" y="3"/>
                    <a:pt x="6" y="2"/>
                  </a:cubicBezTo>
                  <a:cubicBezTo>
                    <a:pt x="6" y="1"/>
                    <a:pt x="6" y="1"/>
                    <a:pt x="6" y="1"/>
                  </a:cubicBezTo>
                  <a:cubicBezTo>
                    <a:pt x="6" y="1"/>
                    <a:pt x="7" y="0"/>
                    <a:pt x="7" y="1"/>
                  </a:cubicBezTo>
                  <a:cubicBezTo>
                    <a:pt x="7" y="1"/>
                    <a:pt x="7" y="1"/>
                    <a:pt x="7" y="1"/>
                  </a:cubicBezTo>
                  <a:cubicBezTo>
                    <a:pt x="7" y="1"/>
                    <a:pt x="7" y="1"/>
                    <a:pt x="7" y="1"/>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1" name="Freeform 19">
              <a:extLst>
                <a:ext uri="{FF2B5EF4-FFF2-40B4-BE49-F238E27FC236}">
                  <a16:creationId xmlns:a16="http://schemas.microsoft.com/office/drawing/2014/main" id="{F02FD7D2-A961-4ACF-93FF-95D3E37631F2}"/>
                </a:ext>
              </a:extLst>
            </p:cNvPr>
            <p:cNvSpPr>
              <a:spLocks/>
            </p:cNvSpPr>
            <p:nvPr userDrawn="1"/>
          </p:nvSpPr>
          <p:spPr bwMode="auto">
            <a:xfrm>
              <a:off x="112934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2" name="Line 20">
              <a:extLst>
                <a:ext uri="{FF2B5EF4-FFF2-40B4-BE49-F238E27FC236}">
                  <a16:creationId xmlns:a16="http://schemas.microsoft.com/office/drawing/2014/main" id="{0055B4C6-5DE8-4019-A9BD-ABA420B0CC4A}"/>
                </a:ext>
              </a:extLst>
            </p:cNvPr>
            <p:cNvSpPr>
              <a:spLocks noChangeShapeType="1"/>
            </p:cNvSpPr>
            <p:nvPr userDrawn="1"/>
          </p:nvSpPr>
          <p:spPr bwMode="auto">
            <a:xfrm flipV="1">
              <a:off x="112934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3" name="Rectangle 21">
              <a:extLst>
                <a:ext uri="{FF2B5EF4-FFF2-40B4-BE49-F238E27FC236}">
                  <a16:creationId xmlns:a16="http://schemas.microsoft.com/office/drawing/2014/main" id="{EED4E8FC-84A7-4638-B105-72EA8552F109}"/>
                </a:ext>
              </a:extLst>
            </p:cNvPr>
            <p:cNvSpPr>
              <a:spLocks noChangeArrowheads="1"/>
            </p:cNvSpPr>
            <p:nvPr userDrawn="1"/>
          </p:nvSpPr>
          <p:spPr bwMode="auto">
            <a:xfrm>
              <a:off x="11290300"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4" name="Freeform 22">
              <a:extLst>
                <a:ext uri="{FF2B5EF4-FFF2-40B4-BE49-F238E27FC236}">
                  <a16:creationId xmlns:a16="http://schemas.microsoft.com/office/drawing/2014/main" id="{4C95114E-3E3F-4242-99AD-50026B7555FE}"/>
                </a:ext>
              </a:extLst>
            </p:cNvPr>
            <p:cNvSpPr>
              <a:spLocks/>
            </p:cNvSpPr>
            <p:nvPr userDrawn="1"/>
          </p:nvSpPr>
          <p:spPr bwMode="auto">
            <a:xfrm>
              <a:off x="11253788"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5" name="Line 23">
              <a:extLst>
                <a:ext uri="{FF2B5EF4-FFF2-40B4-BE49-F238E27FC236}">
                  <a16:creationId xmlns:a16="http://schemas.microsoft.com/office/drawing/2014/main" id="{3E5FA0B1-A96F-446D-86B3-2815A79CE812}"/>
                </a:ext>
              </a:extLst>
            </p:cNvPr>
            <p:cNvSpPr>
              <a:spLocks noChangeShapeType="1"/>
            </p:cNvSpPr>
            <p:nvPr userDrawn="1"/>
          </p:nvSpPr>
          <p:spPr bwMode="auto">
            <a:xfrm flipV="1">
              <a:off x="11253788"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6" name="Rectangle 24">
              <a:extLst>
                <a:ext uri="{FF2B5EF4-FFF2-40B4-BE49-F238E27FC236}">
                  <a16:creationId xmlns:a16="http://schemas.microsoft.com/office/drawing/2014/main" id="{928778C7-203B-476D-9B85-C9A20402D9A1}"/>
                </a:ext>
              </a:extLst>
            </p:cNvPr>
            <p:cNvSpPr>
              <a:spLocks noChangeArrowheads="1"/>
            </p:cNvSpPr>
            <p:nvPr userDrawn="1"/>
          </p:nvSpPr>
          <p:spPr bwMode="auto">
            <a:xfrm>
              <a:off x="11250613"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7" name="Freeform 25">
              <a:extLst>
                <a:ext uri="{FF2B5EF4-FFF2-40B4-BE49-F238E27FC236}">
                  <a16:creationId xmlns:a16="http://schemas.microsoft.com/office/drawing/2014/main" id="{EFCBE086-1BAB-420A-8CBF-8F13AF7D7C26}"/>
                </a:ext>
              </a:extLst>
            </p:cNvPr>
            <p:cNvSpPr>
              <a:spLocks/>
            </p:cNvSpPr>
            <p:nvPr userDrawn="1"/>
          </p:nvSpPr>
          <p:spPr bwMode="auto">
            <a:xfrm>
              <a:off x="1121568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8" name="Line 26">
              <a:extLst>
                <a:ext uri="{FF2B5EF4-FFF2-40B4-BE49-F238E27FC236}">
                  <a16:creationId xmlns:a16="http://schemas.microsoft.com/office/drawing/2014/main" id="{87BBB388-0762-489E-A7E5-436EBD54F197}"/>
                </a:ext>
              </a:extLst>
            </p:cNvPr>
            <p:cNvSpPr>
              <a:spLocks noChangeShapeType="1"/>
            </p:cNvSpPr>
            <p:nvPr userDrawn="1"/>
          </p:nvSpPr>
          <p:spPr bwMode="auto">
            <a:xfrm flipV="1">
              <a:off x="1121568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29" name="Rectangle 27">
              <a:extLst>
                <a:ext uri="{FF2B5EF4-FFF2-40B4-BE49-F238E27FC236}">
                  <a16:creationId xmlns:a16="http://schemas.microsoft.com/office/drawing/2014/main" id="{BAA5F92F-6C07-4C25-848E-359ABBB5423C}"/>
                </a:ext>
              </a:extLst>
            </p:cNvPr>
            <p:cNvSpPr>
              <a:spLocks noChangeArrowheads="1"/>
            </p:cNvSpPr>
            <p:nvPr userDrawn="1"/>
          </p:nvSpPr>
          <p:spPr bwMode="auto">
            <a:xfrm>
              <a:off x="11212513"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0" name="Freeform 28">
              <a:extLst>
                <a:ext uri="{FF2B5EF4-FFF2-40B4-BE49-F238E27FC236}">
                  <a16:creationId xmlns:a16="http://schemas.microsoft.com/office/drawing/2014/main" id="{59123930-CCC8-4D21-B6BF-011BE38CC904}"/>
                </a:ext>
              </a:extLst>
            </p:cNvPr>
            <p:cNvSpPr>
              <a:spLocks/>
            </p:cNvSpPr>
            <p:nvPr userDrawn="1"/>
          </p:nvSpPr>
          <p:spPr bwMode="auto">
            <a:xfrm>
              <a:off x="1117600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1" name="Line 29">
              <a:extLst>
                <a:ext uri="{FF2B5EF4-FFF2-40B4-BE49-F238E27FC236}">
                  <a16:creationId xmlns:a16="http://schemas.microsoft.com/office/drawing/2014/main" id="{8F23FF67-B79B-4D96-B65E-E8409C9CA657}"/>
                </a:ext>
              </a:extLst>
            </p:cNvPr>
            <p:cNvSpPr>
              <a:spLocks noChangeShapeType="1"/>
            </p:cNvSpPr>
            <p:nvPr userDrawn="1"/>
          </p:nvSpPr>
          <p:spPr bwMode="auto">
            <a:xfrm flipV="1">
              <a:off x="1117600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2" name="Rectangle 30">
              <a:extLst>
                <a:ext uri="{FF2B5EF4-FFF2-40B4-BE49-F238E27FC236}">
                  <a16:creationId xmlns:a16="http://schemas.microsoft.com/office/drawing/2014/main" id="{BE84EAD0-EC9C-485E-B202-6B6162C5BF3F}"/>
                </a:ext>
              </a:extLst>
            </p:cNvPr>
            <p:cNvSpPr>
              <a:spLocks noChangeArrowheads="1"/>
            </p:cNvSpPr>
            <p:nvPr userDrawn="1"/>
          </p:nvSpPr>
          <p:spPr bwMode="auto">
            <a:xfrm>
              <a:off x="11172825"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3" name="Freeform 31">
              <a:extLst>
                <a:ext uri="{FF2B5EF4-FFF2-40B4-BE49-F238E27FC236}">
                  <a16:creationId xmlns:a16="http://schemas.microsoft.com/office/drawing/2014/main" id="{2EE8810B-4B33-4C33-9B85-FD0A827D9543}"/>
                </a:ext>
              </a:extLst>
            </p:cNvPr>
            <p:cNvSpPr>
              <a:spLocks/>
            </p:cNvSpPr>
            <p:nvPr userDrawn="1"/>
          </p:nvSpPr>
          <p:spPr bwMode="auto">
            <a:xfrm>
              <a:off x="114093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F15A2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4" name="Line 32">
              <a:extLst>
                <a:ext uri="{FF2B5EF4-FFF2-40B4-BE49-F238E27FC236}">
                  <a16:creationId xmlns:a16="http://schemas.microsoft.com/office/drawing/2014/main" id="{8FA8FB3F-0528-4DFC-B0D4-C10F75ABDF5B}"/>
                </a:ext>
              </a:extLst>
            </p:cNvPr>
            <p:cNvSpPr>
              <a:spLocks noChangeShapeType="1"/>
            </p:cNvSpPr>
            <p:nvPr userDrawn="1"/>
          </p:nvSpPr>
          <p:spPr bwMode="auto">
            <a:xfrm flipV="1">
              <a:off x="114093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5" name="Rectangle 33">
              <a:extLst>
                <a:ext uri="{FF2B5EF4-FFF2-40B4-BE49-F238E27FC236}">
                  <a16:creationId xmlns:a16="http://schemas.microsoft.com/office/drawing/2014/main" id="{919DE0D3-4774-4259-B66D-2DD16CF11FE3}"/>
                </a:ext>
              </a:extLst>
            </p:cNvPr>
            <p:cNvSpPr>
              <a:spLocks noChangeArrowheads="1"/>
            </p:cNvSpPr>
            <p:nvPr userDrawn="1"/>
          </p:nvSpPr>
          <p:spPr bwMode="auto">
            <a:xfrm>
              <a:off x="11406188"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6" name="Freeform 34">
              <a:extLst>
                <a:ext uri="{FF2B5EF4-FFF2-40B4-BE49-F238E27FC236}">
                  <a16:creationId xmlns:a16="http://schemas.microsoft.com/office/drawing/2014/main" id="{FB89E25D-A95D-4573-85F3-213C2F1F4895}"/>
                </a:ext>
              </a:extLst>
            </p:cNvPr>
            <p:cNvSpPr>
              <a:spLocks/>
            </p:cNvSpPr>
            <p:nvPr userDrawn="1"/>
          </p:nvSpPr>
          <p:spPr bwMode="auto">
            <a:xfrm>
              <a:off x="1136967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7" name="Line 35">
              <a:extLst>
                <a:ext uri="{FF2B5EF4-FFF2-40B4-BE49-F238E27FC236}">
                  <a16:creationId xmlns:a16="http://schemas.microsoft.com/office/drawing/2014/main" id="{9F3AB4B7-515A-4AB4-84B4-16124C744992}"/>
                </a:ext>
              </a:extLst>
            </p:cNvPr>
            <p:cNvSpPr>
              <a:spLocks noChangeShapeType="1"/>
            </p:cNvSpPr>
            <p:nvPr userDrawn="1"/>
          </p:nvSpPr>
          <p:spPr bwMode="auto">
            <a:xfrm flipV="1">
              <a:off x="1136967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8" name="Rectangle 36">
              <a:extLst>
                <a:ext uri="{FF2B5EF4-FFF2-40B4-BE49-F238E27FC236}">
                  <a16:creationId xmlns:a16="http://schemas.microsoft.com/office/drawing/2014/main" id="{4A66B683-9916-4545-910A-0560C3F10A0A}"/>
                </a:ext>
              </a:extLst>
            </p:cNvPr>
            <p:cNvSpPr>
              <a:spLocks noChangeArrowheads="1"/>
            </p:cNvSpPr>
            <p:nvPr userDrawn="1"/>
          </p:nvSpPr>
          <p:spPr bwMode="auto">
            <a:xfrm>
              <a:off x="11368088" y="698500"/>
              <a:ext cx="4763"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39" name="Freeform 37">
              <a:extLst>
                <a:ext uri="{FF2B5EF4-FFF2-40B4-BE49-F238E27FC236}">
                  <a16:creationId xmlns:a16="http://schemas.microsoft.com/office/drawing/2014/main" id="{02FCABEB-C38A-4913-ABFF-904B5DC3F495}"/>
                </a:ext>
              </a:extLst>
            </p:cNvPr>
            <p:cNvSpPr>
              <a:spLocks/>
            </p:cNvSpPr>
            <p:nvPr userDrawn="1"/>
          </p:nvSpPr>
          <p:spPr bwMode="auto">
            <a:xfrm>
              <a:off x="1133157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0" name="Line 38">
              <a:extLst>
                <a:ext uri="{FF2B5EF4-FFF2-40B4-BE49-F238E27FC236}">
                  <a16:creationId xmlns:a16="http://schemas.microsoft.com/office/drawing/2014/main" id="{D95532EA-8F97-4030-8D41-DE4AA19974EF}"/>
                </a:ext>
              </a:extLst>
            </p:cNvPr>
            <p:cNvSpPr>
              <a:spLocks noChangeShapeType="1"/>
            </p:cNvSpPr>
            <p:nvPr userDrawn="1"/>
          </p:nvSpPr>
          <p:spPr bwMode="auto">
            <a:xfrm flipV="1">
              <a:off x="1133157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1" name="Rectangle 39">
              <a:extLst>
                <a:ext uri="{FF2B5EF4-FFF2-40B4-BE49-F238E27FC236}">
                  <a16:creationId xmlns:a16="http://schemas.microsoft.com/office/drawing/2014/main" id="{731A06EA-2BC3-43FE-841C-284BCB49A2BE}"/>
                </a:ext>
              </a:extLst>
            </p:cNvPr>
            <p:cNvSpPr>
              <a:spLocks noChangeArrowheads="1"/>
            </p:cNvSpPr>
            <p:nvPr userDrawn="1"/>
          </p:nvSpPr>
          <p:spPr bwMode="auto">
            <a:xfrm>
              <a:off x="11328400" y="735013"/>
              <a:ext cx="6350"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2" name="Freeform 40">
              <a:extLst>
                <a:ext uri="{FF2B5EF4-FFF2-40B4-BE49-F238E27FC236}">
                  <a16:creationId xmlns:a16="http://schemas.microsoft.com/office/drawing/2014/main" id="{354B2D70-8FEB-41C6-9F43-DB6111C7872E}"/>
                </a:ext>
              </a:extLst>
            </p:cNvPr>
            <p:cNvSpPr>
              <a:spLocks/>
            </p:cNvSpPr>
            <p:nvPr userDrawn="1"/>
          </p:nvSpPr>
          <p:spPr bwMode="auto">
            <a:xfrm>
              <a:off x="1113790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3" name="Line 41">
              <a:extLst>
                <a:ext uri="{FF2B5EF4-FFF2-40B4-BE49-F238E27FC236}">
                  <a16:creationId xmlns:a16="http://schemas.microsoft.com/office/drawing/2014/main" id="{F784FAE8-1AC9-4729-8577-842B91CCCD12}"/>
                </a:ext>
              </a:extLst>
            </p:cNvPr>
            <p:cNvSpPr>
              <a:spLocks noChangeShapeType="1"/>
            </p:cNvSpPr>
            <p:nvPr userDrawn="1"/>
          </p:nvSpPr>
          <p:spPr bwMode="auto">
            <a:xfrm flipV="1">
              <a:off x="1113790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4" name="Rectangle 42">
              <a:extLst>
                <a:ext uri="{FF2B5EF4-FFF2-40B4-BE49-F238E27FC236}">
                  <a16:creationId xmlns:a16="http://schemas.microsoft.com/office/drawing/2014/main" id="{D7298DFB-2836-4B55-8933-FFF20ED162C8}"/>
                </a:ext>
              </a:extLst>
            </p:cNvPr>
            <p:cNvSpPr>
              <a:spLocks noChangeArrowheads="1"/>
            </p:cNvSpPr>
            <p:nvPr userDrawn="1"/>
          </p:nvSpPr>
          <p:spPr bwMode="auto">
            <a:xfrm>
              <a:off x="11134725"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5" name="Freeform 43">
              <a:extLst>
                <a:ext uri="{FF2B5EF4-FFF2-40B4-BE49-F238E27FC236}">
                  <a16:creationId xmlns:a16="http://schemas.microsoft.com/office/drawing/2014/main" id="{55E52769-7BF2-4CF6-889C-8F1A221A8197}"/>
                </a:ext>
              </a:extLst>
            </p:cNvPr>
            <p:cNvSpPr>
              <a:spLocks/>
            </p:cNvSpPr>
            <p:nvPr userDrawn="1"/>
          </p:nvSpPr>
          <p:spPr bwMode="auto">
            <a:xfrm>
              <a:off x="110982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6" name="Line 44">
              <a:extLst>
                <a:ext uri="{FF2B5EF4-FFF2-40B4-BE49-F238E27FC236}">
                  <a16:creationId xmlns:a16="http://schemas.microsoft.com/office/drawing/2014/main" id="{970E414C-891A-43FD-BD96-D6A31E8ABC22}"/>
                </a:ext>
              </a:extLst>
            </p:cNvPr>
            <p:cNvSpPr>
              <a:spLocks noChangeShapeType="1"/>
            </p:cNvSpPr>
            <p:nvPr userDrawn="1"/>
          </p:nvSpPr>
          <p:spPr bwMode="auto">
            <a:xfrm flipV="1">
              <a:off x="110982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7" name="Rectangle 45">
              <a:extLst>
                <a:ext uri="{FF2B5EF4-FFF2-40B4-BE49-F238E27FC236}">
                  <a16:creationId xmlns:a16="http://schemas.microsoft.com/office/drawing/2014/main" id="{95B06669-7889-4681-95B6-FD8D293E1D03}"/>
                </a:ext>
              </a:extLst>
            </p:cNvPr>
            <p:cNvSpPr>
              <a:spLocks noChangeArrowheads="1"/>
            </p:cNvSpPr>
            <p:nvPr userDrawn="1"/>
          </p:nvSpPr>
          <p:spPr bwMode="auto">
            <a:xfrm>
              <a:off x="11096625"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8" name="Freeform 46">
              <a:extLst>
                <a:ext uri="{FF2B5EF4-FFF2-40B4-BE49-F238E27FC236}">
                  <a16:creationId xmlns:a16="http://schemas.microsoft.com/office/drawing/2014/main" id="{A9E9A3B3-2BD6-4AC6-959F-A3F258A91B13}"/>
                </a:ext>
              </a:extLst>
            </p:cNvPr>
            <p:cNvSpPr>
              <a:spLocks/>
            </p:cNvSpPr>
            <p:nvPr userDrawn="1"/>
          </p:nvSpPr>
          <p:spPr bwMode="auto">
            <a:xfrm>
              <a:off x="11060113"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49" name="Line 47">
              <a:extLst>
                <a:ext uri="{FF2B5EF4-FFF2-40B4-BE49-F238E27FC236}">
                  <a16:creationId xmlns:a16="http://schemas.microsoft.com/office/drawing/2014/main" id="{CD8D21D1-830B-410D-9550-3E5E2BA5424D}"/>
                </a:ext>
              </a:extLst>
            </p:cNvPr>
            <p:cNvSpPr>
              <a:spLocks noChangeShapeType="1"/>
            </p:cNvSpPr>
            <p:nvPr userDrawn="1"/>
          </p:nvSpPr>
          <p:spPr bwMode="auto">
            <a:xfrm flipV="1">
              <a:off x="11060113"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0" name="Rectangle 48">
              <a:extLst>
                <a:ext uri="{FF2B5EF4-FFF2-40B4-BE49-F238E27FC236}">
                  <a16:creationId xmlns:a16="http://schemas.microsoft.com/office/drawing/2014/main" id="{0BD54D15-EA4C-40FD-970E-74BFDD0F8062}"/>
                </a:ext>
              </a:extLst>
            </p:cNvPr>
            <p:cNvSpPr>
              <a:spLocks noChangeArrowheads="1"/>
            </p:cNvSpPr>
            <p:nvPr userDrawn="1"/>
          </p:nvSpPr>
          <p:spPr bwMode="auto">
            <a:xfrm>
              <a:off x="11056938" y="698500"/>
              <a:ext cx="6350"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1" name="Freeform 49">
              <a:extLst>
                <a:ext uri="{FF2B5EF4-FFF2-40B4-BE49-F238E27FC236}">
                  <a16:creationId xmlns:a16="http://schemas.microsoft.com/office/drawing/2014/main" id="{0350AFEF-D2E7-4425-A521-D8C5D16B9E1D}"/>
                </a:ext>
              </a:extLst>
            </p:cNvPr>
            <p:cNvSpPr>
              <a:spLocks/>
            </p:cNvSpPr>
            <p:nvPr userDrawn="1"/>
          </p:nvSpPr>
          <p:spPr bwMode="auto">
            <a:xfrm>
              <a:off x="1102201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2" name="Line 50">
              <a:extLst>
                <a:ext uri="{FF2B5EF4-FFF2-40B4-BE49-F238E27FC236}">
                  <a16:creationId xmlns:a16="http://schemas.microsoft.com/office/drawing/2014/main" id="{B1204487-1964-49F1-B69A-99F32A29541A}"/>
                </a:ext>
              </a:extLst>
            </p:cNvPr>
            <p:cNvSpPr>
              <a:spLocks noChangeShapeType="1"/>
            </p:cNvSpPr>
            <p:nvPr userDrawn="1"/>
          </p:nvSpPr>
          <p:spPr bwMode="auto">
            <a:xfrm flipV="1">
              <a:off x="1102201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3" name="Rectangle 51">
              <a:extLst>
                <a:ext uri="{FF2B5EF4-FFF2-40B4-BE49-F238E27FC236}">
                  <a16:creationId xmlns:a16="http://schemas.microsoft.com/office/drawing/2014/main" id="{D677EF91-D950-43D6-9B25-4E9C78A8FACA}"/>
                </a:ext>
              </a:extLst>
            </p:cNvPr>
            <p:cNvSpPr>
              <a:spLocks noChangeArrowheads="1"/>
            </p:cNvSpPr>
            <p:nvPr userDrawn="1"/>
          </p:nvSpPr>
          <p:spPr bwMode="auto">
            <a:xfrm>
              <a:off x="11018838" y="735013"/>
              <a:ext cx="4763"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4" name="Freeform 52">
              <a:extLst>
                <a:ext uri="{FF2B5EF4-FFF2-40B4-BE49-F238E27FC236}">
                  <a16:creationId xmlns:a16="http://schemas.microsoft.com/office/drawing/2014/main" id="{C5782DA7-F727-4A11-B9B5-DDD8FAE78087}"/>
                </a:ext>
              </a:extLst>
            </p:cNvPr>
            <p:cNvSpPr>
              <a:spLocks/>
            </p:cNvSpPr>
            <p:nvPr userDrawn="1"/>
          </p:nvSpPr>
          <p:spPr bwMode="auto">
            <a:xfrm>
              <a:off x="10982325"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5" name="Line 53">
              <a:extLst>
                <a:ext uri="{FF2B5EF4-FFF2-40B4-BE49-F238E27FC236}">
                  <a16:creationId xmlns:a16="http://schemas.microsoft.com/office/drawing/2014/main" id="{C7F758B5-7BAE-4699-BF4A-1CC834386F6F}"/>
                </a:ext>
              </a:extLst>
            </p:cNvPr>
            <p:cNvSpPr>
              <a:spLocks noChangeShapeType="1"/>
            </p:cNvSpPr>
            <p:nvPr userDrawn="1"/>
          </p:nvSpPr>
          <p:spPr bwMode="auto">
            <a:xfrm flipV="1">
              <a:off x="10982325"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6" name="Rectangle 54">
              <a:extLst>
                <a:ext uri="{FF2B5EF4-FFF2-40B4-BE49-F238E27FC236}">
                  <a16:creationId xmlns:a16="http://schemas.microsoft.com/office/drawing/2014/main" id="{BEBC60FE-E8D3-4CC7-9E15-66541909A282}"/>
                </a:ext>
              </a:extLst>
            </p:cNvPr>
            <p:cNvSpPr>
              <a:spLocks noChangeArrowheads="1"/>
            </p:cNvSpPr>
            <p:nvPr userDrawn="1"/>
          </p:nvSpPr>
          <p:spPr bwMode="auto">
            <a:xfrm>
              <a:off x="1097915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7" name="Freeform 55">
              <a:extLst>
                <a:ext uri="{FF2B5EF4-FFF2-40B4-BE49-F238E27FC236}">
                  <a16:creationId xmlns:a16="http://schemas.microsoft.com/office/drawing/2014/main" id="{A457E3BD-741E-4DDC-B9ED-BE50A30617C7}"/>
                </a:ext>
              </a:extLst>
            </p:cNvPr>
            <p:cNvSpPr>
              <a:spLocks/>
            </p:cNvSpPr>
            <p:nvPr userDrawn="1"/>
          </p:nvSpPr>
          <p:spPr bwMode="auto">
            <a:xfrm>
              <a:off x="10944225"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8" name="Line 56">
              <a:extLst>
                <a:ext uri="{FF2B5EF4-FFF2-40B4-BE49-F238E27FC236}">
                  <a16:creationId xmlns:a16="http://schemas.microsoft.com/office/drawing/2014/main" id="{65FDEE5E-F13B-49F5-87AC-688C05C04A0A}"/>
                </a:ext>
              </a:extLst>
            </p:cNvPr>
            <p:cNvSpPr>
              <a:spLocks noChangeShapeType="1"/>
            </p:cNvSpPr>
            <p:nvPr userDrawn="1"/>
          </p:nvSpPr>
          <p:spPr bwMode="auto">
            <a:xfrm flipV="1">
              <a:off x="10944225"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59" name="Rectangle 57">
              <a:extLst>
                <a:ext uri="{FF2B5EF4-FFF2-40B4-BE49-F238E27FC236}">
                  <a16:creationId xmlns:a16="http://schemas.microsoft.com/office/drawing/2014/main" id="{6DCB3062-D2AF-4E00-93B6-9B6E52C5B2FD}"/>
                </a:ext>
              </a:extLst>
            </p:cNvPr>
            <p:cNvSpPr>
              <a:spLocks noChangeArrowheads="1"/>
            </p:cNvSpPr>
            <p:nvPr userDrawn="1"/>
          </p:nvSpPr>
          <p:spPr bwMode="auto">
            <a:xfrm>
              <a:off x="10941050" y="735013"/>
              <a:ext cx="7938"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0" name="Freeform 58">
              <a:extLst>
                <a:ext uri="{FF2B5EF4-FFF2-40B4-BE49-F238E27FC236}">
                  <a16:creationId xmlns:a16="http://schemas.microsoft.com/office/drawing/2014/main" id="{3EEFE1A6-1619-413C-BEBC-F1B1D0F1ABBB}"/>
                </a:ext>
              </a:extLst>
            </p:cNvPr>
            <p:cNvSpPr>
              <a:spLocks/>
            </p:cNvSpPr>
            <p:nvPr userDrawn="1"/>
          </p:nvSpPr>
          <p:spPr bwMode="auto">
            <a:xfrm>
              <a:off x="109045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1" name="Line 59">
              <a:extLst>
                <a:ext uri="{FF2B5EF4-FFF2-40B4-BE49-F238E27FC236}">
                  <a16:creationId xmlns:a16="http://schemas.microsoft.com/office/drawing/2014/main" id="{8DC77E4C-61A4-4219-A8A8-940E4A98074B}"/>
                </a:ext>
              </a:extLst>
            </p:cNvPr>
            <p:cNvSpPr>
              <a:spLocks noChangeShapeType="1"/>
            </p:cNvSpPr>
            <p:nvPr userDrawn="1"/>
          </p:nvSpPr>
          <p:spPr bwMode="auto">
            <a:xfrm flipV="1">
              <a:off x="109045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2" name="Rectangle 60">
              <a:extLst>
                <a:ext uri="{FF2B5EF4-FFF2-40B4-BE49-F238E27FC236}">
                  <a16:creationId xmlns:a16="http://schemas.microsoft.com/office/drawing/2014/main" id="{53A2DAB8-F29B-4D64-AD90-E58264490D6B}"/>
                </a:ext>
              </a:extLst>
            </p:cNvPr>
            <p:cNvSpPr>
              <a:spLocks noChangeArrowheads="1"/>
            </p:cNvSpPr>
            <p:nvPr userDrawn="1"/>
          </p:nvSpPr>
          <p:spPr bwMode="auto">
            <a:xfrm>
              <a:off x="10901363"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3" name="Freeform 61">
              <a:extLst>
                <a:ext uri="{FF2B5EF4-FFF2-40B4-BE49-F238E27FC236}">
                  <a16:creationId xmlns:a16="http://schemas.microsoft.com/office/drawing/2014/main" id="{72F12750-24DE-4F72-A9B0-D28CF0310459}"/>
                </a:ext>
              </a:extLst>
            </p:cNvPr>
            <p:cNvSpPr>
              <a:spLocks/>
            </p:cNvSpPr>
            <p:nvPr userDrawn="1"/>
          </p:nvSpPr>
          <p:spPr bwMode="auto">
            <a:xfrm>
              <a:off x="107505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4" name="Line 62">
              <a:extLst>
                <a:ext uri="{FF2B5EF4-FFF2-40B4-BE49-F238E27FC236}">
                  <a16:creationId xmlns:a16="http://schemas.microsoft.com/office/drawing/2014/main" id="{F1DD7297-ADA7-43CE-8FF1-6E7954AF1195}"/>
                </a:ext>
              </a:extLst>
            </p:cNvPr>
            <p:cNvSpPr>
              <a:spLocks noChangeShapeType="1"/>
            </p:cNvSpPr>
            <p:nvPr userDrawn="1"/>
          </p:nvSpPr>
          <p:spPr bwMode="auto">
            <a:xfrm flipV="1">
              <a:off x="107505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5" name="Rectangle 63">
              <a:extLst>
                <a:ext uri="{FF2B5EF4-FFF2-40B4-BE49-F238E27FC236}">
                  <a16:creationId xmlns:a16="http://schemas.microsoft.com/office/drawing/2014/main" id="{EA84A114-F740-41F0-BA03-892662AE424C}"/>
                </a:ext>
              </a:extLst>
            </p:cNvPr>
            <p:cNvSpPr>
              <a:spLocks noChangeArrowheads="1"/>
            </p:cNvSpPr>
            <p:nvPr userDrawn="1"/>
          </p:nvSpPr>
          <p:spPr bwMode="auto">
            <a:xfrm>
              <a:off x="10747375"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6" name="Freeform 64">
              <a:extLst>
                <a:ext uri="{FF2B5EF4-FFF2-40B4-BE49-F238E27FC236}">
                  <a16:creationId xmlns:a16="http://schemas.microsoft.com/office/drawing/2014/main" id="{839B265D-95FE-4BA2-981D-A80EE63B7D8A}"/>
                </a:ext>
              </a:extLst>
            </p:cNvPr>
            <p:cNvSpPr>
              <a:spLocks/>
            </p:cNvSpPr>
            <p:nvPr userDrawn="1"/>
          </p:nvSpPr>
          <p:spPr bwMode="auto">
            <a:xfrm>
              <a:off x="10710863"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7" name="Line 65">
              <a:extLst>
                <a:ext uri="{FF2B5EF4-FFF2-40B4-BE49-F238E27FC236}">
                  <a16:creationId xmlns:a16="http://schemas.microsoft.com/office/drawing/2014/main" id="{041F408E-AFB5-4476-9A4D-F4420F843604}"/>
                </a:ext>
              </a:extLst>
            </p:cNvPr>
            <p:cNvSpPr>
              <a:spLocks noChangeShapeType="1"/>
            </p:cNvSpPr>
            <p:nvPr userDrawn="1"/>
          </p:nvSpPr>
          <p:spPr bwMode="auto">
            <a:xfrm flipV="1">
              <a:off x="10710863"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8" name="Rectangle 66">
              <a:extLst>
                <a:ext uri="{FF2B5EF4-FFF2-40B4-BE49-F238E27FC236}">
                  <a16:creationId xmlns:a16="http://schemas.microsoft.com/office/drawing/2014/main" id="{3D9880CD-2C7D-4D8F-819A-360F914B2F0A}"/>
                </a:ext>
              </a:extLst>
            </p:cNvPr>
            <p:cNvSpPr>
              <a:spLocks noChangeArrowheads="1"/>
            </p:cNvSpPr>
            <p:nvPr userDrawn="1"/>
          </p:nvSpPr>
          <p:spPr bwMode="auto">
            <a:xfrm>
              <a:off x="10707688"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69" name="Freeform 67">
              <a:extLst>
                <a:ext uri="{FF2B5EF4-FFF2-40B4-BE49-F238E27FC236}">
                  <a16:creationId xmlns:a16="http://schemas.microsoft.com/office/drawing/2014/main" id="{E5876276-6F00-4049-9692-8042F752B2EE}"/>
                </a:ext>
              </a:extLst>
            </p:cNvPr>
            <p:cNvSpPr>
              <a:spLocks/>
            </p:cNvSpPr>
            <p:nvPr userDrawn="1"/>
          </p:nvSpPr>
          <p:spPr bwMode="auto">
            <a:xfrm>
              <a:off x="10675938"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0" name="Line 68">
              <a:extLst>
                <a:ext uri="{FF2B5EF4-FFF2-40B4-BE49-F238E27FC236}">
                  <a16:creationId xmlns:a16="http://schemas.microsoft.com/office/drawing/2014/main" id="{B7A82291-C1E9-4A92-ABE9-130ADA49E9AC}"/>
                </a:ext>
              </a:extLst>
            </p:cNvPr>
            <p:cNvSpPr>
              <a:spLocks noChangeShapeType="1"/>
            </p:cNvSpPr>
            <p:nvPr userDrawn="1"/>
          </p:nvSpPr>
          <p:spPr bwMode="auto">
            <a:xfrm flipV="1">
              <a:off x="10675938"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1" name="Rectangle 69">
              <a:extLst>
                <a:ext uri="{FF2B5EF4-FFF2-40B4-BE49-F238E27FC236}">
                  <a16:creationId xmlns:a16="http://schemas.microsoft.com/office/drawing/2014/main" id="{FB2AD787-F25F-4651-964A-2C8C541AE7F0}"/>
                </a:ext>
              </a:extLst>
            </p:cNvPr>
            <p:cNvSpPr>
              <a:spLocks noChangeArrowheads="1"/>
            </p:cNvSpPr>
            <p:nvPr userDrawn="1"/>
          </p:nvSpPr>
          <p:spPr bwMode="auto">
            <a:xfrm>
              <a:off x="10669588" y="698500"/>
              <a:ext cx="7938"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2" name="Freeform 70">
              <a:extLst>
                <a:ext uri="{FF2B5EF4-FFF2-40B4-BE49-F238E27FC236}">
                  <a16:creationId xmlns:a16="http://schemas.microsoft.com/office/drawing/2014/main" id="{BD8C308F-C854-4E63-998E-D72FB27FE94C}"/>
                </a:ext>
              </a:extLst>
            </p:cNvPr>
            <p:cNvSpPr>
              <a:spLocks/>
            </p:cNvSpPr>
            <p:nvPr userDrawn="1"/>
          </p:nvSpPr>
          <p:spPr bwMode="auto">
            <a:xfrm>
              <a:off x="10636250" y="735013"/>
              <a:ext cx="0" cy="65088"/>
            </a:xfrm>
            <a:custGeom>
              <a:avLst/>
              <a:gdLst>
                <a:gd name="T0" fmla="*/ 41 h 41"/>
                <a:gd name="T1" fmla="*/ 0 h 41"/>
                <a:gd name="T2" fmla="*/ 41 h 41"/>
              </a:gdLst>
              <a:ahLst/>
              <a:cxnLst>
                <a:cxn ang="0">
                  <a:pos x="0" y="T0"/>
                </a:cxn>
                <a:cxn ang="0">
                  <a:pos x="0" y="T1"/>
                </a:cxn>
                <a:cxn ang="0">
                  <a:pos x="0" y="T2"/>
                </a:cxn>
              </a:cxnLst>
              <a:rect l="0" t="0" r="r" b="b"/>
              <a:pathLst>
                <a:path h="41">
                  <a:moveTo>
                    <a:pt x="0" y="41"/>
                  </a:moveTo>
                  <a:lnTo>
                    <a:pt x="0" y="0"/>
                  </a:lnTo>
                  <a:lnTo>
                    <a:pt x="0" y="41"/>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3" name="Line 71">
              <a:extLst>
                <a:ext uri="{FF2B5EF4-FFF2-40B4-BE49-F238E27FC236}">
                  <a16:creationId xmlns:a16="http://schemas.microsoft.com/office/drawing/2014/main" id="{83948E95-205A-4DDB-98BB-24426742E1E5}"/>
                </a:ext>
              </a:extLst>
            </p:cNvPr>
            <p:cNvSpPr>
              <a:spLocks noChangeShapeType="1"/>
            </p:cNvSpPr>
            <p:nvPr userDrawn="1"/>
          </p:nvSpPr>
          <p:spPr bwMode="auto">
            <a:xfrm flipV="1">
              <a:off x="10636250" y="735013"/>
              <a:ext cx="0" cy="65088"/>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4" name="Rectangle 72">
              <a:extLst>
                <a:ext uri="{FF2B5EF4-FFF2-40B4-BE49-F238E27FC236}">
                  <a16:creationId xmlns:a16="http://schemas.microsoft.com/office/drawing/2014/main" id="{09A54482-9EB6-4DEC-B733-6EF71738E8D3}"/>
                </a:ext>
              </a:extLst>
            </p:cNvPr>
            <p:cNvSpPr>
              <a:spLocks noChangeArrowheads="1"/>
            </p:cNvSpPr>
            <p:nvPr userDrawn="1"/>
          </p:nvSpPr>
          <p:spPr bwMode="auto">
            <a:xfrm>
              <a:off x="10629900" y="735013"/>
              <a:ext cx="9525" cy="65088"/>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5" name="Freeform 73">
              <a:extLst>
                <a:ext uri="{FF2B5EF4-FFF2-40B4-BE49-F238E27FC236}">
                  <a16:creationId xmlns:a16="http://schemas.microsoft.com/office/drawing/2014/main" id="{4DCEA2C1-6B12-4D68-A867-DFEFE4AF9A47}"/>
                </a:ext>
              </a:extLst>
            </p:cNvPr>
            <p:cNvSpPr>
              <a:spLocks/>
            </p:cNvSpPr>
            <p:nvPr userDrawn="1"/>
          </p:nvSpPr>
          <p:spPr bwMode="auto">
            <a:xfrm>
              <a:off x="10598150" y="698500"/>
              <a:ext cx="0" cy="101600"/>
            </a:xfrm>
            <a:custGeom>
              <a:avLst/>
              <a:gdLst>
                <a:gd name="T0" fmla="*/ 64 h 64"/>
                <a:gd name="T1" fmla="*/ 0 h 64"/>
                <a:gd name="T2" fmla="*/ 64 h 64"/>
              </a:gdLst>
              <a:ahLst/>
              <a:cxnLst>
                <a:cxn ang="0">
                  <a:pos x="0" y="T0"/>
                </a:cxn>
                <a:cxn ang="0">
                  <a:pos x="0" y="T1"/>
                </a:cxn>
                <a:cxn ang="0">
                  <a:pos x="0" y="T2"/>
                </a:cxn>
              </a:cxnLst>
              <a:rect l="0" t="0" r="r" b="b"/>
              <a:pathLst>
                <a:path h="64">
                  <a:moveTo>
                    <a:pt x="0" y="64"/>
                  </a:moveTo>
                  <a:lnTo>
                    <a:pt x="0" y="0"/>
                  </a:lnTo>
                  <a:lnTo>
                    <a:pt x="0" y="64"/>
                  </a:lnTo>
                  <a:close/>
                </a:path>
              </a:pathLst>
            </a:custGeom>
            <a:solidFill>
              <a:srgbClr val="006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6" name="Line 74">
              <a:extLst>
                <a:ext uri="{FF2B5EF4-FFF2-40B4-BE49-F238E27FC236}">
                  <a16:creationId xmlns:a16="http://schemas.microsoft.com/office/drawing/2014/main" id="{D3376E7B-5B7F-4F1D-8A8A-8028B71F9CBD}"/>
                </a:ext>
              </a:extLst>
            </p:cNvPr>
            <p:cNvSpPr>
              <a:spLocks noChangeShapeType="1"/>
            </p:cNvSpPr>
            <p:nvPr userDrawn="1"/>
          </p:nvSpPr>
          <p:spPr bwMode="auto">
            <a:xfrm flipV="1">
              <a:off x="10598150" y="698500"/>
              <a:ext cx="0" cy="101600"/>
            </a:xfrm>
            <a:prstGeom prst="line">
              <a:avLst/>
            </a:prstGeom>
            <a:noFill/>
            <a:ln>
              <a:noFill/>
            </a:ln>
            <a:extLst>
              <a:ext uri="{909E8E84-426E-40dd-AFC4-6F175D3DCCD1}">
                <a14:hiddenFill xmlns="" xmlns:a14="http://schemas.microsoft.com/office/drawing/2010/main">
                  <a:no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7" name="Rectangle 75">
              <a:extLst>
                <a:ext uri="{FF2B5EF4-FFF2-40B4-BE49-F238E27FC236}">
                  <a16:creationId xmlns:a16="http://schemas.microsoft.com/office/drawing/2014/main" id="{551AB249-3447-4F66-92F2-3394CB7A3833}"/>
                </a:ext>
              </a:extLst>
            </p:cNvPr>
            <p:cNvSpPr>
              <a:spLocks noChangeArrowheads="1"/>
            </p:cNvSpPr>
            <p:nvPr userDrawn="1"/>
          </p:nvSpPr>
          <p:spPr bwMode="auto">
            <a:xfrm>
              <a:off x="10591800" y="698500"/>
              <a:ext cx="9525" cy="101600"/>
            </a:xfrm>
            <a:prstGeom prst="rect">
              <a:avLst/>
            </a:prstGeom>
            <a:solidFill>
              <a:srgbClr val="00683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8" name="Freeform 76">
              <a:extLst>
                <a:ext uri="{FF2B5EF4-FFF2-40B4-BE49-F238E27FC236}">
                  <a16:creationId xmlns:a16="http://schemas.microsoft.com/office/drawing/2014/main" id="{CA8A0215-703C-472A-9553-4D1CC3C684A4}"/>
                </a:ext>
              </a:extLst>
            </p:cNvPr>
            <p:cNvSpPr>
              <a:spLocks noEditPoints="1"/>
            </p:cNvSpPr>
            <p:nvPr userDrawn="1"/>
          </p:nvSpPr>
          <p:spPr bwMode="auto">
            <a:xfrm>
              <a:off x="10591800" y="836613"/>
              <a:ext cx="41275" cy="65088"/>
            </a:xfrm>
            <a:custGeom>
              <a:avLst/>
              <a:gdLst>
                <a:gd name="T0" fmla="*/ 0 w 14"/>
                <a:gd name="T1" fmla="*/ 0 h 22"/>
                <a:gd name="T2" fmla="*/ 5 w 14"/>
                <a:gd name="T3" fmla="*/ 0 h 22"/>
                <a:gd name="T4" fmla="*/ 11 w 14"/>
                <a:gd name="T5" fmla="*/ 2 h 22"/>
                <a:gd name="T6" fmla="*/ 13 w 14"/>
                <a:gd name="T7" fmla="*/ 5 h 22"/>
                <a:gd name="T8" fmla="*/ 10 w 14"/>
                <a:gd name="T9" fmla="*/ 10 h 22"/>
                <a:gd name="T10" fmla="*/ 10 w 14"/>
                <a:gd name="T11" fmla="*/ 10 h 22"/>
                <a:gd name="T12" fmla="*/ 14 w 14"/>
                <a:gd name="T13" fmla="*/ 16 h 22"/>
                <a:gd name="T14" fmla="*/ 12 w 14"/>
                <a:gd name="T15" fmla="*/ 20 h 22"/>
                <a:gd name="T16" fmla="*/ 5 w 14"/>
                <a:gd name="T17" fmla="*/ 22 h 22"/>
                <a:gd name="T18" fmla="*/ 0 w 14"/>
                <a:gd name="T19" fmla="*/ 22 h 22"/>
                <a:gd name="T20" fmla="*/ 0 w 14"/>
                <a:gd name="T21" fmla="*/ 0 h 22"/>
                <a:gd name="T22" fmla="*/ 3 w 14"/>
                <a:gd name="T23" fmla="*/ 9 h 22"/>
                <a:gd name="T24" fmla="*/ 6 w 14"/>
                <a:gd name="T25" fmla="*/ 9 h 22"/>
                <a:gd name="T26" fmla="*/ 10 w 14"/>
                <a:gd name="T27" fmla="*/ 6 h 22"/>
                <a:gd name="T28" fmla="*/ 6 w 14"/>
                <a:gd name="T29" fmla="*/ 2 h 22"/>
                <a:gd name="T30" fmla="*/ 3 w 14"/>
                <a:gd name="T31" fmla="*/ 2 h 22"/>
                <a:gd name="T32" fmla="*/ 3 w 14"/>
                <a:gd name="T33" fmla="*/ 9 h 22"/>
                <a:gd name="T34" fmla="*/ 3 w 14"/>
                <a:gd name="T35" fmla="*/ 20 h 22"/>
                <a:gd name="T36" fmla="*/ 5 w 14"/>
                <a:gd name="T37" fmla="*/ 20 h 22"/>
                <a:gd name="T38" fmla="*/ 11 w 14"/>
                <a:gd name="T39" fmla="*/ 16 h 22"/>
                <a:gd name="T40" fmla="*/ 5 w 14"/>
                <a:gd name="T41" fmla="*/ 12 h 22"/>
                <a:gd name="T42" fmla="*/ 3 w 14"/>
                <a:gd name="T43" fmla="*/ 12 h 22"/>
                <a:gd name="T44" fmla="*/ 3 w 14"/>
                <a:gd name="T45"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 h="22">
                  <a:moveTo>
                    <a:pt x="0" y="0"/>
                  </a:moveTo>
                  <a:cubicBezTo>
                    <a:pt x="1" y="0"/>
                    <a:pt x="3" y="0"/>
                    <a:pt x="5" y="0"/>
                  </a:cubicBezTo>
                  <a:cubicBezTo>
                    <a:pt x="8" y="0"/>
                    <a:pt x="10" y="1"/>
                    <a:pt x="11" y="2"/>
                  </a:cubicBezTo>
                  <a:cubicBezTo>
                    <a:pt x="13" y="2"/>
                    <a:pt x="13" y="4"/>
                    <a:pt x="13" y="5"/>
                  </a:cubicBezTo>
                  <a:cubicBezTo>
                    <a:pt x="13" y="8"/>
                    <a:pt x="12" y="9"/>
                    <a:pt x="10" y="10"/>
                  </a:cubicBezTo>
                  <a:cubicBezTo>
                    <a:pt x="10" y="10"/>
                    <a:pt x="10" y="10"/>
                    <a:pt x="10" y="10"/>
                  </a:cubicBezTo>
                  <a:cubicBezTo>
                    <a:pt x="12" y="11"/>
                    <a:pt x="14" y="13"/>
                    <a:pt x="14" y="16"/>
                  </a:cubicBezTo>
                  <a:cubicBezTo>
                    <a:pt x="14" y="18"/>
                    <a:pt x="13" y="19"/>
                    <a:pt x="12" y="20"/>
                  </a:cubicBezTo>
                  <a:cubicBezTo>
                    <a:pt x="11" y="22"/>
                    <a:pt x="8" y="22"/>
                    <a:pt x="5" y="22"/>
                  </a:cubicBezTo>
                  <a:cubicBezTo>
                    <a:pt x="3" y="22"/>
                    <a:pt x="1" y="22"/>
                    <a:pt x="0" y="22"/>
                  </a:cubicBezTo>
                  <a:lnTo>
                    <a:pt x="0" y="0"/>
                  </a:lnTo>
                  <a:close/>
                  <a:moveTo>
                    <a:pt x="3" y="9"/>
                  </a:moveTo>
                  <a:cubicBezTo>
                    <a:pt x="6" y="9"/>
                    <a:pt x="6" y="9"/>
                    <a:pt x="6" y="9"/>
                  </a:cubicBezTo>
                  <a:cubicBezTo>
                    <a:pt x="9" y="9"/>
                    <a:pt x="10" y="8"/>
                    <a:pt x="10" y="6"/>
                  </a:cubicBezTo>
                  <a:cubicBezTo>
                    <a:pt x="10" y="3"/>
                    <a:pt x="8" y="2"/>
                    <a:pt x="6" y="2"/>
                  </a:cubicBezTo>
                  <a:cubicBezTo>
                    <a:pt x="4" y="2"/>
                    <a:pt x="4" y="2"/>
                    <a:pt x="3" y="2"/>
                  </a:cubicBezTo>
                  <a:lnTo>
                    <a:pt x="3" y="9"/>
                  </a:lnTo>
                  <a:close/>
                  <a:moveTo>
                    <a:pt x="3" y="20"/>
                  </a:moveTo>
                  <a:cubicBezTo>
                    <a:pt x="4" y="20"/>
                    <a:pt x="4" y="20"/>
                    <a:pt x="5" y="20"/>
                  </a:cubicBezTo>
                  <a:cubicBezTo>
                    <a:pt x="8" y="20"/>
                    <a:pt x="11" y="19"/>
                    <a:pt x="11" y="16"/>
                  </a:cubicBezTo>
                  <a:cubicBezTo>
                    <a:pt x="11" y="13"/>
                    <a:pt x="8" y="12"/>
                    <a:pt x="5" y="12"/>
                  </a:cubicBezTo>
                  <a:cubicBezTo>
                    <a:pt x="3" y="12"/>
                    <a:pt x="3" y="12"/>
                    <a:pt x="3" y="12"/>
                  </a:cubicBezTo>
                  <a:lnTo>
                    <a:pt x="3" y="2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79" name="Freeform 77">
              <a:extLst>
                <a:ext uri="{FF2B5EF4-FFF2-40B4-BE49-F238E27FC236}">
                  <a16:creationId xmlns:a16="http://schemas.microsoft.com/office/drawing/2014/main" id="{348A373A-3C70-4EE3-B02B-B835D9D57AEC}"/>
                </a:ext>
              </a:extLst>
            </p:cNvPr>
            <p:cNvSpPr>
              <a:spLocks noEditPoints="1"/>
            </p:cNvSpPr>
            <p:nvPr userDrawn="1"/>
          </p:nvSpPr>
          <p:spPr bwMode="auto">
            <a:xfrm>
              <a:off x="10642600" y="836613"/>
              <a:ext cx="11113" cy="65088"/>
            </a:xfrm>
            <a:custGeom>
              <a:avLst/>
              <a:gdLst>
                <a:gd name="T0" fmla="*/ 4 w 4"/>
                <a:gd name="T1" fmla="*/ 2 h 22"/>
                <a:gd name="T2" fmla="*/ 2 w 4"/>
                <a:gd name="T3" fmla="*/ 4 h 22"/>
                <a:gd name="T4" fmla="*/ 0 w 4"/>
                <a:gd name="T5" fmla="*/ 2 h 22"/>
                <a:gd name="T6" fmla="*/ 2 w 4"/>
                <a:gd name="T7" fmla="*/ 0 h 22"/>
                <a:gd name="T8" fmla="*/ 4 w 4"/>
                <a:gd name="T9" fmla="*/ 2 h 22"/>
                <a:gd name="T10" fmla="*/ 1 w 4"/>
                <a:gd name="T11" fmla="*/ 22 h 22"/>
                <a:gd name="T12" fmla="*/ 1 w 4"/>
                <a:gd name="T13" fmla="*/ 6 h 22"/>
                <a:gd name="T14" fmla="*/ 4 w 4"/>
                <a:gd name="T15" fmla="*/ 6 h 22"/>
                <a:gd name="T16" fmla="*/ 4 w 4"/>
                <a:gd name="T17" fmla="*/ 22 h 22"/>
                <a:gd name="T18" fmla="*/ 1 w 4"/>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22">
                  <a:moveTo>
                    <a:pt x="4" y="2"/>
                  </a:moveTo>
                  <a:cubicBezTo>
                    <a:pt x="4" y="3"/>
                    <a:pt x="3" y="4"/>
                    <a:pt x="2" y="4"/>
                  </a:cubicBezTo>
                  <a:cubicBezTo>
                    <a:pt x="1" y="4"/>
                    <a:pt x="0" y="3"/>
                    <a:pt x="0" y="2"/>
                  </a:cubicBezTo>
                  <a:cubicBezTo>
                    <a:pt x="0" y="1"/>
                    <a:pt x="1" y="0"/>
                    <a:pt x="2" y="0"/>
                  </a:cubicBezTo>
                  <a:cubicBezTo>
                    <a:pt x="3" y="0"/>
                    <a:pt x="4" y="1"/>
                    <a:pt x="4" y="2"/>
                  </a:cubicBezTo>
                  <a:close/>
                  <a:moveTo>
                    <a:pt x="1" y="22"/>
                  </a:moveTo>
                  <a:cubicBezTo>
                    <a:pt x="1" y="6"/>
                    <a:pt x="1" y="6"/>
                    <a:pt x="1" y="6"/>
                  </a:cubicBezTo>
                  <a:cubicBezTo>
                    <a:pt x="4" y="6"/>
                    <a:pt x="4" y="6"/>
                    <a:pt x="4" y="6"/>
                  </a:cubicBezTo>
                  <a:cubicBezTo>
                    <a:pt x="4" y="22"/>
                    <a:pt x="4" y="22"/>
                    <a:pt x="4" y="22"/>
                  </a:cubicBezTo>
                  <a:lnTo>
                    <a:pt x="1" y="22"/>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0" name="Freeform 78">
              <a:extLst>
                <a:ext uri="{FF2B5EF4-FFF2-40B4-BE49-F238E27FC236}">
                  <a16:creationId xmlns:a16="http://schemas.microsoft.com/office/drawing/2014/main" id="{3CFCFAEA-60B2-4C83-ADF7-2F7807404069}"/>
                </a:ext>
              </a:extLst>
            </p:cNvPr>
            <p:cNvSpPr>
              <a:spLocks/>
            </p:cNvSpPr>
            <p:nvPr userDrawn="1"/>
          </p:nvSpPr>
          <p:spPr bwMode="auto">
            <a:xfrm>
              <a:off x="10666413" y="854075"/>
              <a:ext cx="23813" cy="47625"/>
            </a:xfrm>
            <a:custGeom>
              <a:avLst/>
              <a:gdLst>
                <a:gd name="T0" fmla="*/ 0 w 8"/>
                <a:gd name="T1" fmla="*/ 5 h 16"/>
                <a:gd name="T2" fmla="*/ 0 w 8"/>
                <a:gd name="T3" fmla="*/ 0 h 16"/>
                <a:gd name="T4" fmla="*/ 3 w 8"/>
                <a:gd name="T5" fmla="*/ 0 h 16"/>
                <a:gd name="T6" fmla="*/ 3 w 8"/>
                <a:gd name="T7" fmla="*/ 3 h 16"/>
                <a:gd name="T8" fmla="*/ 3 w 8"/>
                <a:gd name="T9" fmla="*/ 3 h 16"/>
                <a:gd name="T10" fmla="*/ 7 w 8"/>
                <a:gd name="T11" fmla="*/ 0 h 16"/>
                <a:gd name="T12" fmla="*/ 8 w 8"/>
                <a:gd name="T13" fmla="*/ 0 h 16"/>
                <a:gd name="T14" fmla="*/ 8 w 8"/>
                <a:gd name="T15" fmla="*/ 3 h 16"/>
                <a:gd name="T16" fmla="*/ 7 w 8"/>
                <a:gd name="T17" fmla="*/ 3 h 16"/>
                <a:gd name="T18" fmla="*/ 3 w 8"/>
                <a:gd name="T19" fmla="*/ 6 h 16"/>
                <a:gd name="T20" fmla="*/ 3 w 8"/>
                <a:gd name="T21" fmla="*/ 8 h 16"/>
                <a:gd name="T22" fmla="*/ 3 w 8"/>
                <a:gd name="T23" fmla="*/ 16 h 16"/>
                <a:gd name="T24" fmla="*/ 0 w 8"/>
                <a:gd name="T25" fmla="*/ 16 h 16"/>
                <a:gd name="T26" fmla="*/ 0 w 8"/>
                <a:gd name="T27"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5"/>
                  </a:moveTo>
                  <a:cubicBezTo>
                    <a:pt x="0" y="3"/>
                    <a:pt x="0" y="2"/>
                    <a:pt x="0" y="0"/>
                  </a:cubicBezTo>
                  <a:cubicBezTo>
                    <a:pt x="3" y="0"/>
                    <a:pt x="3" y="0"/>
                    <a:pt x="3" y="0"/>
                  </a:cubicBezTo>
                  <a:cubicBezTo>
                    <a:pt x="3" y="3"/>
                    <a:pt x="3" y="3"/>
                    <a:pt x="3" y="3"/>
                  </a:cubicBezTo>
                  <a:cubicBezTo>
                    <a:pt x="3" y="3"/>
                    <a:pt x="3" y="3"/>
                    <a:pt x="3" y="3"/>
                  </a:cubicBezTo>
                  <a:cubicBezTo>
                    <a:pt x="4" y="1"/>
                    <a:pt x="5" y="0"/>
                    <a:pt x="7" y="0"/>
                  </a:cubicBezTo>
                  <a:cubicBezTo>
                    <a:pt x="8" y="0"/>
                    <a:pt x="8" y="0"/>
                    <a:pt x="8" y="0"/>
                  </a:cubicBezTo>
                  <a:cubicBezTo>
                    <a:pt x="8" y="3"/>
                    <a:pt x="8" y="3"/>
                    <a:pt x="8" y="3"/>
                  </a:cubicBezTo>
                  <a:cubicBezTo>
                    <a:pt x="8" y="3"/>
                    <a:pt x="7" y="3"/>
                    <a:pt x="7" y="3"/>
                  </a:cubicBezTo>
                  <a:cubicBezTo>
                    <a:pt x="5" y="3"/>
                    <a:pt x="4" y="4"/>
                    <a:pt x="3" y="6"/>
                  </a:cubicBezTo>
                  <a:cubicBezTo>
                    <a:pt x="3" y="7"/>
                    <a:pt x="3" y="7"/>
                    <a:pt x="3" y="8"/>
                  </a:cubicBezTo>
                  <a:cubicBezTo>
                    <a:pt x="3" y="16"/>
                    <a:pt x="3" y="16"/>
                    <a:pt x="3" y="16"/>
                  </a:cubicBezTo>
                  <a:cubicBezTo>
                    <a:pt x="0" y="16"/>
                    <a:pt x="0" y="16"/>
                    <a:pt x="0" y="16"/>
                  </a:cubicBezTo>
                  <a:lnTo>
                    <a:pt x="0"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1" name="Freeform 79">
              <a:extLst>
                <a:ext uri="{FF2B5EF4-FFF2-40B4-BE49-F238E27FC236}">
                  <a16:creationId xmlns:a16="http://schemas.microsoft.com/office/drawing/2014/main" id="{5E2E2D5B-1DB5-4FA5-9E43-BCD489334562}"/>
                </a:ext>
              </a:extLst>
            </p:cNvPr>
            <p:cNvSpPr>
              <a:spLocks/>
            </p:cNvSpPr>
            <p:nvPr userDrawn="1"/>
          </p:nvSpPr>
          <p:spPr bwMode="auto">
            <a:xfrm>
              <a:off x="10696575"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7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6" y="18"/>
                    <a:pt x="7" y="18"/>
                  </a:cubicBezTo>
                  <a:cubicBezTo>
                    <a:pt x="8" y="18"/>
                    <a:pt x="9" y="18"/>
                    <a:pt x="9" y="18"/>
                  </a:cubicBezTo>
                  <a:cubicBezTo>
                    <a:pt x="9" y="20"/>
                    <a:pt x="9" y="20"/>
                    <a:pt x="9" y="20"/>
                  </a:cubicBezTo>
                  <a:cubicBezTo>
                    <a:pt x="9" y="20"/>
                    <a:pt x="8" y="20"/>
                    <a:pt x="7" y="20"/>
                  </a:cubicBezTo>
                  <a:cubicBezTo>
                    <a:pt x="5" y="20"/>
                    <a:pt x="4" y="20"/>
                    <a:pt x="3" y="19"/>
                  </a:cubicBezTo>
                  <a:cubicBezTo>
                    <a:pt x="3"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2" name="Freeform 80">
              <a:extLst>
                <a:ext uri="{FF2B5EF4-FFF2-40B4-BE49-F238E27FC236}">
                  <a16:creationId xmlns:a16="http://schemas.microsoft.com/office/drawing/2014/main" id="{44DE90FC-5E60-48DF-AECB-DF1B70D3E2B2}"/>
                </a:ext>
              </a:extLst>
            </p:cNvPr>
            <p:cNvSpPr>
              <a:spLocks/>
            </p:cNvSpPr>
            <p:nvPr userDrawn="1"/>
          </p:nvSpPr>
          <p:spPr bwMode="auto">
            <a:xfrm>
              <a:off x="10731500" y="833438"/>
              <a:ext cx="42863" cy="68263"/>
            </a:xfrm>
            <a:custGeom>
              <a:avLst/>
              <a:gdLst>
                <a:gd name="T0" fmla="*/ 0 w 14"/>
                <a:gd name="T1" fmla="*/ 0 h 23"/>
                <a:gd name="T2" fmla="*/ 3 w 14"/>
                <a:gd name="T3" fmla="*/ 0 h 23"/>
                <a:gd name="T4" fmla="*/ 3 w 14"/>
                <a:gd name="T5" fmla="*/ 10 h 23"/>
                <a:gd name="T6" fmla="*/ 3 w 14"/>
                <a:gd name="T7" fmla="*/ 10 h 23"/>
                <a:gd name="T8" fmla="*/ 5 w 14"/>
                <a:gd name="T9" fmla="*/ 8 h 23"/>
                <a:gd name="T10" fmla="*/ 8 w 14"/>
                <a:gd name="T11" fmla="*/ 7 h 23"/>
                <a:gd name="T12" fmla="*/ 14 w 14"/>
                <a:gd name="T13" fmla="*/ 14 h 23"/>
                <a:gd name="T14" fmla="*/ 14 w 14"/>
                <a:gd name="T15" fmla="*/ 23 h 23"/>
                <a:gd name="T16" fmla="*/ 11 w 14"/>
                <a:gd name="T17" fmla="*/ 23 h 23"/>
                <a:gd name="T18" fmla="*/ 11 w 14"/>
                <a:gd name="T19" fmla="*/ 14 h 23"/>
                <a:gd name="T20" fmla="*/ 7 w 14"/>
                <a:gd name="T21" fmla="*/ 9 h 23"/>
                <a:gd name="T22" fmla="*/ 3 w 14"/>
                <a:gd name="T23" fmla="*/ 12 h 23"/>
                <a:gd name="T24" fmla="*/ 3 w 14"/>
                <a:gd name="T25" fmla="*/ 14 h 23"/>
                <a:gd name="T26" fmla="*/ 3 w 14"/>
                <a:gd name="T27" fmla="*/ 23 h 23"/>
                <a:gd name="T28" fmla="*/ 0 w 14"/>
                <a:gd name="T29" fmla="*/ 23 h 23"/>
                <a:gd name="T30" fmla="*/ 0 w 14"/>
                <a:gd name="T3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23">
                  <a:moveTo>
                    <a:pt x="0" y="0"/>
                  </a:moveTo>
                  <a:cubicBezTo>
                    <a:pt x="3" y="0"/>
                    <a:pt x="3" y="0"/>
                    <a:pt x="3" y="0"/>
                  </a:cubicBezTo>
                  <a:cubicBezTo>
                    <a:pt x="3" y="10"/>
                    <a:pt x="3" y="10"/>
                    <a:pt x="3" y="10"/>
                  </a:cubicBezTo>
                  <a:cubicBezTo>
                    <a:pt x="3" y="10"/>
                    <a:pt x="3" y="10"/>
                    <a:pt x="3" y="10"/>
                  </a:cubicBezTo>
                  <a:cubicBezTo>
                    <a:pt x="4" y="9"/>
                    <a:pt x="5" y="8"/>
                    <a:pt x="5" y="8"/>
                  </a:cubicBezTo>
                  <a:cubicBezTo>
                    <a:pt x="6" y="7"/>
                    <a:pt x="7" y="7"/>
                    <a:pt x="8" y="7"/>
                  </a:cubicBezTo>
                  <a:cubicBezTo>
                    <a:pt x="10" y="7"/>
                    <a:pt x="14" y="8"/>
                    <a:pt x="14" y="14"/>
                  </a:cubicBezTo>
                  <a:cubicBezTo>
                    <a:pt x="14" y="23"/>
                    <a:pt x="14" y="23"/>
                    <a:pt x="14" y="23"/>
                  </a:cubicBezTo>
                  <a:cubicBezTo>
                    <a:pt x="11" y="23"/>
                    <a:pt x="11" y="23"/>
                    <a:pt x="11" y="23"/>
                  </a:cubicBezTo>
                  <a:cubicBezTo>
                    <a:pt x="11" y="14"/>
                    <a:pt x="11" y="14"/>
                    <a:pt x="11" y="14"/>
                  </a:cubicBezTo>
                  <a:cubicBezTo>
                    <a:pt x="11" y="12"/>
                    <a:pt x="10" y="9"/>
                    <a:pt x="7" y="9"/>
                  </a:cubicBezTo>
                  <a:cubicBezTo>
                    <a:pt x="5" y="9"/>
                    <a:pt x="4" y="11"/>
                    <a:pt x="3" y="12"/>
                  </a:cubicBezTo>
                  <a:cubicBezTo>
                    <a:pt x="3" y="13"/>
                    <a:pt x="3" y="13"/>
                    <a:pt x="3" y="14"/>
                  </a:cubicBezTo>
                  <a:cubicBezTo>
                    <a:pt x="3" y="23"/>
                    <a:pt x="3" y="23"/>
                    <a:pt x="3" y="23"/>
                  </a:cubicBezTo>
                  <a:cubicBezTo>
                    <a:pt x="0" y="23"/>
                    <a:pt x="0" y="23"/>
                    <a:pt x="0" y="23"/>
                  </a:cubicBezTo>
                  <a:lnTo>
                    <a:pt x="0"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3" name="Freeform 81">
              <a:extLst>
                <a:ext uri="{FF2B5EF4-FFF2-40B4-BE49-F238E27FC236}">
                  <a16:creationId xmlns:a16="http://schemas.microsoft.com/office/drawing/2014/main" id="{53691235-B67C-429F-BB41-684E88A1C380}"/>
                </a:ext>
              </a:extLst>
            </p:cNvPr>
            <p:cNvSpPr>
              <a:spLocks/>
            </p:cNvSpPr>
            <p:nvPr userDrawn="1"/>
          </p:nvSpPr>
          <p:spPr bwMode="auto">
            <a:xfrm>
              <a:off x="10802938" y="841375"/>
              <a:ext cx="26988" cy="60325"/>
            </a:xfrm>
            <a:custGeom>
              <a:avLst/>
              <a:gdLst>
                <a:gd name="T0" fmla="*/ 5 w 9"/>
                <a:gd name="T1" fmla="*/ 0 h 20"/>
                <a:gd name="T2" fmla="*/ 5 w 9"/>
                <a:gd name="T3" fmla="*/ 4 h 20"/>
                <a:gd name="T4" fmla="*/ 9 w 9"/>
                <a:gd name="T5" fmla="*/ 4 h 20"/>
                <a:gd name="T6" fmla="*/ 9 w 9"/>
                <a:gd name="T7" fmla="*/ 7 h 20"/>
                <a:gd name="T8" fmla="*/ 5 w 9"/>
                <a:gd name="T9" fmla="*/ 7 h 20"/>
                <a:gd name="T10" fmla="*/ 5 w 9"/>
                <a:gd name="T11" fmla="*/ 15 h 20"/>
                <a:gd name="T12" fmla="*/ 7 w 9"/>
                <a:gd name="T13" fmla="*/ 18 h 20"/>
                <a:gd name="T14" fmla="*/ 9 w 9"/>
                <a:gd name="T15" fmla="*/ 18 h 20"/>
                <a:gd name="T16" fmla="*/ 9 w 9"/>
                <a:gd name="T17" fmla="*/ 20 h 20"/>
                <a:gd name="T18" fmla="*/ 6 w 9"/>
                <a:gd name="T19" fmla="*/ 20 h 20"/>
                <a:gd name="T20" fmla="*/ 3 w 9"/>
                <a:gd name="T21" fmla="*/ 19 h 20"/>
                <a:gd name="T22" fmla="*/ 2 w 9"/>
                <a:gd name="T23" fmla="*/ 15 h 20"/>
                <a:gd name="T24" fmla="*/ 2 w 9"/>
                <a:gd name="T25" fmla="*/ 7 h 20"/>
                <a:gd name="T26" fmla="*/ 0 w 9"/>
                <a:gd name="T27" fmla="*/ 7 h 20"/>
                <a:gd name="T28" fmla="*/ 0 w 9"/>
                <a:gd name="T29" fmla="*/ 4 h 20"/>
                <a:gd name="T30" fmla="*/ 2 w 9"/>
                <a:gd name="T31" fmla="*/ 4 h 20"/>
                <a:gd name="T32" fmla="*/ 2 w 9"/>
                <a:gd name="T33" fmla="*/ 1 h 20"/>
                <a:gd name="T34" fmla="*/ 5 w 9"/>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 h="20">
                  <a:moveTo>
                    <a:pt x="5" y="0"/>
                  </a:moveTo>
                  <a:cubicBezTo>
                    <a:pt x="5" y="4"/>
                    <a:pt x="5" y="4"/>
                    <a:pt x="5" y="4"/>
                  </a:cubicBezTo>
                  <a:cubicBezTo>
                    <a:pt x="9" y="4"/>
                    <a:pt x="9" y="4"/>
                    <a:pt x="9" y="4"/>
                  </a:cubicBezTo>
                  <a:cubicBezTo>
                    <a:pt x="9" y="7"/>
                    <a:pt x="9" y="7"/>
                    <a:pt x="9" y="7"/>
                  </a:cubicBezTo>
                  <a:cubicBezTo>
                    <a:pt x="5" y="7"/>
                    <a:pt x="5" y="7"/>
                    <a:pt x="5" y="7"/>
                  </a:cubicBezTo>
                  <a:cubicBezTo>
                    <a:pt x="5" y="15"/>
                    <a:pt x="5" y="15"/>
                    <a:pt x="5" y="15"/>
                  </a:cubicBezTo>
                  <a:cubicBezTo>
                    <a:pt x="5" y="17"/>
                    <a:pt x="5" y="18"/>
                    <a:pt x="7" y="18"/>
                  </a:cubicBezTo>
                  <a:cubicBezTo>
                    <a:pt x="8" y="18"/>
                    <a:pt x="8" y="18"/>
                    <a:pt x="9" y="18"/>
                  </a:cubicBezTo>
                  <a:cubicBezTo>
                    <a:pt x="9" y="20"/>
                    <a:pt x="9" y="20"/>
                    <a:pt x="9" y="20"/>
                  </a:cubicBezTo>
                  <a:cubicBezTo>
                    <a:pt x="8" y="20"/>
                    <a:pt x="7" y="20"/>
                    <a:pt x="6" y="20"/>
                  </a:cubicBezTo>
                  <a:cubicBezTo>
                    <a:pt x="5" y="20"/>
                    <a:pt x="4" y="20"/>
                    <a:pt x="3" y="19"/>
                  </a:cubicBezTo>
                  <a:cubicBezTo>
                    <a:pt x="2" y="18"/>
                    <a:pt x="2" y="17"/>
                    <a:pt x="2" y="15"/>
                  </a:cubicBezTo>
                  <a:cubicBezTo>
                    <a:pt x="2" y="7"/>
                    <a:pt x="2" y="7"/>
                    <a:pt x="2" y="7"/>
                  </a:cubicBezTo>
                  <a:cubicBezTo>
                    <a:pt x="0" y="7"/>
                    <a:pt x="0" y="7"/>
                    <a:pt x="0" y="7"/>
                  </a:cubicBezTo>
                  <a:cubicBezTo>
                    <a:pt x="0" y="4"/>
                    <a:pt x="0" y="4"/>
                    <a:pt x="0" y="4"/>
                  </a:cubicBezTo>
                  <a:cubicBezTo>
                    <a:pt x="2" y="4"/>
                    <a:pt x="2" y="4"/>
                    <a:pt x="2" y="4"/>
                  </a:cubicBezTo>
                  <a:cubicBezTo>
                    <a:pt x="2" y="1"/>
                    <a:pt x="2" y="1"/>
                    <a:pt x="2" y="1"/>
                  </a:cubicBezTo>
                  <a:lnTo>
                    <a:pt x="5" y="0"/>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4" name="Freeform 82">
              <a:extLst>
                <a:ext uri="{FF2B5EF4-FFF2-40B4-BE49-F238E27FC236}">
                  <a16:creationId xmlns:a16="http://schemas.microsoft.com/office/drawing/2014/main" id="{5E718ABE-E629-4D13-AAE5-673AA0B891F2}"/>
                </a:ext>
              </a:extLst>
            </p:cNvPr>
            <p:cNvSpPr>
              <a:spLocks noEditPoints="1"/>
            </p:cNvSpPr>
            <p:nvPr userDrawn="1"/>
          </p:nvSpPr>
          <p:spPr bwMode="auto">
            <a:xfrm>
              <a:off x="10836275" y="854075"/>
              <a:ext cx="44450" cy="47625"/>
            </a:xfrm>
            <a:custGeom>
              <a:avLst/>
              <a:gdLst>
                <a:gd name="T0" fmla="*/ 15 w 15"/>
                <a:gd name="T1" fmla="*/ 8 h 16"/>
                <a:gd name="T2" fmla="*/ 7 w 15"/>
                <a:gd name="T3" fmla="*/ 16 h 16"/>
                <a:gd name="T4" fmla="*/ 0 w 15"/>
                <a:gd name="T5" fmla="*/ 8 h 16"/>
                <a:gd name="T6" fmla="*/ 8 w 15"/>
                <a:gd name="T7" fmla="*/ 0 h 16"/>
                <a:gd name="T8" fmla="*/ 15 w 15"/>
                <a:gd name="T9" fmla="*/ 8 h 16"/>
                <a:gd name="T10" fmla="*/ 3 w 15"/>
                <a:gd name="T11" fmla="*/ 8 h 16"/>
                <a:gd name="T12" fmla="*/ 7 w 15"/>
                <a:gd name="T13" fmla="*/ 14 h 16"/>
                <a:gd name="T14" fmla="*/ 12 w 15"/>
                <a:gd name="T15" fmla="*/ 8 h 16"/>
                <a:gd name="T16" fmla="*/ 7 w 15"/>
                <a:gd name="T17" fmla="*/ 2 h 16"/>
                <a:gd name="T18" fmla="*/ 3 w 15"/>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6">
                  <a:moveTo>
                    <a:pt x="15" y="8"/>
                  </a:moveTo>
                  <a:cubicBezTo>
                    <a:pt x="15" y="14"/>
                    <a:pt x="11" y="16"/>
                    <a:pt x="7" y="16"/>
                  </a:cubicBezTo>
                  <a:cubicBezTo>
                    <a:pt x="3" y="16"/>
                    <a:pt x="0" y="13"/>
                    <a:pt x="0" y="8"/>
                  </a:cubicBezTo>
                  <a:cubicBezTo>
                    <a:pt x="0" y="3"/>
                    <a:pt x="3" y="0"/>
                    <a:pt x="8" y="0"/>
                  </a:cubicBezTo>
                  <a:cubicBezTo>
                    <a:pt x="12" y="0"/>
                    <a:pt x="15" y="3"/>
                    <a:pt x="15" y="8"/>
                  </a:cubicBezTo>
                  <a:close/>
                  <a:moveTo>
                    <a:pt x="3" y="8"/>
                  </a:moveTo>
                  <a:cubicBezTo>
                    <a:pt x="3" y="12"/>
                    <a:pt x="5" y="14"/>
                    <a:pt x="7" y="14"/>
                  </a:cubicBezTo>
                  <a:cubicBezTo>
                    <a:pt x="10" y="14"/>
                    <a:pt x="12" y="12"/>
                    <a:pt x="12" y="8"/>
                  </a:cubicBezTo>
                  <a:cubicBezTo>
                    <a:pt x="12" y="6"/>
                    <a:pt x="11" y="2"/>
                    <a:pt x="7" y="2"/>
                  </a:cubicBezTo>
                  <a:cubicBezTo>
                    <a:pt x="4"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5" name="Freeform 83">
              <a:extLst>
                <a:ext uri="{FF2B5EF4-FFF2-40B4-BE49-F238E27FC236}">
                  <a16:creationId xmlns:a16="http://schemas.microsoft.com/office/drawing/2014/main" id="{B6A014DA-97E2-4476-BCDA-84EA54E21284}"/>
                </a:ext>
              </a:extLst>
            </p:cNvPr>
            <p:cNvSpPr>
              <a:spLocks noEditPoints="1"/>
            </p:cNvSpPr>
            <p:nvPr userDrawn="1"/>
          </p:nvSpPr>
          <p:spPr bwMode="auto">
            <a:xfrm>
              <a:off x="10907713" y="836613"/>
              <a:ext cx="53975" cy="65088"/>
            </a:xfrm>
            <a:custGeom>
              <a:avLst/>
              <a:gdLst>
                <a:gd name="T0" fmla="*/ 5 w 18"/>
                <a:gd name="T1" fmla="*/ 15 h 22"/>
                <a:gd name="T2" fmla="*/ 3 w 18"/>
                <a:gd name="T3" fmla="*/ 22 h 22"/>
                <a:gd name="T4" fmla="*/ 0 w 18"/>
                <a:gd name="T5" fmla="*/ 22 h 22"/>
                <a:gd name="T6" fmla="*/ 7 w 18"/>
                <a:gd name="T7" fmla="*/ 0 h 22"/>
                <a:gd name="T8" fmla="*/ 11 w 18"/>
                <a:gd name="T9" fmla="*/ 0 h 22"/>
                <a:gd name="T10" fmla="*/ 18 w 18"/>
                <a:gd name="T11" fmla="*/ 22 h 22"/>
                <a:gd name="T12" fmla="*/ 15 w 18"/>
                <a:gd name="T13" fmla="*/ 22 h 22"/>
                <a:gd name="T14" fmla="*/ 13 w 18"/>
                <a:gd name="T15" fmla="*/ 15 h 22"/>
                <a:gd name="T16" fmla="*/ 5 w 18"/>
                <a:gd name="T17" fmla="*/ 15 h 22"/>
                <a:gd name="T18" fmla="*/ 12 w 18"/>
                <a:gd name="T19" fmla="*/ 13 h 22"/>
                <a:gd name="T20" fmla="*/ 10 w 18"/>
                <a:gd name="T21" fmla="*/ 7 h 22"/>
                <a:gd name="T22" fmla="*/ 9 w 18"/>
                <a:gd name="T23" fmla="*/ 3 h 22"/>
                <a:gd name="T24" fmla="*/ 9 w 18"/>
                <a:gd name="T25" fmla="*/ 3 h 22"/>
                <a:gd name="T26" fmla="*/ 8 w 18"/>
                <a:gd name="T27" fmla="*/ 7 h 22"/>
                <a:gd name="T28" fmla="*/ 6 w 18"/>
                <a:gd name="T29" fmla="*/ 13 h 22"/>
                <a:gd name="T30" fmla="*/ 12 w 18"/>
                <a:gd name="T31" fmla="*/ 1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22">
                  <a:moveTo>
                    <a:pt x="5" y="15"/>
                  </a:moveTo>
                  <a:cubicBezTo>
                    <a:pt x="3" y="22"/>
                    <a:pt x="3" y="22"/>
                    <a:pt x="3" y="22"/>
                  </a:cubicBezTo>
                  <a:cubicBezTo>
                    <a:pt x="0" y="22"/>
                    <a:pt x="0" y="22"/>
                    <a:pt x="0" y="22"/>
                  </a:cubicBezTo>
                  <a:cubicBezTo>
                    <a:pt x="7" y="0"/>
                    <a:pt x="7" y="0"/>
                    <a:pt x="7" y="0"/>
                  </a:cubicBezTo>
                  <a:cubicBezTo>
                    <a:pt x="11" y="0"/>
                    <a:pt x="11" y="0"/>
                    <a:pt x="11" y="0"/>
                  </a:cubicBezTo>
                  <a:cubicBezTo>
                    <a:pt x="18" y="22"/>
                    <a:pt x="18" y="22"/>
                    <a:pt x="18" y="22"/>
                  </a:cubicBezTo>
                  <a:cubicBezTo>
                    <a:pt x="15" y="22"/>
                    <a:pt x="15" y="22"/>
                    <a:pt x="15" y="22"/>
                  </a:cubicBezTo>
                  <a:cubicBezTo>
                    <a:pt x="13" y="15"/>
                    <a:pt x="13" y="15"/>
                    <a:pt x="13" y="15"/>
                  </a:cubicBezTo>
                  <a:lnTo>
                    <a:pt x="5" y="15"/>
                  </a:lnTo>
                  <a:close/>
                  <a:moveTo>
                    <a:pt x="12" y="13"/>
                  </a:moveTo>
                  <a:cubicBezTo>
                    <a:pt x="10" y="7"/>
                    <a:pt x="10" y="7"/>
                    <a:pt x="10" y="7"/>
                  </a:cubicBezTo>
                  <a:cubicBezTo>
                    <a:pt x="10" y="5"/>
                    <a:pt x="9" y="4"/>
                    <a:pt x="9" y="3"/>
                  </a:cubicBezTo>
                  <a:cubicBezTo>
                    <a:pt x="9" y="3"/>
                    <a:pt x="9" y="3"/>
                    <a:pt x="9" y="3"/>
                  </a:cubicBezTo>
                  <a:cubicBezTo>
                    <a:pt x="9" y="4"/>
                    <a:pt x="8" y="5"/>
                    <a:pt x="8" y="7"/>
                  </a:cubicBezTo>
                  <a:cubicBezTo>
                    <a:pt x="6" y="13"/>
                    <a:pt x="6" y="13"/>
                    <a:pt x="6" y="13"/>
                  </a:cubicBezTo>
                  <a:lnTo>
                    <a:pt x="12"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6" name="Freeform 84">
              <a:extLst>
                <a:ext uri="{FF2B5EF4-FFF2-40B4-BE49-F238E27FC236}">
                  <a16:creationId xmlns:a16="http://schemas.microsoft.com/office/drawing/2014/main" id="{98D945F1-89BD-4C28-8147-5C9F5CCD384F}"/>
                </a:ext>
              </a:extLst>
            </p:cNvPr>
            <p:cNvSpPr>
              <a:spLocks noEditPoints="1"/>
            </p:cNvSpPr>
            <p:nvPr userDrawn="1"/>
          </p:nvSpPr>
          <p:spPr bwMode="auto">
            <a:xfrm>
              <a:off x="10968038" y="833438"/>
              <a:ext cx="44450" cy="68263"/>
            </a:xfrm>
            <a:custGeom>
              <a:avLst/>
              <a:gdLst>
                <a:gd name="T0" fmla="*/ 15 w 15"/>
                <a:gd name="T1" fmla="*/ 0 h 23"/>
                <a:gd name="T2" fmla="*/ 15 w 15"/>
                <a:gd name="T3" fmla="*/ 19 h 23"/>
                <a:gd name="T4" fmla="*/ 15 w 15"/>
                <a:gd name="T5" fmla="*/ 23 h 23"/>
                <a:gd name="T6" fmla="*/ 12 w 15"/>
                <a:gd name="T7" fmla="*/ 23 h 23"/>
                <a:gd name="T8" fmla="*/ 12 w 15"/>
                <a:gd name="T9" fmla="*/ 20 h 23"/>
                <a:gd name="T10" fmla="*/ 12 w 15"/>
                <a:gd name="T11" fmla="*/ 20 h 23"/>
                <a:gd name="T12" fmla="*/ 7 w 15"/>
                <a:gd name="T13" fmla="*/ 23 h 23"/>
                <a:gd name="T14" fmla="*/ 0 w 15"/>
                <a:gd name="T15" fmla="*/ 15 h 23"/>
                <a:gd name="T16" fmla="*/ 7 w 15"/>
                <a:gd name="T17" fmla="*/ 7 h 23"/>
                <a:gd name="T18" fmla="*/ 12 w 15"/>
                <a:gd name="T19" fmla="*/ 9 h 23"/>
                <a:gd name="T20" fmla="*/ 12 w 15"/>
                <a:gd name="T21" fmla="*/ 9 h 23"/>
                <a:gd name="T22" fmla="*/ 12 w 15"/>
                <a:gd name="T23" fmla="*/ 0 h 23"/>
                <a:gd name="T24" fmla="*/ 15 w 15"/>
                <a:gd name="T25" fmla="*/ 0 h 23"/>
                <a:gd name="T26" fmla="*/ 12 w 15"/>
                <a:gd name="T27" fmla="*/ 14 h 23"/>
                <a:gd name="T28" fmla="*/ 12 w 15"/>
                <a:gd name="T29" fmla="*/ 13 h 23"/>
                <a:gd name="T30" fmla="*/ 8 w 15"/>
                <a:gd name="T31" fmla="*/ 9 h 23"/>
                <a:gd name="T32" fmla="*/ 3 w 15"/>
                <a:gd name="T33" fmla="*/ 15 h 23"/>
                <a:gd name="T34" fmla="*/ 7 w 15"/>
                <a:gd name="T35" fmla="*/ 21 h 23"/>
                <a:gd name="T36" fmla="*/ 12 w 15"/>
                <a:gd name="T37" fmla="*/ 18 h 23"/>
                <a:gd name="T38" fmla="*/ 12 w 15"/>
                <a:gd name="T39" fmla="*/ 16 h 23"/>
                <a:gd name="T40" fmla="*/ 12 w 15"/>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3">
                  <a:moveTo>
                    <a:pt x="15" y="0"/>
                  </a:moveTo>
                  <a:cubicBezTo>
                    <a:pt x="15" y="19"/>
                    <a:pt x="15" y="19"/>
                    <a:pt x="15" y="19"/>
                  </a:cubicBezTo>
                  <a:cubicBezTo>
                    <a:pt x="15" y="20"/>
                    <a:pt x="15" y="22"/>
                    <a:pt x="15" y="23"/>
                  </a:cubicBezTo>
                  <a:cubicBezTo>
                    <a:pt x="12" y="23"/>
                    <a:pt x="12" y="23"/>
                    <a:pt x="12" y="23"/>
                  </a:cubicBezTo>
                  <a:cubicBezTo>
                    <a:pt x="12" y="20"/>
                    <a:pt x="12" y="20"/>
                    <a:pt x="12" y="20"/>
                  </a:cubicBezTo>
                  <a:cubicBezTo>
                    <a:pt x="12" y="20"/>
                    <a:pt x="12" y="20"/>
                    <a:pt x="12" y="20"/>
                  </a:cubicBezTo>
                  <a:cubicBezTo>
                    <a:pt x="11" y="22"/>
                    <a:pt x="9" y="23"/>
                    <a:pt x="7" y="23"/>
                  </a:cubicBezTo>
                  <a:cubicBezTo>
                    <a:pt x="3" y="23"/>
                    <a:pt x="0" y="20"/>
                    <a:pt x="0" y="15"/>
                  </a:cubicBezTo>
                  <a:cubicBezTo>
                    <a:pt x="0" y="10"/>
                    <a:pt x="3" y="7"/>
                    <a:pt x="7" y="7"/>
                  </a:cubicBezTo>
                  <a:cubicBezTo>
                    <a:pt x="9" y="7"/>
                    <a:pt x="11" y="8"/>
                    <a:pt x="12" y="9"/>
                  </a:cubicBezTo>
                  <a:cubicBezTo>
                    <a:pt x="12" y="9"/>
                    <a:pt x="12" y="9"/>
                    <a:pt x="12" y="9"/>
                  </a:cubicBezTo>
                  <a:cubicBezTo>
                    <a:pt x="12" y="0"/>
                    <a:pt x="12" y="0"/>
                    <a:pt x="12" y="0"/>
                  </a:cubicBezTo>
                  <a:lnTo>
                    <a:pt x="15" y="0"/>
                  </a:lnTo>
                  <a:close/>
                  <a:moveTo>
                    <a:pt x="12" y="14"/>
                  </a:moveTo>
                  <a:cubicBezTo>
                    <a:pt x="12" y="13"/>
                    <a:pt x="12" y="13"/>
                    <a:pt x="12" y="13"/>
                  </a:cubicBezTo>
                  <a:cubicBezTo>
                    <a:pt x="11" y="11"/>
                    <a:pt x="10" y="9"/>
                    <a:pt x="8" y="9"/>
                  </a:cubicBezTo>
                  <a:cubicBezTo>
                    <a:pt x="5" y="9"/>
                    <a:pt x="3" y="12"/>
                    <a:pt x="3" y="15"/>
                  </a:cubicBezTo>
                  <a:cubicBezTo>
                    <a:pt x="3" y="18"/>
                    <a:pt x="4" y="21"/>
                    <a:pt x="7" y="21"/>
                  </a:cubicBezTo>
                  <a:cubicBezTo>
                    <a:pt x="9" y="21"/>
                    <a:pt x="11" y="20"/>
                    <a:pt x="12" y="18"/>
                  </a:cubicBezTo>
                  <a:cubicBezTo>
                    <a:pt x="12" y="17"/>
                    <a:pt x="12" y="17"/>
                    <a:pt x="12" y="16"/>
                  </a:cubicBezTo>
                  <a:lnTo>
                    <a:pt x="12" y="14"/>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7" name="Freeform 85">
              <a:extLst>
                <a:ext uri="{FF2B5EF4-FFF2-40B4-BE49-F238E27FC236}">
                  <a16:creationId xmlns:a16="http://schemas.microsoft.com/office/drawing/2014/main" id="{B63099CE-8C21-49B2-85FA-742CD88AEF0E}"/>
                </a:ext>
              </a:extLst>
            </p:cNvPr>
            <p:cNvSpPr>
              <a:spLocks noEditPoints="1"/>
            </p:cNvSpPr>
            <p:nvPr userDrawn="1"/>
          </p:nvSpPr>
          <p:spPr bwMode="auto">
            <a:xfrm>
              <a:off x="11022013" y="854075"/>
              <a:ext cx="47625" cy="47625"/>
            </a:xfrm>
            <a:custGeom>
              <a:avLst/>
              <a:gdLst>
                <a:gd name="T0" fmla="*/ 16 w 16"/>
                <a:gd name="T1" fmla="*/ 8 h 16"/>
                <a:gd name="T2" fmla="*/ 8 w 16"/>
                <a:gd name="T3" fmla="*/ 16 h 16"/>
                <a:gd name="T4" fmla="*/ 0 w 16"/>
                <a:gd name="T5" fmla="*/ 8 h 16"/>
                <a:gd name="T6" fmla="*/ 8 w 16"/>
                <a:gd name="T7" fmla="*/ 0 h 16"/>
                <a:gd name="T8" fmla="*/ 16 w 16"/>
                <a:gd name="T9" fmla="*/ 8 h 16"/>
                <a:gd name="T10" fmla="*/ 3 w 16"/>
                <a:gd name="T11" fmla="*/ 8 h 16"/>
                <a:gd name="T12" fmla="*/ 8 w 16"/>
                <a:gd name="T13" fmla="*/ 14 h 16"/>
                <a:gd name="T14" fmla="*/ 13 w 16"/>
                <a:gd name="T15" fmla="*/ 8 h 16"/>
                <a:gd name="T16" fmla="*/ 8 w 16"/>
                <a:gd name="T17" fmla="*/ 2 h 16"/>
                <a:gd name="T18" fmla="*/ 3 w 16"/>
                <a:gd name="T19"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16" y="8"/>
                  </a:moveTo>
                  <a:cubicBezTo>
                    <a:pt x="16" y="14"/>
                    <a:pt x="12" y="16"/>
                    <a:pt x="8" y="16"/>
                  </a:cubicBezTo>
                  <a:cubicBezTo>
                    <a:pt x="4" y="16"/>
                    <a:pt x="0" y="13"/>
                    <a:pt x="0" y="8"/>
                  </a:cubicBezTo>
                  <a:cubicBezTo>
                    <a:pt x="0" y="3"/>
                    <a:pt x="4" y="0"/>
                    <a:pt x="8" y="0"/>
                  </a:cubicBezTo>
                  <a:cubicBezTo>
                    <a:pt x="13" y="0"/>
                    <a:pt x="16" y="3"/>
                    <a:pt x="16" y="8"/>
                  </a:cubicBezTo>
                  <a:close/>
                  <a:moveTo>
                    <a:pt x="3" y="8"/>
                  </a:moveTo>
                  <a:cubicBezTo>
                    <a:pt x="3" y="12"/>
                    <a:pt x="5" y="14"/>
                    <a:pt x="8" y="14"/>
                  </a:cubicBezTo>
                  <a:cubicBezTo>
                    <a:pt x="11" y="14"/>
                    <a:pt x="13" y="12"/>
                    <a:pt x="13" y="8"/>
                  </a:cubicBezTo>
                  <a:cubicBezTo>
                    <a:pt x="13" y="6"/>
                    <a:pt x="11" y="2"/>
                    <a:pt x="8" y="2"/>
                  </a:cubicBezTo>
                  <a:cubicBezTo>
                    <a:pt x="5" y="2"/>
                    <a:pt x="3" y="5"/>
                    <a:pt x="3" y="8"/>
                  </a:cubicBez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8" name="Rectangle 86">
              <a:extLst>
                <a:ext uri="{FF2B5EF4-FFF2-40B4-BE49-F238E27FC236}">
                  <a16:creationId xmlns:a16="http://schemas.microsoft.com/office/drawing/2014/main" id="{41EADA11-CDD6-4E69-9C40-93112B6942BE}"/>
                </a:ext>
              </a:extLst>
            </p:cNvPr>
            <p:cNvSpPr>
              <a:spLocks noChangeArrowheads="1"/>
            </p:cNvSpPr>
            <p:nvPr userDrawn="1"/>
          </p:nvSpPr>
          <p:spPr bwMode="auto">
            <a:xfrm>
              <a:off x="11077575" y="833438"/>
              <a:ext cx="9525" cy="68263"/>
            </a:xfrm>
            <a:prstGeom prst="rect">
              <a:avLst/>
            </a:prstGeom>
            <a:solidFill>
              <a:srgbClr val="B41E8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89" name="Freeform 87">
              <a:extLst>
                <a:ext uri="{FF2B5EF4-FFF2-40B4-BE49-F238E27FC236}">
                  <a16:creationId xmlns:a16="http://schemas.microsoft.com/office/drawing/2014/main" id="{DA5908B7-557C-428F-8404-951E51E24A32}"/>
                </a:ext>
              </a:extLst>
            </p:cNvPr>
            <p:cNvSpPr>
              <a:spLocks noEditPoints="1"/>
            </p:cNvSpPr>
            <p:nvPr userDrawn="1"/>
          </p:nvSpPr>
          <p:spPr bwMode="auto">
            <a:xfrm>
              <a:off x="11098213"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3 w 14"/>
                <a:gd name="T17" fmla="*/ 9 h 16"/>
                <a:gd name="T18" fmla="*/ 2 w 14"/>
                <a:gd name="T19" fmla="*/ 9 h 16"/>
                <a:gd name="T20" fmla="*/ 11 w 14"/>
                <a:gd name="T21" fmla="*/ 7 h 16"/>
                <a:gd name="T22" fmla="*/ 7 w 14"/>
                <a:gd name="T23" fmla="*/ 2 h 16"/>
                <a:gd name="T24" fmla="*/ 2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2"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2" y="0"/>
                    <a:pt x="7" y="0"/>
                  </a:cubicBezTo>
                  <a:cubicBezTo>
                    <a:pt x="12" y="0"/>
                    <a:pt x="14" y="5"/>
                    <a:pt x="14" y="7"/>
                  </a:cubicBezTo>
                  <a:cubicBezTo>
                    <a:pt x="14" y="8"/>
                    <a:pt x="13" y="8"/>
                    <a:pt x="13" y="9"/>
                  </a:cubicBezTo>
                  <a:lnTo>
                    <a:pt x="2" y="9"/>
                  </a:lnTo>
                  <a:close/>
                  <a:moveTo>
                    <a:pt x="11" y="7"/>
                  </a:moveTo>
                  <a:cubicBezTo>
                    <a:pt x="11" y="5"/>
                    <a:pt x="10" y="2"/>
                    <a:pt x="7" y="2"/>
                  </a:cubicBezTo>
                  <a:cubicBezTo>
                    <a:pt x="4" y="2"/>
                    <a:pt x="3" y="5"/>
                    <a:pt x="2"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0" name="Freeform 88">
              <a:extLst>
                <a:ext uri="{FF2B5EF4-FFF2-40B4-BE49-F238E27FC236}">
                  <a16:creationId xmlns:a16="http://schemas.microsoft.com/office/drawing/2014/main" id="{EF06A236-8140-47D3-A1F0-D03B96CEBBAF}"/>
                </a:ext>
              </a:extLst>
            </p:cNvPr>
            <p:cNvSpPr>
              <a:spLocks/>
            </p:cNvSpPr>
            <p:nvPr userDrawn="1"/>
          </p:nvSpPr>
          <p:spPr bwMode="auto">
            <a:xfrm>
              <a:off x="11145838" y="854075"/>
              <a:ext cx="30163" cy="47625"/>
            </a:xfrm>
            <a:custGeom>
              <a:avLst/>
              <a:gdLst>
                <a:gd name="T0" fmla="*/ 1 w 10"/>
                <a:gd name="T1" fmla="*/ 13 h 16"/>
                <a:gd name="T2" fmla="*/ 4 w 10"/>
                <a:gd name="T3" fmla="*/ 14 h 16"/>
                <a:gd name="T4" fmla="*/ 8 w 10"/>
                <a:gd name="T5" fmla="*/ 12 h 16"/>
                <a:gd name="T6" fmla="*/ 5 w 10"/>
                <a:gd name="T7" fmla="*/ 9 h 16"/>
                <a:gd name="T8" fmla="*/ 0 w 10"/>
                <a:gd name="T9" fmla="*/ 5 h 16"/>
                <a:gd name="T10" fmla="*/ 6 w 10"/>
                <a:gd name="T11" fmla="*/ 0 h 16"/>
                <a:gd name="T12" fmla="*/ 10 w 10"/>
                <a:gd name="T13" fmla="*/ 1 h 16"/>
                <a:gd name="T14" fmla="*/ 9 w 10"/>
                <a:gd name="T15" fmla="*/ 3 h 16"/>
                <a:gd name="T16" fmla="*/ 6 w 10"/>
                <a:gd name="T17" fmla="*/ 2 h 16"/>
                <a:gd name="T18" fmla="*/ 3 w 10"/>
                <a:gd name="T19" fmla="*/ 4 h 16"/>
                <a:gd name="T20" fmla="*/ 6 w 10"/>
                <a:gd name="T21" fmla="*/ 7 h 16"/>
                <a:gd name="T22" fmla="*/ 10 w 10"/>
                <a:gd name="T23" fmla="*/ 12 h 16"/>
                <a:gd name="T24" fmla="*/ 4 w 10"/>
                <a:gd name="T25" fmla="*/ 16 h 16"/>
                <a:gd name="T26" fmla="*/ 0 w 10"/>
                <a:gd name="T27" fmla="*/ 15 h 16"/>
                <a:gd name="T28" fmla="*/ 1 w 10"/>
                <a:gd name="T29"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6">
                  <a:moveTo>
                    <a:pt x="1" y="13"/>
                  </a:moveTo>
                  <a:cubicBezTo>
                    <a:pt x="2" y="14"/>
                    <a:pt x="3" y="14"/>
                    <a:pt x="4" y="14"/>
                  </a:cubicBezTo>
                  <a:cubicBezTo>
                    <a:pt x="7" y="14"/>
                    <a:pt x="8" y="13"/>
                    <a:pt x="8" y="12"/>
                  </a:cubicBezTo>
                  <a:cubicBezTo>
                    <a:pt x="8" y="11"/>
                    <a:pt x="7" y="10"/>
                    <a:pt x="5" y="9"/>
                  </a:cubicBezTo>
                  <a:cubicBezTo>
                    <a:pt x="2" y="8"/>
                    <a:pt x="0" y="6"/>
                    <a:pt x="0" y="5"/>
                  </a:cubicBezTo>
                  <a:cubicBezTo>
                    <a:pt x="0" y="2"/>
                    <a:pt x="2" y="0"/>
                    <a:pt x="6" y="0"/>
                  </a:cubicBezTo>
                  <a:cubicBezTo>
                    <a:pt x="7" y="0"/>
                    <a:pt x="9" y="0"/>
                    <a:pt x="10" y="1"/>
                  </a:cubicBezTo>
                  <a:cubicBezTo>
                    <a:pt x="9" y="3"/>
                    <a:pt x="9" y="3"/>
                    <a:pt x="9" y="3"/>
                  </a:cubicBezTo>
                  <a:cubicBezTo>
                    <a:pt x="8" y="3"/>
                    <a:pt x="7" y="2"/>
                    <a:pt x="6" y="2"/>
                  </a:cubicBezTo>
                  <a:cubicBezTo>
                    <a:pt x="4" y="2"/>
                    <a:pt x="3" y="3"/>
                    <a:pt x="3" y="4"/>
                  </a:cubicBezTo>
                  <a:cubicBezTo>
                    <a:pt x="3" y="6"/>
                    <a:pt x="4" y="6"/>
                    <a:pt x="6" y="7"/>
                  </a:cubicBezTo>
                  <a:cubicBezTo>
                    <a:pt x="9" y="8"/>
                    <a:pt x="10" y="9"/>
                    <a:pt x="10" y="12"/>
                  </a:cubicBezTo>
                  <a:cubicBezTo>
                    <a:pt x="10" y="14"/>
                    <a:pt x="8" y="16"/>
                    <a:pt x="4" y="16"/>
                  </a:cubicBezTo>
                  <a:cubicBezTo>
                    <a:pt x="3" y="16"/>
                    <a:pt x="1" y="16"/>
                    <a:pt x="0" y="15"/>
                  </a:cubicBezTo>
                  <a:lnTo>
                    <a:pt x="1" y="13"/>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1" name="Freeform 89">
              <a:extLst>
                <a:ext uri="{FF2B5EF4-FFF2-40B4-BE49-F238E27FC236}">
                  <a16:creationId xmlns:a16="http://schemas.microsoft.com/office/drawing/2014/main" id="{6846AC88-6224-4473-8F08-FE9800C94605}"/>
                </a:ext>
              </a:extLst>
            </p:cNvPr>
            <p:cNvSpPr>
              <a:spLocks/>
            </p:cNvSpPr>
            <p:nvPr userDrawn="1"/>
          </p:nvSpPr>
          <p:spPr bwMode="auto">
            <a:xfrm>
              <a:off x="11185525" y="854075"/>
              <a:ext cx="34925" cy="47625"/>
            </a:xfrm>
            <a:custGeom>
              <a:avLst/>
              <a:gdLst>
                <a:gd name="T0" fmla="*/ 12 w 12"/>
                <a:gd name="T1" fmla="*/ 15 h 16"/>
                <a:gd name="T2" fmla="*/ 8 w 12"/>
                <a:gd name="T3" fmla="*/ 16 h 16"/>
                <a:gd name="T4" fmla="*/ 0 w 12"/>
                <a:gd name="T5" fmla="*/ 8 h 16"/>
                <a:gd name="T6" fmla="*/ 8 w 12"/>
                <a:gd name="T7" fmla="*/ 0 h 16"/>
                <a:gd name="T8" fmla="*/ 12 w 12"/>
                <a:gd name="T9" fmla="*/ 1 h 16"/>
                <a:gd name="T10" fmla="*/ 12 w 12"/>
                <a:gd name="T11" fmla="*/ 3 h 16"/>
                <a:gd name="T12" fmla="*/ 8 w 12"/>
                <a:gd name="T13" fmla="*/ 2 h 16"/>
                <a:gd name="T14" fmla="*/ 3 w 12"/>
                <a:gd name="T15" fmla="*/ 8 h 16"/>
                <a:gd name="T16" fmla="*/ 8 w 12"/>
                <a:gd name="T17" fmla="*/ 14 h 16"/>
                <a:gd name="T18" fmla="*/ 12 w 12"/>
                <a:gd name="T19" fmla="*/ 13 h 16"/>
                <a:gd name="T20" fmla="*/ 12 w 12"/>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6">
                  <a:moveTo>
                    <a:pt x="12" y="15"/>
                  </a:moveTo>
                  <a:cubicBezTo>
                    <a:pt x="11" y="16"/>
                    <a:pt x="10" y="16"/>
                    <a:pt x="8" y="16"/>
                  </a:cubicBezTo>
                  <a:cubicBezTo>
                    <a:pt x="3" y="16"/>
                    <a:pt x="0" y="13"/>
                    <a:pt x="0" y="8"/>
                  </a:cubicBezTo>
                  <a:cubicBezTo>
                    <a:pt x="0" y="4"/>
                    <a:pt x="3" y="0"/>
                    <a:pt x="8" y="0"/>
                  </a:cubicBezTo>
                  <a:cubicBezTo>
                    <a:pt x="10" y="0"/>
                    <a:pt x="11" y="0"/>
                    <a:pt x="12" y="1"/>
                  </a:cubicBezTo>
                  <a:cubicBezTo>
                    <a:pt x="12" y="3"/>
                    <a:pt x="12" y="3"/>
                    <a:pt x="12" y="3"/>
                  </a:cubicBezTo>
                  <a:cubicBezTo>
                    <a:pt x="11" y="3"/>
                    <a:pt x="10" y="2"/>
                    <a:pt x="8" y="2"/>
                  </a:cubicBezTo>
                  <a:cubicBezTo>
                    <a:pt x="5" y="2"/>
                    <a:pt x="3" y="5"/>
                    <a:pt x="3" y="8"/>
                  </a:cubicBezTo>
                  <a:cubicBezTo>
                    <a:pt x="3" y="12"/>
                    <a:pt x="5" y="14"/>
                    <a:pt x="8" y="14"/>
                  </a:cubicBezTo>
                  <a:cubicBezTo>
                    <a:pt x="10" y="14"/>
                    <a:pt x="11" y="14"/>
                    <a:pt x="12" y="13"/>
                  </a:cubicBezTo>
                  <a:lnTo>
                    <a:pt x="12"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2" name="Freeform 90">
              <a:extLst>
                <a:ext uri="{FF2B5EF4-FFF2-40B4-BE49-F238E27FC236}">
                  <a16:creationId xmlns:a16="http://schemas.microsoft.com/office/drawing/2014/main" id="{3151D41A-8821-41AA-A302-7B179A49254A}"/>
                </a:ext>
              </a:extLst>
            </p:cNvPr>
            <p:cNvSpPr>
              <a:spLocks noEditPoints="1"/>
            </p:cNvSpPr>
            <p:nvPr userDrawn="1"/>
          </p:nvSpPr>
          <p:spPr bwMode="auto">
            <a:xfrm>
              <a:off x="11226800" y="854075"/>
              <a:ext cx="42863" cy="47625"/>
            </a:xfrm>
            <a:custGeom>
              <a:avLst/>
              <a:gdLst>
                <a:gd name="T0" fmla="*/ 3 w 14"/>
                <a:gd name="T1" fmla="*/ 9 h 16"/>
                <a:gd name="T2" fmla="*/ 8 w 14"/>
                <a:gd name="T3" fmla="*/ 14 h 16"/>
                <a:gd name="T4" fmla="*/ 13 w 14"/>
                <a:gd name="T5" fmla="*/ 13 h 16"/>
                <a:gd name="T6" fmla="*/ 13 w 14"/>
                <a:gd name="T7" fmla="*/ 15 h 16"/>
                <a:gd name="T8" fmla="*/ 8 w 14"/>
                <a:gd name="T9" fmla="*/ 16 h 16"/>
                <a:gd name="T10" fmla="*/ 0 w 14"/>
                <a:gd name="T11" fmla="*/ 8 h 16"/>
                <a:gd name="T12" fmla="*/ 8 w 14"/>
                <a:gd name="T13" fmla="*/ 0 h 16"/>
                <a:gd name="T14" fmla="*/ 14 w 14"/>
                <a:gd name="T15" fmla="*/ 7 h 16"/>
                <a:gd name="T16" fmla="*/ 14 w 14"/>
                <a:gd name="T17" fmla="*/ 9 h 16"/>
                <a:gd name="T18" fmla="*/ 3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3" y="9"/>
                  </a:moveTo>
                  <a:cubicBezTo>
                    <a:pt x="3" y="13"/>
                    <a:pt x="5" y="14"/>
                    <a:pt x="8" y="14"/>
                  </a:cubicBezTo>
                  <a:cubicBezTo>
                    <a:pt x="10" y="14"/>
                    <a:pt x="12" y="14"/>
                    <a:pt x="13" y="13"/>
                  </a:cubicBezTo>
                  <a:cubicBezTo>
                    <a:pt x="13" y="15"/>
                    <a:pt x="13" y="15"/>
                    <a:pt x="13" y="15"/>
                  </a:cubicBezTo>
                  <a:cubicBezTo>
                    <a:pt x="12" y="16"/>
                    <a:pt x="10" y="16"/>
                    <a:pt x="8" y="16"/>
                  </a:cubicBezTo>
                  <a:cubicBezTo>
                    <a:pt x="3" y="16"/>
                    <a:pt x="0" y="13"/>
                    <a:pt x="0" y="8"/>
                  </a:cubicBezTo>
                  <a:cubicBezTo>
                    <a:pt x="0" y="4"/>
                    <a:pt x="3" y="0"/>
                    <a:pt x="8" y="0"/>
                  </a:cubicBezTo>
                  <a:cubicBezTo>
                    <a:pt x="13" y="0"/>
                    <a:pt x="14" y="5"/>
                    <a:pt x="14" y="7"/>
                  </a:cubicBezTo>
                  <a:cubicBezTo>
                    <a:pt x="14" y="8"/>
                    <a:pt x="14" y="8"/>
                    <a:pt x="14" y="9"/>
                  </a:cubicBezTo>
                  <a:lnTo>
                    <a:pt x="3" y="9"/>
                  </a:lnTo>
                  <a:close/>
                  <a:moveTo>
                    <a:pt x="11" y="7"/>
                  </a:moveTo>
                  <a:cubicBezTo>
                    <a:pt x="11" y="5"/>
                    <a:pt x="11"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3" name="Freeform 91">
              <a:extLst>
                <a:ext uri="{FF2B5EF4-FFF2-40B4-BE49-F238E27FC236}">
                  <a16:creationId xmlns:a16="http://schemas.microsoft.com/office/drawing/2014/main" id="{91657518-BFDD-44BB-B7EC-E23FA7E9CB30}"/>
                </a:ext>
              </a:extLst>
            </p:cNvPr>
            <p:cNvSpPr>
              <a:spLocks/>
            </p:cNvSpPr>
            <p:nvPr userDrawn="1"/>
          </p:nvSpPr>
          <p:spPr bwMode="auto">
            <a:xfrm>
              <a:off x="11277600" y="854075"/>
              <a:ext cx="41275" cy="47625"/>
            </a:xfrm>
            <a:custGeom>
              <a:avLst/>
              <a:gdLst>
                <a:gd name="T0" fmla="*/ 1 w 14"/>
                <a:gd name="T1" fmla="*/ 5 h 16"/>
                <a:gd name="T2" fmla="*/ 0 w 14"/>
                <a:gd name="T3" fmla="*/ 0 h 16"/>
                <a:gd name="T4" fmla="*/ 3 w 14"/>
                <a:gd name="T5" fmla="*/ 0 h 16"/>
                <a:gd name="T6" fmla="*/ 3 w 14"/>
                <a:gd name="T7" fmla="*/ 3 h 16"/>
                <a:gd name="T8" fmla="*/ 3 w 14"/>
                <a:gd name="T9" fmla="*/ 3 h 16"/>
                <a:gd name="T10" fmla="*/ 8 w 14"/>
                <a:gd name="T11" fmla="*/ 0 h 16"/>
                <a:gd name="T12" fmla="*/ 14 w 14"/>
                <a:gd name="T13" fmla="*/ 7 h 16"/>
                <a:gd name="T14" fmla="*/ 14 w 14"/>
                <a:gd name="T15" fmla="*/ 16 h 16"/>
                <a:gd name="T16" fmla="*/ 11 w 14"/>
                <a:gd name="T17" fmla="*/ 16 h 16"/>
                <a:gd name="T18" fmla="*/ 11 w 14"/>
                <a:gd name="T19" fmla="*/ 7 h 16"/>
                <a:gd name="T20" fmla="*/ 7 w 14"/>
                <a:gd name="T21" fmla="*/ 2 h 16"/>
                <a:gd name="T22" fmla="*/ 4 w 14"/>
                <a:gd name="T23" fmla="*/ 5 h 16"/>
                <a:gd name="T24" fmla="*/ 3 w 14"/>
                <a:gd name="T25" fmla="*/ 7 h 16"/>
                <a:gd name="T26" fmla="*/ 3 w 14"/>
                <a:gd name="T27" fmla="*/ 16 h 16"/>
                <a:gd name="T28" fmla="*/ 1 w 14"/>
                <a:gd name="T29" fmla="*/ 16 h 16"/>
                <a:gd name="T30" fmla="*/ 1 w 14"/>
                <a:gd name="T31" fmla="*/ 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16">
                  <a:moveTo>
                    <a:pt x="1" y="5"/>
                  </a:moveTo>
                  <a:cubicBezTo>
                    <a:pt x="1" y="3"/>
                    <a:pt x="1" y="2"/>
                    <a:pt x="0" y="0"/>
                  </a:cubicBezTo>
                  <a:cubicBezTo>
                    <a:pt x="3" y="0"/>
                    <a:pt x="3" y="0"/>
                    <a:pt x="3" y="0"/>
                  </a:cubicBezTo>
                  <a:cubicBezTo>
                    <a:pt x="3" y="3"/>
                    <a:pt x="3" y="3"/>
                    <a:pt x="3" y="3"/>
                  </a:cubicBezTo>
                  <a:cubicBezTo>
                    <a:pt x="3" y="3"/>
                    <a:pt x="3" y="3"/>
                    <a:pt x="3" y="3"/>
                  </a:cubicBezTo>
                  <a:cubicBezTo>
                    <a:pt x="4" y="1"/>
                    <a:pt x="6" y="0"/>
                    <a:pt x="8" y="0"/>
                  </a:cubicBezTo>
                  <a:cubicBezTo>
                    <a:pt x="11" y="0"/>
                    <a:pt x="14" y="1"/>
                    <a:pt x="14" y="7"/>
                  </a:cubicBezTo>
                  <a:cubicBezTo>
                    <a:pt x="14" y="16"/>
                    <a:pt x="14" y="16"/>
                    <a:pt x="14" y="16"/>
                  </a:cubicBezTo>
                  <a:cubicBezTo>
                    <a:pt x="11" y="16"/>
                    <a:pt x="11" y="16"/>
                    <a:pt x="11" y="16"/>
                  </a:cubicBezTo>
                  <a:cubicBezTo>
                    <a:pt x="11" y="7"/>
                    <a:pt x="11" y="7"/>
                    <a:pt x="11" y="7"/>
                  </a:cubicBezTo>
                  <a:cubicBezTo>
                    <a:pt x="11" y="4"/>
                    <a:pt x="10" y="2"/>
                    <a:pt x="7" y="2"/>
                  </a:cubicBezTo>
                  <a:cubicBezTo>
                    <a:pt x="6" y="2"/>
                    <a:pt x="4" y="4"/>
                    <a:pt x="4" y="5"/>
                  </a:cubicBezTo>
                  <a:cubicBezTo>
                    <a:pt x="3" y="6"/>
                    <a:pt x="3" y="6"/>
                    <a:pt x="3" y="7"/>
                  </a:cubicBezTo>
                  <a:cubicBezTo>
                    <a:pt x="3" y="16"/>
                    <a:pt x="3" y="16"/>
                    <a:pt x="3" y="16"/>
                  </a:cubicBezTo>
                  <a:cubicBezTo>
                    <a:pt x="1" y="16"/>
                    <a:pt x="1" y="16"/>
                    <a:pt x="1" y="16"/>
                  </a:cubicBezTo>
                  <a:lnTo>
                    <a:pt x="1" y="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4" name="Freeform 92">
              <a:extLst>
                <a:ext uri="{FF2B5EF4-FFF2-40B4-BE49-F238E27FC236}">
                  <a16:creationId xmlns:a16="http://schemas.microsoft.com/office/drawing/2014/main" id="{C02885DF-43B0-4820-B3A8-CEB1A60D1AEE}"/>
                </a:ext>
              </a:extLst>
            </p:cNvPr>
            <p:cNvSpPr>
              <a:spLocks/>
            </p:cNvSpPr>
            <p:nvPr userDrawn="1"/>
          </p:nvSpPr>
          <p:spPr bwMode="auto">
            <a:xfrm>
              <a:off x="11328400" y="854075"/>
              <a:ext cx="39688" cy="47625"/>
            </a:xfrm>
            <a:custGeom>
              <a:avLst/>
              <a:gdLst>
                <a:gd name="T0" fmla="*/ 13 w 13"/>
                <a:gd name="T1" fmla="*/ 15 h 16"/>
                <a:gd name="T2" fmla="*/ 8 w 13"/>
                <a:gd name="T3" fmla="*/ 16 h 16"/>
                <a:gd name="T4" fmla="*/ 0 w 13"/>
                <a:gd name="T5" fmla="*/ 8 h 16"/>
                <a:gd name="T6" fmla="*/ 9 w 13"/>
                <a:gd name="T7" fmla="*/ 0 h 16"/>
                <a:gd name="T8" fmla="*/ 13 w 13"/>
                <a:gd name="T9" fmla="*/ 1 h 16"/>
                <a:gd name="T10" fmla="*/ 12 w 13"/>
                <a:gd name="T11" fmla="*/ 3 h 16"/>
                <a:gd name="T12" fmla="*/ 9 w 13"/>
                <a:gd name="T13" fmla="*/ 2 h 16"/>
                <a:gd name="T14" fmla="*/ 3 w 13"/>
                <a:gd name="T15" fmla="*/ 8 h 16"/>
                <a:gd name="T16" fmla="*/ 9 w 13"/>
                <a:gd name="T17" fmla="*/ 14 h 16"/>
                <a:gd name="T18" fmla="*/ 12 w 13"/>
                <a:gd name="T19" fmla="*/ 13 h 16"/>
                <a:gd name="T20" fmla="*/ 13 w 13"/>
                <a:gd name="T21"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3" y="15"/>
                  </a:moveTo>
                  <a:cubicBezTo>
                    <a:pt x="12" y="16"/>
                    <a:pt x="10" y="16"/>
                    <a:pt x="8" y="16"/>
                  </a:cubicBezTo>
                  <a:cubicBezTo>
                    <a:pt x="4" y="16"/>
                    <a:pt x="0" y="13"/>
                    <a:pt x="0" y="8"/>
                  </a:cubicBezTo>
                  <a:cubicBezTo>
                    <a:pt x="0" y="4"/>
                    <a:pt x="4" y="0"/>
                    <a:pt x="9" y="0"/>
                  </a:cubicBezTo>
                  <a:cubicBezTo>
                    <a:pt x="11" y="0"/>
                    <a:pt x="12" y="0"/>
                    <a:pt x="13" y="1"/>
                  </a:cubicBezTo>
                  <a:cubicBezTo>
                    <a:pt x="12" y="3"/>
                    <a:pt x="12" y="3"/>
                    <a:pt x="12" y="3"/>
                  </a:cubicBezTo>
                  <a:cubicBezTo>
                    <a:pt x="11" y="3"/>
                    <a:pt x="10" y="2"/>
                    <a:pt x="9" y="2"/>
                  </a:cubicBezTo>
                  <a:cubicBezTo>
                    <a:pt x="5" y="2"/>
                    <a:pt x="3" y="5"/>
                    <a:pt x="3" y="8"/>
                  </a:cubicBezTo>
                  <a:cubicBezTo>
                    <a:pt x="3" y="12"/>
                    <a:pt x="6" y="14"/>
                    <a:pt x="9" y="14"/>
                  </a:cubicBezTo>
                  <a:cubicBezTo>
                    <a:pt x="10" y="14"/>
                    <a:pt x="11" y="14"/>
                    <a:pt x="12" y="13"/>
                  </a:cubicBezTo>
                  <a:lnTo>
                    <a:pt x="13" y="15"/>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sp>
          <p:nvSpPr>
            <p:cNvPr id="95" name="Freeform 93">
              <a:extLst>
                <a:ext uri="{FF2B5EF4-FFF2-40B4-BE49-F238E27FC236}">
                  <a16:creationId xmlns:a16="http://schemas.microsoft.com/office/drawing/2014/main" id="{3647EA58-4F14-47FB-BE83-0528C3179F10}"/>
                </a:ext>
              </a:extLst>
            </p:cNvPr>
            <p:cNvSpPr>
              <a:spLocks noEditPoints="1"/>
            </p:cNvSpPr>
            <p:nvPr userDrawn="1"/>
          </p:nvSpPr>
          <p:spPr bwMode="auto">
            <a:xfrm>
              <a:off x="11372850" y="854075"/>
              <a:ext cx="42863" cy="47625"/>
            </a:xfrm>
            <a:custGeom>
              <a:avLst/>
              <a:gdLst>
                <a:gd name="T0" fmla="*/ 2 w 14"/>
                <a:gd name="T1" fmla="*/ 9 h 16"/>
                <a:gd name="T2" fmla="*/ 8 w 14"/>
                <a:gd name="T3" fmla="*/ 14 h 16"/>
                <a:gd name="T4" fmla="*/ 12 w 14"/>
                <a:gd name="T5" fmla="*/ 13 h 16"/>
                <a:gd name="T6" fmla="*/ 13 w 14"/>
                <a:gd name="T7" fmla="*/ 15 h 16"/>
                <a:gd name="T8" fmla="*/ 7 w 14"/>
                <a:gd name="T9" fmla="*/ 16 h 16"/>
                <a:gd name="T10" fmla="*/ 0 w 14"/>
                <a:gd name="T11" fmla="*/ 8 h 16"/>
                <a:gd name="T12" fmla="*/ 7 w 14"/>
                <a:gd name="T13" fmla="*/ 0 h 16"/>
                <a:gd name="T14" fmla="*/ 14 w 14"/>
                <a:gd name="T15" fmla="*/ 7 h 16"/>
                <a:gd name="T16" fmla="*/ 14 w 14"/>
                <a:gd name="T17" fmla="*/ 9 h 16"/>
                <a:gd name="T18" fmla="*/ 2 w 14"/>
                <a:gd name="T19" fmla="*/ 9 h 16"/>
                <a:gd name="T20" fmla="*/ 11 w 14"/>
                <a:gd name="T21" fmla="*/ 7 h 16"/>
                <a:gd name="T22" fmla="*/ 7 w 14"/>
                <a:gd name="T23" fmla="*/ 2 h 16"/>
                <a:gd name="T24" fmla="*/ 3 w 14"/>
                <a:gd name="T25" fmla="*/ 7 h 16"/>
                <a:gd name="T26" fmla="*/ 11 w 14"/>
                <a:gd name="T27"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16">
                  <a:moveTo>
                    <a:pt x="2" y="9"/>
                  </a:moveTo>
                  <a:cubicBezTo>
                    <a:pt x="3" y="13"/>
                    <a:pt x="5" y="14"/>
                    <a:pt x="8" y="14"/>
                  </a:cubicBezTo>
                  <a:cubicBezTo>
                    <a:pt x="10" y="14"/>
                    <a:pt x="11" y="14"/>
                    <a:pt x="12" y="13"/>
                  </a:cubicBezTo>
                  <a:cubicBezTo>
                    <a:pt x="13" y="15"/>
                    <a:pt x="13" y="15"/>
                    <a:pt x="13" y="15"/>
                  </a:cubicBezTo>
                  <a:cubicBezTo>
                    <a:pt x="12" y="16"/>
                    <a:pt x="10" y="16"/>
                    <a:pt x="7" y="16"/>
                  </a:cubicBezTo>
                  <a:cubicBezTo>
                    <a:pt x="3" y="16"/>
                    <a:pt x="0" y="13"/>
                    <a:pt x="0" y="8"/>
                  </a:cubicBezTo>
                  <a:cubicBezTo>
                    <a:pt x="0" y="4"/>
                    <a:pt x="3" y="0"/>
                    <a:pt x="7" y="0"/>
                  </a:cubicBezTo>
                  <a:cubicBezTo>
                    <a:pt x="12" y="0"/>
                    <a:pt x="14" y="5"/>
                    <a:pt x="14" y="7"/>
                  </a:cubicBezTo>
                  <a:cubicBezTo>
                    <a:pt x="14" y="8"/>
                    <a:pt x="14" y="8"/>
                    <a:pt x="14" y="9"/>
                  </a:cubicBezTo>
                  <a:lnTo>
                    <a:pt x="2" y="9"/>
                  </a:lnTo>
                  <a:close/>
                  <a:moveTo>
                    <a:pt x="11" y="7"/>
                  </a:moveTo>
                  <a:cubicBezTo>
                    <a:pt x="11" y="5"/>
                    <a:pt x="10" y="2"/>
                    <a:pt x="7" y="2"/>
                  </a:cubicBezTo>
                  <a:cubicBezTo>
                    <a:pt x="4" y="2"/>
                    <a:pt x="3" y="5"/>
                    <a:pt x="3" y="7"/>
                  </a:cubicBezTo>
                  <a:lnTo>
                    <a:pt x="11" y="7"/>
                  </a:lnTo>
                  <a:close/>
                </a:path>
              </a:pathLst>
            </a:custGeom>
            <a:solidFill>
              <a:srgbClr val="B41E8E"/>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10173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98999D-AC1A-4659-8B08-2E83BA89129C}"/>
              </a:ext>
            </a:extLst>
          </p:cNvPr>
          <p:cNvSpPr/>
          <p:nvPr/>
        </p:nvSpPr>
        <p:spPr>
          <a:xfrm>
            <a:off x="471054" y="237066"/>
            <a:ext cx="6844145"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VISIBLE FORMS OF MALNUTRITION</a:t>
            </a:r>
          </a:p>
        </p:txBody>
      </p:sp>
      <p:sp>
        <p:nvSpPr>
          <p:cNvPr id="14" name="Rectangle 13">
            <a:extLst>
              <a:ext uri="{FF2B5EF4-FFF2-40B4-BE49-F238E27FC236}">
                <a16:creationId xmlns:a16="http://schemas.microsoft.com/office/drawing/2014/main" id="{2336B1F3-F98D-4102-98E6-EEEFD2C0E35F}"/>
              </a:ext>
            </a:extLst>
          </p:cNvPr>
          <p:cNvSpPr/>
          <p:nvPr/>
        </p:nvSpPr>
        <p:spPr>
          <a:xfrm>
            <a:off x="401780" y="756126"/>
            <a:ext cx="7640013" cy="1723549"/>
          </a:xfrm>
          <a:prstGeom prst="rect">
            <a:avLst/>
          </a:prstGeom>
          <a:noFill/>
          <a:ln>
            <a:noFill/>
            <a:prstDash val="sysDash"/>
          </a:ln>
        </p:spPr>
        <p:txBody>
          <a:bodyPr wrap="square">
            <a:spAutoFit/>
          </a:bodyPr>
          <a:lstStyle/>
          <a:p>
            <a:r>
              <a:rPr lang="en-US" sz="2100" b="1" dirty="0">
                <a:solidFill>
                  <a:srgbClr val="BD219C"/>
                </a:solidFill>
                <a:latin typeface="Arial" panose="020B0604020202020204" pitchFamily="34" charset="0"/>
                <a:cs typeface="Arial" panose="020B0604020202020204" pitchFamily="34" charset="0"/>
              </a:rPr>
              <a:t>Girls and boys donot have adequate nutritional status</a:t>
            </a:r>
          </a:p>
          <a:p>
            <a:pPr marL="457200" indent="-457200">
              <a:buFont typeface="+mj-lt"/>
              <a:buAutoNum type="arabicPeriod"/>
            </a:pPr>
            <a:r>
              <a:rPr lang="en-US" sz="2200" dirty="0">
                <a:solidFill>
                  <a:schemeClr val="tx1">
                    <a:lumMod val="95000"/>
                    <a:lumOff val="5000"/>
                  </a:schemeClr>
                </a:solidFill>
                <a:latin typeface="Arial" panose="020B0604020202020204" pitchFamily="34" charset="0"/>
                <a:cs typeface="Arial" panose="020B0604020202020204" pitchFamily="34" charset="0"/>
              </a:rPr>
              <a:t>1 in 2 adolescents with visible malnutrition</a:t>
            </a:r>
          </a:p>
          <a:p>
            <a:pPr marL="457200" indent="-457200">
              <a:buFont typeface="+mj-lt"/>
              <a:buAutoNum type="arabicPeriod"/>
            </a:pPr>
            <a:r>
              <a:rPr lang="en-US" sz="2200" dirty="0">
                <a:solidFill>
                  <a:schemeClr val="tx1">
                    <a:lumMod val="95000"/>
                    <a:lumOff val="5000"/>
                  </a:schemeClr>
                </a:solidFill>
                <a:latin typeface="Arial" panose="020B0604020202020204" pitchFamily="34" charset="0"/>
                <a:cs typeface="Arial" panose="020B0604020202020204" pitchFamily="34" charset="0"/>
              </a:rPr>
              <a:t>10% have double burden</a:t>
            </a:r>
          </a:p>
          <a:p>
            <a:pPr marL="457200" indent="-457200">
              <a:buFont typeface="+mj-lt"/>
              <a:buAutoNum type="arabicPeriod"/>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Font typeface="+mj-lt"/>
              <a:buAutoNum type="arabicPeriod"/>
            </a:pPr>
            <a:endParaRPr lang="en-US" sz="2000" dirty="0">
              <a:solidFill>
                <a:schemeClr val="tx1">
                  <a:lumMod val="95000"/>
                  <a:lumOff val="5000"/>
                </a:schemeClr>
              </a:solidFill>
              <a:latin typeface="Arial" panose="020B0604020202020204" pitchFamily="34" charset="0"/>
              <a:cs typeface="Arial" panose="020B0604020202020204" pitchFamily="34" charset="0"/>
            </a:endParaRPr>
          </a:p>
        </p:txBody>
      </p:sp>
      <p:cxnSp>
        <p:nvCxnSpPr>
          <p:cNvPr id="15" name="Straight Connector 14">
            <a:extLst>
              <a:ext uri="{FF2B5EF4-FFF2-40B4-BE49-F238E27FC236}">
                <a16:creationId xmlns:a16="http://schemas.microsoft.com/office/drawing/2014/main" id="{C87B5F18-CF4F-4740-86B6-FC0325A06883}"/>
              </a:ext>
            </a:extLst>
          </p:cNvPr>
          <p:cNvCxnSpPr>
            <a:cxnSpLocks/>
          </p:cNvCxnSpPr>
          <p:nvPr/>
        </p:nvCxnSpPr>
        <p:spPr>
          <a:xfrm>
            <a:off x="471055" y="1902077"/>
            <a:ext cx="6844144"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19" name="Chart 18">
            <a:extLst>
              <a:ext uri="{FF2B5EF4-FFF2-40B4-BE49-F238E27FC236}">
                <a16:creationId xmlns:a16="http://schemas.microsoft.com/office/drawing/2014/main" id="{0831FB14-72D0-4C3E-95B0-322F257B2FD0}"/>
              </a:ext>
            </a:extLst>
          </p:cNvPr>
          <p:cNvGraphicFramePr/>
          <p:nvPr>
            <p:extLst>
              <p:ext uri="{D42A27DB-BD31-4B8C-83A1-F6EECF244321}">
                <p14:modId xmlns:p14="http://schemas.microsoft.com/office/powerpoint/2010/main" val="914861899"/>
              </p:ext>
            </p:extLst>
          </p:nvPr>
        </p:nvGraphicFramePr>
        <p:xfrm>
          <a:off x="471054" y="3197325"/>
          <a:ext cx="7501467" cy="3534656"/>
        </p:xfrm>
        <a:graphic>
          <a:graphicData uri="http://schemas.openxmlformats.org/drawingml/2006/chart">
            <c:chart xmlns:c="http://schemas.openxmlformats.org/drawingml/2006/chart" xmlns:r="http://schemas.openxmlformats.org/officeDocument/2006/relationships" r:id="rId3"/>
          </a:graphicData>
        </a:graphic>
      </p:graphicFrame>
      <p:sp>
        <p:nvSpPr>
          <p:cNvPr id="21" name="Rectangle 20">
            <a:extLst>
              <a:ext uri="{FF2B5EF4-FFF2-40B4-BE49-F238E27FC236}">
                <a16:creationId xmlns:a16="http://schemas.microsoft.com/office/drawing/2014/main" id="{34D6242C-2EB9-4984-B7CA-022B6CE2FDC7}"/>
              </a:ext>
            </a:extLst>
          </p:cNvPr>
          <p:cNvSpPr/>
          <p:nvPr/>
        </p:nvSpPr>
        <p:spPr>
          <a:xfrm>
            <a:off x="4796831" y="2359036"/>
            <a:ext cx="1763486" cy="375166"/>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panose="020B0604020202020204" pitchFamily="34" charset="0"/>
                <a:cs typeface="Arial" panose="020B0604020202020204" pitchFamily="34" charset="0"/>
              </a:rPr>
              <a:t>10-19 years</a:t>
            </a:r>
          </a:p>
        </p:txBody>
      </p:sp>
      <p:sp>
        <p:nvSpPr>
          <p:cNvPr id="26" name="Rectangle 25">
            <a:extLst>
              <a:ext uri="{FF2B5EF4-FFF2-40B4-BE49-F238E27FC236}">
                <a16:creationId xmlns:a16="http://schemas.microsoft.com/office/drawing/2014/main" id="{24A5B946-161F-4495-ACED-B4C3B583B50A}"/>
              </a:ext>
            </a:extLst>
          </p:cNvPr>
          <p:cNvSpPr/>
          <p:nvPr/>
        </p:nvSpPr>
        <p:spPr>
          <a:xfrm>
            <a:off x="4604831" y="2865372"/>
            <a:ext cx="1061356" cy="306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Girls</a:t>
            </a:r>
          </a:p>
        </p:txBody>
      </p:sp>
      <p:sp>
        <p:nvSpPr>
          <p:cNvPr id="28" name="Rectangle 27">
            <a:extLst>
              <a:ext uri="{FF2B5EF4-FFF2-40B4-BE49-F238E27FC236}">
                <a16:creationId xmlns:a16="http://schemas.microsoft.com/office/drawing/2014/main" id="{1C82E32D-0E72-4654-80D0-1D129516CFC7}"/>
              </a:ext>
            </a:extLst>
          </p:cNvPr>
          <p:cNvSpPr/>
          <p:nvPr/>
        </p:nvSpPr>
        <p:spPr>
          <a:xfrm>
            <a:off x="5678574" y="2891462"/>
            <a:ext cx="1061356" cy="306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Boys</a:t>
            </a:r>
          </a:p>
        </p:txBody>
      </p:sp>
    </p:spTree>
    <p:extLst>
      <p:ext uri="{BB962C8B-B14F-4D97-AF65-F5344CB8AC3E}">
        <p14:creationId xmlns:p14="http://schemas.microsoft.com/office/powerpoint/2010/main" val="402520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5" y="592239"/>
            <a:ext cx="6420812" cy="738664"/>
          </a:xfrm>
          <a:prstGeom prst="rect">
            <a:avLst/>
          </a:prstGeom>
          <a:noFill/>
          <a:ln>
            <a:noFill/>
            <a:prstDash val="sysDash"/>
          </a:ln>
        </p:spPr>
        <p:txBody>
          <a:bodyPr wrap="square">
            <a:spAutoFit/>
          </a:bodyPr>
          <a:lstStyle/>
          <a:p>
            <a:pPr marL="457200" lvl="0" indent="-457200">
              <a:buAutoNum type="arabicPeriod"/>
            </a:pPr>
            <a:r>
              <a:rPr lang="en-US" sz="2100" b="1" u="sng" dirty="0">
                <a:solidFill>
                  <a:srgbClr val="FF6600"/>
                </a:solidFill>
                <a:latin typeface="Arial" panose="020B0604020202020204" pitchFamily="34" charset="0"/>
                <a:cs typeface="Arial" panose="020B0604020202020204" pitchFamily="34" charset="0"/>
              </a:rPr>
              <a:t>Girls –</a:t>
            </a:r>
            <a:r>
              <a:rPr lang="en-US" sz="2100" u="sng" dirty="0">
                <a:solidFill>
                  <a:srgbClr val="FF6600"/>
                </a:solidFill>
                <a:latin typeface="Arial" panose="020B0604020202020204" pitchFamily="34" charset="0"/>
                <a:cs typeface="Arial" panose="020B0604020202020204" pitchFamily="34" charset="0"/>
              </a:rPr>
              <a:t> </a:t>
            </a:r>
            <a:r>
              <a:rPr lang="en-US" sz="2100" dirty="0">
                <a:solidFill>
                  <a:schemeClr val="tx1">
                    <a:lumMod val="95000"/>
                    <a:lumOff val="5000"/>
                  </a:schemeClr>
                </a:solidFill>
                <a:latin typeface="Arial" panose="020B0604020202020204" pitchFamily="34" charset="0"/>
                <a:cs typeface="Arial" panose="020B0604020202020204" pitchFamily="34" charset="0"/>
              </a:rPr>
              <a:t>Vitamin D, Folate, Iron</a:t>
            </a:r>
          </a:p>
          <a:p>
            <a:pPr marL="457200" lvl="0" indent="-457200">
              <a:buAutoNum type="arabicPeriod"/>
            </a:pPr>
            <a:r>
              <a:rPr lang="en-US" sz="2100" b="1" u="sng" dirty="0">
                <a:solidFill>
                  <a:schemeClr val="accent4">
                    <a:lumMod val="75000"/>
                  </a:schemeClr>
                </a:solidFill>
                <a:latin typeface="Arial" panose="020B0604020202020204" pitchFamily="34" charset="0"/>
                <a:cs typeface="Arial" panose="020B0604020202020204" pitchFamily="34" charset="0"/>
              </a:rPr>
              <a:t>Boys -</a:t>
            </a:r>
            <a:r>
              <a:rPr lang="en-US" sz="2100" u="sng" dirty="0">
                <a:solidFill>
                  <a:schemeClr val="accent4">
                    <a:lumMod val="75000"/>
                  </a:schemeClr>
                </a:solidFill>
                <a:latin typeface="Arial" panose="020B0604020202020204" pitchFamily="34" charset="0"/>
                <a:cs typeface="Arial" panose="020B0604020202020204" pitchFamily="34" charset="0"/>
              </a:rPr>
              <a:t>  </a:t>
            </a:r>
            <a:r>
              <a:rPr lang="en-US" sz="2100" dirty="0">
                <a:solidFill>
                  <a:schemeClr val="tx1">
                    <a:lumMod val="95000"/>
                    <a:lumOff val="5000"/>
                  </a:schemeClr>
                </a:solidFill>
                <a:latin typeface="Arial" panose="020B0604020202020204" pitchFamily="34" charset="0"/>
                <a:cs typeface="Arial" panose="020B0604020202020204" pitchFamily="34" charset="0"/>
              </a:rPr>
              <a:t>Folate, Zinc and B12</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TOP-3 MICRONUTRIENT DEFICIENCIES</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539535" y="1291096"/>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5E520FE2-D523-4CA5-9AEE-24652532FB7E}"/>
              </a:ext>
            </a:extLst>
          </p:cNvPr>
          <p:cNvGraphicFramePr/>
          <p:nvPr>
            <p:extLst>
              <p:ext uri="{D42A27DB-BD31-4B8C-83A1-F6EECF244321}">
                <p14:modId xmlns:p14="http://schemas.microsoft.com/office/powerpoint/2010/main" val="2652143456"/>
              </p:ext>
            </p:extLst>
          </p:nvPr>
        </p:nvGraphicFramePr>
        <p:xfrm>
          <a:off x="103239" y="1686076"/>
          <a:ext cx="4763729" cy="43298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9D3D4380-B97E-432D-BFBE-11CC3FDF612E}"/>
              </a:ext>
            </a:extLst>
          </p:cNvPr>
          <p:cNvGraphicFramePr/>
          <p:nvPr>
            <p:extLst>
              <p:ext uri="{D42A27DB-BD31-4B8C-83A1-F6EECF244321}">
                <p14:modId xmlns:p14="http://schemas.microsoft.com/office/powerpoint/2010/main" val="768111788"/>
              </p:ext>
            </p:extLst>
          </p:nvPr>
        </p:nvGraphicFramePr>
        <p:xfrm>
          <a:off x="4468764" y="1745068"/>
          <a:ext cx="5456899" cy="4329899"/>
        </p:xfrm>
        <a:graphic>
          <a:graphicData uri="http://schemas.openxmlformats.org/drawingml/2006/chart">
            <c:chart xmlns:c="http://schemas.openxmlformats.org/drawingml/2006/chart" xmlns:r="http://schemas.openxmlformats.org/officeDocument/2006/relationships" r:id="rId4"/>
          </a:graphicData>
        </a:graphic>
      </p:graphicFrame>
      <p:sp>
        <p:nvSpPr>
          <p:cNvPr id="18" name="Rectangle 17">
            <a:extLst>
              <a:ext uri="{FF2B5EF4-FFF2-40B4-BE49-F238E27FC236}">
                <a16:creationId xmlns:a16="http://schemas.microsoft.com/office/drawing/2014/main" id="{AB8E50E8-A8C6-41F6-9686-979977C37033}"/>
              </a:ext>
            </a:extLst>
          </p:cNvPr>
          <p:cNvSpPr/>
          <p:nvPr/>
        </p:nvSpPr>
        <p:spPr>
          <a:xfrm>
            <a:off x="918423" y="5706685"/>
            <a:ext cx="3653577" cy="738664"/>
          </a:xfrm>
          <a:prstGeom prst="rect">
            <a:avLst/>
          </a:prstGeom>
          <a:noFill/>
          <a:ln>
            <a:noFill/>
            <a:prstDash val="sysDash"/>
          </a:ln>
        </p:spPr>
        <p:txBody>
          <a:bodyPr wrap="square">
            <a:spAutoFit/>
          </a:bodyPr>
          <a:lstStyle/>
          <a:p>
            <a:pPr lvl="0"/>
            <a:r>
              <a:rPr lang="en-US" sz="2100" b="1" dirty="0">
                <a:solidFill>
                  <a:schemeClr val="tx1">
                    <a:lumMod val="95000"/>
                    <a:lumOff val="5000"/>
                  </a:schemeClr>
                </a:solidFill>
                <a:latin typeface="Arial" panose="020B0604020202020204" pitchFamily="34" charset="0"/>
                <a:cs typeface="Arial" panose="020B0604020202020204" pitchFamily="34" charset="0"/>
              </a:rPr>
              <a:t>Girls 10-19 y </a:t>
            </a:r>
          </a:p>
          <a:p>
            <a:pPr lvl="0"/>
            <a:r>
              <a:rPr lang="en-US" sz="2100" b="1" dirty="0">
                <a:solidFill>
                  <a:schemeClr val="tx1">
                    <a:lumMod val="95000"/>
                    <a:lumOff val="5000"/>
                  </a:schemeClr>
                </a:solidFill>
                <a:latin typeface="Arial" panose="020B0604020202020204" pitchFamily="34" charset="0"/>
                <a:cs typeface="Arial" panose="020B0604020202020204" pitchFamily="34" charset="0"/>
              </a:rPr>
              <a:t>(prevalence in %)</a:t>
            </a:r>
          </a:p>
        </p:txBody>
      </p:sp>
      <p:sp>
        <p:nvSpPr>
          <p:cNvPr id="19" name="Rectangle 18">
            <a:extLst>
              <a:ext uri="{FF2B5EF4-FFF2-40B4-BE49-F238E27FC236}">
                <a16:creationId xmlns:a16="http://schemas.microsoft.com/office/drawing/2014/main" id="{FC9D06AC-BA93-4F84-AAF4-1F06603526A6}"/>
              </a:ext>
            </a:extLst>
          </p:cNvPr>
          <p:cNvSpPr/>
          <p:nvPr/>
        </p:nvSpPr>
        <p:spPr>
          <a:xfrm>
            <a:off x="5623158" y="5706685"/>
            <a:ext cx="3653577" cy="738664"/>
          </a:xfrm>
          <a:prstGeom prst="rect">
            <a:avLst/>
          </a:prstGeom>
          <a:noFill/>
          <a:ln>
            <a:noFill/>
            <a:prstDash val="sysDash"/>
          </a:ln>
        </p:spPr>
        <p:txBody>
          <a:bodyPr wrap="square">
            <a:spAutoFit/>
          </a:bodyPr>
          <a:lstStyle/>
          <a:p>
            <a:pPr lvl="0"/>
            <a:r>
              <a:rPr lang="en-US" sz="2100" b="1" dirty="0">
                <a:solidFill>
                  <a:schemeClr val="tx1">
                    <a:lumMod val="95000"/>
                    <a:lumOff val="5000"/>
                  </a:schemeClr>
                </a:solidFill>
                <a:latin typeface="Arial" panose="020B0604020202020204" pitchFamily="34" charset="0"/>
                <a:cs typeface="Arial" panose="020B0604020202020204" pitchFamily="34" charset="0"/>
              </a:rPr>
              <a:t>Boys 10-19 y</a:t>
            </a:r>
          </a:p>
          <a:p>
            <a:r>
              <a:rPr lang="en-US" sz="2100" b="1" dirty="0">
                <a:solidFill>
                  <a:schemeClr val="tx1">
                    <a:lumMod val="95000"/>
                    <a:lumOff val="5000"/>
                  </a:schemeClr>
                </a:solidFill>
                <a:latin typeface="Arial" panose="020B0604020202020204" pitchFamily="34" charset="0"/>
                <a:cs typeface="Arial" panose="020B0604020202020204" pitchFamily="34" charset="0"/>
              </a:rPr>
              <a:t>(prevalence in %)</a:t>
            </a:r>
          </a:p>
        </p:txBody>
      </p:sp>
    </p:spTree>
    <p:extLst>
      <p:ext uri="{BB962C8B-B14F-4D97-AF65-F5344CB8AC3E}">
        <p14:creationId xmlns:p14="http://schemas.microsoft.com/office/powerpoint/2010/main" val="2819766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BFA1B1-5141-4BB2-9458-90D67F783D23}"/>
              </a:ext>
            </a:extLst>
          </p:cNvPr>
          <p:cNvSpPr/>
          <p:nvPr/>
        </p:nvSpPr>
        <p:spPr>
          <a:xfrm>
            <a:off x="2556933" y="3053443"/>
            <a:ext cx="1100667" cy="3804557"/>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hart 4">
            <a:extLst>
              <a:ext uri="{FF2B5EF4-FFF2-40B4-BE49-F238E27FC236}">
                <a16:creationId xmlns:a16="http://schemas.microsoft.com/office/drawing/2014/main" id="{5E520FE2-D523-4CA5-9AEE-24652532FB7E}"/>
              </a:ext>
            </a:extLst>
          </p:cNvPr>
          <p:cNvGraphicFramePr/>
          <p:nvPr>
            <p:extLst>
              <p:ext uri="{D42A27DB-BD31-4B8C-83A1-F6EECF244321}">
                <p14:modId xmlns:p14="http://schemas.microsoft.com/office/powerpoint/2010/main" val="138936645"/>
              </p:ext>
            </p:extLst>
          </p:nvPr>
        </p:nvGraphicFramePr>
        <p:xfrm>
          <a:off x="-575088" y="1632231"/>
          <a:ext cx="9555217" cy="5275745"/>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2949770B-ACAE-46E8-B59D-25E8B9A0328F}"/>
              </a:ext>
            </a:extLst>
          </p:cNvPr>
          <p:cNvSpPr/>
          <p:nvPr/>
        </p:nvSpPr>
        <p:spPr>
          <a:xfrm>
            <a:off x="471055" y="665979"/>
            <a:ext cx="7740960" cy="738664"/>
          </a:xfrm>
          <a:prstGeom prst="rect">
            <a:avLst/>
          </a:prstGeom>
          <a:noFill/>
          <a:ln>
            <a:noFill/>
            <a:prstDash val="sysDash"/>
          </a:ln>
        </p:spPr>
        <p:txBody>
          <a:bodyPr wrap="square">
            <a:spAutoFit/>
          </a:bodyPr>
          <a:lstStyle/>
          <a:p>
            <a:pPr lvl="0"/>
            <a:r>
              <a:rPr lang="en-US" sz="2100" dirty="0">
                <a:latin typeface="Arial" panose="020B0604020202020204" pitchFamily="34" charset="0"/>
                <a:cs typeface="Arial" panose="020B0604020202020204" pitchFamily="34" charset="0"/>
              </a:rPr>
              <a:t>1 out of 5 adolescents suffer from atleast 3 out of six micronutrient deficiencies – Vitamins A, B12, D; iron; zinc; folate</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MULTIPLE MICRONUTRIENT DEFICIENCIES</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527070"/>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AED0550-39EF-4D6B-A847-FE8491878A22}"/>
              </a:ext>
            </a:extLst>
          </p:cNvPr>
          <p:cNvSpPr/>
          <p:nvPr/>
        </p:nvSpPr>
        <p:spPr>
          <a:xfrm>
            <a:off x="169333" y="3053443"/>
            <a:ext cx="558800" cy="1400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latin typeface="Arial" panose="020B0604020202020204" pitchFamily="34" charset="0"/>
                <a:cs typeface="Arial" panose="020B0604020202020204" pitchFamily="34" charset="0"/>
              </a:rPr>
              <a:t>Percent </a:t>
            </a:r>
          </a:p>
        </p:txBody>
      </p:sp>
    </p:spTree>
    <p:extLst>
      <p:ext uri="{BB962C8B-B14F-4D97-AF65-F5344CB8AC3E}">
        <p14:creationId xmlns:p14="http://schemas.microsoft.com/office/powerpoint/2010/main" val="187764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IRON DEFIENCY </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179448"/>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82859B6-E84C-44E5-8E7D-74CE1ADC61DD}"/>
              </a:ext>
            </a:extLst>
          </p:cNvPr>
          <p:cNvPicPr>
            <a:picLocks noChangeAspect="1"/>
          </p:cNvPicPr>
          <p:nvPr/>
        </p:nvPicPr>
        <p:blipFill rotWithShape="1">
          <a:blip r:embed="rId3">
            <a:extLst>
              <a:ext uri="{28A0092B-C50C-407E-A947-70E740481C1C}">
                <a14:useLocalDpi xmlns:a14="http://schemas.microsoft.com/office/drawing/2010/main" val="0"/>
              </a:ext>
            </a:extLst>
          </a:blip>
          <a:srcRect l="21137" t="9908" r="19695" b="9725"/>
          <a:stretch/>
        </p:blipFill>
        <p:spPr>
          <a:xfrm>
            <a:off x="944537" y="1277420"/>
            <a:ext cx="5947330" cy="5712568"/>
          </a:xfrm>
          <a:prstGeom prst="rect">
            <a:avLst/>
          </a:prstGeom>
        </p:spPr>
      </p:pic>
      <p:sp>
        <p:nvSpPr>
          <p:cNvPr id="11" name="Rectangle 10">
            <a:extLst>
              <a:ext uri="{FF2B5EF4-FFF2-40B4-BE49-F238E27FC236}">
                <a16:creationId xmlns:a16="http://schemas.microsoft.com/office/drawing/2014/main" id="{0BF65E98-2C5B-43D6-AE1F-A376A9B6296D}"/>
              </a:ext>
            </a:extLst>
          </p:cNvPr>
          <p:cNvSpPr/>
          <p:nvPr/>
        </p:nvSpPr>
        <p:spPr>
          <a:xfrm>
            <a:off x="6891867" y="3684984"/>
            <a:ext cx="2017391" cy="147969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panose="020B0604020202020204" pitchFamily="34" charset="0"/>
                <a:cs typeface="Arial" panose="020B0604020202020204" pitchFamily="34" charset="0"/>
              </a:rPr>
              <a:t>Iron Deficiency GIRLS 10-19Y</a:t>
            </a:r>
          </a:p>
        </p:txBody>
      </p:sp>
      <p:sp>
        <p:nvSpPr>
          <p:cNvPr id="15" name="Rectangle 14">
            <a:extLst>
              <a:ext uri="{FF2B5EF4-FFF2-40B4-BE49-F238E27FC236}">
                <a16:creationId xmlns:a16="http://schemas.microsoft.com/office/drawing/2014/main" id="{4FD6A923-0647-4309-9E73-8880ECB4C449}"/>
              </a:ext>
            </a:extLst>
          </p:cNvPr>
          <p:cNvSpPr/>
          <p:nvPr/>
        </p:nvSpPr>
        <p:spPr>
          <a:xfrm>
            <a:off x="471055" y="665979"/>
            <a:ext cx="6420812" cy="415498"/>
          </a:xfrm>
          <a:prstGeom prst="rect">
            <a:avLst/>
          </a:prstGeom>
          <a:noFill/>
          <a:ln>
            <a:noFill/>
            <a:prstDash val="sysDash"/>
          </a:ln>
        </p:spPr>
        <p:txBody>
          <a:bodyPr wrap="square">
            <a:spAutoFit/>
          </a:bodyPr>
          <a:lstStyle/>
          <a:p>
            <a:pPr lvl="0"/>
            <a:r>
              <a:rPr lang="en-US" sz="2100" dirty="0">
                <a:latin typeface="Arial" panose="020B0604020202020204" pitchFamily="34" charset="0"/>
                <a:cs typeface="Arial" panose="020B0604020202020204" pitchFamily="34" charset="0"/>
              </a:rPr>
              <a:t>Iron deficiency - a problem in girls in most states</a:t>
            </a:r>
          </a:p>
        </p:txBody>
      </p:sp>
    </p:spTree>
    <p:extLst>
      <p:ext uri="{BB962C8B-B14F-4D97-AF65-F5344CB8AC3E}">
        <p14:creationId xmlns:p14="http://schemas.microsoft.com/office/powerpoint/2010/main" val="147682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539535" y="746909"/>
            <a:ext cx="6489292" cy="461665"/>
          </a:xfrm>
          <a:prstGeom prst="rect">
            <a:avLst/>
          </a:prstGeom>
          <a:noFill/>
          <a:ln>
            <a:noFill/>
            <a:prstDash val="sysDash"/>
          </a:ln>
        </p:spPr>
        <p:txBody>
          <a:bodyPr wrap="square">
            <a:spAutoFit/>
          </a:bodyPr>
          <a:lstStyle/>
          <a:p>
            <a:r>
              <a:rPr lang="en-US" sz="2400" dirty="0">
                <a:solidFill>
                  <a:schemeClr val="tx1">
                    <a:lumMod val="95000"/>
                    <a:lumOff val="5000"/>
                  </a:schemeClr>
                </a:solidFill>
                <a:latin typeface="Arial" panose="020B0604020202020204" pitchFamily="34" charset="0"/>
                <a:cs typeface="Arial" panose="020B0604020202020204" pitchFamily="34" charset="0"/>
              </a:rPr>
              <a:t>By 12 y &gt;=40% girls anemic</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ANEMIA</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539535" y="1247597"/>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4" name="Chart 3">
            <a:extLst>
              <a:ext uri="{FF2B5EF4-FFF2-40B4-BE49-F238E27FC236}">
                <a16:creationId xmlns:a16="http://schemas.microsoft.com/office/drawing/2014/main" id="{1FA0009F-4F08-46C0-8EC8-581501DDB997}"/>
              </a:ext>
            </a:extLst>
          </p:cNvPr>
          <p:cNvGraphicFramePr/>
          <p:nvPr>
            <p:extLst>
              <p:ext uri="{D42A27DB-BD31-4B8C-83A1-F6EECF244321}">
                <p14:modId xmlns:p14="http://schemas.microsoft.com/office/powerpoint/2010/main" val="285079685"/>
              </p:ext>
            </p:extLst>
          </p:nvPr>
        </p:nvGraphicFramePr>
        <p:xfrm>
          <a:off x="237065" y="1841871"/>
          <a:ext cx="8669870" cy="4643565"/>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Straight Connector 2">
            <a:extLst>
              <a:ext uri="{FF2B5EF4-FFF2-40B4-BE49-F238E27FC236}">
                <a16:creationId xmlns:a16="http://schemas.microsoft.com/office/drawing/2014/main" id="{ECDEC97B-D292-47A9-9C5D-97125FA43257}"/>
              </a:ext>
            </a:extLst>
          </p:cNvPr>
          <p:cNvCxnSpPr/>
          <p:nvPr/>
        </p:nvCxnSpPr>
        <p:spPr>
          <a:xfrm>
            <a:off x="965200" y="3759200"/>
            <a:ext cx="7941735" cy="0"/>
          </a:xfrm>
          <a:prstGeom prst="line">
            <a:avLst/>
          </a:prstGeom>
          <a:ln w="28575">
            <a:solidFill>
              <a:srgbClr val="BD219C"/>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640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9618A4-E3BB-4B29-924F-5DADA9D19BF2}"/>
              </a:ext>
            </a:extLst>
          </p:cNvPr>
          <p:cNvPicPr>
            <a:picLocks noChangeAspect="1"/>
          </p:cNvPicPr>
          <p:nvPr/>
        </p:nvPicPr>
        <p:blipFill rotWithShape="1">
          <a:blip r:embed="rId3">
            <a:extLst>
              <a:ext uri="{28A0092B-C50C-407E-A947-70E740481C1C}">
                <a14:useLocalDpi xmlns:a14="http://schemas.microsoft.com/office/drawing/2010/main" val="0"/>
              </a:ext>
            </a:extLst>
          </a:blip>
          <a:srcRect l="21836" t="9061" r="5480" b="9256"/>
          <a:stretch/>
        </p:blipFill>
        <p:spPr>
          <a:xfrm>
            <a:off x="623456" y="1439885"/>
            <a:ext cx="5598646" cy="4995210"/>
          </a:xfrm>
          <a:prstGeom prst="rect">
            <a:avLst/>
          </a:prstGeom>
        </p:spPr>
      </p:pic>
      <p:sp>
        <p:nvSpPr>
          <p:cNvPr id="6" name="Rectangle 5">
            <a:extLst>
              <a:ext uri="{FF2B5EF4-FFF2-40B4-BE49-F238E27FC236}">
                <a16:creationId xmlns:a16="http://schemas.microsoft.com/office/drawing/2014/main" id="{2949770B-ACAE-46E8-B59D-25E8B9A0328F}"/>
              </a:ext>
            </a:extLst>
          </p:cNvPr>
          <p:cNvSpPr/>
          <p:nvPr/>
        </p:nvSpPr>
        <p:spPr>
          <a:xfrm>
            <a:off x="437189" y="646331"/>
            <a:ext cx="6489292" cy="492443"/>
          </a:xfrm>
          <a:prstGeom prst="rect">
            <a:avLst/>
          </a:prstGeom>
          <a:noFill/>
          <a:ln>
            <a:noFill/>
            <a:prstDash val="sysDash"/>
          </a:ln>
        </p:spPr>
        <p:txBody>
          <a:bodyPr wrap="square">
            <a:spAutoFit/>
          </a:bodyPr>
          <a:lstStyle/>
          <a:p>
            <a:r>
              <a:rPr lang="en-US" sz="2600" dirty="0">
                <a:solidFill>
                  <a:schemeClr val="tx1">
                    <a:lumMod val="95000"/>
                    <a:lumOff val="5000"/>
                  </a:schemeClr>
                </a:solidFill>
                <a:latin typeface="Arial" panose="020B0604020202020204" pitchFamily="34" charset="0"/>
                <a:cs typeface="Arial" panose="020B0604020202020204" pitchFamily="34" charset="0"/>
              </a:rPr>
              <a:t>Anemia in girls - severe problem 12 states</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ANEMIA</a:t>
            </a:r>
          </a:p>
        </p:txBody>
      </p:sp>
      <p:sp>
        <p:nvSpPr>
          <p:cNvPr id="7" name="Rectangle 6">
            <a:extLst>
              <a:ext uri="{FF2B5EF4-FFF2-40B4-BE49-F238E27FC236}">
                <a16:creationId xmlns:a16="http://schemas.microsoft.com/office/drawing/2014/main" id="{11BE504F-4D95-4742-A723-5E08D54C55C9}"/>
              </a:ext>
            </a:extLst>
          </p:cNvPr>
          <p:cNvSpPr/>
          <p:nvPr/>
        </p:nvSpPr>
        <p:spPr>
          <a:xfrm>
            <a:off x="6655554" y="3701902"/>
            <a:ext cx="2017391" cy="1479698"/>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Arial" panose="020B0604020202020204" pitchFamily="34" charset="0"/>
                <a:cs typeface="Arial" panose="020B0604020202020204" pitchFamily="34" charset="0"/>
              </a:rPr>
              <a:t>ANEMIA IN GIRLS 10-19Y</a:t>
            </a:r>
          </a:p>
        </p:txBody>
      </p:sp>
      <p:cxnSp>
        <p:nvCxnSpPr>
          <p:cNvPr id="10" name="Straight Connector 9">
            <a:extLst>
              <a:ext uri="{FF2B5EF4-FFF2-40B4-BE49-F238E27FC236}">
                <a16:creationId xmlns:a16="http://schemas.microsoft.com/office/drawing/2014/main" id="{10B7107A-2266-4509-957D-5AB92F4B6DF6}"/>
              </a:ext>
            </a:extLst>
          </p:cNvPr>
          <p:cNvCxnSpPr/>
          <p:nvPr/>
        </p:nvCxnSpPr>
        <p:spPr>
          <a:xfrm>
            <a:off x="471055" y="1179448"/>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71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5" y="822688"/>
            <a:ext cx="6827816" cy="1384995"/>
          </a:xfrm>
          <a:prstGeom prst="rect">
            <a:avLst/>
          </a:prstGeom>
          <a:noFill/>
          <a:ln>
            <a:noFill/>
            <a:prstDash val="sysDash"/>
          </a:ln>
        </p:spPr>
        <p:txBody>
          <a:bodyPr wrap="square">
            <a:spAutoFit/>
          </a:bodyPr>
          <a:lstStyle/>
          <a:p>
            <a:pPr marL="457200" indent="-457200">
              <a:buFontTx/>
              <a:buAutoNum type="arabicPeriod"/>
            </a:pPr>
            <a:r>
              <a:rPr lang="en-US" sz="2100" dirty="0">
                <a:latin typeface="Arial" panose="020B0604020202020204" pitchFamily="34" charset="0"/>
                <a:cs typeface="Arial" panose="020B0604020202020204" pitchFamily="34" charset="0"/>
              </a:rPr>
              <a:t>1 in 3 adolescents face Low “Good Cholesterol” problem – leading to Cardiovascular disease risk</a:t>
            </a:r>
          </a:p>
          <a:p>
            <a:pPr marL="457200" indent="-457200">
              <a:buFontTx/>
              <a:buAutoNum type="arabicPeriod"/>
            </a:pPr>
            <a:r>
              <a:rPr lang="en-US" sz="2100" dirty="0">
                <a:latin typeface="Arial" panose="020B0604020202020204" pitchFamily="34" charset="0"/>
                <a:cs typeface="Arial" panose="020B0604020202020204" pitchFamily="34" charset="0"/>
              </a:rPr>
              <a:t>1 in 10 adolescents face at least 2 risks</a:t>
            </a:r>
          </a:p>
          <a:p>
            <a:pPr marL="457200" lvl="0" indent="-457200">
              <a:buAutoNum type="arabicPeriod"/>
            </a:pPr>
            <a:endParaRPr lang="en-US" sz="21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RISK OF THREE NON-COMMUNICABLE DISEASES</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721685" y="1962754"/>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11" name="Chart 10">
            <a:extLst>
              <a:ext uri="{FF2B5EF4-FFF2-40B4-BE49-F238E27FC236}">
                <a16:creationId xmlns:a16="http://schemas.microsoft.com/office/drawing/2014/main" id="{E606141E-D808-4D00-A7C5-649CB97BE34F}"/>
              </a:ext>
            </a:extLst>
          </p:cNvPr>
          <p:cNvGraphicFramePr/>
          <p:nvPr>
            <p:extLst>
              <p:ext uri="{D42A27DB-BD31-4B8C-83A1-F6EECF244321}">
                <p14:modId xmlns:p14="http://schemas.microsoft.com/office/powerpoint/2010/main" val="1219266905"/>
              </p:ext>
            </p:extLst>
          </p:nvPr>
        </p:nvGraphicFramePr>
        <p:xfrm>
          <a:off x="254000" y="2207682"/>
          <a:ext cx="8418945" cy="4984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6552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949770B-ACAE-46E8-B59D-25E8B9A0328F}"/>
              </a:ext>
            </a:extLst>
          </p:cNvPr>
          <p:cNvSpPr/>
          <p:nvPr/>
        </p:nvSpPr>
        <p:spPr>
          <a:xfrm>
            <a:off x="471055" y="665979"/>
            <a:ext cx="6420812" cy="1061829"/>
          </a:xfrm>
          <a:prstGeom prst="rect">
            <a:avLst/>
          </a:prstGeom>
          <a:noFill/>
          <a:ln>
            <a:noFill/>
            <a:prstDash val="sysDash"/>
          </a:ln>
        </p:spPr>
        <p:txBody>
          <a:bodyPr wrap="square">
            <a:spAutoFit/>
          </a:bodyPr>
          <a:lstStyle/>
          <a:p>
            <a:pPr marL="457200" lvl="0" indent="-457200">
              <a:buFont typeface="+mj-lt"/>
              <a:buAutoNum type="arabicPeriod"/>
            </a:pPr>
            <a:r>
              <a:rPr lang="en-US" sz="2100" dirty="0">
                <a:latin typeface="Arial" panose="020B0604020202020204" pitchFamily="34" charset="0"/>
                <a:cs typeface="Arial" panose="020B0604020202020204" pitchFamily="34" charset="0"/>
              </a:rPr>
              <a:t>3 out of 5 girls and boys </a:t>
            </a:r>
            <a:r>
              <a:rPr lang="en-US" sz="2100" b="1" dirty="0">
                <a:solidFill>
                  <a:srgbClr val="BD219C"/>
                </a:solidFill>
                <a:latin typeface="Arial" panose="020B0604020202020204" pitchFamily="34" charset="0"/>
                <a:cs typeface="Arial" panose="020B0604020202020204" pitchFamily="34" charset="0"/>
              </a:rPr>
              <a:t>did not have </a:t>
            </a:r>
            <a:r>
              <a:rPr lang="en-US" sz="2100" dirty="0">
                <a:latin typeface="Arial" panose="020B0604020202020204" pitchFamily="34" charset="0"/>
                <a:cs typeface="Arial" panose="020B0604020202020204" pitchFamily="34" charset="0"/>
              </a:rPr>
              <a:t>fruit, greens and egg even once the past week. </a:t>
            </a:r>
          </a:p>
          <a:p>
            <a:pPr marL="457200" lvl="0" indent="-457200">
              <a:buFont typeface="+mj-lt"/>
              <a:buAutoNum type="arabicPeriod"/>
            </a:pPr>
            <a:r>
              <a:rPr lang="en-US" sz="2100" dirty="0">
                <a:latin typeface="Arial" panose="020B0604020202020204" pitchFamily="34" charset="0"/>
                <a:cs typeface="Arial" panose="020B0604020202020204" pitchFamily="34" charset="0"/>
              </a:rPr>
              <a:t>Milk missed more in girls. </a:t>
            </a:r>
          </a:p>
        </p:txBody>
      </p:sp>
      <p:sp>
        <p:nvSpPr>
          <p:cNvPr id="12" name="Rectangle 11">
            <a:extLst>
              <a:ext uri="{FF2B5EF4-FFF2-40B4-BE49-F238E27FC236}">
                <a16:creationId xmlns:a16="http://schemas.microsoft.com/office/drawing/2014/main" id="{3898999D-AC1A-4659-8B08-2E83BA89129C}"/>
              </a:ext>
            </a:extLst>
          </p:cNvPr>
          <p:cNvSpPr/>
          <p:nvPr/>
        </p:nvSpPr>
        <p:spPr>
          <a:xfrm>
            <a:off x="471055" y="237066"/>
            <a:ext cx="6420812" cy="409265"/>
          </a:xfrm>
          <a:prstGeom prst="rect">
            <a:avLst/>
          </a:prstGeom>
          <a:solidFill>
            <a:srgbClr val="BD2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DIETS – WHAT’S MISSING FROM THE PLATE? </a:t>
            </a:r>
          </a:p>
        </p:txBody>
      </p:sp>
      <p:cxnSp>
        <p:nvCxnSpPr>
          <p:cNvPr id="14" name="Straight Connector 13">
            <a:extLst>
              <a:ext uri="{FF2B5EF4-FFF2-40B4-BE49-F238E27FC236}">
                <a16:creationId xmlns:a16="http://schemas.microsoft.com/office/drawing/2014/main" id="{A712CF6D-6C58-4EF4-9884-0D90EB640F19}"/>
              </a:ext>
            </a:extLst>
          </p:cNvPr>
          <p:cNvCxnSpPr/>
          <p:nvPr/>
        </p:nvCxnSpPr>
        <p:spPr>
          <a:xfrm>
            <a:off x="471055" y="1734972"/>
            <a:ext cx="6420812" cy="0"/>
          </a:xfrm>
          <a:prstGeom prst="line">
            <a:avLst/>
          </a:prstGeom>
          <a:ln w="28575">
            <a:solidFill>
              <a:srgbClr val="BD219C"/>
            </a:solidFill>
          </a:ln>
        </p:spPr>
        <p:style>
          <a:lnRef idx="1">
            <a:schemeClr val="accent1"/>
          </a:lnRef>
          <a:fillRef idx="0">
            <a:schemeClr val="accent1"/>
          </a:fillRef>
          <a:effectRef idx="0">
            <a:schemeClr val="accent1"/>
          </a:effectRef>
          <a:fontRef idx="minor">
            <a:schemeClr val="tx1"/>
          </a:fontRef>
        </p:style>
      </p:cxnSp>
      <p:graphicFrame>
        <p:nvGraphicFramePr>
          <p:cNvPr id="5" name="Chart 4">
            <a:extLst>
              <a:ext uri="{FF2B5EF4-FFF2-40B4-BE49-F238E27FC236}">
                <a16:creationId xmlns:a16="http://schemas.microsoft.com/office/drawing/2014/main" id="{4DB9F179-37FB-495B-B48C-66C4B1F9566E}"/>
              </a:ext>
            </a:extLst>
          </p:cNvPr>
          <p:cNvGraphicFramePr/>
          <p:nvPr>
            <p:extLst>
              <p:ext uri="{D42A27DB-BD31-4B8C-83A1-F6EECF244321}">
                <p14:modId xmlns:p14="http://schemas.microsoft.com/office/powerpoint/2010/main" val="157331373"/>
              </p:ext>
            </p:extLst>
          </p:nvPr>
        </p:nvGraphicFramePr>
        <p:xfrm>
          <a:off x="471055" y="2789637"/>
          <a:ext cx="7832826" cy="4203186"/>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624C5745-A81B-4798-8A6B-8AC3A05FA331}"/>
              </a:ext>
            </a:extLst>
          </p:cNvPr>
          <p:cNvSpPr/>
          <p:nvPr/>
        </p:nvSpPr>
        <p:spPr>
          <a:xfrm>
            <a:off x="3209028" y="2427968"/>
            <a:ext cx="2415395" cy="54793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Boys 10-19 Y</a:t>
            </a:r>
          </a:p>
        </p:txBody>
      </p:sp>
      <p:sp>
        <p:nvSpPr>
          <p:cNvPr id="8" name="Rectangle 7">
            <a:extLst>
              <a:ext uri="{FF2B5EF4-FFF2-40B4-BE49-F238E27FC236}">
                <a16:creationId xmlns:a16="http://schemas.microsoft.com/office/drawing/2014/main" id="{5352B5E3-0CE0-44BB-A934-7089C29AD4BE}"/>
              </a:ext>
            </a:extLst>
          </p:cNvPr>
          <p:cNvSpPr/>
          <p:nvPr/>
        </p:nvSpPr>
        <p:spPr>
          <a:xfrm>
            <a:off x="5641678" y="2427967"/>
            <a:ext cx="2415396" cy="547939"/>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Girls  10-19 Y</a:t>
            </a:r>
          </a:p>
        </p:txBody>
      </p:sp>
    </p:spTree>
    <p:extLst>
      <p:ext uri="{BB962C8B-B14F-4D97-AF65-F5344CB8AC3E}">
        <p14:creationId xmlns:p14="http://schemas.microsoft.com/office/powerpoint/2010/main" val="2437874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D3E002094070344AC448123606EA9C2" ma:contentTypeVersion="10" ma:contentTypeDescription="Create a new document." ma:contentTypeScope="" ma:versionID="89acc3eb194ccb5d215a1eb97c456db1">
  <xsd:schema xmlns:xsd="http://www.w3.org/2001/XMLSchema" xmlns:xs="http://www.w3.org/2001/XMLSchema" xmlns:p="http://schemas.microsoft.com/office/2006/metadata/properties" xmlns:ns3="b6053df4-7e55-476d-a914-f14119b789aa" xmlns:ns4="da3c6297-589b-49f0-90d0-cd5c8a55c559" targetNamespace="http://schemas.microsoft.com/office/2006/metadata/properties" ma:root="true" ma:fieldsID="e696b0e54a08992a0a29a92466209c8a" ns3:_="" ns4:_="">
    <xsd:import namespace="b6053df4-7e55-476d-a914-f14119b789aa"/>
    <xsd:import namespace="da3c6297-589b-49f0-90d0-cd5c8a55c55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053df4-7e55-476d-a914-f14119b789a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3c6297-589b-49f0-90d0-cd5c8a55c559"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C84632-AE92-4A60-9313-A5DAF5C5D9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BDA7386-73DA-4616-AF12-5221B9B9EA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053df4-7e55-476d-a914-f14119b789aa"/>
    <ds:schemaRef ds:uri="da3c6297-589b-49f0-90d0-cd5c8a55c5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FB4A90-FE93-48B4-A020-630F8830D5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23035</TotalTime>
  <Words>1040</Words>
  <Application>Microsoft Office PowerPoint</Application>
  <PresentationFormat>On-screen Show (4:3)</PresentationFormat>
  <Paragraphs>146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dc:creator>
  <cp:lastModifiedBy>Vani Sethi</cp:lastModifiedBy>
  <cp:revision>1290</cp:revision>
  <cp:lastPrinted>2019-01-09T04:07:11Z</cp:lastPrinted>
  <dcterms:created xsi:type="dcterms:W3CDTF">2018-10-04T10:04:14Z</dcterms:created>
  <dcterms:modified xsi:type="dcterms:W3CDTF">2019-10-31T06:39:29Z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0x0101008D3E002094070344AC448123606EA9C2</vt:lpwstr>
  </property>
</Properties>
</file>