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bel" panose="02000506030000020004" pitchFamily="2" charset="0"/>
      <p:regular r:id="rId31"/>
    </p:embeddedFont>
    <p:embeddedFont>
      <p:font typeface="Aptos ExtraBold" panose="020B0004020202020204" pitchFamily="34" charset="0"/>
      <p:bold r:id="rId32"/>
    </p:embeddedFont>
    <p:embeddedFont>
      <p:font typeface="Bebas Neue" panose="020B0606020202050201" pitchFamily="34" charset="0"/>
      <p:regular r:id="rId33"/>
    </p:embeddedFont>
    <p:embeddedFont>
      <p:font typeface="Kanit" panose="020B0604020202020204" charset="-34"/>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C00141-82D0-4818-BB7D-C398A96E5053}">
  <a:tblStyle styleId="{65C00141-82D0-4818-BB7D-C398A96E50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71427d3592_3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71427d3592_3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71427d3592_3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71427d3592_3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71427d3592_3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71427d3592_3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71427d3592_3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71427d3592_3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71427d3592_3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71427d3592_3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71427d3592_3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71427d3592_3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71427d3592_3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71427d3592_3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71427d3592_3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71427d3592_3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71427d3592_3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71427d3592_3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71427d3592_3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71427d3592_3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fbb8aca98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fbb8aca9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dc76d71438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dc76d7143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71427d3592_3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71427d3592_3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71427d3592_3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71427d3592_3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71427d3592_3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71427d3592_3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71427d3592_3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71427d3592_3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71427d3592_3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71427d3592_3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71427d3592_3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71427d3592_3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71427d3592_3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71427d3592_3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71427d3592_3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71427d3592_3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dc76d7143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dc76d7143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71427d3592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71427d3592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71427d3592_3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71427d3592_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71427d3592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71427d3592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71427d3592_3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71427d3592_3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71427d3592_3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71427d3592_3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71427d3592_3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71427d3592_3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548444" y="2052900"/>
            <a:ext cx="6047100" cy="1623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5400" b="0">
                <a:solidFill>
                  <a:schemeClr val="dk1"/>
                </a:solidFill>
                <a:latin typeface="Kanit"/>
                <a:ea typeface="Kanit"/>
                <a:cs typeface="Kanit"/>
                <a:sym typeface="Kani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548444" y="4232325"/>
            <a:ext cx="6047100" cy="30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2"/>
                </a:solidFill>
                <a:latin typeface="Abel"/>
                <a:ea typeface="Abel"/>
                <a:cs typeface="Abel"/>
                <a:sym typeface="Abe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1548448" y="666825"/>
            <a:ext cx="3650100" cy="7671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400" b="0">
                <a:solidFill>
                  <a:schemeClr val="lt1"/>
                </a:solidFill>
                <a:latin typeface="Kanit"/>
                <a:ea typeface="Kanit"/>
                <a:cs typeface="Kanit"/>
                <a:sym typeface="Kani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823400" y="2109000"/>
            <a:ext cx="54972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a:spLocks noGrp="1"/>
          </p:cNvSpPr>
          <p:nvPr>
            <p:ph type="subTitle" idx="1"/>
          </p:nvPr>
        </p:nvSpPr>
        <p:spPr>
          <a:xfrm>
            <a:off x="2078400" y="4214775"/>
            <a:ext cx="4987200" cy="34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52" name="Google Shape;52;p11"/>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4"/>
        <p:cNvGrpSpPr/>
        <p:nvPr/>
      </p:nvGrpSpPr>
      <p:grpSpPr>
        <a:xfrm>
          <a:off x="0" y="0"/>
          <a:ext cx="0" cy="0"/>
          <a:chOff x="0" y="0"/>
          <a:chExt cx="0" cy="0"/>
        </a:xfrm>
      </p:grpSpPr>
      <p:pic>
        <p:nvPicPr>
          <p:cNvPr id="55" name="Google Shape;55;p13"/>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6" name="Google Shape;56;p13"/>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650700" y="1194425"/>
            <a:ext cx="38820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4611300" y="1194425"/>
            <a:ext cx="38820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title"/>
          </p:nvPr>
        </p:nvSpPr>
        <p:spPr>
          <a:xfrm>
            <a:off x="1662701" y="1676467"/>
            <a:ext cx="2602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2" hasCustomPrompt="1"/>
          </p:nvPr>
        </p:nvSpPr>
        <p:spPr>
          <a:xfrm>
            <a:off x="895400" y="2056613"/>
            <a:ext cx="7281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1662701" y="2114410"/>
            <a:ext cx="26025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3"/>
          </p:nvPr>
        </p:nvSpPr>
        <p:spPr>
          <a:xfrm>
            <a:off x="5646101" y="1674079"/>
            <a:ext cx="2602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13"/>
          <p:cNvSpPr txBox="1">
            <a:spLocks noGrp="1"/>
          </p:cNvSpPr>
          <p:nvPr>
            <p:ph type="title" idx="4" hasCustomPrompt="1"/>
          </p:nvPr>
        </p:nvSpPr>
        <p:spPr>
          <a:xfrm>
            <a:off x="4878800" y="2059000"/>
            <a:ext cx="7281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5"/>
          </p:nvPr>
        </p:nvSpPr>
        <p:spPr>
          <a:xfrm>
            <a:off x="5646101" y="2116798"/>
            <a:ext cx="26025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6"/>
          </p:nvPr>
        </p:nvSpPr>
        <p:spPr>
          <a:xfrm>
            <a:off x="1662701" y="3272942"/>
            <a:ext cx="2602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6" name="Google Shape;66;p13"/>
          <p:cNvSpPr txBox="1">
            <a:spLocks noGrp="1"/>
          </p:cNvSpPr>
          <p:nvPr>
            <p:ph type="title" idx="7" hasCustomPrompt="1"/>
          </p:nvPr>
        </p:nvSpPr>
        <p:spPr>
          <a:xfrm>
            <a:off x="895400" y="3643313"/>
            <a:ext cx="728100" cy="34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8"/>
          </p:nvPr>
        </p:nvSpPr>
        <p:spPr>
          <a:xfrm>
            <a:off x="1662701" y="3710885"/>
            <a:ext cx="26025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9"/>
          </p:nvPr>
        </p:nvSpPr>
        <p:spPr>
          <a:xfrm>
            <a:off x="5646088" y="3275329"/>
            <a:ext cx="2602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 name="Google Shape;69;p13"/>
          <p:cNvSpPr txBox="1">
            <a:spLocks noGrp="1"/>
          </p:cNvSpPr>
          <p:nvPr>
            <p:ph type="title" idx="13" hasCustomPrompt="1"/>
          </p:nvPr>
        </p:nvSpPr>
        <p:spPr>
          <a:xfrm>
            <a:off x="4878800" y="3645700"/>
            <a:ext cx="728100" cy="34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14"/>
          </p:nvPr>
        </p:nvSpPr>
        <p:spPr>
          <a:xfrm>
            <a:off x="5646101" y="3713275"/>
            <a:ext cx="26025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15"/>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2">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340000" y="1015800"/>
            <a:ext cx="446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 name="Google Shape;74;p14"/>
          <p:cNvSpPr txBox="1">
            <a:spLocks noGrp="1"/>
          </p:cNvSpPr>
          <p:nvPr>
            <p:ph type="subTitle" idx="1"/>
          </p:nvPr>
        </p:nvSpPr>
        <p:spPr>
          <a:xfrm>
            <a:off x="2340000" y="2623350"/>
            <a:ext cx="4464000" cy="133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2"/>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75" name="Google Shape;75;p14"/>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6"/>
        <p:cNvGrpSpPr/>
        <p:nvPr/>
      </p:nvGrpSpPr>
      <p:grpSpPr>
        <a:xfrm>
          <a:off x="0" y="0"/>
          <a:ext cx="0" cy="0"/>
          <a:chOff x="0" y="0"/>
          <a:chExt cx="0" cy="0"/>
        </a:xfrm>
      </p:grpSpPr>
      <p:pic>
        <p:nvPicPr>
          <p:cNvPr id="77" name="Google Shape;77;p1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78" name="Google Shape;78;p15"/>
          <p:cNvSpPr txBox="1">
            <a:spLocks noGrp="1"/>
          </p:cNvSpPr>
          <p:nvPr>
            <p:ph type="title"/>
          </p:nvPr>
        </p:nvSpPr>
        <p:spPr>
          <a:xfrm>
            <a:off x="2405850" y="4021625"/>
            <a:ext cx="43323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9" name="Google Shape;79;p15"/>
          <p:cNvSpPr txBox="1">
            <a:spLocks noGrp="1"/>
          </p:cNvSpPr>
          <p:nvPr>
            <p:ph type="subTitle" idx="1"/>
          </p:nvPr>
        </p:nvSpPr>
        <p:spPr>
          <a:xfrm>
            <a:off x="1822050" y="1818588"/>
            <a:ext cx="54999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800">
                <a:solidFill>
                  <a:schemeClr val="dk1"/>
                </a:solidFill>
                <a:latin typeface="Abel"/>
                <a:ea typeface="Abel"/>
                <a:cs typeface="Abel"/>
                <a:sym typeface="Abe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0"/>
        <p:cNvGrpSpPr/>
        <p:nvPr/>
      </p:nvGrpSpPr>
      <p:grpSpPr>
        <a:xfrm>
          <a:off x="0" y="0"/>
          <a:ext cx="0" cy="0"/>
          <a:chOff x="0" y="0"/>
          <a:chExt cx="0" cy="0"/>
        </a:xfrm>
      </p:grpSpPr>
      <p:sp>
        <p:nvSpPr>
          <p:cNvPr id="81" name="Google Shape;81;p16"/>
          <p:cNvSpPr txBox="1">
            <a:spLocks noGrp="1"/>
          </p:cNvSpPr>
          <p:nvPr>
            <p:ph type="subTitle" idx="1"/>
          </p:nvPr>
        </p:nvSpPr>
        <p:spPr>
          <a:xfrm>
            <a:off x="1455050" y="2315950"/>
            <a:ext cx="2517900" cy="131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6"/>
          <p:cNvSpPr txBox="1">
            <a:spLocks noGrp="1"/>
          </p:cNvSpPr>
          <p:nvPr>
            <p:ph type="title"/>
          </p:nvPr>
        </p:nvSpPr>
        <p:spPr>
          <a:xfrm>
            <a:off x="1243700" y="799500"/>
            <a:ext cx="2940600" cy="41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83" name="Google Shape;83;p16"/>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84"/>
        <p:cNvGrpSpPr/>
        <p:nvPr/>
      </p:nvGrpSpPr>
      <p:grpSpPr>
        <a:xfrm>
          <a:off x="0" y="0"/>
          <a:ext cx="0" cy="0"/>
          <a:chOff x="0" y="0"/>
          <a:chExt cx="0" cy="0"/>
        </a:xfrm>
      </p:grpSpPr>
      <p:pic>
        <p:nvPicPr>
          <p:cNvPr id="85" name="Google Shape;85;p1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6" name="Google Shape;86;p17"/>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subTitle" idx="1"/>
          </p:nvPr>
        </p:nvSpPr>
        <p:spPr>
          <a:xfrm>
            <a:off x="1372928" y="1355000"/>
            <a:ext cx="2695500" cy="486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600">
                <a:solidFill>
                  <a:schemeClr val="lt1"/>
                </a:solidFill>
                <a:latin typeface="Kanit"/>
                <a:ea typeface="Kanit"/>
                <a:cs typeface="Kanit"/>
                <a:sym typeface="Kani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8" name="Google Shape;88;p17"/>
          <p:cNvSpPr txBox="1">
            <a:spLocks noGrp="1"/>
          </p:cNvSpPr>
          <p:nvPr>
            <p:ph type="subTitle" idx="2"/>
          </p:nvPr>
        </p:nvSpPr>
        <p:spPr>
          <a:xfrm>
            <a:off x="5075563" y="1355000"/>
            <a:ext cx="2695500" cy="486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600">
                <a:solidFill>
                  <a:schemeClr val="lt1"/>
                </a:solidFill>
                <a:latin typeface="Kanit"/>
                <a:ea typeface="Kanit"/>
                <a:cs typeface="Kanit"/>
                <a:sym typeface="Kani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9" name="Google Shape;89;p17"/>
          <p:cNvSpPr txBox="1">
            <a:spLocks noGrp="1"/>
          </p:cNvSpPr>
          <p:nvPr>
            <p:ph type="subTitle" idx="3"/>
          </p:nvPr>
        </p:nvSpPr>
        <p:spPr>
          <a:xfrm>
            <a:off x="1372928" y="2761627"/>
            <a:ext cx="2695500" cy="101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7"/>
          <p:cNvSpPr txBox="1">
            <a:spLocks noGrp="1"/>
          </p:cNvSpPr>
          <p:nvPr>
            <p:ph type="subTitle" idx="4"/>
          </p:nvPr>
        </p:nvSpPr>
        <p:spPr>
          <a:xfrm>
            <a:off x="5075563" y="2761627"/>
            <a:ext cx="2695500" cy="101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7"/>
          <p:cNvSpPr txBox="1">
            <a:spLocks noGrp="1"/>
          </p:cNvSpPr>
          <p:nvPr>
            <p:ph type="title"/>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2"/>
        <p:cNvGrpSpPr/>
        <p:nvPr/>
      </p:nvGrpSpPr>
      <p:grpSpPr>
        <a:xfrm>
          <a:off x="0" y="0"/>
          <a:ext cx="0" cy="0"/>
          <a:chOff x="0" y="0"/>
          <a:chExt cx="0" cy="0"/>
        </a:xfrm>
      </p:grpSpPr>
      <p:pic>
        <p:nvPicPr>
          <p:cNvPr id="93" name="Google Shape;93;p18"/>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94" name="Google Shape;94;p18"/>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650700" y="1194425"/>
            <a:ext cx="78426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txBox="1">
            <a:spLocks noGrp="1"/>
          </p:cNvSpPr>
          <p:nvPr>
            <p:ph type="title"/>
          </p:nvPr>
        </p:nvSpPr>
        <p:spPr>
          <a:xfrm>
            <a:off x="1044500" y="3184900"/>
            <a:ext cx="2142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 name="Google Shape;97;p18"/>
          <p:cNvSpPr txBox="1">
            <a:spLocks noGrp="1"/>
          </p:cNvSpPr>
          <p:nvPr>
            <p:ph type="subTitle" idx="1"/>
          </p:nvPr>
        </p:nvSpPr>
        <p:spPr>
          <a:xfrm>
            <a:off x="1044500" y="3650213"/>
            <a:ext cx="21426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8"/>
          <p:cNvSpPr txBox="1">
            <a:spLocks noGrp="1"/>
          </p:cNvSpPr>
          <p:nvPr>
            <p:ph type="title" idx="2"/>
          </p:nvPr>
        </p:nvSpPr>
        <p:spPr>
          <a:xfrm>
            <a:off x="3499700" y="3184900"/>
            <a:ext cx="2142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 name="Google Shape;99;p18"/>
          <p:cNvSpPr txBox="1">
            <a:spLocks noGrp="1"/>
          </p:cNvSpPr>
          <p:nvPr>
            <p:ph type="subTitle" idx="3"/>
          </p:nvPr>
        </p:nvSpPr>
        <p:spPr>
          <a:xfrm>
            <a:off x="3499704" y="3650213"/>
            <a:ext cx="21426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 name="Google Shape;100;p18"/>
          <p:cNvSpPr txBox="1">
            <a:spLocks noGrp="1"/>
          </p:cNvSpPr>
          <p:nvPr>
            <p:ph type="title" idx="4"/>
          </p:nvPr>
        </p:nvSpPr>
        <p:spPr>
          <a:xfrm>
            <a:off x="5956874" y="3184900"/>
            <a:ext cx="2142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 name="Google Shape;101;p18"/>
          <p:cNvSpPr txBox="1">
            <a:spLocks noGrp="1"/>
          </p:cNvSpPr>
          <p:nvPr>
            <p:ph type="subTitle" idx="5"/>
          </p:nvPr>
        </p:nvSpPr>
        <p:spPr>
          <a:xfrm>
            <a:off x="5956882" y="3650213"/>
            <a:ext cx="21426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8"/>
          <p:cNvSpPr txBox="1">
            <a:spLocks noGrp="1"/>
          </p:cNvSpPr>
          <p:nvPr>
            <p:ph type="title" idx="6"/>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03"/>
        <p:cNvGrpSpPr/>
        <p:nvPr/>
      </p:nvGrpSpPr>
      <p:grpSpPr>
        <a:xfrm>
          <a:off x="0" y="0"/>
          <a:ext cx="0" cy="0"/>
          <a:chOff x="0" y="0"/>
          <a:chExt cx="0" cy="0"/>
        </a:xfrm>
      </p:grpSpPr>
      <p:pic>
        <p:nvPicPr>
          <p:cNvPr id="104" name="Google Shape;104;p1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5" name="Google Shape;105;p19"/>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650700" y="1194425"/>
            <a:ext cx="78426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a:off x="1044513" y="2779075"/>
            <a:ext cx="21426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9"/>
          <p:cNvSpPr txBox="1">
            <a:spLocks noGrp="1"/>
          </p:cNvSpPr>
          <p:nvPr>
            <p:ph type="subTitle" idx="1"/>
          </p:nvPr>
        </p:nvSpPr>
        <p:spPr>
          <a:xfrm>
            <a:off x="1044513" y="3226034"/>
            <a:ext cx="2142600" cy="8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9"/>
          <p:cNvSpPr txBox="1">
            <a:spLocks noGrp="1"/>
          </p:cNvSpPr>
          <p:nvPr>
            <p:ph type="title" idx="2"/>
          </p:nvPr>
        </p:nvSpPr>
        <p:spPr>
          <a:xfrm>
            <a:off x="3499713" y="2779075"/>
            <a:ext cx="21426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0" name="Google Shape;110;p19"/>
          <p:cNvSpPr txBox="1">
            <a:spLocks noGrp="1"/>
          </p:cNvSpPr>
          <p:nvPr>
            <p:ph type="subTitle" idx="3"/>
          </p:nvPr>
        </p:nvSpPr>
        <p:spPr>
          <a:xfrm>
            <a:off x="3500700" y="3226034"/>
            <a:ext cx="2142600" cy="8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9"/>
          <p:cNvSpPr txBox="1">
            <a:spLocks noGrp="1"/>
          </p:cNvSpPr>
          <p:nvPr>
            <p:ph type="title" idx="4"/>
          </p:nvPr>
        </p:nvSpPr>
        <p:spPr>
          <a:xfrm>
            <a:off x="5956888" y="2779075"/>
            <a:ext cx="21426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2" name="Google Shape;112;p19"/>
          <p:cNvSpPr txBox="1">
            <a:spLocks noGrp="1"/>
          </p:cNvSpPr>
          <p:nvPr>
            <p:ph type="subTitle" idx="5"/>
          </p:nvPr>
        </p:nvSpPr>
        <p:spPr>
          <a:xfrm>
            <a:off x="5956888" y="3226034"/>
            <a:ext cx="2142600" cy="8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9"/>
          <p:cNvSpPr txBox="1">
            <a:spLocks noGrp="1"/>
          </p:cNvSpPr>
          <p:nvPr>
            <p:ph type="title" idx="6"/>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16" name="Google Shape;116;p20"/>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650700" y="1194425"/>
            <a:ext cx="38820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4611300" y="1194425"/>
            <a:ext cx="38820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title"/>
          </p:nvPr>
        </p:nvSpPr>
        <p:spPr>
          <a:xfrm>
            <a:off x="1391975" y="1548025"/>
            <a:ext cx="2397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20"/>
          <p:cNvSpPr txBox="1">
            <a:spLocks noGrp="1"/>
          </p:cNvSpPr>
          <p:nvPr>
            <p:ph type="subTitle" idx="1"/>
          </p:nvPr>
        </p:nvSpPr>
        <p:spPr>
          <a:xfrm>
            <a:off x="1391975" y="1992632"/>
            <a:ext cx="23970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0"/>
          <p:cNvSpPr txBox="1">
            <a:spLocks noGrp="1"/>
          </p:cNvSpPr>
          <p:nvPr>
            <p:ph type="title" idx="2"/>
          </p:nvPr>
        </p:nvSpPr>
        <p:spPr>
          <a:xfrm>
            <a:off x="5352575" y="1548025"/>
            <a:ext cx="2397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20"/>
          <p:cNvSpPr txBox="1">
            <a:spLocks noGrp="1"/>
          </p:cNvSpPr>
          <p:nvPr>
            <p:ph type="subTitle" idx="3"/>
          </p:nvPr>
        </p:nvSpPr>
        <p:spPr>
          <a:xfrm>
            <a:off x="5352575" y="1992636"/>
            <a:ext cx="23946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0"/>
          <p:cNvSpPr txBox="1">
            <a:spLocks noGrp="1"/>
          </p:cNvSpPr>
          <p:nvPr>
            <p:ph type="title" idx="4"/>
          </p:nvPr>
        </p:nvSpPr>
        <p:spPr>
          <a:xfrm>
            <a:off x="1394425" y="3000375"/>
            <a:ext cx="2397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20"/>
          <p:cNvSpPr txBox="1">
            <a:spLocks noGrp="1"/>
          </p:cNvSpPr>
          <p:nvPr>
            <p:ph type="subTitle" idx="5"/>
          </p:nvPr>
        </p:nvSpPr>
        <p:spPr>
          <a:xfrm>
            <a:off x="1394425" y="3444982"/>
            <a:ext cx="23970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0"/>
          <p:cNvSpPr txBox="1">
            <a:spLocks noGrp="1"/>
          </p:cNvSpPr>
          <p:nvPr>
            <p:ph type="title" idx="6"/>
          </p:nvPr>
        </p:nvSpPr>
        <p:spPr>
          <a:xfrm>
            <a:off x="5355025" y="3000375"/>
            <a:ext cx="2397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 name="Google Shape;126;p20"/>
          <p:cNvSpPr txBox="1">
            <a:spLocks noGrp="1"/>
          </p:cNvSpPr>
          <p:nvPr>
            <p:ph type="subTitle" idx="7"/>
          </p:nvPr>
        </p:nvSpPr>
        <p:spPr>
          <a:xfrm>
            <a:off x="5355100" y="3444986"/>
            <a:ext cx="23946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title" idx="8"/>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642750" y="2067150"/>
            <a:ext cx="4713900" cy="1594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4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601250" y="629463"/>
            <a:ext cx="1473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642750" y="4198875"/>
            <a:ext cx="4713900" cy="3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7" name="Google Shape;17;p3"/>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28"/>
        <p:cNvGrpSpPr/>
        <p:nvPr/>
      </p:nvGrpSpPr>
      <p:grpSpPr>
        <a:xfrm>
          <a:off x="0" y="0"/>
          <a:ext cx="0" cy="0"/>
          <a:chOff x="0" y="0"/>
          <a:chExt cx="0" cy="0"/>
        </a:xfrm>
      </p:grpSpPr>
      <p:pic>
        <p:nvPicPr>
          <p:cNvPr id="129" name="Google Shape;129;p21"/>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30" name="Google Shape;130;p21"/>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650700" y="1194425"/>
            <a:ext cx="78426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txBox="1">
            <a:spLocks noGrp="1"/>
          </p:cNvSpPr>
          <p:nvPr>
            <p:ph type="title"/>
          </p:nvPr>
        </p:nvSpPr>
        <p:spPr>
          <a:xfrm>
            <a:off x="905513" y="1784100"/>
            <a:ext cx="2045700" cy="4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1"/>
          <p:cNvSpPr txBox="1">
            <a:spLocks noGrp="1"/>
          </p:cNvSpPr>
          <p:nvPr>
            <p:ph type="subTitle" idx="1"/>
          </p:nvPr>
        </p:nvSpPr>
        <p:spPr>
          <a:xfrm>
            <a:off x="905525" y="2178545"/>
            <a:ext cx="2045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1"/>
          <p:cNvSpPr txBox="1">
            <a:spLocks noGrp="1"/>
          </p:cNvSpPr>
          <p:nvPr>
            <p:ph type="title" idx="2"/>
          </p:nvPr>
        </p:nvSpPr>
        <p:spPr>
          <a:xfrm>
            <a:off x="3549150" y="1784100"/>
            <a:ext cx="2045700" cy="4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1"/>
          <p:cNvSpPr txBox="1">
            <a:spLocks noGrp="1"/>
          </p:cNvSpPr>
          <p:nvPr>
            <p:ph type="subTitle" idx="3"/>
          </p:nvPr>
        </p:nvSpPr>
        <p:spPr>
          <a:xfrm>
            <a:off x="3549162" y="2178545"/>
            <a:ext cx="2045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21"/>
          <p:cNvSpPr txBox="1">
            <a:spLocks noGrp="1"/>
          </p:cNvSpPr>
          <p:nvPr>
            <p:ph type="title" idx="4"/>
          </p:nvPr>
        </p:nvSpPr>
        <p:spPr>
          <a:xfrm>
            <a:off x="905513" y="3253674"/>
            <a:ext cx="2045700" cy="4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21"/>
          <p:cNvSpPr txBox="1">
            <a:spLocks noGrp="1"/>
          </p:cNvSpPr>
          <p:nvPr>
            <p:ph type="subTitle" idx="5"/>
          </p:nvPr>
        </p:nvSpPr>
        <p:spPr>
          <a:xfrm>
            <a:off x="905525" y="3679167"/>
            <a:ext cx="2045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1"/>
          <p:cNvSpPr txBox="1">
            <a:spLocks noGrp="1"/>
          </p:cNvSpPr>
          <p:nvPr>
            <p:ph type="title" idx="6"/>
          </p:nvPr>
        </p:nvSpPr>
        <p:spPr>
          <a:xfrm>
            <a:off x="3549150" y="3253674"/>
            <a:ext cx="2045700" cy="4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21"/>
          <p:cNvSpPr txBox="1">
            <a:spLocks noGrp="1"/>
          </p:cNvSpPr>
          <p:nvPr>
            <p:ph type="subTitle" idx="7"/>
          </p:nvPr>
        </p:nvSpPr>
        <p:spPr>
          <a:xfrm>
            <a:off x="3549162" y="3679167"/>
            <a:ext cx="2045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title" idx="8"/>
          </p:nvPr>
        </p:nvSpPr>
        <p:spPr>
          <a:xfrm>
            <a:off x="6192788" y="1784100"/>
            <a:ext cx="2045700" cy="4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 name="Google Shape;141;p21"/>
          <p:cNvSpPr txBox="1">
            <a:spLocks noGrp="1"/>
          </p:cNvSpPr>
          <p:nvPr>
            <p:ph type="subTitle" idx="9"/>
          </p:nvPr>
        </p:nvSpPr>
        <p:spPr>
          <a:xfrm>
            <a:off x="6192800" y="2178545"/>
            <a:ext cx="2045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21"/>
          <p:cNvSpPr txBox="1">
            <a:spLocks noGrp="1"/>
          </p:cNvSpPr>
          <p:nvPr>
            <p:ph type="title" idx="13"/>
          </p:nvPr>
        </p:nvSpPr>
        <p:spPr>
          <a:xfrm>
            <a:off x="6192788" y="3253674"/>
            <a:ext cx="2045700" cy="4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21"/>
          <p:cNvSpPr txBox="1">
            <a:spLocks noGrp="1"/>
          </p:cNvSpPr>
          <p:nvPr>
            <p:ph type="subTitle" idx="14"/>
          </p:nvPr>
        </p:nvSpPr>
        <p:spPr>
          <a:xfrm>
            <a:off x="6192800" y="3679167"/>
            <a:ext cx="2045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15"/>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45"/>
        <p:cNvGrpSpPr/>
        <p:nvPr/>
      </p:nvGrpSpPr>
      <p:grpSpPr>
        <a:xfrm>
          <a:off x="0" y="0"/>
          <a:ext cx="0" cy="0"/>
          <a:chOff x="0" y="0"/>
          <a:chExt cx="0" cy="0"/>
        </a:xfrm>
      </p:grpSpPr>
      <p:pic>
        <p:nvPicPr>
          <p:cNvPr id="146" name="Google Shape;146;p22"/>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47" name="Google Shape;147;p22"/>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txBox="1">
            <a:spLocks noGrp="1"/>
          </p:cNvSpPr>
          <p:nvPr>
            <p:ph type="title" hasCustomPrompt="1"/>
          </p:nvPr>
        </p:nvSpPr>
        <p:spPr>
          <a:xfrm>
            <a:off x="771750" y="2448225"/>
            <a:ext cx="2301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dk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9" name="Google Shape;149;p22"/>
          <p:cNvSpPr txBox="1">
            <a:spLocks noGrp="1"/>
          </p:cNvSpPr>
          <p:nvPr>
            <p:ph type="subTitle" idx="1"/>
          </p:nvPr>
        </p:nvSpPr>
        <p:spPr>
          <a:xfrm>
            <a:off x="771750" y="3352725"/>
            <a:ext cx="230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2"/>
          <p:cNvSpPr txBox="1">
            <a:spLocks noGrp="1"/>
          </p:cNvSpPr>
          <p:nvPr>
            <p:ph type="title" idx="2" hasCustomPrompt="1"/>
          </p:nvPr>
        </p:nvSpPr>
        <p:spPr>
          <a:xfrm>
            <a:off x="6064475" y="2448225"/>
            <a:ext cx="2301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1" name="Google Shape;151;p22"/>
          <p:cNvSpPr txBox="1">
            <a:spLocks noGrp="1"/>
          </p:cNvSpPr>
          <p:nvPr>
            <p:ph type="subTitle" idx="3"/>
          </p:nvPr>
        </p:nvSpPr>
        <p:spPr>
          <a:xfrm>
            <a:off x="6064475" y="3352725"/>
            <a:ext cx="230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2"/>
          <p:cNvSpPr txBox="1">
            <a:spLocks noGrp="1"/>
          </p:cNvSpPr>
          <p:nvPr>
            <p:ph type="title" idx="4" hasCustomPrompt="1"/>
          </p:nvPr>
        </p:nvSpPr>
        <p:spPr>
          <a:xfrm>
            <a:off x="3421350" y="2448225"/>
            <a:ext cx="23013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3" name="Google Shape;153;p22"/>
          <p:cNvSpPr txBox="1">
            <a:spLocks noGrp="1"/>
          </p:cNvSpPr>
          <p:nvPr>
            <p:ph type="subTitle" idx="5"/>
          </p:nvPr>
        </p:nvSpPr>
        <p:spPr>
          <a:xfrm>
            <a:off x="3421350" y="3352725"/>
            <a:ext cx="23013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2"/>
          <p:cNvSpPr txBox="1">
            <a:spLocks noGrp="1"/>
          </p:cNvSpPr>
          <p:nvPr>
            <p:ph type="title" idx="6"/>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22"/>
          <p:cNvSpPr txBox="1">
            <a:spLocks noGrp="1"/>
          </p:cNvSpPr>
          <p:nvPr>
            <p:ph type="title" idx="7"/>
          </p:nvPr>
        </p:nvSpPr>
        <p:spPr>
          <a:xfrm>
            <a:off x="771750" y="1845063"/>
            <a:ext cx="2301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 name="Google Shape;156;p22"/>
          <p:cNvSpPr txBox="1">
            <a:spLocks noGrp="1"/>
          </p:cNvSpPr>
          <p:nvPr>
            <p:ph type="title" idx="8"/>
          </p:nvPr>
        </p:nvSpPr>
        <p:spPr>
          <a:xfrm>
            <a:off x="3421350" y="1845063"/>
            <a:ext cx="2301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 name="Google Shape;157;p22"/>
          <p:cNvSpPr txBox="1">
            <a:spLocks noGrp="1"/>
          </p:cNvSpPr>
          <p:nvPr>
            <p:ph type="title" idx="9"/>
          </p:nvPr>
        </p:nvSpPr>
        <p:spPr>
          <a:xfrm>
            <a:off x="6064475" y="1845063"/>
            <a:ext cx="2301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58"/>
        <p:cNvGrpSpPr/>
        <p:nvPr/>
      </p:nvGrpSpPr>
      <p:grpSpPr>
        <a:xfrm>
          <a:off x="0" y="0"/>
          <a:ext cx="0" cy="0"/>
          <a:chOff x="0" y="0"/>
          <a:chExt cx="0" cy="0"/>
        </a:xfrm>
      </p:grpSpPr>
      <p:pic>
        <p:nvPicPr>
          <p:cNvPr id="159" name="Google Shape;159;p23"/>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60" name="Google Shape;160;p23"/>
          <p:cNvSpPr txBox="1">
            <a:spLocks noGrp="1"/>
          </p:cNvSpPr>
          <p:nvPr>
            <p:ph type="ctrTitle"/>
          </p:nvPr>
        </p:nvSpPr>
        <p:spPr>
          <a:xfrm>
            <a:off x="2430000" y="638550"/>
            <a:ext cx="4284000" cy="84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1" name="Google Shape;161;p23"/>
          <p:cNvSpPr txBox="1">
            <a:spLocks noGrp="1"/>
          </p:cNvSpPr>
          <p:nvPr>
            <p:ph type="subTitle" idx="1"/>
          </p:nvPr>
        </p:nvSpPr>
        <p:spPr>
          <a:xfrm>
            <a:off x="2792100" y="1817846"/>
            <a:ext cx="3559800" cy="109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2" name="Google Shape;162;p23"/>
          <p:cNvSpPr txBox="1"/>
          <p:nvPr/>
        </p:nvSpPr>
        <p:spPr>
          <a:xfrm>
            <a:off x="1890300" y="4197451"/>
            <a:ext cx="5363400" cy="432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b="1">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Slidesgo</a:t>
            </a:r>
            <a:r>
              <a:rPr lang="en" sz="1200" b="1">
                <a:solidFill>
                  <a:schemeClr val="dk1"/>
                </a:solidFill>
                <a:latin typeface="Abel"/>
                <a:ea typeface="Abel"/>
                <a:cs typeface="Abel"/>
                <a:sym typeface="Abel"/>
              </a:rPr>
              <a:t>, </a:t>
            </a:r>
            <a:r>
              <a:rPr lang="en" sz="1200">
                <a:solidFill>
                  <a:schemeClr val="dk1"/>
                </a:solidFill>
                <a:latin typeface="Abel"/>
                <a:ea typeface="Abel"/>
                <a:cs typeface="Abel"/>
                <a:sym typeface="Abel"/>
              </a:rPr>
              <a:t>including icons by </a:t>
            </a:r>
            <a:r>
              <a:rPr lang="en" sz="1200" b="1">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b="1">
                <a:solidFill>
                  <a:schemeClr val="dk1"/>
                </a:solidFill>
                <a:uFill>
                  <a:noFill/>
                </a:uFill>
                <a:latin typeface="Abel"/>
                <a:ea typeface="Abel"/>
                <a:cs typeface="Abel"/>
                <a:sym typeface="Abel"/>
                <a:hlinkClick r:id="rId5">
                  <a:extLst>
                    <a:ext uri="{A12FA001-AC4F-418D-AE19-62706E023703}">
                      <ahyp:hlinkClr xmlns:ahyp="http://schemas.microsoft.com/office/drawing/2018/hyperlinkcolor" val="tx"/>
                    </a:ext>
                  </a:extLst>
                </a:hlinkClick>
              </a:rPr>
              <a:t>Freepik</a:t>
            </a:r>
            <a:endParaRPr sz="1200" b="1">
              <a:solidFill>
                <a:schemeClr val="dk1"/>
              </a:solidFill>
              <a:latin typeface="Abel"/>
              <a:ea typeface="Abel"/>
              <a:cs typeface="Abel"/>
              <a:sym typeface="A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3"/>
        <p:cNvGrpSpPr/>
        <p:nvPr/>
      </p:nvGrpSpPr>
      <p:grpSpPr>
        <a:xfrm>
          <a:off x="0" y="0"/>
          <a:ext cx="0" cy="0"/>
          <a:chOff x="0" y="0"/>
          <a:chExt cx="0" cy="0"/>
        </a:xfrm>
      </p:grpSpPr>
      <p:pic>
        <p:nvPicPr>
          <p:cNvPr id="164" name="Google Shape;164;p24"/>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2">
    <p:spTree>
      <p:nvGrpSpPr>
        <p:cNvPr id="1" name="Shape 165"/>
        <p:cNvGrpSpPr/>
        <p:nvPr/>
      </p:nvGrpSpPr>
      <p:grpSpPr>
        <a:xfrm>
          <a:off x="0" y="0"/>
          <a:ext cx="0" cy="0"/>
          <a:chOff x="0" y="0"/>
          <a:chExt cx="0" cy="0"/>
        </a:xfrm>
      </p:grpSpPr>
      <p:pic>
        <p:nvPicPr>
          <p:cNvPr id="166" name="Google Shape;166;p2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67" name="Google Shape;167;p25"/>
          <p:cNvSpPr/>
          <p:nvPr/>
        </p:nvSpPr>
        <p:spPr>
          <a:xfrm>
            <a:off x="1009200" y="1155900"/>
            <a:ext cx="7125600" cy="3508200"/>
          </a:xfrm>
          <a:prstGeom prst="roundRect">
            <a:avLst>
              <a:gd name="adj" fmla="val 527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168"/>
        <p:cNvGrpSpPr/>
        <p:nvPr/>
      </p:nvGrpSpPr>
      <p:grpSpPr>
        <a:xfrm>
          <a:off x="0" y="0"/>
          <a:ext cx="0" cy="0"/>
          <a:chOff x="0" y="0"/>
          <a:chExt cx="0" cy="0"/>
        </a:xfrm>
      </p:grpSpPr>
      <p:pic>
        <p:nvPicPr>
          <p:cNvPr id="169" name="Google Shape;169;p2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70" name="Google Shape;170;p26"/>
          <p:cNvSpPr/>
          <p:nvPr/>
        </p:nvSpPr>
        <p:spPr>
          <a:xfrm>
            <a:off x="650700" y="1194425"/>
            <a:ext cx="78426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1" name="Google Shape;21;p4"/>
          <p:cNvSpPr/>
          <p:nvPr/>
        </p:nvSpPr>
        <p:spPr>
          <a:xfrm>
            <a:off x="650700" y="1194425"/>
            <a:ext cx="78426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500300" y="1616550"/>
            <a:ext cx="6143400" cy="1836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sp>
        <p:nvSpPr>
          <p:cNvPr id="23" name="Google Shape;23;p4"/>
          <p:cNvSpPr txBox="1">
            <a:spLocks noGrp="1"/>
          </p:cNvSpPr>
          <p:nvPr>
            <p:ph type="title"/>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6" name="Google Shape;26;p5"/>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600">
                <a:solidFill>
                  <a:schemeClr val="lt1"/>
                </a:solidFill>
                <a:latin typeface="Kanit"/>
                <a:ea typeface="Kanit"/>
                <a:cs typeface="Kanit"/>
                <a:sym typeface="Kani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600">
                <a:latin typeface="Kanit"/>
                <a:ea typeface="Kanit"/>
                <a:cs typeface="Kanit"/>
                <a:sym typeface="Kani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8" name="Google Shape;28;p5"/>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pic>
        <p:nvPicPr>
          <p:cNvPr id="31" name="Google Shape;31;p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2" name="Google Shape;32;p6"/>
          <p:cNvSpPr/>
          <p:nvPr/>
        </p:nvSpPr>
        <p:spPr>
          <a:xfrm>
            <a:off x="650700" y="1194425"/>
            <a:ext cx="7842600" cy="3508200"/>
          </a:xfrm>
          <a:prstGeom prst="roundRect">
            <a:avLst>
              <a:gd name="adj" fmla="val 52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pic>
        <p:nvPicPr>
          <p:cNvPr id="36" name="Google Shape;36;p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7" name="Google Shape;37;p7"/>
          <p:cNvSpPr/>
          <p:nvPr/>
        </p:nvSpPr>
        <p:spPr>
          <a:xfrm>
            <a:off x="650700" y="527825"/>
            <a:ext cx="7842600" cy="588000"/>
          </a:xfrm>
          <a:prstGeom prst="roundRect">
            <a:avLst>
              <a:gd name="adj" fmla="val 283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body" idx="1"/>
          </p:nvPr>
        </p:nvSpPr>
        <p:spPr>
          <a:xfrm>
            <a:off x="925950" y="1934525"/>
            <a:ext cx="3331500" cy="2028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9" name="Google Shape;39;p7"/>
          <p:cNvSpPr txBox="1">
            <a:spLocks noGrp="1"/>
          </p:cNvSpPr>
          <p:nvPr>
            <p:ph type="title"/>
          </p:nvPr>
        </p:nvSpPr>
        <p:spPr>
          <a:xfrm>
            <a:off x="1250100" y="578675"/>
            <a:ext cx="6643800" cy="48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2393700" y="2195675"/>
            <a:ext cx="4356600" cy="1746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7000">
                <a:solidFill>
                  <a:schemeClr val="dk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2" name="Google Shape;42;p8"/>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5" name="Google Shape;45;p9"/>
          <p:cNvSpPr txBox="1">
            <a:spLocks noGrp="1"/>
          </p:cNvSpPr>
          <p:nvPr>
            <p:ph type="title"/>
          </p:nvPr>
        </p:nvSpPr>
        <p:spPr>
          <a:xfrm>
            <a:off x="1939450" y="1137463"/>
            <a:ext cx="3965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 name="Google Shape;46;p9"/>
          <p:cNvSpPr txBox="1">
            <a:spLocks noGrp="1"/>
          </p:cNvSpPr>
          <p:nvPr>
            <p:ph type="subTitle" idx="1"/>
          </p:nvPr>
        </p:nvSpPr>
        <p:spPr>
          <a:xfrm>
            <a:off x="1939450" y="2620046"/>
            <a:ext cx="3965700" cy="115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4350175" y="3711475"/>
            <a:ext cx="3852000" cy="8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29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1pPr>
            <a:lvl2pPr lvl="1"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2pPr>
            <a:lvl3pPr lvl="2"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3pPr>
            <a:lvl4pPr lvl="3"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4pPr>
            <a:lvl5pPr lvl="4"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5pPr>
            <a:lvl6pPr lvl="5"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6pPr>
            <a:lvl7pPr lvl="6"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7pPr>
            <a:lvl8pPr lvl="7"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8pPr>
            <a:lvl9pPr lvl="8"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subTitle" idx="1"/>
          </p:nvPr>
        </p:nvSpPr>
        <p:spPr>
          <a:xfrm>
            <a:off x="1548444" y="4232325"/>
            <a:ext cx="6047100" cy="30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665125" y="378550"/>
            <a:ext cx="7902300" cy="43095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a:spLocks noGrp="1"/>
          </p:cNvSpPr>
          <p:nvPr>
            <p:ph type="ctrTitle"/>
          </p:nvPr>
        </p:nvSpPr>
        <p:spPr>
          <a:xfrm>
            <a:off x="1548451" y="2052900"/>
            <a:ext cx="6537900" cy="204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4600"/>
          </a:p>
          <a:p>
            <a:pPr marL="0" lvl="0" indent="0" algn="ctr" rtl="0">
              <a:spcBef>
                <a:spcPts val="0"/>
              </a:spcBef>
              <a:spcAft>
                <a:spcPts val="0"/>
              </a:spcAft>
              <a:buNone/>
            </a:pPr>
            <a:endParaRPr/>
          </a:p>
        </p:txBody>
      </p:sp>
      <p:sp>
        <p:nvSpPr>
          <p:cNvPr id="179" name="Google Shape;179;p27"/>
          <p:cNvSpPr/>
          <p:nvPr/>
        </p:nvSpPr>
        <p:spPr>
          <a:xfrm>
            <a:off x="1114250" y="774200"/>
            <a:ext cx="7047000" cy="366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txBox="1">
            <a:spLocks noGrp="1"/>
          </p:cNvSpPr>
          <p:nvPr>
            <p:ph type="ctrTitle" idx="2"/>
          </p:nvPr>
        </p:nvSpPr>
        <p:spPr>
          <a:xfrm>
            <a:off x="1263950" y="791776"/>
            <a:ext cx="6619200" cy="2046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3600" dirty="0"/>
              <a:t>Stock Price Prediction using </a:t>
            </a:r>
            <a:endParaRPr sz="3600" dirty="0"/>
          </a:p>
          <a:p>
            <a:pPr marL="0" lvl="0" indent="0" algn="ctr" rtl="0">
              <a:lnSpc>
                <a:spcPct val="100000"/>
              </a:lnSpc>
              <a:spcBef>
                <a:spcPts val="0"/>
              </a:spcBef>
              <a:spcAft>
                <a:spcPts val="0"/>
              </a:spcAft>
              <a:buClr>
                <a:schemeClr val="dk1"/>
              </a:buClr>
              <a:buSzPts val="1100"/>
              <a:buFont typeface="Arial"/>
              <a:buNone/>
            </a:pPr>
            <a:r>
              <a:rPr lang="en" sz="3600" dirty="0"/>
              <a:t>Technical Indicators </a:t>
            </a:r>
            <a:endParaRPr sz="3600" dirty="0"/>
          </a:p>
          <a:p>
            <a:pPr marL="0" lvl="0" indent="0" algn="ctr" rtl="0">
              <a:lnSpc>
                <a:spcPct val="100000"/>
              </a:lnSpc>
              <a:spcBef>
                <a:spcPts val="0"/>
              </a:spcBef>
              <a:spcAft>
                <a:spcPts val="0"/>
              </a:spcAft>
              <a:buClr>
                <a:schemeClr val="dk1"/>
              </a:buClr>
              <a:buSzPts val="1100"/>
              <a:buFont typeface="Arial"/>
              <a:buNone/>
            </a:pPr>
            <a:r>
              <a:rPr lang="en" sz="3600" dirty="0"/>
              <a:t>and LSTM Based Models</a:t>
            </a:r>
            <a:endParaRPr sz="3600" dirty="0"/>
          </a:p>
        </p:txBody>
      </p:sp>
      <p:sp>
        <p:nvSpPr>
          <p:cNvPr id="2" name="TextBox 1">
            <a:extLst>
              <a:ext uri="{FF2B5EF4-FFF2-40B4-BE49-F238E27FC236}">
                <a16:creationId xmlns:a16="http://schemas.microsoft.com/office/drawing/2014/main" id="{3EBCFD98-97C5-7377-BF1A-5CC6E8F233C5}"/>
              </a:ext>
            </a:extLst>
          </p:cNvPr>
          <p:cNvSpPr txBox="1"/>
          <p:nvPr/>
        </p:nvSpPr>
        <p:spPr>
          <a:xfrm>
            <a:off x="1403350" y="2990850"/>
            <a:ext cx="2647950" cy="954107"/>
          </a:xfrm>
          <a:prstGeom prst="rect">
            <a:avLst/>
          </a:prstGeom>
          <a:noFill/>
        </p:spPr>
        <p:txBody>
          <a:bodyPr wrap="square" rtlCol="0">
            <a:spAutoFit/>
          </a:bodyPr>
          <a:lstStyle/>
          <a:p>
            <a:r>
              <a:rPr lang="en-IN" dirty="0">
                <a:solidFill>
                  <a:schemeClr val="bg1"/>
                </a:solidFill>
                <a:latin typeface="Aptos ExtraBold" panose="020F0502020204030204" pitchFamily="34" charset="0"/>
              </a:rPr>
              <a:t>Submitted by</a:t>
            </a:r>
            <a:br>
              <a:rPr lang="en-IN" dirty="0">
                <a:solidFill>
                  <a:schemeClr val="bg1"/>
                </a:solidFill>
                <a:latin typeface="Aptos ExtraBold" panose="020F0502020204030204" pitchFamily="34" charset="0"/>
              </a:rPr>
            </a:br>
            <a:r>
              <a:rPr lang="en-IN" dirty="0">
                <a:solidFill>
                  <a:schemeClr val="bg1"/>
                </a:solidFill>
                <a:latin typeface="Aptos ExtraBold" panose="020F0502020204030204" pitchFamily="34" charset="0"/>
              </a:rPr>
              <a:t>Animesh Padhy (B420007)</a:t>
            </a:r>
          </a:p>
          <a:p>
            <a:r>
              <a:rPr lang="en-IN" dirty="0" err="1">
                <a:solidFill>
                  <a:schemeClr val="bg1"/>
                </a:solidFill>
                <a:latin typeface="Aptos ExtraBold" panose="020F0502020204030204" pitchFamily="34" charset="0"/>
              </a:rPr>
              <a:t>Virag</a:t>
            </a:r>
            <a:r>
              <a:rPr lang="en-IN" dirty="0">
                <a:solidFill>
                  <a:schemeClr val="bg1"/>
                </a:solidFill>
                <a:latin typeface="Aptos ExtraBold" panose="020F0502020204030204" pitchFamily="34" charset="0"/>
              </a:rPr>
              <a:t> Jain (B420063)</a:t>
            </a:r>
          </a:p>
          <a:p>
            <a:r>
              <a:rPr lang="en-IN" dirty="0">
                <a:solidFill>
                  <a:schemeClr val="bg1"/>
                </a:solidFill>
                <a:latin typeface="Aptos ExtraBold" panose="020F0502020204030204" pitchFamily="34" charset="0"/>
              </a:rPr>
              <a:t>Rohit Gupta (B420041)</a:t>
            </a:r>
          </a:p>
        </p:txBody>
      </p:sp>
      <p:sp>
        <p:nvSpPr>
          <p:cNvPr id="3" name="TextBox 2">
            <a:extLst>
              <a:ext uri="{FF2B5EF4-FFF2-40B4-BE49-F238E27FC236}">
                <a16:creationId xmlns:a16="http://schemas.microsoft.com/office/drawing/2014/main" id="{F734E389-CB20-CED2-1947-62C536A4E870}"/>
              </a:ext>
            </a:extLst>
          </p:cNvPr>
          <p:cNvSpPr txBox="1"/>
          <p:nvPr/>
        </p:nvSpPr>
        <p:spPr>
          <a:xfrm>
            <a:off x="5549899" y="3619500"/>
            <a:ext cx="2475251" cy="523220"/>
          </a:xfrm>
          <a:prstGeom prst="rect">
            <a:avLst/>
          </a:prstGeom>
          <a:noFill/>
        </p:spPr>
        <p:txBody>
          <a:bodyPr wrap="square" rtlCol="0">
            <a:spAutoFit/>
          </a:bodyPr>
          <a:lstStyle/>
          <a:p>
            <a:r>
              <a:rPr lang="en-IN" dirty="0">
                <a:solidFill>
                  <a:schemeClr val="bg1"/>
                </a:solidFill>
                <a:latin typeface="Aptos ExtraBold" panose="020B0004020202020204" pitchFamily="34" charset="0"/>
              </a:rPr>
              <a:t>Supervisor</a:t>
            </a:r>
            <a:br>
              <a:rPr lang="en-IN" dirty="0">
                <a:solidFill>
                  <a:schemeClr val="bg1"/>
                </a:solidFill>
                <a:latin typeface="Aptos ExtraBold" panose="020B0004020202020204" pitchFamily="34" charset="0"/>
              </a:rPr>
            </a:br>
            <a:r>
              <a:rPr lang="en-IN" dirty="0" err="1">
                <a:solidFill>
                  <a:schemeClr val="bg1"/>
                </a:solidFill>
                <a:latin typeface="Aptos ExtraBold" panose="020B0004020202020204" pitchFamily="34" charset="0"/>
              </a:rPr>
              <a:t>Dr.</a:t>
            </a:r>
            <a:r>
              <a:rPr lang="en-IN" dirty="0">
                <a:solidFill>
                  <a:schemeClr val="bg1"/>
                </a:solidFill>
                <a:latin typeface="Aptos ExtraBold" panose="020B0004020202020204" pitchFamily="34" charset="0"/>
              </a:rPr>
              <a:t> </a:t>
            </a:r>
            <a:r>
              <a:rPr lang="en-IN" dirty="0" err="1">
                <a:solidFill>
                  <a:schemeClr val="bg1"/>
                </a:solidFill>
                <a:latin typeface="Aptos ExtraBold" panose="020B0004020202020204" pitchFamily="34" charset="0"/>
              </a:rPr>
              <a:t>Puspanjali</a:t>
            </a:r>
            <a:r>
              <a:rPr lang="en-IN" dirty="0">
                <a:solidFill>
                  <a:schemeClr val="bg1"/>
                </a:solidFill>
                <a:latin typeface="Aptos ExtraBold" panose="020B0004020202020204" pitchFamily="34" charset="0"/>
              </a:rPr>
              <a:t> Mohapatra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270" name="Google Shape;270;p36"/>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pic>
        <p:nvPicPr>
          <p:cNvPr id="271" name="Google Shape;271;p36"/>
          <p:cNvPicPr preferRelativeResize="0"/>
          <p:nvPr/>
        </p:nvPicPr>
        <p:blipFill rotWithShape="1">
          <a:blip r:embed="rId3">
            <a:alphaModFix/>
          </a:blip>
          <a:srcRect t="3459" b="3291"/>
          <a:stretch/>
        </p:blipFill>
        <p:spPr>
          <a:xfrm>
            <a:off x="4328325" y="0"/>
            <a:ext cx="4261522" cy="5143501"/>
          </a:xfrm>
          <a:prstGeom prst="rect">
            <a:avLst/>
          </a:prstGeom>
          <a:noFill/>
          <a:ln>
            <a:noFill/>
          </a:ln>
        </p:spPr>
      </p:pic>
      <p:sp>
        <p:nvSpPr>
          <p:cNvPr id="272" name="Google Shape;272;p36"/>
          <p:cNvSpPr/>
          <p:nvPr/>
        </p:nvSpPr>
        <p:spPr>
          <a:xfrm>
            <a:off x="658825" y="1141500"/>
            <a:ext cx="3105900" cy="20970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6"/>
          <p:cNvSpPr txBox="1"/>
          <p:nvPr/>
        </p:nvSpPr>
        <p:spPr>
          <a:xfrm>
            <a:off x="855325" y="1853400"/>
            <a:ext cx="2712900" cy="12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Workflow</a:t>
            </a:r>
            <a:endParaRPr>
              <a:solidFill>
                <a:schemeClr val="dk1"/>
              </a:solidFill>
              <a:latin typeface="Abel"/>
              <a:ea typeface="Abel"/>
              <a:cs typeface="Abel"/>
              <a:sym typeface="A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279" name="Google Shape;279;p37"/>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280" name="Google Shape;280;p37"/>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81" name="Google Shape;281;p37"/>
          <p:cNvSpPr/>
          <p:nvPr/>
        </p:nvSpPr>
        <p:spPr>
          <a:xfrm>
            <a:off x="121075" y="1297779"/>
            <a:ext cx="42681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4537075" y="1287575"/>
            <a:ext cx="45075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 SENSEX (BSESN)</a:t>
            </a:r>
            <a:endParaRPr/>
          </a:p>
        </p:txBody>
      </p:sp>
      <p:sp>
        <p:nvSpPr>
          <p:cNvPr id="283" name="Google Shape;283;p37"/>
          <p:cNvSpPr txBox="1"/>
          <p:nvPr/>
        </p:nvSpPr>
        <p:spPr>
          <a:xfrm>
            <a:off x="583525" y="1262213"/>
            <a:ext cx="3541800" cy="6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NIFTY 50  (NSEI)</a:t>
            </a:r>
            <a:endParaRPr sz="3200" b="1">
              <a:solidFill>
                <a:schemeClr val="lt1"/>
              </a:solidFill>
              <a:latin typeface="Abel"/>
              <a:ea typeface="Abel"/>
              <a:cs typeface="Abel"/>
              <a:sym typeface="Abel"/>
            </a:endParaRPr>
          </a:p>
        </p:txBody>
      </p:sp>
      <p:sp>
        <p:nvSpPr>
          <p:cNvPr id="284" name="Google Shape;284;p37"/>
          <p:cNvSpPr/>
          <p:nvPr/>
        </p:nvSpPr>
        <p:spPr>
          <a:xfrm>
            <a:off x="383725" y="2125025"/>
            <a:ext cx="3742800" cy="26643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5100575" y="2125025"/>
            <a:ext cx="3541800" cy="26643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Clr>
                <a:srgbClr val="000000"/>
              </a:buClr>
              <a:buSzPts val="1100"/>
              <a:buFont typeface="Arial"/>
              <a:buNone/>
            </a:pPr>
            <a:endParaRPr/>
          </a:p>
        </p:txBody>
      </p:sp>
      <p:sp>
        <p:nvSpPr>
          <p:cNvPr id="286" name="Google Shape;286;p37"/>
          <p:cNvSpPr txBox="1"/>
          <p:nvPr/>
        </p:nvSpPr>
        <p:spPr>
          <a:xfrm>
            <a:off x="601750" y="2174400"/>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chemeClr val="dk1"/>
                </a:solidFill>
                <a:latin typeface="Kanit"/>
                <a:ea typeface="Kanit"/>
                <a:cs typeface="Kanit"/>
                <a:sym typeface="Kanit"/>
              </a:rPr>
              <a:t>Time Span</a:t>
            </a:r>
            <a:r>
              <a:rPr lang="en" sz="1500">
                <a:solidFill>
                  <a:schemeClr val="dk1"/>
                </a:solidFill>
                <a:latin typeface="Kanit"/>
                <a:ea typeface="Kanit"/>
                <a:cs typeface="Kanit"/>
                <a:sym typeface="Kanit"/>
              </a:rPr>
              <a:t>: September 17, 2007, to May 13, 2024</a:t>
            </a:r>
            <a:endParaRPr sz="1500">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r>
              <a:rPr lang="en" sz="1500" b="1">
                <a:solidFill>
                  <a:schemeClr val="dk1"/>
                </a:solidFill>
                <a:latin typeface="Kanit"/>
                <a:ea typeface="Kanit"/>
                <a:cs typeface="Kanit"/>
                <a:sym typeface="Kanit"/>
              </a:rPr>
              <a:t>Total Years</a:t>
            </a:r>
            <a:r>
              <a:rPr lang="en" sz="1500">
                <a:solidFill>
                  <a:schemeClr val="dk1"/>
                </a:solidFill>
                <a:latin typeface="Kanit"/>
                <a:ea typeface="Kanit"/>
                <a:cs typeface="Kanit"/>
                <a:sym typeface="Kanit"/>
              </a:rPr>
              <a:t>: Nearly   seventeen years</a:t>
            </a:r>
            <a:endParaRPr sz="1500">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r>
              <a:rPr lang="en" sz="1500" b="1">
                <a:solidFill>
                  <a:schemeClr val="dk1"/>
                </a:solidFill>
                <a:latin typeface="Kanit"/>
                <a:ea typeface="Kanit"/>
                <a:cs typeface="Kanit"/>
                <a:sym typeface="Kanit"/>
              </a:rPr>
              <a:t>Features</a:t>
            </a:r>
            <a:r>
              <a:rPr lang="en" sz="1500">
                <a:solidFill>
                  <a:schemeClr val="dk1"/>
                </a:solidFill>
                <a:latin typeface="Kanit"/>
                <a:ea typeface="Kanit"/>
                <a:cs typeface="Kanit"/>
                <a:sym typeface="Kanit"/>
              </a:rPr>
              <a:t>: </a:t>
            </a:r>
            <a:r>
              <a:rPr lang="en">
                <a:solidFill>
                  <a:schemeClr val="dk1"/>
                </a:solidFill>
                <a:latin typeface="Kanit"/>
                <a:ea typeface="Kanit"/>
                <a:cs typeface="Kanit"/>
                <a:sym typeface="Kanit"/>
              </a:rPr>
              <a:t>Includes Open, High, Low, and Close prices, as well as Volume for each trading day. </a:t>
            </a:r>
            <a:r>
              <a:rPr lang="en" sz="1500">
                <a:solidFill>
                  <a:schemeClr val="dk1"/>
                </a:solidFill>
                <a:latin typeface="Kanit"/>
                <a:ea typeface="Kanit"/>
                <a:cs typeface="Kanit"/>
                <a:sym typeface="Kanit"/>
              </a:rPr>
              <a:t>Captures long-term trends, seasonal fluctuations, and other patterns influencing market behavior over time</a:t>
            </a:r>
            <a:endParaRPr sz="1500">
              <a:solidFill>
                <a:schemeClr val="dk1"/>
              </a:solidFill>
              <a:latin typeface="Kanit"/>
              <a:ea typeface="Kanit"/>
              <a:cs typeface="Kanit"/>
              <a:sym typeface="Kanit"/>
            </a:endParaRPr>
          </a:p>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287" name="Google Shape;287;p37"/>
          <p:cNvSpPr/>
          <p:nvPr/>
        </p:nvSpPr>
        <p:spPr>
          <a:xfrm>
            <a:off x="121075" y="197325"/>
            <a:ext cx="89235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txBox="1"/>
          <p:nvPr/>
        </p:nvSpPr>
        <p:spPr>
          <a:xfrm>
            <a:off x="2423200" y="197325"/>
            <a:ext cx="39441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200" b="1">
                <a:solidFill>
                  <a:schemeClr val="lt1"/>
                </a:solidFill>
                <a:latin typeface="Abel"/>
                <a:ea typeface="Abel"/>
                <a:cs typeface="Abel"/>
                <a:sym typeface="Abel"/>
              </a:rPr>
              <a:t>Data Set</a:t>
            </a:r>
            <a:endParaRPr>
              <a:solidFill>
                <a:schemeClr val="dk1"/>
              </a:solidFill>
              <a:latin typeface="Abel"/>
              <a:ea typeface="Abel"/>
              <a:cs typeface="Abel"/>
              <a:sym typeface="Abel"/>
            </a:endParaRPr>
          </a:p>
        </p:txBody>
      </p:sp>
      <p:sp>
        <p:nvSpPr>
          <p:cNvPr id="289" name="Google Shape;289;p37"/>
          <p:cNvSpPr txBox="1"/>
          <p:nvPr/>
        </p:nvSpPr>
        <p:spPr>
          <a:xfrm>
            <a:off x="5623775" y="2312825"/>
            <a:ext cx="2820600" cy="238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latin typeface="Abel"/>
              <a:ea typeface="Abel"/>
              <a:cs typeface="Abel"/>
              <a:sym typeface="Abel"/>
            </a:endParaRPr>
          </a:p>
        </p:txBody>
      </p:sp>
      <p:sp>
        <p:nvSpPr>
          <p:cNvPr id="290" name="Google Shape;290;p37"/>
          <p:cNvSpPr txBox="1"/>
          <p:nvPr/>
        </p:nvSpPr>
        <p:spPr>
          <a:xfrm>
            <a:off x="5315225" y="2149225"/>
            <a:ext cx="3400500" cy="252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Kanit"/>
                <a:ea typeface="Kanit"/>
                <a:cs typeface="Kanit"/>
                <a:sym typeface="Kanit"/>
              </a:rPr>
              <a:t>Time Span</a:t>
            </a:r>
            <a:r>
              <a:rPr lang="en">
                <a:solidFill>
                  <a:schemeClr val="dk1"/>
                </a:solidFill>
                <a:latin typeface="Kanit"/>
                <a:ea typeface="Kanit"/>
                <a:cs typeface="Kanit"/>
                <a:sym typeface="Kanit"/>
              </a:rPr>
              <a:t>: July 1, 1997, to May 13, 2024</a:t>
            </a:r>
            <a:endParaRPr>
              <a:solidFill>
                <a:schemeClr val="dk1"/>
              </a:solidFill>
              <a:latin typeface="Kanit"/>
              <a:ea typeface="Kanit"/>
              <a:cs typeface="Kanit"/>
              <a:sym typeface="Kanit"/>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Kanit"/>
                <a:ea typeface="Kanit"/>
                <a:cs typeface="Kanit"/>
                <a:sym typeface="Kanit"/>
              </a:rPr>
              <a:t>Total Years</a:t>
            </a:r>
            <a:r>
              <a:rPr lang="en">
                <a:solidFill>
                  <a:schemeClr val="dk1"/>
                </a:solidFill>
                <a:latin typeface="Kanit"/>
                <a:ea typeface="Kanit"/>
                <a:cs typeface="Kanit"/>
                <a:sym typeface="Kanit"/>
              </a:rPr>
              <a:t>: Over twenty-six years</a:t>
            </a:r>
            <a:endParaRPr>
              <a:solidFill>
                <a:schemeClr val="dk1"/>
              </a:solidFill>
              <a:latin typeface="Kanit"/>
              <a:ea typeface="Kanit"/>
              <a:cs typeface="Kanit"/>
              <a:sym typeface="Kanit"/>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Kanit"/>
                <a:ea typeface="Kanit"/>
                <a:cs typeface="Kanit"/>
                <a:sym typeface="Kanit"/>
              </a:rPr>
              <a:t>Features</a:t>
            </a:r>
            <a:r>
              <a:rPr lang="en">
                <a:solidFill>
                  <a:schemeClr val="dk1"/>
                </a:solidFill>
                <a:latin typeface="Kanit"/>
                <a:ea typeface="Kanit"/>
                <a:cs typeface="Kanit"/>
                <a:sym typeface="Kanit"/>
              </a:rPr>
              <a:t>: Includes Open, High, Low, and Close prices, as well as Volume for each trading day. The attributes reflect daily trading activity, capturing price movements and liquidity of the BSE SENSEX index. Each observation represents a single trading day, with 'Date' serving as the index</a:t>
            </a:r>
            <a:r>
              <a:rPr lang="en" sz="1500">
                <a:solidFill>
                  <a:schemeClr val="dk1"/>
                </a:solidFill>
                <a:latin typeface="Kanit"/>
                <a:ea typeface="Kanit"/>
                <a:cs typeface="Kanit"/>
                <a:sym typeface="Kanit"/>
              </a:rPr>
              <a:t>.</a:t>
            </a:r>
            <a:endParaRPr sz="1500">
              <a:solidFill>
                <a:schemeClr val="dk1"/>
              </a:solidFill>
              <a:latin typeface="Kanit"/>
              <a:ea typeface="Kanit"/>
              <a:cs typeface="Kanit"/>
              <a:sym typeface="Kanit"/>
            </a:endParaRPr>
          </a:p>
          <a:p>
            <a:pPr marL="0" lvl="0" indent="0" algn="l" rtl="0">
              <a:lnSpc>
                <a:spcPct val="115000"/>
              </a:lnSpc>
              <a:spcBef>
                <a:spcPts val="0"/>
              </a:spcBef>
              <a:spcAft>
                <a:spcPts val="0"/>
              </a:spcAft>
              <a:buNone/>
            </a:pPr>
            <a:endParaRPr>
              <a:solidFill>
                <a:schemeClr val="dk1"/>
              </a:solidFill>
              <a:latin typeface="Abel"/>
              <a:ea typeface="Abel"/>
              <a:cs typeface="Abel"/>
              <a:sym typeface="A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296" name="Google Shape;296;p38"/>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297" name="Google Shape;297;p38"/>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298" name="Google Shape;298;p38"/>
          <p:cNvSpPr/>
          <p:nvPr/>
        </p:nvSpPr>
        <p:spPr>
          <a:xfrm>
            <a:off x="445400" y="1105425"/>
            <a:ext cx="8069100" cy="39117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299" name="Google Shape;299;p38"/>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300" name="Google Shape;300;p38"/>
          <p:cNvSpPr/>
          <p:nvPr/>
        </p:nvSpPr>
        <p:spPr>
          <a:xfrm>
            <a:off x="445400" y="197325"/>
            <a:ext cx="80691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txBox="1"/>
          <p:nvPr/>
        </p:nvSpPr>
        <p:spPr>
          <a:xfrm>
            <a:off x="2423200" y="197325"/>
            <a:ext cx="39441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Data Preprocessing</a:t>
            </a:r>
            <a:endParaRPr>
              <a:solidFill>
                <a:schemeClr val="dk1"/>
              </a:solidFill>
              <a:latin typeface="Abel"/>
              <a:ea typeface="Abel"/>
              <a:cs typeface="Abel"/>
              <a:sym typeface="Abel"/>
            </a:endParaRPr>
          </a:p>
        </p:txBody>
      </p:sp>
      <p:sp>
        <p:nvSpPr>
          <p:cNvPr id="302" name="Google Shape;302;p38"/>
          <p:cNvSpPr txBox="1"/>
          <p:nvPr/>
        </p:nvSpPr>
        <p:spPr>
          <a:xfrm>
            <a:off x="562700" y="1534725"/>
            <a:ext cx="7834500" cy="318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Kanit"/>
              <a:buChar char="●"/>
            </a:pPr>
            <a:r>
              <a:rPr lang="en" b="1">
                <a:solidFill>
                  <a:schemeClr val="dk1"/>
                </a:solidFill>
                <a:latin typeface="Kanit"/>
                <a:ea typeface="Kanit"/>
                <a:cs typeface="Kanit"/>
                <a:sym typeface="Kanit"/>
              </a:rPr>
              <a:t>Warm-up Period in Data Prep</a:t>
            </a:r>
            <a:endParaRPr b="1">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endParaRPr>
              <a:solidFill>
                <a:schemeClr val="dk1"/>
              </a:solidFill>
              <a:latin typeface="Kanit"/>
              <a:ea typeface="Kanit"/>
              <a:cs typeface="Kanit"/>
              <a:sym typeface="Kanit"/>
            </a:endParaRPr>
          </a:p>
          <a:p>
            <a:pPr marL="457200" lvl="0" indent="0" algn="l" rtl="0">
              <a:spcBef>
                <a:spcPts val="0"/>
              </a:spcBef>
              <a:spcAft>
                <a:spcPts val="0"/>
              </a:spcAft>
              <a:buNone/>
            </a:pPr>
            <a:r>
              <a:rPr lang="en">
                <a:solidFill>
                  <a:schemeClr val="dk1"/>
                </a:solidFill>
                <a:latin typeface="Kanit"/>
                <a:ea typeface="Kanit"/>
                <a:cs typeface="Kanit"/>
                <a:sym typeface="Kanit"/>
              </a:rPr>
              <a:t>During data prep, we use a warm-up period to kick things off right, especially in financial analysis. We toss out the initial parts of our data to ensure what we analyze is consistent and reliable. This helps our predictions be more accurate and prevents our models from overfitting.</a:t>
            </a:r>
            <a:br>
              <a:rPr lang="en">
                <a:solidFill>
                  <a:schemeClr val="dk1"/>
                </a:solidFill>
                <a:latin typeface="Kanit"/>
                <a:ea typeface="Kanit"/>
                <a:cs typeface="Kanit"/>
                <a:sym typeface="Kanit"/>
              </a:rPr>
            </a:br>
            <a:endParaRPr>
              <a:solidFill>
                <a:schemeClr val="dk1"/>
              </a:solidFill>
              <a:latin typeface="Kanit"/>
              <a:ea typeface="Kanit"/>
              <a:cs typeface="Kanit"/>
              <a:sym typeface="Kanit"/>
            </a:endParaRPr>
          </a:p>
          <a:p>
            <a:pPr marL="457200" lvl="0" indent="-317500" algn="l" rtl="0">
              <a:spcBef>
                <a:spcPts val="0"/>
              </a:spcBef>
              <a:spcAft>
                <a:spcPts val="0"/>
              </a:spcAft>
              <a:buClr>
                <a:schemeClr val="dk1"/>
              </a:buClr>
              <a:buSzPts val="1400"/>
              <a:buFont typeface="Kanit"/>
              <a:buChar char="●"/>
            </a:pPr>
            <a:r>
              <a:rPr lang="en" b="1">
                <a:solidFill>
                  <a:schemeClr val="dk1"/>
                </a:solidFill>
                <a:latin typeface="Kanit"/>
                <a:ea typeface="Kanit"/>
                <a:cs typeface="Kanit"/>
                <a:sym typeface="Kanit"/>
              </a:rPr>
              <a:t>Volume Metric in Data Analysis</a:t>
            </a:r>
            <a:endParaRPr b="1">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457200" lvl="0" indent="0" algn="l" rtl="0">
              <a:spcBef>
                <a:spcPts val="0"/>
              </a:spcBef>
              <a:spcAft>
                <a:spcPts val="0"/>
              </a:spcAft>
              <a:buNone/>
            </a:pPr>
            <a:r>
              <a:rPr lang="en">
                <a:solidFill>
                  <a:schemeClr val="dk1"/>
                </a:solidFill>
                <a:latin typeface="Kanit"/>
                <a:ea typeface="Kanit"/>
                <a:cs typeface="Kanit"/>
                <a:sym typeface="Kanit"/>
              </a:rPr>
              <a:t>The Volume column in datasets often contains outliers and zero values, which could indicate errors or missing data. Since Volume reflects trading activity, not stock prices, it's crucial for market analysis. Technical indicators like the Force Index heavily rely on Volume, so inaccuracies here can affect analysis reliability. Filtering out entries where Volume is zero helps refine the dataset for better analysis and prediction.</a:t>
            </a:r>
            <a:endParaRPr>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308" name="Google Shape;308;p39"/>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309" name="Google Shape;309;p39"/>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310" name="Google Shape;310;p39"/>
          <p:cNvSpPr/>
          <p:nvPr/>
        </p:nvSpPr>
        <p:spPr>
          <a:xfrm>
            <a:off x="445400" y="1105425"/>
            <a:ext cx="8069100" cy="39117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311" name="Google Shape;311;p39"/>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312" name="Google Shape;312;p39"/>
          <p:cNvSpPr/>
          <p:nvPr/>
        </p:nvSpPr>
        <p:spPr>
          <a:xfrm>
            <a:off x="445400" y="197325"/>
            <a:ext cx="80691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txBox="1"/>
          <p:nvPr/>
        </p:nvSpPr>
        <p:spPr>
          <a:xfrm>
            <a:off x="1505225" y="197325"/>
            <a:ext cx="54333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Exploratory Data Analysis</a:t>
            </a:r>
            <a:endParaRPr>
              <a:solidFill>
                <a:schemeClr val="dk1"/>
              </a:solidFill>
              <a:latin typeface="Abel"/>
              <a:ea typeface="Abel"/>
              <a:cs typeface="Abel"/>
              <a:sym typeface="Abel"/>
            </a:endParaRPr>
          </a:p>
        </p:txBody>
      </p:sp>
      <p:sp>
        <p:nvSpPr>
          <p:cNvPr id="314" name="Google Shape;314;p39"/>
          <p:cNvSpPr txBox="1"/>
          <p:nvPr/>
        </p:nvSpPr>
        <p:spPr>
          <a:xfrm>
            <a:off x="562700" y="1172525"/>
            <a:ext cx="7834500" cy="35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latin typeface="Kanit"/>
                <a:ea typeface="Kanit"/>
                <a:cs typeface="Kanit"/>
                <a:sym typeface="Kanit"/>
              </a:rPr>
              <a:t>Multivariate Analysis:</a:t>
            </a:r>
            <a:endParaRPr sz="2100" b="1">
              <a:solidFill>
                <a:schemeClr val="dk1"/>
              </a:solidFill>
              <a:latin typeface="Kanit"/>
              <a:ea typeface="Kanit"/>
              <a:cs typeface="Kanit"/>
              <a:sym typeface="Kanit"/>
            </a:endParaRPr>
          </a:p>
          <a:p>
            <a:pPr marL="0" lvl="0" indent="0" algn="l" rtl="0">
              <a:spcBef>
                <a:spcPts val="0"/>
              </a:spcBef>
              <a:spcAft>
                <a:spcPts val="0"/>
              </a:spcAft>
              <a:buNone/>
            </a:pPr>
            <a:endParaRPr sz="2100">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r>
              <a:rPr lang="en" sz="2100">
                <a:solidFill>
                  <a:schemeClr val="dk1"/>
                </a:solidFill>
                <a:latin typeface="Kanit"/>
                <a:ea typeface="Kanit"/>
                <a:cs typeface="Kanit"/>
                <a:sym typeface="Kanit"/>
              </a:rPr>
              <a:t>Correlation Matrix Heatmap:</a:t>
            </a:r>
            <a:r>
              <a:rPr lang="en" sz="2100" b="1">
                <a:solidFill>
                  <a:schemeClr val="dk1"/>
                </a:solidFill>
                <a:latin typeface="Kanit"/>
                <a:ea typeface="Kanit"/>
                <a:cs typeface="Kanit"/>
                <a:sym typeface="Kanit"/>
              </a:rPr>
              <a:t> </a:t>
            </a:r>
            <a:r>
              <a:rPr lang="en" sz="2100">
                <a:solidFill>
                  <a:schemeClr val="dk1"/>
                </a:solidFill>
                <a:latin typeface="Kanit"/>
                <a:ea typeface="Kanit"/>
                <a:cs typeface="Kanit"/>
                <a:sym typeface="Kanit"/>
              </a:rPr>
              <a:t>Displays pairwise correlations between features, aiding in pattern identification and model development.</a:t>
            </a:r>
            <a:endParaRPr sz="2100">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endParaRPr sz="2100" b="1">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r>
              <a:rPr lang="en" sz="2100">
                <a:solidFill>
                  <a:schemeClr val="dk1"/>
                </a:solidFill>
                <a:latin typeface="Kanit"/>
                <a:ea typeface="Kanit"/>
                <a:cs typeface="Kanit"/>
                <a:sym typeface="Kanit"/>
              </a:rPr>
              <a:t>Interdependencies Among Variables:</a:t>
            </a:r>
            <a:r>
              <a:rPr lang="en" sz="2100" b="1">
                <a:solidFill>
                  <a:schemeClr val="dk1"/>
                </a:solidFill>
                <a:latin typeface="Kanit"/>
                <a:ea typeface="Kanit"/>
                <a:cs typeface="Kanit"/>
                <a:sym typeface="Kanit"/>
              </a:rPr>
              <a:t> </a:t>
            </a:r>
            <a:r>
              <a:rPr lang="en" sz="2100">
                <a:solidFill>
                  <a:schemeClr val="dk1"/>
                </a:solidFill>
                <a:latin typeface="Kanit"/>
                <a:ea typeface="Kanit"/>
                <a:cs typeface="Kanit"/>
                <a:sym typeface="Kanit"/>
              </a:rPr>
              <a:t>Helps understand complex relationships, aiding in feature selection and model interpretation.</a:t>
            </a:r>
            <a:endParaRPr sz="2100">
              <a:solidFill>
                <a:schemeClr val="dk1"/>
              </a:solidFill>
              <a:latin typeface="Kanit"/>
              <a:ea typeface="Kanit"/>
              <a:cs typeface="Kanit"/>
              <a:sym typeface="Kanit"/>
            </a:endParaRPr>
          </a:p>
          <a:p>
            <a:pPr marL="0" lvl="0" indent="0" algn="l" rtl="0">
              <a:spcBef>
                <a:spcPts val="0"/>
              </a:spcBef>
              <a:spcAft>
                <a:spcPts val="0"/>
              </a:spcAft>
              <a:buNone/>
            </a:pPr>
            <a:endParaRPr sz="2100" b="1">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0"/>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320" name="Google Shape;320;p40"/>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321" name="Google Shape;321;p40"/>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322" name="Google Shape;322;p40"/>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323" name="Google Shape;323;p40"/>
          <p:cNvSpPr/>
          <p:nvPr/>
        </p:nvSpPr>
        <p:spPr>
          <a:xfrm>
            <a:off x="445400" y="197325"/>
            <a:ext cx="80691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0"/>
          <p:cNvSpPr txBox="1"/>
          <p:nvPr/>
        </p:nvSpPr>
        <p:spPr>
          <a:xfrm>
            <a:off x="1505225" y="197325"/>
            <a:ext cx="54333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Exploratory Data Analysis</a:t>
            </a:r>
            <a:endParaRPr>
              <a:solidFill>
                <a:schemeClr val="dk1"/>
              </a:solidFill>
              <a:latin typeface="Abel"/>
              <a:ea typeface="Abel"/>
              <a:cs typeface="Abel"/>
              <a:sym typeface="Abel"/>
            </a:endParaRPr>
          </a:p>
        </p:txBody>
      </p:sp>
      <p:sp>
        <p:nvSpPr>
          <p:cNvPr id="325" name="Google Shape;325;p40"/>
          <p:cNvSpPr txBox="1"/>
          <p:nvPr/>
        </p:nvSpPr>
        <p:spPr>
          <a:xfrm>
            <a:off x="562700" y="1172525"/>
            <a:ext cx="7834500" cy="35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latin typeface="Kanit"/>
              <a:ea typeface="Kanit"/>
              <a:cs typeface="Kanit"/>
              <a:sym typeface="Kanit"/>
            </a:endParaRPr>
          </a:p>
          <a:p>
            <a:pPr marL="0" lvl="0" indent="0" algn="l" rtl="0">
              <a:spcBef>
                <a:spcPts val="0"/>
              </a:spcBef>
              <a:spcAft>
                <a:spcPts val="0"/>
              </a:spcAft>
              <a:buNone/>
            </a:pPr>
            <a:endParaRPr sz="2100" b="1">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p:txBody>
      </p:sp>
      <p:pic>
        <p:nvPicPr>
          <p:cNvPr id="326" name="Google Shape;326;p40"/>
          <p:cNvPicPr preferRelativeResize="0"/>
          <p:nvPr/>
        </p:nvPicPr>
        <p:blipFill>
          <a:blip r:embed="rId3">
            <a:alphaModFix/>
          </a:blip>
          <a:stretch>
            <a:fillRect/>
          </a:stretch>
        </p:blipFill>
        <p:spPr>
          <a:xfrm>
            <a:off x="216343" y="1678663"/>
            <a:ext cx="4077570" cy="2392675"/>
          </a:xfrm>
          <a:prstGeom prst="rect">
            <a:avLst/>
          </a:prstGeom>
          <a:noFill/>
          <a:ln>
            <a:noFill/>
          </a:ln>
        </p:spPr>
      </p:pic>
      <p:pic>
        <p:nvPicPr>
          <p:cNvPr id="327" name="Google Shape;327;p40"/>
          <p:cNvPicPr preferRelativeResize="0"/>
          <p:nvPr/>
        </p:nvPicPr>
        <p:blipFill>
          <a:blip r:embed="rId4">
            <a:alphaModFix/>
          </a:blip>
          <a:stretch>
            <a:fillRect/>
          </a:stretch>
        </p:blipFill>
        <p:spPr>
          <a:xfrm>
            <a:off x="4951846" y="1678675"/>
            <a:ext cx="3934978" cy="239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333" name="Google Shape;333;p41"/>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334" name="Google Shape;334;p41"/>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335" name="Google Shape;335;p41"/>
          <p:cNvSpPr/>
          <p:nvPr/>
        </p:nvSpPr>
        <p:spPr>
          <a:xfrm>
            <a:off x="445400" y="197325"/>
            <a:ext cx="80691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txBox="1"/>
          <p:nvPr/>
        </p:nvSpPr>
        <p:spPr>
          <a:xfrm>
            <a:off x="1505225" y="197325"/>
            <a:ext cx="54333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Exploratory Data Analysis</a:t>
            </a:r>
            <a:endParaRPr>
              <a:solidFill>
                <a:schemeClr val="dk1"/>
              </a:solidFill>
              <a:latin typeface="Abel"/>
              <a:ea typeface="Abel"/>
              <a:cs typeface="Abel"/>
              <a:sym typeface="Abel"/>
            </a:endParaRPr>
          </a:p>
        </p:txBody>
      </p:sp>
      <p:pic>
        <p:nvPicPr>
          <p:cNvPr id="337" name="Google Shape;337;p41"/>
          <p:cNvPicPr preferRelativeResize="0"/>
          <p:nvPr/>
        </p:nvPicPr>
        <p:blipFill>
          <a:blip r:embed="rId3">
            <a:alphaModFix/>
          </a:blip>
          <a:stretch>
            <a:fillRect/>
          </a:stretch>
        </p:blipFill>
        <p:spPr>
          <a:xfrm>
            <a:off x="288388" y="1025500"/>
            <a:ext cx="3933475" cy="3938774"/>
          </a:xfrm>
          <a:prstGeom prst="rect">
            <a:avLst/>
          </a:prstGeom>
          <a:noFill/>
          <a:ln>
            <a:noFill/>
          </a:ln>
        </p:spPr>
      </p:pic>
      <p:pic>
        <p:nvPicPr>
          <p:cNvPr id="338" name="Google Shape;338;p41"/>
          <p:cNvPicPr preferRelativeResize="0"/>
          <p:nvPr/>
        </p:nvPicPr>
        <p:blipFill>
          <a:blip r:embed="rId4">
            <a:alphaModFix/>
          </a:blip>
          <a:stretch>
            <a:fillRect/>
          </a:stretch>
        </p:blipFill>
        <p:spPr>
          <a:xfrm>
            <a:off x="4818850" y="1025500"/>
            <a:ext cx="3872099" cy="393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2"/>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344" name="Google Shape;344;p42"/>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345" name="Google Shape;345;p42"/>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346" name="Google Shape;346;p42"/>
          <p:cNvSpPr/>
          <p:nvPr/>
        </p:nvSpPr>
        <p:spPr>
          <a:xfrm>
            <a:off x="537450" y="1105425"/>
            <a:ext cx="8069100" cy="37296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347" name="Google Shape;347;p42"/>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348" name="Google Shape;348;p42"/>
          <p:cNvSpPr/>
          <p:nvPr/>
        </p:nvSpPr>
        <p:spPr>
          <a:xfrm>
            <a:off x="472225" y="197325"/>
            <a:ext cx="81837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2"/>
          <p:cNvSpPr txBox="1"/>
          <p:nvPr/>
        </p:nvSpPr>
        <p:spPr>
          <a:xfrm>
            <a:off x="2423200" y="197325"/>
            <a:ext cx="4059300" cy="70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Data Labelling</a:t>
            </a:r>
            <a:endParaRPr>
              <a:solidFill>
                <a:schemeClr val="dk1"/>
              </a:solidFill>
              <a:latin typeface="Abel"/>
              <a:ea typeface="Abel"/>
              <a:cs typeface="Abel"/>
              <a:sym typeface="Abel"/>
            </a:endParaRPr>
          </a:p>
        </p:txBody>
      </p:sp>
      <p:sp>
        <p:nvSpPr>
          <p:cNvPr id="350" name="Google Shape;350;p42"/>
          <p:cNvSpPr txBox="1"/>
          <p:nvPr/>
        </p:nvSpPr>
        <p:spPr>
          <a:xfrm>
            <a:off x="741950" y="1087575"/>
            <a:ext cx="7476000" cy="3185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a:solidFill>
                <a:schemeClr val="dk1"/>
              </a:solidFill>
              <a:latin typeface="Kanit"/>
              <a:ea typeface="Kanit"/>
              <a:cs typeface="Kanit"/>
              <a:sym typeface="Kanit"/>
            </a:endParaRPr>
          </a:p>
          <a:p>
            <a:pPr marL="457200" lvl="0" indent="0" algn="l" rtl="0">
              <a:lnSpc>
                <a:spcPct val="115000"/>
              </a:lnSpc>
              <a:spcBef>
                <a:spcPts val="0"/>
              </a:spcBef>
              <a:spcAft>
                <a:spcPts val="0"/>
              </a:spcAft>
              <a:buNone/>
            </a:pPr>
            <a:endParaRPr>
              <a:solidFill>
                <a:schemeClr val="dk1"/>
              </a:solidFill>
              <a:latin typeface="Kanit"/>
              <a:ea typeface="Kanit"/>
              <a:cs typeface="Kanit"/>
              <a:sym typeface="Kanit"/>
            </a:endParaRPr>
          </a:p>
          <a:p>
            <a:pPr marL="457200" marR="0" lvl="0" indent="-349250" algn="l" rtl="0">
              <a:lnSpc>
                <a:spcPct val="115000"/>
              </a:lnSpc>
              <a:spcBef>
                <a:spcPts val="0"/>
              </a:spcBef>
              <a:spcAft>
                <a:spcPts val="0"/>
              </a:spcAft>
              <a:buClr>
                <a:schemeClr val="dk1"/>
              </a:buClr>
              <a:buSzPts val="1900"/>
              <a:buFont typeface="Kanit"/>
              <a:buChar char="●"/>
            </a:pPr>
            <a:r>
              <a:rPr lang="en" sz="1900">
                <a:solidFill>
                  <a:schemeClr val="dk1"/>
                </a:solidFill>
                <a:latin typeface="Kanit"/>
                <a:ea typeface="Kanit"/>
                <a:cs typeface="Kanit"/>
                <a:sym typeface="Kanit"/>
              </a:rPr>
              <a:t>The dataset is divided into training and testing sets, comprising initial 80% and latest 20% of the data, respectively.</a:t>
            </a:r>
            <a:endParaRPr sz="1900">
              <a:solidFill>
                <a:schemeClr val="dk1"/>
              </a:solidFill>
              <a:latin typeface="Kanit"/>
              <a:ea typeface="Kanit"/>
              <a:cs typeface="Kanit"/>
              <a:sym typeface="Kanit"/>
            </a:endParaRPr>
          </a:p>
          <a:p>
            <a:pPr marL="457200" marR="0" lvl="0" indent="-349250" algn="l" rtl="0">
              <a:lnSpc>
                <a:spcPct val="115000"/>
              </a:lnSpc>
              <a:spcBef>
                <a:spcPts val="0"/>
              </a:spcBef>
              <a:spcAft>
                <a:spcPts val="0"/>
              </a:spcAft>
              <a:buClr>
                <a:schemeClr val="dk1"/>
              </a:buClr>
              <a:buSzPts val="1900"/>
              <a:buFont typeface="Kanit"/>
              <a:buChar char="●"/>
            </a:pPr>
            <a:r>
              <a:rPr lang="en" sz="1900">
                <a:solidFill>
                  <a:schemeClr val="dk1"/>
                </a:solidFill>
                <a:latin typeface="Kanit"/>
                <a:ea typeface="Kanit"/>
                <a:cs typeface="Kanit"/>
                <a:sym typeface="Kanit"/>
              </a:rPr>
              <a:t>This division ensures that the model learns from historical data while being evaluated on unseen data.</a:t>
            </a:r>
            <a:endParaRPr sz="1900">
              <a:solidFill>
                <a:schemeClr val="dk1"/>
              </a:solidFill>
              <a:latin typeface="Kanit"/>
              <a:ea typeface="Kanit"/>
              <a:cs typeface="Kanit"/>
              <a:sym typeface="Kanit"/>
            </a:endParaRPr>
          </a:p>
          <a:p>
            <a:pPr marL="457200" marR="0" lvl="0" indent="-349250" algn="l" rtl="0">
              <a:lnSpc>
                <a:spcPct val="115000"/>
              </a:lnSpc>
              <a:spcBef>
                <a:spcPts val="0"/>
              </a:spcBef>
              <a:spcAft>
                <a:spcPts val="0"/>
              </a:spcAft>
              <a:buClr>
                <a:schemeClr val="dk1"/>
              </a:buClr>
              <a:buSzPts val="1900"/>
              <a:buFont typeface="Kanit"/>
              <a:buChar char="●"/>
            </a:pPr>
            <a:r>
              <a:rPr lang="en" sz="1900">
                <a:solidFill>
                  <a:schemeClr val="dk1"/>
                </a:solidFill>
                <a:latin typeface="Kanit"/>
                <a:ea typeface="Kanit"/>
                <a:cs typeface="Kanit"/>
                <a:sym typeface="Kanit"/>
              </a:rPr>
              <a:t>Training on historical data helps the model understand market patterns, while testing on unseen data evaluates its predictive performance</a:t>
            </a:r>
            <a:endParaRPr sz="1900">
              <a:solidFill>
                <a:schemeClr val="dk1"/>
              </a:solidFill>
              <a:latin typeface="Kanit"/>
              <a:ea typeface="Kanit"/>
              <a:cs typeface="Kanit"/>
              <a:sym typeface="Kanit"/>
            </a:endParaRPr>
          </a:p>
          <a:p>
            <a:pPr marL="457200" marR="0" lvl="0" indent="-349250" algn="l" rtl="0">
              <a:lnSpc>
                <a:spcPct val="115000"/>
              </a:lnSpc>
              <a:spcBef>
                <a:spcPts val="0"/>
              </a:spcBef>
              <a:spcAft>
                <a:spcPts val="0"/>
              </a:spcAft>
              <a:buClr>
                <a:schemeClr val="dk1"/>
              </a:buClr>
              <a:buSzPts val="1900"/>
              <a:buFont typeface="Kanit"/>
              <a:buChar char="●"/>
            </a:pPr>
            <a:r>
              <a:rPr lang="en" sz="1900">
                <a:solidFill>
                  <a:schemeClr val="dk1"/>
                </a:solidFill>
                <a:latin typeface="Kanit"/>
                <a:ea typeface="Kanit"/>
                <a:cs typeface="Kanit"/>
                <a:sym typeface="Kanit"/>
              </a:rPr>
              <a:t>This ensuring effectiveness in forecasting future stock prices.</a:t>
            </a:r>
            <a:endParaRPr sz="1900">
              <a:solidFill>
                <a:schemeClr val="dk1"/>
              </a:solidFill>
              <a:latin typeface="Kanit"/>
              <a:ea typeface="Kanit"/>
              <a:cs typeface="Kanit"/>
              <a:sym typeface="Kanit"/>
            </a:endParaRPr>
          </a:p>
          <a:p>
            <a:pPr marL="457200" lvl="0" indent="0" algn="l" rtl="0">
              <a:lnSpc>
                <a:spcPct val="115000"/>
              </a:lnSpc>
              <a:spcBef>
                <a:spcPts val="0"/>
              </a:spcBef>
              <a:spcAft>
                <a:spcPts val="0"/>
              </a:spcAft>
              <a:buNone/>
            </a:pPr>
            <a:endParaRPr>
              <a:solidFill>
                <a:schemeClr val="dk1"/>
              </a:solidFill>
              <a:latin typeface="Kanit"/>
              <a:ea typeface="Kanit"/>
              <a:cs typeface="Kanit"/>
              <a:sym typeface="Kanit"/>
            </a:endParaRPr>
          </a:p>
          <a:p>
            <a:pPr marL="457200" lvl="0" indent="0" algn="l" rtl="0">
              <a:lnSpc>
                <a:spcPct val="115000"/>
              </a:lnSpc>
              <a:spcBef>
                <a:spcPts val="0"/>
              </a:spcBef>
              <a:spcAft>
                <a:spcPts val="0"/>
              </a:spcAft>
              <a:buNone/>
            </a:pPr>
            <a:endParaRPr>
              <a:solidFill>
                <a:schemeClr val="dk1"/>
              </a:solidFill>
              <a:latin typeface="Kanit"/>
              <a:ea typeface="Kanit"/>
              <a:cs typeface="Kanit"/>
              <a:sym typeface="Kani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356" name="Google Shape;356;p43"/>
          <p:cNvSpPr txBox="1"/>
          <p:nvPr/>
        </p:nvSpPr>
        <p:spPr>
          <a:xfrm>
            <a:off x="1051825" y="1283275"/>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357" name="Google Shape;357;p43"/>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358" name="Google Shape;358;p43"/>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359" name="Google Shape;359;p43"/>
          <p:cNvSpPr/>
          <p:nvPr/>
        </p:nvSpPr>
        <p:spPr>
          <a:xfrm>
            <a:off x="472225" y="197325"/>
            <a:ext cx="81837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3"/>
          <p:cNvSpPr txBox="1"/>
          <p:nvPr/>
        </p:nvSpPr>
        <p:spPr>
          <a:xfrm>
            <a:off x="2423200" y="197325"/>
            <a:ext cx="4059300" cy="70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Data Labelling</a:t>
            </a:r>
            <a:endParaRPr>
              <a:solidFill>
                <a:schemeClr val="dk1"/>
              </a:solidFill>
              <a:latin typeface="Abel"/>
              <a:ea typeface="Abel"/>
              <a:cs typeface="Abel"/>
              <a:sym typeface="Abel"/>
            </a:endParaRPr>
          </a:p>
        </p:txBody>
      </p:sp>
      <p:sp>
        <p:nvSpPr>
          <p:cNvPr id="361" name="Google Shape;361;p43"/>
          <p:cNvSpPr txBox="1"/>
          <p:nvPr/>
        </p:nvSpPr>
        <p:spPr>
          <a:xfrm>
            <a:off x="741950" y="1468575"/>
            <a:ext cx="74760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900">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p:txBody>
      </p:sp>
      <p:pic>
        <p:nvPicPr>
          <p:cNvPr id="362" name="Google Shape;362;p43"/>
          <p:cNvPicPr preferRelativeResize="0"/>
          <p:nvPr/>
        </p:nvPicPr>
        <p:blipFill>
          <a:blip r:embed="rId3">
            <a:alphaModFix/>
          </a:blip>
          <a:stretch>
            <a:fillRect/>
          </a:stretch>
        </p:blipFill>
        <p:spPr>
          <a:xfrm>
            <a:off x="378625" y="1387250"/>
            <a:ext cx="4059300" cy="2618715"/>
          </a:xfrm>
          <a:prstGeom prst="rect">
            <a:avLst/>
          </a:prstGeom>
          <a:noFill/>
          <a:ln>
            <a:noFill/>
          </a:ln>
        </p:spPr>
      </p:pic>
      <p:pic>
        <p:nvPicPr>
          <p:cNvPr id="363" name="Google Shape;363;p43"/>
          <p:cNvPicPr preferRelativeResize="0"/>
          <p:nvPr/>
        </p:nvPicPr>
        <p:blipFill>
          <a:blip r:embed="rId4">
            <a:alphaModFix/>
          </a:blip>
          <a:stretch>
            <a:fillRect/>
          </a:stretch>
        </p:blipFill>
        <p:spPr>
          <a:xfrm>
            <a:off x="4858490" y="1387250"/>
            <a:ext cx="3989985" cy="2618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369" name="Google Shape;369;p44"/>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370" name="Google Shape;370;p44"/>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371" name="Google Shape;371;p44"/>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372" name="Google Shape;372;p44"/>
          <p:cNvSpPr/>
          <p:nvPr/>
        </p:nvSpPr>
        <p:spPr>
          <a:xfrm>
            <a:off x="425250" y="143700"/>
            <a:ext cx="8358000" cy="7203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300">
                <a:solidFill>
                  <a:schemeClr val="lt1"/>
                </a:solidFill>
                <a:latin typeface="Kanit"/>
                <a:ea typeface="Kanit"/>
                <a:cs typeface="Kanit"/>
                <a:sym typeface="Kanit"/>
              </a:rPr>
              <a:t>Feature Engineering</a:t>
            </a:r>
            <a:endParaRPr/>
          </a:p>
        </p:txBody>
      </p:sp>
      <p:sp>
        <p:nvSpPr>
          <p:cNvPr id="373" name="Google Shape;373;p44"/>
          <p:cNvSpPr/>
          <p:nvPr/>
        </p:nvSpPr>
        <p:spPr>
          <a:xfrm>
            <a:off x="425250" y="1011525"/>
            <a:ext cx="8388000" cy="39978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74" name="Google Shape;374;p44"/>
          <p:cNvGraphicFramePr/>
          <p:nvPr/>
        </p:nvGraphicFramePr>
        <p:xfrm>
          <a:off x="653350" y="1194000"/>
          <a:ext cx="7950050" cy="3687990"/>
        </p:xfrm>
        <a:graphic>
          <a:graphicData uri="http://schemas.openxmlformats.org/drawingml/2006/table">
            <a:tbl>
              <a:tblPr>
                <a:noFill/>
                <a:tableStyleId>{65C00141-82D0-4818-BB7D-C398A96E5053}</a:tableStyleId>
              </a:tblPr>
              <a:tblGrid>
                <a:gridCol w="2740800">
                  <a:extLst>
                    <a:ext uri="{9D8B030D-6E8A-4147-A177-3AD203B41FA5}">
                      <a16:colId xmlns:a16="http://schemas.microsoft.com/office/drawing/2014/main" val="20000"/>
                    </a:ext>
                  </a:extLst>
                </a:gridCol>
                <a:gridCol w="5209250">
                  <a:extLst>
                    <a:ext uri="{9D8B030D-6E8A-4147-A177-3AD203B41FA5}">
                      <a16:colId xmlns:a16="http://schemas.microsoft.com/office/drawing/2014/main" val="20001"/>
                    </a:ext>
                  </a:extLst>
                </a:gridCol>
              </a:tblGrid>
              <a:tr h="1145675">
                <a:tc>
                  <a:txBody>
                    <a:bodyPr/>
                    <a:lstStyle/>
                    <a:p>
                      <a:pPr marL="0" lvl="0" indent="0" algn="ctr" rtl="0">
                        <a:spcBef>
                          <a:spcPts val="0"/>
                        </a:spcBef>
                        <a:spcAft>
                          <a:spcPts val="0"/>
                        </a:spcAft>
                        <a:buClr>
                          <a:schemeClr val="dk1"/>
                        </a:buClr>
                        <a:buSzPts val="1100"/>
                        <a:buFont typeface="Arial"/>
                        <a:buNone/>
                      </a:pPr>
                      <a:r>
                        <a:rPr lang="en" sz="2600">
                          <a:solidFill>
                            <a:schemeClr val="dk1"/>
                          </a:solidFill>
                          <a:latin typeface="Kanit"/>
                          <a:ea typeface="Kanit"/>
                          <a:cs typeface="Kanit"/>
                          <a:sym typeface="Kanit"/>
                        </a:rPr>
                        <a:t> Force Index</a:t>
                      </a:r>
                      <a:endParaRPr sz="2600">
                        <a:solidFill>
                          <a:schemeClr val="dk1"/>
                        </a:solidFill>
                        <a:latin typeface="Kanit"/>
                        <a:ea typeface="Kanit"/>
                        <a:cs typeface="Kanit"/>
                        <a:sym typeface="Kanit"/>
                      </a:endParaRPr>
                    </a:p>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solidFill>
                            <a:schemeClr val="dk1"/>
                          </a:solidFill>
                          <a:latin typeface="Abel"/>
                          <a:ea typeface="Abel"/>
                          <a:cs typeface="Abel"/>
                          <a:sym typeface="Abel"/>
                        </a:rPr>
                        <a:t>The Force Index combines price action and volume into a single value to </a:t>
                      </a:r>
                      <a:endParaRPr>
                        <a:solidFill>
                          <a:schemeClr val="dk1"/>
                        </a:solidFill>
                        <a:latin typeface="Abel"/>
                        <a:ea typeface="Abel"/>
                        <a:cs typeface="Abel"/>
                        <a:sym typeface="Abel"/>
                      </a:endParaRPr>
                    </a:p>
                    <a:p>
                      <a:pPr marL="0" lvl="0" indent="0" algn="ctr" rtl="0">
                        <a:spcBef>
                          <a:spcPts val="0"/>
                        </a:spcBef>
                        <a:spcAft>
                          <a:spcPts val="0"/>
                        </a:spcAft>
                        <a:buNone/>
                      </a:pPr>
                      <a:r>
                        <a:rPr lang="en">
                          <a:solidFill>
                            <a:schemeClr val="dk1"/>
                          </a:solidFill>
                          <a:latin typeface="Abel"/>
                          <a:ea typeface="Abel"/>
                          <a:cs typeface="Abel"/>
                          <a:sym typeface="Abel"/>
                        </a:rPr>
                        <a:t>the strength of price movements.</a:t>
                      </a:r>
                      <a:endParaRPr>
                        <a:solidFill>
                          <a:schemeClr val="dk1"/>
                        </a:solidFill>
                        <a:latin typeface="Abel"/>
                        <a:ea typeface="Abel"/>
                        <a:cs typeface="Abel"/>
                        <a:sym typeface="Abel"/>
                      </a:endParaRPr>
                    </a:p>
                    <a:p>
                      <a:pPr marL="0" lvl="0" indent="0" algn="ctr" rtl="0">
                        <a:spcBef>
                          <a:spcPts val="0"/>
                        </a:spcBef>
                        <a:spcAft>
                          <a:spcPts val="0"/>
                        </a:spcAft>
                        <a:buNone/>
                      </a:pPr>
                      <a:endParaRPr>
                        <a:solidFill>
                          <a:schemeClr val="dk1"/>
                        </a:solidFill>
                        <a:latin typeface="Abel"/>
                        <a:ea typeface="Abel"/>
                        <a:cs typeface="Abel"/>
                        <a:sym typeface="Abel"/>
                      </a:endParaRPr>
                    </a:p>
                    <a:p>
                      <a:pPr marL="0" lvl="0" indent="0" algn="ctr" rtl="0">
                        <a:spcBef>
                          <a:spcPts val="0"/>
                        </a:spcBef>
                        <a:spcAft>
                          <a:spcPts val="0"/>
                        </a:spcAft>
                        <a:buNone/>
                      </a:pPr>
                      <a:r>
                        <a:rPr lang="en">
                          <a:solidFill>
                            <a:schemeClr val="dk1"/>
                          </a:solidFill>
                          <a:latin typeface="Abel"/>
                          <a:ea typeface="Abel"/>
                          <a:cs typeface="Abel"/>
                          <a:sym typeface="Abel"/>
                        </a:rPr>
                        <a:t>ForceIndex = Volume ∗ (Close − PreviousClose)</a:t>
                      </a: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145675">
                <a:tc>
                  <a:txBody>
                    <a:bodyPr/>
                    <a:lstStyle/>
                    <a:p>
                      <a:pPr marL="0" lvl="0" indent="0" algn="ctr" rtl="0">
                        <a:spcBef>
                          <a:spcPts val="0"/>
                        </a:spcBef>
                        <a:spcAft>
                          <a:spcPts val="0"/>
                        </a:spcAft>
                        <a:buClr>
                          <a:schemeClr val="dk1"/>
                        </a:buClr>
                        <a:buSzPts val="1100"/>
                        <a:buFont typeface="Arial"/>
                        <a:buNone/>
                      </a:pPr>
                      <a:r>
                        <a:rPr lang="en" sz="2600">
                          <a:solidFill>
                            <a:schemeClr val="dk1"/>
                          </a:solidFill>
                          <a:latin typeface="Kanit"/>
                          <a:ea typeface="Kanit"/>
                          <a:cs typeface="Kanit"/>
                          <a:sym typeface="Kanit"/>
                        </a:rPr>
                        <a:t>Williams Percent Range</a:t>
                      </a:r>
                      <a:endParaRPr sz="2600">
                        <a:solidFill>
                          <a:schemeClr val="dk1"/>
                        </a:solidFill>
                        <a:latin typeface="Kanit"/>
                        <a:ea typeface="Kanit"/>
                        <a:cs typeface="Kanit"/>
                        <a:sym typeface="Kanit"/>
                      </a:endParaRPr>
                    </a:p>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solidFill>
                            <a:schemeClr val="dk1"/>
                          </a:solidFill>
                          <a:latin typeface="Abel"/>
                          <a:ea typeface="Abel"/>
                          <a:cs typeface="Abel"/>
                          <a:sym typeface="Abel"/>
                        </a:rPr>
                        <a:t>Williams %R measures overbought/oversold levels based on closing prices, helping traders identify potential reversal points.</a:t>
                      </a:r>
                      <a:endParaRPr>
                        <a:solidFill>
                          <a:schemeClr val="dk1"/>
                        </a:solidFill>
                        <a:latin typeface="Abel"/>
                        <a:ea typeface="Abel"/>
                        <a:cs typeface="Abel"/>
                        <a:sym typeface="Abel"/>
                      </a:endParaRPr>
                    </a:p>
                    <a:p>
                      <a:pPr marL="0" lvl="0" indent="0" algn="ctr" rtl="0">
                        <a:spcBef>
                          <a:spcPts val="0"/>
                        </a:spcBef>
                        <a:spcAft>
                          <a:spcPts val="0"/>
                        </a:spcAft>
                        <a:buNone/>
                      </a:pPr>
                      <a:endParaRPr>
                        <a:solidFill>
                          <a:schemeClr val="dk1"/>
                        </a:solidFill>
                        <a:latin typeface="Abel"/>
                        <a:ea typeface="Abel"/>
                        <a:cs typeface="Abel"/>
                        <a:sym typeface="Abel"/>
                      </a:endParaRPr>
                    </a:p>
                    <a:p>
                      <a:pPr marL="0" lvl="0" indent="0" algn="ctr" rtl="0">
                        <a:spcBef>
                          <a:spcPts val="0"/>
                        </a:spcBef>
                        <a:spcAft>
                          <a:spcPts val="0"/>
                        </a:spcAft>
                        <a:buNone/>
                      </a:pPr>
                      <a:r>
                        <a:rPr lang="en">
                          <a:solidFill>
                            <a:schemeClr val="dk1"/>
                          </a:solidFill>
                          <a:latin typeface="Abel"/>
                          <a:ea typeface="Abel"/>
                          <a:cs typeface="Abel"/>
                          <a:sym typeface="Abel"/>
                        </a:rPr>
                        <a:t>%R = (HighestHigh − Close)/(HighestHigh − LowestLow) ∗ −100</a:t>
                      </a:r>
                      <a:endParaRPr/>
                    </a:p>
                  </a:txBody>
                  <a:tcPr marL="91425" marR="91425" marT="91425" marB="91425"/>
                </a:tc>
                <a:extLst>
                  <a:ext uri="{0D108BD9-81ED-4DB2-BD59-A6C34878D82A}">
                    <a16:rowId xmlns:a16="http://schemas.microsoft.com/office/drawing/2014/main" val="10001"/>
                  </a:ext>
                </a:extLst>
              </a:tr>
              <a:tr h="1145675">
                <a:tc>
                  <a:txBody>
                    <a:bodyPr/>
                    <a:lstStyle/>
                    <a:p>
                      <a:pPr marL="0" lvl="0" indent="0" algn="ctr" rtl="0">
                        <a:spcBef>
                          <a:spcPts val="0"/>
                        </a:spcBef>
                        <a:spcAft>
                          <a:spcPts val="0"/>
                        </a:spcAft>
                        <a:buClr>
                          <a:schemeClr val="dk1"/>
                        </a:buClr>
                        <a:buSzPts val="1100"/>
                        <a:buFont typeface="Arial"/>
                        <a:buNone/>
                      </a:pPr>
                      <a:r>
                        <a:rPr lang="en" sz="2600">
                          <a:solidFill>
                            <a:schemeClr val="dk1"/>
                          </a:solidFill>
                          <a:latin typeface="Kanit"/>
                          <a:ea typeface="Kanit"/>
                          <a:cs typeface="Kanit"/>
                          <a:sym typeface="Kanit"/>
                        </a:rPr>
                        <a:t>Relative Strength Index</a:t>
                      </a:r>
                      <a:endParaRPr sz="2600">
                        <a:solidFill>
                          <a:schemeClr val="dk1"/>
                        </a:solidFill>
                        <a:latin typeface="Kanit"/>
                        <a:ea typeface="Kanit"/>
                        <a:cs typeface="Kanit"/>
                        <a:sym typeface="Kanit"/>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Abel"/>
                          <a:ea typeface="Abel"/>
                          <a:cs typeface="Abel"/>
                          <a:sym typeface="Abel"/>
                        </a:rPr>
                        <a:t>RSI is a momentum oscillator that measures the speed and change of price movements, indicating overbought or oversold conditions.</a:t>
                      </a:r>
                      <a:endParaRPr>
                        <a:solidFill>
                          <a:schemeClr val="dk1"/>
                        </a:solidFill>
                        <a:latin typeface="Abel"/>
                        <a:ea typeface="Abel"/>
                        <a:cs typeface="Abel"/>
                        <a:sym typeface="Abel"/>
                      </a:endParaRPr>
                    </a:p>
                    <a:p>
                      <a:pPr marL="0" lvl="0" indent="0" algn="ctr" rtl="0">
                        <a:spcBef>
                          <a:spcPts val="0"/>
                        </a:spcBef>
                        <a:spcAft>
                          <a:spcPts val="0"/>
                        </a:spcAft>
                        <a:buNone/>
                      </a:pPr>
                      <a:endParaRPr>
                        <a:solidFill>
                          <a:schemeClr val="dk1"/>
                        </a:solidFill>
                        <a:latin typeface="Abel"/>
                        <a:ea typeface="Abel"/>
                        <a:cs typeface="Abel"/>
                        <a:sym typeface="Abel"/>
                      </a:endParaRPr>
                    </a:p>
                    <a:p>
                      <a:pPr marL="0" lvl="0" indent="0" algn="ctr" rtl="0">
                        <a:spcBef>
                          <a:spcPts val="0"/>
                        </a:spcBef>
                        <a:spcAft>
                          <a:spcPts val="0"/>
                        </a:spcAft>
                        <a:buClr>
                          <a:schemeClr val="dk1"/>
                        </a:buClr>
                        <a:buSzPts val="1100"/>
                        <a:buFont typeface="Arial"/>
                        <a:buNone/>
                      </a:pPr>
                      <a:r>
                        <a:rPr lang="en">
                          <a:solidFill>
                            <a:schemeClr val="dk1"/>
                          </a:solidFill>
                          <a:latin typeface="Abel"/>
                          <a:ea typeface="Abel"/>
                          <a:cs typeface="Abel"/>
                          <a:sym typeface="Abel"/>
                        </a:rPr>
                        <a:t>RSI = 100 − (100/(1 + RS))   { RS = Average Gain / Average Loss}</a:t>
                      </a:r>
                      <a:endParaRPr>
                        <a:solidFill>
                          <a:schemeClr val="dk1"/>
                        </a:solidFill>
                        <a:latin typeface="Abel"/>
                        <a:ea typeface="Abel"/>
                        <a:cs typeface="Abel"/>
                        <a:sym typeface="Abe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380" name="Google Shape;380;p45"/>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381" name="Google Shape;381;p45"/>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382" name="Google Shape;382;p45"/>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383" name="Google Shape;383;p45"/>
          <p:cNvSpPr/>
          <p:nvPr/>
        </p:nvSpPr>
        <p:spPr>
          <a:xfrm>
            <a:off x="373575" y="80500"/>
            <a:ext cx="8358000" cy="7203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a:solidFill>
                  <a:schemeClr val="lt1"/>
                </a:solidFill>
                <a:latin typeface="Kanit"/>
                <a:ea typeface="Kanit"/>
                <a:cs typeface="Kanit"/>
                <a:sym typeface="Kanit"/>
              </a:rPr>
              <a:t>Feature Engineering</a:t>
            </a:r>
            <a:endParaRPr/>
          </a:p>
        </p:txBody>
      </p:sp>
      <p:sp>
        <p:nvSpPr>
          <p:cNvPr id="384" name="Google Shape;384;p45"/>
          <p:cNvSpPr/>
          <p:nvPr/>
        </p:nvSpPr>
        <p:spPr>
          <a:xfrm>
            <a:off x="110000" y="863950"/>
            <a:ext cx="8921400" cy="42795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85" name="Google Shape;385;p45"/>
          <p:cNvGraphicFramePr/>
          <p:nvPr/>
        </p:nvGraphicFramePr>
        <p:xfrm>
          <a:off x="277713" y="944638"/>
          <a:ext cx="8549725" cy="4091575"/>
        </p:xfrm>
        <a:graphic>
          <a:graphicData uri="http://schemas.openxmlformats.org/drawingml/2006/table">
            <a:tbl>
              <a:tblPr>
                <a:noFill/>
                <a:tableStyleId>{65C00141-82D0-4818-BB7D-C398A96E5053}</a:tableStyleId>
              </a:tblPr>
              <a:tblGrid>
                <a:gridCol w="3339225">
                  <a:extLst>
                    <a:ext uri="{9D8B030D-6E8A-4147-A177-3AD203B41FA5}">
                      <a16:colId xmlns:a16="http://schemas.microsoft.com/office/drawing/2014/main" val="20000"/>
                    </a:ext>
                  </a:extLst>
                </a:gridCol>
                <a:gridCol w="5210500">
                  <a:extLst>
                    <a:ext uri="{9D8B030D-6E8A-4147-A177-3AD203B41FA5}">
                      <a16:colId xmlns:a16="http://schemas.microsoft.com/office/drawing/2014/main" val="20001"/>
                    </a:ext>
                  </a:extLst>
                </a:gridCol>
              </a:tblGrid>
              <a:tr h="1095375">
                <a:tc>
                  <a:txBody>
                    <a:bodyPr/>
                    <a:lstStyle/>
                    <a:p>
                      <a:pPr marL="0" lvl="0" indent="0" algn="ctr" rtl="0">
                        <a:spcBef>
                          <a:spcPts val="0"/>
                        </a:spcBef>
                        <a:spcAft>
                          <a:spcPts val="0"/>
                        </a:spcAft>
                        <a:buClr>
                          <a:schemeClr val="dk1"/>
                        </a:buClr>
                        <a:buSzPts val="1100"/>
                        <a:buFont typeface="Arial"/>
                        <a:buNone/>
                      </a:pPr>
                      <a:r>
                        <a:rPr lang="en" sz="2600">
                          <a:solidFill>
                            <a:schemeClr val="dk1"/>
                          </a:solidFill>
                          <a:latin typeface="Kanit"/>
                          <a:ea typeface="Kanit"/>
                          <a:cs typeface="Kanit"/>
                          <a:sym typeface="Kanit"/>
                        </a:rPr>
                        <a:t>Rate of Change</a:t>
                      </a:r>
                      <a:endParaRPr sz="2600">
                        <a:solidFill>
                          <a:schemeClr val="dk1"/>
                        </a:solidFill>
                        <a:latin typeface="Kanit"/>
                        <a:ea typeface="Kanit"/>
                        <a:cs typeface="Kanit"/>
                        <a:sym typeface="Kanit"/>
                      </a:endParaRPr>
                    </a:p>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solidFill>
                            <a:schemeClr val="dk1"/>
                          </a:solidFill>
                          <a:latin typeface="Abel"/>
                          <a:ea typeface="Abel"/>
                          <a:cs typeface="Abel"/>
                          <a:sym typeface="Abel"/>
                        </a:rPr>
                        <a:t>ROC measures the percentage change in price over a specific period, indicating the momentum of price movements.</a:t>
                      </a:r>
                      <a:endParaRPr>
                        <a:solidFill>
                          <a:schemeClr val="dk1"/>
                        </a:solidFill>
                        <a:latin typeface="Abel"/>
                        <a:ea typeface="Abel"/>
                        <a:cs typeface="Abel"/>
                        <a:sym typeface="Abel"/>
                      </a:endParaRPr>
                    </a:p>
                    <a:p>
                      <a:pPr marL="0" lvl="0" indent="0" algn="ctr" rtl="0">
                        <a:spcBef>
                          <a:spcPts val="0"/>
                        </a:spcBef>
                        <a:spcAft>
                          <a:spcPts val="0"/>
                        </a:spcAft>
                        <a:buNone/>
                      </a:pPr>
                      <a:endParaRPr>
                        <a:solidFill>
                          <a:schemeClr val="dk1"/>
                        </a:solidFill>
                        <a:latin typeface="Abel"/>
                        <a:ea typeface="Abel"/>
                        <a:cs typeface="Abel"/>
                        <a:sym typeface="Abel"/>
                      </a:endParaRPr>
                    </a:p>
                    <a:p>
                      <a:pPr marL="0" lvl="0" indent="0" algn="ctr" rtl="0">
                        <a:spcBef>
                          <a:spcPts val="0"/>
                        </a:spcBef>
                        <a:spcAft>
                          <a:spcPts val="0"/>
                        </a:spcAft>
                        <a:buClr>
                          <a:schemeClr val="dk1"/>
                        </a:buClr>
                        <a:buSzPts val="1100"/>
                        <a:buFont typeface="Arial"/>
                        <a:buNone/>
                      </a:pPr>
                      <a:r>
                        <a:rPr lang="en">
                          <a:solidFill>
                            <a:schemeClr val="dk1"/>
                          </a:solidFill>
                          <a:latin typeface="Abel"/>
                          <a:ea typeface="Abel"/>
                          <a:cs typeface="Abel"/>
                          <a:sym typeface="Abel"/>
                        </a:rPr>
                        <a:t>ROC = ((Close − Closenperiodsago)/Closenperiodsago) ∗ 100</a:t>
                      </a:r>
                      <a:endParaRPr>
                        <a:solidFill>
                          <a:schemeClr val="dk1"/>
                        </a:solidFill>
                        <a:latin typeface="Abel"/>
                        <a:ea typeface="Abel"/>
                        <a:cs typeface="Abel"/>
                        <a:sym typeface="Abel"/>
                      </a:endParaRPr>
                    </a:p>
                  </a:txBody>
                  <a:tcPr marL="91425" marR="91425" marT="91425" marB="91425"/>
                </a:tc>
                <a:extLst>
                  <a:ext uri="{0D108BD9-81ED-4DB2-BD59-A6C34878D82A}">
                    <a16:rowId xmlns:a16="http://schemas.microsoft.com/office/drawing/2014/main" val="10000"/>
                  </a:ext>
                </a:extLst>
              </a:tr>
              <a:tr h="1320900">
                <a:tc>
                  <a:txBody>
                    <a:bodyPr/>
                    <a:lstStyle/>
                    <a:p>
                      <a:pPr marL="0" lvl="0" indent="0" algn="ctr" rtl="0">
                        <a:spcBef>
                          <a:spcPts val="0"/>
                        </a:spcBef>
                        <a:spcAft>
                          <a:spcPts val="0"/>
                        </a:spcAft>
                        <a:buClr>
                          <a:schemeClr val="dk1"/>
                        </a:buClr>
                        <a:buSzPts val="1100"/>
                        <a:buFont typeface="Arial"/>
                        <a:buNone/>
                      </a:pPr>
                      <a:r>
                        <a:rPr lang="en" sz="2600">
                          <a:solidFill>
                            <a:schemeClr val="dk1"/>
                          </a:solidFill>
                          <a:latin typeface="Kanit"/>
                          <a:ea typeface="Kanit"/>
                          <a:cs typeface="Kanit"/>
                          <a:sym typeface="Kanit"/>
                        </a:rPr>
                        <a:t>Average True Range</a:t>
                      </a:r>
                      <a:endParaRPr sz="2600">
                        <a:solidFill>
                          <a:schemeClr val="dk1"/>
                        </a:solidFill>
                        <a:latin typeface="Kanit"/>
                        <a:ea typeface="Kanit"/>
                        <a:cs typeface="Kanit"/>
                        <a:sym typeface="Kanit"/>
                      </a:endParaRPr>
                    </a:p>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solidFill>
                            <a:schemeClr val="dk1"/>
                          </a:solidFill>
                          <a:latin typeface="Abel"/>
                          <a:ea typeface="Abel"/>
                          <a:cs typeface="Abel"/>
                          <a:sym typeface="Abel"/>
                        </a:rPr>
                        <a:t>ATR measures market volatility by calculating the average range between high and low prices over a specific period</a:t>
                      </a:r>
                      <a:endParaRPr>
                        <a:solidFill>
                          <a:schemeClr val="dk1"/>
                        </a:solidFill>
                        <a:latin typeface="Abel"/>
                        <a:ea typeface="Abel"/>
                        <a:cs typeface="Abel"/>
                        <a:sym typeface="Abel"/>
                      </a:endParaRPr>
                    </a:p>
                    <a:p>
                      <a:pPr marL="0" lvl="0" indent="0" algn="ctr" rtl="0">
                        <a:spcBef>
                          <a:spcPts val="0"/>
                        </a:spcBef>
                        <a:spcAft>
                          <a:spcPts val="0"/>
                        </a:spcAft>
                        <a:buNone/>
                      </a:pPr>
                      <a:endParaRPr>
                        <a:solidFill>
                          <a:schemeClr val="dk1"/>
                        </a:solidFill>
                        <a:latin typeface="Abel"/>
                        <a:ea typeface="Abel"/>
                        <a:cs typeface="Abel"/>
                        <a:sym typeface="Abel"/>
                      </a:endParaRPr>
                    </a:p>
                    <a:p>
                      <a:pPr marL="0" lvl="0" indent="0" algn="ctr" rtl="0">
                        <a:spcBef>
                          <a:spcPts val="0"/>
                        </a:spcBef>
                        <a:spcAft>
                          <a:spcPts val="0"/>
                        </a:spcAft>
                        <a:buClr>
                          <a:schemeClr val="dk1"/>
                        </a:buClr>
                        <a:buSzPts val="1100"/>
                        <a:buFont typeface="Arial"/>
                        <a:buNone/>
                      </a:pPr>
                      <a:r>
                        <a:rPr lang="en">
                          <a:solidFill>
                            <a:schemeClr val="dk1"/>
                          </a:solidFill>
                          <a:latin typeface="Abel"/>
                          <a:ea typeface="Abel"/>
                          <a:cs typeface="Abel"/>
                          <a:sym typeface="Abel"/>
                        </a:rPr>
                        <a:t>AT R = (1/N ) ∗∑ X(High − Low)</a:t>
                      </a:r>
                      <a:endParaRPr>
                        <a:solidFill>
                          <a:schemeClr val="dk1"/>
                        </a:solidFill>
                        <a:latin typeface="Abel"/>
                        <a:ea typeface="Abel"/>
                        <a:cs typeface="Abel"/>
                        <a:sym typeface="Abe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1675300">
                <a:tc>
                  <a:txBody>
                    <a:bodyPr/>
                    <a:lstStyle/>
                    <a:p>
                      <a:pPr marL="0" lvl="0" indent="0" algn="ctr" rtl="0">
                        <a:spcBef>
                          <a:spcPts val="0"/>
                        </a:spcBef>
                        <a:spcAft>
                          <a:spcPts val="0"/>
                        </a:spcAft>
                        <a:buNone/>
                      </a:pPr>
                      <a:r>
                        <a:rPr lang="en" sz="2600">
                          <a:solidFill>
                            <a:schemeClr val="dk1"/>
                          </a:solidFill>
                          <a:latin typeface="Kanit"/>
                          <a:ea typeface="Kanit"/>
                          <a:cs typeface="Kanit"/>
                          <a:sym typeface="Kanit"/>
                        </a:rPr>
                        <a:t>Moving Average    Convergence</a:t>
                      </a:r>
                      <a:endParaRPr sz="2600">
                        <a:solidFill>
                          <a:schemeClr val="dk1"/>
                        </a:solidFill>
                        <a:latin typeface="Kanit"/>
                        <a:ea typeface="Kanit"/>
                        <a:cs typeface="Kanit"/>
                        <a:sym typeface="Kanit"/>
                      </a:endParaRPr>
                    </a:p>
                    <a:p>
                      <a:pPr marL="0" lvl="0" indent="0" algn="ctr" rtl="0">
                        <a:spcBef>
                          <a:spcPts val="0"/>
                        </a:spcBef>
                        <a:spcAft>
                          <a:spcPts val="0"/>
                        </a:spcAft>
                        <a:buClr>
                          <a:schemeClr val="dk1"/>
                        </a:buClr>
                        <a:buSzPts val="1100"/>
                        <a:buFont typeface="Arial"/>
                        <a:buNone/>
                      </a:pPr>
                      <a:r>
                        <a:rPr lang="en" sz="2600">
                          <a:solidFill>
                            <a:schemeClr val="dk1"/>
                          </a:solidFill>
                          <a:latin typeface="Kanit"/>
                          <a:ea typeface="Kanit"/>
                          <a:cs typeface="Kanit"/>
                          <a:sym typeface="Kanit"/>
                        </a:rPr>
                        <a:t>Divergence</a:t>
                      </a:r>
                      <a:endParaRPr sz="2600">
                        <a:solidFill>
                          <a:schemeClr val="dk1"/>
                        </a:solidFill>
                        <a:latin typeface="Kanit"/>
                        <a:ea typeface="Kanit"/>
                        <a:cs typeface="Kanit"/>
                        <a:sym typeface="Kanit"/>
                      </a:endParaRPr>
                    </a:p>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solidFill>
                            <a:schemeClr val="dk1"/>
                          </a:solidFill>
                          <a:latin typeface="Abel"/>
                          <a:ea typeface="Abel"/>
                          <a:cs typeface="Abel"/>
                          <a:sym typeface="Abel"/>
                        </a:rPr>
                        <a:t>MACD is a trend-following momentum indicator that shows the relationship between two moving averages of an asset’s price.</a:t>
                      </a:r>
                      <a:endParaRPr>
                        <a:solidFill>
                          <a:schemeClr val="dk1"/>
                        </a:solidFill>
                        <a:latin typeface="Abel"/>
                        <a:ea typeface="Abel"/>
                        <a:cs typeface="Abel"/>
                        <a:sym typeface="Abel"/>
                      </a:endParaRPr>
                    </a:p>
                    <a:p>
                      <a:pPr marL="0" lvl="0" indent="0" algn="ctr" rtl="0">
                        <a:spcBef>
                          <a:spcPts val="0"/>
                        </a:spcBef>
                        <a:spcAft>
                          <a:spcPts val="0"/>
                        </a:spcAft>
                        <a:buNone/>
                      </a:pPr>
                      <a:endParaRPr>
                        <a:solidFill>
                          <a:schemeClr val="dk1"/>
                        </a:solidFill>
                        <a:latin typeface="Abel"/>
                        <a:ea typeface="Abel"/>
                        <a:cs typeface="Abel"/>
                        <a:sym typeface="Abel"/>
                      </a:endParaRPr>
                    </a:p>
                    <a:p>
                      <a:pPr marL="0" lvl="0" indent="0" algn="ctr" rtl="0">
                        <a:spcBef>
                          <a:spcPts val="0"/>
                        </a:spcBef>
                        <a:spcAft>
                          <a:spcPts val="0"/>
                        </a:spcAft>
                        <a:buClr>
                          <a:schemeClr val="dk1"/>
                        </a:buClr>
                        <a:buSzPts val="1100"/>
                        <a:buFont typeface="Arial"/>
                        <a:buNone/>
                      </a:pPr>
                      <a:r>
                        <a:rPr lang="en">
                          <a:solidFill>
                            <a:schemeClr val="dk1"/>
                          </a:solidFill>
                          <a:latin typeface="Abel"/>
                          <a:ea typeface="Abel"/>
                          <a:cs typeface="Abel"/>
                          <a:sym typeface="Abel"/>
                        </a:rPr>
                        <a:t>MACD = 12dayEMA − 26dayEMA</a:t>
                      </a:r>
                      <a:endParaRPr>
                        <a:solidFill>
                          <a:schemeClr val="dk1"/>
                        </a:solidFill>
                        <a:latin typeface="Abel"/>
                        <a:ea typeface="Abel"/>
                        <a:cs typeface="Abel"/>
                        <a:sym typeface="Abe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1250100" y="578675"/>
            <a:ext cx="6643800" cy="4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86" name="Google Shape;186;p28"/>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187" name="Google Shape;187;p28"/>
          <p:cNvSpPr txBox="1"/>
          <p:nvPr/>
        </p:nvSpPr>
        <p:spPr>
          <a:xfrm>
            <a:off x="985950" y="1047900"/>
            <a:ext cx="7259400" cy="354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solidFill>
                <a:schemeClr val="dk1"/>
              </a:solidFill>
              <a:latin typeface="Kanit"/>
              <a:ea typeface="Kanit"/>
              <a:cs typeface="Kanit"/>
              <a:sym typeface="Kanit"/>
            </a:endParaRPr>
          </a:p>
          <a:p>
            <a:pPr marL="0" lvl="0" indent="0" algn="ctr" rtl="0">
              <a:spcBef>
                <a:spcPts val="0"/>
              </a:spcBef>
              <a:spcAft>
                <a:spcPts val="0"/>
              </a:spcAft>
              <a:buClr>
                <a:schemeClr val="dk1"/>
              </a:buClr>
              <a:buSzPts val="1100"/>
              <a:buFont typeface="Arial"/>
              <a:buNone/>
            </a:pPr>
            <a:endParaRPr>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r>
              <a:rPr lang="en" sz="1800">
                <a:solidFill>
                  <a:schemeClr val="dk1"/>
                </a:solidFill>
                <a:latin typeface="Kanit"/>
                <a:ea typeface="Kanit"/>
                <a:cs typeface="Kanit"/>
                <a:sym typeface="Kanit"/>
              </a:rPr>
              <a:t>The stock market is known for its volatility, </a:t>
            </a:r>
            <a:endParaRPr sz="1800">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r>
              <a:rPr lang="en" sz="1800">
                <a:solidFill>
                  <a:schemeClr val="dk1"/>
                </a:solidFill>
                <a:latin typeface="Kanit"/>
                <a:ea typeface="Kanit"/>
                <a:cs typeface="Kanit"/>
                <a:sym typeface="Kanit"/>
              </a:rPr>
              <a:t>driven by various factors such as </a:t>
            </a:r>
            <a:endParaRPr sz="1800">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r>
              <a:rPr lang="en" sz="1800">
                <a:solidFill>
                  <a:schemeClr val="dk1"/>
                </a:solidFill>
                <a:latin typeface="Kanit"/>
                <a:ea typeface="Kanit"/>
                <a:cs typeface="Kanit"/>
                <a:sym typeface="Kanit"/>
              </a:rPr>
              <a:t>economic indicators, company performance</a:t>
            </a:r>
            <a:endParaRPr sz="1800">
              <a:solidFill>
                <a:schemeClr val="dk1"/>
              </a:solidFill>
              <a:latin typeface="Kanit"/>
              <a:ea typeface="Kanit"/>
              <a:cs typeface="Kanit"/>
              <a:sym typeface="Kanit"/>
            </a:endParaRPr>
          </a:p>
          <a:p>
            <a:pPr marL="0" lvl="0" indent="0" algn="l" rtl="0">
              <a:spcBef>
                <a:spcPts val="0"/>
              </a:spcBef>
              <a:spcAft>
                <a:spcPts val="0"/>
              </a:spcAft>
              <a:buClr>
                <a:schemeClr val="dk1"/>
              </a:buClr>
              <a:buSzPts val="1100"/>
              <a:buFont typeface="Arial"/>
              <a:buNone/>
            </a:pPr>
            <a:r>
              <a:rPr lang="en" sz="1800">
                <a:solidFill>
                  <a:schemeClr val="dk1"/>
                </a:solidFill>
                <a:latin typeface="Kanit"/>
                <a:ea typeface="Kanit"/>
                <a:cs typeface="Kanit"/>
                <a:sym typeface="Kanit"/>
              </a:rPr>
              <a:t>and investor sentiment. </a:t>
            </a:r>
            <a:endParaRPr sz="1800">
              <a:solidFill>
                <a:schemeClr val="dk1"/>
              </a:solidFill>
              <a:latin typeface="Kanit"/>
              <a:ea typeface="Kanit"/>
              <a:cs typeface="Kanit"/>
              <a:sym typeface="Kanit"/>
            </a:endParaRPr>
          </a:p>
          <a:p>
            <a:pPr marL="0" lvl="0" indent="0" algn="ctr" rtl="0">
              <a:spcBef>
                <a:spcPts val="0"/>
              </a:spcBef>
              <a:spcAft>
                <a:spcPts val="0"/>
              </a:spcAft>
              <a:buClr>
                <a:schemeClr val="dk1"/>
              </a:buClr>
              <a:buSzPts val="1100"/>
              <a:buFont typeface="Arial"/>
              <a:buNone/>
            </a:pPr>
            <a:endParaRPr sz="1800">
              <a:solidFill>
                <a:schemeClr val="dk1"/>
              </a:solidFill>
              <a:latin typeface="Kanit"/>
              <a:ea typeface="Kanit"/>
              <a:cs typeface="Kanit"/>
              <a:sym typeface="Kanit"/>
            </a:endParaRPr>
          </a:p>
          <a:p>
            <a:pPr marL="0" lvl="0" indent="0" algn="r" rtl="0">
              <a:spcBef>
                <a:spcPts val="0"/>
              </a:spcBef>
              <a:spcAft>
                <a:spcPts val="0"/>
              </a:spcAft>
              <a:buClr>
                <a:schemeClr val="dk1"/>
              </a:buClr>
              <a:buSzPts val="1100"/>
              <a:buFont typeface="Arial"/>
              <a:buNone/>
            </a:pPr>
            <a:endParaRPr sz="1800">
              <a:solidFill>
                <a:schemeClr val="dk1"/>
              </a:solidFill>
              <a:latin typeface="Kanit"/>
              <a:ea typeface="Kanit"/>
              <a:cs typeface="Kanit"/>
              <a:sym typeface="Kanit"/>
            </a:endParaRPr>
          </a:p>
          <a:p>
            <a:pPr marL="0" lvl="0" indent="0" algn="r" rtl="0">
              <a:spcBef>
                <a:spcPts val="0"/>
              </a:spcBef>
              <a:spcAft>
                <a:spcPts val="0"/>
              </a:spcAft>
              <a:buClr>
                <a:schemeClr val="dk1"/>
              </a:buClr>
              <a:buSzPts val="1100"/>
              <a:buFont typeface="Arial"/>
              <a:buNone/>
            </a:pPr>
            <a:r>
              <a:rPr lang="en" sz="1800">
                <a:solidFill>
                  <a:schemeClr val="dk1"/>
                </a:solidFill>
                <a:latin typeface="Kanit"/>
                <a:ea typeface="Kanit"/>
                <a:cs typeface="Kanit"/>
                <a:sym typeface="Kanit"/>
              </a:rPr>
              <a:t>Enhancing stock market prediction accuracy </a:t>
            </a:r>
            <a:endParaRPr sz="1800">
              <a:solidFill>
                <a:schemeClr val="dk1"/>
              </a:solidFill>
              <a:latin typeface="Kanit"/>
              <a:ea typeface="Kanit"/>
              <a:cs typeface="Kanit"/>
              <a:sym typeface="Kanit"/>
            </a:endParaRPr>
          </a:p>
          <a:p>
            <a:pPr marL="0" lvl="0" indent="0" algn="r" rtl="0">
              <a:spcBef>
                <a:spcPts val="0"/>
              </a:spcBef>
              <a:spcAft>
                <a:spcPts val="0"/>
              </a:spcAft>
              <a:buClr>
                <a:schemeClr val="dk1"/>
              </a:buClr>
              <a:buSzPts val="1100"/>
              <a:buFont typeface="Arial"/>
              <a:buNone/>
            </a:pPr>
            <a:r>
              <a:rPr lang="en" sz="1800">
                <a:solidFill>
                  <a:schemeClr val="dk1"/>
                </a:solidFill>
                <a:latin typeface="Kanit"/>
                <a:ea typeface="Kanit"/>
                <a:cs typeface="Kanit"/>
                <a:sym typeface="Kanit"/>
              </a:rPr>
              <a:t>through the application of Statistical </a:t>
            </a:r>
            <a:endParaRPr sz="1800">
              <a:solidFill>
                <a:schemeClr val="dk1"/>
              </a:solidFill>
              <a:latin typeface="Kanit"/>
              <a:ea typeface="Kanit"/>
              <a:cs typeface="Kanit"/>
              <a:sym typeface="Kanit"/>
            </a:endParaRPr>
          </a:p>
          <a:p>
            <a:pPr marL="0" lvl="0" indent="0" algn="r" rtl="0">
              <a:spcBef>
                <a:spcPts val="0"/>
              </a:spcBef>
              <a:spcAft>
                <a:spcPts val="0"/>
              </a:spcAft>
              <a:buClr>
                <a:schemeClr val="dk1"/>
              </a:buClr>
              <a:buSzPts val="1100"/>
              <a:buFont typeface="Arial"/>
              <a:buNone/>
            </a:pPr>
            <a:r>
              <a:rPr lang="en" sz="1800">
                <a:solidFill>
                  <a:schemeClr val="dk1"/>
                </a:solidFill>
                <a:latin typeface="Kanit"/>
                <a:ea typeface="Kanit"/>
                <a:cs typeface="Kanit"/>
                <a:sym typeface="Kanit"/>
              </a:rPr>
              <a:t>and Neural Network based models </a:t>
            </a:r>
            <a:endParaRPr sz="1800">
              <a:solidFill>
                <a:schemeClr val="dk1"/>
              </a:solidFill>
              <a:latin typeface="Kanit"/>
              <a:ea typeface="Kanit"/>
              <a:cs typeface="Kanit"/>
              <a:sym typeface="Kanit"/>
            </a:endParaRPr>
          </a:p>
          <a:p>
            <a:pPr marL="0" lvl="0" indent="0" algn="r" rtl="0">
              <a:spcBef>
                <a:spcPts val="0"/>
              </a:spcBef>
              <a:spcAft>
                <a:spcPts val="0"/>
              </a:spcAft>
              <a:buClr>
                <a:schemeClr val="dk1"/>
              </a:buClr>
              <a:buSzPts val="1100"/>
              <a:buFont typeface="Arial"/>
              <a:buNone/>
            </a:pPr>
            <a:r>
              <a:rPr lang="en" sz="1800">
                <a:solidFill>
                  <a:schemeClr val="dk1"/>
                </a:solidFill>
                <a:latin typeface="Kanit"/>
                <a:ea typeface="Kanit"/>
                <a:cs typeface="Kanit"/>
                <a:sym typeface="Kanit"/>
              </a:rPr>
              <a:t>leveraging technical indicators.</a:t>
            </a:r>
            <a:endParaRPr sz="1800">
              <a:solidFill>
                <a:schemeClr val="dk1"/>
              </a:solidFill>
              <a:latin typeface="Kanit"/>
              <a:ea typeface="Kanit"/>
              <a:cs typeface="Kanit"/>
              <a:sym typeface="Kanit"/>
            </a:endParaRPr>
          </a:p>
          <a:p>
            <a:pPr marL="0" lvl="0" indent="0" algn="ctr" rtl="0">
              <a:spcBef>
                <a:spcPts val="0"/>
              </a:spcBef>
              <a:spcAft>
                <a:spcPts val="0"/>
              </a:spcAft>
              <a:buClr>
                <a:schemeClr val="dk1"/>
              </a:buClr>
              <a:buSzPts val="1100"/>
              <a:buFont typeface="Arial"/>
              <a:buNone/>
            </a:pPr>
            <a:endParaRPr>
              <a:solidFill>
                <a:schemeClr val="dk1"/>
              </a:solidFill>
              <a:latin typeface="Kanit"/>
              <a:ea typeface="Kanit"/>
              <a:cs typeface="Kanit"/>
              <a:sym typeface="Kanit"/>
            </a:endParaRPr>
          </a:p>
          <a:p>
            <a:pPr marL="0" lvl="0" indent="0" algn="ctr" rtl="0">
              <a:spcBef>
                <a:spcPts val="0"/>
              </a:spcBef>
              <a:spcAft>
                <a:spcPts val="0"/>
              </a:spcAft>
              <a:buClr>
                <a:schemeClr val="dk1"/>
              </a:buClr>
              <a:buSzPts val="1100"/>
              <a:buFont typeface="Arial"/>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6"/>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391" name="Google Shape;391;p46"/>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392" name="Google Shape;392;p46"/>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393" name="Google Shape;393;p46"/>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394" name="Google Shape;394;p46"/>
          <p:cNvSpPr/>
          <p:nvPr/>
        </p:nvSpPr>
        <p:spPr>
          <a:xfrm>
            <a:off x="373575" y="80500"/>
            <a:ext cx="8358000" cy="7203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a:solidFill>
                  <a:schemeClr val="lt1"/>
                </a:solidFill>
                <a:latin typeface="Kanit"/>
                <a:ea typeface="Kanit"/>
                <a:cs typeface="Kanit"/>
                <a:sym typeface="Kanit"/>
              </a:rPr>
              <a:t>Feature Selection</a:t>
            </a:r>
            <a:endParaRPr/>
          </a:p>
        </p:txBody>
      </p:sp>
      <p:sp>
        <p:nvSpPr>
          <p:cNvPr id="395" name="Google Shape;395;p46"/>
          <p:cNvSpPr/>
          <p:nvPr/>
        </p:nvSpPr>
        <p:spPr>
          <a:xfrm>
            <a:off x="110000" y="863950"/>
            <a:ext cx="8921400" cy="42795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6" name="Google Shape;396;p46"/>
          <p:cNvPicPr preferRelativeResize="0"/>
          <p:nvPr/>
        </p:nvPicPr>
        <p:blipFill>
          <a:blip r:embed="rId3">
            <a:alphaModFix/>
          </a:blip>
          <a:stretch>
            <a:fillRect/>
          </a:stretch>
        </p:blipFill>
        <p:spPr>
          <a:xfrm>
            <a:off x="2572775" y="1435025"/>
            <a:ext cx="3880851" cy="3947700"/>
          </a:xfrm>
          <a:prstGeom prst="rect">
            <a:avLst/>
          </a:prstGeom>
          <a:noFill/>
          <a:ln>
            <a:noFill/>
          </a:ln>
        </p:spPr>
      </p:pic>
      <p:sp>
        <p:nvSpPr>
          <p:cNvPr id="397" name="Google Shape;397;p46"/>
          <p:cNvSpPr txBox="1"/>
          <p:nvPr/>
        </p:nvSpPr>
        <p:spPr>
          <a:xfrm>
            <a:off x="920525" y="919275"/>
            <a:ext cx="7674300" cy="3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Abel"/>
                <a:ea typeface="Abel"/>
                <a:cs typeface="Abel"/>
                <a:sym typeface="Abel"/>
              </a:rPr>
              <a:t>Backward feature elimination based on correlation with dependent variable </a:t>
            </a:r>
            <a:endParaRPr sz="1800" b="1">
              <a:solidFill>
                <a:schemeClr val="dk1"/>
              </a:solidFill>
              <a:latin typeface="Abel"/>
              <a:ea typeface="Abel"/>
              <a:cs typeface="Abel"/>
              <a:sym typeface="Ab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403" name="Google Shape;403;p47"/>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404" name="Google Shape;404;p47"/>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405" name="Google Shape;405;p47"/>
          <p:cNvSpPr/>
          <p:nvPr/>
        </p:nvSpPr>
        <p:spPr>
          <a:xfrm>
            <a:off x="445400" y="1105425"/>
            <a:ext cx="8069100" cy="39117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406" name="Google Shape;406;p47"/>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407" name="Google Shape;407;p47"/>
          <p:cNvSpPr/>
          <p:nvPr/>
        </p:nvSpPr>
        <p:spPr>
          <a:xfrm>
            <a:off x="121075" y="197325"/>
            <a:ext cx="89235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7"/>
          <p:cNvSpPr txBox="1"/>
          <p:nvPr/>
        </p:nvSpPr>
        <p:spPr>
          <a:xfrm>
            <a:off x="2423200" y="197325"/>
            <a:ext cx="39441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Applied algorithms</a:t>
            </a:r>
            <a:endParaRPr>
              <a:solidFill>
                <a:schemeClr val="dk1"/>
              </a:solidFill>
              <a:latin typeface="Abel"/>
              <a:ea typeface="Abel"/>
              <a:cs typeface="Abel"/>
              <a:sym typeface="Abel"/>
            </a:endParaRPr>
          </a:p>
        </p:txBody>
      </p:sp>
      <p:sp>
        <p:nvSpPr>
          <p:cNvPr id="409" name="Google Shape;409;p47"/>
          <p:cNvSpPr txBox="1"/>
          <p:nvPr/>
        </p:nvSpPr>
        <p:spPr>
          <a:xfrm>
            <a:off x="566125" y="1253000"/>
            <a:ext cx="78345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Kanit"/>
                <a:ea typeface="Kanit"/>
                <a:cs typeface="Kanit"/>
                <a:sym typeface="Kanit"/>
              </a:rPr>
              <a:t>1. AutoRegressive Integrated Moving Average</a:t>
            </a:r>
            <a:endParaRPr b="1">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p:txBody>
      </p:sp>
      <p:pic>
        <p:nvPicPr>
          <p:cNvPr id="410" name="Google Shape;410;p47"/>
          <p:cNvPicPr preferRelativeResize="0"/>
          <p:nvPr/>
        </p:nvPicPr>
        <p:blipFill>
          <a:blip r:embed="rId3">
            <a:alphaModFix/>
          </a:blip>
          <a:stretch>
            <a:fillRect/>
          </a:stretch>
        </p:blipFill>
        <p:spPr>
          <a:xfrm>
            <a:off x="1052513" y="1990725"/>
            <a:ext cx="6886575" cy="2533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8"/>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416" name="Google Shape;416;p48"/>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417" name="Google Shape;417;p48"/>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418" name="Google Shape;418;p48"/>
          <p:cNvSpPr/>
          <p:nvPr/>
        </p:nvSpPr>
        <p:spPr>
          <a:xfrm>
            <a:off x="445400" y="1105425"/>
            <a:ext cx="8069100" cy="39117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419" name="Google Shape;419;p48"/>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420" name="Google Shape;420;p48"/>
          <p:cNvSpPr/>
          <p:nvPr/>
        </p:nvSpPr>
        <p:spPr>
          <a:xfrm>
            <a:off x="445400" y="197325"/>
            <a:ext cx="80691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8"/>
          <p:cNvSpPr txBox="1"/>
          <p:nvPr/>
        </p:nvSpPr>
        <p:spPr>
          <a:xfrm>
            <a:off x="2423200" y="197325"/>
            <a:ext cx="39441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Applied algorithms</a:t>
            </a:r>
            <a:endParaRPr>
              <a:solidFill>
                <a:schemeClr val="dk1"/>
              </a:solidFill>
              <a:latin typeface="Abel"/>
              <a:ea typeface="Abel"/>
              <a:cs typeface="Abel"/>
              <a:sym typeface="Abel"/>
            </a:endParaRPr>
          </a:p>
        </p:txBody>
      </p:sp>
      <p:sp>
        <p:nvSpPr>
          <p:cNvPr id="422" name="Google Shape;422;p48"/>
          <p:cNvSpPr txBox="1"/>
          <p:nvPr/>
        </p:nvSpPr>
        <p:spPr>
          <a:xfrm>
            <a:off x="566125" y="1253000"/>
            <a:ext cx="78345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Kanit"/>
                <a:ea typeface="Kanit"/>
                <a:cs typeface="Kanit"/>
                <a:sym typeface="Kanit"/>
              </a:rPr>
              <a:t>2. Long Short-Term Memory</a:t>
            </a:r>
            <a:endParaRPr sz="1600" b="1">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45720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p:txBody>
      </p:sp>
      <p:pic>
        <p:nvPicPr>
          <p:cNvPr id="423" name="Google Shape;423;p48"/>
          <p:cNvPicPr preferRelativeResize="0"/>
          <p:nvPr/>
        </p:nvPicPr>
        <p:blipFill rotWithShape="1">
          <a:blip r:embed="rId3">
            <a:alphaModFix/>
          </a:blip>
          <a:srcRect l="8533"/>
          <a:stretch/>
        </p:blipFill>
        <p:spPr>
          <a:xfrm>
            <a:off x="2060999" y="1726175"/>
            <a:ext cx="4955587" cy="3047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9"/>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429" name="Google Shape;429;p49"/>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430" name="Google Shape;430;p49"/>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431" name="Google Shape;431;p49"/>
          <p:cNvSpPr/>
          <p:nvPr/>
        </p:nvSpPr>
        <p:spPr>
          <a:xfrm>
            <a:off x="445400" y="1105425"/>
            <a:ext cx="8069100" cy="39117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432" name="Google Shape;432;p49"/>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433" name="Google Shape;433;p49"/>
          <p:cNvSpPr/>
          <p:nvPr/>
        </p:nvSpPr>
        <p:spPr>
          <a:xfrm>
            <a:off x="121075" y="197325"/>
            <a:ext cx="89235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9"/>
          <p:cNvSpPr txBox="1"/>
          <p:nvPr/>
        </p:nvSpPr>
        <p:spPr>
          <a:xfrm>
            <a:off x="1099725" y="197325"/>
            <a:ext cx="6870600" cy="62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Experimental Results and Discussions</a:t>
            </a:r>
            <a:endParaRPr>
              <a:solidFill>
                <a:schemeClr val="dk1"/>
              </a:solidFill>
              <a:latin typeface="Abel"/>
              <a:ea typeface="Abel"/>
              <a:cs typeface="Abel"/>
              <a:sym typeface="Abel"/>
            </a:endParaRPr>
          </a:p>
        </p:txBody>
      </p:sp>
      <p:sp>
        <p:nvSpPr>
          <p:cNvPr id="435" name="Google Shape;435;p49"/>
          <p:cNvSpPr txBox="1"/>
          <p:nvPr/>
        </p:nvSpPr>
        <p:spPr>
          <a:xfrm>
            <a:off x="566125" y="1253000"/>
            <a:ext cx="78345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Kanit"/>
                <a:ea typeface="Kanit"/>
                <a:cs typeface="Kanit"/>
                <a:sym typeface="Kanit"/>
              </a:rPr>
              <a:t>1. Performance Metrics</a:t>
            </a: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r>
              <a:rPr lang="en">
                <a:solidFill>
                  <a:schemeClr val="dk1"/>
                </a:solidFill>
                <a:latin typeface="Kanit"/>
                <a:ea typeface="Kanit"/>
                <a:cs typeface="Kanit"/>
                <a:sym typeface="Kanit"/>
              </a:rPr>
              <a:t>R2 and MAPE are used for evaluating the performances of ARIMA and LSTM models</a:t>
            </a:r>
            <a:endParaRPr>
              <a:solidFill>
                <a:schemeClr val="dk1"/>
              </a:solidFill>
              <a:latin typeface="Kanit"/>
              <a:ea typeface="Kanit"/>
              <a:cs typeface="Kanit"/>
              <a:sym typeface="Kanit"/>
            </a:endParaRPr>
          </a:p>
          <a:p>
            <a:pPr marL="0" lvl="0" indent="0" algn="l" rtl="0">
              <a:spcBef>
                <a:spcPts val="0"/>
              </a:spcBef>
              <a:spcAft>
                <a:spcPts val="0"/>
              </a:spcAft>
              <a:buNone/>
            </a:pPr>
            <a:r>
              <a:rPr lang="en">
                <a:solidFill>
                  <a:schemeClr val="dk1"/>
                </a:solidFill>
                <a:latin typeface="Kanit"/>
                <a:ea typeface="Kanit"/>
                <a:cs typeface="Kanit"/>
                <a:sym typeface="Kanit"/>
              </a:rPr>
              <a:t>Predictions. R2 evaluates how well independent variables explain the dependent variable's variability, while MAPE measures prediction accuracy by comparing actual and predicted values' percentage difference.</a:t>
            </a: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45720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p:txBody>
      </p:sp>
      <p:pic>
        <p:nvPicPr>
          <p:cNvPr id="436" name="Google Shape;436;p49"/>
          <p:cNvPicPr preferRelativeResize="0"/>
          <p:nvPr/>
        </p:nvPicPr>
        <p:blipFill>
          <a:blip r:embed="rId3">
            <a:alphaModFix/>
          </a:blip>
          <a:stretch>
            <a:fillRect/>
          </a:stretch>
        </p:blipFill>
        <p:spPr>
          <a:xfrm>
            <a:off x="1042975" y="2761725"/>
            <a:ext cx="7058025" cy="1981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0"/>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442" name="Google Shape;442;p50"/>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443" name="Google Shape;443;p50"/>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444" name="Google Shape;444;p50"/>
          <p:cNvSpPr/>
          <p:nvPr/>
        </p:nvSpPr>
        <p:spPr>
          <a:xfrm>
            <a:off x="445400" y="1105425"/>
            <a:ext cx="8069100" cy="39117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445" name="Google Shape;445;p50"/>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446" name="Google Shape;446;p50"/>
          <p:cNvSpPr/>
          <p:nvPr/>
        </p:nvSpPr>
        <p:spPr>
          <a:xfrm>
            <a:off x="121075" y="197325"/>
            <a:ext cx="89235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0"/>
          <p:cNvSpPr txBox="1"/>
          <p:nvPr/>
        </p:nvSpPr>
        <p:spPr>
          <a:xfrm>
            <a:off x="1199375" y="197325"/>
            <a:ext cx="654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Experimental Results and Discussions</a:t>
            </a:r>
            <a:endParaRPr>
              <a:solidFill>
                <a:schemeClr val="dk1"/>
              </a:solidFill>
              <a:latin typeface="Abel"/>
              <a:ea typeface="Abel"/>
              <a:cs typeface="Abel"/>
              <a:sym typeface="Abel"/>
            </a:endParaRPr>
          </a:p>
          <a:p>
            <a:pPr marL="0" lvl="0" indent="0" algn="ctr" rtl="0">
              <a:spcBef>
                <a:spcPts val="0"/>
              </a:spcBef>
              <a:spcAft>
                <a:spcPts val="0"/>
              </a:spcAft>
              <a:buNone/>
            </a:pPr>
            <a:endParaRPr sz="3200" b="1">
              <a:solidFill>
                <a:schemeClr val="lt1"/>
              </a:solidFill>
              <a:latin typeface="Abel"/>
              <a:ea typeface="Abel"/>
              <a:cs typeface="Abel"/>
              <a:sym typeface="Abel"/>
            </a:endParaRPr>
          </a:p>
        </p:txBody>
      </p:sp>
      <p:sp>
        <p:nvSpPr>
          <p:cNvPr id="448" name="Google Shape;448;p50"/>
          <p:cNvSpPr txBox="1"/>
          <p:nvPr/>
        </p:nvSpPr>
        <p:spPr>
          <a:xfrm>
            <a:off x="566125" y="1253000"/>
            <a:ext cx="78345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Kanit"/>
                <a:ea typeface="Kanit"/>
                <a:cs typeface="Kanit"/>
                <a:sym typeface="Kanit"/>
              </a:rPr>
              <a:t>2. Performance Visualization</a:t>
            </a: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45720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r>
              <a:rPr lang="en">
                <a:solidFill>
                  <a:schemeClr val="dk1"/>
                </a:solidFill>
                <a:latin typeface="Kanit"/>
                <a:ea typeface="Kanit"/>
                <a:cs typeface="Kanit"/>
                <a:sym typeface="Kanit"/>
              </a:rPr>
              <a:t>                                                                                                            </a:t>
            </a:r>
            <a:endParaRPr>
              <a:solidFill>
                <a:schemeClr val="dk1"/>
              </a:solidFill>
              <a:latin typeface="Kanit"/>
              <a:ea typeface="Kanit"/>
              <a:cs typeface="Kanit"/>
              <a:sym typeface="Kanit"/>
            </a:endParaRPr>
          </a:p>
        </p:txBody>
      </p:sp>
      <p:pic>
        <p:nvPicPr>
          <p:cNvPr id="449" name="Google Shape;449;p50"/>
          <p:cNvPicPr preferRelativeResize="0"/>
          <p:nvPr/>
        </p:nvPicPr>
        <p:blipFill>
          <a:blip r:embed="rId3">
            <a:alphaModFix/>
          </a:blip>
          <a:stretch>
            <a:fillRect/>
          </a:stretch>
        </p:blipFill>
        <p:spPr>
          <a:xfrm>
            <a:off x="742175" y="2072975"/>
            <a:ext cx="3457301" cy="2286925"/>
          </a:xfrm>
          <a:prstGeom prst="rect">
            <a:avLst/>
          </a:prstGeom>
          <a:noFill/>
          <a:ln>
            <a:noFill/>
          </a:ln>
        </p:spPr>
      </p:pic>
      <p:pic>
        <p:nvPicPr>
          <p:cNvPr id="450" name="Google Shape;450;p50"/>
          <p:cNvPicPr preferRelativeResize="0"/>
          <p:nvPr/>
        </p:nvPicPr>
        <p:blipFill>
          <a:blip r:embed="rId4">
            <a:alphaModFix/>
          </a:blip>
          <a:stretch>
            <a:fillRect/>
          </a:stretch>
        </p:blipFill>
        <p:spPr>
          <a:xfrm>
            <a:off x="4674775" y="2048975"/>
            <a:ext cx="3592424" cy="2286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1"/>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456" name="Google Shape;456;p51"/>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457" name="Google Shape;457;p51"/>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458" name="Google Shape;458;p51"/>
          <p:cNvSpPr/>
          <p:nvPr/>
        </p:nvSpPr>
        <p:spPr>
          <a:xfrm>
            <a:off x="445400" y="1105425"/>
            <a:ext cx="8069100" cy="39117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459" name="Google Shape;459;p51"/>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460" name="Google Shape;460;p51"/>
          <p:cNvSpPr/>
          <p:nvPr/>
        </p:nvSpPr>
        <p:spPr>
          <a:xfrm>
            <a:off x="121075" y="197325"/>
            <a:ext cx="89235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txBox="1"/>
          <p:nvPr/>
        </p:nvSpPr>
        <p:spPr>
          <a:xfrm>
            <a:off x="1175925" y="197325"/>
            <a:ext cx="68151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Experimental Results and Discussions</a:t>
            </a:r>
            <a:endParaRPr>
              <a:solidFill>
                <a:schemeClr val="dk1"/>
              </a:solidFill>
              <a:latin typeface="Abel"/>
              <a:ea typeface="Abel"/>
              <a:cs typeface="Abel"/>
              <a:sym typeface="Abel"/>
            </a:endParaRPr>
          </a:p>
          <a:p>
            <a:pPr marL="0" lvl="0" indent="0" algn="ctr" rtl="0">
              <a:spcBef>
                <a:spcPts val="0"/>
              </a:spcBef>
              <a:spcAft>
                <a:spcPts val="0"/>
              </a:spcAft>
              <a:buNone/>
            </a:pPr>
            <a:endParaRPr sz="3200" b="1">
              <a:solidFill>
                <a:schemeClr val="lt1"/>
              </a:solidFill>
              <a:latin typeface="Abel"/>
              <a:ea typeface="Abel"/>
              <a:cs typeface="Abel"/>
              <a:sym typeface="Abel"/>
            </a:endParaRPr>
          </a:p>
        </p:txBody>
      </p:sp>
      <p:sp>
        <p:nvSpPr>
          <p:cNvPr id="462" name="Google Shape;462;p51"/>
          <p:cNvSpPr txBox="1"/>
          <p:nvPr/>
        </p:nvSpPr>
        <p:spPr>
          <a:xfrm>
            <a:off x="566125" y="1253000"/>
            <a:ext cx="78345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Kanit"/>
                <a:ea typeface="Kanit"/>
                <a:cs typeface="Kanit"/>
                <a:sym typeface="Kanit"/>
              </a:rPr>
              <a:t>3. Performance and Loss Evaluation</a:t>
            </a: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r>
              <a:rPr lang="en">
                <a:solidFill>
                  <a:schemeClr val="dk1"/>
                </a:solidFill>
                <a:latin typeface="Kanit"/>
                <a:ea typeface="Kanit"/>
                <a:cs typeface="Kanit"/>
                <a:sym typeface="Kanit"/>
              </a:rPr>
              <a:t>                                                                                                   </a:t>
            </a: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45720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r>
              <a:rPr lang="en">
                <a:solidFill>
                  <a:schemeClr val="dk1"/>
                </a:solidFill>
                <a:latin typeface="Kanit"/>
                <a:ea typeface="Kanit"/>
                <a:cs typeface="Kanit"/>
                <a:sym typeface="Kanit"/>
              </a:rPr>
              <a:t>                                                                 </a:t>
            </a:r>
            <a:endParaRPr>
              <a:solidFill>
                <a:schemeClr val="dk1"/>
              </a:solidFill>
              <a:latin typeface="Kanit"/>
              <a:ea typeface="Kanit"/>
              <a:cs typeface="Kanit"/>
              <a:sym typeface="Kanit"/>
            </a:endParaRPr>
          </a:p>
        </p:txBody>
      </p:sp>
      <p:pic>
        <p:nvPicPr>
          <p:cNvPr id="463" name="Google Shape;463;p51"/>
          <p:cNvPicPr preferRelativeResize="0"/>
          <p:nvPr/>
        </p:nvPicPr>
        <p:blipFill>
          <a:blip r:embed="rId3">
            <a:alphaModFix/>
          </a:blip>
          <a:stretch>
            <a:fillRect/>
          </a:stretch>
        </p:blipFill>
        <p:spPr>
          <a:xfrm>
            <a:off x="566125" y="1776200"/>
            <a:ext cx="3820925" cy="3047701"/>
          </a:xfrm>
          <a:prstGeom prst="rect">
            <a:avLst/>
          </a:prstGeom>
          <a:noFill/>
          <a:ln>
            <a:noFill/>
          </a:ln>
        </p:spPr>
      </p:pic>
      <p:pic>
        <p:nvPicPr>
          <p:cNvPr id="464" name="Google Shape;464;p51"/>
          <p:cNvPicPr preferRelativeResize="0"/>
          <p:nvPr/>
        </p:nvPicPr>
        <p:blipFill>
          <a:blip r:embed="rId4">
            <a:alphaModFix/>
          </a:blip>
          <a:stretch>
            <a:fillRect/>
          </a:stretch>
        </p:blipFill>
        <p:spPr>
          <a:xfrm>
            <a:off x="4609169" y="1776200"/>
            <a:ext cx="3710955" cy="304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2"/>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470" name="Google Shape;470;p52"/>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471" name="Google Shape;471;p52"/>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472" name="Google Shape;472;p52"/>
          <p:cNvSpPr/>
          <p:nvPr/>
        </p:nvSpPr>
        <p:spPr>
          <a:xfrm>
            <a:off x="445400" y="1105425"/>
            <a:ext cx="8069100" cy="39117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473" name="Google Shape;473;p52"/>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474" name="Google Shape;474;p52"/>
          <p:cNvSpPr/>
          <p:nvPr/>
        </p:nvSpPr>
        <p:spPr>
          <a:xfrm>
            <a:off x="445400" y="197325"/>
            <a:ext cx="80691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2"/>
          <p:cNvSpPr txBox="1"/>
          <p:nvPr/>
        </p:nvSpPr>
        <p:spPr>
          <a:xfrm>
            <a:off x="1328325" y="197325"/>
            <a:ext cx="59565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Future Scope</a:t>
            </a:r>
            <a:endParaRPr>
              <a:solidFill>
                <a:schemeClr val="dk1"/>
              </a:solidFill>
              <a:latin typeface="Abel"/>
              <a:ea typeface="Abel"/>
              <a:cs typeface="Abel"/>
              <a:sym typeface="Abel"/>
            </a:endParaRPr>
          </a:p>
          <a:p>
            <a:pPr marL="0" lvl="0" indent="0" algn="ctr" rtl="0">
              <a:spcBef>
                <a:spcPts val="0"/>
              </a:spcBef>
              <a:spcAft>
                <a:spcPts val="0"/>
              </a:spcAft>
              <a:buNone/>
            </a:pPr>
            <a:endParaRPr sz="3200" b="1">
              <a:solidFill>
                <a:schemeClr val="lt1"/>
              </a:solidFill>
              <a:latin typeface="Abel"/>
              <a:ea typeface="Abel"/>
              <a:cs typeface="Abel"/>
              <a:sym typeface="Abel"/>
            </a:endParaRPr>
          </a:p>
        </p:txBody>
      </p:sp>
      <p:sp>
        <p:nvSpPr>
          <p:cNvPr id="476" name="Google Shape;476;p52"/>
          <p:cNvSpPr txBox="1"/>
          <p:nvPr/>
        </p:nvSpPr>
        <p:spPr>
          <a:xfrm>
            <a:off x="562700" y="1548125"/>
            <a:ext cx="7834500" cy="3185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Explore ensemble methods like Boosting for improved accuracy.</a:t>
            </a:r>
            <a:endParaRPr sz="1800">
              <a:solidFill>
                <a:schemeClr val="dk1"/>
              </a:solidFill>
              <a:latin typeface="Kanit"/>
              <a:ea typeface="Kanit"/>
              <a:cs typeface="Kanit"/>
              <a:sym typeface="Kanit"/>
            </a:endParaRPr>
          </a:p>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Investigate Recurrent Neural Networks and hybrid models for complex pattern recognition.</a:t>
            </a:r>
            <a:endParaRPr sz="1800">
              <a:solidFill>
                <a:schemeClr val="dk1"/>
              </a:solidFill>
              <a:latin typeface="Kanit"/>
              <a:ea typeface="Kanit"/>
              <a:cs typeface="Kanit"/>
              <a:sym typeface="Kanit"/>
            </a:endParaRPr>
          </a:p>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Optimize models for financial time series data to enhance performance.</a:t>
            </a:r>
            <a:endParaRPr sz="1800">
              <a:solidFill>
                <a:schemeClr val="dk1"/>
              </a:solidFill>
              <a:latin typeface="Kanit"/>
              <a:ea typeface="Kanit"/>
              <a:cs typeface="Kanit"/>
              <a:sym typeface="Kanit"/>
            </a:endParaRPr>
          </a:p>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Incorporate news sentiment analysis and social media data for a comprehensive view.</a:t>
            </a:r>
            <a:endParaRPr sz="1800">
              <a:solidFill>
                <a:schemeClr val="dk1"/>
              </a:solidFill>
              <a:latin typeface="Kanit"/>
              <a:ea typeface="Kanit"/>
              <a:cs typeface="Kanit"/>
              <a:sym typeface="Kanit"/>
            </a:endParaRPr>
          </a:p>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Consider alternative datasets to augment existing data sources.</a:t>
            </a:r>
            <a:endParaRPr sz="1800">
              <a:solidFill>
                <a:schemeClr val="dk1"/>
              </a:solidFill>
              <a:latin typeface="Kanit"/>
              <a:ea typeface="Kanit"/>
              <a:cs typeface="Kanit"/>
              <a:sym typeface="Kanit"/>
            </a:endParaRPr>
          </a:p>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Further research on classification-based price prediction for practical decision-making.</a:t>
            </a:r>
            <a:endParaRPr sz="1800">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45720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r>
              <a:rPr lang="en">
                <a:solidFill>
                  <a:schemeClr val="dk1"/>
                </a:solidFill>
                <a:latin typeface="Kanit"/>
                <a:ea typeface="Kanit"/>
                <a:cs typeface="Kanit"/>
                <a:sym typeface="Kanit"/>
              </a:rPr>
              <a:t>                                                                 </a:t>
            </a:r>
            <a:endParaRPr>
              <a:solidFill>
                <a:schemeClr val="dk1"/>
              </a:solidFill>
              <a:latin typeface="Kanit"/>
              <a:ea typeface="Kanit"/>
              <a:cs typeface="Kanit"/>
              <a:sym typeface="Kani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3"/>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482" name="Google Shape;482;p53"/>
          <p:cNvSpPr txBox="1"/>
          <p:nvPr/>
        </p:nvSpPr>
        <p:spPr>
          <a:xfrm>
            <a:off x="898675" y="1390600"/>
            <a:ext cx="2712900" cy="30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sz="1800">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None/>
            </a:pPr>
            <a:endParaRPr>
              <a:solidFill>
                <a:schemeClr val="dk1"/>
              </a:solidFill>
              <a:latin typeface="Kanit"/>
              <a:ea typeface="Kanit"/>
              <a:cs typeface="Kanit"/>
              <a:sym typeface="Kanit"/>
            </a:endParaRPr>
          </a:p>
        </p:txBody>
      </p:sp>
      <p:sp>
        <p:nvSpPr>
          <p:cNvPr id="483" name="Google Shape;483;p53"/>
          <p:cNvSpPr txBox="1">
            <a:spLocks noGrp="1"/>
          </p:cNvSpPr>
          <p:nvPr>
            <p:ph type="subTitle" idx="3"/>
          </p:nvPr>
        </p:nvSpPr>
        <p:spPr>
          <a:xfrm>
            <a:off x="944125" y="1614402"/>
            <a:ext cx="2820600" cy="25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p:txBody>
      </p:sp>
      <p:sp>
        <p:nvSpPr>
          <p:cNvPr id="484" name="Google Shape;484;p53"/>
          <p:cNvSpPr/>
          <p:nvPr/>
        </p:nvSpPr>
        <p:spPr>
          <a:xfrm>
            <a:off x="445400" y="1105425"/>
            <a:ext cx="8069100" cy="39117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600"/>
              </a:spcBef>
              <a:spcAft>
                <a:spcPts val="600"/>
              </a:spcAft>
              <a:buNone/>
            </a:pPr>
            <a:endParaRPr/>
          </a:p>
        </p:txBody>
      </p:sp>
      <p:sp>
        <p:nvSpPr>
          <p:cNvPr id="485" name="Google Shape;485;p53"/>
          <p:cNvSpPr txBox="1"/>
          <p:nvPr/>
        </p:nvSpPr>
        <p:spPr>
          <a:xfrm>
            <a:off x="611575" y="3616525"/>
            <a:ext cx="3000000" cy="26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Kanit"/>
              <a:ea typeface="Kanit"/>
              <a:cs typeface="Kanit"/>
              <a:sym typeface="Kanit"/>
            </a:endParaRPr>
          </a:p>
        </p:txBody>
      </p:sp>
      <p:sp>
        <p:nvSpPr>
          <p:cNvPr id="486" name="Google Shape;486;p53"/>
          <p:cNvSpPr/>
          <p:nvPr/>
        </p:nvSpPr>
        <p:spPr>
          <a:xfrm>
            <a:off x="445400" y="197325"/>
            <a:ext cx="8069100" cy="702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3"/>
          <p:cNvSpPr txBox="1"/>
          <p:nvPr/>
        </p:nvSpPr>
        <p:spPr>
          <a:xfrm>
            <a:off x="1328325" y="197325"/>
            <a:ext cx="59565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lt1"/>
                </a:solidFill>
                <a:latin typeface="Abel"/>
                <a:ea typeface="Abel"/>
                <a:cs typeface="Abel"/>
                <a:sym typeface="Abel"/>
              </a:rPr>
              <a:t>Conclusion </a:t>
            </a:r>
            <a:endParaRPr>
              <a:solidFill>
                <a:schemeClr val="dk1"/>
              </a:solidFill>
              <a:latin typeface="Abel"/>
              <a:ea typeface="Abel"/>
              <a:cs typeface="Abel"/>
              <a:sym typeface="Abel"/>
            </a:endParaRPr>
          </a:p>
          <a:p>
            <a:pPr marL="0" lvl="0" indent="0" algn="ctr" rtl="0">
              <a:spcBef>
                <a:spcPts val="0"/>
              </a:spcBef>
              <a:spcAft>
                <a:spcPts val="0"/>
              </a:spcAft>
              <a:buNone/>
            </a:pPr>
            <a:endParaRPr sz="3200" b="1">
              <a:solidFill>
                <a:schemeClr val="lt1"/>
              </a:solidFill>
              <a:latin typeface="Abel"/>
              <a:ea typeface="Abel"/>
              <a:cs typeface="Abel"/>
              <a:sym typeface="Abel"/>
            </a:endParaRPr>
          </a:p>
        </p:txBody>
      </p:sp>
      <p:sp>
        <p:nvSpPr>
          <p:cNvPr id="488" name="Google Shape;488;p53"/>
          <p:cNvSpPr txBox="1"/>
          <p:nvPr/>
        </p:nvSpPr>
        <p:spPr>
          <a:xfrm>
            <a:off x="562700" y="1831725"/>
            <a:ext cx="7834500" cy="3185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Explored ARIMA and LSTM models for stock price prediction.</a:t>
            </a:r>
            <a:endParaRPr sz="1800">
              <a:solidFill>
                <a:schemeClr val="dk1"/>
              </a:solidFill>
              <a:latin typeface="Kanit"/>
              <a:ea typeface="Kanit"/>
              <a:cs typeface="Kanit"/>
              <a:sym typeface="Kanit"/>
            </a:endParaRPr>
          </a:p>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Acknowledged the limitations of relying solely on technical indicators.</a:t>
            </a:r>
            <a:endParaRPr sz="1800">
              <a:solidFill>
                <a:schemeClr val="dk1"/>
              </a:solidFill>
              <a:latin typeface="Kanit"/>
              <a:ea typeface="Kanit"/>
              <a:cs typeface="Kanit"/>
              <a:sym typeface="Kanit"/>
            </a:endParaRPr>
          </a:p>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Highlighted the need for incorporating fundamental factors and alternative datasets.</a:t>
            </a:r>
            <a:endParaRPr sz="1800">
              <a:solidFill>
                <a:schemeClr val="dk1"/>
              </a:solidFill>
              <a:latin typeface="Kanit"/>
              <a:ea typeface="Kanit"/>
              <a:cs typeface="Kanit"/>
              <a:sym typeface="Kanit"/>
            </a:endParaRPr>
          </a:p>
          <a:p>
            <a:pPr marL="457200" lvl="0" indent="-342900" algn="l" rtl="0">
              <a:spcBef>
                <a:spcPts val="0"/>
              </a:spcBef>
              <a:spcAft>
                <a:spcPts val="0"/>
              </a:spcAft>
              <a:buClr>
                <a:schemeClr val="dk1"/>
              </a:buClr>
              <a:buSzPts val="1800"/>
              <a:buFont typeface="Kanit"/>
              <a:buChar char="❏"/>
            </a:pPr>
            <a:r>
              <a:rPr lang="en" sz="1800">
                <a:solidFill>
                  <a:schemeClr val="dk1"/>
                </a:solidFill>
                <a:latin typeface="Kanit"/>
                <a:ea typeface="Kanit"/>
                <a:cs typeface="Kanit"/>
                <a:sym typeface="Kanit"/>
              </a:rPr>
              <a:t>Suggested framing price prediction as a classification problem for actionable insights.</a:t>
            </a:r>
            <a:endParaRPr sz="1800">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45720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endParaRPr>
              <a:solidFill>
                <a:schemeClr val="dk1"/>
              </a:solidFill>
              <a:latin typeface="Kanit"/>
              <a:ea typeface="Kanit"/>
              <a:cs typeface="Kanit"/>
              <a:sym typeface="Kanit"/>
            </a:endParaRPr>
          </a:p>
          <a:p>
            <a:pPr marL="0" lvl="0" indent="0" algn="l" rtl="0">
              <a:spcBef>
                <a:spcPts val="0"/>
              </a:spcBef>
              <a:spcAft>
                <a:spcPts val="0"/>
              </a:spcAft>
              <a:buNone/>
            </a:pPr>
            <a:r>
              <a:rPr lang="en">
                <a:solidFill>
                  <a:schemeClr val="dk1"/>
                </a:solidFill>
                <a:latin typeface="Kanit"/>
                <a:ea typeface="Kanit"/>
                <a:cs typeface="Kanit"/>
                <a:sym typeface="Kanit"/>
              </a:rPr>
              <a:t>                                                                 </a:t>
            </a:r>
            <a:endParaRPr>
              <a:solidFill>
                <a:schemeClr val="dk1"/>
              </a:solidFill>
              <a:latin typeface="Kanit"/>
              <a:ea typeface="Kanit"/>
              <a:cs typeface="Kanit"/>
              <a:sym typeface="Kani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4"/>
          <p:cNvSpPr txBox="1">
            <a:spLocks noGrp="1"/>
          </p:cNvSpPr>
          <p:nvPr>
            <p:ph type="subTitle" idx="1"/>
          </p:nvPr>
        </p:nvSpPr>
        <p:spPr>
          <a:xfrm>
            <a:off x="1548444" y="4232325"/>
            <a:ext cx="6047100" cy="30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4"/>
          <p:cNvSpPr/>
          <p:nvPr/>
        </p:nvSpPr>
        <p:spPr>
          <a:xfrm>
            <a:off x="665125" y="378550"/>
            <a:ext cx="7902300" cy="43095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4"/>
          <p:cNvSpPr txBox="1">
            <a:spLocks noGrp="1"/>
          </p:cNvSpPr>
          <p:nvPr>
            <p:ph type="ctrTitle"/>
          </p:nvPr>
        </p:nvSpPr>
        <p:spPr>
          <a:xfrm>
            <a:off x="1548451" y="2052900"/>
            <a:ext cx="6537900" cy="204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4600"/>
          </a:p>
          <a:p>
            <a:pPr marL="0" lvl="0" indent="0" algn="ctr" rtl="0">
              <a:spcBef>
                <a:spcPts val="0"/>
              </a:spcBef>
              <a:spcAft>
                <a:spcPts val="0"/>
              </a:spcAft>
              <a:buNone/>
            </a:pPr>
            <a:endParaRPr/>
          </a:p>
        </p:txBody>
      </p:sp>
      <p:sp>
        <p:nvSpPr>
          <p:cNvPr id="496" name="Google Shape;496;p54"/>
          <p:cNvSpPr/>
          <p:nvPr/>
        </p:nvSpPr>
        <p:spPr>
          <a:xfrm>
            <a:off x="1114250" y="774200"/>
            <a:ext cx="7047000" cy="3668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4"/>
          <p:cNvSpPr txBox="1">
            <a:spLocks noGrp="1"/>
          </p:cNvSpPr>
          <p:nvPr>
            <p:ph type="ctrTitle" idx="2"/>
          </p:nvPr>
        </p:nvSpPr>
        <p:spPr>
          <a:xfrm>
            <a:off x="1263950" y="1344225"/>
            <a:ext cx="6619200" cy="24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solidFill>
                  <a:schemeClr val="dk1"/>
                </a:solidFill>
              </a:rPr>
              <a:t>Thank You!</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1250100" y="578675"/>
            <a:ext cx="6643800" cy="4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Objectives</a:t>
            </a:r>
            <a:endParaRPr/>
          </a:p>
        </p:txBody>
      </p:sp>
      <p:sp>
        <p:nvSpPr>
          <p:cNvPr id="193" name="Google Shape;193;p29"/>
          <p:cNvSpPr txBox="1"/>
          <p:nvPr/>
        </p:nvSpPr>
        <p:spPr>
          <a:xfrm>
            <a:off x="1328325" y="4135605"/>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chemeClr val="dk1"/>
              </a:solidFill>
              <a:latin typeface="Abel"/>
              <a:ea typeface="Abel"/>
              <a:cs typeface="Abel"/>
              <a:sym typeface="Abel"/>
            </a:endParaRPr>
          </a:p>
        </p:txBody>
      </p:sp>
      <p:sp>
        <p:nvSpPr>
          <p:cNvPr id="194" name="Google Shape;194;p29"/>
          <p:cNvSpPr txBox="1"/>
          <p:nvPr/>
        </p:nvSpPr>
        <p:spPr>
          <a:xfrm>
            <a:off x="985950" y="1047900"/>
            <a:ext cx="7259400" cy="35493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r>
              <a:rPr lang="en" sz="1800">
                <a:solidFill>
                  <a:schemeClr val="dk1"/>
                </a:solidFill>
                <a:latin typeface="Kanit"/>
                <a:ea typeface="Kanit"/>
                <a:cs typeface="Kanit"/>
                <a:sym typeface="Kanit"/>
              </a:rPr>
              <a:t>Improve performance by leveraging Technical Indicators and Long Short-Term Memory (LSTM) based models.</a:t>
            </a: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r>
              <a:rPr lang="en" sz="1800">
                <a:solidFill>
                  <a:schemeClr val="dk1"/>
                </a:solidFill>
                <a:latin typeface="Kanit"/>
                <a:ea typeface="Kanit"/>
                <a:cs typeface="Kanit"/>
                <a:sym typeface="Kanit"/>
              </a:rPr>
              <a:t>Better understand and predict stock market trends.</a:t>
            </a: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r>
              <a:rPr lang="en" sz="1800">
                <a:solidFill>
                  <a:schemeClr val="dk1"/>
                </a:solidFill>
                <a:latin typeface="Kanit"/>
                <a:ea typeface="Kanit"/>
                <a:cs typeface="Kanit"/>
                <a:sym typeface="Kanit"/>
              </a:rPr>
              <a:t>Empower investors to make more informed decisions and optimize their strategies.</a:t>
            </a: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p>
            <a:pPr marL="457200" marR="0" lvl="0" indent="0" algn="l" rtl="0">
              <a:lnSpc>
                <a:spcPct val="100000"/>
              </a:lnSpc>
              <a:spcBef>
                <a:spcPts val="0"/>
              </a:spcBef>
              <a:spcAft>
                <a:spcPts val="0"/>
              </a:spcAft>
              <a:buNone/>
            </a:pPr>
            <a:endParaRPr sz="1800">
              <a:solidFill>
                <a:schemeClr val="dk1"/>
              </a:solidFill>
              <a:latin typeface="Kanit"/>
              <a:ea typeface="Kanit"/>
              <a:cs typeface="Kanit"/>
              <a:sym typeface="Kanit"/>
            </a:endParaRPr>
          </a:p>
        </p:txBody>
      </p:sp>
      <p:sp>
        <p:nvSpPr>
          <p:cNvPr id="195" name="Google Shape;195;p29"/>
          <p:cNvSpPr/>
          <p:nvPr/>
        </p:nvSpPr>
        <p:spPr>
          <a:xfrm>
            <a:off x="1074702" y="1690875"/>
            <a:ext cx="256379" cy="278254"/>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 name="Google Shape;196;p29"/>
          <p:cNvSpPr/>
          <p:nvPr/>
        </p:nvSpPr>
        <p:spPr>
          <a:xfrm>
            <a:off x="1074702" y="2489013"/>
            <a:ext cx="256379" cy="278254"/>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7" name="Google Shape;197;p29"/>
          <p:cNvSpPr/>
          <p:nvPr/>
        </p:nvSpPr>
        <p:spPr>
          <a:xfrm>
            <a:off x="1074702" y="3082400"/>
            <a:ext cx="256379" cy="278254"/>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03" name="Google Shape;203;p30"/>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04" name="Google Shape;204;p30"/>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5" name="Google Shape;205;p30"/>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6" name="Google Shape;206;p30"/>
          <p:cNvSpPr/>
          <p:nvPr/>
        </p:nvSpPr>
        <p:spPr>
          <a:xfrm>
            <a:off x="425250" y="143700"/>
            <a:ext cx="8358000" cy="7203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150" y="984700"/>
            <a:ext cx="9144000" cy="40521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633200" y="143700"/>
            <a:ext cx="7620000" cy="53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300">
                <a:solidFill>
                  <a:schemeClr val="lt1"/>
                </a:solidFill>
                <a:latin typeface="Kanit"/>
                <a:ea typeface="Kanit"/>
                <a:cs typeface="Kanit"/>
                <a:sym typeface="Kanit"/>
              </a:rPr>
              <a:t>Literature Survey</a:t>
            </a:r>
            <a:endParaRPr>
              <a:solidFill>
                <a:schemeClr val="lt1"/>
              </a:solidFill>
              <a:latin typeface="Abel"/>
              <a:ea typeface="Abel"/>
              <a:cs typeface="Abel"/>
              <a:sym typeface="Abel"/>
            </a:endParaRPr>
          </a:p>
        </p:txBody>
      </p:sp>
      <p:graphicFrame>
        <p:nvGraphicFramePr>
          <p:cNvPr id="209" name="Google Shape;209;p30"/>
          <p:cNvGraphicFramePr/>
          <p:nvPr/>
        </p:nvGraphicFramePr>
        <p:xfrm>
          <a:off x="310888" y="1082963"/>
          <a:ext cx="8586700" cy="3844895"/>
        </p:xfrm>
        <a:graphic>
          <a:graphicData uri="http://schemas.openxmlformats.org/drawingml/2006/table">
            <a:tbl>
              <a:tblPr>
                <a:noFill/>
                <a:tableStyleId>{65C00141-82D0-4818-BB7D-C398A96E5053}</a:tableStyleId>
              </a:tblPr>
              <a:tblGrid>
                <a:gridCol w="1728075">
                  <a:extLst>
                    <a:ext uri="{9D8B030D-6E8A-4147-A177-3AD203B41FA5}">
                      <a16:colId xmlns:a16="http://schemas.microsoft.com/office/drawing/2014/main" val="20000"/>
                    </a:ext>
                  </a:extLst>
                </a:gridCol>
                <a:gridCol w="1631525">
                  <a:extLst>
                    <a:ext uri="{9D8B030D-6E8A-4147-A177-3AD203B41FA5}">
                      <a16:colId xmlns:a16="http://schemas.microsoft.com/office/drawing/2014/main" val="20001"/>
                    </a:ext>
                  </a:extLst>
                </a:gridCol>
                <a:gridCol w="1700850">
                  <a:extLst>
                    <a:ext uri="{9D8B030D-6E8A-4147-A177-3AD203B41FA5}">
                      <a16:colId xmlns:a16="http://schemas.microsoft.com/office/drawing/2014/main" val="20002"/>
                    </a:ext>
                  </a:extLst>
                </a:gridCol>
                <a:gridCol w="1811600">
                  <a:extLst>
                    <a:ext uri="{9D8B030D-6E8A-4147-A177-3AD203B41FA5}">
                      <a16:colId xmlns:a16="http://schemas.microsoft.com/office/drawing/2014/main" val="20003"/>
                    </a:ext>
                  </a:extLst>
                </a:gridCol>
                <a:gridCol w="1714650">
                  <a:extLst>
                    <a:ext uri="{9D8B030D-6E8A-4147-A177-3AD203B41FA5}">
                      <a16:colId xmlns:a16="http://schemas.microsoft.com/office/drawing/2014/main" val="20004"/>
                    </a:ext>
                  </a:extLst>
                </a:gridCol>
              </a:tblGrid>
              <a:tr h="853525">
                <a:tc>
                  <a:txBody>
                    <a:bodyPr/>
                    <a:lstStyle/>
                    <a:p>
                      <a:pPr marL="0" lvl="0" indent="0" algn="l" rtl="0">
                        <a:spcBef>
                          <a:spcPts val="0"/>
                        </a:spcBef>
                        <a:spcAft>
                          <a:spcPts val="0"/>
                        </a:spcAft>
                        <a:buNone/>
                      </a:pPr>
                      <a:endParaRPr/>
                    </a:p>
                    <a:p>
                      <a:pPr marL="0" lvl="0" indent="0" algn="ctr" rtl="0">
                        <a:spcBef>
                          <a:spcPts val="0"/>
                        </a:spcBef>
                        <a:spcAft>
                          <a:spcPts val="0"/>
                        </a:spcAft>
                        <a:buNone/>
                      </a:pPr>
                      <a:r>
                        <a:rPr lang="en" sz="1700" b="1">
                          <a:latin typeface="Kanit"/>
                          <a:ea typeface="Kanit"/>
                          <a:cs typeface="Kanit"/>
                          <a:sym typeface="Kanit"/>
                        </a:rPr>
                        <a:t>Research paper</a:t>
                      </a:r>
                      <a:endParaRPr sz="1700" b="1">
                        <a:latin typeface="Kanit"/>
                        <a:ea typeface="Kanit"/>
                        <a:cs typeface="Kanit"/>
                        <a:sym typeface="Kanit"/>
                      </a:endParaRPr>
                    </a:p>
                  </a:txBody>
                  <a:tcPr marL="91425" marR="91425" marT="91425" marB="91425"/>
                </a:tc>
                <a:tc>
                  <a:txBody>
                    <a:bodyPr/>
                    <a:lstStyle/>
                    <a:p>
                      <a:pPr marL="0" lvl="0" indent="0" algn="ctr" rtl="0">
                        <a:spcBef>
                          <a:spcPts val="0"/>
                        </a:spcBef>
                        <a:spcAft>
                          <a:spcPts val="0"/>
                        </a:spcAft>
                        <a:buNone/>
                      </a:pPr>
                      <a:endParaRPr>
                        <a:solidFill>
                          <a:schemeClr val="dk1"/>
                        </a:solidFill>
                        <a:latin typeface="Kanit"/>
                        <a:ea typeface="Kanit"/>
                        <a:cs typeface="Kanit"/>
                        <a:sym typeface="Kanit"/>
                      </a:endParaRPr>
                    </a:p>
                    <a:p>
                      <a:pPr marL="0" lvl="0" indent="0" algn="ctr" rtl="0">
                        <a:spcBef>
                          <a:spcPts val="0"/>
                        </a:spcBef>
                        <a:spcAft>
                          <a:spcPts val="0"/>
                        </a:spcAft>
                        <a:buClr>
                          <a:schemeClr val="dk1"/>
                        </a:buClr>
                        <a:buSzPts val="1100"/>
                        <a:buFont typeface="Arial"/>
                        <a:buNone/>
                      </a:pPr>
                      <a:r>
                        <a:rPr lang="en" sz="1700" b="1">
                          <a:solidFill>
                            <a:schemeClr val="dk1"/>
                          </a:solidFill>
                          <a:latin typeface="Kanit"/>
                          <a:ea typeface="Kanit"/>
                          <a:cs typeface="Kanit"/>
                          <a:sym typeface="Kanit"/>
                        </a:rPr>
                        <a:t>Journal</a:t>
                      </a:r>
                      <a:endParaRPr/>
                    </a:p>
                  </a:txBody>
                  <a:tcPr marL="91425" marR="91425" marT="91425" marB="91425"/>
                </a:tc>
                <a:tc>
                  <a:txBody>
                    <a:bodyPr/>
                    <a:lstStyle/>
                    <a:p>
                      <a:pPr marL="0" lvl="0" indent="0" algn="ctr" rtl="0">
                        <a:spcBef>
                          <a:spcPts val="0"/>
                        </a:spcBef>
                        <a:spcAft>
                          <a:spcPts val="0"/>
                        </a:spcAft>
                        <a:buNone/>
                      </a:pPr>
                      <a:endParaRPr sz="1700" b="1">
                        <a:solidFill>
                          <a:schemeClr val="dk1"/>
                        </a:solidFill>
                        <a:latin typeface="Kanit"/>
                        <a:ea typeface="Kanit"/>
                        <a:cs typeface="Kanit"/>
                        <a:sym typeface="Kanit"/>
                      </a:endParaRPr>
                    </a:p>
                    <a:p>
                      <a:pPr marL="0" lvl="0" indent="0" algn="ctr" rtl="0">
                        <a:spcBef>
                          <a:spcPts val="0"/>
                        </a:spcBef>
                        <a:spcAft>
                          <a:spcPts val="0"/>
                        </a:spcAft>
                        <a:buClr>
                          <a:schemeClr val="dk1"/>
                        </a:buClr>
                        <a:buSzPts val="1100"/>
                        <a:buFont typeface="Arial"/>
                        <a:buNone/>
                      </a:pPr>
                      <a:r>
                        <a:rPr lang="en" sz="1700" b="1">
                          <a:solidFill>
                            <a:schemeClr val="dk1"/>
                          </a:solidFill>
                          <a:latin typeface="Kanit"/>
                          <a:ea typeface="Kanit"/>
                          <a:cs typeface="Kanit"/>
                          <a:sym typeface="Kanit"/>
                        </a:rPr>
                        <a:t>Dataset</a:t>
                      </a:r>
                      <a:endParaRPr/>
                    </a:p>
                  </a:txBody>
                  <a:tcPr marL="91425" marR="91425" marT="91425" marB="91425"/>
                </a:tc>
                <a:tc>
                  <a:txBody>
                    <a:bodyPr/>
                    <a:lstStyle/>
                    <a:p>
                      <a:pPr marL="0" lvl="0" indent="0" algn="ctr" rtl="0">
                        <a:spcBef>
                          <a:spcPts val="0"/>
                        </a:spcBef>
                        <a:spcAft>
                          <a:spcPts val="0"/>
                        </a:spcAft>
                        <a:buNone/>
                      </a:pPr>
                      <a:endParaRPr sz="1700" b="1">
                        <a:solidFill>
                          <a:schemeClr val="dk1"/>
                        </a:solidFill>
                        <a:latin typeface="Kanit"/>
                        <a:ea typeface="Kanit"/>
                        <a:cs typeface="Kanit"/>
                        <a:sym typeface="Kanit"/>
                      </a:endParaRPr>
                    </a:p>
                    <a:p>
                      <a:pPr marL="0" lvl="0" indent="0" algn="ctr" rtl="0">
                        <a:spcBef>
                          <a:spcPts val="0"/>
                        </a:spcBef>
                        <a:spcAft>
                          <a:spcPts val="0"/>
                        </a:spcAft>
                        <a:buClr>
                          <a:schemeClr val="dk1"/>
                        </a:buClr>
                        <a:buSzPts val="1100"/>
                        <a:buFont typeface="Arial"/>
                        <a:buNone/>
                      </a:pPr>
                      <a:r>
                        <a:rPr lang="en" sz="1700" b="1">
                          <a:solidFill>
                            <a:schemeClr val="dk1"/>
                          </a:solidFill>
                          <a:latin typeface="Kanit"/>
                          <a:ea typeface="Kanit"/>
                          <a:cs typeface="Kanit"/>
                          <a:sym typeface="Kanit"/>
                        </a:rPr>
                        <a:t>Methodology</a:t>
                      </a:r>
                      <a:endParaRPr/>
                    </a:p>
                  </a:txBody>
                  <a:tcPr marL="91425" marR="91425" marT="91425" marB="91425"/>
                </a:tc>
                <a:tc>
                  <a:txBody>
                    <a:bodyPr/>
                    <a:lstStyle/>
                    <a:p>
                      <a:pPr marL="0" lvl="0" indent="0" algn="ctr" rtl="0">
                        <a:spcBef>
                          <a:spcPts val="0"/>
                        </a:spcBef>
                        <a:spcAft>
                          <a:spcPts val="0"/>
                        </a:spcAft>
                        <a:buNone/>
                      </a:pPr>
                      <a:endParaRPr sz="1700" b="1">
                        <a:solidFill>
                          <a:schemeClr val="dk1"/>
                        </a:solidFill>
                        <a:latin typeface="Kanit"/>
                        <a:ea typeface="Kanit"/>
                        <a:cs typeface="Kanit"/>
                        <a:sym typeface="Kanit"/>
                      </a:endParaRPr>
                    </a:p>
                    <a:p>
                      <a:pPr marL="0" lvl="0" indent="0" algn="ctr" rtl="0">
                        <a:spcBef>
                          <a:spcPts val="0"/>
                        </a:spcBef>
                        <a:spcAft>
                          <a:spcPts val="0"/>
                        </a:spcAft>
                        <a:buClr>
                          <a:schemeClr val="dk1"/>
                        </a:buClr>
                        <a:buSzPts val="1100"/>
                        <a:buFont typeface="Arial"/>
                        <a:buNone/>
                      </a:pPr>
                      <a:r>
                        <a:rPr lang="en" sz="1700" b="1">
                          <a:solidFill>
                            <a:schemeClr val="dk1"/>
                          </a:solidFill>
                          <a:latin typeface="Kanit"/>
                          <a:ea typeface="Kanit"/>
                          <a:cs typeface="Kanit"/>
                          <a:sym typeface="Kanit"/>
                        </a:rPr>
                        <a:t>Conclusions</a:t>
                      </a:r>
                      <a:endParaRPr/>
                    </a:p>
                  </a:txBody>
                  <a:tcPr marL="91425" marR="91425" marT="91425" marB="91425"/>
                </a:tc>
                <a:extLst>
                  <a:ext uri="{0D108BD9-81ED-4DB2-BD59-A6C34878D82A}">
                    <a16:rowId xmlns:a16="http://schemas.microsoft.com/office/drawing/2014/main" val="10000"/>
                  </a:ext>
                </a:extLst>
              </a:tr>
              <a:tr h="1365675">
                <a:tc>
                  <a:txBody>
                    <a:bodyPr/>
                    <a:lstStyle/>
                    <a:p>
                      <a:pPr marL="0" lvl="0" indent="0" algn="l" rtl="0">
                        <a:spcBef>
                          <a:spcPts val="0"/>
                        </a:spcBef>
                        <a:spcAft>
                          <a:spcPts val="0"/>
                        </a:spcAft>
                        <a:buClr>
                          <a:schemeClr val="dk1"/>
                        </a:buClr>
                        <a:buSzPts val="1100"/>
                        <a:buFont typeface="Arial"/>
                        <a:buNone/>
                      </a:pPr>
                      <a:r>
                        <a:rPr lang="en" sz="1100"/>
                        <a:t>[1]. Stock Market</a:t>
                      </a:r>
                      <a:endParaRPr sz="1100"/>
                    </a:p>
                    <a:p>
                      <a:pPr marL="0" lvl="0" indent="0" algn="l" rtl="0">
                        <a:spcBef>
                          <a:spcPts val="0"/>
                        </a:spcBef>
                        <a:spcAft>
                          <a:spcPts val="0"/>
                        </a:spcAft>
                        <a:buClr>
                          <a:schemeClr val="dk1"/>
                        </a:buClr>
                        <a:buSzPts val="1100"/>
                        <a:buFont typeface="Arial"/>
                        <a:buNone/>
                      </a:pPr>
                      <a:r>
                        <a:rPr lang="en" sz="1100"/>
                        <a:t>Prediction with High Accuracy Using Machine Learning Techniques</a:t>
                      </a:r>
                      <a:endParaRPr sz="1100"/>
                    </a:p>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ScienceDirect -</a:t>
                      </a:r>
                      <a:endParaRPr sz="1200"/>
                    </a:p>
                    <a:p>
                      <a:pPr marL="0" lvl="0" indent="0" algn="l" rtl="0">
                        <a:spcBef>
                          <a:spcPts val="0"/>
                        </a:spcBef>
                        <a:spcAft>
                          <a:spcPts val="0"/>
                        </a:spcAft>
                        <a:buNone/>
                      </a:pPr>
                      <a:r>
                        <a:rPr lang="en" sz="1200"/>
                        <a:t>Procedia Computer Science Volume 215, 2022</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Stock price data from Quandl Website and Bombay Stock</a:t>
                      </a:r>
                      <a:endParaRPr sz="1200"/>
                    </a:p>
                    <a:p>
                      <a:pPr marL="0" lvl="0" indent="0" algn="l" rtl="0">
                        <a:spcBef>
                          <a:spcPts val="0"/>
                        </a:spcBef>
                        <a:spcAft>
                          <a:spcPts val="0"/>
                        </a:spcAft>
                        <a:buNone/>
                      </a:pPr>
                      <a:r>
                        <a:rPr lang="en" sz="1200"/>
                        <a:t>Exchange (Jan 2015 - April 2021)</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Comparing ML</a:t>
                      </a:r>
                      <a:endParaRPr sz="1200"/>
                    </a:p>
                    <a:p>
                      <a:pPr marL="0" lvl="0" indent="0" algn="l" rtl="0">
                        <a:spcBef>
                          <a:spcPts val="0"/>
                        </a:spcBef>
                        <a:spcAft>
                          <a:spcPts val="0"/>
                        </a:spcAft>
                        <a:buNone/>
                      </a:pPr>
                      <a:r>
                        <a:rPr lang="en" sz="1200"/>
                        <a:t>algorithms for stock prediction using data from 12 Indian companies</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LSTM outperforms</a:t>
                      </a:r>
                      <a:endParaRPr sz="1200"/>
                    </a:p>
                    <a:p>
                      <a:pPr marL="0" lvl="0" indent="0" algn="l" rtl="0">
                        <a:spcBef>
                          <a:spcPts val="0"/>
                        </a:spcBef>
                        <a:spcAft>
                          <a:spcPts val="0"/>
                        </a:spcAft>
                        <a:buClr>
                          <a:schemeClr val="dk1"/>
                        </a:buClr>
                        <a:buSzPts val="1100"/>
                        <a:buFont typeface="Arial"/>
                        <a:buNone/>
                      </a:pPr>
                      <a:r>
                        <a:rPr lang="en" sz="1200"/>
                        <a:t>other algorithms</a:t>
                      </a:r>
                      <a:endParaRPr sz="1200"/>
                    </a:p>
                    <a:p>
                      <a:pPr marL="0" lvl="0" indent="0" algn="l" rtl="0">
                        <a:spcBef>
                          <a:spcPts val="0"/>
                        </a:spcBef>
                        <a:spcAft>
                          <a:spcPts val="0"/>
                        </a:spcAft>
                        <a:buClr>
                          <a:schemeClr val="dk1"/>
                        </a:buClr>
                        <a:buSzPts val="1100"/>
                        <a:buFont typeface="Arial"/>
                        <a:buNone/>
                      </a:pPr>
                      <a:r>
                        <a:rPr lang="en" sz="1200"/>
                        <a:t>with high accuracy</a:t>
                      </a:r>
                      <a:endParaRPr sz="1200"/>
                    </a:p>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1"/>
                  </a:ext>
                </a:extLst>
              </a:tr>
              <a:tr h="1564850">
                <a:tc>
                  <a:txBody>
                    <a:bodyPr/>
                    <a:lstStyle/>
                    <a:p>
                      <a:pPr marL="0" lvl="0" indent="0" algn="l" rtl="0">
                        <a:spcBef>
                          <a:spcPts val="0"/>
                        </a:spcBef>
                        <a:spcAft>
                          <a:spcPts val="0"/>
                        </a:spcAft>
                        <a:buNone/>
                      </a:pPr>
                      <a:r>
                        <a:rPr lang="en" sz="1200"/>
                        <a:t>[2]. Financial stock market forecast using evaluated linear regression based ML technique</a:t>
                      </a:r>
                      <a:endParaRPr sz="1200"/>
                    </a:p>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ScienceDirect -</a:t>
                      </a:r>
                      <a:endParaRPr sz="1200"/>
                    </a:p>
                    <a:p>
                      <a:pPr marL="0" lvl="0" indent="0" algn="l" rtl="0">
                        <a:spcBef>
                          <a:spcPts val="0"/>
                        </a:spcBef>
                        <a:spcAft>
                          <a:spcPts val="0"/>
                        </a:spcAft>
                        <a:buClr>
                          <a:schemeClr val="dk1"/>
                        </a:buClr>
                        <a:buSzPts val="1100"/>
                        <a:buFont typeface="Arial"/>
                        <a:buNone/>
                      </a:pPr>
                      <a:r>
                        <a:rPr lang="en" sz="1200"/>
                        <a:t>Measurement: Sensors,</a:t>
                      </a:r>
                      <a:endParaRPr sz="1200"/>
                    </a:p>
                    <a:p>
                      <a:pPr marL="0" lvl="0" indent="0" algn="l" rtl="0">
                        <a:spcBef>
                          <a:spcPts val="0"/>
                        </a:spcBef>
                        <a:spcAft>
                          <a:spcPts val="0"/>
                        </a:spcAft>
                        <a:buNone/>
                      </a:pPr>
                      <a:r>
                        <a:rPr lang="en" sz="1200"/>
                        <a:t>Volume 31, 2024</a:t>
                      </a:r>
                      <a:endParaRPr sz="1200"/>
                    </a:p>
                  </a:txBody>
                  <a:tcPr marL="91425" marR="91425" marT="91425" marB="91425"/>
                </a:tc>
                <a:tc>
                  <a:txBody>
                    <a:bodyPr/>
                    <a:lstStyle/>
                    <a:p>
                      <a:pPr marL="0" lvl="0" indent="0" algn="l" rtl="0">
                        <a:spcBef>
                          <a:spcPts val="0"/>
                        </a:spcBef>
                        <a:spcAft>
                          <a:spcPts val="0"/>
                        </a:spcAft>
                        <a:buNone/>
                      </a:pPr>
                      <a:r>
                        <a:rPr lang="en" sz="1200"/>
                        <a:t>S&amp;P 500 index data from Yahoo Finance (2014 - 2024)</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Data collection,</a:t>
                      </a:r>
                      <a:endParaRPr sz="1200"/>
                    </a:p>
                    <a:p>
                      <a:pPr marL="0" lvl="0" indent="0" algn="l" rtl="0">
                        <a:spcBef>
                          <a:spcPts val="0"/>
                        </a:spcBef>
                        <a:spcAft>
                          <a:spcPts val="0"/>
                        </a:spcAft>
                        <a:buClr>
                          <a:schemeClr val="dk1"/>
                        </a:buClr>
                        <a:buSzPts val="1100"/>
                        <a:buFont typeface="Arial"/>
                        <a:buNone/>
                      </a:pPr>
                      <a:r>
                        <a:rPr lang="en" sz="1200"/>
                        <a:t>preprocessing,</a:t>
                      </a:r>
                      <a:endParaRPr sz="1200"/>
                    </a:p>
                    <a:p>
                      <a:pPr marL="0" lvl="0" indent="0" algn="l" rtl="0">
                        <a:spcBef>
                          <a:spcPts val="0"/>
                        </a:spcBef>
                        <a:spcAft>
                          <a:spcPts val="0"/>
                        </a:spcAft>
                        <a:buClr>
                          <a:schemeClr val="dk1"/>
                        </a:buClr>
                        <a:buSzPts val="1100"/>
                        <a:buFont typeface="Arial"/>
                        <a:buNone/>
                      </a:pPr>
                      <a:r>
                        <a:rPr lang="en" sz="1200"/>
                        <a:t>ELR-ML analysis,</a:t>
                      </a:r>
                      <a:endParaRPr sz="1200"/>
                    </a:p>
                    <a:p>
                      <a:pPr marL="0" lvl="0" indent="0" algn="l" rtl="0">
                        <a:spcBef>
                          <a:spcPts val="0"/>
                        </a:spcBef>
                        <a:spcAft>
                          <a:spcPts val="0"/>
                        </a:spcAft>
                        <a:buClr>
                          <a:schemeClr val="dk1"/>
                        </a:buClr>
                        <a:buSzPts val="1100"/>
                        <a:buFont typeface="Arial"/>
                        <a:buNone/>
                      </a:pPr>
                      <a:r>
                        <a:rPr lang="en" sz="1200"/>
                        <a:t>decision-making,</a:t>
                      </a:r>
                      <a:endParaRPr sz="1200"/>
                    </a:p>
                    <a:p>
                      <a:pPr marL="0" lvl="0" indent="0" algn="l" rtl="0">
                        <a:spcBef>
                          <a:spcPts val="0"/>
                        </a:spcBef>
                        <a:spcAft>
                          <a:spcPts val="0"/>
                        </a:spcAft>
                        <a:buClr>
                          <a:schemeClr val="dk1"/>
                        </a:buClr>
                        <a:buSzPts val="1100"/>
                        <a:buFont typeface="Arial"/>
                        <a:buNone/>
                      </a:pPr>
                      <a:r>
                        <a:rPr lang="en" sz="1200"/>
                        <a:t>Performance evaluation</a:t>
                      </a:r>
                      <a:endParaRPr sz="1200"/>
                    </a:p>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ELR-ML shows high accuracy and</a:t>
                      </a:r>
                      <a:endParaRPr sz="1200"/>
                    </a:p>
                    <a:p>
                      <a:pPr marL="0" lvl="0" indent="0" algn="l" rtl="0">
                        <a:spcBef>
                          <a:spcPts val="0"/>
                        </a:spcBef>
                        <a:spcAft>
                          <a:spcPts val="0"/>
                        </a:spcAft>
                        <a:buClr>
                          <a:schemeClr val="dk1"/>
                        </a:buClr>
                        <a:buSzPts val="1100"/>
                        <a:buFont typeface="Arial"/>
                        <a:buNone/>
                      </a:pPr>
                      <a:r>
                        <a:rPr lang="en" sz="1200"/>
                        <a:t>Reliability compared to linear regression</a:t>
                      </a:r>
                      <a:endParaRPr sz="1200"/>
                    </a:p>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15" name="Google Shape;215;p31"/>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16" name="Google Shape;216;p31"/>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17" name="Google Shape;217;p31"/>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18" name="Google Shape;218;p31"/>
          <p:cNvSpPr/>
          <p:nvPr/>
        </p:nvSpPr>
        <p:spPr>
          <a:xfrm>
            <a:off x="279000" y="354175"/>
            <a:ext cx="8698800" cy="46014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txBox="1"/>
          <p:nvPr/>
        </p:nvSpPr>
        <p:spPr>
          <a:xfrm>
            <a:off x="633200" y="143700"/>
            <a:ext cx="7620000" cy="5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Abel"/>
              <a:ea typeface="Abel"/>
              <a:cs typeface="Abel"/>
              <a:sym typeface="Abel"/>
            </a:endParaRPr>
          </a:p>
        </p:txBody>
      </p:sp>
      <p:graphicFrame>
        <p:nvGraphicFramePr>
          <p:cNvPr id="220" name="Google Shape;220;p31"/>
          <p:cNvGraphicFramePr/>
          <p:nvPr/>
        </p:nvGraphicFramePr>
        <p:xfrm>
          <a:off x="505800" y="560700"/>
          <a:ext cx="8279500" cy="4303300"/>
        </p:xfrm>
        <a:graphic>
          <a:graphicData uri="http://schemas.openxmlformats.org/drawingml/2006/table">
            <a:tbl>
              <a:tblPr>
                <a:noFill/>
                <a:tableStyleId>{65C00141-82D0-4818-BB7D-C398A96E5053}</a:tableStyleId>
              </a:tblPr>
              <a:tblGrid>
                <a:gridCol w="1702825">
                  <a:extLst>
                    <a:ext uri="{9D8B030D-6E8A-4147-A177-3AD203B41FA5}">
                      <a16:colId xmlns:a16="http://schemas.microsoft.com/office/drawing/2014/main" val="20000"/>
                    </a:ext>
                  </a:extLst>
                </a:gridCol>
                <a:gridCol w="1608500">
                  <a:extLst>
                    <a:ext uri="{9D8B030D-6E8A-4147-A177-3AD203B41FA5}">
                      <a16:colId xmlns:a16="http://schemas.microsoft.com/office/drawing/2014/main" val="20001"/>
                    </a:ext>
                  </a:extLst>
                </a:gridCol>
                <a:gridCol w="1581575">
                  <a:extLst>
                    <a:ext uri="{9D8B030D-6E8A-4147-A177-3AD203B41FA5}">
                      <a16:colId xmlns:a16="http://schemas.microsoft.com/office/drawing/2014/main" val="20002"/>
                    </a:ext>
                  </a:extLst>
                </a:gridCol>
                <a:gridCol w="1675850">
                  <a:extLst>
                    <a:ext uri="{9D8B030D-6E8A-4147-A177-3AD203B41FA5}">
                      <a16:colId xmlns:a16="http://schemas.microsoft.com/office/drawing/2014/main" val="20003"/>
                    </a:ext>
                  </a:extLst>
                </a:gridCol>
                <a:gridCol w="1710750">
                  <a:extLst>
                    <a:ext uri="{9D8B030D-6E8A-4147-A177-3AD203B41FA5}">
                      <a16:colId xmlns:a16="http://schemas.microsoft.com/office/drawing/2014/main" val="20004"/>
                    </a:ext>
                  </a:extLst>
                </a:gridCol>
              </a:tblGrid>
              <a:tr h="1251875">
                <a:tc>
                  <a:txBody>
                    <a:bodyPr/>
                    <a:lstStyle/>
                    <a:p>
                      <a:pPr marL="0" lvl="0" indent="0" algn="l" rtl="0">
                        <a:spcBef>
                          <a:spcPts val="0"/>
                        </a:spcBef>
                        <a:spcAft>
                          <a:spcPts val="0"/>
                        </a:spcAft>
                        <a:buClr>
                          <a:schemeClr val="dk1"/>
                        </a:buClr>
                        <a:buSzPts val="1100"/>
                        <a:buFont typeface="Arial"/>
                        <a:buNone/>
                      </a:pPr>
                      <a:r>
                        <a:rPr lang="en" sz="1100"/>
                        <a:t>[3]. How effective is ML in stock market predictions?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ScienceDirect - Heliyon,</a:t>
                      </a:r>
                      <a:endParaRPr sz="1100"/>
                    </a:p>
                    <a:p>
                      <a:pPr marL="0" lvl="0" indent="0" algn="l" rtl="0">
                        <a:spcBef>
                          <a:spcPts val="0"/>
                        </a:spcBef>
                        <a:spcAft>
                          <a:spcPts val="0"/>
                        </a:spcAft>
                        <a:buClr>
                          <a:schemeClr val="dk1"/>
                        </a:buClr>
                        <a:buSzPts val="1100"/>
                        <a:buFont typeface="Arial"/>
                        <a:buNone/>
                      </a:pPr>
                      <a:r>
                        <a:rPr lang="en" sz="1100"/>
                        <a:t>Volume 10, Issue 2,</a:t>
                      </a:r>
                      <a:endParaRPr sz="1100"/>
                    </a:p>
                    <a:p>
                      <a:pPr marL="0" lvl="0" indent="0" algn="l" rtl="0">
                        <a:spcBef>
                          <a:spcPts val="0"/>
                        </a:spcBef>
                        <a:spcAft>
                          <a:spcPts val="0"/>
                        </a:spcAft>
                        <a:buClr>
                          <a:schemeClr val="dk1"/>
                        </a:buClr>
                        <a:buSzPts val="1100"/>
                        <a:buFont typeface="Arial"/>
                        <a:buNone/>
                      </a:pPr>
                      <a:r>
                        <a:rPr lang="en" sz="1100"/>
                        <a:t>2024</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Daily historical data of stock market indices</a:t>
                      </a:r>
                      <a:endParaRPr sz="1100"/>
                    </a:p>
                    <a:p>
                      <a:pPr marL="0" lvl="0" indent="0" algn="l" rtl="0">
                        <a:spcBef>
                          <a:spcPts val="0"/>
                        </a:spcBef>
                        <a:spcAft>
                          <a:spcPts val="0"/>
                        </a:spcAft>
                        <a:buClr>
                          <a:schemeClr val="dk1"/>
                        </a:buClr>
                        <a:buSzPts val="1100"/>
                        <a:buFont typeface="Arial"/>
                        <a:buNone/>
                      </a:pPr>
                      <a:r>
                        <a:rPr lang="en" sz="1100"/>
                        <a:t>(2012 - 2021)</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comparing 7 ML</a:t>
                      </a:r>
                      <a:endParaRPr sz="1100"/>
                    </a:p>
                    <a:p>
                      <a:pPr marL="0" lvl="0" indent="0" algn="l" rtl="0">
                        <a:spcBef>
                          <a:spcPts val="0"/>
                        </a:spcBef>
                        <a:spcAft>
                          <a:spcPts val="0"/>
                        </a:spcAft>
                        <a:buClr>
                          <a:schemeClr val="dk1"/>
                        </a:buClr>
                        <a:buSzPts val="1100"/>
                        <a:buFont typeface="Arial"/>
                        <a:buNone/>
                      </a:pPr>
                      <a:r>
                        <a:rPr lang="en" sz="1100"/>
                        <a:t>algorithms for stock indices prediction</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ANN and logistic</a:t>
                      </a:r>
                      <a:endParaRPr sz="1100"/>
                    </a:p>
                    <a:p>
                      <a:pPr marL="0" lvl="0" indent="0" algn="l" rtl="0">
                        <a:spcBef>
                          <a:spcPts val="0"/>
                        </a:spcBef>
                        <a:spcAft>
                          <a:spcPts val="0"/>
                        </a:spcAft>
                        <a:buClr>
                          <a:schemeClr val="dk1"/>
                        </a:buClr>
                        <a:buSzPts val="1100"/>
                        <a:buFont typeface="Arial"/>
                        <a:buNone/>
                      </a:pPr>
                      <a:r>
                        <a:rPr lang="en" sz="1100"/>
                        <a:t>regression perform</a:t>
                      </a:r>
                      <a:endParaRPr sz="1100"/>
                    </a:p>
                    <a:p>
                      <a:pPr marL="0" lvl="0" indent="0" algn="l" rtl="0">
                        <a:spcBef>
                          <a:spcPts val="0"/>
                        </a:spcBef>
                        <a:spcAft>
                          <a:spcPts val="0"/>
                        </a:spcAft>
                        <a:buClr>
                          <a:schemeClr val="dk1"/>
                        </a:buClr>
                        <a:buSzPts val="1100"/>
                        <a:buFont typeface="Arial"/>
                        <a:buNone/>
                      </a:pPr>
                      <a:r>
                        <a:rPr lang="en" sz="1100"/>
                        <a:t>best, achieving over</a:t>
                      </a:r>
                      <a:endParaRPr sz="1100"/>
                    </a:p>
                    <a:p>
                      <a:pPr marL="0" lvl="0" indent="0" algn="l" rtl="0">
                        <a:spcBef>
                          <a:spcPts val="0"/>
                        </a:spcBef>
                        <a:spcAft>
                          <a:spcPts val="0"/>
                        </a:spcAft>
                        <a:buClr>
                          <a:schemeClr val="dk1"/>
                        </a:buClr>
                        <a:buSzPts val="1100"/>
                        <a:buFont typeface="Arial"/>
                        <a:buNone/>
                      </a:pPr>
                      <a:r>
                        <a:rPr lang="en" sz="1100"/>
                        <a:t>70% accuracy</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0"/>
                  </a:ext>
                </a:extLst>
              </a:tr>
              <a:tr h="1434425">
                <a:tc>
                  <a:txBody>
                    <a:bodyPr/>
                    <a:lstStyle/>
                    <a:p>
                      <a:pPr marL="0" lvl="0" indent="0" algn="l" rtl="0">
                        <a:spcBef>
                          <a:spcPts val="0"/>
                        </a:spcBef>
                        <a:spcAft>
                          <a:spcPts val="0"/>
                        </a:spcAft>
                        <a:buClr>
                          <a:schemeClr val="dk1"/>
                        </a:buClr>
                        <a:buSzPts val="1100"/>
                        <a:buFont typeface="Arial"/>
                        <a:buNone/>
                      </a:pPr>
                      <a:r>
                        <a:rPr lang="en" sz="1100"/>
                        <a:t>[4]. A comprehensive evaluation of</a:t>
                      </a:r>
                      <a:endParaRPr sz="1100"/>
                    </a:p>
                    <a:p>
                      <a:pPr marL="0" lvl="0" indent="0" algn="l" rtl="0">
                        <a:spcBef>
                          <a:spcPts val="0"/>
                        </a:spcBef>
                        <a:spcAft>
                          <a:spcPts val="0"/>
                        </a:spcAft>
                        <a:buClr>
                          <a:schemeClr val="dk1"/>
                        </a:buClr>
                        <a:buSzPts val="1100"/>
                        <a:buFont typeface="Arial"/>
                        <a:buNone/>
                      </a:pPr>
                      <a:r>
                        <a:rPr lang="en" sz="1100"/>
                        <a:t>ensemble learning for stock-market</a:t>
                      </a:r>
                      <a:endParaRPr sz="1100"/>
                    </a:p>
                    <a:p>
                      <a:pPr marL="0" lvl="0" indent="0" algn="l" rtl="0">
                        <a:spcBef>
                          <a:spcPts val="0"/>
                        </a:spcBef>
                        <a:spcAft>
                          <a:spcPts val="0"/>
                        </a:spcAft>
                        <a:buClr>
                          <a:schemeClr val="dk1"/>
                        </a:buClr>
                        <a:buSzPts val="1100"/>
                        <a:buFont typeface="Arial"/>
                        <a:buNone/>
                      </a:pPr>
                      <a:r>
                        <a:rPr lang="en" sz="1100"/>
                        <a:t>prediction</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r>
                        <a:rPr lang="en" sz="1100"/>
                        <a:t>Journal of Big Data 7, 2020</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Daily stock market indices from four exchanges (2012 -2018)</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Wavelet transform,</a:t>
                      </a:r>
                      <a:endParaRPr sz="1100"/>
                    </a:p>
                    <a:p>
                      <a:pPr marL="0" lvl="0" indent="0" algn="l" rtl="0">
                        <a:spcBef>
                          <a:spcPts val="0"/>
                        </a:spcBef>
                        <a:spcAft>
                          <a:spcPts val="0"/>
                        </a:spcAft>
                        <a:buClr>
                          <a:schemeClr val="dk1"/>
                        </a:buClr>
                        <a:buSzPts val="1100"/>
                        <a:buFont typeface="Arial"/>
                        <a:buNone/>
                      </a:pPr>
                      <a:r>
                        <a:rPr lang="en" sz="1100"/>
                        <a:t>Min-max normalization,</a:t>
                      </a:r>
                      <a:endParaRPr sz="1100"/>
                    </a:p>
                    <a:p>
                      <a:pPr marL="0" lvl="0" indent="0" algn="l" rtl="0">
                        <a:spcBef>
                          <a:spcPts val="0"/>
                        </a:spcBef>
                        <a:spcAft>
                          <a:spcPts val="0"/>
                        </a:spcAft>
                        <a:buClr>
                          <a:schemeClr val="dk1"/>
                        </a:buClr>
                        <a:buSzPts val="1100"/>
                        <a:buFont typeface="Arial"/>
                        <a:buNone/>
                      </a:pPr>
                      <a:r>
                        <a:rPr lang="en" sz="1100"/>
                        <a:t>constructing 25</a:t>
                      </a:r>
                      <a:endParaRPr sz="1100"/>
                    </a:p>
                    <a:p>
                      <a:pPr marL="0" lvl="0" indent="0" algn="l" rtl="0">
                        <a:spcBef>
                          <a:spcPts val="0"/>
                        </a:spcBef>
                        <a:spcAft>
                          <a:spcPts val="0"/>
                        </a:spcAft>
                        <a:buClr>
                          <a:schemeClr val="dk1"/>
                        </a:buClr>
                        <a:buSzPts val="1100"/>
                        <a:buFont typeface="Arial"/>
                        <a:buNone/>
                      </a:pPr>
                      <a:r>
                        <a:rPr lang="en" sz="1100"/>
                        <a:t>ensemble models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Decision tree ensemble</a:t>
                      </a:r>
                      <a:endParaRPr sz="1100"/>
                    </a:p>
                    <a:p>
                      <a:pPr marL="0" lvl="0" indent="0" algn="l" rtl="0">
                        <a:spcBef>
                          <a:spcPts val="0"/>
                        </a:spcBef>
                        <a:spcAft>
                          <a:spcPts val="0"/>
                        </a:spcAft>
                        <a:buClr>
                          <a:schemeClr val="dk1"/>
                        </a:buClr>
                        <a:buSzPts val="1100"/>
                        <a:buFont typeface="Arial"/>
                        <a:buNone/>
                      </a:pPr>
                      <a:r>
                        <a:rPr lang="en" sz="1100"/>
                        <a:t>classifiers achieve</a:t>
                      </a:r>
                      <a:endParaRPr sz="1100"/>
                    </a:p>
                    <a:p>
                      <a:pPr marL="0" lvl="0" indent="0" algn="l" rtl="0">
                        <a:spcBef>
                          <a:spcPts val="0"/>
                        </a:spcBef>
                        <a:spcAft>
                          <a:spcPts val="0"/>
                        </a:spcAft>
                        <a:buClr>
                          <a:schemeClr val="dk1"/>
                        </a:buClr>
                        <a:buSzPts val="1100"/>
                        <a:buFont typeface="Arial"/>
                        <a:buNone/>
                      </a:pPr>
                      <a:r>
                        <a:rPr lang="en" sz="1100"/>
                        <a:t>highest accuracy</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1"/>
                  </a:ext>
                </a:extLst>
              </a:tr>
              <a:tr h="1617000">
                <a:tc>
                  <a:txBody>
                    <a:bodyPr/>
                    <a:lstStyle/>
                    <a:p>
                      <a:pPr marL="0" lvl="0" indent="0" algn="l" rtl="0">
                        <a:spcBef>
                          <a:spcPts val="0"/>
                        </a:spcBef>
                        <a:spcAft>
                          <a:spcPts val="0"/>
                        </a:spcAft>
                        <a:buClr>
                          <a:schemeClr val="dk1"/>
                        </a:buClr>
                        <a:buSzPts val="1100"/>
                        <a:buFont typeface="Arial"/>
                        <a:buNone/>
                      </a:pPr>
                      <a:r>
                        <a:rPr lang="en" sz="1100"/>
                        <a:t>[5]. Forecasting stock prices of</a:t>
                      </a:r>
                      <a:endParaRPr sz="1100"/>
                    </a:p>
                    <a:p>
                      <a:pPr marL="0" lvl="0" indent="0" algn="l" rtl="0">
                        <a:spcBef>
                          <a:spcPts val="0"/>
                        </a:spcBef>
                        <a:spcAft>
                          <a:spcPts val="0"/>
                        </a:spcAft>
                        <a:buClr>
                          <a:schemeClr val="dk1"/>
                        </a:buClr>
                        <a:buSzPts val="1100"/>
                        <a:buFont typeface="Arial"/>
                        <a:buNone/>
                      </a:pPr>
                      <a:r>
                        <a:rPr lang="en" sz="1100"/>
                        <a:t>fintech companies of India using</a:t>
                      </a:r>
                      <a:endParaRPr sz="1100"/>
                    </a:p>
                    <a:p>
                      <a:pPr marL="0" lvl="0" indent="0" algn="l" rtl="0">
                        <a:spcBef>
                          <a:spcPts val="0"/>
                        </a:spcBef>
                        <a:spcAft>
                          <a:spcPts val="0"/>
                        </a:spcAft>
                        <a:buClr>
                          <a:schemeClr val="dk1"/>
                        </a:buClr>
                        <a:buSzPts val="1100"/>
                        <a:buFont typeface="Arial"/>
                        <a:buNone/>
                      </a:pPr>
                      <a:r>
                        <a:rPr lang="en" sz="1100"/>
                        <a:t>random forests with high frequency data</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ScienceDirect - Journal of</a:t>
                      </a:r>
                      <a:endParaRPr sz="1100"/>
                    </a:p>
                    <a:p>
                      <a:pPr marL="0" lvl="0" indent="0" algn="l" rtl="0">
                        <a:spcBef>
                          <a:spcPts val="0"/>
                        </a:spcBef>
                        <a:spcAft>
                          <a:spcPts val="0"/>
                        </a:spcAft>
                        <a:buClr>
                          <a:schemeClr val="dk1"/>
                        </a:buClr>
                        <a:buSzPts val="1100"/>
                        <a:buFont typeface="Arial"/>
                        <a:buNone/>
                      </a:pPr>
                      <a:r>
                        <a:rPr lang="en" sz="1100"/>
                        <a:t>Open Innovation: Technology,</a:t>
                      </a:r>
                      <a:endParaRPr sz="1100"/>
                    </a:p>
                    <a:p>
                      <a:pPr marL="0" lvl="0" indent="0" algn="l" rtl="0">
                        <a:spcBef>
                          <a:spcPts val="0"/>
                        </a:spcBef>
                        <a:spcAft>
                          <a:spcPts val="0"/>
                        </a:spcAft>
                        <a:buClr>
                          <a:schemeClr val="dk1"/>
                        </a:buClr>
                        <a:buSzPts val="1100"/>
                        <a:buFont typeface="Arial"/>
                        <a:buNone/>
                      </a:pPr>
                      <a:r>
                        <a:rPr lang="en" sz="1100"/>
                        <a:t>Market, and Complexity,</a:t>
                      </a:r>
                      <a:endParaRPr sz="1100"/>
                    </a:p>
                    <a:p>
                      <a:pPr marL="0" lvl="0" indent="0" algn="l" rtl="0">
                        <a:spcBef>
                          <a:spcPts val="0"/>
                        </a:spcBef>
                        <a:spcAft>
                          <a:spcPts val="0"/>
                        </a:spcAft>
                        <a:buClr>
                          <a:schemeClr val="dk1"/>
                        </a:buClr>
                        <a:buSzPts val="1100"/>
                        <a:buFont typeface="Arial"/>
                        <a:buNone/>
                      </a:pPr>
                      <a:r>
                        <a:rPr lang="en" sz="1100"/>
                        <a:t>Volume 10, 2024</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High-frequency stock</a:t>
                      </a:r>
                      <a:endParaRPr sz="1100"/>
                    </a:p>
                    <a:p>
                      <a:pPr marL="0" lvl="0" indent="0" algn="l" rtl="0">
                        <a:spcBef>
                          <a:spcPts val="0"/>
                        </a:spcBef>
                        <a:spcAft>
                          <a:spcPts val="0"/>
                        </a:spcAft>
                        <a:buClr>
                          <a:schemeClr val="dk1"/>
                        </a:buClr>
                        <a:buSzPts val="1100"/>
                        <a:buFont typeface="Arial"/>
                        <a:buNone/>
                      </a:pPr>
                      <a:r>
                        <a:rPr lang="en" sz="1100"/>
                        <a:t>price data from</a:t>
                      </a:r>
                      <a:endParaRPr sz="1100"/>
                    </a:p>
                    <a:p>
                      <a:pPr marL="0" lvl="0" indent="0" algn="l" rtl="0">
                        <a:spcBef>
                          <a:spcPts val="0"/>
                        </a:spcBef>
                        <a:spcAft>
                          <a:spcPts val="0"/>
                        </a:spcAft>
                        <a:buClr>
                          <a:schemeClr val="dk1"/>
                        </a:buClr>
                        <a:buSzPts val="1100"/>
                        <a:buFont typeface="Arial"/>
                        <a:buNone/>
                      </a:pPr>
                      <a:r>
                        <a:rPr lang="en" sz="1100"/>
                        <a:t>Policybazaar, Paytm,</a:t>
                      </a:r>
                      <a:endParaRPr sz="1100"/>
                    </a:p>
                    <a:p>
                      <a:pPr marL="0" lvl="0" indent="0" algn="l" rtl="0">
                        <a:spcBef>
                          <a:spcPts val="0"/>
                        </a:spcBef>
                        <a:spcAft>
                          <a:spcPts val="0"/>
                        </a:spcAft>
                        <a:buClr>
                          <a:schemeClr val="dk1"/>
                        </a:buClr>
                        <a:buSzPts val="1100"/>
                        <a:buFont typeface="Arial"/>
                        <a:buNone/>
                      </a:pPr>
                      <a:r>
                        <a:rPr lang="en" sz="1100"/>
                        <a:t>Niyogin (Oct 2022 -Sep 2023)</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High-frequency stock price data from Policybazaar, Paytm, Niyogin (Oct 2022 -Sep 2023)</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Random Forest model</a:t>
                      </a:r>
                      <a:endParaRPr sz="1100"/>
                    </a:p>
                    <a:p>
                      <a:pPr marL="0" lvl="0" indent="0" algn="l" rtl="0">
                        <a:spcBef>
                          <a:spcPts val="0"/>
                        </a:spcBef>
                        <a:spcAft>
                          <a:spcPts val="0"/>
                        </a:spcAft>
                        <a:buClr>
                          <a:schemeClr val="dk1"/>
                        </a:buClr>
                        <a:buSzPts val="1100"/>
                        <a:buFont typeface="Arial"/>
                        <a:buNone/>
                      </a:pPr>
                      <a:r>
                        <a:rPr lang="en" sz="1100"/>
                        <a:t>demonstrates</a:t>
                      </a:r>
                      <a:endParaRPr sz="1100"/>
                    </a:p>
                    <a:p>
                      <a:pPr marL="0" lvl="0" indent="0" algn="l" rtl="0">
                        <a:spcBef>
                          <a:spcPts val="0"/>
                        </a:spcBef>
                        <a:spcAft>
                          <a:spcPts val="0"/>
                        </a:spcAft>
                        <a:buClr>
                          <a:schemeClr val="dk1"/>
                        </a:buClr>
                        <a:buSzPts val="1100"/>
                        <a:buFont typeface="Arial"/>
                        <a:buNone/>
                      </a:pPr>
                      <a:r>
                        <a:rPr lang="en" sz="1100"/>
                        <a:t>exceptional predictive</a:t>
                      </a:r>
                      <a:endParaRPr sz="1100"/>
                    </a:p>
                    <a:p>
                      <a:pPr marL="0" lvl="0" indent="0" algn="l" rtl="0">
                        <a:spcBef>
                          <a:spcPts val="0"/>
                        </a:spcBef>
                        <a:spcAft>
                          <a:spcPts val="0"/>
                        </a:spcAft>
                        <a:buClr>
                          <a:schemeClr val="dk1"/>
                        </a:buClr>
                        <a:buSzPts val="1100"/>
                        <a:buFont typeface="Arial"/>
                        <a:buNone/>
                      </a:pPr>
                      <a:r>
                        <a:rPr lang="en" sz="1100"/>
                        <a:t>capabilities</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26" name="Google Shape;226;p32"/>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27" name="Google Shape;227;p32"/>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8" name="Google Shape;228;p32"/>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9" name="Google Shape;229;p32"/>
          <p:cNvSpPr/>
          <p:nvPr/>
        </p:nvSpPr>
        <p:spPr>
          <a:xfrm>
            <a:off x="279000" y="354175"/>
            <a:ext cx="8698800" cy="46014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txBox="1"/>
          <p:nvPr/>
        </p:nvSpPr>
        <p:spPr>
          <a:xfrm>
            <a:off x="633200" y="143700"/>
            <a:ext cx="7620000" cy="5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Abel"/>
              <a:ea typeface="Abel"/>
              <a:cs typeface="Abel"/>
              <a:sym typeface="Abel"/>
            </a:endParaRPr>
          </a:p>
        </p:txBody>
      </p:sp>
      <p:graphicFrame>
        <p:nvGraphicFramePr>
          <p:cNvPr id="231" name="Google Shape;231;p32"/>
          <p:cNvGraphicFramePr/>
          <p:nvPr/>
        </p:nvGraphicFramePr>
        <p:xfrm>
          <a:off x="438750" y="496350"/>
          <a:ext cx="8406125" cy="4396720"/>
        </p:xfrm>
        <a:graphic>
          <a:graphicData uri="http://schemas.openxmlformats.org/drawingml/2006/table">
            <a:tbl>
              <a:tblPr>
                <a:noFill/>
                <a:tableStyleId>{65C00141-82D0-4818-BB7D-C398A96E5053}</a:tableStyleId>
              </a:tblPr>
              <a:tblGrid>
                <a:gridCol w="1681225">
                  <a:extLst>
                    <a:ext uri="{9D8B030D-6E8A-4147-A177-3AD203B41FA5}">
                      <a16:colId xmlns:a16="http://schemas.microsoft.com/office/drawing/2014/main" val="20000"/>
                    </a:ext>
                  </a:extLst>
                </a:gridCol>
                <a:gridCol w="1681225">
                  <a:extLst>
                    <a:ext uri="{9D8B030D-6E8A-4147-A177-3AD203B41FA5}">
                      <a16:colId xmlns:a16="http://schemas.microsoft.com/office/drawing/2014/main" val="20001"/>
                    </a:ext>
                  </a:extLst>
                </a:gridCol>
                <a:gridCol w="1681225">
                  <a:extLst>
                    <a:ext uri="{9D8B030D-6E8A-4147-A177-3AD203B41FA5}">
                      <a16:colId xmlns:a16="http://schemas.microsoft.com/office/drawing/2014/main" val="20002"/>
                    </a:ext>
                  </a:extLst>
                </a:gridCol>
                <a:gridCol w="1681225">
                  <a:extLst>
                    <a:ext uri="{9D8B030D-6E8A-4147-A177-3AD203B41FA5}">
                      <a16:colId xmlns:a16="http://schemas.microsoft.com/office/drawing/2014/main" val="20003"/>
                    </a:ext>
                  </a:extLst>
                </a:gridCol>
                <a:gridCol w="1681225">
                  <a:extLst>
                    <a:ext uri="{9D8B030D-6E8A-4147-A177-3AD203B41FA5}">
                      <a16:colId xmlns:a16="http://schemas.microsoft.com/office/drawing/2014/main" val="20004"/>
                    </a:ext>
                  </a:extLst>
                </a:gridCol>
              </a:tblGrid>
              <a:tr h="1436375">
                <a:tc>
                  <a:txBody>
                    <a:bodyPr/>
                    <a:lstStyle/>
                    <a:p>
                      <a:pPr marL="0" lvl="0" indent="0" algn="l" rtl="0">
                        <a:spcBef>
                          <a:spcPts val="0"/>
                        </a:spcBef>
                        <a:spcAft>
                          <a:spcPts val="0"/>
                        </a:spcAft>
                        <a:buClr>
                          <a:schemeClr val="dk1"/>
                        </a:buClr>
                        <a:buSzPts val="1100"/>
                        <a:buFont typeface="Arial"/>
                        <a:buNone/>
                      </a:pPr>
                      <a:r>
                        <a:rPr lang="en" sz="1100"/>
                        <a:t>[6]. Stock Market Prediction Using</a:t>
                      </a:r>
                      <a:endParaRPr sz="1100"/>
                    </a:p>
                    <a:p>
                      <a:pPr marL="0" lvl="0" indent="0" algn="l" rtl="0">
                        <a:spcBef>
                          <a:spcPts val="0"/>
                        </a:spcBef>
                        <a:spcAft>
                          <a:spcPts val="0"/>
                        </a:spcAft>
                        <a:buNone/>
                      </a:pPr>
                      <a:r>
                        <a:rPr lang="en" sz="1100"/>
                        <a:t>Recurrent Neural Network</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International Conference on</a:t>
                      </a:r>
                      <a:endParaRPr sz="1100"/>
                    </a:p>
                    <a:p>
                      <a:pPr marL="0" lvl="0" indent="0" algn="l" rtl="0">
                        <a:spcBef>
                          <a:spcPts val="0"/>
                        </a:spcBef>
                        <a:spcAft>
                          <a:spcPts val="0"/>
                        </a:spcAft>
                        <a:buClr>
                          <a:schemeClr val="dk1"/>
                        </a:buClr>
                        <a:buSzPts val="1100"/>
                        <a:buFont typeface="Arial"/>
                        <a:buNone/>
                      </a:pPr>
                      <a:r>
                        <a:rPr lang="en" sz="1100"/>
                        <a:t>Current Development in</a:t>
                      </a:r>
                      <a:endParaRPr sz="1100"/>
                    </a:p>
                    <a:p>
                      <a:pPr marL="0" lvl="0" indent="0" algn="l" rtl="0">
                        <a:spcBef>
                          <a:spcPts val="0"/>
                        </a:spcBef>
                        <a:spcAft>
                          <a:spcPts val="0"/>
                        </a:spcAft>
                        <a:buClr>
                          <a:schemeClr val="dk1"/>
                        </a:buClr>
                        <a:buSzPts val="1100"/>
                        <a:buFont typeface="Arial"/>
                        <a:buNone/>
                      </a:pPr>
                      <a:r>
                        <a:rPr lang="en" sz="1100"/>
                        <a:t>Engineering and Technology</a:t>
                      </a:r>
                      <a:endParaRPr sz="1100"/>
                    </a:p>
                    <a:p>
                      <a:pPr marL="0" lvl="0" indent="0" algn="l" rtl="0">
                        <a:spcBef>
                          <a:spcPts val="0"/>
                        </a:spcBef>
                        <a:spcAft>
                          <a:spcPts val="0"/>
                        </a:spcAft>
                        <a:buNone/>
                      </a:pPr>
                      <a:r>
                        <a:rPr lang="en" sz="1100"/>
                        <a:t>(CCET), 2022 IEEE</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Stock data from</a:t>
                      </a:r>
                      <a:endParaRPr sz="1100"/>
                    </a:p>
                    <a:p>
                      <a:pPr marL="0" lvl="0" indent="0" algn="l" rtl="0">
                        <a:spcBef>
                          <a:spcPts val="0"/>
                        </a:spcBef>
                        <a:spcAft>
                          <a:spcPts val="0"/>
                        </a:spcAft>
                        <a:buClr>
                          <a:schemeClr val="dk1"/>
                        </a:buClr>
                        <a:buSzPts val="1100"/>
                        <a:buFont typeface="Arial"/>
                        <a:buNone/>
                      </a:pPr>
                      <a:r>
                        <a:rPr lang="en" sz="1100"/>
                        <a:t>National Stock</a:t>
                      </a:r>
                      <a:endParaRPr sz="1100"/>
                    </a:p>
                    <a:p>
                      <a:pPr marL="0" lvl="0" indent="0" algn="l" rtl="0">
                        <a:spcBef>
                          <a:spcPts val="0"/>
                        </a:spcBef>
                        <a:spcAft>
                          <a:spcPts val="0"/>
                        </a:spcAft>
                        <a:buClr>
                          <a:schemeClr val="dk1"/>
                        </a:buClr>
                        <a:buSzPts val="1100"/>
                        <a:buFont typeface="Arial"/>
                        <a:buNone/>
                      </a:pPr>
                      <a:r>
                        <a:rPr lang="en" sz="1100"/>
                        <a:t>Exchange, various</a:t>
                      </a:r>
                      <a:endParaRPr sz="1100"/>
                    </a:p>
                    <a:p>
                      <a:pPr marL="0" lvl="0" indent="0" algn="l" rtl="0">
                        <a:spcBef>
                          <a:spcPts val="0"/>
                        </a:spcBef>
                        <a:spcAft>
                          <a:spcPts val="0"/>
                        </a:spcAft>
                        <a:buClr>
                          <a:schemeClr val="dk1"/>
                        </a:buClr>
                        <a:buSzPts val="1100"/>
                        <a:buFont typeface="Arial"/>
                        <a:buNone/>
                      </a:pPr>
                      <a:r>
                        <a:rPr lang="en" sz="1100"/>
                        <a:t>companies like TATA,</a:t>
                      </a:r>
                      <a:endParaRPr sz="1100"/>
                    </a:p>
                    <a:p>
                      <a:pPr marL="0" lvl="0" indent="0" algn="l" rtl="0">
                        <a:spcBef>
                          <a:spcPts val="0"/>
                        </a:spcBef>
                        <a:spcAft>
                          <a:spcPts val="0"/>
                        </a:spcAft>
                        <a:buClr>
                          <a:schemeClr val="dk1"/>
                        </a:buClr>
                        <a:buSzPts val="1100"/>
                        <a:buFont typeface="Arial"/>
                        <a:buNone/>
                      </a:pPr>
                      <a:r>
                        <a:rPr lang="en" sz="1100"/>
                        <a:t>Microsoft, TCS, etc.</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Exploring RNN and</a:t>
                      </a:r>
                      <a:endParaRPr sz="1100"/>
                    </a:p>
                    <a:p>
                      <a:pPr marL="0" lvl="0" indent="0" algn="l" rtl="0">
                        <a:spcBef>
                          <a:spcPts val="0"/>
                        </a:spcBef>
                        <a:spcAft>
                          <a:spcPts val="0"/>
                        </a:spcAft>
                        <a:buClr>
                          <a:schemeClr val="dk1"/>
                        </a:buClr>
                        <a:buSzPts val="1100"/>
                        <a:buFont typeface="Arial"/>
                        <a:buNone/>
                      </a:pPr>
                      <a:r>
                        <a:rPr lang="en" sz="1100"/>
                        <a:t>LSTM for stock market</a:t>
                      </a:r>
                      <a:endParaRPr sz="1100"/>
                    </a:p>
                    <a:p>
                      <a:pPr marL="0" lvl="0" indent="0" algn="l" rtl="0">
                        <a:spcBef>
                          <a:spcPts val="0"/>
                        </a:spcBef>
                        <a:spcAft>
                          <a:spcPts val="0"/>
                        </a:spcAft>
                        <a:buClr>
                          <a:schemeClr val="dk1"/>
                        </a:buClr>
                        <a:buSzPts val="1100"/>
                        <a:buFont typeface="Arial"/>
                        <a:buNone/>
                      </a:pPr>
                      <a:r>
                        <a:rPr lang="en" sz="1100"/>
                        <a:t>price prediction</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LSTM model produces</a:t>
                      </a:r>
                      <a:endParaRPr sz="1100"/>
                    </a:p>
                    <a:p>
                      <a:pPr marL="0" lvl="0" indent="0" algn="l" rtl="0">
                        <a:spcBef>
                          <a:spcPts val="0"/>
                        </a:spcBef>
                        <a:spcAft>
                          <a:spcPts val="0"/>
                        </a:spcAft>
                        <a:buClr>
                          <a:schemeClr val="dk1"/>
                        </a:buClr>
                        <a:buSzPts val="1100"/>
                        <a:buFont typeface="Arial"/>
                        <a:buNone/>
                      </a:pPr>
                      <a:r>
                        <a:rPr lang="en" sz="1100"/>
                        <a:t>accurate results</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0"/>
                  </a:ext>
                </a:extLst>
              </a:tr>
              <a:tr h="1436375">
                <a:tc>
                  <a:txBody>
                    <a:bodyPr/>
                    <a:lstStyle/>
                    <a:p>
                      <a:pPr marL="0" lvl="0" indent="0" algn="l" rtl="0">
                        <a:spcBef>
                          <a:spcPts val="0"/>
                        </a:spcBef>
                        <a:spcAft>
                          <a:spcPts val="0"/>
                        </a:spcAft>
                        <a:buClr>
                          <a:schemeClr val="dk1"/>
                        </a:buClr>
                        <a:buSzPts val="1100"/>
                        <a:buFont typeface="Arial"/>
                        <a:buNone/>
                      </a:pPr>
                      <a:r>
                        <a:rPr lang="en" sz="1100"/>
                        <a:t>[7]. Analysis of a Stock Exchange</a:t>
                      </a:r>
                      <a:endParaRPr sz="1100"/>
                    </a:p>
                    <a:p>
                      <a:pPr marL="0" lvl="0" indent="0" algn="l" rtl="0">
                        <a:spcBef>
                          <a:spcPts val="0"/>
                        </a:spcBef>
                        <a:spcAft>
                          <a:spcPts val="0"/>
                        </a:spcAft>
                        <a:buClr>
                          <a:schemeClr val="dk1"/>
                        </a:buClr>
                        <a:buSzPts val="1100"/>
                        <a:buFont typeface="Arial"/>
                        <a:buNone/>
                      </a:pPr>
                      <a:r>
                        <a:rPr lang="en" sz="1100"/>
                        <a:t>and Future Prediction Using LSTM</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4th International Conference</a:t>
                      </a:r>
                      <a:endParaRPr sz="1100"/>
                    </a:p>
                    <a:p>
                      <a:pPr marL="0" lvl="0" indent="0" algn="l" rtl="0">
                        <a:spcBef>
                          <a:spcPts val="0"/>
                        </a:spcBef>
                        <a:spcAft>
                          <a:spcPts val="0"/>
                        </a:spcAft>
                        <a:buClr>
                          <a:schemeClr val="dk1"/>
                        </a:buClr>
                        <a:buSzPts val="1100"/>
                        <a:buFont typeface="Arial"/>
                        <a:buNone/>
                      </a:pPr>
                      <a:r>
                        <a:rPr lang="en" sz="1100"/>
                        <a:t>on Recent Trends in Computer Science and Technology (ICRTCST-2021), 2022</a:t>
                      </a:r>
                      <a:endParaRPr sz="1100"/>
                    </a:p>
                    <a:p>
                      <a:pPr marL="0" lvl="0" indent="0" algn="l" rtl="0">
                        <a:spcBef>
                          <a:spcPts val="0"/>
                        </a:spcBef>
                        <a:spcAft>
                          <a:spcPts val="0"/>
                        </a:spcAft>
                        <a:buClr>
                          <a:schemeClr val="dk1"/>
                        </a:buClr>
                        <a:buSzPts val="1100"/>
                        <a:buFont typeface="Arial"/>
                        <a:buNone/>
                      </a:pPr>
                      <a:r>
                        <a:rPr lang="en" sz="1100"/>
                        <a:t>IEEE</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Stock data from</a:t>
                      </a:r>
                      <a:endParaRPr sz="1100"/>
                    </a:p>
                    <a:p>
                      <a:pPr marL="0" lvl="0" indent="0" algn="l" rtl="0">
                        <a:spcBef>
                          <a:spcPts val="0"/>
                        </a:spcBef>
                        <a:spcAft>
                          <a:spcPts val="0"/>
                        </a:spcAft>
                        <a:buClr>
                          <a:schemeClr val="dk1"/>
                        </a:buClr>
                        <a:buSzPts val="1100"/>
                        <a:buFont typeface="Arial"/>
                        <a:buNone/>
                      </a:pPr>
                      <a:r>
                        <a:rPr lang="en" sz="1100"/>
                        <a:t>Verizon, Netflix,</a:t>
                      </a:r>
                      <a:endParaRPr sz="1100"/>
                    </a:p>
                    <a:p>
                      <a:pPr marL="0" lvl="0" indent="0" algn="l" rtl="0">
                        <a:spcBef>
                          <a:spcPts val="0"/>
                        </a:spcBef>
                        <a:spcAft>
                          <a:spcPts val="0"/>
                        </a:spcAft>
                        <a:buClr>
                          <a:schemeClr val="dk1"/>
                        </a:buClr>
                        <a:buSzPts val="1100"/>
                        <a:buFont typeface="Arial"/>
                        <a:buNone/>
                      </a:pPr>
                      <a:r>
                        <a:rPr lang="en" sz="1100"/>
                        <a:t>Salesforce, Amazon</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Applying LSTM for</a:t>
                      </a:r>
                      <a:endParaRPr sz="1100"/>
                    </a:p>
                    <a:p>
                      <a:pPr marL="0" lvl="0" indent="0" algn="l" rtl="0">
                        <a:spcBef>
                          <a:spcPts val="0"/>
                        </a:spcBef>
                        <a:spcAft>
                          <a:spcPts val="0"/>
                        </a:spcAft>
                        <a:buClr>
                          <a:schemeClr val="dk1"/>
                        </a:buClr>
                        <a:buSzPts val="1100"/>
                        <a:buFont typeface="Arial"/>
                        <a:buNone/>
                      </a:pPr>
                      <a:r>
                        <a:rPr lang="en" sz="1100"/>
                        <a:t>stock price trend</a:t>
                      </a:r>
                      <a:endParaRPr sz="1100"/>
                    </a:p>
                    <a:p>
                      <a:pPr marL="0" lvl="0" indent="0" algn="l" rtl="0">
                        <a:spcBef>
                          <a:spcPts val="0"/>
                        </a:spcBef>
                        <a:spcAft>
                          <a:spcPts val="0"/>
                        </a:spcAft>
                        <a:buClr>
                          <a:schemeClr val="dk1"/>
                        </a:buClr>
                        <a:buSzPts val="1100"/>
                        <a:buFont typeface="Arial"/>
                        <a:buNone/>
                      </a:pPr>
                      <a:r>
                        <a:rPr lang="en" sz="1100"/>
                        <a:t>analysis and prediction</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LSTM aligns well with</a:t>
                      </a:r>
                      <a:endParaRPr sz="1100"/>
                    </a:p>
                    <a:p>
                      <a:pPr marL="0" lvl="0" indent="0" algn="l" rtl="0">
                        <a:spcBef>
                          <a:spcPts val="0"/>
                        </a:spcBef>
                        <a:spcAft>
                          <a:spcPts val="0"/>
                        </a:spcAft>
                        <a:buClr>
                          <a:schemeClr val="dk1"/>
                        </a:buClr>
                        <a:buSzPts val="1100"/>
                        <a:buFont typeface="Arial"/>
                        <a:buNone/>
                      </a:pPr>
                      <a:r>
                        <a:rPr lang="en" sz="1100"/>
                        <a:t>trained and predicted</a:t>
                      </a:r>
                      <a:endParaRPr sz="1100"/>
                    </a:p>
                    <a:p>
                      <a:pPr marL="0" lvl="0" indent="0" algn="l" rtl="0">
                        <a:spcBef>
                          <a:spcPts val="0"/>
                        </a:spcBef>
                        <a:spcAft>
                          <a:spcPts val="0"/>
                        </a:spcAft>
                        <a:buClr>
                          <a:schemeClr val="dk1"/>
                        </a:buClr>
                        <a:buSzPts val="1100"/>
                        <a:buFont typeface="Arial"/>
                        <a:buNone/>
                      </a:pPr>
                      <a:r>
                        <a:rPr lang="en" sz="1100"/>
                        <a:t>data.</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1"/>
                  </a:ext>
                </a:extLst>
              </a:tr>
              <a:tr h="1436375">
                <a:tc>
                  <a:txBody>
                    <a:bodyPr/>
                    <a:lstStyle/>
                    <a:p>
                      <a:pPr marL="0" lvl="0" indent="0" algn="l" rtl="0">
                        <a:spcBef>
                          <a:spcPts val="0"/>
                        </a:spcBef>
                        <a:spcAft>
                          <a:spcPts val="0"/>
                        </a:spcAft>
                        <a:buClr>
                          <a:schemeClr val="dk1"/>
                        </a:buClr>
                        <a:buSzPts val="1100"/>
                        <a:buFont typeface="Arial"/>
                        <a:buNone/>
                      </a:pPr>
                      <a:r>
                        <a:rPr lang="en" sz="1100"/>
                        <a:t>[8]. Stock Market Prediction Using</a:t>
                      </a:r>
                      <a:endParaRPr sz="1100"/>
                    </a:p>
                    <a:p>
                      <a:pPr marL="0" lvl="0" indent="0" algn="l" rtl="0">
                        <a:spcBef>
                          <a:spcPts val="0"/>
                        </a:spcBef>
                        <a:spcAft>
                          <a:spcPts val="0"/>
                        </a:spcAft>
                        <a:buClr>
                          <a:schemeClr val="dk1"/>
                        </a:buClr>
                        <a:buSzPts val="1100"/>
                        <a:buFont typeface="Arial"/>
                        <a:buNone/>
                      </a:pPr>
                      <a:r>
                        <a:rPr lang="en" sz="1100"/>
                        <a:t>Machine Learning Techniques:</a:t>
                      </a:r>
                      <a:endParaRPr sz="1100"/>
                    </a:p>
                    <a:p>
                      <a:pPr marL="0" lvl="0" indent="0" algn="l" rtl="0">
                        <a:spcBef>
                          <a:spcPts val="0"/>
                        </a:spcBef>
                        <a:spcAft>
                          <a:spcPts val="0"/>
                        </a:spcAft>
                        <a:buClr>
                          <a:schemeClr val="dk1"/>
                        </a:buClr>
                        <a:buSzPts val="1100"/>
                        <a:buFont typeface="Arial"/>
                        <a:buNone/>
                      </a:pPr>
                      <a:r>
                        <a:rPr lang="en" sz="1100"/>
                        <a:t>Literature Review Analysis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2023 International</a:t>
                      </a:r>
                      <a:endParaRPr sz="1100"/>
                    </a:p>
                    <a:p>
                      <a:pPr marL="0" lvl="0" indent="0" algn="l" rtl="0">
                        <a:spcBef>
                          <a:spcPts val="0"/>
                        </a:spcBef>
                        <a:spcAft>
                          <a:spcPts val="0"/>
                        </a:spcAft>
                        <a:buClr>
                          <a:schemeClr val="dk1"/>
                        </a:buClr>
                        <a:buSzPts val="1100"/>
                        <a:buFont typeface="Arial"/>
                        <a:buNone/>
                      </a:pPr>
                      <a:r>
                        <a:rPr lang="en" sz="1100"/>
                        <a:t>Conference On Cyber</a:t>
                      </a:r>
                      <a:endParaRPr sz="1100"/>
                    </a:p>
                    <a:p>
                      <a:pPr marL="0" lvl="0" indent="0" algn="l" rtl="0">
                        <a:spcBef>
                          <a:spcPts val="0"/>
                        </a:spcBef>
                        <a:spcAft>
                          <a:spcPts val="0"/>
                        </a:spcAft>
                        <a:buClr>
                          <a:schemeClr val="dk1"/>
                        </a:buClr>
                        <a:buSzPts val="1100"/>
                        <a:buFont typeface="Arial"/>
                        <a:buNone/>
                      </a:pPr>
                      <a:r>
                        <a:rPr lang="en" sz="1100"/>
                        <a:t>Management And Engineering</a:t>
                      </a:r>
                      <a:endParaRPr sz="1100"/>
                    </a:p>
                    <a:p>
                      <a:pPr marL="0" lvl="0" indent="0" algn="l" rtl="0">
                        <a:spcBef>
                          <a:spcPts val="0"/>
                        </a:spcBef>
                        <a:spcAft>
                          <a:spcPts val="0"/>
                        </a:spcAft>
                        <a:buClr>
                          <a:schemeClr val="dk1"/>
                        </a:buClr>
                        <a:buSzPts val="1100"/>
                        <a:buFont typeface="Arial"/>
                        <a:buNone/>
                      </a:pPr>
                      <a:r>
                        <a:rPr lang="en" sz="1100"/>
                        <a:t>(CyMaEn),</a:t>
                      </a:r>
                      <a:endParaRPr sz="1100"/>
                    </a:p>
                    <a:p>
                      <a:pPr marL="0" lvl="0" indent="0" algn="l" rtl="0">
                        <a:spcBef>
                          <a:spcPts val="0"/>
                        </a:spcBef>
                        <a:spcAft>
                          <a:spcPts val="0"/>
                        </a:spcAft>
                        <a:buClr>
                          <a:schemeClr val="dk1"/>
                        </a:buClr>
                        <a:buSzPts val="1100"/>
                        <a:buFont typeface="Arial"/>
                        <a:buNone/>
                      </a:pPr>
                      <a:r>
                        <a:rPr lang="en" sz="1100"/>
                        <a:t>2023 IEEE</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Paper selection using</a:t>
                      </a:r>
                      <a:endParaRPr sz="1100"/>
                    </a:p>
                    <a:p>
                      <a:pPr marL="0" lvl="0" indent="0" algn="l" rtl="0">
                        <a:spcBef>
                          <a:spcPts val="0"/>
                        </a:spcBef>
                        <a:spcAft>
                          <a:spcPts val="0"/>
                        </a:spcAft>
                        <a:buClr>
                          <a:schemeClr val="dk1"/>
                        </a:buClr>
                        <a:buSzPts val="1100"/>
                        <a:buFont typeface="Arial"/>
                        <a:buNone/>
                      </a:pPr>
                      <a:r>
                        <a:rPr lang="en" sz="1100"/>
                        <a:t>Google Scholar,</a:t>
                      </a:r>
                      <a:endParaRPr sz="1100"/>
                    </a:p>
                    <a:p>
                      <a:pPr marL="0" lvl="0" indent="0" algn="l" rtl="0">
                        <a:spcBef>
                          <a:spcPts val="0"/>
                        </a:spcBef>
                        <a:spcAft>
                          <a:spcPts val="0"/>
                        </a:spcAft>
                        <a:buClr>
                          <a:schemeClr val="dk1"/>
                        </a:buClr>
                        <a:buSzPts val="1100"/>
                        <a:buFont typeface="Arial"/>
                        <a:buNone/>
                      </a:pPr>
                      <a:r>
                        <a:rPr lang="en" sz="1100"/>
                        <a:t>methodology review</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Reviewing 12 papers</a:t>
                      </a:r>
                      <a:endParaRPr sz="1100"/>
                    </a:p>
                    <a:p>
                      <a:pPr marL="0" lvl="0" indent="0" algn="l" rtl="0">
                        <a:spcBef>
                          <a:spcPts val="0"/>
                        </a:spcBef>
                        <a:spcAft>
                          <a:spcPts val="0"/>
                        </a:spcAft>
                        <a:buClr>
                          <a:schemeClr val="dk1"/>
                        </a:buClr>
                        <a:buSzPts val="1100"/>
                        <a:buFont typeface="Arial"/>
                        <a:buNone/>
                      </a:pPr>
                      <a:r>
                        <a:rPr lang="en" sz="1100"/>
                        <a:t>on ML and DL</a:t>
                      </a:r>
                      <a:endParaRPr sz="1100"/>
                    </a:p>
                    <a:p>
                      <a:pPr marL="0" lvl="0" indent="0" algn="l" rtl="0">
                        <a:spcBef>
                          <a:spcPts val="0"/>
                        </a:spcBef>
                        <a:spcAft>
                          <a:spcPts val="0"/>
                        </a:spcAft>
                        <a:buClr>
                          <a:schemeClr val="dk1"/>
                        </a:buClr>
                        <a:buSzPts val="1100"/>
                        <a:buFont typeface="Arial"/>
                        <a:buNone/>
                      </a:pPr>
                      <a:r>
                        <a:rPr lang="en" sz="1100"/>
                        <a:t>techniques for stock</a:t>
                      </a:r>
                      <a:endParaRPr sz="1100"/>
                    </a:p>
                    <a:p>
                      <a:pPr marL="0" lvl="0" indent="0" algn="l" rtl="0">
                        <a:spcBef>
                          <a:spcPts val="0"/>
                        </a:spcBef>
                        <a:spcAft>
                          <a:spcPts val="0"/>
                        </a:spcAft>
                        <a:buClr>
                          <a:schemeClr val="dk1"/>
                        </a:buClr>
                        <a:buSzPts val="1100"/>
                        <a:buFont typeface="Arial"/>
                        <a:buNone/>
                      </a:pPr>
                      <a:r>
                        <a:rPr lang="en" sz="1100"/>
                        <a:t>prediction</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Various models and</a:t>
                      </a:r>
                      <a:endParaRPr sz="1100"/>
                    </a:p>
                    <a:p>
                      <a:pPr marL="0" lvl="0" indent="0" algn="l" rtl="0">
                        <a:spcBef>
                          <a:spcPts val="0"/>
                        </a:spcBef>
                        <a:spcAft>
                          <a:spcPts val="0"/>
                        </a:spcAft>
                        <a:buClr>
                          <a:schemeClr val="dk1"/>
                        </a:buClr>
                        <a:buSzPts val="1100"/>
                        <a:buFont typeface="Arial"/>
                        <a:buNone/>
                      </a:pPr>
                      <a:r>
                        <a:rPr lang="en" sz="1100"/>
                        <a:t>techniques evaluated,</a:t>
                      </a:r>
                      <a:endParaRPr sz="1100"/>
                    </a:p>
                    <a:p>
                      <a:pPr marL="0" lvl="0" indent="0" algn="l" rtl="0">
                        <a:spcBef>
                          <a:spcPts val="0"/>
                        </a:spcBef>
                        <a:spcAft>
                          <a:spcPts val="0"/>
                        </a:spcAft>
                        <a:buClr>
                          <a:schemeClr val="dk1"/>
                        </a:buClr>
                        <a:buSzPts val="1100"/>
                        <a:buFont typeface="Arial"/>
                        <a:buNone/>
                      </a:pPr>
                      <a:r>
                        <a:rPr lang="en" sz="1100"/>
                        <a:t>LSTM with sentiment</a:t>
                      </a:r>
                      <a:endParaRPr sz="1100"/>
                    </a:p>
                    <a:p>
                      <a:pPr marL="0" lvl="0" indent="0" algn="l" rtl="0">
                        <a:spcBef>
                          <a:spcPts val="0"/>
                        </a:spcBef>
                        <a:spcAft>
                          <a:spcPts val="0"/>
                        </a:spcAft>
                        <a:buClr>
                          <a:schemeClr val="dk1"/>
                        </a:buClr>
                        <a:buSzPts val="1100"/>
                        <a:buFont typeface="Arial"/>
                        <a:buNone/>
                      </a:pPr>
                      <a:r>
                        <a:rPr lang="en" sz="1100"/>
                        <a:t>analysis performs well</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37" name="Google Shape;237;p33"/>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38" name="Google Shape;238;p33"/>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39" name="Google Shape;239;p33"/>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40" name="Google Shape;240;p33"/>
          <p:cNvSpPr/>
          <p:nvPr/>
        </p:nvSpPr>
        <p:spPr>
          <a:xfrm>
            <a:off x="279000" y="354175"/>
            <a:ext cx="8698800" cy="46014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txBox="1"/>
          <p:nvPr/>
        </p:nvSpPr>
        <p:spPr>
          <a:xfrm>
            <a:off x="633200" y="143700"/>
            <a:ext cx="7620000" cy="5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Abel"/>
              <a:ea typeface="Abel"/>
              <a:cs typeface="Abel"/>
              <a:sym typeface="Abel"/>
            </a:endParaRPr>
          </a:p>
        </p:txBody>
      </p:sp>
      <p:graphicFrame>
        <p:nvGraphicFramePr>
          <p:cNvPr id="242" name="Google Shape;242;p33"/>
          <p:cNvGraphicFramePr/>
          <p:nvPr/>
        </p:nvGraphicFramePr>
        <p:xfrm>
          <a:off x="460900" y="468275"/>
          <a:ext cx="8335000" cy="4373215"/>
        </p:xfrm>
        <a:graphic>
          <a:graphicData uri="http://schemas.openxmlformats.org/drawingml/2006/table">
            <a:tbl>
              <a:tblPr>
                <a:noFill/>
                <a:tableStyleId>{65C00141-82D0-4818-BB7D-C398A96E5053}</a:tableStyleId>
              </a:tblPr>
              <a:tblGrid>
                <a:gridCol w="1667000">
                  <a:extLst>
                    <a:ext uri="{9D8B030D-6E8A-4147-A177-3AD203B41FA5}">
                      <a16:colId xmlns:a16="http://schemas.microsoft.com/office/drawing/2014/main" val="20000"/>
                    </a:ext>
                  </a:extLst>
                </a:gridCol>
                <a:gridCol w="1667000">
                  <a:extLst>
                    <a:ext uri="{9D8B030D-6E8A-4147-A177-3AD203B41FA5}">
                      <a16:colId xmlns:a16="http://schemas.microsoft.com/office/drawing/2014/main" val="20001"/>
                    </a:ext>
                  </a:extLst>
                </a:gridCol>
                <a:gridCol w="1667000">
                  <a:extLst>
                    <a:ext uri="{9D8B030D-6E8A-4147-A177-3AD203B41FA5}">
                      <a16:colId xmlns:a16="http://schemas.microsoft.com/office/drawing/2014/main" val="20002"/>
                    </a:ext>
                  </a:extLst>
                </a:gridCol>
                <a:gridCol w="1667000">
                  <a:extLst>
                    <a:ext uri="{9D8B030D-6E8A-4147-A177-3AD203B41FA5}">
                      <a16:colId xmlns:a16="http://schemas.microsoft.com/office/drawing/2014/main" val="20003"/>
                    </a:ext>
                  </a:extLst>
                </a:gridCol>
                <a:gridCol w="1667000">
                  <a:extLst>
                    <a:ext uri="{9D8B030D-6E8A-4147-A177-3AD203B41FA5}">
                      <a16:colId xmlns:a16="http://schemas.microsoft.com/office/drawing/2014/main" val="20004"/>
                    </a:ext>
                  </a:extLst>
                </a:gridCol>
              </a:tblGrid>
              <a:tr h="1325275">
                <a:tc>
                  <a:txBody>
                    <a:bodyPr/>
                    <a:lstStyle/>
                    <a:p>
                      <a:pPr marL="0" lvl="0" indent="0" algn="l" rtl="0">
                        <a:spcBef>
                          <a:spcPts val="0"/>
                        </a:spcBef>
                        <a:spcAft>
                          <a:spcPts val="0"/>
                        </a:spcAft>
                        <a:buClr>
                          <a:schemeClr val="dk1"/>
                        </a:buClr>
                        <a:buSzPts val="1100"/>
                        <a:buFont typeface="Arial"/>
                        <a:buNone/>
                      </a:pPr>
                      <a:r>
                        <a:rPr lang="en" sz="1100"/>
                        <a:t>[9]. Stock Price Prediction Using</a:t>
                      </a:r>
                      <a:endParaRPr sz="1100"/>
                    </a:p>
                    <a:p>
                      <a:pPr marL="0" lvl="0" indent="0" algn="l" rtl="0">
                        <a:spcBef>
                          <a:spcPts val="0"/>
                        </a:spcBef>
                        <a:spcAft>
                          <a:spcPts val="0"/>
                        </a:spcAft>
                        <a:buClr>
                          <a:schemeClr val="dk1"/>
                        </a:buClr>
                        <a:buSzPts val="1100"/>
                        <a:buFont typeface="Arial"/>
                        <a:buNone/>
                      </a:pPr>
                      <a:r>
                        <a:rPr lang="en" sz="1100"/>
                        <a:t>Machine Learning and Deep</a:t>
                      </a:r>
                      <a:endParaRPr sz="1100"/>
                    </a:p>
                    <a:p>
                      <a:pPr marL="0" lvl="0" indent="0" algn="l" rtl="0">
                        <a:spcBef>
                          <a:spcPts val="0"/>
                        </a:spcBef>
                        <a:spcAft>
                          <a:spcPts val="0"/>
                        </a:spcAft>
                        <a:buClr>
                          <a:schemeClr val="dk1"/>
                        </a:buClr>
                        <a:buSzPts val="1100"/>
                        <a:buFont typeface="Arial"/>
                        <a:buNone/>
                      </a:pPr>
                      <a:r>
                        <a:rPr lang="en" sz="1100"/>
                        <a:t>Learning</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2021 IEEE Mysore Sub</a:t>
                      </a:r>
                      <a:endParaRPr sz="1100"/>
                    </a:p>
                    <a:p>
                      <a:pPr marL="0" lvl="0" indent="0" algn="l" rtl="0">
                        <a:spcBef>
                          <a:spcPts val="0"/>
                        </a:spcBef>
                        <a:spcAft>
                          <a:spcPts val="0"/>
                        </a:spcAft>
                        <a:buClr>
                          <a:schemeClr val="dk1"/>
                        </a:buClr>
                        <a:buSzPts val="1100"/>
                        <a:buFont typeface="Arial"/>
                        <a:buNone/>
                      </a:pPr>
                      <a:r>
                        <a:rPr lang="en" sz="1100"/>
                        <a:t>Section International</a:t>
                      </a:r>
                      <a:endParaRPr sz="1100"/>
                    </a:p>
                    <a:p>
                      <a:pPr marL="0" lvl="0" indent="0" algn="l" rtl="0">
                        <a:spcBef>
                          <a:spcPts val="0"/>
                        </a:spcBef>
                        <a:spcAft>
                          <a:spcPts val="0"/>
                        </a:spcAft>
                        <a:buClr>
                          <a:schemeClr val="dk1"/>
                        </a:buClr>
                        <a:buSzPts val="1100"/>
                        <a:buFont typeface="Arial"/>
                        <a:buNone/>
                      </a:pPr>
                      <a:r>
                        <a:rPr lang="en" sz="1100"/>
                        <a:t>Conference (MysuruCon)</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Reliance Industries</a:t>
                      </a:r>
                      <a:endParaRPr sz="1100"/>
                    </a:p>
                    <a:p>
                      <a:pPr marL="0" lvl="0" indent="0" algn="l" rtl="0">
                        <a:spcBef>
                          <a:spcPts val="0"/>
                        </a:spcBef>
                        <a:spcAft>
                          <a:spcPts val="0"/>
                        </a:spcAft>
                        <a:buClr>
                          <a:schemeClr val="dk1"/>
                        </a:buClr>
                        <a:buSzPts val="1100"/>
                        <a:buFont typeface="Arial"/>
                        <a:buNone/>
                      </a:pPr>
                      <a:r>
                        <a:rPr lang="en" sz="1100"/>
                        <a:t>Limited stock data</a:t>
                      </a:r>
                      <a:endParaRPr sz="1100"/>
                    </a:p>
                    <a:p>
                      <a:pPr marL="0" lvl="0" indent="0" algn="l" rtl="0">
                        <a:spcBef>
                          <a:spcPts val="0"/>
                        </a:spcBef>
                        <a:spcAft>
                          <a:spcPts val="0"/>
                        </a:spcAft>
                        <a:buClr>
                          <a:schemeClr val="dk1"/>
                        </a:buClr>
                        <a:buSzPts val="1100"/>
                        <a:buFont typeface="Arial"/>
                        <a:buNone/>
                      </a:pPr>
                      <a:r>
                        <a:rPr lang="en" sz="1100"/>
                        <a:t>(1996 - 2021)</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Data preprocessing,</a:t>
                      </a:r>
                      <a:endParaRPr sz="1100"/>
                    </a:p>
                    <a:p>
                      <a:pPr marL="0" lvl="0" indent="0" algn="l" rtl="0">
                        <a:spcBef>
                          <a:spcPts val="0"/>
                        </a:spcBef>
                        <a:spcAft>
                          <a:spcPts val="0"/>
                        </a:spcAft>
                        <a:buClr>
                          <a:schemeClr val="dk1"/>
                        </a:buClr>
                        <a:buSzPts val="1100"/>
                        <a:buFont typeface="Arial"/>
                        <a:buNone/>
                      </a:pPr>
                      <a:r>
                        <a:rPr lang="en" sz="1100"/>
                        <a:t>ARIMA, Random</a:t>
                      </a:r>
                      <a:endParaRPr sz="1100"/>
                    </a:p>
                    <a:p>
                      <a:pPr marL="0" lvl="0" indent="0" algn="l" rtl="0">
                        <a:spcBef>
                          <a:spcPts val="0"/>
                        </a:spcBef>
                        <a:spcAft>
                          <a:spcPts val="0"/>
                        </a:spcAft>
                        <a:buClr>
                          <a:schemeClr val="dk1"/>
                        </a:buClr>
                        <a:buSzPts val="1100"/>
                        <a:buFont typeface="Arial"/>
                        <a:buNone/>
                      </a:pPr>
                      <a:r>
                        <a:rPr lang="en" sz="1100"/>
                        <a:t>Forest, LSTM models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ARIMA, Random Forest,</a:t>
                      </a:r>
                      <a:endParaRPr sz="1100"/>
                    </a:p>
                    <a:p>
                      <a:pPr marL="0" lvl="0" indent="0" algn="l" rtl="0">
                        <a:spcBef>
                          <a:spcPts val="0"/>
                        </a:spcBef>
                        <a:spcAft>
                          <a:spcPts val="0"/>
                        </a:spcAft>
                        <a:buClr>
                          <a:schemeClr val="dk1"/>
                        </a:buClr>
                        <a:buSzPts val="1100"/>
                        <a:buFont typeface="Arial"/>
                        <a:buNone/>
                      </a:pPr>
                      <a:r>
                        <a:rPr lang="en" sz="1100"/>
                        <a:t>and LSTM show reliable</a:t>
                      </a:r>
                      <a:endParaRPr sz="1100"/>
                    </a:p>
                    <a:p>
                      <a:pPr marL="0" lvl="0" indent="0" algn="l" rtl="0">
                        <a:spcBef>
                          <a:spcPts val="0"/>
                        </a:spcBef>
                        <a:spcAft>
                          <a:spcPts val="0"/>
                        </a:spcAft>
                        <a:buClr>
                          <a:schemeClr val="dk1"/>
                        </a:buClr>
                        <a:buSzPts val="1100"/>
                        <a:buFont typeface="Arial"/>
                        <a:buNone/>
                      </a:pPr>
                      <a:r>
                        <a:rPr lang="en" sz="1100"/>
                        <a:t>results</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0"/>
                  </a:ext>
                </a:extLst>
              </a:tr>
              <a:tr h="1325275">
                <a:tc>
                  <a:txBody>
                    <a:bodyPr/>
                    <a:lstStyle/>
                    <a:p>
                      <a:pPr marL="0" lvl="0" indent="0" algn="l" rtl="0">
                        <a:spcBef>
                          <a:spcPts val="0"/>
                        </a:spcBef>
                        <a:spcAft>
                          <a:spcPts val="0"/>
                        </a:spcAft>
                        <a:buClr>
                          <a:schemeClr val="dk1"/>
                        </a:buClr>
                        <a:buSzPts val="1100"/>
                        <a:buFont typeface="Arial"/>
                        <a:buNone/>
                      </a:pPr>
                      <a:r>
                        <a:rPr lang="en" sz="1100"/>
                        <a:t>[10]. Stock market prediction</a:t>
                      </a:r>
                      <a:endParaRPr sz="1100"/>
                    </a:p>
                    <a:p>
                      <a:pPr marL="0" lvl="0" indent="0" algn="l" rtl="0">
                        <a:spcBef>
                          <a:spcPts val="0"/>
                        </a:spcBef>
                        <a:spcAft>
                          <a:spcPts val="0"/>
                        </a:spcAft>
                        <a:buClr>
                          <a:schemeClr val="dk1"/>
                        </a:buClr>
                        <a:buSzPts val="1100"/>
                        <a:buFont typeface="Arial"/>
                        <a:buNone/>
                      </a:pPr>
                      <a:r>
                        <a:rPr lang="en" sz="1100"/>
                        <a:t>using machine learning classifiers</a:t>
                      </a:r>
                      <a:endParaRPr sz="1100"/>
                    </a:p>
                    <a:p>
                      <a:pPr marL="0" lvl="0" indent="0" algn="l" rtl="0">
                        <a:spcBef>
                          <a:spcPts val="0"/>
                        </a:spcBef>
                        <a:spcAft>
                          <a:spcPts val="0"/>
                        </a:spcAft>
                        <a:buClr>
                          <a:schemeClr val="dk1"/>
                        </a:buClr>
                        <a:buSzPts val="1100"/>
                        <a:buFont typeface="Arial"/>
                        <a:buNone/>
                      </a:pPr>
                      <a:r>
                        <a:rPr lang="en" sz="1100"/>
                        <a:t>and social media, news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Journal of Ambient</a:t>
                      </a:r>
                      <a:endParaRPr sz="1100"/>
                    </a:p>
                    <a:p>
                      <a:pPr marL="0" lvl="0" indent="0" algn="l" rtl="0">
                        <a:spcBef>
                          <a:spcPts val="0"/>
                        </a:spcBef>
                        <a:spcAft>
                          <a:spcPts val="0"/>
                        </a:spcAft>
                        <a:buClr>
                          <a:schemeClr val="dk1"/>
                        </a:buClr>
                        <a:buSzPts val="1100"/>
                        <a:buFont typeface="Arial"/>
                        <a:buNone/>
                      </a:pPr>
                      <a:r>
                        <a:rPr lang="en" sz="1100"/>
                        <a:t>Intelligence and Humanized</a:t>
                      </a:r>
                      <a:endParaRPr sz="1100"/>
                    </a:p>
                    <a:p>
                      <a:pPr marL="0" lvl="0" indent="0" algn="l" rtl="0">
                        <a:spcBef>
                          <a:spcPts val="0"/>
                        </a:spcBef>
                        <a:spcAft>
                          <a:spcPts val="0"/>
                        </a:spcAft>
                        <a:buClr>
                          <a:schemeClr val="dk1"/>
                        </a:buClr>
                        <a:buSzPts val="1100"/>
                        <a:buFont typeface="Arial"/>
                        <a:buNone/>
                      </a:pPr>
                      <a:r>
                        <a:rPr lang="en" sz="1100"/>
                        <a:t>Computing, Feb 2020</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Twitter for social</a:t>
                      </a:r>
                      <a:endParaRPr sz="1100"/>
                    </a:p>
                    <a:p>
                      <a:pPr marL="0" lvl="0" indent="0" algn="l" rtl="0">
                        <a:spcBef>
                          <a:spcPts val="0"/>
                        </a:spcBef>
                        <a:spcAft>
                          <a:spcPts val="0"/>
                        </a:spcAft>
                        <a:buClr>
                          <a:schemeClr val="dk1"/>
                        </a:buClr>
                        <a:buSzPts val="1100"/>
                        <a:buFont typeface="Arial"/>
                        <a:buNone/>
                      </a:pPr>
                      <a:r>
                        <a:rPr lang="en" sz="1100"/>
                        <a:t>media, Business</a:t>
                      </a:r>
                      <a:endParaRPr sz="1100"/>
                    </a:p>
                    <a:p>
                      <a:pPr marL="0" lvl="0" indent="0" algn="l" rtl="0">
                        <a:spcBef>
                          <a:spcPts val="0"/>
                        </a:spcBef>
                        <a:spcAft>
                          <a:spcPts val="0"/>
                        </a:spcAft>
                        <a:buClr>
                          <a:schemeClr val="dk1"/>
                        </a:buClr>
                        <a:buSzPts val="1100"/>
                        <a:buFont typeface="Arial"/>
                        <a:buNone/>
                      </a:pPr>
                      <a:r>
                        <a:rPr lang="en" sz="1100"/>
                        <a:t>Insider for financial</a:t>
                      </a:r>
                      <a:endParaRPr sz="1100"/>
                    </a:p>
                    <a:p>
                      <a:pPr marL="0" lvl="0" indent="0" algn="l" rtl="0">
                        <a:spcBef>
                          <a:spcPts val="0"/>
                        </a:spcBef>
                        <a:spcAft>
                          <a:spcPts val="0"/>
                        </a:spcAft>
                        <a:buClr>
                          <a:schemeClr val="dk1"/>
                        </a:buClr>
                        <a:buSzPts val="1100"/>
                        <a:buFont typeface="Arial"/>
                        <a:buNone/>
                      </a:pPr>
                      <a:r>
                        <a:rPr lang="en" sz="1100"/>
                        <a:t>news headlines, and</a:t>
                      </a:r>
                      <a:endParaRPr sz="1100"/>
                    </a:p>
                    <a:p>
                      <a:pPr marL="0" lvl="0" indent="0" algn="l" rtl="0">
                        <a:spcBef>
                          <a:spcPts val="0"/>
                        </a:spcBef>
                        <a:spcAft>
                          <a:spcPts val="0"/>
                        </a:spcAft>
                        <a:buClr>
                          <a:schemeClr val="dk1"/>
                        </a:buClr>
                        <a:buSzPts val="1100"/>
                        <a:buFont typeface="Arial"/>
                        <a:buNone/>
                      </a:pPr>
                      <a:r>
                        <a:rPr lang="en" sz="1100"/>
                        <a:t>Yahoo Finance for</a:t>
                      </a:r>
                      <a:endParaRPr sz="1100"/>
                    </a:p>
                    <a:p>
                      <a:pPr marL="0" lvl="0" indent="0" algn="l" rtl="0">
                        <a:spcBef>
                          <a:spcPts val="0"/>
                        </a:spcBef>
                        <a:spcAft>
                          <a:spcPts val="0"/>
                        </a:spcAft>
                        <a:buClr>
                          <a:schemeClr val="dk1"/>
                        </a:buClr>
                        <a:buSzPts val="1100"/>
                        <a:buFont typeface="Arial"/>
                        <a:buNone/>
                      </a:pPr>
                      <a:r>
                        <a:rPr lang="en" sz="1100"/>
                        <a:t>stock data.</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Data collection,</a:t>
                      </a:r>
                      <a:endParaRPr sz="1100"/>
                    </a:p>
                    <a:p>
                      <a:pPr marL="0" lvl="0" indent="0" algn="l" rtl="0">
                        <a:spcBef>
                          <a:spcPts val="0"/>
                        </a:spcBef>
                        <a:spcAft>
                          <a:spcPts val="0"/>
                        </a:spcAft>
                        <a:buClr>
                          <a:schemeClr val="dk1"/>
                        </a:buClr>
                        <a:buSzPts val="1100"/>
                        <a:buFont typeface="Arial"/>
                        <a:buNone/>
                      </a:pPr>
                      <a:r>
                        <a:rPr lang="en" sz="1100"/>
                        <a:t>preprocessing, RF</a:t>
                      </a:r>
                      <a:endParaRPr sz="1100"/>
                    </a:p>
                    <a:p>
                      <a:pPr marL="0" lvl="0" indent="0" algn="l" rtl="0">
                        <a:spcBef>
                          <a:spcPts val="0"/>
                        </a:spcBef>
                        <a:spcAft>
                          <a:spcPts val="0"/>
                        </a:spcAft>
                        <a:buClr>
                          <a:schemeClr val="dk1"/>
                        </a:buClr>
                        <a:buSzPts val="1100"/>
                        <a:buFont typeface="Arial"/>
                        <a:buNone/>
                      </a:pPr>
                      <a:r>
                        <a:rPr lang="en" sz="1100"/>
                        <a:t>classifier and neural</a:t>
                      </a:r>
                      <a:endParaRPr sz="1100"/>
                    </a:p>
                    <a:p>
                      <a:pPr marL="0" lvl="0" indent="0" algn="l" rtl="0">
                        <a:spcBef>
                          <a:spcPts val="0"/>
                        </a:spcBef>
                        <a:spcAft>
                          <a:spcPts val="0"/>
                        </a:spcAft>
                        <a:buClr>
                          <a:schemeClr val="dk1"/>
                        </a:buClr>
                        <a:buSzPts val="1100"/>
                        <a:buFont typeface="Arial"/>
                        <a:buNone/>
                      </a:pPr>
                      <a:r>
                        <a:rPr lang="en" sz="1100"/>
                        <a:t>network analysis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RF classifier achieves</a:t>
                      </a:r>
                      <a:endParaRPr sz="1100"/>
                    </a:p>
                    <a:p>
                      <a:pPr marL="0" lvl="0" indent="0" algn="l" rtl="0">
                        <a:spcBef>
                          <a:spcPts val="0"/>
                        </a:spcBef>
                        <a:spcAft>
                          <a:spcPts val="0"/>
                        </a:spcAft>
                        <a:buClr>
                          <a:schemeClr val="dk1"/>
                        </a:buClr>
                        <a:buSzPts val="1100"/>
                        <a:buFont typeface="Arial"/>
                        <a:buNone/>
                      </a:pPr>
                      <a:r>
                        <a:rPr lang="en" sz="1100"/>
                        <a:t>high accuracy using</a:t>
                      </a:r>
                      <a:endParaRPr sz="1100"/>
                    </a:p>
                    <a:p>
                      <a:pPr marL="0" lvl="0" indent="0" algn="l" rtl="0">
                        <a:spcBef>
                          <a:spcPts val="0"/>
                        </a:spcBef>
                        <a:spcAft>
                          <a:spcPts val="0"/>
                        </a:spcAft>
                        <a:buClr>
                          <a:schemeClr val="dk1"/>
                        </a:buClr>
                        <a:buSzPts val="1100"/>
                        <a:buFont typeface="Arial"/>
                        <a:buNone/>
                      </a:pPr>
                      <a:r>
                        <a:rPr lang="en" sz="1100"/>
                        <a:t>social media and</a:t>
                      </a:r>
                      <a:endParaRPr sz="1100"/>
                    </a:p>
                    <a:p>
                      <a:pPr marL="0" lvl="0" indent="0" algn="l" rtl="0">
                        <a:spcBef>
                          <a:spcPts val="0"/>
                        </a:spcBef>
                        <a:spcAft>
                          <a:spcPts val="0"/>
                        </a:spcAft>
                        <a:buClr>
                          <a:schemeClr val="dk1"/>
                        </a:buClr>
                        <a:buSzPts val="1100"/>
                        <a:buFont typeface="Arial"/>
                        <a:buNone/>
                      </a:pPr>
                      <a:r>
                        <a:rPr lang="en" sz="1100"/>
                        <a:t>financial news</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1"/>
                  </a:ext>
                </a:extLst>
              </a:tr>
              <a:tr h="1590475">
                <a:tc>
                  <a:txBody>
                    <a:bodyPr/>
                    <a:lstStyle/>
                    <a:p>
                      <a:pPr marL="0" lvl="0" indent="0" algn="l" rtl="0">
                        <a:spcBef>
                          <a:spcPts val="0"/>
                        </a:spcBef>
                        <a:spcAft>
                          <a:spcPts val="0"/>
                        </a:spcAft>
                        <a:buClr>
                          <a:schemeClr val="dk1"/>
                        </a:buClr>
                        <a:buSzPts val="1100"/>
                        <a:buFont typeface="Arial"/>
                        <a:buNone/>
                      </a:pPr>
                      <a:r>
                        <a:rPr lang="en" sz="1100"/>
                        <a:t>[11]. Somenath Mukherjee, Bikash</a:t>
                      </a:r>
                      <a:endParaRPr sz="1100"/>
                    </a:p>
                    <a:p>
                      <a:pPr marL="0" lvl="0" indent="0" algn="l" rtl="0">
                        <a:spcBef>
                          <a:spcPts val="0"/>
                        </a:spcBef>
                        <a:spcAft>
                          <a:spcPts val="0"/>
                        </a:spcAft>
                        <a:buClr>
                          <a:schemeClr val="dk1"/>
                        </a:buClr>
                        <a:buSzPts val="1100"/>
                        <a:buFont typeface="Arial"/>
                        <a:buNone/>
                      </a:pPr>
                      <a:r>
                        <a:rPr lang="en" sz="1100"/>
                        <a:t>Sadhukhan, Nairita Sarkar, Debajyoti</a:t>
                      </a:r>
                      <a:endParaRPr sz="1100"/>
                    </a:p>
                    <a:p>
                      <a:pPr marL="0" lvl="0" indent="0" algn="l" rtl="0">
                        <a:spcBef>
                          <a:spcPts val="0"/>
                        </a:spcBef>
                        <a:spcAft>
                          <a:spcPts val="0"/>
                        </a:spcAft>
                        <a:buClr>
                          <a:schemeClr val="dk1"/>
                        </a:buClr>
                        <a:buSzPts val="1100"/>
                        <a:buFont typeface="Arial"/>
                        <a:buNone/>
                      </a:pPr>
                      <a:r>
                        <a:rPr lang="en" sz="1100"/>
                        <a:t>Roy, Soumil De.</a:t>
                      </a:r>
                      <a:endParaRPr sz="1100"/>
                    </a:p>
                    <a:p>
                      <a:pPr marL="0" lvl="0" indent="0" algn="l" rtl="0">
                        <a:spcBef>
                          <a:spcPts val="0"/>
                        </a:spcBef>
                        <a:spcAft>
                          <a:spcPts val="0"/>
                        </a:spcAft>
                        <a:buClr>
                          <a:schemeClr val="dk1"/>
                        </a:buClr>
                        <a:buSzPts val="1100"/>
                        <a:buFont typeface="Arial"/>
                        <a:buNone/>
                      </a:pPr>
                      <a:r>
                        <a:rPr lang="en" sz="1100"/>
                        <a:t>Stock market prediction using deep learning algorithms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CAAI Transactions on Intelligence</a:t>
                      </a:r>
                      <a:endParaRPr sz="1100"/>
                    </a:p>
                    <a:p>
                      <a:pPr marL="0" lvl="0" indent="0" algn="l" rtl="0">
                        <a:spcBef>
                          <a:spcPts val="0"/>
                        </a:spcBef>
                        <a:spcAft>
                          <a:spcPts val="0"/>
                        </a:spcAft>
                        <a:buClr>
                          <a:schemeClr val="dk1"/>
                        </a:buClr>
                        <a:buSzPts val="1100"/>
                        <a:buFont typeface="Arial"/>
                        <a:buNone/>
                      </a:pPr>
                      <a:r>
                        <a:rPr lang="en" sz="1100"/>
                        <a:t>Technology 2021</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NSE stock market data</a:t>
                      </a:r>
                      <a:endParaRPr sz="1100"/>
                    </a:p>
                    <a:p>
                      <a:pPr marL="0" lvl="0" indent="0" algn="l" rtl="0">
                        <a:spcBef>
                          <a:spcPts val="0"/>
                        </a:spcBef>
                        <a:spcAft>
                          <a:spcPts val="0"/>
                        </a:spcAft>
                        <a:buClr>
                          <a:schemeClr val="dk1"/>
                        </a:buClr>
                        <a:buSzPts val="1100"/>
                        <a:buFont typeface="Arial"/>
                        <a:buNone/>
                      </a:pPr>
                      <a:r>
                        <a:rPr lang="en" sz="1100"/>
                        <a:t>(Apr 2008 - Apr 2018,</a:t>
                      </a:r>
                      <a:endParaRPr sz="1100"/>
                    </a:p>
                    <a:p>
                      <a:pPr marL="0" lvl="0" indent="0" algn="l" rtl="0">
                        <a:spcBef>
                          <a:spcPts val="0"/>
                        </a:spcBef>
                        <a:spcAft>
                          <a:spcPts val="0"/>
                        </a:spcAft>
                        <a:buClr>
                          <a:schemeClr val="dk1"/>
                        </a:buClr>
                        <a:buSzPts val="1100"/>
                        <a:buFont typeface="Arial"/>
                        <a:buNone/>
                      </a:pPr>
                      <a:r>
                        <a:rPr lang="en" sz="1100"/>
                        <a:t>Nov 2019 - Aug 2020)</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Implemented ANN and</a:t>
                      </a:r>
                      <a:endParaRPr sz="1100"/>
                    </a:p>
                    <a:p>
                      <a:pPr marL="0" lvl="0" indent="0" algn="l" rtl="0">
                        <a:spcBef>
                          <a:spcPts val="0"/>
                        </a:spcBef>
                        <a:spcAft>
                          <a:spcPts val="0"/>
                        </a:spcAft>
                        <a:buClr>
                          <a:schemeClr val="dk1"/>
                        </a:buClr>
                        <a:buSzPts val="1100"/>
                        <a:buFont typeface="Arial"/>
                        <a:buNone/>
                      </a:pPr>
                      <a:r>
                        <a:rPr lang="en" sz="1100"/>
                        <a:t>CNN models. ANN used</a:t>
                      </a:r>
                      <a:endParaRPr sz="1100"/>
                    </a:p>
                    <a:p>
                      <a:pPr marL="0" lvl="0" indent="0" algn="l" rtl="0">
                        <a:spcBef>
                          <a:spcPts val="0"/>
                        </a:spcBef>
                        <a:spcAft>
                          <a:spcPts val="0"/>
                        </a:spcAft>
                        <a:buClr>
                          <a:schemeClr val="dk1"/>
                        </a:buClr>
                        <a:buSzPts val="1100"/>
                        <a:buFont typeface="Arial"/>
                        <a:buNone/>
                      </a:pPr>
                      <a:r>
                        <a:rPr lang="en" sz="1100"/>
                        <a:t>backpropagation, CNN</a:t>
                      </a:r>
                      <a:endParaRPr sz="1100"/>
                    </a:p>
                    <a:p>
                      <a:pPr marL="0" lvl="0" indent="0" algn="l" rtl="0">
                        <a:spcBef>
                          <a:spcPts val="0"/>
                        </a:spcBef>
                        <a:spcAft>
                          <a:spcPts val="0"/>
                        </a:spcAft>
                        <a:buClr>
                          <a:schemeClr val="dk1"/>
                        </a:buClr>
                        <a:buSzPts val="1100"/>
                        <a:buFont typeface="Arial"/>
                        <a:buNone/>
                      </a:pPr>
                      <a:r>
                        <a:rPr lang="en" sz="1100"/>
                        <a:t>processed 2D</a:t>
                      </a:r>
                      <a:endParaRPr sz="1100"/>
                    </a:p>
                    <a:p>
                      <a:pPr marL="0" lvl="0" indent="0" algn="l" rtl="0">
                        <a:spcBef>
                          <a:spcPts val="0"/>
                        </a:spcBef>
                        <a:spcAft>
                          <a:spcPts val="0"/>
                        </a:spcAft>
                        <a:buClr>
                          <a:schemeClr val="dk1"/>
                        </a:buClr>
                        <a:buSzPts val="1100"/>
                        <a:buFont typeface="Arial"/>
                        <a:buNone/>
                      </a:pPr>
                      <a:r>
                        <a:rPr lang="en" sz="1100"/>
                        <a:t>histograms. Models</a:t>
                      </a:r>
                      <a:endParaRPr sz="1100"/>
                    </a:p>
                    <a:p>
                      <a:pPr marL="0" lvl="0" indent="0" algn="l" rtl="0">
                        <a:spcBef>
                          <a:spcPts val="0"/>
                        </a:spcBef>
                        <a:spcAft>
                          <a:spcPts val="0"/>
                        </a:spcAft>
                        <a:buClr>
                          <a:schemeClr val="dk1"/>
                        </a:buClr>
                        <a:buSzPts val="1100"/>
                        <a:buFont typeface="Arial"/>
                        <a:buNone/>
                      </a:pPr>
                      <a:r>
                        <a:rPr lang="en" sz="1100"/>
                        <a:t>trained, tested,</a:t>
                      </a:r>
                      <a:endParaRPr sz="1100"/>
                    </a:p>
                    <a:p>
                      <a:pPr marL="0" lvl="0" indent="0" algn="l" rtl="0">
                        <a:spcBef>
                          <a:spcPts val="0"/>
                        </a:spcBef>
                        <a:spcAft>
                          <a:spcPts val="0"/>
                        </a:spcAft>
                        <a:buClr>
                          <a:schemeClr val="dk1"/>
                        </a:buClr>
                        <a:buSzPts val="1100"/>
                        <a:buFont typeface="Arial"/>
                        <a:buNone/>
                      </a:pPr>
                      <a:r>
                        <a:rPr lang="en" sz="1100"/>
                        <a:t>fine-tuned.</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CNN outperformed ANN.</a:t>
                      </a:r>
                      <a:endParaRPr sz="1100"/>
                    </a:p>
                    <a:p>
                      <a:pPr marL="0" lvl="0" indent="0" algn="l" rtl="0">
                        <a:spcBef>
                          <a:spcPts val="0"/>
                        </a:spcBef>
                        <a:spcAft>
                          <a:spcPts val="0"/>
                        </a:spcAft>
                        <a:buClr>
                          <a:schemeClr val="dk1"/>
                        </a:buClr>
                        <a:buSzPts val="1100"/>
                        <a:buFont typeface="Arial"/>
                        <a:buNone/>
                      </a:pPr>
                      <a:r>
                        <a:rPr lang="en" sz="1100"/>
                        <a:t>CNN: 98.92% accuracy,</a:t>
                      </a:r>
                      <a:endParaRPr sz="1100"/>
                    </a:p>
                    <a:p>
                      <a:pPr marL="0" lvl="0" indent="0" algn="l" rtl="0">
                        <a:spcBef>
                          <a:spcPts val="0"/>
                        </a:spcBef>
                        <a:spcAft>
                          <a:spcPts val="0"/>
                        </a:spcAft>
                        <a:buClr>
                          <a:schemeClr val="dk1"/>
                        </a:buClr>
                        <a:buSzPts val="1100"/>
                        <a:buFont typeface="Arial"/>
                        <a:buNone/>
                      </a:pPr>
                      <a:r>
                        <a:rPr lang="en" sz="1100"/>
                        <a:t>ANN: 97.66%. CNN</a:t>
                      </a:r>
                      <a:endParaRPr sz="1100"/>
                    </a:p>
                    <a:p>
                      <a:pPr marL="0" lvl="0" indent="0" algn="l" rtl="0">
                        <a:spcBef>
                          <a:spcPts val="0"/>
                        </a:spcBef>
                        <a:spcAft>
                          <a:spcPts val="0"/>
                        </a:spcAft>
                        <a:buClr>
                          <a:schemeClr val="dk1"/>
                        </a:buClr>
                        <a:buSzPts val="1100"/>
                        <a:buFont typeface="Arial"/>
                        <a:buNone/>
                      </a:pPr>
                      <a:r>
                        <a:rPr lang="en" sz="1100"/>
                        <a:t>maintained 91% accuracy</a:t>
                      </a:r>
                      <a:endParaRPr sz="1100"/>
                    </a:p>
                    <a:p>
                      <a:pPr marL="0" lvl="0" indent="0" algn="l" rtl="0">
                        <a:spcBef>
                          <a:spcPts val="0"/>
                        </a:spcBef>
                        <a:spcAft>
                          <a:spcPts val="0"/>
                        </a:spcAft>
                        <a:buClr>
                          <a:schemeClr val="dk1"/>
                        </a:buClr>
                        <a:buSzPts val="1100"/>
                        <a:buFont typeface="Arial"/>
                        <a:buNone/>
                      </a:pPr>
                      <a:r>
                        <a:rPr lang="en" sz="1100"/>
                        <a:t>during COVID-19.</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48" name="Google Shape;248;p34"/>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49" name="Google Shape;249;p34"/>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50" name="Google Shape;250;p34"/>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51" name="Google Shape;251;p34"/>
          <p:cNvSpPr/>
          <p:nvPr/>
        </p:nvSpPr>
        <p:spPr>
          <a:xfrm>
            <a:off x="279000" y="354175"/>
            <a:ext cx="8698800" cy="46014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txBox="1"/>
          <p:nvPr/>
        </p:nvSpPr>
        <p:spPr>
          <a:xfrm>
            <a:off x="633200" y="143700"/>
            <a:ext cx="7620000" cy="5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Abel"/>
              <a:ea typeface="Abel"/>
              <a:cs typeface="Abel"/>
              <a:sym typeface="Abel"/>
            </a:endParaRPr>
          </a:p>
        </p:txBody>
      </p:sp>
      <p:graphicFrame>
        <p:nvGraphicFramePr>
          <p:cNvPr id="253" name="Google Shape;253;p34"/>
          <p:cNvGraphicFramePr/>
          <p:nvPr/>
        </p:nvGraphicFramePr>
        <p:xfrm>
          <a:off x="505750" y="550050"/>
          <a:ext cx="8281375" cy="4053780"/>
        </p:xfrm>
        <a:graphic>
          <a:graphicData uri="http://schemas.openxmlformats.org/drawingml/2006/table">
            <a:tbl>
              <a:tblPr>
                <a:noFill/>
                <a:tableStyleId>{65C00141-82D0-4818-BB7D-C398A96E5053}</a:tableStyleId>
              </a:tblPr>
              <a:tblGrid>
                <a:gridCol w="1656275">
                  <a:extLst>
                    <a:ext uri="{9D8B030D-6E8A-4147-A177-3AD203B41FA5}">
                      <a16:colId xmlns:a16="http://schemas.microsoft.com/office/drawing/2014/main" val="20000"/>
                    </a:ext>
                  </a:extLst>
                </a:gridCol>
                <a:gridCol w="1656275">
                  <a:extLst>
                    <a:ext uri="{9D8B030D-6E8A-4147-A177-3AD203B41FA5}">
                      <a16:colId xmlns:a16="http://schemas.microsoft.com/office/drawing/2014/main" val="20001"/>
                    </a:ext>
                  </a:extLst>
                </a:gridCol>
                <a:gridCol w="1656275">
                  <a:extLst>
                    <a:ext uri="{9D8B030D-6E8A-4147-A177-3AD203B41FA5}">
                      <a16:colId xmlns:a16="http://schemas.microsoft.com/office/drawing/2014/main" val="20002"/>
                    </a:ext>
                  </a:extLst>
                </a:gridCol>
                <a:gridCol w="1656275">
                  <a:extLst>
                    <a:ext uri="{9D8B030D-6E8A-4147-A177-3AD203B41FA5}">
                      <a16:colId xmlns:a16="http://schemas.microsoft.com/office/drawing/2014/main" val="20003"/>
                    </a:ext>
                  </a:extLst>
                </a:gridCol>
                <a:gridCol w="1656275">
                  <a:extLst>
                    <a:ext uri="{9D8B030D-6E8A-4147-A177-3AD203B41FA5}">
                      <a16:colId xmlns:a16="http://schemas.microsoft.com/office/drawing/2014/main" val="20004"/>
                    </a:ext>
                  </a:extLst>
                </a:gridCol>
              </a:tblGrid>
              <a:tr h="1414000">
                <a:tc>
                  <a:txBody>
                    <a:bodyPr/>
                    <a:lstStyle/>
                    <a:p>
                      <a:pPr marL="0" lvl="0" indent="0" algn="l" rtl="0">
                        <a:spcBef>
                          <a:spcPts val="0"/>
                        </a:spcBef>
                        <a:spcAft>
                          <a:spcPts val="0"/>
                        </a:spcAft>
                        <a:buClr>
                          <a:schemeClr val="dk1"/>
                        </a:buClr>
                        <a:buSzPts val="1100"/>
                        <a:buFont typeface="Arial"/>
                        <a:buNone/>
                      </a:pPr>
                      <a:r>
                        <a:rPr lang="en" sz="1100"/>
                        <a:t>[12]. Predicting Stock Market Trends</a:t>
                      </a:r>
                      <a:endParaRPr sz="1100"/>
                    </a:p>
                    <a:p>
                      <a:pPr marL="0" lvl="0" indent="0" algn="l" rtl="0">
                        <a:spcBef>
                          <a:spcPts val="0"/>
                        </a:spcBef>
                        <a:spcAft>
                          <a:spcPts val="0"/>
                        </a:spcAft>
                        <a:buClr>
                          <a:schemeClr val="dk1"/>
                        </a:buClr>
                        <a:buSzPts val="1100"/>
                        <a:buFont typeface="Arial"/>
                        <a:buNone/>
                      </a:pPr>
                      <a:r>
                        <a:rPr lang="en" sz="1100"/>
                        <a:t>Using Machine Learning and Deep</a:t>
                      </a:r>
                      <a:endParaRPr sz="1100"/>
                    </a:p>
                    <a:p>
                      <a:pPr marL="0" lvl="0" indent="0" algn="l" rtl="0">
                        <a:spcBef>
                          <a:spcPts val="0"/>
                        </a:spcBef>
                        <a:spcAft>
                          <a:spcPts val="0"/>
                        </a:spcAft>
                        <a:buClr>
                          <a:schemeClr val="dk1"/>
                        </a:buClr>
                        <a:buSzPts val="1100"/>
                        <a:buFont typeface="Arial"/>
                        <a:buNone/>
                      </a:pPr>
                      <a:r>
                        <a:rPr lang="en" sz="1100"/>
                        <a:t>Learning Algorithms Via Continuous</a:t>
                      </a:r>
                      <a:endParaRPr sz="1100"/>
                    </a:p>
                    <a:p>
                      <a:pPr marL="0" lvl="0" indent="0" algn="l" rtl="0">
                        <a:spcBef>
                          <a:spcPts val="0"/>
                        </a:spcBef>
                        <a:spcAft>
                          <a:spcPts val="0"/>
                        </a:spcAft>
                        <a:buClr>
                          <a:schemeClr val="dk1"/>
                        </a:buClr>
                        <a:buSzPts val="1100"/>
                        <a:buFont typeface="Arial"/>
                        <a:buNone/>
                      </a:pPr>
                      <a:r>
                        <a:rPr lang="en" sz="1100"/>
                        <a:t>and Binary Data; a Comparative</a:t>
                      </a:r>
                      <a:endParaRPr sz="1100"/>
                    </a:p>
                    <a:p>
                      <a:pPr marL="0" lvl="0" indent="0" algn="l" rtl="0">
                        <a:spcBef>
                          <a:spcPts val="0"/>
                        </a:spcBef>
                        <a:spcAft>
                          <a:spcPts val="0"/>
                        </a:spcAft>
                        <a:buClr>
                          <a:schemeClr val="dk1"/>
                        </a:buClr>
                        <a:buSzPts val="1100"/>
                        <a:buFont typeface="Arial"/>
                        <a:buNone/>
                      </a:pPr>
                      <a:r>
                        <a:rPr lang="en" sz="1100"/>
                        <a:t>Analysis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r>
                        <a:rPr lang="en" sz="1100"/>
                        <a:t>IEEE Access 2020</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Tehran stock exchange</a:t>
                      </a:r>
                      <a:endParaRPr sz="1100"/>
                    </a:p>
                    <a:p>
                      <a:pPr marL="0" lvl="0" indent="0" algn="l" rtl="0">
                        <a:spcBef>
                          <a:spcPts val="0"/>
                        </a:spcBef>
                        <a:spcAft>
                          <a:spcPts val="0"/>
                        </a:spcAft>
                        <a:buClr>
                          <a:schemeClr val="dk1"/>
                        </a:buClr>
                        <a:buSzPts val="1100"/>
                        <a:buFont typeface="Arial"/>
                        <a:buNone/>
                      </a:pPr>
                      <a:r>
                        <a:rPr lang="en" sz="1100"/>
                        <a:t>(Nov 2009 - Nov 2019)</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Utilized 10 years of data from four market groups. Employed continuous and binary data approaches. Utilized nine ML methods and two deep learning algorithms. Parameters were fine-tuned for optimization.</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Evaluated using F1-Score,</a:t>
                      </a:r>
                      <a:endParaRPr sz="1100"/>
                    </a:p>
                    <a:p>
                      <a:pPr marL="0" lvl="0" indent="0" algn="l" rtl="0">
                        <a:spcBef>
                          <a:spcPts val="0"/>
                        </a:spcBef>
                        <a:spcAft>
                          <a:spcPts val="0"/>
                        </a:spcAft>
                        <a:buClr>
                          <a:schemeClr val="dk1"/>
                        </a:buClr>
                        <a:buSzPts val="1100"/>
                        <a:buFont typeface="Arial"/>
                        <a:buNone/>
                      </a:pPr>
                      <a:r>
                        <a:rPr lang="en" sz="1100"/>
                        <a:t>Accuracy, and ROC-AUC.</a:t>
                      </a:r>
                      <a:endParaRPr sz="1100"/>
                    </a:p>
                    <a:p>
                      <a:pPr marL="0" lvl="0" indent="0" algn="l" rtl="0">
                        <a:spcBef>
                          <a:spcPts val="0"/>
                        </a:spcBef>
                        <a:spcAft>
                          <a:spcPts val="0"/>
                        </a:spcAft>
                        <a:buClr>
                          <a:schemeClr val="dk1"/>
                        </a:buClr>
                        <a:buSzPts val="1100"/>
                        <a:buFont typeface="Arial"/>
                        <a:buNone/>
                      </a:pPr>
                      <a:r>
                        <a:rPr lang="en" sz="1100"/>
                        <a:t>RNN and LSTM</a:t>
                      </a:r>
                      <a:endParaRPr sz="1100"/>
                    </a:p>
                    <a:p>
                      <a:pPr marL="0" lvl="0" indent="0" algn="l" rtl="0">
                        <a:spcBef>
                          <a:spcPts val="0"/>
                        </a:spcBef>
                        <a:spcAft>
                          <a:spcPts val="0"/>
                        </a:spcAft>
                        <a:buClr>
                          <a:schemeClr val="dk1"/>
                        </a:buClr>
                        <a:buSzPts val="1100"/>
                        <a:buFont typeface="Arial"/>
                        <a:buNone/>
                      </a:pPr>
                      <a:r>
                        <a:rPr lang="en" sz="1100"/>
                        <a:t>outperformed other</a:t>
                      </a:r>
                      <a:endParaRPr sz="1100"/>
                    </a:p>
                    <a:p>
                      <a:pPr marL="0" lvl="0" indent="0" algn="l" rtl="0">
                        <a:spcBef>
                          <a:spcPts val="0"/>
                        </a:spcBef>
                        <a:spcAft>
                          <a:spcPts val="0"/>
                        </a:spcAft>
                        <a:buClr>
                          <a:schemeClr val="dk1"/>
                        </a:buClr>
                        <a:buSzPts val="1100"/>
                        <a:buFont typeface="Arial"/>
                        <a:buNone/>
                      </a:pPr>
                      <a:r>
                        <a:rPr lang="en" sz="1100"/>
                        <a:t>models. Binary data</a:t>
                      </a:r>
                      <a:endParaRPr sz="1100"/>
                    </a:p>
                    <a:p>
                      <a:pPr marL="0" lvl="0" indent="0" algn="l" rtl="0">
                        <a:spcBef>
                          <a:spcPts val="0"/>
                        </a:spcBef>
                        <a:spcAft>
                          <a:spcPts val="0"/>
                        </a:spcAft>
                        <a:buClr>
                          <a:schemeClr val="dk1"/>
                        </a:buClr>
                        <a:buSzPts val="1100"/>
                        <a:buFont typeface="Arial"/>
                        <a:buNone/>
                      </a:pPr>
                      <a:r>
                        <a:rPr lang="en" sz="1100"/>
                        <a:t>improved performance</a:t>
                      </a:r>
                      <a:endParaRPr sz="1100"/>
                    </a:p>
                    <a:p>
                      <a:pPr marL="0" lvl="0" indent="0" algn="l" rtl="0">
                        <a:spcBef>
                          <a:spcPts val="0"/>
                        </a:spcBef>
                        <a:spcAft>
                          <a:spcPts val="0"/>
                        </a:spcAft>
                        <a:buClr>
                          <a:schemeClr val="dk1"/>
                        </a:buClr>
                        <a:buSzPts val="1100"/>
                        <a:buFont typeface="Arial"/>
                        <a:buNone/>
                      </a:pPr>
                      <a:r>
                        <a:rPr lang="en" sz="1100"/>
                        <a:t>significantly.</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0"/>
                  </a:ext>
                </a:extLst>
              </a:tr>
              <a:tr h="1305975">
                <a:tc>
                  <a:txBody>
                    <a:bodyPr/>
                    <a:lstStyle/>
                    <a:p>
                      <a:pPr marL="0" lvl="0" indent="0" algn="l" rtl="0">
                        <a:spcBef>
                          <a:spcPts val="0"/>
                        </a:spcBef>
                        <a:spcAft>
                          <a:spcPts val="0"/>
                        </a:spcAft>
                        <a:buClr>
                          <a:schemeClr val="dk1"/>
                        </a:buClr>
                        <a:buSzPts val="1100"/>
                        <a:buFont typeface="Arial"/>
                        <a:buNone/>
                      </a:pPr>
                      <a:r>
                        <a:rPr lang="en" sz="1100"/>
                        <a:t>[13]. Stock Market Prediction Using</a:t>
                      </a:r>
                      <a:endParaRPr sz="1100"/>
                    </a:p>
                    <a:p>
                      <a:pPr marL="0" lvl="0" indent="0" algn="l" rtl="0">
                        <a:spcBef>
                          <a:spcPts val="0"/>
                        </a:spcBef>
                        <a:spcAft>
                          <a:spcPts val="0"/>
                        </a:spcAft>
                        <a:buClr>
                          <a:schemeClr val="dk1"/>
                        </a:buClr>
                        <a:buSzPts val="1100"/>
                        <a:buFont typeface="Arial"/>
                        <a:buNone/>
                      </a:pPr>
                      <a:r>
                        <a:rPr lang="en" sz="1100"/>
                        <a:t>Machine Learning Techniques: A</a:t>
                      </a:r>
                      <a:endParaRPr sz="1100"/>
                    </a:p>
                    <a:p>
                      <a:pPr marL="0" lvl="0" indent="0" algn="l" rtl="0">
                        <a:spcBef>
                          <a:spcPts val="0"/>
                        </a:spcBef>
                        <a:spcAft>
                          <a:spcPts val="0"/>
                        </a:spcAft>
                        <a:buClr>
                          <a:schemeClr val="dk1"/>
                        </a:buClr>
                        <a:buSzPts val="1100"/>
                        <a:buFont typeface="Arial"/>
                        <a:buNone/>
                      </a:pPr>
                      <a:r>
                        <a:rPr lang="en" sz="1100"/>
                        <a:t>Decade Survey on Methodologies,</a:t>
                      </a:r>
                      <a:endParaRPr sz="1100"/>
                    </a:p>
                    <a:p>
                      <a:pPr marL="0" lvl="0" indent="0" algn="l" rtl="0">
                        <a:spcBef>
                          <a:spcPts val="0"/>
                        </a:spcBef>
                        <a:spcAft>
                          <a:spcPts val="0"/>
                        </a:spcAft>
                        <a:buClr>
                          <a:schemeClr val="dk1"/>
                        </a:buClr>
                        <a:buSzPts val="1100"/>
                        <a:buFont typeface="Arial"/>
                        <a:buNone/>
                      </a:pPr>
                      <a:r>
                        <a:rPr lang="en" sz="1100"/>
                        <a:t>Recent Developments, and Future</a:t>
                      </a:r>
                      <a:endParaRPr sz="1100"/>
                    </a:p>
                    <a:p>
                      <a:pPr marL="0" lvl="0" indent="0" algn="l" rtl="0">
                        <a:spcBef>
                          <a:spcPts val="0"/>
                        </a:spcBef>
                        <a:spcAft>
                          <a:spcPts val="0"/>
                        </a:spcAft>
                        <a:buClr>
                          <a:schemeClr val="dk1"/>
                        </a:buClr>
                        <a:buSzPts val="1100"/>
                        <a:buFont typeface="Arial"/>
                        <a:buNone/>
                      </a:pPr>
                      <a:r>
                        <a:rPr lang="en" sz="1100"/>
                        <a:t>Directions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r>
                        <a:rPr lang="en" sz="1100"/>
                        <a:t>MDPI 2021</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Market data (historical</a:t>
                      </a:r>
                      <a:endParaRPr sz="1100"/>
                    </a:p>
                    <a:p>
                      <a:pPr marL="0" lvl="0" indent="0" algn="l" rtl="0">
                        <a:spcBef>
                          <a:spcPts val="0"/>
                        </a:spcBef>
                        <a:spcAft>
                          <a:spcPts val="0"/>
                        </a:spcAft>
                        <a:buClr>
                          <a:schemeClr val="dk1"/>
                        </a:buClr>
                        <a:buSzPts val="1100"/>
                        <a:buFont typeface="Arial"/>
                        <a:buNone/>
                      </a:pPr>
                      <a:r>
                        <a:rPr lang="en" sz="1100"/>
                        <a:t>price-related numerical</a:t>
                      </a:r>
                      <a:endParaRPr sz="1100"/>
                    </a:p>
                    <a:p>
                      <a:pPr marL="0" lvl="0" indent="0" algn="l" rtl="0">
                        <a:spcBef>
                          <a:spcPts val="0"/>
                        </a:spcBef>
                        <a:spcAft>
                          <a:spcPts val="0"/>
                        </a:spcAft>
                        <a:buClr>
                          <a:schemeClr val="dk1"/>
                        </a:buClr>
                        <a:buSzPts val="1100"/>
                        <a:buFont typeface="Arial"/>
                        <a:buNone/>
                      </a:pPr>
                      <a:r>
                        <a:rPr lang="en" sz="1100"/>
                        <a:t>data) and textual data</a:t>
                      </a:r>
                      <a:endParaRPr sz="1100"/>
                    </a:p>
                    <a:p>
                      <a:pPr marL="0" lvl="0" indent="0" algn="l" rtl="0">
                        <a:spcBef>
                          <a:spcPts val="0"/>
                        </a:spcBef>
                        <a:spcAft>
                          <a:spcPts val="0"/>
                        </a:spcAft>
                        <a:buClr>
                          <a:schemeClr val="dk1"/>
                        </a:buClr>
                        <a:buSzPts val="1100"/>
                        <a:buFont typeface="Arial"/>
                        <a:buNone/>
                      </a:pPr>
                      <a:r>
                        <a:rPr lang="en" sz="1100"/>
                        <a:t>(sentiment analysis)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Conducted systematic</a:t>
                      </a:r>
                      <a:endParaRPr sz="1100"/>
                    </a:p>
                    <a:p>
                      <a:pPr marL="0" lvl="0" indent="0" algn="l" rtl="0">
                        <a:spcBef>
                          <a:spcPts val="0"/>
                        </a:spcBef>
                        <a:spcAft>
                          <a:spcPts val="0"/>
                        </a:spcAft>
                        <a:buClr>
                          <a:schemeClr val="dk1"/>
                        </a:buClr>
                        <a:buSzPts val="1100"/>
                        <a:buFont typeface="Arial"/>
                        <a:buNone/>
                      </a:pPr>
                      <a:r>
                        <a:rPr lang="en" sz="1100"/>
                        <a:t>literature review.</a:t>
                      </a:r>
                      <a:endParaRPr sz="1100"/>
                    </a:p>
                    <a:p>
                      <a:pPr marL="0" lvl="0" indent="0" algn="l" rtl="0">
                        <a:spcBef>
                          <a:spcPts val="0"/>
                        </a:spcBef>
                        <a:spcAft>
                          <a:spcPts val="0"/>
                        </a:spcAft>
                        <a:buClr>
                          <a:schemeClr val="dk1"/>
                        </a:buClr>
                        <a:buSzPts val="1100"/>
                        <a:buFont typeface="Arial"/>
                        <a:buNone/>
                      </a:pPr>
                      <a:r>
                        <a:rPr lang="en" sz="1100"/>
                        <a:t>Analyzed collected</a:t>
                      </a:r>
                      <a:endParaRPr sz="1100"/>
                    </a:p>
                    <a:p>
                      <a:pPr marL="0" lvl="0" indent="0" algn="l" rtl="0">
                        <a:spcBef>
                          <a:spcPts val="0"/>
                        </a:spcBef>
                        <a:spcAft>
                          <a:spcPts val="0"/>
                        </a:spcAft>
                        <a:buClr>
                          <a:schemeClr val="dk1"/>
                        </a:buClr>
                        <a:buSzPts val="1100"/>
                        <a:buFont typeface="Arial"/>
                        <a:buNone/>
                      </a:pPr>
                      <a:r>
                        <a:rPr lang="en" sz="1100"/>
                        <a:t>literature for insights.</a:t>
                      </a:r>
                      <a:endParaRPr sz="1100"/>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t>Evaluated using accuracy,</a:t>
                      </a:r>
                      <a:endParaRPr sz="1100"/>
                    </a:p>
                    <a:p>
                      <a:pPr marL="0" lvl="0" indent="0" algn="l" rtl="0">
                        <a:spcBef>
                          <a:spcPts val="0"/>
                        </a:spcBef>
                        <a:spcAft>
                          <a:spcPts val="0"/>
                        </a:spcAft>
                        <a:buClr>
                          <a:schemeClr val="dk1"/>
                        </a:buClr>
                        <a:buSzPts val="1100"/>
                        <a:buFont typeface="Arial"/>
                        <a:buNone/>
                      </a:pPr>
                      <a:r>
                        <a:rPr lang="en" sz="1100"/>
                        <a:t>MSE, AUC, and Precision. SVM was popular, while</a:t>
                      </a:r>
                      <a:endParaRPr sz="1100"/>
                    </a:p>
                    <a:p>
                      <a:pPr marL="0" lvl="0" indent="0" algn="l" rtl="0">
                        <a:spcBef>
                          <a:spcPts val="0"/>
                        </a:spcBef>
                        <a:spcAft>
                          <a:spcPts val="0"/>
                        </a:spcAft>
                        <a:buClr>
                          <a:schemeClr val="dk1"/>
                        </a:buClr>
                        <a:buSzPts val="1100"/>
                        <a:buFont typeface="Arial"/>
                        <a:buNone/>
                      </a:pPr>
                      <a:r>
                        <a:rPr lang="en" sz="1100"/>
                        <a:t>ANN and DNN emerged as favored techniques.Integration of data improved accuracies.</a:t>
                      </a:r>
                      <a:endParaRPr sz="1100"/>
                    </a:p>
                    <a:p>
                      <a:pPr marL="0" lvl="0" indent="0" algn="l" rtl="0">
                        <a:spcBef>
                          <a:spcPts val="0"/>
                        </a:spcBef>
                        <a:spcAft>
                          <a:spcPts val="0"/>
                        </a:spcAft>
                        <a:buNone/>
                      </a:pPr>
                      <a:endParaRPr sz="11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subTitle" idx="1"/>
          </p:nvPr>
        </p:nvSpPr>
        <p:spPr>
          <a:xfrm>
            <a:off x="1281913" y="1535675"/>
            <a:ext cx="2820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59" name="Google Shape;259;p35"/>
          <p:cNvSpPr txBox="1">
            <a:spLocks noGrp="1"/>
          </p:cNvSpPr>
          <p:nvPr>
            <p:ph type="subTitle" idx="2"/>
          </p:nvPr>
        </p:nvSpPr>
        <p:spPr>
          <a:xfrm>
            <a:off x="4954438" y="1535672"/>
            <a:ext cx="2907600" cy="5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60" name="Google Shape;260;p35"/>
          <p:cNvSpPr txBox="1">
            <a:spLocks noGrp="1"/>
          </p:cNvSpPr>
          <p:nvPr>
            <p:ph type="subTitle" idx="3"/>
          </p:nvPr>
        </p:nvSpPr>
        <p:spPr>
          <a:xfrm>
            <a:off x="1281913" y="1995322"/>
            <a:ext cx="2820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61" name="Google Shape;261;p35"/>
          <p:cNvSpPr txBox="1">
            <a:spLocks noGrp="1"/>
          </p:cNvSpPr>
          <p:nvPr>
            <p:ph type="subTitle" idx="4"/>
          </p:nvPr>
        </p:nvSpPr>
        <p:spPr>
          <a:xfrm>
            <a:off x="4954438" y="1995322"/>
            <a:ext cx="2907600" cy="16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62" name="Google Shape;262;p35"/>
          <p:cNvSpPr/>
          <p:nvPr/>
        </p:nvSpPr>
        <p:spPr>
          <a:xfrm>
            <a:off x="279000" y="354175"/>
            <a:ext cx="8698800" cy="4601400"/>
          </a:xfrm>
          <a:prstGeom prst="roundRect">
            <a:avLst>
              <a:gd name="adj" fmla="val 848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txBox="1"/>
          <p:nvPr/>
        </p:nvSpPr>
        <p:spPr>
          <a:xfrm>
            <a:off x="633200" y="143700"/>
            <a:ext cx="7620000" cy="5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Abel"/>
              <a:ea typeface="Abel"/>
              <a:cs typeface="Abel"/>
              <a:sym typeface="Abel"/>
            </a:endParaRPr>
          </a:p>
        </p:txBody>
      </p:sp>
      <p:graphicFrame>
        <p:nvGraphicFramePr>
          <p:cNvPr id="264" name="Google Shape;264;p35"/>
          <p:cNvGraphicFramePr/>
          <p:nvPr/>
        </p:nvGraphicFramePr>
        <p:xfrm>
          <a:off x="952500" y="1032300"/>
          <a:ext cx="7239000" cy="2743170"/>
        </p:xfrm>
        <a:graphic>
          <a:graphicData uri="http://schemas.openxmlformats.org/drawingml/2006/table">
            <a:tbl>
              <a:tblPr>
                <a:noFill/>
                <a:tableStyleId>{65C00141-82D0-4818-BB7D-C398A96E5053}</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[14]. An Efficient Decision Support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System for Stock Market Prediction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using Technical Indicators as Features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by Machine Learning Approaches</a:t>
                      </a:r>
                      <a:endParaRPr sz="1100">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2023 4th International</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Conference for Emerging</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Technology (INCET),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IEEE 2023</a:t>
                      </a:r>
                      <a:endParaRPr sz="1100">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Daily data for NIFTY</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Index, Reliance, and TCS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stocks (June 2017 - June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2022)</a:t>
                      </a:r>
                      <a:endParaRPr sz="1100">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Six technical indicators: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Force Index, Williams%R,</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Relative Strength Index,</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Rate of Change,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Momentum and Average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True Range used as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features for ML models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and DNN</a:t>
                      </a:r>
                      <a:endParaRPr sz="1100">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Mean accuracies: KNN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(73.4%), CART (72.72%),</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Naive Bayes (70.08%),</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SVM (72.7%), DNN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(72.53%) for Reliance.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KNN best for TCS.</a:t>
                      </a:r>
                      <a:endParaRPr sz="11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Pitch Deck on Stock Management System Projects by Slidesgo">
  <a:themeElements>
    <a:clrScheme name="Simple Light">
      <a:dk1>
        <a:srgbClr val="000000"/>
      </a:dk1>
      <a:lt1>
        <a:srgbClr val="FFFFFF"/>
      </a:lt1>
      <a:dk2>
        <a:srgbClr val="6AA84F"/>
      </a:dk2>
      <a:lt2>
        <a:srgbClr val="EEEEEE"/>
      </a:lt2>
      <a:accent1>
        <a:srgbClr val="434343"/>
      </a:accent1>
      <a:accent2>
        <a:srgbClr val="CCCCCC"/>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1933</Words>
  <Application>Microsoft Office PowerPoint</Application>
  <PresentationFormat>On-screen Show (16:9)</PresentationFormat>
  <Paragraphs>439</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Kanit</vt:lpstr>
      <vt:lpstr>Abel</vt:lpstr>
      <vt:lpstr>Bebas Neue</vt:lpstr>
      <vt:lpstr>Aptos ExtraBold</vt:lpstr>
      <vt:lpstr>Roboto Condensed Light</vt:lpstr>
      <vt:lpstr>Pitch Deck on Stock Management System Projects by Slidesgo</vt:lpstr>
      <vt:lpstr> </vt:lpstr>
      <vt:lpstr>INTRODUCTION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Animesh Padhy</cp:lastModifiedBy>
  <cp:revision>1</cp:revision>
  <dcterms:modified xsi:type="dcterms:W3CDTF">2024-05-20T15:50:46Z</dcterms:modified>
</cp:coreProperties>
</file>