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0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35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4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8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1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4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5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44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DA5A5-71A1-44AC-A116-C9191D7E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IN" sz="4200" dirty="0"/>
              <a:t>CORBA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B1338-5F2B-406D-BCD2-AC2E9A445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241421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81E2E6"/>
                </a:solidFill>
              </a:rPr>
              <a:t>Common Object Request Broker </a:t>
            </a:r>
            <a:r>
              <a:rPr lang="en-IN" sz="2800" dirty="0" err="1">
                <a:solidFill>
                  <a:srgbClr val="81E2E6"/>
                </a:solidFill>
              </a:rPr>
              <a:t>Archietecture</a:t>
            </a:r>
            <a:endParaRPr lang="en-IN" sz="2800" dirty="0">
              <a:solidFill>
                <a:srgbClr val="81E2E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DABD6-6FB4-4BAE-A469-339384108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44" b="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67CA-0E15-4782-948E-EAE67158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0"/>
            <a:ext cx="11094719" cy="6858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u="sng" dirty="0"/>
              <a:t>import </a:t>
            </a:r>
            <a:r>
              <a:rPr lang="en-IN" b="1" u="sng" dirty="0" err="1"/>
              <a:t>java.util.Scanner</a:t>
            </a:r>
            <a:endParaRPr lang="en-IN" dirty="0"/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org.omg.CORBA.ORB</a:t>
            </a:r>
            <a:r>
              <a:rPr lang="en-IN" b="1" dirty="0"/>
              <a:t>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org.omg.CosNaming.NamingContextExt</a:t>
            </a:r>
            <a:r>
              <a:rPr lang="en-IN" b="1" dirty="0"/>
              <a:t>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org.omg.CosNaming.NamingContextExtHelper</a:t>
            </a:r>
            <a:endParaRPr lang="en-IN" dirty="0"/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AdditionApp.Addition</a:t>
            </a:r>
            <a:r>
              <a:rPr lang="en-IN" b="1" dirty="0"/>
              <a:t>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AdditionApp.AdditionHelper</a:t>
            </a:r>
            <a:r>
              <a:rPr lang="en-IN" b="1" dirty="0"/>
              <a:t>;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IN" b="1" dirty="0"/>
              <a:t>public class </a:t>
            </a:r>
            <a:r>
              <a:rPr lang="en-IN" b="1" dirty="0" err="1"/>
              <a:t>StartClient</a:t>
            </a:r>
            <a:r>
              <a:rPr lang="en-IN" b="1" dirty="0"/>
              <a:t> {</a:t>
            </a:r>
            <a:endParaRPr lang="en-IN" dirty="0"/>
          </a:p>
          <a:p>
            <a:pPr algn="l"/>
            <a:r>
              <a:rPr lang="en-IN" dirty="0"/>
              <a:t>    /**</a:t>
            </a:r>
          </a:p>
          <a:p>
            <a:pPr algn="l"/>
            <a:r>
              <a:rPr lang="en-US" dirty="0"/>
              <a:t>     * </a:t>
            </a:r>
            <a:r>
              <a:rPr lang="en-US" b="1" dirty="0"/>
              <a:t>@param </a:t>
            </a:r>
            <a:r>
              <a:rPr lang="en-US" b="1" dirty="0" err="1"/>
              <a:t>args</a:t>
            </a:r>
            <a:r>
              <a:rPr lang="en-US" b="1" dirty="0"/>
              <a:t> the command line arguments</a:t>
            </a:r>
          </a:p>
          <a:p>
            <a:pPr algn="l"/>
            <a:r>
              <a:rPr lang="en-IN" dirty="0"/>
              <a:t>     */</a:t>
            </a:r>
          </a:p>
          <a:p>
            <a:pPr algn="l"/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algn="l"/>
            <a:r>
              <a:rPr lang="en-IN" dirty="0"/>
              <a:t>      </a:t>
            </a:r>
            <a:r>
              <a:rPr lang="en-IN" b="1" dirty="0"/>
              <a:t>try {</a:t>
            </a:r>
          </a:p>
          <a:p>
            <a:pPr algn="l"/>
            <a:r>
              <a:rPr lang="en-IN" dirty="0"/>
              <a:t>    ORB </a:t>
            </a:r>
            <a:r>
              <a:rPr lang="en-IN" dirty="0" err="1"/>
              <a:t>orb</a:t>
            </a:r>
            <a:r>
              <a:rPr lang="en-IN" dirty="0"/>
              <a:t> = </a:t>
            </a:r>
            <a:r>
              <a:rPr lang="en-IN" dirty="0" err="1"/>
              <a:t>ORB.</a:t>
            </a:r>
            <a:r>
              <a:rPr lang="en-IN" i="1" dirty="0" err="1"/>
              <a:t>init</a:t>
            </a:r>
            <a:r>
              <a:rPr lang="en-IN" i="1" dirty="0"/>
              <a:t>(</a:t>
            </a:r>
            <a:r>
              <a:rPr lang="en-IN" i="1" dirty="0" err="1"/>
              <a:t>args</a:t>
            </a:r>
            <a:r>
              <a:rPr lang="en-IN" i="1" dirty="0"/>
              <a:t>, </a:t>
            </a:r>
            <a:r>
              <a:rPr lang="en-IN" b="1" i="1" dirty="0"/>
              <a:t>null);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org.omg.CORBA.Object</a:t>
            </a:r>
            <a:r>
              <a:rPr lang="en-IN" dirty="0"/>
              <a:t> </a:t>
            </a:r>
            <a:r>
              <a:rPr lang="en-IN" dirty="0" err="1"/>
              <a:t>objRef</a:t>
            </a:r>
            <a:r>
              <a:rPr lang="en-IN" dirty="0"/>
              <a:t> =   </a:t>
            </a:r>
            <a:r>
              <a:rPr lang="en-IN" dirty="0" err="1"/>
              <a:t>orb.resolve_initial_references</a:t>
            </a:r>
            <a:r>
              <a:rPr lang="en-IN" dirty="0"/>
              <a:t>("</a:t>
            </a:r>
            <a:r>
              <a:rPr lang="en-IN" dirty="0" err="1"/>
              <a:t>NameService</a:t>
            </a:r>
            <a:r>
              <a:rPr lang="en-IN" dirty="0"/>
              <a:t>");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NamingContextExt</a:t>
            </a:r>
            <a:r>
              <a:rPr lang="en-IN" dirty="0"/>
              <a:t> </a:t>
            </a:r>
            <a:r>
              <a:rPr lang="en-IN" dirty="0" err="1"/>
              <a:t>ncRef</a:t>
            </a:r>
            <a:r>
              <a:rPr lang="en-IN" dirty="0"/>
              <a:t> = </a:t>
            </a:r>
            <a:r>
              <a:rPr lang="en-IN" dirty="0" err="1"/>
              <a:t>NamingContextExtHelper.</a:t>
            </a:r>
            <a:r>
              <a:rPr lang="en-IN" i="1" dirty="0" err="1"/>
              <a:t>narrow</a:t>
            </a:r>
            <a:r>
              <a:rPr lang="en-IN" i="1" dirty="0"/>
              <a:t>(</a:t>
            </a:r>
            <a:r>
              <a:rPr lang="en-IN" i="1" dirty="0" err="1"/>
              <a:t>objRef</a:t>
            </a:r>
            <a:r>
              <a:rPr lang="en-IN" i="1" dirty="0"/>
              <a:t>);</a:t>
            </a:r>
          </a:p>
          <a:p>
            <a:pPr algn="l"/>
            <a:r>
              <a:rPr lang="en-US" dirty="0"/>
              <a:t>    Addition </a:t>
            </a:r>
            <a:r>
              <a:rPr lang="en-US" dirty="0" err="1"/>
              <a:t>addobj</a:t>
            </a:r>
            <a:r>
              <a:rPr lang="en-US" dirty="0"/>
              <a:t> = (Addition) </a:t>
            </a:r>
            <a:r>
              <a:rPr lang="en-US" dirty="0" err="1"/>
              <a:t>AdditionHelper.</a:t>
            </a:r>
            <a:r>
              <a:rPr lang="en-US" i="1" dirty="0" err="1"/>
              <a:t>narrow</a:t>
            </a:r>
            <a:r>
              <a:rPr lang="en-US" i="1" dirty="0"/>
              <a:t>(</a:t>
            </a:r>
            <a:r>
              <a:rPr lang="en-US" i="1" dirty="0" err="1"/>
              <a:t>ncRef.resolve_str</a:t>
            </a:r>
            <a:r>
              <a:rPr lang="en-US" i="1" dirty="0"/>
              <a:t>("ABC"));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73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2FBB-51C3-4018-BCBD-26B70C42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13211"/>
            <a:ext cx="11695610" cy="65662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1600" dirty="0"/>
              <a:t>Scanner </a:t>
            </a:r>
            <a:r>
              <a:rPr lang="en-IN" sz="1600" u="sng" dirty="0"/>
              <a:t>c=</a:t>
            </a:r>
            <a:r>
              <a:rPr lang="en-IN" sz="1600" b="1" u="sng" dirty="0"/>
              <a:t>new Scanner(System.</a:t>
            </a:r>
            <a:r>
              <a:rPr lang="en-IN" sz="1600" b="1" i="1" u="sng" dirty="0"/>
              <a:t>in);</a:t>
            </a:r>
          </a:p>
          <a:p>
            <a:pPr algn="l"/>
            <a:r>
              <a:rPr lang="en-US" sz="1600" dirty="0"/>
              <a:t>            </a:t>
            </a: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("Welcome to the addition system:");              </a:t>
            </a:r>
          </a:p>
          <a:p>
            <a:pPr algn="l"/>
            <a:r>
              <a:rPr lang="en-IN" sz="1600" dirty="0"/>
              <a:t>    </a:t>
            </a:r>
            <a:r>
              <a:rPr lang="en-IN" sz="1600" b="1" dirty="0"/>
              <a:t>for(;;){</a:t>
            </a:r>
          </a:p>
          <a:p>
            <a:pPr algn="l"/>
            <a:r>
              <a:rPr lang="en-IN" sz="1600" dirty="0"/>
              <a:t>      </a:t>
            </a:r>
            <a:r>
              <a:rPr lang="en-IN" sz="1600" dirty="0" err="1"/>
              <a:t>System.</a:t>
            </a:r>
            <a:r>
              <a:rPr lang="en-IN" sz="1600" b="1" i="1" dirty="0" err="1"/>
              <a:t>out.println</a:t>
            </a:r>
            <a:r>
              <a:rPr lang="en-IN" sz="1600" b="1" i="1" dirty="0"/>
              <a:t>("Enter a:");</a:t>
            </a:r>
          </a:p>
          <a:p>
            <a:pPr algn="l"/>
            <a:r>
              <a:rPr lang="en-IN" sz="1600" dirty="0"/>
              <a:t>      String aa = </a:t>
            </a:r>
            <a:r>
              <a:rPr lang="en-IN" sz="1600" dirty="0" err="1"/>
              <a:t>c.nextLine</a:t>
            </a:r>
            <a:r>
              <a:rPr lang="en-IN" sz="1600" dirty="0"/>
              <a:t>();</a:t>
            </a:r>
          </a:p>
          <a:p>
            <a:pPr algn="l"/>
            <a:r>
              <a:rPr lang="en-IN" sz="1600" dirty="0"/>
              <a:t>      </a:t>
            </a:r>
            <a:r>
              <a:rPr lang="en-IN" sz="1600" dirty="0" err="1"/>
              <a:t>System.</a:t>
            </a:r>
            <a:r>
              <a:rPr lang="en-IN" sz="1600" b="1" i="1" dirty="0" err="1"/>
              <a:t>out.println</a:t>
            </a:r>
            <a:r>
              <a:rPr lang="en-IN" sz="1600" b="1" i="1" dirty="0"/>
              <a:t>("Enter b:");</a:t>
            </a:r>
          </a:p>
          <a:p>
            <a:pPr algn="l"/>
            <a:r>
              <a:rPr lang="en-IN" sz="1600" dirty="0"/>
              <a:t>      String bb = </a:t>
            </a:r>
            <a:r>
              <a:rPr lang="en-IN" sz="1600" dirty="0" err="1"/>
              <a:t>c.nextLine</a:t>
            </a:r>
            <a:r>
              <a:rPr lang="en-IN" sz="1600" dirty="0"/>
              <a:t>();</a:t>
            </a:r>
          </a:p>
          <a:p>
            <a:pPr algn="l"/>
            <a:r>
              <a:rPr lang="fr-FR" sz="1600" dirty="0"/>
              <a:t>      </a:t>
            </a:r>
            <a:r>
              <a:rPr lang="fr-FR" sz="1600" b="1" dirty="0"/>
              <a:t>int a=Integer.</a:t>
            </a:r>
            <a:r>
              <a:rPr lang="fr-FR" sz="1600" b="1" i="1" dirty="0"/>
              <a:t>parseInt(aa);</a:t>
            </a:r>
          </a:p>
          <a:p>
            <a:pPr algn="l"/>
            <a:r>
              <a:rPr lang="en-IN" sz="1600" dirty="0"/>
              <a:t>      </a:t>
            </a:r>
            <a:r>
              <a:rPr lang="en-IN" sz="1600" b="1" dirty="0"/>
              <a:t>int b=</a:t>
            </a:r>
            <a:r>
              <a:rPr lang="en-IN" sz="1600" b="1" dirty="0" err="1"/>
              <a:t>Integer.</a:t>
            </a:r>
            <a:r>
              <a:rPr lang="en-IN" sz="1600" b="1" i="1" dirty="0" err="1"/>
              <a:t>parseInt</a:t>
            </a:r>
            <a:r>
              <a:rPr lang="en-IN" sz="1600" b="1" i="1" dirty="0"/>
              <a:t>(bb);</a:t>
            </a:r>
          </a:p>
          <a:p>
            <a:pPr algn="l"/>
            <a:r>
              <a:rPr lang="pt-BR" sz="1600" dirty="0"/>
              <a:t>      </a:t>
            </a:r>
            <a:r>
              <a:rPr lang="pt-BR" sz="1600" b="1" dirty="0"/>
              <a:t>int r=addobj.add(a,b);</a:t>
            </a:r>
          </a:p>
          <a:p>
            <a:pPr algn="l"/>
            <a:r>
              <a:rPr lang="en-US" sz="1600" dirty="0"/>
              <a:t>      </a:t>
            </a: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("The result for addition is : "+r);</a:t>
            </a:r>
          </a:p>
          <a:p>
            <a:pPr algn="l"/>
            <a:r>
              <a:rPr lang="en-IN" sz="1600" dirty="0"/>
              <a:t>      </a:t>
            </a:r>
            <a:r>
              <a:rPr lang="en-IN" sz="1600" dirty="0" err="1"/>
              <a:t>System.</a:t>
            </a:r>
            <a:r>
              <a:rPr lang="en-IN" sz="1600" b="1" i="1" dirty="0" err="1"/>
              <a:t>out.println</a:t>
            </a:r>
            <a:r>
              <a:rPr lang="en-IN" sz="1600" b="1" i="1" dirty="0"/>
              <a:t>("-----------------------------------");</a:t>
            </a:r>
          </a:p>
          <a:p>
            <a:pPr algn="l"/>
            <a:r>
              <a:rPr lang="en-IN" sz="1600" dirty="0"/>
              <a:t>            }</a:t>
            </a:r>
          </a:p>
          <a:p>
            <a:pPr algn="l"/>
            <a:r>
              <a:rPr lang="en-IN" sz="1600" dirty="0"/>
              <a:t>       }</a:t>
            </a:r>
          </a:p>
          <a:p>
            <a:pPr algn="l"/>
            <a:r>
              <a:rPr lang="en-IN" sz="1600" dirty="0"/>
              <a:t>       </a:t>
            </a:r>
            <a:r>
              <a:rPr lang="en-IN" sz="1600" b="1" dirty="0"/>
              <a:t>catch (Exception e) {</a:t>
            </a:r>
          </a:p>
          <a:p>
            <a:pPr algn="l"/>
            <a:r>
              <a:rPr lang="en-US" sz="1600" dirty="0"/>
              <a:t>          </a:t>
            </a: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("Hello Client exception: " + e);</a:t>
            </a:r>
          </a:p>
          <a:p>
            <a:pPr algn="l"/>
            <a:r>
              <a:rPr lang="en-IN" sz="1600" dirty="0"/>
              <a:t>  </a:t>
            </a:r>
            <a:r>
              <a:rPr lang="en-IN" sz="1600" dirty="0" err="1"/>
              <a:t>e.printStackTrace</a:t>
            </a:r>
            <a:r>
              <a:rPr lang="en-IN" sz="1600" dirty="0"/>
              <a:t>();</a:t>
            </a:r>
          </a:p>
          <a:p>
            <a:pPr algn="l"/>
            <a:r>
              <a:rPr lang="en-IN" sz="1600" dirty="0"/>
              <a:t>       }</a:t>
            </a:r>
          </a:p>
          <a:p>
            <a:pPr algn="l"/>
            <a:r>
              <a:rPr lang="en-IN" sz="1600" dirty="0"/>
              <a:t>    }</a:t>
            </a:r>
          </a:p>
          <a:p>
            <a:pPr algn="l"/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99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C950-7D6B-4FA9-AEE2-E089493F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1193074"/>
            <a:ext cx="9590550" cy="4617962"/>
          </a:xfrm>
        </p:spPr>
        <p:txBody>
          <a:bodyPr/>
          <a:lstStyle/>
          <a:p>
            <a:pPr algn="l"/>
            <a:r>
              <a:rPr lang="en-IN" dirty="0">
                <a:effectLst/>
              </a:rPr>
              <a:t>Then in configuration in Java Application</a:t>
            </a:r>
          </a:p>
          <a:p>
            <a:pPr algn="l"/>
            <a:r>
              <a:rPr lang="en-IN" dirty="0">
                <a:effectLst/>
              </a:rPr>
              <a:t>In arguments , set program argument as </a:t>
            </a:r>
          </a:p>
          <a:p>
            <a:pPr algn="l"/>
            <a:r>
              <a:rPr lang="en-IN" dirty="0">
                <a:effectLst/>
              </a:rPr>
              <a:t>-</a:t>
            </a:r>
            <a:r>
              <a:rPr lang="en-IN" b="1" dirty="0">
                <a:effectLst/>
              </a:rPr>
              <a:t>-</a:t>
            </a:r>
            <a:r>
              <a:rPr lang="en-IN" b="1" dirty="0" err="1">
                <a:effectLst/>
              </a:rPr>
              <a:t>ORBInitialPort</a:t>
            </a:r>
            <a:r>
              <a:rPr lang="en-IN" b="1" dirty="0">
                <a:effectLst/>
              </a:rPr>
              <a:t> 1050 -</a:t>
            </a:r>
            <a:r>
              <a:rPr lang="en-IN" b="1" dirty="0" err="1">
                <a:effectLst/>
              </a:rPr>
              <a:t>ORBInitialHost</a:t>
            </a:r>
            <a:r>
              <a:rPr lang="en-IN" b="1" dirty="0">
                <a:effectLst/>
              </a:rPr>
              <a:t> localhost</a:t>
            </a:r>
            <a:endParaRPr lang="en-IN" dirty="0">
              <a:effectLst/>
            </a:endParaRPr>
          </a:p>
          <a:p>
            <a:br>
              <a:rPr lang="en-IN" dirty="0"/>
            </a:br>
            <a:r>
              <a:rPr lang="en-IN" b="1" dirty="0">
                <a:effectLst/>
              </a:rPr>
              <a:t>Or </a:t>
            </a:r>
          </a:p>
          <a:p>
            <a:pPr algn="l"/>
            <a:r>
              <a:rPr lang="en-IN" b="1" dirty="0" err="1"/>
              <a:t>javac</a:t>
            </a:r>
            <a:r>
              <a:rPr lang="en-IN" b="1" dirty="0"/>
              <a:t> StartClient.java</a:t>
            </a:r>
            <a:endParaRPr lang="en-IN" b="1" dirty="0">
              <a:effectLst/>
            </a:endParaRPr>
          </a:p>
          <a:p>
            <a:pPr algn="l"/>
            <a:r>
              <a:rPr lang="en-IN" b="1" dirty="0"/>
              <a:t>java </a:t>
            </a:r>
            <a:r>
              <a:rPr lang="en-IN" b="1" dirty="0" err="1"/>
              <a:t>StartClient.class</a:t>
            </a:r>
            <a:r>
              <a:rPr lang="en-IN" b="1" dirty="0"/>
              <a:t> </a:t>
            </a:r>
            <a:r>
              <a:rPr lang="en-IN" dirty="0">
                <a:effectLst/>
              </a:rPr>
              <a:t>-</a:t>
            </a:r>
            <a:r>
              <a:rPr lang="en-IN" b="1" dirty="0" err="1">
                <a:effectLst/>
              </a:rPr>
              <a:t>ORBInitialPort</a:t>
            </a:r>
            <a:r>
              <a:rPr lang="en-IN" b="1" dirty="0">
                <a:effectLst/>
              </a:rPr>
              <a:t> 1050 -</a:t>
            </a:r>
            <a:r>
              <a:rPr lang="en-IN" b="1" dirty="0" err="1">
                <a:effectLst/>
              </a:rPr>
              <a:t>ORBInitialHost</a:t>
            </a:r>
            <a:r>
              <a:rPr lang="en-IN" b="1" dirty="0">
                <a:effectLst/>
              </a:rPr>
              <a:t> localhost</a:t>
            </a:r>
          </a:p>
        </p:txBody>
      </p:sp>
    </p:spTree>
    <p:extLst>
      <p:ext uri="{BB962C8B-B14F-4D97-AF65-F5344CB8AC3E}">
        <p14:creationId xmlns:p14="http://schemas.microsoft.com/office/powerpoint/2010/main" val="13899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1B5-170B-4970-AEAB-540B3550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3524"/>
            <a:ext cx="9590550" cy="1828813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01CC-0144-4A11-B9CB-B8A0D621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22336"/>
            <a:ext cx="9590550" cy="4230417"/>
          </a:xfrm>
        </p:spPr>
        <p:txBody>
          <a:bodyPr>
            <a:normAutofit/>
          </a:bodyPr>
          <a:lstStyle/>
          <a:p>
            <a:r>
              <a:rPr lang="en-IN" sz="3200" dirty="0"/>
              <a:t>To connect devices from different platforms</a:t>
            </a:r>
          </a:p>
          <a:p>
            <a:r>
              <a:rPr lang="en-IN" sz="3200" dirty="0"/>
              <a:t>Example : Java(server) and C(client)</a:t>
            </a:r>
          </a:p>
          <a:p>
            <a:endParaRPr lang="en-IN" sz="3200" dirty="0"/>
          </a:p>
          <a:p>
            <a:r>
              <a:rPr lang="en-IN" sz="3200" dirty="0"/>
              <a:t>We can achieve this via an object</a:t>
            </a:r>
          </a:p>
          <a:p>
            <a:r>
              <a:rPr lang="en-IN" sz="3200" dirty="0"/>
              <a:t>In our case its an ORB object</a:t>
            </a:r>
          </a:p>
        </p:txBody>
      </p:sp>
    </p:spTree>
    <p:extLst>
      <p:ext uri="{BB962C8B-B14F-4D97-AF65-F5344CB8AC3E}">
        <p14:creationId xmlns:p14="http://schemas.microsoft.com/office/powerpoint/2010/main" val="37793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CE31E-2C0D-44B2-90E5-1F553B96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757646"/>
            <a:ext cx="11887200" cy="82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1083-3676-4999-85C4-9DCE29A8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470261"/>
            <a:ext cx="9590550" cy="5886995"/>
          </a:xfrm>
        </p:spPr>
        <p:txBody>
          <a:bodyPr/>
          <a:lstStyle/>
          <a:p>
            <a:pPr algn="l"/>
            <a:r>
              <a:rPr lang="en-IN" u="sng" dirty="0"/>
              <a:t>Create</a:t>
            </a:r>
            <a:r>
              <a:rPr lang="en-IN" dirty="0"/>
              <a:t> folder or a project as	</a:t>
            </a:r>
            <a:r>
              <a:rPr lang="en-IN" b="1" dirty="0" err="1"/>
              <a:t>CorbaAdditionServer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u="sng" dirty="0"/>
              <a:t>Then</a:t>
            </a:r>
            <a:r>
              <a:rPr lang="en-IN" dirty="0"/>
              <a:t> create a file </a:t>
            </a:r>
            <a:r>
              <a:rPr lang="en-IN" i="1" dirty="0"/>
              <a:t>Addition.idl</a:t>
            </a:r>
          </a:p>
          <a:p>
            <a:pPr algn="l" fontAlgn="base"/>
            <a:endParaRPr lang="en-US" dirty="0">
              <a:effectLst/>
            </a:endParaRPr>
          </a:p>
          <a:p>
            <a:pPr algn="l" fontAlgn="base"/>
            <a:r>
              <a:rPr lang="en-US" dirty="0">
                <a:effectLst/>
              </a:rPr>
              <a:t>module </a:t>
            </a:r>
            <a:r>
              <a:rPr lang="en-US" dirty="0" err="1">
                <a:effectLst/>
              </a:rPr>
              <a:t>AdditionApp</a:t>
            </a:r>
            <a:r>
              <a:rPr lang="en-US" dirty="0">
                <a:effectLst/>
              </a:rPr>
              <a:t>{</a:t>
            </a:r>
          </a:p>
          <a:p>
            <a:pPr algn="l" fontAlgn="base"/>
            <a:r>
              <a:rPr lang="en-US" dirty="0">
                <a:effectLst/>
              </a:rPr>
              <a:t>	interface Addition{</a:t>
            </a:r>
          </a:p>
          <a:p>
            <a:pPr algn="l" fontAlgn="base"/>
            <a:r>
              <a:rPr lang="en-US" dirty="0">
                <a:effectLst/>
              </a:rPr>
              <a:t>		long add(in long </a:t>
            </a:r>
            <a:r>
              <a:rPr lang="en-US" dirty="0" err="1">
                <a:effectLst/>
              </a:rPr>
              <a:t>a,in</a:t>
            </a:r>
            <a:r>
              <a:rPr lang="en-US" dirty="0">
                <a:effectLst/>
              </a:rPr>
              <a:t> long b);</a:t>
            </a:r>
          </a:p>
          <a:p>
            <a:pPr algn="l" fontAlgn="base"/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oneway</a:t>
            </a:r>
            <a:r>
              <a:rPr lang="en-US" dirty="0">
                <a:effectLst/>
              </a:rPr>
              <a:t> void shutdown();</a:t>
            </a:r>
          </a:p>
          <a:p>
            <a:pPr algn="l" fontAlgn="base"/>
            <a:r>
              <a:rPr lang="en-US" dirty="0">
                <a:effectLst/>
              </a:rPr>
              <a:t>	};</a:t>
            </a:r>
          </a:p>
          <a:p>
            <a:pPr algn="l" fontAlgn="base"/>
            <a:r>
              <a:rPr lang="en-US" dirty="0">
                <a:effectLst/>
              </a:rPr>
              <a:t>};</a:t>
            </a:r>
          </a:p>
          <a:p>
            <a:pPr algn="l" fontAlgn="base"/>
            <a:endParaRPr lang="en-US" dirty="0">
              <a:effectLst/>
            </a:endParaRPr>
          </a:p>
          <a:p>
            <a:pPr algn="l" fontAlgn="base"/>
            <a:r>
              <a:rPr lang="en-US" dirty="0">
                <a:effectLst/>
              </a:rPr>
              <a:t>Command 	</a:t>
            </a:r>
            <a:r>
              <a:rPr lang="en-IN" b="1" dirty="0" err="1">
                <a:effectLst/>
              </a:rPr>
              <a:t>idlj</a:t>
            </a:r>
            <a:r>
              <a:rPr lang="en-IN" b="1" dirty="0">
                <a:effectLst/>
              </a:rPr>
              <a:t>  -fall  Addition.idl</a:t>
            </a:r>
            <a:endParaRPr lang="en-US" dirty="0"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48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15BA-F6D5-47B9-AD44-EDEDCFF2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247" y="1051906"/>
            <a:ext cx="5721415" cy="4838755"/>
          </a:xfrm>
        </p:spPr>
        <p:txBody>
          <a:bodyPr>
            <a:normAutofit/>
          </a:bodyPr>
          <a:lstStyle/>
          <a:p>
            <a:pPr algn="l" fontAlgn="base"/>
            <a:r>
              <a:rPr lang="en-IN" b="1" u="sng" dirty="0">
                <a:effectLst/>
              </a:rPr>
              <a:t>Create</a:t>
            </a:r>
            <a:r>
              <a:rPr lang="en-IN" b="1" dirty="0">
                <a:effectLst/>
              </a:rPr>
              <a:t> </a:t>
            </a:r>
            <a:r>
              <a:rPr lang="en-IN" dirty="0">
                <a:effectLst/>
              </a:rPr>
              <a:t>a class named </a:t>
            </a:r>
            <a:r>
              <a:rPr lang="en-IN" b="1" i="1" dirty="0" err="1">
                <a:effectLst/>
              </a:rPr>
              <a:t>AdditionObj</a:t>
            </a:r>
            <a:r>
              <a:rPr lang="en-IN" b="1" dirty="0">
                <a:effectLst/>
              </a:rPr>
              <a:t> </a:t>
            </a:r>
            <a:r>
              <a:rPr lang="en-IN" dirty="0">
                <a:effectLst/>
              </a:rPr>
              <a:t>in</a:t>
            </a:r>
            <a:r>
              <a:rPr lang="en-IN" b="1" dirty="0">
                <a:effectLst/>
              </a:rPr>
              <a:t> </a:t>
            </a:r>
            <a:r>
              <a:rPr lang="en-IN" b="1" i="1" dirty="0" err="1">
                <a:effectLst/>
              </a:rPr>
              <a:t>src</a:t>
            </a:r>
            <a:r>
              <a:rPr lang="en-IN" b="1" i="1" dirty="0">
                <a:effectLst/>
              </a:rPr>
              <a:t> </a:t>
            </a:r>
            <a:r>
              <a:rPr lang="en-IN" b="1" dirty="0">
                <a:effectLst/>
              </a:rPr>
              <a:t>fo</a:t>
            </a:r>
            <a:r>
              <a:rPr lang="en-IN" dirty="0">
                <a:effectLst/>
              </a:rPr>
              <a:t>lder</a:t>
            </a:r>
          </a:p>
          <a:p>
            <a:pPr algn="l" fontAlgn="base"/>
            <a:endParaRPr lang="en-IN" b="1" dirty="0">
              <a:effectLst/>
            </a:endParaRP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AdditionApp</a:t>
            </a:r>
            <a:r>
              <a:rPr lang="en-IN" dirty="0">
                <a:effectLst/>
              </a:rPr>
              <a:t>.*;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org.omg.CosNaming</a:t>
            </a:r>
            <a:r>
              <a:rPr lang="en-IN" dirty="0">
                <a:effectLst/>
              </a:rPr>
              <a:t>.*;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org.omg.CosNaming.NamingContextPackage</a:t>
            </a:r>
            <a:r>
              <a:rPr lang="en-IN" dirty="0">
                <a:effectLst/>
              </a:rPr>
              <a:t>.*;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org.omg.CORBA</a:t>
            </a:r>
            <a:r>
              <a:rPr lang="en-IN" dirty="0">
                <a:effectLst/>
              </a:rPr>
              <a:t>.*;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org.omg.PortableServer</a:t>
            </a:r>
            <a:r>
              <a:rPr lang="en-IN" dirty="0">
                <a:effectLst/>
              </a:rPr>
              <a:t>.*;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org.omg.PortableServer.POA</a:t>
            </a:r>
            <a:r>
              <a:rPr lang="en-IN" dirty="0">
                <a:effectLst/>
              </a:rPr>
              <a:t>;</a:t>
            </a:r>
          </a:p>
          <a:p>
            <a:pPr algn="l" fontAlgn="base"/>
            <a:r>
              <a:rPr lang="en-IN" dirty="0">
                <a:effectLst/>
              </a:rPr>
              <a:t>import </a:t>
            </a:r>
            <a:r>
              <a:rPr lang="en-IN" dirty="0" err="1">
                <a:effectLst/>
              </a:rPr>
              <a:t>java.util.Properties</a:t>
            </a:r>
            <a:r>
              <a:rPr lang="en-IN" dirty="0">
                <a:effectLst/>
              </a:rPr>
              <a:t>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27DD19-A0E2-49E4-A9DF-39EA5C658C5D}"/>
              </a:ext>
            </a:extLst>
          </p:cNvPr>
          <p:cNvSpPr txBox="1">
            <a:spLocks/>
          </p:cNvSpPr>
          <p:nvPr/>
        </p:nvSpPr>
        <p:spPr>
          <a:xfrm>
            <a:off x="6516303" y="280851"/>
            <a:ext cx="5431055" cy="62962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IN" dirty="0">
              <a:effectLst/>
            </a:endParaRPr>
          </a:p>
          <a:p>
            <a:pPr algn="l" fontAlgn="base"/>
            <a:r>
              <a:rPr lang="en-IN" dirty="0">
                <a:effectLst/>
              </a:rPr>
              <a:t>class </a:t>
            </a:r>
            <a:r>
              <a:rPr lang="en-IN" dirty="0" err="1">
                <a:effectLst/>
              </a:rPr>
              <a:t>AdditionObj</a:t>
            </a:r>
            <a:r>
              <a:rPr lang="en-IN" dirty="0">
                <a:effectLst/>
              </a:rPr>
              <a:t> extends </a:t>
            </a:r>
            <a:r>
              <a:rPr lang="en-IN" dirty="0" err="1">
                <a:effectLst/>
              </a:rPr>
              <a:t>AdditionPOA</a:t>
            </a:r>
            <a:r>
              <a:rPr lang="en-IN" dirty="0">
                <a:effectLst/>
              </a:rPr>
              <a:t> {</a:t>
            </a:r>
          </a:p>
          <a:p>
            <a:pPr algn="l" fontAlgn="base"/>
            <a:r>
              <a:rPr lang="en-IN" dirty="0">
                <a:effectLst/>
              </a:rPr>
              <a:t>	private ORB </a:t>
            </a:r>
            <a:r>
              <a:rPr lang="en-IN" dirty="0" err="1">
                <a:effectLst/>
              </a:rPr>
              <a:t>orb</a:t>
            </a:r>
            <a:r>
              <a:rPr lang="en-IN" dirty="0">
                <a:effectLst/>
              </a:rPr>
              <a:t>;</a:t>
            </a:r>
          </a:p>
          <a:p>
            <a:pPr algn="l" fontAlgn="base"/>
            <a:r>
              <a:rPr lang="en-IN" dirty="0">
                <a:effectLst/>
              </a:rPr>
              <a:t>	public void </a:t>
            </a:r>
            <a:r>
              <a:rPr lang="en-IN" dirty="0" err="1">
                <a:effectLst/>
              </a:rPr>
              <a:t>setORB</a:t>
            </a:r>
            <a:r>
              <a:rPr lang="en-IN" dirty="0">
                <a:effectLst/>
              </a:rPr>
              <a:t>(ORB </a:t>
            </a:r>
            <a:r>
              <a:rPr lang="en-IN" dirty="0" err="1">
                <a:effectLst/>
              </a:rPr>
              <a:t>orb_val</a:t>
            </a:r>
            <a:r>
              <a:rPr lang="en-IN" dirty="0">
                <a:effectLst/>
              </a:rPr>
              <a:t>) {</a:t>
            </a:r>
          </a:p>
          <a:p>
            <a:pPr algn="l" fontAlgn="base"/>
            <a:r>
              <a:rPr lang="en-IN" dirty="0">
                <a:effectLst/>
              </a:rPr>
              <a:t>		orb = </a:t>
            </a:r>
            <a:r>
              <a:rPr lang="en-IN" dirty="0" err="1">
                <a:effectLst/>
              </a:rPr>
              <a:t>orb_val</a:t>
            </a:r>
            <a:r>
              <a:rPr lang="en-IN" dirty="0">
                <a:effectLst/>
              </a:rPr>
              <a:t>; </a:t>
            </a:r>
          </a:p>
          <a:p>
            <a:pPr algn="l" fontAlgn="base"/>
            <a:r>
              <a:rPr lang="en-IN" dirty="0">
                <a:effectLst/>
              </a:rPr>
              <a:t>	}</a:t>
            </a:r>
          </a:p>
          <a:p>
            <a:pPr algn="l" fontAlgn="base"/>
            <a:r>
              <a:rPr lang="en-IN" dirty="0">
                <a:effectLst/>
              </a:rPr>
              <a:t>	// implement add() method</a:t>
            </a:r>
          </a:p>
          <a:p>
            <a:pPr algn="l" fontAlgn="base"/>
            <a:r>
              <a:rPr lang="en-IN" dirty="0">
                <a:effectLst/>
              </a:rPr>
              <a:t>	public int add(int a, int b) {</a:t>
            </a:r>
          </a:p>
          <a:p>
            <a:pPr algn="l" fontAlgn="base"/>
            <a:r>
              <a:rPr lang="en-IN" dirty="0">
                <a:effectLst/>
              </a:rPr>
              <a:t>		int r=</a:t>
            </a:r>
            <a:r>
              <a:rPr lang="en-IN" dirty="0" err="1">
                <a:effectLst/>
              </a:rPr>
              <a:t>a+b</a:t>
            </a:r>
            <a:r>
              <a:rPr lang="en-IN" dirty="0">
                <a:effectLst/>
              </a:rPr>
              <a:t>;</a:t>
            </a:r>
          </a:p>
          <a:p>
            <a:pPr algn="l" fontAlgn="base"/>
            <a:r>
              <a:rPr lang="en-IN" dirty="0">
                <a:effectLst/>
              </a:rPr>
              <a:t>		return r;</a:t>
            </a:r>
          </a:p>
          <a:p>
            <a:pPr algn="l" fontAlgn="base"/>
            <a:r>
              <a:rPr lang="en-IN" dirty="0">
                <a:effectLst/>
              </a:rPr>
              <a:t>	}</a:t>
            </a:r>
          </a:p>
          <a:p>
            <a:pPr algn="l" fontAlgn="base"/>
            <a:r>
              <a:rPr lang="en-IN" dirty="0">
                <a:effectLst/>
              </a:rPr>
              <a:t>	// implement shutdown() method</a:t>
            </a:r>
          </a:p>
          <a:p>
            <a:pPr algn="l" fontAlgn="base"/>
            <a:r>
              <a:rPr lang="en-IN" dirty="0">
                <a:effectLst/>
              </a:rPr>
              <a:t>	public void shutdown() {</a:t>
            </a:r>
          </a:p>
          <a:p>
            <a:pPr algn="l" fontAlgn="base"/>
            <a:r>
              <a:rPr lang="en-IN" dirty="0">
                <a:effectLst/>
              </a:rPr>
              <a:t>		</a:t>
            </a:r>
            <a:r>
              <a:rPr lang="en-IN" dirty="0" err="1">
                <a:effectLst/>
              </a:rPr>
              <a:t>orb.shutdown</a:t>
            </a:r>
            <a:r>
              <a:rPr lang="en-IN" dirty="0">
                <a:effectLst/>
              </a:rPr>
              <a:t>(false);</a:t>
            </a:r>
          </a:p>
          <a:p>
            <a:pPr algn="l" fontAlgn="base"/>
            <a:r>
              <a:rPr lang="en-IN" dirty="0">
                <a:effectLst/>
              </a:rPr>
              <a:t>	}</a:t>
            </a:r>
          </a:p>
          <a:p>
            <a:pPr algn="l" fontAlgn="base"/>
            <a:r>
              <a:rPr lang="en-IN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65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48C8-806C-4A06-AC0F-156CC9B2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7002" y="0"/>
            <a:ext cx="12269002" cy="6858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/>
              <a:t>import </a:t>
            </a:r>
            <a:r>
              <a:rPr lang="en-IN" b="1" u="sng" dirty="0" err="1"/>
              <a:t>AdditionApp</a:t>
            </a:r>
            <a:r>
              <a:rPr lang="en-IN" b="1" u="sng" dirty="0"/>
              <a:t>.*;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org.omg.CosNaming</a:t>
            </a:r>
            <a:r>
              <a:rPr lang="en-IN" b="1" dirty="0"/>
              <a:t>.*;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org.omg.CosNaming.NamingContextPackage</a:t>
            </a:r>
            <a:r>
              <a:rPr lang="en-IN" b="1" dirty="0"/>
              <a:t>.*;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org.omg.CORBA</a:t>
            </a:r>
            <a:r>
              <a:rPr lang="en-IN" b="1" dirty="0"/>
              <a:t>.*;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org.omg.PortableServer</a:t>
            </a:r>
            <a:r>
              <a:rPr lang="en-IN" b="1" dirty="0"/>
              <a:t>.*;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org.omg.PortableServer.POA</a:t>
            </a:r>
            <a:r>
              <a:rPr lang="en-IN" b="1" dirty="0"/>
              <a:t>;</a:t>
            </a:r>
          </a:p>
          <a:p>
            <a:pPr algn="l"/>
            <a:r>
              <a:rPr lang="en-IN" b="1" dirty="0"/>
              <a:t>import </a:t>
            </a:r>
            <a:r>
              <a:rPr lang="en-IN" b="1" dirty="0" err="1"/>
              <a:t>java.util.Properties</a:t>
            </a:r>
            <a:r>
              <a:rPr lang="en-IN" b="1" dirty="0"/>
              <a:t>;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IN" b="1" dirty="0"/>
              <a:t>public class </a:t>
            </a:r>
            <a:r>
              <a:rPr lang="en-IN" b="1" dirty="0" err="1"/>
              <a:t>StartServer</a:t>
            </a:r>
            <a:r>
              <a:rPr lang="en-IN" b="1" dirty="0"/>
              <a:t> {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US" dirty="0"/>
              <a:t>  </a:t>
            </a: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 {</a:t>
            </a:r>
          </a:p>
          <a:p>
            <a:pPr algn="l"/>
            <a:r>
              <a:rPr lang="en-IN" dirty="0"/>
              <a:t>    </a:t>
            </a:r>
            <a:r>
              <a:rPr lang="en-IN" b="1" dirty="0"/>
              <a:t>try{</a:t>
            </a:r>
          </a:p>
          <a:p>
            <a:pPr algn="l"/>
            <a:r>
              <a:rPr lang="en-US" dirty="0"/>
              <a:t>      // create and initialize the ORB //// get reference to </a:t>
            </a:r>
            <a:r>
              <a:rPr lang="en-US" u="sng" dirty="0" err="1"/>
              <a:t>rootpoa</a:t>
            </a:r>
            <a:r>
              <a:rPr lang="en-US" u="sng" dirty="0"/>
              <a:t> &amp;amp; activate the </a:t>
            </a:r>
            <a:r>
              <a:rPr lang="en-US" u="sng" dirty="0" err="1"/>
              <a:t>POAManager</a:t>
            </a:r>
            <a:endParaRPr lang="en-US" u="sng" dirty="0"/>
          </a:p>
          <a:p>
            <a:pPr algn="l"/>
            <a:r>
              <a:rPr lang="en-IN" dirty="0"/>
              <a:t>      ORB </a:t>
            </a:r>
            <a:r>
              <a:rPr lang="en-IN" dirty="0" err="1"/>
              <a:t>orb</a:t>
            </a:r>
            <a:r>
              <a:rPr lang="en-IN" dirty="0"/>
              <a:t> = </a:t>
            </a:r>
            <a:r>
              <a:rPr lang="en-IN" dirty="0" err="1"/>
              <a:t>ORB.</a:t>
            </a:r>
            <a:r>
              <a:rPr lang="en-IN" i="1" dirty="0" err="1"/>
              <a:t>init</a:t>
            </a:r>
            <a:r>
              <a:rPr lang="en-IN" i="1" dirty="0"/>
              <a:t>(</a:t>
            </a:r>
            <a:r>
              <a:rPr lang="en-IN" i="1" dirty="0" err="1"/>
              <a:t>args</a:t>
            </a:r>
            <a:r>
              <a:rPr lang="en-IN" i="1" dirty="0"/>
              <a:t>, </a:t>
            </a:r>
            <a:r>
              <a:rPr lang="en-IN" b="1" i="1" dirty="0"/>
              <a:t>null);      </a:t>
            </a:r>
          </a:p>
          <a:p>
            <a:pPr algn="l"/>
            <a:r>
              <a:rPr lang="en-IN" dirty="0"/>
              <a:t>      POA </a:t>
            </a:r>
            <a:r>
              <a:rPr lang="en-IN" dirty="0" err="1"/>
              <a:t>rootpoa</a:t>
            </a:r>
            <a:r>
              <a:rPr lang="en-IN" dirty="0"/>
              <a:t> = </a:t>
            </a:r>
            <a:r>
              <a:rPr lang="en-IN" dirty="0" err="1"/>
              <a:t>POAHelper.</a:t>
            </a:r>
            <a:r>
              <a:rPr lang="en-IN" i="1" dirty="0" err="1"/>
              <a:t>narrow</a:t>
            </a:r>
            <a:r>
              <a:rPr lang="en-IN" i="1" dirty="0"/>
              <a:t>(</a:t>
            </a:r>
            <a:r>
              <a:rPr lang="en-IN" i="1" dirty="0" err="1"/>
              <a:t>orb.resolve_initial_references</a:t>
            </a:r>
            <a:r>
              <a:rPr lang="en-IN" i="1" dirty="0"/>
              <a:t>("</a:t>
            </a:r>
            <a:r>
              <a:rPr lang="en-IN" i="1" dirty="0" err="1"/>
              <a:t>RootPOA</a:t>
            </a:r>
            <a:r>
              <a:rPr lang="en-IN" i="1" dirty="0"/>
              <a:t>"));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rootpoa.the_POAManager</a:t>
            </a:r>
            <a:r>
              <a:rPr lang="en-IN" dirty="0"/>
              <a:t>().activate();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US" dirty="0"/>
              <a:t>      // create servant and register it with the ORB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AdditionObj</a:t>
            </a:r>
            <a:r>
              <a:rPr lang="en-IN" dirty="0"/>
              <a:t> </a:t>
            </a:r>
            <a:r>
              <a:rPr lang="en-IN" dirty="0" err="1"/>
              <a:t>addobj</a:t>
            </a:r>
            <a:r>
              <a:rPr lang="en-IN" dirty="0"/>
              <a:t> = </a:t>
            </a:r>
            <a:r>
              <a:rPr lang="en-IN" b="1" dirty="0"/>
              <a:t>new </a:t>
            </a:r>
            <a:r>
              <a:rPr lang="en-IN" b="1" dirty="0" err="1"/>
              <a:t>AdditionObj</a:t>
            </a:r>
            <a:r>
              <a:rPr lang="en-IN" b="1" dirty="0"/>
              <a:t>();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addobj.setORB</a:t>
            </a:r>
            <a:r>
              <a:rPr lang="en-IN" dirty="0"/>
              <a:t>(orb); </a:t>
            </a:r>
          </a:p>
        </p:txBody>
      </p:sp>
    </p:spTree>
    <p:extLst>
      <p:ext uri="{BB962C8B-B14F-4D97-AF65-F5344CB8AC3E}">
        <p14:creationId xmlns:p14="http://schemas.microsoft.com/office/powerpoint/2010/main" val="8222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8DA3F-7904-4EC0-A41A-B30EFECA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14" y="0"/>
            <a:ext cx="11559941" cy="6858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// get object reference from the servant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org.omg.CORBA.Object</a:t>
            </a:r>
            <a:r>
              <a:rPr lang="en-US" dirty="0"/>
              <a:t> ref = </a:t>
            </a:r>
            <a:r>
              <a:rPr lang="en-US" dirty="0" err="1"/>
              <a:t>rootpoa.</a:t>
            </a:r>
            <a:r>
              <a:rPr lang="en-US" u="sng" dirty="0" err="1"/>
              <a:t>servant_to_reference</a:t>
            </a:r>
            <a:r>
              <a:rPr lang="en-US" u="sng" dirty="0"/>
              <a:t>(</a:t>
            </a:r>
            <a:r>
              <a:rPr lang="en-US" u="sng" dirty="0" err="1"/>
              <a:t>addobj</a:t>
            </a:r>
            <a:r>
              <a:rPr lang="en-US" u="sng" dirty="0"/>
              <a:t>);</a:t>
            </a:r>
          </a:p>
          <a:p>
            <a:pPr algn="l"/>
            <a:r>
              <a:rPr lang="en-US" dirty="0"/>
              <a:t>      </a:t>
            </a:r>
            <a:r>
              <a:rPr lang="en-US" u="sng" dirty="0"/>
              <a:t>Addition </a:t>
            </a:r>
            <a:r>
              <a:rPr lang="en-US" u="sng" dirty="0" err="1"/>
              <a:t>href</a:t>
            </a:r>
            <a:r>
              <a:rPr lang="en-US" u="sng" dirty="0"/>
              <a:t> = </a:t>
            </a:r>
            <a:r>
              <a:rPr lang="en-US" u="sng" dirty="0" err="1"/>
              <a:t>AdditionHelper.narrow</a:t>
            </a:r>
            <a:r>
              <a:rPr lang="en-US" u="sng" dirty="0"/>
              <a:t>(ref);</a:t>
            </a:r>
            <a:endParaRPr lang="en-IN" dirty="0"/>
          </a:p>
          <a:p>
            <a:pPr algn="l"/>
            <a:r>
              <a:rPr lang="en-IN" dirty="0"/>
              <a:t>      </a:t>
            </a:r>
            <a:r>
              <a:rPr lang="en-IN" dirty="0" err="1"/>
              <a:t>org.omg.CORBA.Object</a:t>
            </a:r>
            <a:r>
              <a:rPr lang="en-IN" dirty="0"/>
              <a:t> </a:t>
            </a:r>
            <a:r>
              <a:rPr lang="en-IN" dirty="0" err="1"/>
              <a:t>objRef</a:t>
            </a:r>
            <a:r>
              <a:rPr lang="en-IN" dirty="0"/>
              <a:t> =  </a:t>
            </a:r>
            <a:r>
              <a:rPr lang="en-IN" dirty="0" err="1"/>
              <a:t>orb.resolve_initial_references</a:t>
            </a:r>
            <a:r>
              <a:rPr lang="en-IN" dirty="0"/>
              <a:t>("</a:t>
            </a:r>
            <a:r>
              <a:rPr lang="en-IN" dirty="0" err="1"/>
              <a:t>NameService</a:t>
            </a:r>
            <a:r>
              <a:rPr lang="en-IN" dirty="0"/>
              <a:t>");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NamingContextExt</a:t>
            </a:r>
            <a:r>
              <a:rPr lang="en-IN" dirty="0"/>
              <a:t> </a:t>
            </a:r>
            <a:r>
              <a:rPr lang="en-IN" dirty="0" err="1"/>
              <a:t>ncRef</a:t>
            </a:r>
            <a:r>
              <a:rPr lang="en-IN" dirty="0"/>
              <a:t> = </a:t>
            </a:r>
            <a:r>
              <a:rPr lang="en-IN" dirty="0" err="1"/>
              <a:t>NamingContextExtHelper.</a:t>
            </a:r>
            <a:r>
              <a:rPr lang="en-IN" i="1" dirty="0" err="1"/>
              <a:t>narrow</a:t>
            </a:r>
            <a:r>
              <a:rPr lang="en-IN" i="1" dirty="0"/>
              <a:t>(</a:t>
            </a:r>
            <a:r>
              <a:rPr lang="en-IN" i="1" dirty="0" err="1"/>
              <a:t>objRef</a:t>
            </a:r>
            <a:r>
              <a:rPr lang="en-IN" i="1" dirty="0"/>
              <a:t>);</a:t>
            </a:r>
            <a:endParaRPr lang="en-IN" dirty="0"/>
          </a:p>
          <a:p>
            <a:pPr algn="l"/>
            <a:r>
              <a:rPr lang="en-US" dirty="0"/>
              <a:t>      </a:t>
            </a:r>
            <a:r>
              <a:rPr lang="en-US" dirty="0" err="1"/>
              <a:t>NameComponent</a:t>
            </a:r>
            <a:r>
              <a:rPr lang="en-US" dirty="0"/>
              <a:t> path[] = </a:t>
            </a:r>
            <a:r>
              <a:rPr lang="en-US" dirty="0" err="1"/>
              <a:t>ncRef.to_name</a:t>
            </a:r>
            <a:r>
              <a:rPr lang="en-US" dirty="0"/>
              <a:t>( "ABC" );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ncRef.rebind</a:t>
            </a:r>
            <a:r>
              <a:rPr lang="en-IN" dirty="0"/>
              <a:t>(path, </a:t>
            </a:r>
            <a:r>
              <a:rPr lang="en-IN" dirty="0" err="1"/>
              <a:t>href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("Addition Server ready and waiting ...");</a:t>
            </a:r>
            <a:endParaRPr lang="en-IN" dirty="0"/>
          </a:p>
          <a:p>
            <a:pPr algn="l"/>
            <a:r>
              <a:rPr lang="en-US" dirty="0"/>
              <a:t>      // wait for invocations from clients</a:t>
            </a:r>
          </a:p>
          <a:p>
            <a:pPr algn="l"/>
            <a:r>
              <a:rPr lang="en-IN" dirty="0"/>
              <a:t>      </a:t>
            </a:r>
            <a:r>
              <a:rPr lang="en-IN" b="1" dirty="0"/>
              <a:t>for (;;){</a:t>
            </a:r>
          </a:p>
          <a:p>
            <a:pPr algn="l"/>
            <a:r>
              <a:rPr lang="en-IN" dirty="0"/>
              <a:t>  </a:t>
            </a:r>
            <a:r>
              <a:rPr lang="en-IN" dirty="0" err="1"/>
              <a:t>orb.run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  }</a:t>
            </a:r>
          </a:p>
          <a:p>
            <a:pPr algn="l"/>
            <a:r>
              <a:rPr lang="en-IN" dirty="0"/>
              <a:t>    } </a:t>
            </a:r>
          </a:p>
          <a:p>
            <a:pPr algn="l"/>
            <a:r>
              <a:rPr lang="en-IN" dirty="0"/>
              <a:t>      </a:t>
            </a:r>
            <a:r>
              <a:rPr lang="en-IN" b="1" dirty="0"/>
              <a:t>catch (Exception e) {</a:t>
            </a:r>
          </a:p>
          <a:p>
            <a:pPr algn="l"/>
            <a:r>
              <a:rPr lang="es-ES" dirty="0"/>
              <a:t>        System.</a:t>
            </a:r>
            <a:r>
              <a:rPr lang="es-ES" b="1" i="1" dirty="0"/>
              <a:t>err.println("ERROR: " + e);</a:t>
            </a:r>
          </a:p>
          <a:p>
            <a:pPr algn="l"/>
            <a:r>
              <a:rPr lang="en-IN" dirty="0"/>
              <a:t>        </a:t>
            </a:r>
            <a:r>
              <a:rPr lang="en-IN" dirty="0" err="1"/>
              <a:t>e.printStackTrace</a:t>
            </a:r>
            <a:r>
              <a:rPr lang="en-IN" dirty="0"/>
              <a:t>(</a:t>
            </a:r>
            <a:r>
              <a:rPr lang="en-IN" dirty="0" err="1"/>
              <a:t>System.</a:t>
            </a:r>
            <a:r>
              <a:rPr lang="en-IN" b="1" i="1" dirty="0" err="1"/>
              <a:t>out</a:t>
            </a:r>
            <a:r>
              <a:rPr lang="en-IN" b="1" i="1" dirty="0"/>
              <a:t>);</a:t>
            </a:r>
          </a:p>
          <a:p>
            <a:pPr algn="l"/>
            <a:r>
              <a:rPr lang="en-IN" dirty="0"/>
              <a:t>      }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</a:t>
            </a:r>
            <a:r>
              <a:rPr lang="en-IN" b="1" i="1" dirty="0" err="1"/>
              <a:t>HelloServer</a:t>
            </a:r>
            <a:r>
              <a:rPr lang="en-IN" b="1" i="1" dirty="0"/>
              <a:t> Exiting ...");</a:t>
            </a:r>
            <a:endParaRPr lang="en-IN" dirty="0"/>
          </a:p>
          <a:p>
            <a:pPr algn="l"/>
            <a:r>
              <a:rPr lang="en-IN" dirty="0"/>
              <a:t>  }</a:t>
            </a:r>
          </a:p>
          <a:p>
            <a:pPr algn="l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36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EE0A-1CBC-40B9-9232-3D745268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435429"/>
            <a:ext cx="9590550" cy="5799908"/>
          </a:xfrm>
        </p:spPr>
        <p:txBody>
          <a:bodyPr/>
          <a:lstStyle/>
          <a:p>
            <a:pPr algn="l"/>
            <a:r>
              <a:rPr lang="en-IN" dirty="0"/>
              <a:t>Run the command in </a:t>
            </a:r>
            <a:r>
              <a:rPr lang="en-IN" dirty="0" err="1"/>
              <a:t>cmd</a:t>
            </a:r>
            <a:endParaRPr lang="en-IN" dirty="0"/>
          </a:p>
          <a:p>
            <a:pPr algn="l"/>
            <a:r>
              <a:rPr lang="en-IN" b="1" dirty="0">
                <a:effectLst/>
              </a:rPr>
              <a:t>start </a:t>
            </a:r>
            <a:r>
              <a:rPr lang="en-IN" b="1" dirty="0" err="1">
                <a:effectLst/>
              </a:rPr>
              <a:t>orbd</a:t>
            </a:r>
            <a:r>
              <a:rPr lang="en-IN" b="1" dirty="0">
                <a:effectLst/>
              </a:rPr>
              <a:t> -</a:t>
            </a:r>
            <a:r>
              <a:rPr lang="en-IN" b="1" dirty="0" err="1">
                <a:effectLst/>
              </a:rPr>
              <a:t>ORBInitialPort</a:t>
            </a:r>
            <a:r>
              <a:rPr lang="en-IN" b="1" dirty="0">
                <a:effectLst/>
              </a:rPr>
              <a:t> 1050</a:t>
            </a:r>
          </a:p>
          <a:p>
            <a:pPr algn="l"/>
            <a:endParaRPr lang="en-IN" dirty="0">
              <a:effectLst/>
            </a:endParaRPr>
          </a:p>
          <a:p>
            <a:pPr algn="l"/>
            <a:endParaRPr lang="en-IN" dirty="0">
              <a:effectLst/>
            </a:endParaRPr>
          </a:p>
          <a:p>
            <a:pPr algn="l"/>
            <a:r>
              <a:rPr lang="en-IN" dirty="0">
                <a:effectLst/>
              </a:rPr>
              <a:t>Then in configuration in Java Application</a:t>
            </a:r>
          </a:p>
          <a:p>
            <a:pPr algn="l"/>
            <a:r>
              <a:rPr lang="en-IN" dirty="0">
                <a:effectLst/>
              </a:rPr>
              <a:t>In arguments , set program argument as </a:t>
            </a:r>
          </a:p>
          <a:p>
            <a:pPr algn="l"/>
            <a:r>
              <a:rPr lang="en-IN" dirty="0">
                <a:effectLst/>
              </a:rPr>
              <a:t>-</a:t>
            </a:r>
            <a:r>
              <a:rPr lang="en-IN" b="1" dirty="0" err="1">
                <a:effectLst/>
              </a:rPr>
              <a:t>ORBInitialPort</a:t>
            </a:r>
            <a:r>
              <a:rPr lang="en-IN" b="1" dirty="0">
                <a:effectLst/>
              </a:rPr>
              <a:t> 1050 -</a:t>
            </a:r>
            <a:r>
              <a:rPr lang="en-IN" b="1" dirty="0" err="1">
                <a:effectLst/>
              </a:rPr>
              <a:t>ORBInitialHost</a:t>
            </a:r>
            <a:r>
              <a:rPr lang="en-IN" b="1" dirty="0">
                <a:effectLst/>
              </a:rPr>
              <a:t> localhost</a:t>
            </a:r>
          </a:p>
          <a:p>
            <a:pPr algn="l"/>
            <a:r>
              <a:rPr lang="en-IN" b="1" dirty="0">
                <a:effectLst/>
              </a:rPr>
              <a:t>Or </a:t>
            </a:r>
          </a:p>
          <a:p>
            <a:pPr algn="l"/>
            <a:r>
              <a:rPr lang="en-IN" b="1" dirty="0" err="1"/>
              <a:t>javac</a:t>
            </a:r>
            <a:r>
              <a:rPr lang="en-IN" b="1" dirty="0"/>
              <a:t> StartServer.java</a:t>
            </a:r>
            <a:endParaRPr lang="en-IN" b="1" dirty="0">
              <a:effectLst/>
            </a:endParaRPr>
          </a:p>
          <a:p>
            <a:pPr algn="l"/>
            <a:r>
              <a:rPr lang="en-IN" b="1" dirty="0"/>
              <a:t>java </a:t>
            </a:r>
            <a:r>
              <a:rPr lang="en-IN" b="1" dirty="0" err="1"/>
              <a:t>StartServer.class</a:t>
            </a:r>
            <a:r>
              <a:rPr lang="en-IN" b="1" dirty="0"/>
              <a:t> </a:t>
            </a:r>
            <a:r>
              <a:rPr lang="en-IN" dirty="0">
                <a:effectLst/>
              </a:rPr>
              <a:t>-</a:t>
            </a:r>
            <a:r>
              <a:rPr lang="en-IN" b="1" dirty="0" err="1">
                <a:effectLst/>
              </a:rPr>
              <a:t>ORBInitialPort</a:t>
            </a:r>
            <a:r>
              <a:rPr lang="en-IN" b="1" dirty="0">
                <a:effectLst/>
              </a:rPr>
              <a:t> 1050 -</a:t>
            </a:r>
            <a:r>
              <a:rPr lang="en-IN" b="1" dirty="0" err="1">
                <a:effectLst/>
              </a:rPr>
              <a:t>ORBInitialHost</a:t>
            </a:r>
            <a:r>
              <a:rPr lang="en-IN" b="1" dirty="0">
                <a:effectLst/>
              </a:rPr>
              <a:t> localhost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202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2B09-2AB2-4290-B2C2-4570270F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89760"/>
            <a:ext cx="9590550" cy="4293325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Similarly create a new project for the client side as </a:t>
            </a:r>
            <a:r>
              <a:rPr lang="en-IN" sz="2400" b="1" i="1" dirty="0" err="1"/>
              <a:t>CorbaAdditionClient</a:t>
            </a:r>
            <a:r>
              <a:rPr lang="en-IN" sz="2400" b="1" i="1" dirty="0"/>
              <a:t> etc.</a:t>
            </a:r>
          </a:p>
          <a:p>
            <a:pPr algn="l"/>
            <a:endParaRPr lang="en-IN" sz="2400" b="1" i="1" dirty="0"/>
          </a:p>
          <a:p>
            <a:pPr algn="l"/>
            <a:r>
              <a:rPr lang="en-IN" sz="2400" dirty="0"/>
              <a:t>Copy the </a:t>
            </a:r>
            <a:r>
              <a:rPr lang="en-IN" sz="2400" dirty="0" err="1"/>
              <a:t>AdditionApp</a:t>
            </a:r>
            <a:r>
              <a:rPr lang="en-IN" sz="2400" dirty="0"/>
              <a:t> package from the previous project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Now under default packages create a Java File StartClient.java</a:t>
            </a:r>
          </a:p>
        </p:txBody>
      </p:sp>
    </p:spTree>
    <p:extLst>
      <p:ext uri="{BB962C8B-B14F-4D97-AF65-F5344CB8AC3E}">
        <p14:creationId xmlns:p14="http://schemas.microsoft.com/office/powerpoint/2010/main" val="713682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33E34"/>
      </a:dk2>
      <a:lt2>
        <a:srgbClr val="E9E7E4"/>
      </a:lt2>
      <a:accent1>
        <a:srgbClr val="8EA3CF"/>
      </a:accent1>
      <a:accent2>
        <a:srgbClr val="6EACC1"/>
      </a:accent2>
      <a:accent3>
        <a:srgbClr val="76ACA4"/>
      </a:accent3>
      <a:accent4>
        <a:srgbClr val="6AB389"/>
      </a:accent4>
      <a:accent5>
        <a:srgbClr val="73B274"/>
      </a:accent5>
      <a:accent6>
        <a:srgbClr val="84AE67"/>
      </a:accent6>
      <a:hlink>
        <a:srgbClr val="938059"/>
      </a:hlink>
      <a:folHlink>
        <a:srgbClr val="848484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Goudy Old Style</vt:lpstr>
      <vt:lpstr>Wingdings 2</vt:lpstr>
      <vt:lpstr>SlateVTI</vt:lpstr>
      <vt:lpstr>CORBA</vt:lpstr>
      <vt:lpstr>AIM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CORBA</dc:title>
  <dc:creator>ahren pradhan</dc:creator>
  <cp:lastModifiedBy>ahren pradhan</cp:lastModifiedBy>
  <cp:revision>17</cp:revision>
  <dcterms:created xsi:type="dcterms:W3CDTF">2019-10-17T21:05:56Z</dcterms:created>
  <dcterms:modified xsi:type="dcterms:W3CDTF">2019-10-18T06:22:41Z</dcterms:modified>
</cp:coreProperties>
</file>