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2"/>
  </p:notesMasterIdLst>
  <p:sldIdLst>
    <p:sldId id="256" r:id="rId2"/>
    <p:sldId id="270" r:id="rId3"/>
    <p:sldId id="269" r:id="rId4"/>
    <p:sldId id="258" r:id="rId5"/>
    <p:sldId id="257" r:id="rId6"/>
    <p:sldId id="259" r:id="rId7"/>
    <p:sldId id="260" r:id="rId8"/>
    <p:sldId id="262"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7" d="100"/>
          <a:sy n="67" d="100"/>
        </p:scale>
        <p:origin x="6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48CBC-CE02-47A1-81A5-F6B63BB485D3}" type="datetimeFigureOut">
              <a:rPr lang="en-US" smtClean="0"/>
              <a:t>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44DEE-6E9A-4885-97A4-922B616F228F}" type="slidenum">
              <a:rPr lang="en-US" smtClean="0"/>
              <a:t>‹#›</a:t>
            </a:fld>
            <a:endParaRPr lang="en-US"/>
          </a:p>
        </p:txBody>
      </p:sp>
    </p:spTree>
    <p:extLst>
      <p:ext uri="{BB962C8B-B14F-4D97-AF65-F5344CB8AC3E}">
        <p14:creationId xmlns:p14="http://schemas.microsoft.com/office/powerpoint/2010/main" val="455591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D44DEE-6E9A-4885-97A4-922B616F228F}" type="slidenum">
              <a:rPr lang="en-US" smtClean="0"/>
              <a:t>7</a:t>
            </a:fld>
            <a:endParaRPr lang="en-US"/>
          </a:p>
        </p:txBody>
      </p:sp>
    </p:spTree>
    <p:extLst>
      <p:ext uri="{BB962C8B-B14F-4D97-AF65-F5344CB8AC3E}">
        <p14:creationId xmlns:p14="http://schemas.microsoft.com/office/powerpoint/2010/main" val="267468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B5309-171A-4166-ACC8-A17F0156D472}"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36559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B5309-171A-4166-ACC8-A17F0156D472}"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309224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B5309-171A-4166-ACC8-A17F0156D472}"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231417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B5309-171A-4166-ACC8-A17F0156D472}"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106928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B5309-171A-4166-ACC8-A17F0156D472}"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84295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B5309-171A-4166-ACC8-A17F0156D472}"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259864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B5309-171A-4166-ACC8-A17F0156D472}"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144206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B5309-171A-4166-ACC8-A17F0156D472}"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303361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B5309-171A-4166-ACC8-A17F0156D472}"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219863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B5309-171A-4166-ACC8-A17F0156D472}"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42444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B5309-171A-4166-ACC8-A17F0156D472}"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D0B7D-F787-4838-8898-FD11F881D546}" type="slidenum">
              <a:rPr lang="en-US" smtClean="0"/>
              <a:t>‹#›</a:t>
            </a:fld>
            <a:endParaRPr lang="en-US"/>
          </a:p>
        </p:txBody>
      </p:sp>
    </p:spTree>
    <p:extLst>
      <p:ext uri="{BB962C8B-B14F-4D97-AF65-F5344CB8AC3E}">
        <p14:creationId xmlns:p14="http://schemas.microsoft.com/office/powerpoint/2010/main" val="154876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B5309-171A-4166-ACC8-A17F0156D472}" type="datetimeFigureOut">
              <a:rPr lang="en-US" smtClean="0"/>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D0B7D-F787-4838-8898-FD11F881D546}" type="slidenum">
              <a:rPr lang="en-US" smtClean="0"/>
              <a:t>‹#›</a:t>
            </a:fld>
            <a:endParaRPr lang="en-US"/>
          </a:p>
        </p:txBody>
      </p:sp>
    </p:spTree>
    <p:extLst>
      <p:ext uri="{BB962C8B-B14F-4D97-AF65-F5344CB8AC3E}">
        <p14:creationId xmlns:p14="http://schemas.microsoft.com/office/powerpoint/2010/main" val="3945810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66483" y="4167503"/>
            <a:ext cx="4253948" cy="707886"/>
          </a:xfrm>
          <a:prstGeom prst="rect">
            <a:avLst/>
          </a:prstGeom>
          <a:noFill/>
        </p:spPr>
        <p:txBody>
          <a:bodyPr wrap="square" rtlCol="0">
            <a:spAutoFit/>
          </a:bodyPr>
          <a:lstStyle/>
          <a:p>
            <a:pPr algn="ctr"/>
            <a:r>
              <a:rPr lang="en-US" sz="2000" dirty="0" smtClean="0">
                <a:latin typeface="Century Gothic" panose="020B0502020202020204" pitchFamily="34" charset="0"/>
              </a:rPr>
              <a:t>Decentralized</a:t>
            </a:r>
            <a:r>
              <a:rPr lang="en-US" sz="2000" dirty="0" smtClean="0">
                <a:latin typeface="Century Gothic" panose="020B0502020202020204" pitchFamily="34" charset="0"/>
              </a:rPr>
              <a:t> Voting System Using Blockchain</a:t>
            </a:r>
            <a:endParaRPr lang="en-US" sz="2000" dirty="0">
              <a:latin typeface="Century Gothic" panose="020B0502020202020204" pitchFamily="34" charset="0"/>
            </a:endParaRPr>
          </a:p>
        </p:txBody>
      </p:sp>
      <p:sp>
        <p:nvSpPr>
          <p:cNvPr id="7" name="TextBox 6"/>
          <p:cNvSpPr txBox="1"/>
          <p:nvPr/>
        </p:nvSpPr>
        <p:spPr>
          <a:xfrm>
            <a:off x="1669773" y="5304752"/>
            <a:ext cx="9247368" cy="523220"/>
          </a:xfrm>
          <a:prstGeom prst="rect">
            <a:avLst/>
          </a:prstGeom>
          <a:solidFill>
            <a:schemeClr val="bg1"/>
          </a:solidFill>
        </p:spPr>
        <p:txBody>
          <a:bodyPr wrap="square" rtlCol="0">
            <a:spAutoFit/>
          </a:bodyPr>
          <a:lstStyle/>
          <a:p>
            <a:pPr algn="ctr"/>
            <a:r>
              <a:rPr lang="en-US" sz="1400" dirty="0" smtClean="0">
                <a:latin typeface="Century Gothic" panose="020B0502020202020204" pitchFamily="34" charset="0"/>
              </a:rPr>
              <a:t>A </a:t>
            </a:r>
            <a:r>
              <a:rPr lang="en-US" sz="1400" dirty="0">
                <a:latin typeface="Century Gothic" panose="020B0502020202020204" pitchFamily="34" charset="0"/>
              </a:rPr>
              <a:t>d</a:t>
            </a:r>
            <a:r>
              <a:rPr lang="en-US" sz="1400" dirty="0" smtClean="0">
                <a:latin typeface="Century Gothic" panose="020B0502020202020204" pitchFamily="34" charset="0"/>
              </a:rPr>
              <a:t>ecentralized </a:t>
            </a:r>
            <a:r>
              <a:rPr lang="en-US" sz="1400" dirty="0">
                <a:latin typeface="Century Gothic" panose="020B0502020202020204" pitchFamily="34" charset="0"/>
              </a:rPr>
              <a:t>a</a:t>
            </a:r>
            <a:r>
              <a:rPr lang="en-US" sz="1400" dirty="0" smtClean="0">
                <a:latin typeface="Century Gothic" panose="020B0502020202020204" pitchFamily="34" charset="0"/>
              </a:rPr>
              <a:t>pplication </a:t>
            </a:r>
            <a:r>
              <a:rPr lang="en-US" sz="1400" dirty="0" smtClean="0">
                <a:latin typeface="Century Gothic" panose="020B0502020202020204" pitchFamily="34" charset="0"/>
              </a:rPr>
              <a:t>to help the </a:t>
            </a:r>
            <a:r>
              <a:rPr lang="en-US" sz="1400" dirty="0" smtClean="0">
                <a:latin typeface="Century Gothic" panose="020B0502020202020204" pitchFamily="34" charset="0"/>
              </a:rPr>
              <a:t>nation conduct an election </a:t>
            </a:r>
          </a:p>
          <a:p>
            <a:pPr algn="ctr"/>
            <a:r>
              <a:rPr lang="en-US" sz="1400" dirty="0" smtClean="0">
                <a:latin typeface="Century Gothic" panose="020B0502020202020204" pitchFamily="34" charset="0"/>
              </a:rPr>
              <a:t>that is secure and convenient.</a:t>
            </a:r>
            <a:endParaRPr lang="en-US" sz="1600" dirty="0">
              <a:latin typeface="Century Gothic" panose="020B0502020202020204" pitchFamily="34"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62000"/>
                    </a14:imgEffect>
                  </a14:imgLayer>
                </a14:imgProps>
              </a:ext>
              <a:ext uri="{28A0092B-C50C-407E-A947-70E740481C1C}">
                <a14:useLocalDpi xmlns:a14="http://schemas.microsoft.com/office/drawing/2010/main" val="0"/>
              </a:ext>
            </a:extLst>
          </a:blip>
          <a:stretch>
            <a:fillRect/>
          </a:stretch>
        </p:blipFill>
        <p:spPr>
          <a:xfrm>
            <a:off x="5050444" y="1172939"/>
            <a:ext cx="2536219" cy="2536219"/>
          </a:xfrm>
          <a:prstGeom prst="rect">
            <a:avLst/>
          </a:prstGeom>
        </p:spPr>
      </p:pic>
    </p:spTree>
    <p:extLst>
      <p:ext uri="{BB962C8B-B14F-4D97-AF65-F5344CB8AC3E}">
        <p14:creationId xmlns:p14="http://schemas.microsoft.com/office/powerpoint/2010/main" val="344759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4760" y="5635861"/>
            <a:ext cx="6512120" cy="646331"/>
          </a:xfrm>
          <a:prstGeom prst="rect">
            <a:avLst/>
          </a:prstGeom>
          <a:noFill/>
        </p:spPr>
        <p:txBody>
          <a:bodyPr wrap="square" rtlCol="0">
            <a:spAutoFit/>
          </a:bodyPr>
          <a:lstStyle/>
          <a:p>
            <a:pPr algn="ctr"/>
            <a:r>
              <a:rPr lang="en-US" dirty="0" smtClean="0">
                <a:latin typeface="Century Gothic" panose="020B0502020202020204" pitchFamily="34" charset="0"/>
              </a:rPr>
              <a:t>Dilochan Karki – </a:t>
            </a:r>
            <a:r>
              <a:rPr lang="en-US" dirty="0" smtClean="0">
                <a:latin typeface="Century Gothic" panose="020B0502020202020204" pitchFamily="34" charset="0"/>
              </a:rPr>
              <a:t>Backend and Smart Contract Developer</a:t>
            </a:r>
            <a:endParaRPr lang="en-US" dirty="0">
              <a:latin typeface="Century Gothic" panose="020B0502020202020204" pitchFamily="34" charset="0"/>
            </a:endParaRPr>
          </a:p>
          <a:p>
            <a:endParaRPr lang="en-US" dirty="0" smtClean="0">
              <a:latin typeface="Century Gothic" panose="020B0502020202020204" pitchFamily="34" charset="0"/>
            </a:endParaRPr>
          </a:p>
        </p:txBody>
      </p:sp>
      <p:sp>
        <p:nvSpPr>
          <p:cNvPr id="8" name="TextBox 7"/>
          <p:cNvSpPr txBox="1"/>
          <p:nvPr/>
        </p:nvSpPr>
        <p:spPr>
          <a:xfrm>
            <a:off x="2099143" y="4979792"/>
            <a:ext cx="7943354" cy="369332"/>
          </a:xfrm>
          <a:prstGeom prst="rect">
            <a:avLst/>
          </a:prstGeom>
          <a:noFill/>
        </p:spPr>
        <p:txBody>
          <a:bodyPr wrap="square" rtlCol="0">
            <a:spAutoFit/>
          </a:bodyPr>
          <a:lstStyle/>
          <a:p>
            <a:pPr algn="ctr"/>
            <a:r>
              <a:rPr lang="en-US" dirty="0" err="1" smtClean="0">
                <a:latin typeface="Century Gothic" panose="020B0502020202020204" pitchFamily="34" charset="0"/>
              </a:rPr>
              <a:t>Lakshya</a:t>
            </a:r>
            <a:r>
              <a:rPr lang="en-US" dirty="0" smtClean="0">
                <a:latin typeface="Century Gothic" panose="020B0502020202020204" pitchFamily="34" charset="0"/>
              </a:rPr>
              <a:t> </a:t>
            </a:r>
            <a:r>
              <a:rPr lang="en-US" dirty="0" err="1" smtClean="0">
                <a:latin typeface="Century Gothic" panose="020B0502020202020204" pitchFamily="34" charset="0"/>
              </a:rPr>
              <a:t>Pandit</a:t>
            </a:r>
            <a:r>
              <a:rPr lang="en-US" dirty="0" smtClean="0">
                <a:latin typeface="Century Gothic" panose="020B0502020202020204" pitchFamily="34" charset="0"/>
              </a:rPr>
              <a:t> – Front-End </a:t>
            </a:r>
            <a:r>
              <a:rPr lang="en-US" dirty="0" smtClean="0">
                <a:latin typeface="Century Gothic" panose="020B0502020202020204" pitchFamily="34" charset="0"/>
              </a:rPr>
              <a:t>and </a:t>
            </a:r>
            <a:r>
              <a:rPr lang="en-US" dirty="0" smtClean="0">
                <a:latin typeface="Century Gothic" panose="020B0502020202020204" pitchFamily="34" charset="0"/>
              </a:rPr>
              <a:t>App Developer</a:t>
            </a:r>
            <a:endParaRPr lang="en-US" dirty="0" smtClean="0">
              <a:latin typeface="Century Gothic" panose="020B0502020202020204" pitchFamily="34" charset="0"/>
            </a:endParaRPr>
          </a:p>
        </p:txBody>
      </p:sp>
      <p:sp>
        <p:nvSpPr>
          <p:cNvPr id="10" name="TextBox 9"/>
          <p:cNvSpPr txBox="1"/>
          <p:nvPr/>
        </p:nvSpPr>
        <p:spPr>
          <a:xfrm>
            <a:off x="3177114" y="4323723"/>
            <a:ext cx="5787413" cy="369332"/>
          </a:xfrm>
          <a:prstGeom prst="rect">
            <a:avLst/>
          </a:prstGeom>
          <a:noFill/>
        </p:spPr>
        <p:txBody>
          <a:bodyPr wrap="square" rtlCol="0">
            <a:spAutoFit/>
          </a:bodyPr>
          <a:lstStyle/>
          <a:p>
            <a:pPr algn="ctr"/>
            <a:r>
              <a:rPr lang="en-US" dirty="0" err="1" smtClean="0">
                <a:latin typeface="Century Gothic" panose="020B0502020202020204" pitchFamily="34" charset="0"/>
              </a:rPr>
              <a:t>Animesh</a:t>
            </a:r>
            <a:r>
              <a:rPr lang="en-US" dirty="0" smtClean="0">
                <a:latin typeface="Century Gothic" panose="020B0502020202020204" pitchFamily="34" charset="0"/>
              </a:rPr>
              <a:t> </a:t>
            </a:r>
            <a:r>
              <a:rPr lang="en-US" dirty="0" err="1" smtClean="0">
                <a:latin typeface="Century Gothic" panose="020B0502020202020204" pitchFamily="34" charset="0"/>
              </a:rPr>
              <a:t>Timsina</a:t>
            </a:r>
            <a:r>
              <a:rPr lang="en-US" dirty="0" smtClean="0">
                <a:latin typeface="Century Gothic" panose="020B0502020202020204" pitchFamily="34" charset="0"/>
              </a:rPr>
              <a:t> – </a:t>
            </a:r>
            <a:r>
              <a:rPr lang="en-US" dirty="0" smtClean="0">
                <a:latin typeface="Century Gothic" panose="020B0502020202020204" pitchFamily="34" charset="0"/>
              </a:rPr>
              <a:t>Full </a:t>
            </a:r>
            <a:r>
              <a:rPr lang="en-US" dirty="0" smtClean="0">
                <a:latin typeface="Century Gothic" panose="020B0502020202020204" pitchFamily="34" charset="0"/>
              </a:rPr>
              <a:t>Stack and App </a:t>
            </a:r>
            <a:r>
              <a:rPr lang="en-US" dirty="0" smtClean="0">
                <a:latin typeface="Century Gothic" panose="020B0502020202020204" pitchFamily="34" charset="0"/>
              </a:rPr>
              <a:t>Developer</a:t>
            </a:r>
          </a:p>
        </p:txBody>
      </p:sp>
      <p:grpSp>
        <p:nvGrpSpPr>
          <p:cNvPr id="9" name="Group 8"/>
          <p:cNvGrpSpPr/>
          <p:nvPr/>
        </p:nvGrpSpPr>
        <p:grpSpPr>
          <a:xfrm>
            <a:off x="970058" y="398089"/>
            <a:ext cx="10136810" cy="461665"/>
            <a:chOff x="970058" y="398089"/>
            <a:chExt cx="10136810" cy="461665"/>
          </a:xfrm>
        </p:grpSpPr>
        <p:sp>
          <p:nvSpPr>
            <p:cNvPr id="11" name="Rectangle 10"/>
            <p:cNvSpPr/>
            <p:nvPr/>
          </p:nvSpPr>
          <p:spPr>
            <a:xfrm>
              <a:off x="3605349" y="561704"/>
              <a:ext cx="7501519" cy="181332"/>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TextBox 11"/>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Team Members</a:t>
              </a:r>
              <a:endParaRPr lang="en-US" sz="2400" dirty="0">
                <a:latin typeface="Century Gothic" panose="020B0502020202020204" pitchFamily="34" charset="0"/>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392" y="1316447"/>
            <a:ext cx="3089933" cy="3089933"/>
          </a:xfrm>
          <a:prstGeom prst="rect">
            <a:avLst/>
          </a:prstGeom>
        </p:spPr>
      </p:pic>
    </p:spTree>
    <p:extLst>
      <p:ext uri="{BB962C8B-B14F-4D97-AF65-F5344CB8AC3E}">
        <p14:creationId xmlns:p14="http://schemas.microsoft.com/office/powerpoint/2010/main" val="165506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70058" y="398089"/>
            <a:ext cx="10136810" cy="461665"/>
            <a:chOff x="970058" y="398089"/>
            <a:chExt cx="10136810" cy="461665"/>
          </a:xfrm>
        </p:grpSpPr>
        <p:sp>
          <p:nvSpPr>
            <p:cNvPr id="5" name="Rectangle 4"/>
            <p:cNvSpPr/>
            <p:nvPr/>
          </p:nvSpPr>
          <p:spPr>
            <a:xfrm>
              <a:off x="4310743" y="548640"/>
              <a:ext cx="6796125" cy="194396"/>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TextBox 5"/>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What is Block-chain? </a:t>
              </a:r>
              <a:endParaRPr lang="en-US" sz="2400" dirty="0">
                <a:latin typeface="Century Gothic" panose="020B0502020202020204" pitchFamily="34" charset="0"/>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058" y="1319348"/>
            <a:ext cx="4751473" cy="2869365"/>
          </a:xfrm>
          <a:prstGeom prst="rect">
            <a:avLst/>
          </a:prstGeom>
        </p:spPr>
      </p:pic>
      <p:sp>
        <p:nvSpPr>
          <p:cNvPr id="8" name="TextBox 7"/>
          <p:cNvSpPr txBox="1"/>
          <p:nvPr/>
        </p:nvSpPr>
        <p:spPr>
          <a:xfrm>
            <a:off x="1159758" y="4648307"/>
            <a:ext cx="4561773" cy="1600438"/>
          </a:xfrm>
          <a:prstGeom prst="rect">
            <a:avLst/>
          </a:prstGeom>
          <a:noFill/>
        </p:spPr>
        <p:txBody>
          <a:bodyPr wrap="square" rtlCol="0">
            <a:spAutoFit/>
          </a:bodyPr>
          <a:lstStyle/>
          <a:p>
            <a:pPr algn="ctr"/>
            <a:r>
              <a:rPr lang="en-US" sz="1400" dirty="0">
                <a:latin typeface="Century Gothic" panose="020B0502020202020204" pitchFamily="34" charset="0"/>
              </a:rPr>
              <a:t>The blockchain is an undeniably ingenious </a:t>
            </a:r>
            <a:r>
              <a:rPr lang="en-US" sz="1400" dirty="0" smtClean="0">
                <a:latin typeface="Century Gothic" panose="020B0502020202020204" pitchFamily="34" charset="0"/>
              </a:rPr>
              <a:t>invention that works by </a:t>
            </a:r>
            <a:r>
              <a:rPr lang="en-US" sz="1400" dirty="0">
                <a:latin typeface="Century Gothic" panose="020B0502020202020204" pitchFamily="34" charset="0"/>
              </a:rPr>
              <a:t>allowing digital information to be distributed but not copied, blockchain technology created the backbone of a new type of internet. Originally devised for the digital currency, </a:t>
            </a:r>
            <a:r>
              <a:rPr lang="en-US" sz="1400" dirty="0" smtClean="0">
                <a:latin typeface="Century Gothic" panose="020B0502020202020204" pitchFamily="34" charset="0"/>
              </a:rPr>
              <a:t>Bitcoin, the </a:t>
            </a:r>
            <a:r>
              <a:rPr lang="en-US" sz="1400" dirty="0">
                <a:latin typeface="Century Gothic" panose="020B0502020202020204" pitchFamily="34" charset="0"/>
              </a:rPr>
              <a:t>tech community is now finding other potential uses for the technology</a:t>
            </a:r>
            <a:r>
              <a:rPr lang="en-US" sz="1400" dirty="0" smtClean="0">
                <a:latin typeface="Century Gothic" panose="020B0502020202020204" pitchFamily="34" charset="0"/>
              </a:rPr>
              <a:t>. </a:t>
            </a:r>
            <a:endParaRPr lang="en-US" sz="1400" dirty="0">
              <a:latin typeface="Century Gothic" panose="020B0502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560" y="1116588"/>
            <a:ext cx="4140926" cy="3072125"/>
          </a:xfrm>
          <a:prstGeom prst="rect">
            <a:avLst/>
          </a:prstGeom>
        </p:spPr>
      </p:pic>
      <p:sp>
        <p:nvSpPr>
          <p:cNvPr id="10" name="TextBox 9"/>
          <p:cNvSpPr txBox="1"/>
          <p:nvPr/>
        </p:nvSpPr>
        <p:spPr>
          <a:xfrm>
            <a:off x="6345713" y="4648307"/>
            <a:ext cx="4561773" cy="1600438"/>
          </a:xfrm>
          <a:prstGeom prst="rect">
            <a:avLst/>
          </a:prstGeom>
          <a:noFill/>
        </p:spPr>
        <p:txBody>
          <a:bodyPr wrap="square" rtlCol="0">
            <a:spAutoFit/>
          </a:bodyPr>
          <a:lstStyle/>
          <a:p>
            <a:pPr algn="ctr"/>
            <a:r>
              <a:rPr lang="en-US" sz="1400" dirty="0">
                <a:latin typeface="Century Gothic" panose="020B0502020202020204" pitchFamily="34" charset="0"/>
              </a:rPr>
              <a:t>Ethereum is a public, open-source, Blockchain-based distributed software platform that allows developers to build and deploy decentralized applications. </a:t>
            </a:r>
            <a:r>
              <a:rPr lang="en-US" sz="1400" dirty="0" smtClean="0">
                <a:latin typeface="Century Gothic" panose="020B0502020202020204" pitchFamily="34" charset="0"/>
              </a:rPr>
              <a:t>It </a:t>
            </a:r>
            <a:r>
              <a:rPr lang="en-US" sz="1400" dirty="0">
                <a:latin typeface="Century Gothic" panose="020B0502020202020204" pitchFamily="34" charset="0"/>
              </a:rPr>
              <a:t>is a decentralized system, which means it utilizes a peer-to-peer approach. It supports a modified version of </a:t>
            </a:r>
            <a:r>
              <a:rPr lang="en-US" sz="1400" dirty="0" err="1">
                <a:latin typeface="Century Gothic" panose="020B0502020202020204" pitchFamily="34" charset="0"/>
              </a:rPr>
              <a:t>Nakamoto</a:t>
            </a:r>
            <a:r>
              <a:rPr lang="en-US" sz="1400" dirty="0">
                <a:latin typeface="Century Gothic" panose="020B0502020202020204" pitchFamily="34" charset="0"/>
              </a:rPr>
              <a:t> consensus via transaction-based state transitions.</a:t>
            </a:r>
            <a:endParaRPr lang="en-US" sz="1400" dirty="0">
              <a:latin typeface="Century Gothic" panose="020B0502020202020204" pitchFamily="34" charset="0"/>
            </a:endParaRPr>
          </a:p>
        </p:txBody>
      </p:sp>
    </p:spTree>
    <p:extLst>
      <p:ext uri="{BB962C8B-B14F-4D97-AF65-F5344CB8AC3E}">
        <p14:creationId xmlns:p14="http://schemas.microsoft.com/office/powerpoint/2010/main" val="65020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70058" y="398089"/>
            <a:ext cx="10376848" cy="461665"/>
            <a:chOff x="970058" y="398089"/>
            <a:chExt cx="10376848" cy="461665"/>
          </a:xfrm>
        </p:grpSpPr>
        <p:sp>
          <p:nvSpPr>
            <p:cNvPr id="5" name="Rectangle 4"/>
            <p:cNvSpPr/>
            <p:nvPr/>
          </p:nvSpPr>
          <p:spPr>
            <a:xfrm>
              <a:off x="3827417" y="613953"/>
              <a:ext cx="7519489" cy="129083"/>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TextBox 5"/>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Why Block-chain?</a:t>
              </a:r>
              <a:endParaRPr lang="en-US" sz="2400" dirty="0">
                <a:latin typeface="Century Gothic" panose="020B0502020202020204" pitchFamily="34" charset="0"/>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058" y="1222131"/>
            <a:ext cx="5182548" cy="3131761"/>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5880" b="15024"/>
          <a:stretch/>
        </p:blipFill>
        <p:spPr>
          <a:xfrm>
            <a:off x="6715050" y="1358539"/>
            <a:ext cx="4631856" cy="3200400"/>
          </a:xfrm>
          <a:prstGeom prst="rect">
            <a:avLst/>
          </a:prstGeom>
        </p:spPr>
      </p:pic>
      <p:sp>
        <p:nvSpPr>
          <p:cNvPr id="9" name="TextBox 8"/>
          <p:cNvSpPr txBox="1"/>
          <p:nvPr/>
        </p:nvSpPr>
        <p:spPr>
          <a:xfrm>
            <a:off x="1529210" y="4716269"/>
            <a:ext cx="4064244" cy="1384995"/>
          </a:xfrm>
          <a:prstGeom prst="rect">
            <a:avLst/>
          </a:prstGeom>
          <a:noFill/>
        </p:spPr>
        <p:txBody>
          <a:bodyPr wrap="square" rtlCol="0">
            <a:spAutoFit/>
          </a:bodyPr>
          <a:lstStyle/>
          <a:p>
            <a:pPr algn="ctr"/>
            <a:r>
              <a:rPr lang="en-US" sz="1400" dirty="0" smtClean="0">
                <a:latin typeface="Century Gothic" panose="020B0502020202020204" pitchFamily="34" charset="0"/>
              </a:rPr>
              <a:t>The above graph can show th</a:t>
            </a:r>
            <a:r>
              <a:rPr lang="en-US" sz="1400" dirty="0" smtClean="0">
                <a:latin typeface="Century Gothic" panose="020B0502020202020204" pitchFamily="34" charset="0"/>
              </a:rPr>
              <a:t>e increasing use of block-chain technology in recent years which shows that the world is moving towards distributed systems that is more secure and tamperproof to execute transactions.</a:t>
            </a:r>
            <a:endParaRPr lang="en-US" sz="1400" dirty="0">
              <a:latin typeface="Century Gothic" panose="020B0502020202020204" pitchFamily="34" charset="0"/>
            </a:endParaRPr>
          </a:p>
        </p:txBody>
      </p:sp>
      <p:sp>
        <p:nvSpPr>
          <p:cNvPr id="10" name="TextBox 9"/>
          <p:cNvSpPr txBox="1"/>
          <p:nvPr/>
        </p:nvSpPr>
        <p:spPr>
          <a:xfrm>
            <a:off x="6998855" y="4842543"/>
            <a:ext cx="4561773" cy="1600438"/>
          </a:xfrm>
          <a:prstGeom prst="rect">
            <a:avLst/>
          </a:prstGeom>
          <a:noFill/>
        </p:spPr>
        <p:txBody>
          <a:bodyPr wrap="square" rtlCol="0">
            <a:spAutoFit/>
          </a:bodyPr>
          <a:lstStyle/>
          <a:p>
            <a:pPr algn="ctr"/>
            <a:r>
              <a:rPr lang="en-US" sz="1400" dirty="0">
                <a:latin typeface="Century Gothic" panose="020B0502020202020204" pitchFamily="34" charset="0"/>
              </a:rPr>
              <a:t>The whole point of using a </a:t>
            </a:r>
            <a:r>
              <a:rPr lang="en-US" sz="1400" dirty="0" smtClean="0">
                <a:latin typeface="Century Gothic" panose="020B0502020202020204" pitchFamily="34" charset="0"/>
              </a:rPr>
              <a:t>block-chain </a:t>
            </a:r>
            <a:r>
              <a:rPr lang="en-US" sz="1400" dirty="0">
                <a:latin typeface="Century Gothic" panose="020B0502020202020204" pitchFamily="34" charset="0"/>
              </a:rPr>
              <a:t>is to let people—in particular, people who don’t trust one another—share valuable data in a secure, tamperproof </a:t>
            </a:r>
            <a:r>
              <a:rPr lang="en-US" sz="1400" dirty="0" smtClean="0">
                <a:latin typeface="Century Gothic" panose="020B0502020202020204" pitchFamily="34" charset="0"/>
              </a:rPr>
              <a:t>way as block-chains </a:t>
            </a:r>
            <a:r>
              <a:rPr lang="en-US" sz="1400" dirty="0">
                <a:latin typeface="Century Gothic" panose="020B0502020202020204" pitchFamily="34" charset="0"/>
              </a:rPr>
              <a:t>store data using sophisticated math and innovative software rules that are extremely difficult for attackers to manipulate.</a:t>
            </a:r>
            <a:endParaRPr lang="en-US" sz="1400" dirty="0">
              <a:latin typeface="Century Gothic" panose="020B0502020202020204" pitchFamily="34" charset="0"/>
            </a:endParaRPr>
          </a:p>
        </p:txBody>
      </p:sp>
    </p:spTree>
    <p:extLst>
      <p:ext uri="{BB962C8B-B14F-4D97-AF65-F5344CB8AC3E}">
        <p14:creationId xmlns:p14="http://schemas.microsoft.com/office/powerpoint/2010/main" val="97630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970058" y="398089"/>
            <a:ext cx="10136810" cy="461665"/>
            <a:chOff x="970058" y="398089"/>
            <a:chExt cx="10136810" cy="461665"/>
          </a:xfrm>
        </p:grpSpPr>
        <p:sp>
          <p:nvSpPr>
            <p:cNvPr id="5" name="Rectangle 4"/>
            <p:cNvSpPr/>
            <p:nvPr/>
          </p:nvSpPr>
          <p:spPr>
            <a:xfrm>
              <a:off x="3020923" y="587829"/>
              <a:ext cx="8085945" cy="155208"/>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TextBox 5"/>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The Problem</a:t>
              </a:r>
              <a:endParaRPr lang="en-US" sz="2400" dirty="0">
                <a:latin typeface="Century Gothic" panose="020B0502020202020204" pitchFamily="34" charset="0"/>
              </a:endParaRPr>
            </a:p>
          </p:txBody>
        </p:sp>
      </p:grpSp>
      <p:sp>
        <p:nvSpPr>
          <p:cNvPr id="7" name="TextBox 6"/>
          <p:cNvSpPr txBox="1"/>
          <p:nvPr/>
        </p:nvSpPr>
        <p:spPr>
          <a:xfrm>
            <a:off x="852493" y="5366370"/>
            <a:ext cx="2926080" cy="954107"/>
          </a:xfrm>
          <a:prstGeom prst="rect">
            <a:avLst/>
          </a:prstGeom>
          <a:noFill/>
        </p:spPr>
        <p:txBody>
          <a:bodyPr wrap="square" rtlCol="0">
            <a:spAutoFit/>
          </a:bodyPr>
          <a:lstStyle/>
          <a:p>
            <a:pPr algn="ctr"/>
            <a:r>
              <a:rPr lang="en-US" sz="1400" dirty="0" smtClean="0">
                <a:latin typeface="Century Gothic" panose="020B0502020202020204" pitchFamily="34" charset="0"/>
              </a:rPr>
              <a:t>SECURITY</a:t>
            </a:r>
            <a:r>
              <a:rPr lang="en-US" sz="1400" dirty="0" smtClean="0">
                <a:latin typeface="Century Gothic" panose="020B0502020202020204" pitchFamily="34" charset="0"/>
              </a:rPr>
              <a:t>!</a:t>
            </a:r>
          </a:p>
          <a:p>
            <a:pPr algn="ctr"/>
            <a:r>
              <a:rPr lang="en-US" sz="1400" dirty="0" smtClean="0">
                <a:latin typeface="Century Gothic" panose="020B0502020202020204" pitchFamily="34" charset="0"/>
              </a:rPr>
              <a:t>Think of how error prone and unsecure traditional voting methods are…</a:t>
            </a:r>
            <a:endParaRPr lang="en-US" sz="1400" dirty="0" smtClean="0">
              <a:latin typeface="Century Gothic" panose="020B0502020202020204" pitchFamily="34" charset="0"/>
            </a:endParaRPr>
          </a:p>
        </p:txBody>
      </p:sp>
      <p:sp>
        <p:nvSpPr>
          <p:cNvPr id="8" name="TextBox 7"/>
          <p:cNvSpPr txBox="1"/>
          <p:nvPr/>
        </p:nvSpPr>
        <p:spPr>
          <a:xfrm>
            <a:off x="8109763" y="5366370"/>
            <a:ext cx="2814762" cy="954107"/>
          </a:xfrm>
          <a:prstGeom prst="rect">
            <a:avLst/>
          </a:prstGeom>
          <a:noFill/>
        </p:spPr>
        <p:txBody>
          <a:bodyPr wrap="square" rtlCol="0">
            <a:spAutoFit/>
          </a:bodyPr>
          <a:lstStyle/>
          <a:p>
            <a:pPr algn="ctr"/>
            <a:r>
              <a:rPr lang="en-US" sz="1400" dirty="0" smtClean="0">
                <a:latin typeface="Century Gothic" panose="020B0502020202020204" pitchFamily="34" charset="0"/>
              </a:rPr>
              <a:t>JUNK!</a:t>
            </a:r>
          </a:p>
          <a:p>
            <a:pPr algn="ctr"/>
            <a:r>
              <a:rPr lang="en-US" sz="1400" dirty="0" smtClean="0">
                <a:latin typeface="Century Gothic" panose="020B0502020202020204" pitchFamily="34" charset="0"/>
              </a:rPr>
              <a:t>Think of the vast amount of ballot papers that are trashed  after the election.</a:t>
            </a:r>
            <a:endParaRPr lang="en-US" sz="1400" dirty="0">
              <a:latin typeface="Century Gothic" panose="020B0502020202020204" pitchFamily="34" charset="0"/>
            </a:endParaRPr>
          </a:p>
        </p:txBody>
      </p:sp>
      <p:sp>
        <p:nvSpPr>
          <p:cNvPr id="10" name="TextBox 9"/>
          <p:cNvSpPr txBox="1"/>
          <p:nvPr/>
        </p:nvSpPr>
        <p:spPr>
          <a:xfrm>
            <a:off x="4215451" y="3040124"/>
            <a:ext cx="2939143" cy="1384995"/>
          </a:xfrm>
          <a:prstGeom prst="rect">
            <a:avLst/>
          </a:prstGeom>
          <a:noFill/>
        </p:spPr>
        <p:txBody>
          <a:bodyPr wrap="square" rtlCol="0">
            <a:spAutoFit/>
          </a:bodyPr>
          <a:lstStyle/>
          <a:p>
            <a:pPr algn="ctr"/>
            <a:r>
              <a:rPr lang="en-US" sz="1400" dirty="0" smtClean="0">
                <a:latin typeface="Century Gothic" panose="020B0502020202020204" pitchFamily="34" charset="0"/>
              </a:rPr>
              <a:t>TIME!</a:t>
            </a:r>
          </a:p>
          <a:p>
            <a:r>
              <a:rPr lang="en-US" sz="1400" dirty="0">
                <a:latin typeface="Century Gothic" panose="020B0502020202020204" pitchFamily="34" charset="0"/>
              </a:rPr>
              <a:t>Think of how </a:t>
            </a:r>
            <a:r>
              <a:rPr lang="en-US" sz="1400" dirty="0" smtClean="0">
                <a:latin typeface="Century Gothic" panose="020B0502020202020204" pitchFamily="34" charset="0"/>
              </a:rPr>
              <a:t>much time is spent on counting the votes and conducting a fair election…</a:t>
            </a:r>
            <a:endParaRPr lang="en-US" sz="1400" dirty="0">
              <a:latin typeface="Century Gothic" panose="020B0502020202020204" pitchFamily="34" charset="0"/>
            </a:endParaRPr>
          </a:p>
          <a:p>
            <a:endParaRPr lang="en-US" sz="1400" dirty="0" smtClean="0">
              <a:latin typeface="Century Gothic" panose="020B0502020202020204" pitchFamily="34" charset="0"/>
            </a:endParaRPr>
          </a:p>
          <a:p>
            <a:endParaRPr lang="en-US" sz="1400" dirty="0">
              <a:latin typeface="Century Gothic" panose="020B0502020202020204" pitchFamily="34"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3377" t="4520" r="43506" b="3678"/>
          <a:stretch/>
        </p:blipFill>
        <p:spPr>
          <a:xfrm>
            <a:off x="8538992" y="3530336"/>
            <a:ext cx="1956303" cy="1671516"/>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6256" t="11429" r="16979" b="19429"/>
          <a:stretch/>
        </p:blipFill>
        <p:spPr>
          <a:xfrm>
            <a:off x="4671864" y="1010347"/>
            <a:ext cx="2026319" cy="2000552"/>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5622" b="12700"/>
          <a:stretch/>
        </p:blipFill>
        <p:spPr>
          <a:xfrm>
            <a:off x="1192127" y="3707386"/>
            <a:ext cx="2031151" cy="1658984"/>
          </a:xfrm>
          <a:prstGeom prst="rect">
            <a:avLst/>
          </a:prstGeom>
        </p:spPr>
      </p:pic>
    </p:spTree>
    <p:extLst>
      <p:ext uri="{BB962C8B-B14F-4D97-AF65-F5344CB8AC3E}">
        <p14:creationId xmlns:p14="http://schemas.microsoft.com/office/powerpoint/2010/main" val="117065899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fill="hold"/>
                                        <p:tgtEl>
                                          <p:spTgt spid="10"/>
                                        </p:tgtEl>
                                        <p:attrNameLst>
                                          <p:attrName>ppt_x</p:attrName>
                                        </p:attrNameLst>
                                      </p:cBhvr>
                                      <p:tavLst>
                                        <p:tav tm="0">
                                          <p:val>
                                            <p:strVal val="1+#ppt_w/2"/>
                                          </p:val>
                                        </p:tav>
                                        <p:tav tm="100000">
                                          <p:val>
                                            <p:strVal val="#ppt_x"/>
                                          </p:val>
                                        </p:tav>
                                      </p:tavLst>
                                    </p:anim>
                                    <p:anim calcmode="lin" valueType="num">
                                      <p:cBhvr additive="base">
                                        <p:cTn id="1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0057" y="2315934"/>
            <a:ext cx="5038857" cy="2893100"/>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Century Gothic" panose="020B0502020202020204" pitchFamily="34" charset="0"/>
              </a:rPr>
              <a:t>A lot of time spent on counting the votes and the probable errors would be saved as the result post-voting can be saved in the contract and update in the event a vote is cast.</a:t>
            </a:r>
          </a:p>
          <a:p>
            <a:pPr marL="342900" indent="-342900">
              <a:buFont typeface="Arial" panose="020B0604020202020204" pitchFamily="34" charset="0"/>
              <a:buChar char="•"/>
            </a:pPr>
            <a:endParaRPr lang="en-US" sz="1400" dirty="0" smtClean="0">
              <a:latin typeface="Century Gothic" panose="020B0502020202020204" pitchFamily="34" charset="0"/>
            </a:endParaRPr>
          </a:p>
          <a:p>
            <a:pPr marL="342900" indent="-342900">
              <a:buFont typeface="Arial" panose="020B0604020202020204" pitchFamily="34" charset="0"/>
              <a:buChar char="•"/>
            </a:pPr>
            <a:r>
              <a:rPr lang="en-US" sz="1400" dirty="0" smtClean="0">
                <a:latin typeface="Century Gothic" panose="020B0502020202020204" pitchFamily="34" charset="0"/>
              </a:rPr>
              <a:t>With e-voting the problem of </a:t>
            </a:r>
            <a:r>
              <a:rPr lang="en-US" sz="1400" dirty="0">
                <a:latin typeface="Century Gothic" panose="020B0502020202020204" pitchFamily="34" charset="0"/>
              </a:rPr>
              <a:t>b</a:t>
            </a:r>
            <a:r>
              <a:rPr lang="en-US" sz="1400" dirty="0" smtClean="0">
                <a:latin typeface="Century Gothic" panose="020B0502020202020204" pitchFamily="34" charset="0"/>
              </a:rPr>
              <a:t>allot papers that are trashed either due to misplacement of </a:t>
            </a:r>
            <a:r>
              <a:rPr lang="en-US" sz="1400" dirty="0">
                <a:latin typeface="Century Gothic" panose="020B0502020202020204" pitchFamily="34" charset="0"/>
              </a:rPr>
              <a:t>vote or post-voting  </a:t>
            </a:r>
            <a:r>
              <a:rPr lang="en-US" sz="1400" dirty="0" smtClean="0">
                <a:latin typeface="Century Gothic" panose="020B0502020202020204" pitchFamily="34" charset="0"/>
              </a:rPr>
              <a:t>can be avoided with e-voting.</a:t>
            </a:r>
            <a:endParaRPr lang="en-US" sz="1400" dirty="0" smtClean="0">
              <a:latin typeface="Century Gothic" panose="020B0502020202020204" pitchFamily="34" charset="0"/>
            </a:endParaRPr>
          </a:p>
          <a:p>
            <a:pPr marL="342900" indent="-342900">
              <a:buFont typeface="Arial" panose="020B0604020202020204" pitchFamily="34" charset="0"/>
              <a:buChar char="•"/>
            </a:pPr>
            <a:endParaRPr lang="en-US" sz="1400" dirty="0">
              <a:latin typeface="Century Gothic" panose="020B0502020202020204" pitchFamily="34" charset="0"/>
            </a:endParaRPr>
          </a:p>
          <a:p>
            <a:pPr marL="342900" indent="-342900">
              <a:buFont typeface="Arial" panose="020B0604020202020204" pitchFamily="34" charset="0"/>
              <a:buChar char="•"/>
            </a:pPr>
            <a:r>
              <a:rPr lang="en-US" sz="1400" dirty="0" smtClean="0">
                <a:latin typeface="Century Gothic" panose="020B0502020202020204" pitchFamily="34" charset="0"/>
              </a:rPr>
              <a:t>A block-chain technology based approach would be superior to ballot papers and central server based e-voting.</a:t>
            </a:r>
          </a:p>
          <a:p>
            <a:endParaRPr lang="en-US" sz="1400" dirty="0">
              <a:latin typeface="Century Gothic" panose="020B0502020202020204" pitchFamily="34" charset="0"/>
            </a:endParaRPr>
          </a:p>
        </p:txBody>
      </p:sp>
      <p:grpSp>
        <p:nvGrpSpPr>
          <p:cNvPr id="7" name="Group 6"/>
          <p:cNvGrpSpPr/>
          <p:nvPr/>
        </p:nvGrpSpPr>
        <p:grpSpPr>
          <a:xfrm>
            <a:off x="970058" y="398089"/>
            <a:ext cx="10136810" cy="461665"/>
            <a:chOff x="970058" y="398089"/>
            <a:chExt cx="10136810" cy="461665"/>
          </a:xfrm>
        </p:grpSpPr>
        <p:sp>
          <p:nvSpPr>
            <p:cNvPr id="8" name="Rectangle 7"/>
            <p:cNvSpPr/>
            <p:nvPr/>
          </p:nvSpPr>
          <p:spPr>
            <a:xfrm>
              <a:off x="3020923" y="587829"/>
              <a:ext cx="8085945" cy="155208"/>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TextBox 8"/>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The Solution</a:t>
              </a:r>
              <a:endParaRPr lang="en-US" sz="2400" dirty="0">
                <a:latin typeface="Century Gothic" panose="020B0502020202020204" pitchFamily="34" charset="0"/>
              </a:endParaRPr>
            </a:p>
          </p:txBody>
        </p:sp>
      </p:grpSp>
      <p:pic>
        <p:nvPicPr>
          <p:cNvPr id="2" name="Picture 1"/>
          <p:cNvPicPr>
            <a:picLocks noChangeAspect="1"/>
          </p:cNvPicPr>
          <p:nvPr/>
        </p:nvPicPr>
        <p:blipFill rotWithShape="1">
          <a:blip r:embed="rId2"/>
          <a:srcRect l="24723" t="10447" r="26136" b="12053"/>
          <a:stretch/>
        </p:blipFill>
        <p:spPr>
          <a:xfrm>
            <a:off x="6008914" y="1428509"/>
            <a:ext cx="5760720" cy="4070954"/>
          </a:xfrm>
          <a:prstGeom prst="rect">
            <a:avLst/>
          </a:prstGeom>
        </p:spPr>
      </p:pic>
    </p:spTree>
    <p:extLst>
      <p:ext uri="{BB962C8B-B14F-4D97-AF65-F5344CB8AC3E}">
        <p14:creationId xmlns:p14="http://schemas.microsoft.com/office/powerpoint/2010/main" val="3118669690"/>
      </p:ext>
    </p:extLst>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495738" y="3182944"/>
            <a:ext cx="4913906" cy="923330"/>
          </a:xfrm>
          <a:prstGeom prst="rect">
            <a:avLst/>
          </a:prstGeom>
          <a:noFill/>
        </p:spPr>
        <p:txBody>
          <a:bodyPr wrap="square" rtlCol="0">
            <a:spAutoFit/>
          </a:bodyPr>
          <a:lstStyle/>
          <a:p>
            <a:pPr algn="ctr"/>
            <a:r>
              <a:rPr lang="en-US" dirty="0" smtClean="0">
                <a:latin typeface="Century Gothic" panose="020B0502020202020204" pitchFamily="34" charset="0"/>
              </a:rPr>
              <a:t>A decentralized voting application would make it easier and more secure to caste a vote that is confidential and errorless.</a:t>
            </a:r>
            <a:endParaRPr lang="en-US" dirty="0">
              <a:latin typeface="Century Gothic" panose="020B0502020202020204" pitchFamily="34" charset="0"/>
            </a:endParaRPr>
          </a:p>
        </p:txBody>
      </p:sp>
      <p:grpSp>
        <p:nvGrpSpPr>
          <p:cNvPr id="22" name="Group 21"/>
          <p:cNvGrpSpPr/>
          <p:nvPr/>
        </p:nvGrpSpPr>
        <p:grpSpPr>
          <a:xfrm>
            <a:off x="970058" y="398089"/>
            <a:ext cx="10136810" cy="461665"/>
            <a:chOff x="970058" y="398089"/>
            <a:chExt cx="10136810" cy="461665"/>
          </a:xfrm>
        </p:grpSpPr>
        <p:sp>
          <p:nvSpPr>
            <p:cNvPr id="23" name="Rectangle 22"/>
            <p:cNvSpPr/>
            <p:nvPr/>
          </p:nvSpPr>
          <p:spPr>
            <a:xfrm>
              <a:off x="3278777" y="588692"/>
              <a:ext cx="7828091" cy="154344"/>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4" name="TextBox 23"/>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The Procedure</a:t>
              </a:r>
              <a:endParaRPr lang="en-US" sz="2400" dirty="0">
                <a:latin typeface="Century Gothic" panose="020B0502020202020204" pitchFamily="34" charset="0"/>
              </a:endParaRPr>
            </a:p>
          </p:txBody>
        </p:sp>
      </p:grpSp>
      <p:grpSp>
        <p:nvGrpSpPr>
          <p:cNvPr id="10" name="Group 9"/>
          <p:cNvGrpSpPr/>
          <p:nvPr/>
        </p:nvGrpSpPr>
        <p:grpSpPr>
          <a:xfrm>
            <a:off x="2334034" y="4519058"/>
            <a:ext cx="7237313" cy="1633760"/>
            <a:chOff x="1614115" y="2449146"/>
            <a:chExt cx="7636731" cy="1936084"/>
          </a:xfrm>
        </p:grpSpPr>
        <p:sp>
          <p:nvSpPr>
            <p:cNvPr id="6" name="TextBox 5"/>
            <p:cNvSpPr txBox="1"/>
            <p:nvPr/>
          </p:nvSpPr>
          <p:spPr>
            <a:xfrm>
              <a:off x="1614115" y="3862010"/>
              <a:ext cx="1398436" cy="523220"/>
            </a:xfrm>
            <a:prstGeom prst="rect">
              <a:avLst/>
            </a:prstGeom>
            <a:noFill/>
          </p:spPr>
          <p:txBody>
            <a:bodyPr wrap="square" rtlCol="0">
              <a:spAutoFit/>
            </a:bodyPr>
            <a:lstStyle/>
            <a:p>
              <a:pPr algn="ctr"/>
              <a:r>
                <a:rPr lang="en-US" sz="1400" dirty="0" smtClean="0">
                  <a:latin typeface="Century Gothic" panose="020B0502020202020204" pitchFamily="34" charset="0"/>
                </a:rPr>
                <a:t>Identify as a valid voter</a:t>
              </a:r>
              <a:endParaRPr lang="en-US" sz="1400" dirty="0">
                <a:latin typeface="Century Gothic" panose="020B0502020202020204" pitchFamily="34" charset="0"/>
              </a:endParaRPr>
            </a:p>
          </p:txBody>
        </p:sp>
        <p:sp>
          <p:nvSpPr>
            <p:cNvPr id="16" name="TextBox 15"/>
            <p:cNvSpPr txBox="1"/>
            <p:nvPr/>
          </p:nvSpPr>
          <p:spPr>
            <a:xfrm>
              <a:off x="4696239" y="3781475"/>
              <a:ext cx="1398436" cy="523220"/>
            </a:xfrm>
            <a:prstGeom prst="rect">
              <a:avLst/>
            </a:prstGeom>
            <a:noFill/>
          </p:spPr>
          <p:txBody>
            <a:bodyPr wrap="square" rtlCol="0">
              <a:spAutoFit/>
            </a:bodyPr>
            <a:lstStyle/>
            <a:p>
              <a:pPr algn="ctr"/>
              <a:r>
                <a:rPr lang="en-US" sz="1400" dirty="0" smtClean="0">
                  <a:latin typeface="Century Gothic" panose="020B0502020202020204" pitchFamily="34" charset="0"/>
                </a:rPr>
                <a:t>Choose your </a:t>
              </a:r>
              <a:r>
                <a:rPr lang="en-US" sz="1400" dirty="0" smtClean="0">
                  <a:latin typeface="Century Gothic" panose="020B0502020202020204" pitchFamily="34" charset="0"/>
                </a:rPr>
                <a:t>candidate</a:t>
              </a:r>
              <a:endParaRPr lang="en-US" sz="1400" dirty="0">
                <a:latin typeface="Century Gothic" panose="020B0502020202020204" pitchFamily="34" charset="0"/>
              </a:endParaRPr>
            </a:p>
          </p:txBody>
        </p:sp>
        <p:sp>
          <p:nvSpPr>
            <p:cNvPr id="18" name="TextBox 17"/>
            <p:cNvSpPr txBox="1"/>
            <p:nvPr/>
          </p:nvSpPr>
          <p:spPr>
            <a:xfrm>
              <a:off x="7852410" y="3712722"/>
              <a:ext cx="1398436" cy="523220"/>
            </a:xfrm>
            <a:prstGeom prst="rect">
              <a:avLst/>
            </a:prstGeom>
            <a:noFill/>
          </p:spPr>
          <p:txBody>
            <a:bodyPr wrap="square" rtlCol="0">
              <a:spAutoFit/>
            </a:bodyPr>
            <a:lstStyle/>
            <a:p>
              <a:pPr algn="ctr"/>
              <a:r>
                <a:rPr lang="en-US" sz="1400" dirty="0" smtClean="0">
                  <a:latin typeface="Century Gothic" panose="020B0502020202020204" pitchFamily="34" charset="0"/>
                </a:rPr>
                <a:t>Get your policy!</a:t>
              </a:r>
              <a:endParaRPr lang="en-US" sz="1400" dirty="0">
                <a:latin typeface="Century Gothic" panose="020B0502020202020204" pitchFamily="34" charset="0"/>
              </a:endParaRPr>
            </a:p>
          </p:txBody>
        </p:sp>
        <p:sp>
          <p:nvSpPr>
            <p:cNvPr id="17" name="Right Arrow 16"/>
            <p:cNvSpPr/>
            <p:nvPr/>
          </p:nvSpPr>
          <p:spPr>
            <a:xfrm>
              <a:off x="3637722" y="2973785"/>
              <a:ext cx="642107" cy="31805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Right Arrow 20"/>
            <p:cNvSpPr/>
            <p:nvPr/>
          </p:nvSpPr>
          <p:spPr>
            <a:xfrm>
              <a:off x="6614926" y="2990765"/>
              <a:ext cx="642107" cy="31805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1540" y="2473372"/>
              <a:ext cx="1301012" cy="130101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458" y="2585798"/>
              <a:ext cx="1078960" cy="1078959"/>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b="7938"/>
            <a:stretch/>
          </p:blipFill>
          <p:spPr>
            <a:xfrm>
              <a:off x="7852410" y="2449146"/>
              <a:ext cx="1398436" cy="1287427"/>
            </a:xfrm>
            <a:prstGeom prst="rect">
              <a:avLst/>
            </a:prstGeom>
          </p:spPr>
        </p:pic>
      </p:grpSp>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t="12271" b="11589"/>
          <a:stretch/>
        </p:blipFill>
        <p:spPr>
          <a:xfrm>
            <a:off x="3659329" y="1233197"/>
            <a:ext cx="1509771" cy="1149531"/>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7786" y="1233197"/>
            <a:ext cx="1868061" cy="1401046"/>
          </a:xfrm>
          <a:prstGeom prst="rect">
            <a:avLst/>
          </a:prstGeom>
        </p:spPr>
      </p:pic>
      <p:sp>
        <p:nvSpPr>
          <p:cNvPr id="26" name="Right Arrow 25"/>
          <p:cNvSpPr/>
          <p:nvPr/>
        </p:nvSpPr>
        <p:spPr>
          <a:xfrm>
            <a:off x="5648430" y="1684892"/>
            <a:ext cx="608523" cy="26838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696063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19"/>
                                        </p:tgtEl>
                                      </p:cBhvr>
                                    </p:animEffect>
                                    <p:animScale>
                                      <p:cBhvr>
                                        <p:cTn id="11"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8397" y="1529769"/>
            <a:ext cx="3176474" cy="2463126"/>
          </a:xfrm>
          <a:prstGeom prst="rect">
            <a:avLst/>
          </a:prstGeom>
        </p:spPr>
      </p:pic>
      <p:sp>
        <p:nvSpPr>
          <p:cNvPr id="5" name="TextBox 4"/>
          <p:cNvSpPr txBox="1"/>
          <p:nvPr/>
        </p:nvSpPr>
        <p:spPr>
          <a:xfrm>
            <a:off x="8540158" y="4193178"/>
            <a:ext cx="2914713" cy="954107"/>
          </a:xfrm>
          <a:prstGeom prst="rect">
            <a:avLst/>
          </a:prstGeom>
          <a:noFill/>
        </p:spPr>
        <p:txBody>
          <a:bodyPr wrap="square" rtlCol="0">
            <a:spAutoFit/>
          </a:bodyPr>
          <a:lstStyle/>
          <a:p>
            <a:r>
              <a:rPr lang="en-US" sz="1400" dirty="0" smtClean="0">
                <a:latin typeface="Century Gothic" panose="020B0502020202020204" pitchFamily="34" charset="0"/>
              </a:rPr>
              <a:t>We have made use of the React </a:t>
            </a:r>
            <a:r>
              <a:rPr lang="en-US" sz="1400" dirty="0" smtClean="0">
                <a:latin typeface="Century Gothic" panose="020B0502020202020204" pitchFamily="34" charset="0"/>
              </a:rPr>
              <a:t>native </a:t>
            </a:r>
            <a:r>
              <a:rPr lang="en-US" sz="1400" dirty="0" smtClean="0">
                <a:latin typeface="Century Gothic" panose="020B0502020202020204" pitchFamily="34" charset="0"/>
              </a:rPr>
              <a:t>JS </a:t>
            </a:r>
            <a:r>
              <a:rPr lang="en-US" sz="1400" dirty="0" smtClean="0">
                <a:latin typeface="Century Gothic" panose="020B0502020202020204" pitchFamily="34" charset="0"/>
              </a:rPr>
              <a:t>library to </a:t>
            </a:r>
            <a:r>
              <a:rPr lang="en-US" sz="1400" dirty="0" smtClean="0">
                <a:latin typeface="Century Gothic" panose="020B0502020202020204" pitchFamily="34" charset="0"/>
              </a:rPr>
              <a:t>build the app that would function as a QR-Scanner.</a:t>
            </a:r>
            <a:endParaRPr lang="en-US" sz="1400" dirty="0">
              <a:latin typeface="Century Gothic" panose="020B0502020202020204" pitchFamily="34" charset="0"/>
            </a:endParaRPr>
          </a:p>
        </p:txBody>
      </p:sp>
      <p:sp>
        <p:nvSpPr>
          <p:cNvPr id="7" name="TextBox 6"/>
          <p:cNvSpPr txBox="1"/>
          <p:nvPr/>
        </p:nvSpPr>
        <p:spPr>
          <a:xfrm>
            <a:off x="664510" y="4193178"/>
            <a:ext cx="2744896" cy="1169551"/>
          </a:xfrm>
          <a:prstGeom prst="rect">
            <a:avLst/>
          </a:prstGeom>
          <a:noFill/>
        </p:spPr>
        <p:txBody>
          <a:bodyPr wrap="square" rtlCol="0">
            <a:spAutoFit/>
          </a:bodyPr>
          <a:lstStyle/>
          <a:p>
            <a:pPr algn="ctr"/>
            <a:r>
              <a:rPr lang="en-US" sz="1400" dirty="0" smtClean="0">
                <a:latin typeface="Century Gothic" panose="020B0502020202020204" pitchFamily="34" charset="0"/>
              </a:rPr>
              <a:t>We have </a:t>
            </a:r>
            <a:r>
              <a:rPr lang="en-US" sz="1400" dirty="0" smtClean="0">
                <a:latin typeface="Century Gothic" panose="020B0502020202020204" pitchFamily="34" charset="0"/>
              </a:rPr>
              <a:t>used </a:t>
            </a:r>
            <a:r>
              <a:rPr lang="en-US" sz="1400" dirty="0" smtClean="0">
                <a:latin typeface="Century Gothic" panose="020B0502020202020204" pitchFamily="34" charset="0"/>
              </a:rPr>
              <a:t>the </a:t>
            </a:r>
            <a:r>
              <a:rPr lang="en-US" sz="1400" dirty="0" smtClean="0">
                <a:latin typeface="Century Gothic" panose="020B0502020202020204" pitchFamily="34" charset="0"/>
              </a:rPr>
              <a:t>Ethereum block-chain network </a:t>
            </a:r>
            <a:r>
              <a:rPr lang="en-US" sz="1400" dirty="0" smtClean="0">
                <a:latin typeface="Century Gothic" panose="020B0502020202020204" pitchFamily="34" charset="0"/>
              </a:rPr>
              <a:t>to </a:t>
            </a:r>
            <a:r>
              <a:rPr lang="en-US" sz="1400" dirty="0" smtClean="0">
                <a:latin typeface="Century Gothic" panose="020B0502020202020204" pitchFamily="34" charset="0"/>
              </a:rPr>
              <a:t>simulate the </a:t>
            </a:r>
            <a:r>
              <a:rPr lang="en-US" sz="1400" dirty="0" smtClean="0">
                <a:latin typeface="Century Gothic" panose="020B0502020202020204" pitchFamily="34" charset="0"/>
              </a:rPr>
              <a:t>functions and transactions of the decentralized application. </a:t>
            </a:r>
            <a:endParaRPr lang="en-US" sz="1400" dirty="0">
              <a:latin typeface="Century Gothic" panose="020B0502020202020204" pitchFamily="34" charset="0"/>
            </a:endParaRPr>
          </a:p>
        </p:txBody>
      </p:sp>
      <p:grpSp>
        <p:nvGrpSpPr>
          <p:cNvPr id="8" name="Group 7"/>
          <p:cNvGrpSpPr/>
          <p:nvPr/>
        </p:nvGrpSpPr>
        <p:grpSpPr>
          <a:xfrm>
            <a:off x="970058" y="398089"/>
            <a:ext cx="10136810" cy="461665"/>
            <a:chOff x="970058" y="398089"/>
            <a:chExt cx="10136810" cy="461665"/>
          </a:xfrm>
        </p:grpSpPr>
        <p:sp>
          <p:nvSpPr>
            <p:cNvPr id="9" name="Rectangle 8"/>
            <p:cNvSpPr/>
            <p:nvPr/>
          </p:nvSpPr>
          <p:spPr>
            <a:xfrm>
              <a:off x="3944983" y="574766"/>
              <a:ext cx="7161885" cy="168270"/>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TextBox 9"/>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Technologies Used</a:t>
              </a:r>
              <a:endParaRPr lang="en-US" sz="2400" dirty="0">
                <a:latin typeface="Century Gothic" panose="020B0502020202020204" pitchFamily="34" charset="0"/>
              </a:endParaRPr>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26" y="1312040"/>
            <a:ext cx="2680855" cy="268085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0176" y="1226431"/>
            <a:ext cx="2766464" cy="2766464"/>
          </a:xfrm>
          <a:prstGeom prst="rect">
            <a:avLst/>
          </a:prstGeom>
        </p:spPr>
      </p:pic>
      <p:sp>
        <p:nvSpPr>
          <p:cNvPr id="13" name="TextBox 12"/>
          <p:cNvSpPr txBox="1"/>
          <p:nvPr/>
        </p:nvSpPr>
        <p:spPr>
          <a:xfrm>
            <a:off x="4640176" y="4137687"/>
            <a:ext cx="2914713" cy="954107"/>
          </a:xfrm>
          <a:prstGeom prst="rect">
            <a:avLst/>
          </a:prstGeom>
          <a:noFill/>
        </p:spPr>
        <p:txBody>
          <a:bodyPr wrap="square" rtlCol="0">
            <a:spAutoFit/>
          </a:bodyPr>
          <a:lstStyle/>
          <a:p>
            <a:r>
              <a:rPr lang="en-US" sz="1400" dirty="0" smtClean="0">
                <a:latin typeface="Century Gothic" panose="020B0502020202020204" pitchFamily="34" charset="0"/>
              </a:rPr>
              <a:t>We have made use of the </a:t>
            </a:r>
            <a:r>
              <a:rPr lang="en-US" sz="1400" dirty="0" smtClean="0">
                <a:latin typeface="Century Gothic" panose="020B0502020202020204" pitchFamily="34" charset="0"/>
              </a:rPr>
              <a:t>Node </a:t>
            </a:r>
            <a:r>
              <a:rPr lang="en-US" sz="1400" dirty="0" smtClean="0">
                <a:latin typeface="Century Gothic" panose="020B0502020202020204" pitchFamily="34" charset="0"/>
              </a:rPr>
              <a:t>JS </a:t>
            </a:r>
            <a:r>
              <a:rPr lang="en-US" sz="1400" dirty="0" smtClean="0">
                <a:latin typeface="Century Gothic" panose="020B0502020202020204" pitchFamily="34" charset="0"/>
              </a:rPr>
              <a:t>library to </a:t>
            </a:r>
            <a:r>
              <a:rPr lang="en-US" sz="1400" dirty="0" smtClean="0">
                <a:latin typeface="Century Gothic" panose="020B0502020202020204" pitchFamily="34" charset="0"/>
              </a:rPr>
              <a:t>build the backend function of the decentraliz</a:t>
            </a:r>
            <a:r>
              <a:rPr lang="en-US" sz="1400" dirty="0" smtClean="0">
                <a:latin typeface="Century Gothic" panose="020B0502020202020204" pitchFamily="34" charset="0"/>
              </a:rPr>
              <a:t>ed application</a:t>
            </a:r>
            <a:r>
              <a:rPr lang="en-US" sz="1400" dirty="0" smtClean="0">
                <a:latin typeface="Century Gothic" panose="020B0502020202020204" pitchFamily="34" charset="0"/>
              </a:rPr>
              <a:t>.</a:t>
            </a:r>
            <a:endParaRPr lang="en-US" sz="1400" dirty="0">
              <a:latin typeface="Century Gothic" panose="020B0502020202020204" pitchFamily="34" charset="0"/>
            </a:endParaRPr>
          </a:p>
        </p:txBody>
      </p:sp>
    </p:spTree>
    <p:extLst>
      <p:ext uri="{BB962C8B-B14F-4D97-AF65-F5344CB8AC3E}">
        <p14:creationId xmlns:p14="http://schemas.microsoft.com/office/powerpoint/2010/main" val="28296594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058" y="4079132"/>
            <a:ext cx="4093472" cy="2308324"/>
          </a:xfrm>
          <a:prstGeom prst="rect">
            <a:avLst/>
          </a:prstGeom>
          <a:noFill/>
        </p:spPr>
        <p:txBody>
          <a:bodyPr wrap="square" rtlCol="0">
            <a:spAutoFit/>
          </a:bodyPr>
          <a:lstStyle/>
          <a:p>
            <a:pPr algn="ctr"/>
            <a:r>
              <a:rPr lang="en-US" dirty="0" smtClean="0">
                <a:latin typeface="Century Gothic" panose="020B0502020202020204" pitchFamily="34" charset="0"/>
              </a:rPr>
              <a:t>Using the similar approach, the implementation can be obtained in different sectors such as provincial, local and corporal elections as it would be easier, more secure and less error prone as compared to traditional methods of election. </a:t>
            </a:r>
            <a:endParaRPr lang="en-US" dirty="0">
              <a:latin typeface="Century Gothic" panose="020B0502020202020204" pitchFamily="34" charset="0"/>
            </a:endParaRPr>
          </a:p>
        </p:txBody>
      </p:sp>
      <p:grpSp>
        <p:nvGrpSpPr>
          <p:cNvPr id="7" name="Group 6"/>
          <p:cNvGrpSpPr/>
          <p:nvPr/>
        </p:nvGrpSpPr>
        <p:grpSpPr>
          <a:xfrm>
            <a:off x="970058" y="398089"/>
            <a:ext cx="10136810" cy="461665"/>
            <a:chOff x="970058" y="398089"/>
            <a:chExt cx="10136810" cy="461665"/>
          </a:xfrm>
        </p:grpSpPr>
        <p:sp>
          <p:nvSpPr>
            <p:cNvPr id="8" name="Rectangle 7"/>
            <p:cNvSpPr/>
            <p:nvPr/>
          </p:nvSpPr>
          <p:spPr>
            <a:xfrm>
              <a:off x="4728754" y="561704"/>
              <a:ext cx="6378114" cy="181332"/>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TextBox 9"/>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Real World Applications</a:t>
              </a:r>
              <a:endParaRPr lang="en-US" sz="2400" dirty="0">
                <a:latin typeface="Century Gothic" panose="020B0502020202020204" pitchFamily="34" charset="0"/>
              </a:endParaRP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598" y="1386408"/>
            <a:ext cx="2440392" cy="244039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656" y="1015326"/>
            <a:ext cx="3063806" cy="3063806"/>
          </a:xfrm>
          <a:prstGeom prst="rect">
            <a:avLst/>
          </a:prstGeom>
        </p:spPr>
      </p:pic>
      <p:sp>
        <p:nvSpPr>
          <p:cNvPr id="12" name="TextBox 11"/>
          <p:cNvSpPr txBox="1"/>
          <p:nvPr/>
        </p:nvSpPr>
        <p:spPr>
          <a:xfrm>
            <a:off x="6492823" y="4079132"/>
            <a:ext cx="4093472" cy="2308324"/>
          </a:xfrm>
          <a:prstGeom prst="rect">
            <a:avLst/>
          </a:prstGeom>
          <a:noFill/>
        </p:spPr>
        <p:txBody>
          <a:bodyPr wrap="square" rtlCol="0">
            <a:spAutoFit/>
          </a:bodyPr>
          <a:lstStyle/>
          <a:p>
            <a:pPr algn="ctr"/>
            <a:r>
              <a:rPr lang="en-US" dirty="0" smtClean="0">
                <a:latin typeface="Century Gothic" panose="020B0502020202020204" pitchFamily="34" charset="0"/>
              </a:rPr>
              <a:t>We have only tried showing what can be achieved with block-chain technology. This product can be used nation wide under the supervision of the government. Similarly, several other applications can be developed using the similar approach.</a:t>
            </a:r>
            <a:endParaRPr lang="en-US" dirty="0">
              <a:latin typeface="Century Gothic" panose="020B0502020202020204" pitchFamily="34" charset="0"/>
            </a:endParaRPr>
          </a:p>
        </p:txBody>
      </p:sp>
    </p:spTree>
    <p:extLst>
      <p:ext uri="{BB962C8B-B14F-4D97-AF65-F5344CB8AC3E}">
        <p14:creationId xmlns:p14="http://schemas.microsoft.com/office/powerpoint/2010/main" val="3824903221"/>
      </p:ext>
    </p:extLst>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22023" y="1713411"/>
            <a:ext cx="6911948" cy="3785652"/>
          </a:xfrm>
          <a:prstGeom prst="rect">
            <a:avLst/>
          </a:prstGeom>
          <a:noFill/>
        </p:spPr>
        <p:txBody>
          <a:bodyPr wrap="square" rtlCol="0">
            <a:spAutoFit/>
          </a:bodyPr>
          <a:lstStyle/>
          <a:p>
            <a:pPr algn="ctr"/>
            <a:r>
              <a:rPr lang="en-US" sz="2000" dirty="0" smtClean="0">
                <a:latin typeface="Century Gothic" panose="020B0502020202020204" pitchFamily="34" charset="0"/>
              </a:rPr>
              <a:t>Currently, most of the tasks that could have been automated to make the voting process convenient have been limited due to the use of the Ethereum block-chain network. A </a:t>
            </a:r>
            <a:r>
              <a:rPr lang="en-US" sz="2000" dirty="0">
                <a:latin typeface="Century Gothic" panose="020B0502020202020204" pitchFamily="34" charset="0"/>
              </a:rPr>
              <a:t>real world approach would be much better with a custom block-chain network developed for the purpose of election </a:t>
            </a:r>
            <a:r>
              <a:rPr lang="en-US" sz="2000" dirty="0" smtClean="0">
                <a:latin typeface="Century Gothic" panose="020B0502020202020204" pitchFamily="34" charset="0"/>
              </a:rPr>
              <a:t>only where tasks such as voter registration, candidate registration, voter identification and voting process can be made more user friendly. </a:t>
            </a:r>
            <a:r>
              <a:rPr lang="en-US" sz="2000" dirty="0" smtClean="0">
                <a:latin typeface="Century Gothic" panose="020B0502020202020204" pitchFamily="34" charset="0"/>
              </a:rPr>
              <a:t>Furthermore</a:t>
            </a:r>
            <a:r>
              <a:rPr lang="en-US" sz="2000" dirty="0" smtClean="0">
                <a:latin typeface="Century Gothic" panose="020B0502020202020204" pitchFamily="34" charset="0"/>
              </a:rPr>
              <a:t>, </a:t>
            </a:r>
            <a:r>
              <a:rPr lang="en-US" sz="2000" dirty="0" smtClean="0">
                <a:latin typeface="Century Gothic" panose="020B0502020202020204" pitchFamily="34" charset="0"/>
              </a:rPr>
              <a:t>we </a:t>
            </a:r>
            <a:r>
              <a:rPr lang="en-US" sz="2000" dirty="0" smtClean="0">
                <a:latin typeface="Century Gothic" panose="020B0502020202020204" pitchFamily="34" charset="0"/>
              </a:rPr>
              <a:t>would also propose extending its scope </a:t>
            </a:r>
            <a:r>
              <a:rPr lang="en-US" sz="2000" dirty="0" smtClean="0">
                <a:latin typeface="Century Gothic" panose="020B0502020202020204" pitchFamily="34" charset="0"/>
              </a:rPr>
              <a:t>to the entire nation so as to spark </a:t>
            </a:r>
            <a:r>
              <a:rPr lang="en-US" sz="2000" dirty="0" smtClean="0">
                <a:latin typeface="Century Gothic" panose="020B0502020202020204" pitchFamily="34" charset="0"/>
              </a:rPr>
              <a:t>the innovation of </a:t>
            </a:r>
            <a:r>
              <a:rPr lang="en-US" sz="2000" dirty="0" smtClean="0">
                <a:latin typeface="Century Gothic" panose="020B0502020202020204" pitchFamily="34" charset="0"/>
              </a:rPr>
              <a:t>distributed systems all over the nation and set an example globally.</a:t>
            </a:r>
            <a:endParaRPr lang="en-US" sz="2000" dirty="0">
              <a:latin typeface="Century Gothic" panose="020B0502020202020204" pitchFamily="34" charset="0"/>
            </a:endParaRPr>
          </a:p>
        </p:txBody>
      </p:sp>
      <p:grpSp>
        <p:nvGrpSpPr>
          <p:cNvPr id="6" name="Group 5"/>
          <p:cNvGrpSpPr/>
          <p:nvPr/>
        </p:nvGrpSpPr>
        <p:grpSpPr>
          <a:xfrm>
            <a:off x="970058" y="398089"/>
            <a:ext cx="10136810" cy="461665"/>
            <a:chOff x="970058" y="398089"/>
            <a:chExt cx="10136810" cy="461665"/>
          </a:xfrm>
        </p:grpSpPr>
        <p:sp>
          <p:nvSpPr>
            <p:cNvPr id="7" name="Rectangle 6"/>
            <p:cNvSpPr/>
            <p:nvPr/>
          </p:nvSpPr>
          <p:spPr>
            <a:xfrm>
              <a:off x="4402183" y="574766"/>
              <a:ext cx="6704685" cy="168269"/>
            </a:xfrm>
            <a:prstGeom prst="rect">
              <a:avLst/>
            </a:prstGeom>
            <a:solidFill>
              <a:schemeClr val="accent1">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 name="TextBox 7"/>
            <p:cNvSpPr txBox="1"/>
            <p:nvPr/>
          </p:nvSpPr>
          <p:spPr>
            <a:xfrm>
              <a:off x="970058" y="398089"/>
              <a:ext cx="7943354" cy="461665"/>
            </a:xfrm>
            <a:prstGeom prst="rect">
              <a:avLst/>
            </a:prstGeom>
            <a:noFill/>
          </p:spPr>
          <p:txBody>
            <a:bodyPr wrap="square" rtlCol="0">
              <a:spAutoFit/>
            </a:bodyPr>
            <a:lstStyle/>
            <a:p>
              <a:r>
                <a:rPr lang="en-US" sz="2400" dirty="0" smtClean="0">
                  <a:latin typeface="Century Gothic" panose="020B0502020202020204" pitchFamily="34" charset="0"/>
                </a:rPr>
                <a:t>Future Enhancements</a:t>
              </a:r>
              <a:endParaRPr lang="en-US" sz="2400" dirty="0">
                <a:latin typeface="Century Gothic" panose="020B0502020202020204" pitchFamily="34" charset="0"/>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909" y="1713411"/>
            <a:ext cx="3281274" cy="3281274"/>
          </a:xfrm>
          <a:prstGeom prst="rect">
            <a:avLst/>
          </a:prstGeom>
        </p:spPr>
      </p:pic>
    </p:spTree>
    <p:extLst>
      <p:ext uri="{BB962C8B-B14F-4D97-AF65-F5344CB8AC3E}">
        <p14:creationId xmlns:p14="http://schemas.microsoft.com/office/powerpoint/2010/main" val="132536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TotalTime>
  <Words>653</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 App Name</dc:title>
  <dc:creator>Maharshi Bhusaal</dc:creator>
  <cp:lastModifiedBy>dilochan karki</cp:lastModifiedBy>
  <cp:revision>55</cp:revision>
  <dcterms:created xsi:type="dcterms:W3CDTF">2019-01-31T13:31:42Z</dcterms:created>
  <dcterms:modified xsi:type="dcterms:W3CDTF">2019-02-07T18:22:39Z</dcterms:modified>
</cp:coreProperties>
</file>