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7" r:id="rId6"/>
    <p:sldId id="288" r:id="rId7"/>
    <p:sldId id="289" r:id="rId8"/>
    <p:sldId id="279" r:id="rId9"/>
    <p:sldId id="281" r:id="rId10"/>
    <p:sldId id="282" r:id="rId11"/>
    <p:sldId id="283" r:id="rId12"/>
    <p:sldId id="284"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editoy.com/posts/15159" TargetMode="Externa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8" name="Picture 7" descr="A person in a red shirt&#10;&#10;Description automatically generated">
            <a:extLst>
              <a:ext uri="{FF2B5EF4-FFF2-40B4-BE49-F238E27FC236}">
                <a16:creationId xmlns:a16="http://schemas.microsoft.com/office/drawing/2014/main" id="{9BBA88E3-64F5-9C2F-D3DC-62AFC09A002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 y="0"/>
            <a:ext cx="12252113" cy="6858000"/>
          </a:xfrm>
          <a:prstGeom prst="rect">
            <a:avLst/>
          </a:prstGeom>
        </p:spPr>
      </p:pic>
      <p:sp>
        <p:nvSpPr>
          <p:cNvPr id="11" name="TextBox 10">
            <a:extLst>
              <a:ext uri="{FF2B5EF4-FFF2-40B4-BE49-F238E27FC236}">
                <a16:creationId xmlns:a16="http://schemas.microsoft.com/office/drawing/2014/main" id="{DF8286AC-FF14-ED4A-3B32-7BB74D9037D8}"/>
              </a:ext>
            </a:extLst>
          </p:cNvPr>
          <p:cNvSpPr txBox="1"/>
          <p:nvPr/>
        </p:nvSpPr>
        <p:spPr>
          <a:xfrm>
            <a:off x="0" y="169792"/>
            <a:ext cx="6231276"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highlight>
                  <a:srgbClr val="000000"/>
                </a:highlight>
              </a:rPr>
              <a:t>ZOMATO ANALYSIS</a:t>
            </a:r>
            <a:endParaRPr lang="en-IN" sz="4000" b="1" dirty="0">
              <a:highlight>
                <a:srgbClr val="000000"/>
              </a:highlight>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09CEA-B4F9-5D4D-04CC-66AB324CCBB1}"/>
              </a:ext>
            </a:extLst>
          </p:cNvPr>
          <p:cNvSpPr txBox="1"/>
          <p:nvPr/>
        </p:nvSpPr>
        <p:spPr>
          <a:xfrm>
            <a:off x="5736771" y="1804097"/>
            <a:ext cx="6097712" cy="2862322"/>
          </a:xfrm>
          <a:prstGeom prst="rect">
            <a:avLst/>
          </a:prstGeom>
          <a:noFill/>
        </p:spPr>
        <p:txBody>
          <a:bodyPr wrap="square">
            <a:spAutoFit/>
          </a:bodyPr>
          <a:lstStyle/>
          <a:p>
            <a:r>
              <a:rPr lang="en-IN" b="1" dirty="0"/>
              <a:t>9. Develop Charts based on Cuisines, City, Ratings</a:t>
            </a:r>
          </a:p>
          <a:p>
            <a:endParaRPr lang="en-IN" b="1" dirty="0"/>
          </a:p>
          <a:p>
            <a:pPr algn="just"/>
            <a:r>
              <a:rPr lang="en-IN" dirty="0"/>
              <a:t>Graphical representations emerging from the analysis of cuisines, cities, and ratings in Zomato help develop highly effective means to represent and derive insights about restaurant markets, consumer preferences, and efficiency of operations. The KPIs assist Zomato to track trends related to restaurants, identify deficits, and make decisions with the data considering improvements in the experience for the users and optimized recommendation for restaurants.</a:t>
            </a:r>
          </a:p>
        </p:txBody>
      </p:sp>
    </p:spTree>
    <p:extLst>
      <p:ext uri="{BB962C8B-B14F-4D97-AF65-F5344CB8AC3E}">
        <p14:creationId xmlns:p14="http://schemas.microsoft.com/office/powerpoint/2010/main" val="143251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lkboard with a message on it&#10;&#10;Description automatically generated">
            <a:extLst>
              <a:ext uri="{FF2B5EF4-FFF2-40B4-BE49-F238E27FC236}">
                <a16:creationId xmlns:a16="http://schemas.microsoft.com/office/drawing/2014/main" id="{E187DB18-B716-89DD-69E2-2C27E4CCCA8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61F7C31-808B-246E-2820-B02BE7CC2D9B}"/>
              </a:ext>
            </a:extLst>
          </p:cNvPr>
          <p:cNvSpPr txBox="1"/>
          <p:nvPr/>
        </p:nvSpPr>
        <p:spPr>
          <a:xfrm>
            <a:off x="0" y="6858000"/>
            <a:ext cx="12192000" cy="230832"/>
          </a:xfrm>
          <a:prstGeom prst="rect">
            <a:avLst/>
          </a:prstGeom>
          <a:noFill/>
        </p:spPr>
        <p:txBody>
          <a:bodyPr wrap="square" rtlCol="0">
            <a:spAutoFit/>
          </a:bodyPr>
          <a:lstStyle/>
          <a:p>
            <a:r>
              <a:rPr lang="en-IN" sz="900">
                <a:hlinkClick r:id="rId3" tooltip="https://www.picpedia.org/chalkboard/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41402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ECE433-6A41-6DE4-18C4-18FD5708281E}"/>
              </a:ext>
            </a:extLst>
          </p:cNvPr>
          <p:cNvSpPr txBox="1"/>
          <p:nvPr/>
        </p:nvSpPr>
        <p:spPr>
          <a:xfrm>
            <a:off x="5921829" y="1741438"/>
            <a:ext cx="6096000" cy="2862322"/>
          </a:xfrm>
          <a:prstGeom prst="rect">
            <a:avLst/>
          </a:prstGeom>
          <a:noFill/>
        </p:spPr>
        <p:txBody>
          <a:bodyPr wrap="square">
            <a:spAutoFit/>
          </a:bodyPr>
          <a:lstStyle/>
          <a:p>
            <a:pPr marL="342900" indent="-342900">
              <a:buAutoNum type="arabicPeriod"/>
            </a:pPr>
            <a:r>
              <a:rPr lang="en-US" b="1" dirty="0"/>
              <a:t>Build a country Map Table</a:t>
            </a:r>
          </a:p>
          <a:p>
            <a:endParaRPr lang="en-IN" dirty="0"/>
          </a:p>
          <a:p>
            <a:pPr algn="just"/>
            <a:r>
              <a:rPr lang="en-IN" dirty="0"/>
              <a:t>A Country Map Table is one of the most commonly used tools, for data analysis or reviewing business performance, to systematically arrange and illustrate and compare important metrics between different countries. It also can be used as one KPI to track and evaluate a number of aspects related to international performance, including sales numbers, market share, customer satisfaction, or any other important metric for any given country.</a:t>
            </a:r>
          </a:p>
        </p:txBody>
      </p:sp>
      <p:pic>
        <p:nvPicPr>
          <p:cNvPr id="7" name="Picture 6" descr="A map of the world with a red location&#10;&#10;Description automatically generated">
            <a:extLst>
              <a:ext uri="{FF2B5EF4-FFF2-40B4-BE49-F238E27FC236}">
                <a16:creationId xmlns:a16="http://schemas.microsoft.com/office/drawing/2014/main" id="{33C2C12E-5C88-9155-6786-0D5E86B20678}"/>
              </a:ext>
            </a:extLst>
          </p:cNvPr>
          <p:cNvPicPr>
            <a:picLocks noChangeAspect="1"/>
          </p:cNvPicPr>
          <p:nvPr/>
        </p:nvPicPr>
        <p:blipFill>
          <a:blip r:embed="rId2"/>
          <a:stretch>
            <a:fillRect/>
          </a:stretch>
        </p:blipFill>
        <p:spPr>
          <a:xfrm>
            <a:off x="174171" y="1895261"/>
            <a:ext cx="5372850" cy="3067478"/>
          </a:xfrm>
          <a:prstGeom prst="rect">
            <a:avLst/>
          </a:prstGeom>
        </p:spPr>
      </p:pic>
    </p:spTree>
    <p:extLst>
      <p:ext uri="{BB962C8B-B14F-4D97-AF65-F5344CB8AC3E}">
        <p14:creationId xmlns:p14="http://schemas.microsoft.com/office/powerpoint/2010/main" val="12995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0B28442-61DF-6A4A-2C47-7CA73FF674C1}"/>
              </a:ext>
            </a:extLst>
          </p:cNvPr>
          <p:cNvSpPr txBox="1"/>
          <p:nvPr/>
        </p:nvSpPr>
        <p:spPr>
          <a:xfrm>
            <a:off x="261257" y="1012954"/>
            <a:ext cx="11821886" cy="3970318"/>
          </a:xfrm>
          <a:prstGeom prst="rect">
            <a:avLst/>
          </a:prstGeom>
          <a:noFill/>
        </p:spPr>
        <p:txBody>
          <a:bodyPr wrap="square">
            <a:spAutoFit/>
          </a:bodyPr>
          <a:lstStyle/>
          <a:p>
            <a:pPr marL="342900" indent="-342900">
              <a:buAutoNum type="alphaUcPeriod"/>
            </a:pPr>
            <a:r>
              <a:rPr lang="en-IN" sz="2800" dirty="0">
                <a:highlight>
                  <a:srgbClr val="FF0000"/>
                </a:highlight>
              </a:rPr>
              <a:t>Year </a:t>
            </a:r>
            <a:r>
              <a:rPr lang="en-IN" sz="2800" dirty="0"/>
              <a:t>   </a:t>
            </a:r>
            <a:r>
              <a:rPr lang="en-US" sz="2800" dirty="0"/>
              <a:t>Extracts the year from the </a:t>
            </a:r>
            <a:r>
              <a:rPr lang="en-US" sz="2800" b="1" dirty="0" err="1"/>
              <a:t>Datekey</a:t>
            </a:r>
            <a:r>
              <a:rPr lang="en-US" sz="2800" dirty="0"/>
              <a:t> </a:t>
            </a:r>
          </a:p>
          <a:p>
            <a:pPr marL="342900" indent="-342900">
              <a:buAutoNum type="alphaUcPeriod"/>
            </a:pPr>
            <a:r>
              <a:rPr lang="en-US" sz="2800" dirty="0">
                <a:highlight>
                  <a:srgbClr val="FF0000"/>
                </a:highlight>
              </a:rPr>
              <a:t>Month no</a:t>
            </a:r>
            <a:r>
              <a:rPr lang="en-US" sz="2800" dirty="0"/>
              <a:t> Extracts the </a:t>
            </a:r>
            <a:r>
              <a:rPr lang="en-US" sz="2800" b="1" dirty="0"/>
              <a:t>month number</a:t>
            </a:r>
            <a:endParaRPr lang="en-US" sz="2800" dirty="0"/>
          </a:p>
          <a:p>
            <a:pPr marL="342900" indent="-342900">
              <a:buAutoNum type="alphaUcPeriod"/>
            </a:pPr>
            <a:r>
              <a:rPr lang="en-US" sz="2800" dirty="0">
                <a:highlight>
                  <a:srgbClr val="FF0000"/>
                </a:highlight>
              </a:rPr>
              <a:t>Month Full Name </a:t>
            </a:r>
            <a:r>
              <a:rPr lang="en-US" sz="2800" dirty="0"/>
              <a:t>Extracts the </a:t>
            </a:r>
            <a:r>
              <a:rPr lang="en-US" sz="2800" b="1" dirty="0"/>
              <a:t>full name of the month</a:t>
            </a:r>
          </a:p>
          <a:p>
            <a:pPr marL="342900" indent="-342900">
              <a:buAutoNum type="alphaUcPeriod"/>
            </a:pPr>
            <a:r>
              <a:rPr lang="en-US" sz="2800" b="1" dirty="0">
                <a:highlight>
                  <a:srgbClr val="FF0000"/>
                </a:highlight>
              </a:rPr>
              <a:t>Quarter</a:t>
            </a:r>
            <a:r>
              <a:rPr lang="en-US" sz="2800" b="1" dirty="0"/>
              <a:t> </a:t>
            </a:r>
            <a:r>
              <a:rPr lang="en-US" sz="2800" dirty="0"/>
              <a:t>Assigns a </a:t>
            </a:r>
            <a:r>
              <a:rPr lang="en-US" sz="2800" b="1" dirty="0"/>
              <a:t>quarter</a:t>
            </a:r>
            <a:r>
              <a:rPr lang="en-US" sz="2800" dirty="0"/>
              <a:t> (Q1, Q2, Q3, or Q4) based on the month number.</a:t>
            </a:r>
            <a:endParaRPr lang="en-US" sz="2800" b="1" dirty="0"/>
          </a:p>
          <a:p>
            <a:pPr marL="342900" indent="-342900">
              <a:buAutoNum type="alphaUcPeriod"/>
            </a:pPr>
            <a:r>
              <a:rPr lang="en-US" sz="2800" b="1" dirty="0">
                <a:highlight>
                  <a:srgbClr val="FF0000"/>
                </a:highlight>
              </a:rPr>
              <a:t>Year-Month</a:t>
            </a:r>
            <a:r>
              <a:rPr lang="en-US" sz="2800" b="1" dirty="0"/>
              <a:t> Concatenates the year and month in the format YYYY-MM</a:t>
            </a:r>
          </a:p>
          <a:p>
            <a:pPr marL="342900" indent="-342900">
              <a:buAutoNum type="alphaUcPeriod"/>
            </a:pPr>
            <a:r>
              <a:rPr lang="en-US" sz="2800" b="1" dirty="0">
                <a:highlight>
                  <a:srgbClr val="FF0000"/>
                </a:highlight>
              </a:rPr>
              <a:t>Weekday no </a:t>
            </a:r>
            <a:r>
              <a:rPr lang="en-US" sz="2800" b="1" dirty="0"/>
              <a:t>Extracts the weekday number</a:t>
            </a:r>
          </a:p>
          <a:p>
            <a:pPr marL="342900" indent="-342900">
              <a:buAutoNum type="alphaUcPeriod"/>
            </a:pPr>
            <a:r>
              <a:rPr lang="en-US" sz="2800" b="1" dirty="0">
                <a:highlight>
                  <a:srgbClr val="FF0000"/>
                </a:highlight>
              </a:rPr>
              <a:t>Weekday name </a:t>
            </a:r>
            <a:r>
              <a:rPr lang="en-US" sz="2800" b="1" dirty="0"/>
              <a:t>Extracts the weekday name</a:t>
            </a:r>
          </a:p>
          <a:p>
            <a:pPr marL="342900" indent="-342900">
              <a:buAutoNum type="alphaUcPeriod"/>
            </a:pPr>
            <a:r>
              <a:rPr lang="en-US" sz="2800" b="1" dirty="0">
                <a:highlight>
                  <a:srgbClr val="FF0000"/>
                </a:highlight>
              </a:rPr>
              <a:t>Financial Month </a:t>
            </a:r>
            <a:r>
              <a:rPr lang="en-US" sz="2800" b="1" dirty="0"/>
              <a:t>Maps month to financial month</a:t>
            </a:r>
          </a:p>
          <a:p>
            <a:pPr marL="342900" indent="-342900">
              <a:buAutoNum type="alphaUcPeriod"/>
            </a:pPr>
            <a:r>
              <a:rPr lang="en-US" sz="2800" b="1" dirty="0">
                <a:highlight>
                  <a:srgbClr val="FF0000"/>
                </a:highlight>
              </a:rPr>
              <a:t>Financial Quarter </a:t>
            </a:r>
            <a:r>
              <a:rPr lang="en-US" sz="2800" b="1" dirty="0"/>
              <a:t>Assign a financial quarter</a:t>
            </a:r>
            <a:endParaRPr lang="en-IN" sz="2800" dirty="0"/>
          </a:p>
        </p:txBody>
      </p:sp>
      <p:sp>
        <p:nvSpPr>
          <p:cNvPr id="25" name="Rectangle 3">
            <a:extLst>
              <a:ext uri="{FF2B5EF4-FFF2-40B4-BE49-F238E27FC236}">
                <a16:creationId xmlns:a16="http://schemas.microsoft.com/office/drawing/2014/main" id="{696E5C53-214D-B170-D309-69BB9F9DD62A}"/>
              </a:ext>
            </a:extLst>
          </p:cNvPr>
          <p:cNvSpPr>
            <a:spLocks noChangeArrowheads="1"/>
          </p:cNvSpPr>
          <p:nvPr/>
        </p:nvSpPr>
        <p:spPr bwMode="auto">
          <a:xfrm flipV="1">
            <a:off x="-794658" y="-2912574"/>
            <a:ext cx="14850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Concatenates the </a:t>
            </a:r>
            <a:r>
              <a:rPr kumimoji="0" lang="en-US" altLang="en-US" sz="1800" b="1" i="0" u="none" strike="noStrike" cap="none" normalizeH="0" baseline="0">
                <a:ln>
                  <a:noFill/>
                </a:ln>
                <a:solidFill>
                  <a:schemeClr val="tx1"/>
                </a:solidFill>
                <a:effectLst/>
                <a:latin typeface="Arial" panose="020B0604020202020204" pitchFamily="34" charset="0"/>
              </a:rPr>
              <a:t>Year and Month</a:t>
            </a:r>
            <a:r>
              <a:rPr kumimoji="0" lang="en-US" altLang="en-US" sz="1800" b="0" i="0" u="none" strike="noStrike" cap="none" normalizeH="0" baseline="0">
                <a:ln>
                  <a:noFill/>
                </a:ln>
                <a:solidFill>
                  <a:schemeClr val="tx1"/>
                </a:solidFill>
                <a:effectLst/>
                <a:latin typeface="Arial" panose="020B0604020202020204" pitchFamily="34" charset="0"/>
              </a:rPr>
              <a:t> in the format </a:t>
            </a:r>
            <a:r>
              <a:rPr kumimoji="0" lang="en-US" altLang="en-US" sz="1000" b="0" i="0" u="none" strike="noStrike" cap="none" normalizeH="0" baseline="0">
                <a:ln>
                  <a:noFill/>
                </a:ln>
                <a:solidFill>
                  <a:schemeClr val="tx1"/>
                </a:solidFill>
                <a:effectLst/>
                <a:latin typeface="Arial Unicode MS"/>
              </a:rPr>
              <a:t>YYYY-MMM</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78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94ACFD-DA85-B686-E7CD-D9CA2D1549B2}"/>
              </a:ext>
            </a:extLst>
          </p:cNvPr>
          <p:cNvSpPr txBox="1"/>
          <p:nvPr/>
        </p:nvSpPr>
        <p:spPr>
          <a:xfrm>
            <a:off x="5932714" y="1691866"/>
            <a:ext cx="6096000" cy="2308324"/>
          </a:xfrm>
          <a:prstGeom prst="rect">
            <a:avLst/>
          </a:prstGeom>
          <a:noFill/>
        </p:spPr>
        <p:txBody>
          <a:bodyPr wrap="square">
            <a:spAutoFit/>
          </a:bodyPr>
          <a:lstStyle/>
          <a:p>
            <a:r>
              <a:rPr lang="en-US" b="1" dirty="0"/>
              <a:t>3.Find the Numbers of Restaurants based on City and Country</a:t>
            </a:r>
          </a:p>
          <a:p>
            <a:endParaRPr lang="en-US" dirty="0"/>
          </a:p>
          <a:p>
            <a:pPr algn="just"/>
            <a:r>
              <a:rPr lang="en-US" dirty="0"/>
              <a:t>To calculate the </a:t>
            </a:r>
            <a:r>
              <a:rPr lang="en-US" b="1" dirty="0"/>
              <a:t>number of restaurants based on City and Country</a:t>
            </a:r>
            <a:r>
              <a:rPr lang="en-US" dirty="0"/>
              <a:t>, you need to aggregate the restaurant data based on the location. Typically, you would use SQL, Power BI, or other data analysis tools to group your data by </a:t>
            </a:r>
            <a:r>
              <a:rPr lang="en-US" b="1" dirty="0"/>
              <a:t>City</a:t>
            </a:r>
            <a:r>
              <a:rPr lang="en-US" dirty="0"/>
              <a:t> and </a:t>
            </a:r>
            <a:r>
              <a:rPr lang="en-US" b="1" dirty="0"/>
              <a:t>Country</a:t>
            </a:r>
            <a:r>
              <a:rPr lang="en-US" dirty="0"/>
              <a:t> and then count the number of unique restaurant entries for each combination.</a:t>
            </a:r>
            <a:endParaRPr lang="en-IN" dirty="0"/>
          </a:p>
        </p:txBody>
      </p:sp>
      <p:pic>
        <p:nvPicPr>
          <p:cNvPr id="7" name="Picture 6" descr="A screenshot of a computer&#10;&#10;Description automatically generated">
            <a:extLst>
              <a:ext uri="{FF2B5EF4-FFF2-40B4-BE49-F238E27FC236}">
                <a16:creationId xmlns:a16="http://schemas.microsoft.com/office/drawing/2014/main" id="{7C872C46-140B-6673-C029-2A15F0103D7F}"/>
              </a:ext>
            </a:extLst>
          </p:cNvPr>
          <p:cNvPicPr>
            <a:picLocks noChangeAspect="1"/>
          </p:cNvPicPr>
          <p:nvPr/>
        </p:nvPicPr>
        <p:blipFill>
          <a:blip r:embed="rId2"/>
          <a:stretch>
            <a:fillRect/>
          </a:stretch>
        </p:blipFill>
        <p:spPr>
          <a:xfrm>
            <a:off x="577414" y="169290"/>
            <a:ext cx="4103443" cy="2320477"/>
          </a:xfrm>
          <a:prstGeom prst="rect">
            <a:avLst/>
          </a:prstGeom>
        </p:spPr>
      </p:pic>
      <p:pic>
        <p:nvPicPr>
          <p:cNvPr id="9" name="Picture 8" descr="A screenshot of a table&#10;&#10;Description automatically generated">
            <a:extLst>
              <a:ext uri="{FF2B5EF4-FFF2-40B4-BE49-F238E27FC236}">
                <a16:creationId xmlns:a16="http://schemas.microsoft.com/office/drawing/2014/main" id="{46420128-825D-F973-9037-199CA93738C1}"/>
              </a:ext>
            </a:extLst>
          </p:cNvPr>
          <p:cNvPicPr>
            <a:picLocks noChangeAspect="1"/>
          </p:cNvPicPr>
          <p:nvPr/>
        </p:nvPicPr>
        <p:blipFill>
          <a:blip r:embed="rId3"/>
          <a:stretch>
            <a:fillRect/>
          </a:stretch>
        </p:blipFill>
        <p:spPr>
          <a:xfrm>
            <a:off x="1242108" y="2829364"/>
            <a:ext cx="2633207" cy="3786209"/>
          </a:xfrm>
          <a:prstGeom prst="rect">
            <a:avLst/>
          </a:prstGeom>
        </p:spPr>
      </p:pic>
    </p:spTree>
    <p:extLst>
      <p:ext uri="{BB962C8B-B14F-4D97-AF65-F5344CB8AC3E}">
        <p14:creationId xmlns:p14="http://schemas.microsoft.com/office/powerpoint/2010/main" val="207918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9" name="TextBox 8">
            <a:extLst>
              <a:ext uri="{FF2B5EF4-FFF2-40B4-BE49-F238E27FC236}">
                <a16:creationId xmlns:a16="http://schemas.microsoft.com/office/drawing/2014/main" id="{72F338A7-9FF4-0464-D033-2F4B0DA3D9D4}"/>
              </a:ext>
            </a:extLst>
          </p:cNvPr>
          <p:cNvSpPr txBox="1"/>
          <p:nvPr/>
        </p:nvSpPr>
        <p:spPr>
          <a:xfrm>
            <a:off x="6257026" y="921620"/>
            <a:ext cx="5934973" cy="3231654"/>
          </a:xfrm>
          <a:prstGeom prst="rect">
            <a:avLst/>
          </a:prstGeom>
          <a:noFill/>
        </p:spPr>
        <p:txBody>
          <a:bodyPr wrap="square">
            <a:spAutoFit/>
          </a:bodyPr>
          <a:lstStyle/>
          <a:p>
            <a:r>
              <a:rPr lang="en-IN" sz="1600" b="1" dirty="0"/>
              <a:t>4.Numbers of Restaurants opening based on Year , Quarter , Month</a:t>
            </a:r>
          </a:p>
          <a:p>
            <a:endParaRPr lang="en-IN" sz="2400" dirty="0"/>
          </a:p>
          <a:p>
            <a:pPr algn="just"/>
            <a:r>
              <a:rPr lang="en-IN" sz="2000" dirty="0"/>
              <a:t>Tracking the opening number of restaurants by year, quarter, or month to a Zomato analysis would be important in indicating food and beverage industry trends. Data can be of significant use to stakeholders in order to make informed decisions regarding the dynamics of the market, the competition, customer preferences, and other opportunities for growth.</a:t>
            </a:r>
          </a:p>
          <a:p>
            <a:endParaRPr lang="en-IN" sz="2400" dirty="0"/>
          </a:p>
        </p:txBody>
      </p:sp>
      <p:pic>
        <p:nvPicPr>
          <p:cNvPr id="19" name="Picture 18" descr="A screenshot of a computer">
            <a:extLst>
              <a:ext uri="{FF2B5EF4-FFF2-40B4-BE49-F238E27FC236}">
                <a16:creationId xmlns:a16="http://schemas.microsoft.com/office/drawing/2014/main" id="{A6F9D9B4-63E1-572C-92DB-9A434D608D5C}"/>
              </a:ext>
            </a:extLst>
          </p:cNvPr>
          <p:cNvPicPr>
            <a:picLocks noChangeAspect="1"/>
          </p:cNvPicPr>
          <p:nvPr/>
        </p:nvPicPr>
        <p:blipFill>
          <a:blip r:embed="rId6"/>
          <a:stretch>
            <a:fillRect/>
          </a:stretch>
        </p:blipFill>
        <p:spPr>
          <a:xfrm>
            <a:off x="1" y="0"/>
            <a:ext cx="6095999" cy="33310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descr="A screenshot of a menu&#10;&#10;Description automatically generated">
            <a:extLst>
              <a:ext uri="{FF2B5EF4-FFF2-40B4-BE49-F238E27FC236}">
                <a16:creationId xmlns:a16="http://schemas.microsoft.com/office/drawing/2014/main" id="{760F6CB2-616C-107D-4CB2-68F91BB63154}"/>
              </a:ext>
            </a:extLst>
          </p:cNvPr>
          <p:cNvPicPr>
            <a:picLocks noChangeAspect="1"/>
          </p:cNvPicPr>
          <p:nvPr/>
        </p:nvPicPr>
        <p:blipFill>
          <a:blip r:embed="rId7"/>
          <a:stretch>
            <a:fillRect/>
          </a:stretch>
        </p:blipFill>
        <p:spPr>
          <a:xfrm>
            <a:off x="0" y="3517503"/>
            <a:ext cx="6095999" cy="33505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A screenshot of a computer&#10;&#10;Description automatically generated">
            <a:extLst>
              <a:ext uri="{FF2B5EF4-FFF2-40B4-BE49-F238E27FC236}">
                <a16:creationId xmlns:a16="http://schemas.microsoft.com/office/drawing/2014/main" id="{D6B0F33E-393F-7F2D-58F5-DC221A8DCD9C}"/>
              </a:ext>
            </a:extLst>
          </p:cNvPr>
          <p:cNvPicPr>
            <a:picLocks noChangeAspect="1"/>
          </p:cNvPicPr>
          <p:nvPr/>
        </p:nvPicPr>
        <p:blipFill>
          <a:blip r:embed="rId8"/>
          <a:stretch>
            <a:fillRect/>
          </a:stretch>
        </p:blipFill>
        <p:spPr>
          <a:xfrm>
            <a:off x="6184924" y="3851564"/>
            <a:ext cx="5918150" cy="3006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023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16183-3D44-BB3B-46BA-DCE385D88CD5}"/>
              </a:ext>
            </a:extLst>
          </p:cNvPr>
          <p:cNvSpPr txBox="1"/>
          <p:nvPr/>
        </p:nvSpPr>
        <p:spPr>
          <a:xfrm>
            <a:off x="6094288" y="1306700"/>
            <a:ext cx="6097712" cy="2616101"/>
          </a:xfrm>
          <a:prstGeom prst="rect">
            <a:avLst/>
          </a:prstGeom>
          <a:noFill/>
        </p:spPr>
        <p:txBody>
          <a:bodyPr wrap="square">
            <a:spAutoFit/>
          </a:bodyPr>
          <a:lstStyle/>
          <a:p>
            <a:r>
              <a:rPr lang="en-IN" sz="2000" b="1" dirty="0"/>
              <a:t>5. Count of Restaurants based on Average Ratings</a:t>
            </a:r>
          </a:p>
          <a:p>
            <a:endParaRPr lang="en-IN" dirty="0"/>
          </a:p>
          <a:p>
            <a:pPr algn="just"/>
            <a:r>
              <a:rPr lang="en-IN" dirty="0"/>
              <a:t>Count of restaurants by average rating is such a KPI that would facilitate the gaining of insights over the overall quality and different levels of customer satisfaction in restaurants, especially on platforms such as Zomato. This KPI categorizes restaurants into groups based upon average ratings provided by the users/customers after they dine and gives insights to the distribution of restaurant quality.</a:t>
            </a:r>
          </a:p>
        </p:txBody>
      </p:sp>
      <p:pic>
        <p:nvPicPr>
          <p:cNvPr id="5" name="Picture 4" descr="A screenshot of a survey&#10;&#10;Description automatically generated">
            <a:extLst>
              <a:ext uri="{FF2B5EF4-FFF2-40B4-BE49-F238E27FC236}">
                <a16:creationId xmlns:a16="http://schemas.microsoft.com/office/drawing/2014/main" id="{3DB3320D-4628-3573-0F3E-281A616C39C5}"/>
              </a:ext>
            </a:extLst>
          </p:cNvPr>
          <p:cNvPicPr>
            <a:picLocks noChangeAspect="1"/>
          </p:cNvPicPr>
          <p:nvPr/>
        </p:nvPicPr>
        <p:blipFill>
          <a:blip r:embed="rId2"/>
          <a:stretch>
            <a:fillRect/>
          </a:stretch>
        </p:blipFill>
        <p:spPr>
          <a:xfrm>
            <a:off x="91798" y="832663"/>
            <a:ext cx="5447765" cy="379250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196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4DD2E-06B6-B100-BBD8-9C8C5918E447}"/>
              </a:ext>
            </a:extLst>
          </p:cNvPr>
          <p:cNvSpPr txBox="1"/>
          <p:nvPr/>
        </p:nvSpPr>
        <p:spPr>
          <a:xfrm>
            <a:off x="6018088" y="619542"/>
            <a:ext cx="6097712" cy="4401205"/>
          </a:xfrm>
          <a:prstGeom prst="rect">
            <a:avLst/>
          </a:prstGeom>
          <a:noFill/>
        </p:spPr>
        <p:txBody>
          <a:bodyPr wrap="square">
            <a:spAutoFit/>
          </a:bodyPr>
          <a:lstStyle/>
          <a:p>
            <a:r>
              <a:rPr lang="en-IN" b="1" dirty="0"/>
              <a:t>6. Create buckets based on Average Price of reasonable size and find out how many restaurants falls in each buckets</a:t>
            </a:r>
          </a:p>
          <a:p>
            <a:endParaRPr lang="en-IN" sz="2400" dirty="0"/>
          </a:p>
          <a:p>
            <a:pPr algn="just"/>
            <a:r>
              <a:rPr lang="en-IN" dirty="0"/>
              <a:t>Creating buckets by average price of restaurants would be a good way to segment restaurants into different buckets based on their pricing. This would give Zomato the distribution of restaurants across various price ranges and would be helpful in making market and customer preference insights clearer.</a:t>
            </a:r>
          </a:p>
          <a:p>
            <a:pPr algn="just"/>
            <a:endParaRPr lang="en-IN" dirty="0"/>
          </a:p>
          <a:p>
            <a:pPr algn="just"/>
            <a:r>
              <a:rPr lang="en-IN" dirty="0"/>
              <a:t>Average price bucket KPI refers to putting restaurants into specific pricing categories, or "buckets," and then counting how many restaurants fall into each category. This analysis allows businesses, restaurant owners, and Zomato to evaluate the pricing distribution, identify market opportunities, and make data-driven decisions.</a:t>
            </a:r>
          </a:p>
        </p:txBody>
      </p:sp>
      <p:pic>
        <p:nvPicPr>
          <p:cNvPr id="5" name="Picture 4" descr="A screenshot of a menu&#10;&#10;Description automatically generated">
            <a:extLst>
              <a:ext uri="{FF2B5EF4-FFF2-40B4-BE49-F238E27FC236}">
                <a16:creationId xmlns:a16="http://schemas.microsoft.com/office/drawing/2014/main" id="{FEEB46A3-2A85-56EC-AC7F-3031DA26BAA8}"/>
              </a:ext>
            </a:extLst>
          </p:cNvPr>
          <p:cNvPicPr>
            <a:picLocks noChangeAspect="1"/>
          </p:cNvPicPr>
          <p:nvPr/>
        </p:nvPicPr>
        <p:blipFill>
          <a:blip r:embed="rId2"/>
          <a:stretch>
            <a:fillRect/>
          </a:stretch>
        </p:blipFill>
        <p:spPr>
          <a:xfrm>
            <a:off x="239929" y="870392"/>
            <a:ext cx="5175388" cy="3899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834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B0857-E645-B698-ADA6-73A8EDDE3912}"/>
              </a:ext>
            </a:extLst>
          </p:cNvPr>
          <p:cNvSpPr txBox="1"/>
          <p:nvPr/>
        </p:nvSpPr>
        <p:spPr>
          <a:xfrm>
            <a:off x="6094288" y="1075733"/>
            <a:ext cx="6097712" cy="2954655"/>
          </a:xfrm>
          <a:prstGeom prst="rect">
            <a:avLst/>
          </a:prstGeom>
          <a:noFill/>
        </p:spPr>
        <p:txBody>
          <a:bodyPr wrap="square">
            <a:spAutoFit/>
          </a:bodyPr>
          <a:lstStyle/>
          <a:p>
            <a:r>
              <a:rPr lang="en-IN" b="1" dirty="0"/>
              <a:t>7.Percentage of Restaurants based on "</a:t>
            </a:r>
            <a:r>
              <a:rPr lang="en-IN" b="1" dirty="0" err="1"/>
              <a:t>Has_Table_booking</a:t>
            </a:r>
            <a:r>
              <a:rPr lang="en-IN" b="1" dirty="0"/>
              <a:t>"</a:t>
            </a:r>
          </a:p>
          <a:p>
            <a:endParaRPr lang="en-IN" sz="2400" dirty="0"/>
          </a:p>
          <a:p>
            <a:pPr algn="just"/>
            <a:r>
              <a:rPr lang="en-IN" dirty="0" err="1"/>
              <a:t>Has_Table_Booking</a:t>
            </a:r>
            <a:r>
              <a:rPr lang="en-IN" dirty="0"/>
              <a:t> is the KPI of restaurants in Zomato, which enables a customer to book a table. This means restaurants which can book a table on the Zomato platform. It is an important metric for deciding how many restaurants are catering to the demand for reservation and how that would influence customer </a:t>
            </a:r>
            <a:r>
              <a:rPr lang="en-IN" dirty="0" err="1"/>
              <a:t>behavior</a:t>
            </a:r>
            <a:r>
              <a:rPr lang="en-IN" dirty="0"/>
              <a:t>, restaurant performance, and the overall offering by Zomato.</a:t>
            </a:r>
          </a:p>
          <a:p>
            <a:endParaRPr lang="en-IN" dirty="0"/>
          </a:p>
        </p:txBody>
      </p:sp>
      <p:pic>
        <p:nvPicPr>
          <p:cNvPr id="5" name="Picture 4" descr="A screenshot of a computer&#10;&#10;Description automatically generated">
            <a:extLst>
              <a:ext uri="{FF2B5EF4-FFF2-40B4-BE49-F238E27FC236}">
                <a16:creationId xmlns:a16="http://schemas.microsoft.com/office/drawing/2014/main" id="{4F14D3EA-7775-9FDE-7304-048C09242419}"/>
              </a:ext>
            </a:extLst>
          </p:cNvPr>
          <p:cNvPicPr>
            <a:picLocks noChangeAspect="1"/>
          </p:cNvPicPr>
          <p:nvPr/>
        </p:nvPicPr>
        <p:blipFill>
          <a:blip r:embed="rId2"/>
          <a:stretch>
            <a:fillRect/>
          </a:stretch>
        </p:blipFill>
        <p:spPr>
          <a:xfrm>
            <a:off x="357847" y="1075733"/>
            <a:ext cx="5213613" cy="3368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653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75233-5592-18FA-3524-C62AEA556D48}"/>
              </a:ext>
            </a:extLst>
          </p:cNvPr>
          <p:cNvSpPr txBox="1"/>
          <p:nvPr/>
        </p:nvSpPr>
        <p:spPr>
          <a:xfrm>
            <a:off x="5966716" y="1859339"/>
            <a:ext cx="6097712" cy="3139321"/>
          </a:xfrm>
          <a:prstGeom prst="rect">
            <a:avLst/>
          </a:prstGeom>
          <a:noFill/>
        </p:spPr>
        <p:txBody>
          <a:bodyPr wrap="square">
            <a:spAutoFit/>
          </a:bodyPr>
          <a:lstStyle/>
          <a:p>
            <a:r>
              <a:rPr lang="en-IN" b="1" dirty="0"/>
              <a:t>8.Percentage of Restaurants based on "</a:t>
            </a:r>
            <a:r>
              <a:rPr lang="en-IN" b="1" dirty="0" err="1"/>
              <a:t>Has_Online_delivery</a:t>
            </a:r>
            <a:r>
              <a:rPr lang="en-IN" sz="1400" b="1" dirty="0"/>
              <a:t>"</a:t>
            </a:r>
          </a:p>
          <a:p>
            <a:endParaRPr lang="en-IN" dirty="0"/>
          </a:p>
          <a:p>
            <a:pPr algn="just"/>
            <a:r>
              <a:rPr lang="en-IN" dirty="0"/>
              <a:t>The "</a:t>
            </a:r>
            <a:r>
              <a:rPr lang="en-IN" dirty="0" err="1"/>
              <a:t>Has_Online_Delivery</a:t>
            </a:r>
            <a:r>
              <a:rPr lang="en-IN" dirty="0"/>
              <a:t>" KPI in Zomato is the percentage of restaurants that provide online delivery. This KPI is vital in understanding how many restaurants are adopting the growing trend of food delivery, particularly through platforms like Zomato itself and other delivery services. This metric helps in </a:t>
            </a:r>
            <a:r>
              <a:rPr lang="en-IN" dirty="0" err="1"/>
              <a:t>analyzing</a:t>
            </a:r>
            <a:r>
              <a:rPr lang="en-IN" dirty="0"/>
              <a:t> the penetration of the delivery model across the restaurant industry and provides insights into customer preferences, operational strategies, and market trends.</a:t>
            </a:r>
          </a:p>
          <a:p>
            <a:endParaRPr lang="en-IN" dirty="0"/>
          </a:p>
        </p:txBody>
      </p:sp>
      <p:pic>
        <p:nvPicPr>
          <p:cNvPr id="5" name="Picture 4" descr="A screenshot of a menu&#10;&#10;Description automatically generated">
            <a:extLst>
              <a:ext uri="{FF2B5EF4-FFF2-40B4-BE49-F238E27FC236}">
                <a16:creationId xmlns:a16="http://schemas.microsoft.com/office/drawing/2014/main" id="{A1920AD1-AE61-F5F6-9970-37AE4FBFDFD3}"/>
              </a:ext>
            </a:extLst>
          </p:cNvPr>
          <p:cNvPicPr>
            <a:picLocks noChangeAspect="1"/>
          </p:cNvPicPr>
          <p:nvPr/>
        </p:nvPicPr>
        <p:blipFill>
          <a:blip r:embed="rId2"/>
          <a:stretch>
            <a:fillRect/>
          </a:stretch>
        </p:blipFill>
        <p:spPr>
          <a:xfrm>
            <a:off x="392725" y="1469163"/>
            <a:ext cx="4997982" cy="3262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3732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{7E2DF6FF-B332-48B9-98D4-CD3DA2A4C9EE}tf55705232_win32</Template>
  <TotalTime>60</TotalTime>
  <Words>782</Words>
  <Application>Microsoft Office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Goudy Old Style</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ANIMESH MOHANTY</dc:creator>
  <cp:lastModifiedBy>ANIMESH MOHANTY</cp:lastModifiedBy>
  <cp:revision>3</cp:revision>
  <dcterms:created xsi:type="dcterms:W3CDTF">2024-11-27T18:41:46Z</dcterms:created>
  <dcterms:modified xsi:type="dcterms:W3CDTF">2024-11-28T11:17:06Z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