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02" r:id="rId3"/>
    <p:sldMasterId id="2147483704" r:id="rId4"/>
  </p:sldMasterIdLst>
  <p:notesMasterIdLst>
    <p:notesMasterId r:id="rId24"/>
  </p:notesMasterIdLst>
  <p:sldIdLst>
    <p:sldId id="264" r:id="rId5"/>
    <p:sldId id="262" r:id="rId6"/>
    <p:sldId id="278" r:id="rId7"/>
    <p:sldId id="274" r:id="rId8"/>
    <p:sldId id="291" r:id="rId9"/>
    <p:sldId id="304" r:id="rId10"/>
    <p:sldId id="287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58" r:id="rId19"/>
    <p:sldId id="300" r:id="rId20"/>
    <p:sldId id="301" r:id="rId21"/>
    <p:sldId id="303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633"/>
    <a:srgbClr val="D82139"/>
    <a:srgbClr val="DC0032"/>
    <a:srgbClr val="D41B35"/>
    <a:srgbClr val="54585A"/>
    <a:srgbClr val="4D4D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07"/>
    <p:restoredTop sz="91051" autoAdjust="0"/>
  </p:normalViewPr>
  <p:slideViewPr>
    <p:cSldViewPr snapToGrid="0" snapToObjects="1" showGuides="1">
      <p:cViewPr varScale="1">
        <p:scale>
          <a:sx n="118" d="100"/>
          <a:sy n="118" d="100"/>
        </p:scale>
        <p:origin x="213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414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Timeline%20with%20milestones%20(yellow)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454833770778652E-2"/>
          <c:y val="0.11560063261352801"/>
          <c:w val="0.89857764654418215"/>
          <c:h val="0.72527067406158152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'[Timeline with milestones (yellow)1]Project Timeline'!$D$4</c:f>
              <c:strCache>
                <c:ptCount val="1"/>
                <c:pt idx="0">
                  <c:v>POSITION</c:v>
                </c:pt>
              </c:strCache>
            </c:strRef>
          </c:tx>
          <c:spPr>
            <a:noFill/>
          </c:spPr>
          <c:invertIfNegative val="0"/>
          <c:dLbls>
            <c:dLbl>
              <c:idx val="0"/>
              <c:layout>
                <c:manualLayout>
                  <c:x val="4.7163915818921949E-8"/>
                  <c:y val="-8.2121881209074843E-18"/>
                </c:manualLayout>
              </c:layout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19A-4804-85FC-C4E4D6CA479D}"/>
                </c:ext>
              </c:extLst>
            </c:dLbl>
            <c:dLbl>
              <c:idx val="1"/>
              <c:layout>
                <c:manualLayout>
                  <c:x val="4.71639158093134E-8"/>
                  <c:y val="0"/>
                </c:manualLayout>
              </c:layout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19A-4804-85FC-C4E4D6CA479D}"/>
                </c:ext>
              </c:extLst>
            </c:dLbl>
            <c:dLbl>
              <c:idx val="2"/>
              <c:layout>
                <c:manualLayout>
                  <c:x val="4.71639158093134E-8"/>
                  <c:y val="0"/>
                </c:manualLayout>
              </c:layout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19A-4804-85FC-C4E4D6CA479D}"/>
                </c:ext>
              </c:extLst>
            </c:dLbl>
            <c:dLbl>
              <c:idx val="3"/>
              <c:layout>
                <c:manualLayout>
                  <c:x val="4.7163915820294599E-8"/>
                  <c:y val="-3.2848752483629937E-17"/>
                </c:manualLayout>
              </c:layout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19A-4804-85FC-C4E4D6CA479D}"/>
                </c:ext>
              </c:extLst>
            </c:dLbl>
            <c:dLbl>
              <c:idx val="4"/>
              <c:layout>
                <c:manualLayout>
                  <c:x val="4.7163915820294599E-8"/>
                  <c:y val="1.3139500993451975E-16"/>
                </c:manualLayout>
              </c:layout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19A-4804-85FC-C4E4D6CA479D}"/>
                </c:ext>
              </c:extLst>
            </c:dLbl>
            <c:dLbl>
              <c:idx val="5"/>
              <c:layout>
                <c:manualLayout>
                  <c:x val="4.7163915820294599E-8"/>
                  <c:y val="-3.2848752483629937E-17"/>
                </c:manualLayout>
              </c:layout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19A-4804-85FC-C4E4D6CA479D}"/>
                </c:ext>
              </c:extLst>
            </c:dLbl>
            <c:dLbl>
              <c:idx val="6"/>
              <c:layout>
                <c:manualLayout>
                  <c:x val="4.7163915820294599E-8"/>
                  <c:y val="1.3139500993451975E-16"/>
                </c:manualLayout>
              </c:layout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19A-4804-85FC-C4E4D6CA479D}"/>
                </c:ext>
              </c:extLst>
            </c:dLbl>
            <c:dLbl>
              <c:idx val="7"/>
              <c:layout>
                <c:manualLayout>
                  <c:x val="8.6909666093062869E-8"/>
                  <c:y val="0.10750625003527105"/>
                </c:manualLayout>
              </c:layout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19A-4804-85FC-C4E4D6CA479D}"/>
                </c:ext>
              </c:extLst>
            </c:dLbl>
            <c:dLbl>
              <c:idx val="8"/>
              <c:layout>
                <c:manualLayout>
                  <c:x val="4.7163915820294599E-8"/>
                  <c:y val="0"/>
                </c:manualLayout>
              </c:layout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19A-4804-85FC-C4E4D6CA479D}"/>
                </c:ext>
              </c:extLst>
            </c:dLbl>
            <c:dLbl>
              <c:idx val="9"/>
              <c:layout>
                <c:manualLayout>
                  <c:x val="4.7163915820294599E-8"/>
                  <c:y val="-1.6424376241814969E-17"/>
                </c:manualLayout>
              </c:layout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19A-4804-85FC-C4E4D6CA479D}"/>
                </c:ext>
              </c:extLst>
            </c:dLbl>
            <c:dLbl>
              <c:idx val="10"/>
              <c:layout>
                <c:manualLayout>
                  <c:x val="4.7163915908144244E-8"/>
                  <c:y val="1.3139500993451975E-16"/>
                </c:manualLayout>
              </c:layout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19A-4804-85FC-C4E4D6CA479D}"/>
                </c:ext>
              </c:extLst>
            </c:dLbl>
            <c:dLbl>
              <c:idx val="11"/>
              <c:layout>
                <c:manualLayout>
                  <c:x val="4.7163915820294599E-8"/>
                  <c:y val="-3.2848752483629937E-17"/>
                </c:manualLayout>
              </c:layout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19A-4804-85FC-C4E4D6CA479D}"/>
                </c:ext>
              </c:extLst>
            </c:dLbl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txPr>
              <a:bodyPr vertOverflow="overflow" horzOverflow="overflow" wrap="square" lIns="38100" tIns="19050" rIns="38100" bIns="19050" anchor="ctr">
                <a:noAutofit/>
              </a:bodyPr>
              <a:lstStyle/>
              <a:p>
                <a:pPr>
                  <a:defRPr sz="1100" cap="all" spc="1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errBars>
            <c:errBarType val="minus"/>
            <c:errValType val="percentage"/>
            <c:noEndCap val="0"/>
            <c:val val="100"/>
            <c:spPr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c:spPr>
          </c:errBars>
          <c:cat>
            <c:strRef>
              <c:f>'[Timeline with milestones (yellow)1]Project Timeline'!$C$5:$C$19</c:f>
              <c:strCache>
                <c:ptCount val="14"/>
                <c:pt idx="0">
                  <c:v>Project Start-Proposal</c:v>
                </c:pt>
                <c:pt idx="1">
                  <c:v>Requirment and feasibility</c:v>
                </c:pt>
                <c:pt idx="2">
                  <c:v>Market Analysis</c:v>
                </c:pt>
                <c:pt idx="3">
                  <c:v>Benefit-Cost Ratio</c:v>
                </c:pt>
                <c:pt idx="4">
                  <c:v>Design(S/W)</c:v>
                </c:pt>
                <c:pt idx="5">
                  <c:v>Design(H/W)</c:v>
                </c:pt>
                <c:pt idx="6">
                  <c:v>Order Materials</c:v>
                </c:pt>
                <c:pt idx="7">
                  <c:v>Code(Prototype)</c:v>
                </c:pt>
                <c:pt idx="8">
                  <c:v>Hardware(Prototype)</c:v>
                </c:pt>
                <c:pt idx="9">
                  <c:v>Integration</c:v>
                </c:pt>
                <c:pt idx="10">
                  <c:v>Testing Protoytpe</c:v>
                </c:pt>
                <c:pt idx="11">
                  <c:v>Documentation</c:v>
                </c:pt>
                <c:pt idx="12">
                  <c:v>Project Presentation</c:v>
                </c:pt>
                <c:pt idx="13">
                  <c:v>Project Completion-Report Submission</c:v>
                </c:pt>
              </c:strCache>
            </c:strRef>
          </c:cat>
          <c:val>
            <c:numRef>
              <c:f>'[Timeline with milestones (yellow)1]Project Timeline'!$F$5:$F$19</c:f>
              <c:numCache>
                <c:formatCode>General</c:formatCode>
                <c:ptCount val="15"/>
                <c:pt idx="0">
                  <c:v>25</c:v>
                </c:pt>
                <c:pt idx="1">
                  <c:v>-10</c:v>
                </c:pt>
                <c:pt idx="2">
                  <c:v>10</c:v>
                </c:pt>
                <c:pt idx="3">
                  <c:v>-10</c:v>
                </c:pt>
                <c:pt idx="4">
                  <c:v>15</c:v>
                </c:pt>
                <c:pt idx="5">
                  <c:v>-15</c:v>
                </c:pt>
                <c:pt idx="6">
                  <c:v>20</c:v>
                </c:pt>
                <c:pt idx="7">
                  <c:v>20</c:v>
                </c:pt>
                <c:pt idx="8">
                  <c:v>-15</c:v>
                </c:pt>
                <c:pt idx="9">
                  <c:v>25</c:v>
                </c:pt>
                <c:pt idx="10">
                  <c:v>-20</c:v>
                </c:pt>
                <c:pt idx="11">
                  <c:v>20</c:v>
                </c:pt>
                <c:pt idx="12">
                  <c:v>-15</c:v>
                </c:pt>
                <c:pt idx="1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9A-4804-85FC-C4E4D6CA4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13997272"/>
        <c:axId val="713996880"/>
      </c:barChart>
      <c:lineChart>
        <c:grouping val="standard"/>
        <c:varyColors val="0"/>
        <c:ser>
          <c:idx val="0"/>
          <c:order val="0"/>
          <c:tx>
            <c:strRef>
              <c:f>'[Timeline with milestones (yellow)1]Project Timeline'!$B$4</c:f>
              <c:strCache>
                <c:ptCount val="1"/>
                <c:pt idx="0">
                  <c:v>DATE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ymbol val="circle"/>
            <c:size val="7"/>
            <c:spPr>
              <a:solidFill>
                <a:srgbClr val="92D050"/>
              </a:solidFill>
              <a:ln w="63500" cmpd="thinThick">
                <a:solidFill>
                  <a:srgbClr val="92D050"/>
                </a:solidFill>
              </a:ln>
            </c:spPr>
          </c:marker>
          <c:dPt>
            <c:idx val="8"/>
            <c:marker>
              <c:spPr>
                <a:solidFill>
                  <a:schemeClr val="accent3"/>
                </a:solidFill>
                <a:ln w="63500" cmpd="thinThick">
                  <a:solidFill>
                    <a:schemeClr val="accent3"/>
                  </a:solidFill>
                </a:ln>
              </c:spPr>
            </c:marker>
            <c:bubble3D val="0"/>
            <c:spPr>
              <a:ln>
                <a:solidFill>
                  <a:schemeClr val="accent3"/>
                </a:solidFill>
              </a:ln>
            </c:spPr>
            <c:extLst>
              <c:ext xmlns:c16="http://schemas.microsoft.com/office/drawing/2014/chart" uri="{C3380CC4-5D6E-409C-BE32-E72D297353CC}">
                <c16:uniqueId val="{0000000E-B19A-4804-85FC-C4E4D6CA479D}"/>
              </c:ext>
            </c:extLst>
          </c:dPt>
          <c:dPt>
            <c:idx val="9"/>
            <c:marker>
              <c:spPr>
                <a:solidFill>
                  <a:schemeClr val="accent3"/>
                </a:solidFill>
                <a:ln w="63500" cmpd="thinThick">
                  <a:solidFill>
                    <a:schemeClr val="accent3"/>
                  </a:solidFill>
                </a:ln>
              </c:spPr>
            </c:marker>
            <c:bubble3D val="0"/>
            <c:spPr>
              <a:ln>
                <a:solidFill>
                  <a:schemeClr val="accent3"/>
                </a:solidFill>
              </a:ln>
            </c:spPr>
            <c:extLst>
              <c:ext xmlns:c16="http://schemas.microsoft.com/office/drawing/2014/chart" uri="{C3380CC4-5D6E-409C-BE32-E72D297353CC}">
                <c16:uniqueId val="{00000010-B19A-4804-85FC-C4E4D6CA479D}"/>
              </c:ext>
            </c:extLst>
          </c:dPt>
          <c:dPt>
            <c:idx val="13"/>
            <c:marker>
              <c:spPr>
                <a:solidFill>
                  <a:srgbClr val="0070C0"/>
                </a:solidFill>
                <a:ln w="63500" cmpd="thinThick">
                  <a:solidFill>
                    <a:srgbClr val="0070C0"/>
                  </a:solidFill>
                </a:ln>
              </c:spPr>
            </c:marker>
            <c:bubble3D val="0"/>
            <c:spPr>
              <a:ln>
                <a:solidFill>
                  <a:srgbClr val="0070C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2-B19A-4804-85FC-C4E4D6CA479D}"/>
              </c:ext>
            </c:extLst>
          </c:dPt>
          <c:errBars>
            <c:errDir val="y"/>
            <c:errBarType val="both"/>
            <c:errValType val="percentage"/>
            <c:noEndCap val="0"/>
            <c:val val="5"/>
          </c:errBars>
          <c:cat>
            <c:numRef>
              <c:f>'[Timeline with milestones (yellow)1]Project Timeline'!$B$5:$B$19</c:f>
              <c:numCache>
                <c:formatCode>[$-409]d\-mmm;@</c:formatCode>
                <c:ptCount val="15"/>
                <c:pt idx="0">
                  <c:v>44336</c:v>
                </c:pt>
                <c:pt idx="1">
                  <c:v>44340</c:v>
                </c:pt>
                <c:pt idx="2">
                  <c:v>44352</c:v>
                </c:pt>
                <c:pt idx="3">
                  <c:v>44361</c:v>
                </c:pt>
                <c:pt idx="4">
                  <c:v>44367</c:v>
                </c:pt>
                <c:pt idx="5">
                  <c:v>44367</c:v>
                </c:pt>
                <c:pt idx="6">
                  <c:v>44372</c:v>
                </c:pt>
                <c:pt idx="7">
                  <c:v>44380</c:v>
                </c:pt>
                <c:pt idx="8">
                  <c:v>44381</c:v>
                </c:pt>
                <c:pt idx="9">
                  <c:v>44392</c:v>
                </c:pt>
                <c:pt idx="10">
                  <c:v>44397</c:v>
                </c:pt>
                <c:pt idx="11">
                  <c:v>44400</c:v>
                </c:pt>
                <c:pt idx="12">
                  <c:v>44417</c:v>
                </c:pt>
                <c:pt idx="13">
                  <c:v>44419</c:v>
                </c:pt>
              </c:numCache>
            </c:numRef>
          </c:cat>
          <c:val>
            <c:numRef>
              <c:f>'[Timeline with milestones (yellow)1]Project Timeline'!$E$5:$E$19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13-B19A-4804-85FC-C4E4D6CA4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5587272"/>
        <c:axId val="713996488"/>
      </c:lineChart>
      <c:dateAx>
        <c:axId val="825587272"/>
        <c:scaling>
          <c:orientation val="minMax"/>
        </c:scaling>
        <c:delete val="0"/>
        <c:axPos val="b"/>
        <c:numFmt formatCode="[$-409]d\ mmm;@" sourceLinked="0"/>
        <c:majorTickMark val="cross"/>
        <c:minorTickMark val="in"/>
        <c:tickLblPos val="nextTo"/>
        <c:spPr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  <a:prstDash val="solid"/>
          </a:ln>
        </c:spPr>
        <c:txPr>
          <a:bodyPr/>
          <a:lstStyle/>
          <a:p>
            <a:pPr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pPr>
            <a:endParaRPr lang="zh-CN"/>
          </a:p>
        </c:txPr>
        <c:crossAx val="713996488"/>
        <c:crosses val="autoZero"/>
        <c:auto val="1"/>
        <c:lblOffset val="100"/>
        <c:baseTimeUnit val="days"/>
        <c:majorUnit val="1"/>
        <c:majorTimeUnit val="months"/>
        <c:minorUnit val="7"/>
        <c:minorTimeUnit val="days"/>
      </c:dateAx>
      <c:valAx>
        <c:axId val="7139964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825587272"/>
        <c:crosses val="autoZero"/>
        <c:crossBetween val="midCat"/>
      </c:valAx>
      <c:valAx>
        <c:axId val="713996880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713997272"/>
        <c:crosses val="max"/>
        <c:crossBetween val="between"/>
      </c:valAx>
      <c:catAx>
        <c:axId val="7139972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13996880"/>
        <c:crosses val="autoZero"/>
        <c:auto val="1"/>
        <c:lblAlgn val="ctr"/>
        <c:lblOffset val="100"/>
        <c:noMultiLvlLbl val="0"/>
      </c:catAx>
      <c:spPr>
        <a:noFill/>
      </c:spPr>
    </c:plotArea>
    <c:plotVisOnly val="0"/>
    <c:dispBlanksAs val="gap"/>
    <c:showDLblsOverMax val="0"/>
  </c:chart>
  <c:spPr>
    <a:solidFill>
      <a:schemeClr val="bg1">
        <a:lumMod val="95000"/>
      </a:schemeClr>
    </a:solidFill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A44-D449-B495-4958F324BBBC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44-D449-B495-4958F324BBBC}"/>
              </c:ext>
            </c:extLst>
          </c:dPt>
          <c:dPt>
            <c:idx val="2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A44-D449-B495-4958F324BBB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A44-D449-B495-4958F324BBB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A44-D449-B495-4958F324BBB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A44-D449-B495-4958F324BBBC}"/>
              </c:ext>
            </c:extLst>
          </c:dPt>
          <c:cat>
            <c:strRef>
              <c:f>Sheet1!$A$2:$A$7</c:f>
              <c:strCache>
                <c:ptCount val="6"/>
                <c:pt idx="0">
                  <c:v>Mic</c:v>
                </c:pt>
                <c:pt idx="1">
                  <c:v>Bluetooth</c:v>
                </c:pt>
                <c:pt idx="2">
                  <c:v>Headset</c:v>
                </c:pt>
                <c:pt idx="3">
                  <c:v>Cotton</c:v>
                </c:pt>
                <c:pt idx="4">
                  <c:v>Frabric</c:v>
                </c:pt>
                <c:pt idx="5">
                  <c:v>Velcro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1.7</c:v>
                </c:pt>
                <c:pt idx="1">
                  <c:v>3.2</c:v>
                </c:pt>
                <c:pt idx="2">
                  <c:v>6.2</c:v>
                </c:pt>
                <c:pt idx="3">
                  <c:v>0.02</c:v>
                </c:pt>
                <c:pt idx="4">
                  <c:v>0.03</c:v>
                </c:pt>
                <c:pt idx="5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A44-D449-B495-4958F324BB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243936021558503"/>
          <c:y val="0.39933398950131233"/>
          <c:w val="0.27538640188545271"/>
          <c:h val="0.3113453170327392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21-4F0B-B0CC-685E4147E5B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21-4F0B-B0CC-685E4147E5BD}"/>
              </c:ext>
            </c:extLst>
          </c:dPt>
          <c:dPt>
            <c:idx val="2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359-3041-817A-3C807E4D5FC6}"/>
              </c:ext>
            </c:extLst>
          </c:dPt>
          <c:dPt>
            <c:idx val="3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359-3041-817A-3C807E4D5FC6}"/>
              </c:ext>
            </c:extLst>
          </c:dPt>
          <c:cat>
            <c:strRef>
              <c:f>Sheet1!$A$2:$A$5</c:f>
              <c:strCache>
                <c:ptCount val="4"/>
                <c:pt idx="0">
                  <c:v>App store IOS </c:v>
                </c:pt>
                <c:pt idx="1">
                  <c:v>App store Android</c:v>
                </c:pt>
                <c:pt idx="2">
                  <c:v>Advertise - FB</c:v>
                </c:pt>
                <c:pt idx="3">
                  <c:v>Cloud service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99</c:v>
                </c:pt>
                <c:pt idx="1">
                  <c:v>25</c:v>
                </c:pt>
                <c:pt idx="2">
                  <c:v>120</c:v>
                </c:pt>
                <c:pt idx="3">
                  <c:v>2268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59-3041-817A-3C807E4D5F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679827226787871"/>
          <c:y val="0.72620190991309774"/>
          <c:w val="0.61880684257994922"/>
          <c:h val="0.260423643494121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7646A-58FA-9D40-9D9D-83B2E51FE78A}" type="datetimeFigureOut">
              <a:rPr lang="en-US" smtClean="0"/>
              <a:t>8/9/21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2F7FF-80E9-EA46-8276-FB972CB01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04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HOW TO CHANGE IMAGE:</a:t>
            </a:r>
          </a:p>
          <a:p>
            <a:pPr marL="171450" indent="-171450">
              <a:buFontTx/>
              <a:buChar char="-"/>
            </a:pPr>
            <a:r>
              <a:rPr lang="en-US" dirty="0"/>
              <a:t>Click on image box.</a:t>
            </a:r>
          </a:p>
          <a:p>
            <a:pPr marL="171450" indent="-171450">
              <a:buFontTx/>
              <a:buChar char="-"/>
            </a:pPr>
            <a:r>
              <a:rPr lang="en-US" dirty="0"/>
              <a:t>Go to “Picture Format” tab</a:t>
            </a:r>
          </a:p>
          <a:p>
            <a:pPr marL="171450" indent="-171450">
              <a:buFontTx/>
              <a:buChar char="-"/>
            </a:pPr>
            <a:r>
              <a:rPr lang="en-US" dirty="0"/>
              <a:t>Click “Change Picture”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b="1" dirty="0"/>
              <a:t>FONT: </a:t>
            </a:r>
            <a:br>
              <a:rPr lang="en-US" b="1" dirty="0"/>
            </a:br>
            <a:r>
              <a:rPr lang="en-US" dirty="0"/>
              <a:t>Impact, uppercase</a:t>
            </a:r>
          </a:p>
          <a:p>
            <a:r>
              <a:rPr lang="en-US" dirty="0"/>
              <a:t>Do not extend text outside of white </a:t>
            </a:r>
            <a:r>
              <a:rPr lang="en-US" baseline="0" dirty="0"/>
              <a:t> section.</a:t>
            </a:r>
          </a:p>
          <a:p>
            <a:endParaRPr lang="en-US" dirty="0"/>
          </a:p>
          <a:p>
            <a:r>
              <a:rPr lang="en-US" b="1" dirty="0"/>
              <a:t>SUBHEADS</a:t>
            </a:r>
            <a:r>
              <a:rPr lang="en-US" b="1" baseline="0" dirty="0"/>
              <a:t> / </a:t>
            </a:r>
            <a:r>
              <a:rPr lang="en-US" b="1" dirty="0"/>
              <a:t>DAY MONTH YEAR:</a:t>
            </a:r>
          </a:p>
          <a:p>
            <a:r>
              <a:rPr lang="en-US" dirty="0"/>
              <a:t>Trebuchet MS, bold, uppercase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F7FF-80E9-EA46-8276-FB972CB01D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9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FONT: </a:t>
            </a:r>
            <a:br>
              <a:rPr lang="en-US" b="1" dirty="0"/>
            </a:br>
            <a:r>
              <a:rPr lang="en-US" dirty="0"/>
              <a:t>Impact, uppercase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b="1" dirty="0"/>
              <a:t>SUBHEADS</a:t>
            </a:r>
            <a:r>
              <a:rPr lang="en-US" b="1" baseline="0" dirty="0"/>
              <a:t> / </a:t>
            </a:r>
            <a:r>
              <a:rPr lang="en-US" b="1" dirty="0"/>
              <a:t>DAY MONTH YEAR:</a:t>
            </a:r>
          </a:p>
          <a:p>
            <a:r>
              <a:rPr lang="en-US" dirty="0"/>
              <a:t>Trebuchet MS, bold, uppercase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F7FF-80E9-EA46-8276-FB972CB01D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90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On-brand</a:t>
            </a:r>
            <a:r>
              <a:rPr lang="en-US" baseline="0" dirty="0"/>
              <a:t> bullet points</a:t>
            </a:r>
          </a:p>
          <a:p>
            <a:br>
              <a:rPr lang="en-US" baseline="0" dirty="0"/>
            </a:br>
            <a:r>
              <a:rPr lang="en-US" b="1" u="none" baseline="0" dirty="0"/>
              <a:t>* copy and paste to reuse *</a:t>
            </a:r>
          </a:p>
          <a:p>
            <a:endParaRPr lang="en-US" b="0" u="sng" baseline="0" dirty="0"/>
          </a:p>
          <a:p>
            <a:r>
              <a:rPr lang="en-US" b="1" dirty="0"/>
              <a:t>FONT: </a:t>
            </a:r>
            <a:br>
              <a:rPr lang="en-US" b="1" dirty="0"/>
            </a:br>
            <a:r>
              <a:rPr lang="en-US" b="1" dirty="0"/>
              <a:t>Header:</a:t>
            </a:r>
          </a:p>
          <a:p>
            <a:r>
              <a:rPr lang="en-US" dirty="0"/>
              <a:t>Impact, uppercase</a:t>
            </a:r>
            <a:br>
              <a:rPr lang="en-US" dirty="0"/>
            </a:br>
            <a:r>
              <a:rPr lang="en-US" b="1" dirty="0"/>
              <a:t>Subheads</a:t>
            </a:r>
            <a:r>
              <a:rPr lang="en-US" b="1" baseline="0" dirty="0"/>
              <a:t> and Table:</a:t>
            </a:r>
            <a:br>
              <a:rPr lang="en-US" baseline="0" dirty="0"/>
            </a:br>
            <a:r>
              <a:rPr lang="en-US" baseline="0" dirty="0"/>
              <a:t>Trebuchet MS, bold, uppercase</a:t>
            </a:r>
            <a:br>
              <a:rPr lang="en-US" dirty="0"/>
            </a:br>
            <a:r>
              <a:rPr lang="en-US" b="1" dirty="0"/>
              <a:t>Body:</a:t>
            </a:r>
            <a:br>
              <a:rPr lang="en-US" dirty="0"/>
            </a:br>
            <a:r>
              <a:rPr lang="en-US" dirty="0"/>
              <a:t>Times, sentence</a:t>
            </a:r>
            <a:r>
              <a:rPr lang="en-US" baseline="0" dirty="0"/>
              <a:t>-case</a:t>
            </a:r>
            <a:endParaRPr lang="en-US" dirty="0"/>
          </a:p>
          <a:p>
            <a:endParaRPr lang="en-US" b="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2F7FF-80E9-EA46-8276-FB972CB01D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5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FONT: </a:t>
            </a:r>
            <a:br>
              <a:rPr lang="en-US" b="1" dirty="0"/>
            </a:br>
            <a:r>
              <a:rPr lang="en-US" b="1" dirty="0"/>
              <a:t>Header:</a:t>
            </a:r>
          </a:p>
          <a:p>
            <a:r>
              <a:rPr lang="en-US" dirty="0"/>
              <a:t>Impact, uppercase</a:t>
            </a:r>
            <a:br>
              <a:rPr lang="en-US" dirty="0"/>
            </a:br>
            <a:r>
              <a:rPr lang="en-US" b="1" dirty="0"/>
              <a:t>Subheads</a:t>
            </a:r>
            <a:r>
              <a:rPr lang="en-US" b="1" baseline="0" dirty="0"/>
              <a:t> and Table:</a:t>
            </a:r>
            <a:br>
              <a:rPr lang="en-US" baseline="0" dirty="0"/>
            </a:br>
            <a:r>
              <a:rPr lang="en-US" baseline="0" dirty="0"/>
              <a:t>Trebuchet MS, bold, uppercase</a:t>
            </a:r>
            <a:br>
              <a:rPr lang="en-US" dirty="0"/>
            </a:br>
            <a:r>
              <a:rPr lang="en-US" b="1" dirty="0"/>
              <a:t>Body:</a:t>
            </a:r>
            <a:br>
              <a:rPr lang="en-US" dirty="0"/>
            </a:br>
            <a:r>
              <a:rPr lang="en-US" dirty="0"/>
              <a:t>Times, sentence</a:t>
            </a:r>
            <a:r>
              <a:rPr lang="en-US" baseline="0" dirty="0"/>
              <a:t>-case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2F7FF-80E9-EA46-8276-FB972CB01D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69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case scenario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  1. If we do not receive any defective goods and that would save us on return cost.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2. If demand of our product goes up, it will increase the overall benefit cost. 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Worst case scenario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1. Due to pandemic, there is no use of bikes and there will be no use of helmets. 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2. Competitors came out with better features in helmets. 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3. Labour prices increased and raw material became expensive. (Cost 3000 - 1.7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bc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4. Server crashed and data got lost/leaked.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F7FF-80E9-EA46-8276-FB972CB01D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65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HOW TO CHANGE IMAGE:</a:t>
            </a:r>
          </a:p>
          <a:p>
            <a:pPr marL="171450" indent="-171450">
              <a:buFontTx/>
              <a:buChar char="-"/>
            </a:pPr>
            <a:r>
              <a:rPr lang="en-US" dirty="0"/>
              <a:t>Click on image box.</a:t>
            </a:r>
          </a:p>
          <a:p>
            <a:pPr marL="171450" indent="-171450">
              <a:buFontTx/>
              <a:buChar char="-"/>
            </a:pPr>
            <a:r>
              <a:rPr lang="en-US" dirty="0"/>
              <a:t>Go to “Picture Format” tab</a:t>
            </a:r>
          </a:p>
          <a:p>
            <a:pPr marL="171450" indent="-171450">
              <a:buFontTx/>
              <a:buChar char="-"/>
            </a:pPr>
            <a:r>
              <a:rPr lang="en-US" dirty="0"/>
              <a:t>Click “Change Picture”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2F7FF-80E9-EA46-8276-FB972CB01D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9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| Title Page with 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B2EDA9-BA65-7D43-B2F9-A634420DBC76}"/>
              </a:ext>
            </a:extLst>
          </p:cNvPr>
          <p:cNvSpPr txBox="1"/>
          <p:nvPr userDrawn="1"/>
        </p:nvSpPr>
        <p:spPr>
          <a:xfrm>
            <a:off x="0" y="0"/>
            <a:ext cx="5380038" cy="6864536"/>
          </a:xfrm>
          <a:prstGeom prst="rect">
            <a:avLst/>
          </a:prstGeom>
          <a:solidFill>
            <a:srgbClr val="CC06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380038" y="186"/>
            <a:ext cx="3763962" cy="6864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0BDC30-F9E2-E84D-8EC1-32EBBF8E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573203"/>
            <a:ext cx="2057400" cy="365125"/>
          </a:xfrm>
        </p:spPr>
        <p:txBody>
          <a:bodyPr/>
          <a:lstStyle/>
          <a:p>
            <a:r>
              <a:rPr lang="en-US" dirty="0"/>
              <a:t>DAY MONTH YEAR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A6453-7A6E-6F44-9531-EED55DE913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8649" y="1122363"/>
            <a:ext cx="4751389" cy="3278721"/>
          </a:xfrm>
          <a:noFill/>
          <a:ln>
            <a:noFill/>
          </a:ln>
        </p:spPr>
        <p:txBody>
          <a:bodyPr anchor="t">
            <a:noAutofit/>
          </a:bodyPr>
          <a:lstStyle>
            <a:lvl1pPr algn="l">
              <a:defRPr sz="6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PAGE</a:t>
            </a:r>
            <a:br>
              <a:rPr lang="en-US" dirty="0"/>
            </a:br>
            <a:r>
              <a:rPr lang="en-US" dirty="0"/>
              <a:t>WITH </a:t>
            </a:r>
            <a:br>
              <a:rPr lang="en-US" dirty="0"/>
            </a:br>
            <a:r>
              <a:rPr lang="en-US" dirty="0"/>
              <a:t>SIDE IMAGE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4AFDEA-ECA5-5949-BBA0-CB12683808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21196" y="0"/>
            <a:ext cx="1281870" cy="64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4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G | DIvider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DF292E-D6B1-DF4C-B6D6-E1816AD22E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220929" y="5994400"/>
            <a:ext cx="32944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dirty="0"/>
              <a:t>SIMON FRASER UNIVERSITY   </a:t>
            </a:r>
            <a:fld id="{45E0C454-F75C-A944-8BC1-78DA56BBB2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88D5505F-5288-454B-95CB-D1C9721B57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2950" y="2016760"/>
            <a:ext cx="7886700" cy="28244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8800"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DIVIDER SLIDE</a:t>
            </a:r>
            <a:br>
              <a:rPr lang="en-US" dirty="0"/>
            </a:br>
            <a:r>
              <a:rPr lang="en-US" dirty="0"/>
              <a:t>WITHOUT IMAGE</a:t>
            </a:r>
          </a:p>
        </p:txBody>
      </p:sp>
    </p:spTree>
    <p:extLst>
      <p:ext uri="{BB962C8B-B14F-4D97-AF65-F5344CB8AC3E}">
        <p14:creationId xmlns:p14="http://schemas.microsoft.com/office/powerpoint/2010/main" val="162151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8/9/21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012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C346D-FEA7-D94B-8FE2-AA7753AE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9920" y="5991224"/>
            <a:ext cx="28054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dirty="0"/>
              <a:t>SIMON FRASER UNIVERSITY   </a:t>
            </a:r>
            <a:fld id="{45E0C454-F75C-A944-8BC1-78DA56BBB2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DD9335-0275-2C4A-8220-431F8A826B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995680"/>
            <a:ext cx="7886700" cy="695008"/>
          </a:xfrm>
        </p:spPr>
        <p:txBody>
          <a:bodyPr anchor="t">
            <a:noAutofit/>
          </a:bodyPr>
          <a:lstStyle>
            <a:lvl1pPr>
              <a:defRPr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PAGE WITH BULLETS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99102-4D2D-E045-AFDA-D4B493CAF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07074" y="1917700"/>
            <a:ext cx="7886700" cy="3568700"/>
          </a:xfrm>
          <a:prstGeom prst="rect">
            <a:avLst/>
          </a:prstGeom>
        </p:spPr>
        <p:txBody>
          <a:bodyPr/>
          <a:lstStyle>
            <a:lvl1pPr marL="1069975" indent="-1069975">
              <a:buFontTx/>
              <a:buBlip>
                <a:blip r:embed="rId2"/>
              </a:buBlip>
              <a:tabLst/>
              <a:defRPr>
                <a:solidFill>
                  <a:srgbClr val="54585A"/>
                </a:solidFill>
              </a:defRPr>
            </a:lvl1pPr>
            <a:lvl2pPr marL="1377950" indent="-920750">
              <a:buFontTx/>
              <a:buBlip>
                <a:blip r:embed="rId2"/>
              </a:buBlip>
              <a:tabLst/>
              <a:defRPr>
                <a:solidFill>
                  <a:srgbClr val="54585A"/>
                </a:solidFill>
              </a:defRPr>
            </a:lvl2pPr>
            <a:lvl3pPr marL="1736725" indent="-822325">
              <a:buFontTx/>
              <a:buBlip>
                <a:blip r:embed="rId2"/>
              </a:buBlip>
              <a:tabLst/>
              <a:defRPr>
                <a:solidFill>
                  <a:srgbClr val="54585A"/>
                </a:solidFill>
              </a:defRPr>
            </a:lvl3pPr>
            <a:lvl4pPr marL="2090738" indent="-719138">
              <a:buFontTx/>
              <a:buBlip>
                <a:blip r:embed="rId2"/>
              </a:buBlip>
              <a:tabLst/>
              <a:defRPr>
                <a:solidFill>
                  <a:srgbClr val="54585A"/>
                </a:solidFill>
              </a:defRPr>
            </a:lvl4pPr>
            <a:lvl5pPr marL="2540000" indent="-711200">
              <a:buFontTx/>
              <a:buBlip>
                <a:blip r:embed="rId2"/>
              </a:buBlip>
              <a:tabLst/>
              <a:defRPr>
                <a:solidFill>
                  <a:srgbClr val="54585A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1782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C346D-FEA7-D94B-8FE2-AA7753AE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9920" y="5991224"/>
            <a:ext cx="28054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dirty="0"/>
              <a:t>SIMON FRASER UNIVERSITY   </a:t>
            </a:r>
            <a:fld id="{45E0C454-F75C-A944-8BC1-78DA56BBB2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DD9335-0275-2C4A-8220-431F8A826B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995680"/>
            <a:ext cx="7886700" cy="695008"/>
          </a:xfrm>
        </p:spPr>
        <p:txBody>
          <a:bodyPr anchor="t">
            <a:noAutofit/>
          </a:bodyPr>
          <a:lstStyle>
            <a:lvl1pPr>
              <a:defRPr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PAGE WITH NUMBER LIST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4F753-3455-1247-9A43-9DFAC72B8E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07074" y="1917700"/>
            <a:ext cx="9135164" cy="3568700"/>
          </a:xfrm>
          <a:prstGeom prst="rect">
            <a:avLst/>
          </a:prstGeom>
        </p:spPr>
        <p:txBody>
          <a:bodyPr/>
          <a:lstStyle>
            <a:lvl1pPr marL="1200150" indent="-393700">
              <a:buFont typeface="+mj-lt"/>
              <a:buAutoNum type="arabicPeriod"/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1pPr>
            <a:lvl2pPr marL="1466850" indent="-309563">
              <a:buFont typeface="+mj-lt"/>
              <a:buAutoNum type="arabicPeriod"/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2pPr>
            <a:lvl3pPr marL="1784350" indent="-274638">
              <a:buFont typeface="+mj-lt"/>
              <a:buAutoNum type="arabicPeriod"/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3pPr>
            <a:lvl4pPr marL="2092325" indent="-265113">
              <a:buFont typeface="+mj-lt"/>
              <a:buAutoNum type="arabicPeriod"/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4pPr>
            <a:lvl5pPr marL="2359025" indent="-274638">
              <a:buFont typeface="+mj-lt"/>
              <a:buAutoNum type="arabicPeriod"/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8679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C346D-FEA7-D94B-8FE2-AA7753AE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9920" y="5991224"/>
            <a:ext cx="28054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dirty="0"/>
              <a:t>SIMON FRASER UNIVERSITY   </a:t>
            </a:r>
            <a:fld id="{45E0C454-F75C-A944-8BC1-78DA56BBB2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DD9335-0275-2C4A-8220-431F8A826B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52638"/>
            <a:ext cx="3282950" cy="1450415"/>
          </a:xfrm>
        </p:spPr>
        <p:txBody>
          <a:bodyPr anchor="t">
            <a:noAutofit/>
          </a:bodyPr>
          <a:lstStyle>
            <a:lvl1pPr>
              <a:defRPr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PAGE WITH TABLE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D332C8B6-E003-6F49-BBD3-BF1095D864C2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911600" y="2052638"/>
            <a:ext cx="5232400" cy="33797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C063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3C88C86-2FE6-B243-AC2D-1C16F2D7CD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823640"/>
            <a:ext cx="1869851" cy="41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4585A"/>
                </a:solidFill>
                <a:latin typeface="Trebuchet MS" panose="020B0703020202090204" pitchFamily="34" charset="0"/>
              </a:defRPr>
            </a:lvl1pPr>
          </a:lstStyle>
          <a:p>
            <a:pPr lvl="0"/>
            <a:r>
              <a:rPr lang="en-US" dirty="0"/>
              <a:t>SUBHEADER</a:t>
            </a:r>
          </a:p>
        </p:txBody>
      </p:sp>
    </p:spTree>
    <p:extLst>
      <p:ext uri="{BB962C8B-B14F-4D97-AF65-F5344CB8AC3E}">
        <p14:creationId xmlns:p14="http://schemas.microsoft.com/office/powerpoint/2010/main" val="3285386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C346D-FEA7-D94B-8FE2-AA7753AE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9920" y="5991224"/>
            <a:ext cx="28054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dirty="0"/>
              <a:t>SIMON FRASER UNIVERSITY   </a:t>
            </a:r>
            <a:fld id="{45E0C454-F75C-A944-8BC1-78DA56BBB2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DD9335-0275-2C4A-8220-431F8A826B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52639"/>
            <a:ext cx="3282950" cy="1624280"/>
          </a:xfrm>
        </p:spPr>
        <p:txBody>
          <a:bodyPr anchor="t">
            <a:noAutofit/>
          </a:bodyPr>
          <a:lstStyle>
            <a:lvl1pPr>
              <a:defRPr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PAGE WITH CHART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0BB26B3F-91C1-4D45-B69D-A58493665E8B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911600" y="2052638"/>
            <a:ext cx="5232400" cy="3352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C063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8AD251E-0061-3D48-830D-AF1EB95B70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823640"/>
            <a:ext cx="1869851" cy="41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4585A"/>
                </a:solidFill>
                <a:latin typeface="Trebuchet MS" panose="020B0703020202090204" pitchFamily="34" charset="0"/>
              </a:defRPr>
            </a:lvl1pPr>
          </a:lstStyle>
          <a:p>
            <a:pPr lvl="0"/>
            <a:r>
              <a:rPr lang="en-US" dirty="0"/>
              <a:t>SUBHEADER</a:t>
            </a:r>
          </a:p>
        </p:txBody>
      </p:sp>
    </p:spTree>
    <p:extLst>
      <p:ext uri="{BB962C8B-B14F-4D97-AF65-F5344CB8AC3E}">
        <p14:creationId xmlns:p14="http://schemas.microsoft.com/office/powerpoint/2010/main" val="650179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C346D-FEA7-D94B-8FE2-AA7753AE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9920" y="5991224"/>
            <a:ext cx="28054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dirty="0"/>
              <a:t>SIMON FRASER UNIVERSITY   </a:t>
            </a:r>
            <a:fld id="{45E0C454-F75C-A944-8BC1-78DA56BBB2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1B9466-E87C-C54B-860C-17F37D71C8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14047" y="2052637"/>
            <a:ext cx="4060825" cy="35448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C063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44AA3-7262-A146-B295-8DCBF7C722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2052638"/>
            <a:ext cx="4185397" cy="35448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TIXGeneral-Regular" pitchFamily="2" charset="2"/>
              <a:buNone/>
              <a:tabLst/>
              <a:defRPr>
                <a:solidFill>
                  <a:srgbClr val="54585A"/>
                </a:solidFill>
              </a:defRPr>
            </a:lvl1pPr>
            <a:lvl2pPr>
              <a:defRPr>
                <a:solidFill>
                  <a:srgbClr val="54585A"/>
                </a:solidFill>
              </a:defRPr>
            </a:lvl2pPr>
            <a:lvl3pPr>
              <a:defRPr>
                <a:solidFill>
                  <a:srgbClr val="54585A"/>
                </a:solidFill>
              </a:defRPr>
            </a:lvl3pPr>
            <a:lvl4pPr>
              <a:defRPr>
                <a:solidFill>
                  <a:srgbClr val="54585A"/>
                </a:solidFill>
              </a:defRPr>
            </a:lvl4pPr>
            <a:lvl5pPr>
              <a:defRPr>
                <a:solidFill>
                  <a:srgbClr val="54585A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TIXGeneral-Regular" pitchFamily="2" charset="2"/>
              <a:buNone/>
              <a:tabLst/>
              <a:defRPr/>
            </a:pPr>
            <a:r>
              <a:rPr lang="en-CA" b="1" dirty="0">
                <a:latin typeface="Trebuchet MS" panose="020B0703020202090204" pitchFamily="34" charset="0"/>
              </a:rPr>
              <a:t>SUBHEADER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6C43D69-A87B-4D49-95CF-7AF393951B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5"/>
            <a:ext cx="7886700" cy="1325563"/>
          </a:xfrm>
        </p:spPr>
        <p:txBody>
          <a:bodyPr>
            <a:noAutofit/>
          </a:bodyPr>
          <a:lstStyle>
            <a:lvl1pPr>
              <a:defRPr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PAGE WITH COPY AND IMAGE</a:t>
            </a:r>
          </a:p>
        </p:txBody>
      </p:sp>
    </p:spTree>
    <p:extLst>
      <p:ext uri="{BB962C8B-B14F-4D97-AF65-F5344CB8AC3E}">
        <p14:creationId xmlns:p14="http://schemas.microsoft.com/office/powerpoint/2010/main" val="885017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0DB9-2A74-BF45-BB9E-9E500F37AB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PAGE WITH TEXT ONLY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F9D54D-918F-514C-BBA7-693AF6C02B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dirty="0"/>
              <a:t>SIMON FRASER UNIVERSITY   </a:t>
            </a:r>
            <a:fld id="{45E0C454-F75C-A944-8BC1-78DA56BBB2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C7CFC-CA74-9343-951B-3D96B61496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1912938"/>
            <a:ext cx="7886700" cy="387826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TIXGeneral-Regular" pitchFamily="2" charset="2"/>
              <a:buNone/>
              <a:tabLst/>
              <a:defRPr>
                <a:solidFill>
                  <a:srgbClr val="54585A"/>
                </a:solidFill>
              </a:defRPr>
            </a:lvl1pPr>
            <a:lvl2pPr>
              <a:defRPr>
                <a:solidFill>
                  <a:srgbClr val="54585A"/>
                </a:solidFill>
              </a:defRPr>
            </a:lvl2pPr>
            <a:lvl3pPr>
              <a:defRPr>
                <a:solidFill>
                  <a:srgbClr val="54585A"/>
                </a:solidFill>
              </a:defRPr>
            </a:lvl3pPr>
            <a:lvl4pPr>
              <a:defRPr>
                <a:solidFill>
                  <a:srgbClr val="54585A"/>
                </a:solidFill>
              </a:defRPr>
            </a:lvl4pPr>
            <a:lvl5pPr>
              <a:defRPr>
                <a:solidFill>
                  <a:srgbClr val="54585A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TIXGeneral-Regular" pitchFamily="2" charset="2"/>
              <a:buNone/>
              <a:tabLst/>
              <a:defRPr/>
            </a:pPr>
            <a:r>
              <a:rPr lang="en-CA" b="1" dirty="0">
                <a:latin typeface="Trebuchet MS" panose="020B0703020202090204" pitchFamily="34" charset="0"/>
              </a:rPr>
              <a:t>SUBHEADER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1037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Single Phr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2C1386-D334-864D-8255-FFC79183AB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SIMON FRASER UNIVERSITY   </a:t>
            </a:r>
            <a:fld id="{45E0C454-F75C-A944-8BC1-78DA56BBB2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0878862-92D6-5247-A8B5-C605B2892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6218"/>
            <a:ext cx="8054662" cy="1325563"/>
          </a:xfrm>
        </p:spPr>
        <p:txBody>
          <a:bodyPr/>
          <a:lstStyle>
            <a:lvl1pPr>
              <a:defRPr sz="3600" b="1" baseline="0">
                <a:solidFill>
                  <a:srgbClr val="CC0633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PAGE WITH QUOTE/SINGLE PHRASE</a:t>
            </a:r>
          </a:p>
        </p:txBody>
      </p:sp>
    </p:spTree>
    <p:extLst>
      <p:ext uri="{BB962C8B-B14F-4D97-AF65-F5344CB8AC3E}">
        <p14:creationId xmlns:p14="http://schemas.microsoft.com/office/powerpoint/2010/main" val="1110921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0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R | Title Page with 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5380038" y="-6350"/>
            <a:ext cx="3763962" cy="6864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380038" y="0"/>
            <a:ext cx="3763962" cy="686435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0BDC30-F9E2-E84D-8EC1-32EBBF8E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573203"/>
            <a:ext cx="2057400" cy="365125"/>
          </a:xfrm>
        </p:spPr>
        <p:txBody>
          <a:bodyPr/>
          <a:lstStyle/>
          <a:p>
            <a:r>
              <a:rPr lang="en-US" dirty="0"/>
              <a:t>DAY MONTH YEAR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A6453-7A6E-6F44-9531-EED55DE913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8649" y="1122363"/>
            <a:ext cx="4751389" cy="3278721"/>
          </a:xfrm>
        </p:spPr>
        <p:txBody>
          <a:bodyPr anchor="t">
            <a:noAutofit/>
          </a:bodyPr>
          <a:lstStyle>
            <a:lvl1pPr algn="l">
              <a:defRPr sz="6000"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PAGE</a:t>
            </a:r>
            <a:br>
              <a:rPr lang="en-US" dirty="0"/>
            </a:br>
            <a:r>
              <a:rPr lang="en-US" dirty="0"/>
              <a:t>WITH </a:t>
            </a:r>
            <a:br>
              <a:rPr lang="en-US" dirty="0"/>
            </a:br>
            <a:r>
              <a:rPr lang="en-US" dirty="0"/>
              <a:t>SIDE IMAGE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4AFDEA-ECA5-5949-BBA0-CB12683808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21196" y="0"/>
            <a:ext cx="1281870" cy="64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2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| Title Page with 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24254-722A-B146-BECC-4895EC4DA86A}"/>
              </a:ext>
            </a:extLst>
          </p:cNvPr>
          <p:cNvSpPr txBox="1"/>
          <p:nvPr userDrawn="1"/>
        </p:nvSpPr>
        <p:spPr>
          <a:xfrm>
            <a:off x="0" y="3743324"/>
            <a:ext cx="9143999" cy="3114675"/>
          </a:xfrm>
          <a:prstGeom prst="rect">
            <a:avLst/>
          </a:prstGeom>
          <a:solidFill>
            <a:srgbClr val="CC06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9135019-64D5-5141-B3AA-B6B2094058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0666" y="4101752"/>
            <a:ext cx="7772400" cy="3278721"/>
          </a:xfrm>
        </p:spPr>
        <p:txBody>
          <a:bodyPr anchor="t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PAGE</a:t>
            </a:r>
            <a:br>
              <a:rPr lang="en-US" dirty="0"/>
            </a:br>
            <a:r>
              <a:rPr lang="en-US" dirty="0"/>
              <a:t>WITH TOP IMAGE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9144000" cy="3743325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4AFDEA-ECA5-5949-BBA0-CB12683808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21196" y="0"/>
            <a:ext cx="1281870" cy="64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9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R | Title Page with 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6351"/>
            <a:ext cx="9144000" cy="38308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9144000" cy="383085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46B9196-03E0-1243-81CF-AEC41C8223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0666" y="4101752"/>
            <a:ext cx="7772400" cy="3278721"/>
          </a:xfrm>
        </p:spPr>
        <p:txBody>
          <a:bodyPr anchor="t">
            <a:noAutofit/>
          </a:bodyPr>
          <a:lstStyle>
            <a:lvl1pPr algn="l">
              <a:defRPr sz="6000"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PAGE</a:t>
            </a:r>
            <a:br>
              <a:rPr lang="en-US" dirty="0"/>
            </a:br>
            <a:r>
              <a:rPr lang="en-US" dirty="0"/>
              <a:t>WITH TOP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4AFDEA-ECA5-5949-BBA0-CB12683808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21196" y="0"/>
            <a:ext cx="1281870" cy="64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0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| Title Page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C29D96-D707-B34D-8402-C357832A3C7A}"/>
              </a:ext>
            </a:extLst>
          </p:cNvPr>
          <p:cNvSpPr txBox="1"/>
          <p:nvPr userDrawn="1"/>
        </p:nvSpPr>
        <p:spPr>
          <a:xfrm>
            <a:off x="0" y="1386479"/>
            <a:ext cx="9144000" cy="4025463"/>
          </a:xfrm>
          <a:prstGeom prst="rect">
            <a:avLst/>
          </a:prstGeom>
          <a:solidFill>
            <a:srgbClr val="CC06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A9E8EA64-4192-3B4B-B6D0-A0CBC5D2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599184"/>
            <a:ext cx="2057400" cy="365125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dirty="0"/>
              <a:t>DAY MONTH YEAR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4D345E-FAF2-894B-9E63-6F75C8E5BD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21196" y="0"/>
            <a:ext cx="1281870" cy="64093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9131F03-220F-7843-B21F-44753B9078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0666" y="1915764"/>
            <a:ext cx="7772400" cy="3278721"/>
          </a:xfrm>
        </p:spPr>
        <p:txBody>
          <a:bodyPr anchor="t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PAGE</a:t>
            </a:r>
            <a:br>
              <a:rPr lang="en-US" dirty="0"/>
            </a:br>
            <a:r>
              <a:rPr lang="en-US" dirty="0"/>
              <a:t>WITHOUT IMAGE</a:t>
            </a:r>
          </a:p>
        </p:txBody>
      </p:sp>
    </p:spTree>
    <p:extLst>
      <p:ext uri="{BB962C8B-B14F-4D97-AF65-F5344CB8AC3E}">
        <p14:creationId xmlns:p14="http://schemas.microsoft.com/office/powerpoint/2010/main" val="228315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R | Title Page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1140F4F-0E75-ED4A-90B8-D9886065EBC1}"/>
              </a:ext>
            </a:extLst>
          </p:cNvPr>
          <p:cNvSpPr txBox="1"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C06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9B31A-829C-DC4E-8280-930D2537D48A}"/>
              </a:ext>
            </a:extLst>
          </p:cNvPr>
          <p:cNvSpPr txBox="1"/>
          <p:nvPr userDrawn="1"/>
        </p:nvSpPr>
        <p:spPr>
          <a:xfrm>
            <a:off x="1" y="1376854"/>
            <a:ext cx="9144000" cy="40254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0666" y="1873722"/>
            <a:ext cx="7772400" cy="3278721"/>
          </a:xfrm>
        </p:spPr>
        <p:txBody>
          <a:bodyPr anchor="t">
            <a:noAutofit/>
          </a:bodyPr>
          <a:lstStyle>
            <a:lvl1pPr algn="l">
              <a:defRPr sz="7200"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PAGE</a:t>
            </a:r>
            <a:br>
              <a:rPr lang="en-US" dirty="0"/>
            </a:br>
            <a:r>
              <a:rPr lang="en-US" dirty="0"/>
              <a:t>WITHOUT IMAGE</a:t>
            </a:r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A9E8EA64-4192-3B4B-B6D0-A0CBC5D2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599184"/>
            <a:ext cx="2057400" cy="365125"/>
          </a:xfrm>
        </p:spPr>
        <p:txBody>
          <a:bodyPr/>
          <a:lstStyle/>
          <a:p>
            <a:r>
              <a:rPr lang="en-US" dirty="0"/>
              <a:t>DAY MONTH YEAR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4D345E-FAF2-894B-9E63-6F75C8E5BD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21196" y="0"/>
            <a:ext cx="1281870" cy="64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7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| 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99254E-32E2-114F-A2A6-F2A42B61EF54}"/>
              </a:ext>
            </a:extLst>
          </p:cNvPr>
          <p:cNvSpPr txBox="1"/>
          <p:nvPr userDrawn="1"/>
        </p:nvSpPr>
        <p:spPr>
          <a:xfrm>
            <a:off x="0" y="4616604"/>
            <a:ext cx="9143999" cy="2241395"/>
          </a:xfrm>
          <a:prstGeom prst="rect">
            <a:avLst/>
          </a:prstGeom>
          <a:solidFill>
            <a:srgbClr val="CC06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EAF80E-C239-7D49-B7D5-73DE043447C5}"/>
              </a:ext>
            </a:extLst>
          </p:cNvPr>
          <p:cNvSpPr txBox="1">
            <a:spLocks/>
          </p:cNvSpPr>
          <p:nvPr userDrawn="1"/>
        </p:nvSpPr>
        <p:spPr>
          <a:xfrm>
            <a:off x="742950" y="4074160"/>
            <a:ext cx="7772400" cy="180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kern="120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endParaRPr lang="en-US" sz="6000" b="0" cap="none" spc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9610554A-53CA-F244-A80E-860C45BC4C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867380"/>
            <a:ext cx="7886700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9143999" cy="461660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9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R | 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6351"/>
            <a:ext cx="9144000" cy="46229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D59863EB-4CAE-3147-80D3-6A6B117A1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873813"/>
            <a:ext cx="7886700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6000"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DIVIDER SLIDE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3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9143999" cy="461660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0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G | Divider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45495F-AAF0-814D-B78C-7262063FD12C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C0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DF292E-D6B1-DF4C-B6D6-E1816AD22E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220929" y="5994400"/>
            <a:ext cx="3294421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SIMON FRASER UNIVERSITY   </a:t>
            </a:r>
            <a:fld id="{45E0C454-F75C-A944-8BC1-78DA56BBB2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45CF9BFB-423A-564F-88B5-A2656C913A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2950" y="2016760"/>
            <a:ext cx="7886700" cy="28244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br>
              <a:rPr lang="en-US" dirty="0"/>
            </a:br>
            <a:r>
              <a:rPr lang="en-US" dirty="0"/>
              <a:t>WITHOUT IMAGE</a:t>
            </a:r>
          </a:p>
        </p:txBody>
      </p:sp>
    </p:spTree>
    <p:extLst>
      <p:ext uri="{BB962C8B-B14F-4D97-AF65-F5344CB8AC3E}">
        <p14:creationId xmlns:p14="http://schemas.microsoft.com/office/powerpoint/2010/main" val="402479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841266"/>
            <a:ext cx="7886700" cy="8494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296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3229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13B9BE-9F57-4747-AEFA-02E77983E8B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233480" y="0"/>
            <a:ext cx="1281870" cy="64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4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3" r:id="rId2"/>
    <p:sldLayoutId id="2147483707" r:id="rId3"/>
    <p:sldLayoutId id="2147483708" r:id="rId4"/>
    <p:sldLayoutId id="2147483694" r:id="rId5"/>
    <p:sldLayoutId id="2147483661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C0633"/>
          </a:solidFill>
          <a:latin typeface="Impact" panose="020B08060309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014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20929" y="5994400"/>
            <a:ext cx="32944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SIMON FRASER UNIVERSITY   </a:t>
            </a:r>
            <a:fld id="{45E0C454-F75C-A944-8BC1-78DA56BBB2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49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95" r:id="rId2"/>
    <p:sldLayoutId id="2147483679" r:id="rId3"/>
    <p:sldLayoutId id="2147483696" r:id="rId4"/>
    <p:sldLayoutId id="2147483711" r:id="rId5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C0633"/>
          </a:solidFill>
          <a:latin typeface="Impact" panose="020B08060309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rgbClr val="54585A"/>
          </a:solidFill>
          <a:latin typeface="Trebuchet MS" panose="020B070302020209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4585A"/>
          </a:solidFill>
          <a:latin typeface="Times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4585A"/>
          </a:solidFill>
          <a:latin typeface="Times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4585A"/>
          </a:solidFill>
          <a:latin typeface="Times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4585A"/>
          </a:solidFill>
          <a:latin typeface="Times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FC180A-BC04-6A42-9CF6-8190FCAB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HERE TO EDIT MASTER SLIDE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0E72-51BC-3048-B086-FB9CBD13A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35040" y="5991225"/>
            <a:ext cx="248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4D4D4C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SIMON FRASER UNIVERSITY   </a:t>
            </a:r>
            <a:fld id="{45E0C454-F75C-A944-8BC1-78DA56BBB2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5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9" r:id="rId2"/>
    <p:sldLayoutId id="2147483700" r:id="rId3"/>
    <p:sldLayoutId id="2147483703" r:id="rId4"/>
    <p:sldLayoutId id="2147483701" r:id="rId5"/>
    <p:sldLayoutId id="2147483706" r:id="rId6"/>
    <p:sldLayoutId id="2147483710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CC0633"/>
          </a:solidFill>
          <a:latin typeface="Impact" panose="020B080603090205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STIXGeneral-Regular" pitchFamily="2" charset="2"/>
        <a:buNone/>
        <a:defRPr lang="en-US" sz="2800" kern="1200" dirty="0">
          <a:solidFill>
            <a:srgbClr val="D82139"/>
          </a:solidFill>
          <a:latin typeface="Times" pitchFamily="2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STIXGeneral-Regular" pitchFamily="2" charset="2"/>
        <a:buNone/>
        <a:tabLst/>
        <a:defRPr lang="en-US" sz="2400" kern="1200" dirty="0">
          <a:solidFill>
            <a:srgbClr val="D82139"/>
          </a:solidFill>
          <a:latin typeface="Times" pitchFamily="2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STIXGeneral-Regular" pitchFamily="2" charset="2"/>
        <a:buNone/>
        <a:defRPr lang="en-US" sz="2000" kern="1200" dirty="0">
          <a:solidFill>
            <a:srgbClr val="D82139"/>
          </a:solidFill>
          <a:latin typeface="Times" pitchFamily="2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STIXGeneral-Regular" pitchFamily="2" charset="2"/>
        <a:buNone/>
        <a:defRPr lang="en-US" sz="1800" kern="1200" dirty="0">
          <a:solidFill>
            <a:srgbClr val="D82139"/>
          </a:solidFill>
          <a:latin typeface="Times" pitchFamily="2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STIXGeneral-Regular" pitchFamily="2" charset="2"/>
        <a:buNone/>
        <a:defRPr lang="en-US" sz="1800" kern="1200" dirty="0">
          <a:solidFill>
            <a:srgbClr val="D82139"/>
          </a:solidFill>
          <a:latin typeface="Times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81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DQmQbG66wmDbdgYE9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chart" Target="../charts/chart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9D0164EB-59A3-F34F-8705-99AC061BA25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CBC68A-C085-B74D-BC0B-2A749FA2D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DAY MONTH YEAR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ACB3-68D7-984F-9577-BEEAA5DCB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87" y="2629444"/>
            <a:ext cx="4751389" cy="3278721"/>
          </a:xfrm>
        </p:spPr>
        <p:txBody>
          <a:bodyPr/>
          <a:lstStyle/>
          <a:p>
            <a:r>
              <a:rPr lang="en-US" dirty="0"/>
              <a:t>ANC Helmets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245704-5E92-3341-A7B3-AF37C27F5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196" y="0"/>
            <a:ext cx="1281870" cy="640935"/>
          </a:xfrm>
          <a:prstGeom prst="rect">
            <a:avLst/>
          </a:prstGeom>
        </p:spPr>
      </p:pic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92C7DB4E-41F2-1346-B326-8AC8DE38225A}"/>
              </a:ext>
            </a:extLst>
          </p:cNvPr>
          <p:cNvSpPr txBox="1">
            <a:spLocks/>
          </p:cNvSpPr>
          <p:nvPr/>
        </p:nvSpPr>
        <p:spPr>
          <a:xfrm>
            <a:off x="781050" y="572560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b="1" kern="1200">
                <a:solidFill>
                  <a:schemeClr val="bg1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4D4D4C"/>
                </a:solidFill>
              </a:rPr>
              <a:t>9th August 2021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83E63A0-0855-4B3E-842A-334B48F05837}"/>
              </a:ext>
            </a:extLst>
          </p:cNvPr>
          <p:cNvSpPr txBox="1">
            <a:spLocks/>
          </p:cNvSpPr>
          <p:nvPr/>
        </p:nvSpPr>
        <p:spPr>
          <a:xfrm>
            <a:off x="781049" y="5177915"/>
            <a:ext cx="32374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b="1" kern="1200">
                <a:solidFill>
                  <a:schemeClr val="bg1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4D4D4C"/>
                </a:solidFill>
              </a:rPr>
              <a:t>Animesh( Leader ), Nikita and Charley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6224FA-7892-4549-B444-D75ADE131A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435"/>
            <a:ext cx="2076214" cy="207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9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04D9-4139-4553-BD00-1ED662B5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384" y="387952"/>
            <a:ext cx="7327231" cy="911384"/>
          </a:xfrm>
        </p:spPr>
        <p:txBody>
          <a:bodyPr/>
          <a:lstStyle/>
          <a:p>
            <a:r>
              <a:rPr lang="en-IN" sz="4800" dirty="0"/>
              <a:t>Customer Wants Vs Needs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BF18D-4200-4D4A-8987-9C71C4328369}"/>
              </a:ext>
            </a:extLst>
          </p:cNvPr>
          <p:cNvSpPr txBox="1"/>
          <p:nvPr/>
        </p:nvSpPr>
        <p:spPr>
          <a:xfrm>
            <a:off x="1046747" y="1554973"/>
            <a:ext cx="2153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 Short Survey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99F49B-460B-4156-AEEB-C425F3722B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55226" y="1699446"/>
            <a:ext cx="3815899" cy="4605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905806-F660-405A-9E8A-D28340B79CA5}"/>
              </a:ext>
            </a:extLst>
          </p:cNvPr>
          <p:cNvSpPr txBox="1"/>
          <p:nvPr/>
        </p:nvSpPr>
        <p:spPr>
          <a:xfrm>
            <a:off x="523372" y="2210720"/>
            <a:ext cx="32004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https://forms.gle/DQmQbG66wmDbdgYE9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571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DE11-8B30-4A69-8F45-50B442350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538" y="524843"/>
            <a:ext cx="3997492" cy="1315987"/>
          </a:xfrm>
        </p:spPr>
        <p:txBody>
          <a:bodyPr/>
          <a:lstStyle/>
          <a:p>
            <a:r>
              <a:rPr lang="en-IN" sz="6600" dirty="0"/>
              <a:t>Outcome</a:t>
            </a:r>
            <a:endParaRPr lang="en-IN" sz="8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5DA135-C6C7-4C8E-8526-619C93246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059018"/>
              </p:ext>
            </p:extLst>
          </p:nvPr>
        </p:nvGraphicFramePr>
        <p:xfrm>
          <a:off x="1197142" y="1873450"/>
          <a:ext cx="6749716" cy="44236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18506">
                  <a:extLst>
                    <a:ext uri="{9D8B030D-6E8A-4147-A177-3AD203B41FA5}">
                      <a16:colId xmlns:a16="http://schemas.microsoft.com/office/drawing/2014/main" val="1239653905"/>
                    </a:ext>
                  </a:extLst>
                </a:gridCol>
                <a:gridCol w="1865605">
                  <a:extLst>
                    <a:ext uri="{9D8B030D-6E8A-4147-A177-3AD203B41FA5}">
                      <a16:colId xmlns:a16="http://schemas.microsoft.com/office/drawing/2014/main" val="3708237850"/>
                    </a:ext>
                  </a:extLst>
                </a:gridCol>
                <a:gridCol w="1865605">
                  <a:extLst>
                    <a:ext uri="{9D8B030D-6E8A-4147-A177-3AD203B41FA5}">
                      <a16:colId xmlns:a16="http://schemas.microsoft.com/office/drawing/2014/main" val="1677688438"/>
                    </a:ext>
                  </a:extLst>
                </a:gridCol>
              </a:tblGrid>
              <a:tr h="302394"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Features</a:t>
                      </a:r>
                      <a:endParaRPr lang="en-IN" sz="4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solidFill>
                      <a:srgbClr val="D8213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Client Want</a:t>
                      </a:r>
                      <a:endParaRPr lang="en-IN" sz="4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213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Client Need</a:t>
                      </a:r>
                      <a:endParaRPr lang="en-IN" sz="4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21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91986"/>
                  </a:ext>
                </a:extLst>
              </a:tr>
              <a:tr h="302394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Colourful Patch</a:t>
                      </a:r>
                      <a:endParaRPr lang="en-IN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8213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Y</a:t>
                      </a:r>
                      <a:endParaRPr lang="en-IN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N</a:t>
                      </a:r>
                      <a:endParaRPr lang="en-IN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736944"/>
                  </a:ext>
                </a:extLst>
              </a:tr>
              <a:tr h="302394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Navigation</a:t>
                      </a:r>
                      <a:endParaRPr lang="en-IN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8213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Y</a:t>
                      </a:r>
                      <a:endParaRPr lang="en-IN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Y</a:t>
                      </a:r>
                      <a:endParaRPr lang="en-IN" sz="4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726219"/>
                  </a:ext>
                </a:extLst>
              </a:tr>
              <a:tr h="302394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Music</a:t>
                      </a:r>
                      <a:endParaRPr lang="en-IN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8213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Y</a:t>
                      </a:r>
                      <a:endParaRPr lang="en-IN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Y</a:t>
                      </a:r>
                      <a:endParaRPr lang="en-IN" sz="4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230177"/>
                  </a:ext>
                </a:extLst>
              </a:tr>
              <a:tr h="302394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Radium Glow </a:t>
                      </a:r>
                      <a:endParaRPr lang="en-IN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8213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Y</a:t>
                      </a:r>
                      <a:endParaRPr lang="en-IN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N</a:t>
                      </a:r>
                      <a:endParaRPr lang="en-IN" sz="4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42862"/>
                  </a:ext>
                </a:extLst>
              </a:tr>
              <a:tr h="552651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Display screen on Visor</a:t>
                      </a:r>
                      <a:endParaRPr lang="en-IN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8213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Y</a:t>
                      </a:r>
                      <a:endParaRPr lang="en-IN" sz="4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N</a:t>
                      </a:r>
                      <a:endParaRPr lang="en-IN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880986"/>
                  </a:ext>
                </a:extLst>
              </a:tr>
              <a:tr h="279134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Control button on Helmet</a:t>
                      </a:r>
                      <a:endParaRPr lang="en-IN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8213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Y</a:t>
                      </a:r>
                      <a:endParaRPr lang="en-IN" sz="4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Y</a:t>
                      </a:r>
                      <a:endParaRPr lang="en-IN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720697"/>
                  </a:ext>
                </a:extLst>
              </a:tr>
              <a:tr h="302394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Calls</a:t>
                      </a:r>
                      <a:endParaRPr lang="en-IN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8213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Y</a:t>
                      </a:r>
                      <a:endParaRPr lang="en-IN" sz="4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Y</a:t>
                      </a:r>
                      <a:endParaRPr lang="en-IN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462691"/>
                  </a:ext>
                </a:extLst>
              </a:tr>
              <a:tr h="302394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Virtual Reality</a:t>
                      </a:r>
                      <a:endParaRPr lang="en-IN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8213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Y</a:t>
                      </a:r>
                      <a:endParaRPr lang="en-IN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N</a:t>
                      </a:r>
                      <a:endParaRPr lang="en-IN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60"/>
                  </a:ext>
                </a:extLst>
              </a:tr>
              <a:tr h="302394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Group Sync</a:t>
                      </a:r>
                      <a:endParaRPr lang="en-IN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8213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Y</a:t>
                      </a:r>
                      <a:endParaRPr lang="en-IN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Y</a:t>
                      </a:r>
                      <a:endParaRPr lang="en-IN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513967"/>
                  </a:ext>
                </a:extLst>
              </a:tr>
              <a:tr h="302394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Noise reduction</a:t>
                      </a:r>
                      <a:endParaRPr lang="en-IN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8213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Y</a:t>
                      </a:r>
                      <a:endParaRPr lang="en-IN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N</a:t>
                      </a:r>
                      <a:endParaRPr lang="en-IN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751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185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9942-4806-456B-AD3A-E696CC17C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027" y="223377"/>
            <a:ext cx="4365946" cy="590356"/>
          </a:xfrm>
        </p:spPr>
        <p:txBody>
          <a:bodyPr/>
          <a:lstStyle/>
          <a:p>
            <a:r>
              <a:rPr lang="en-IN" sz="3200" dirty="0"/>
              <a:t>Risk Identification Index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8FED00-A04A-4D5C-BB3A-906C7E7C8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812337"/>
              </p:ext>
            </p:extLst>
          </p:nvPr>
        </p:nvGraphicFramePr>
        <p:xfrm>
          <a:off x="1084107" y="1038466"/>
          <a:ext cx="6975786" cy="5043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7500">
                  <a:extLst>
                    <a:ext uri="{9D8B030D-6E8A-4147-A177-3AD203B41FA5}">
                      <a16:colId xmlns:a16="http://schemas.microsoft.com/office/drawing/2014/main" val="3929481899"/>
                    </a:ext>
                  </a:extLst>
                </a:gridCol>
                <a:gridCol w="658618">
                  <a:extLst>
                    <a:ext uri="{9D8B030D-6E8A-4147-A177-3AD203B41FA5}">
                      <a16:colId xmlns:a16="http://schemas.microsoft.com/office/drawing/2014/main" val="1985547330"/>
                    </a:ext>
                  </a:extLst>
                </a:gridCol>
                <a:gridCol w="296842">
                  <a:extLst>
                    <a:ext uri="{9D8B030D-6E8A-4147-A177-3AD203B41FA5}">
                      <a16:colId xmlns:a16="http://schemas.microsoft.com/office/drawing/2014/main" val="388545613"/>
                    </a:ext>
                  </a:extLst>
                </a:gridCol>
                <a:gridCol w="2866380">
                  <a:extLst>
                    <a:ext uri="{9D8B030D-6E8A-4147-A177-3AD203B41FA5}">
                      <a16:colId xmlns:a16="http://schemas.microsoft.com/office/drawing/2014/main" val="3505506771"/>
                    </a:ext>
                  </a:extLst>
                </a:gridCol>
                <a:gridCol w="185526">
                  <a:extLst>
                    <a:ext uri="{9D8B030D-6E8A-4147-A177-3AD203B41FA5}">
                      <a16:colId xmlns:a16="http://schemas.microsoft.com/office/drawing/2014/main" val="1307235448"/>
                    </a:ext>
                  </a:extLst>
                </a:gridCol>
                <a:gridCol w="473092">
                  <a:extLst>
                    <a:ext uri="{9D8B030D-6E8A-4147-A177-3AD203B41FA5}">
                      <a16:colId xmlns:a16="http://schemas.microsoft.com/office/drawing/2014/main" val="625968506"/>
                    </a:ext>
                  </a:extLst>
                </a:gridCol>
                <a:gridCol w="723552">
                  <a:extLst>
                    <a:ext uri="{9D8B030D-6E8A-4147-A177-3AD203B41FA5}">
                      <a16:colId xmlns:a16="http://schemas.microsoft.com/office/drawing/2014/main" val="2155823876"/>
                    </a:ext>
                  </a:extLst>
                </a:gridCol>
                <a:gridCol w="714276">
                  <a:extLst>
                    <a:ext uri="{9D8B030D-6E8A-4147-A177-3AD203B41FA5}">
                      <a16:colId xmlns:a16="http://schemas.microsoft.com/office/drawing/2014/main" val="1121897823"/>
                    </a:ext>
                  </a:extLst>
                </a:gridCol>
              </a:tblGrid>
              <a:tr h="296842"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Risk Category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Scope Triangle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Event#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Event 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Y/N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Probability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Priority(H/L/M)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Mitigate(Y/M/N)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6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6406"/>
                  </a:ext>
                </a:extLst>
              </a:tr>
              <a:tr h="252316">
                <a:tc>
                  <a:txBody>
                    <a:bodyPr/>
                    <a:lstStyle/>
                    <a:p>
                      <a:endParaRPr lang="en-IN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541215"/>
                  </a:ext>
                </a:extLst>
              </a:tr>
              <a:tr h="185526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Technology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Scope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TS1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Hardware might not connect with future devices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30%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M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660933"/>
                  </a:ext>
                </a:extLst>
              </a:tr>
              <a:tr h="252316"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TS2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Present web services might stop its services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5%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H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902561"/>
                  </a:ext>
                </a:extLst>
              </a:tr>
              <a:tr h="252316"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TS3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Device not syncing with group of mobiles(BT capacity is 7 peoples)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50%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M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531841"/>
                  </a:ext>
                </a:extLst>
              </a:tr>
              <a:tr h="252316">
                <a:tc>
                  <a:txBody>
                    <a:bodyPr/>
                    <a:lstStyle/>
                    <a:p>
                      <a:endParaRPr lang="en-IN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TS4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Hardware availability or change of vendor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60%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H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M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6338"/>
                  </a:ext>
                </a:extLst>
              </a:tr>
              <a:tr h="252316">
                <a:tc>
                  <a:txBody>
                    <a:bodyPr/>
                    <a:lstStyle/>
                    <a:p>
                      <a:endParaRPr lang="en-IN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0812"/>
                  </a:ext>
                </a:extLst>
              </a:tr>
              <a:tr h="252316"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Cost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TC1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Unexpected need to acquire hardware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20%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H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M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157762"/>
                  </a:ext>
                </a:extLst>
              </a:tr>
              <a:tr h="252316"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TC2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Unexpected need to acquire software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10%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H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M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388333"/>
                  </a:ext>
                </a:extLst>
              </a:tr>
              <a:tr h="252316"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TC3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Cost of Web services might increase 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90%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896090"/>
                  </a:ext>
                </a:extLst>
              </a:tr>
              <a:tr h="252316"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048813"/>
                  </a:ext>
                </a:extLst>
              </a:tr>
              <a:tr h="252316">
                <a:tc>
                  <a:txBody>
                    <a:bodyPr/>
                    <a:lstStyle/>
                    <a:p>
                      <a:endParaRPr lang="en-IN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Time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TT1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Service disruptions by vendors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15%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H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05121"/>
                  </a:ext>
                </a:extLst>
              </a:tr>
              <a:tr h="252316">
                <a:tc>
                  <a:txBody>
                    <a:bodyPr/>
                    <a:lstStyle/>
                    <a:p>
                      <a:endParaRPr lang="en-IN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TT2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Software integrated API’s updates might cause delay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20%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997051"/>
                  </a:ext>
                </a:extLst>
              </a:tr>
              <a:tr h="252316">
                <a:tc>
                  <a:txBody>
                    <a:bodyPr/>
                    <a:lstStyle/>
                    <a:p>
                      <a:endParaRPr lang="en-IN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334687"/>
                  </a:ext>
                </a:extLst>
              </a:tr>
              <a:tr h="252316">
                <a:tc>
                  <a:txBody>
                    <a:bodyPr/>
                    <a:lstStyle/>
                    <a:p>
                      <a:endParaRPr lang="en-IN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Quality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TQ1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Cotton patch might come off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10%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H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Y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695866"/>
                  </a:ext>
                </a:extLst>
              </a:tr>
              <a:tr h="252316">
                <a:tc>
                  <a:txBody>
                    <a:bodyPr/>
                    <a:lstStyle/>
                    <a:p>
                      <a:endParaRPr lang="en-IN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TQ2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Patch might not be properly stitch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10%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Y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05" marR="37105" marT="37105" marB="371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612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24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0EF5CF9-905C-46B6-8D56-CAB2DAA22C8C}"/>
              </a:ext>
            </a:extLst>
          </p:cNvPr>
          <p:cNvSpPr txBox="1">
            <a:spLocks/>
          </p:cNvSpPr>
          <p:nvPr/>
        </p:nvSpPr>
        <p:spPr>
          <a:xfrm>
            <a:off x="2389027" y="223377"/>
            <a:ext cx="4365946" cy="5903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rgbClr val="CC0633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IN" sz="3200" dirty="0"/>
              <a:t>Risk Identification Index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E59F67-217E-4576-ACD5-9594C4FAE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123610"/>
              </p:ext>
            </p:extLst>
          </p:nvPr>
        </p:nvGraphicFramePr>
        <p:xfrm>
          <a:off x="1010092" y="1020725"/>
          <a:ext cx="7293935" cy="48979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6873">
                  <a:extLst>
                    <a:ext uri="{9D8B030D-6E8A-4147-A177-3AD203B41FA5}">
                      <a16:colId xmlns:a16="http://schemas.microsoft.com/office/drawing/2014/main" val="4167112764"/>
                    </a:ext>
                  </a:extLst>
                </a:gridCol>
                <a:gridCol w="708007">
                  <a:extLst>
                    <a:ext uri="{9D8B030D-6E8A-4147-A177-3AD203B41FA5}">
                      <a16:colId xmlns:a16="http://schemas.microsoft.com/office/drawing/2014/main" val="2015981247"/>
                    </a:ext>
                  </a:extLst>
                </a:gridCol>
                <a:gridCol w="456074">
                  <a:extLst>
                    <a:ext uri="{9D8B030D-6E8A-4147-A177-3AD203B41FA5}">
                      <a16:colId xmlns:a16="http://schemas.microsoft.com/office/drawing/2014/main" val="3510453988"/>
                    </a:ext>
                  </a:extLst>
                </a:gridCol>
                <a:gridCol w="2167766">
                  <a:extLst>
                    <a:ext uri="{9D8B030D-6E8A-4147-A177-3AD203B41FA5}">
                      <a16:colId xmlns:a16="http://schemas.microsoft.com/office/drawing/2014/main" val="4156034153"/>
                    </a:ext>
                  </a:extLst>
                </a:gridCol>
                <a:gridCol w="336182">
                  <a:extLst>
                    <a:ext uri="{9D8B030D-6E8A-4147-A177-3AD203B41FA5}">
                      <a16:colId xmlns:a16="http://schemas.microsoft.com/office/drawing/2014/main" val="2452387598"/>
                    </a:ext>
                  </a:extLst>
                </a:gridCol>
                <a:gridCol w="666693">
                  <a:extLst>
                    <a:ext uri="{9D8B030D-6E8A-4147-A177-3AD203B41FA5}">
                      <a16:colId xmlns:a16="http://schemas.microsoft.com/office/drawing/2014/main" val="587499702"/>
                    </a:ext>
                  </a:extLst>
                </a:gridCol>
                <a:gridCol w="932399">
                  <a:extLst>
                    <a:ext uri="{9D8B030D-6E8A-4147-A177-3AD203B41FA5}">
                      <a16:colId xmlns:a16="http://schemas.microsoft.com/office/drawing/2014/main" val="301885944"/>
                    </a:ext>
                  </a:extLst>
                </a:gridCol>
                <a:gridCol w="959941">
                  <a:extLst>
                    <a:ext uri="{9D8B030D-6E8A-4147-A177-3AD203B41FA5}">
                      <a16:colId xmlns:a16="http://schemas.microsoft.com/office/drawing/2014/main" val="1380544768"/>
                    </a:ext>
                  </a:extLst>
                </a:gridCol>
              </a:tblGrid>
              <a:tr h="466773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Risk Category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solidFill>
                      <a:srgbClr val="D41B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Scope Triangle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1B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Event#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1B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Event 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1B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Y/N 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1B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Probability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1B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Priority(H/L/M)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1B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Mitigate(Y/M/N)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1B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762572"/>
                  </a:ext>
                </a:extLst>
              </a:tr>
              <a:tr h="391144">
                <a:tc>
                  <a:txBody>
                    <a:bodyPr/>
                    <a:lstStyle/>
                    <a:p>
                      <a:endParaRPr lang="en-IN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19" marR="35719" marT="35719" marB="357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41B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629442"/>
                  </a:ext>
                </a:extLst>
              </a:tr>
              <a:tr h="466773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Project Management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41B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Quality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PQ1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Incase of accidents the device might break and cause injury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Y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2%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H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29717"/>
                  </a:ext>
                </a:extLst>
              </a:tr>
              <a:tr h="391144">
                <a:tc>
                  <a:txBody>
                    <a:bodyPr/>
                    <a:lstStyle/>
                    <a:p>
                      <a:endParaRPr lang="en-IN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19" marR="35719" marT="35719" marB="357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41B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PQ2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Inaccurate budget assumptions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Y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30%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Y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339574"/>
                  </a:ext>
                </a:extLst>
              </a:tr>
              <a:tr h="466773">
                <a:tc>
                  <a:txBody>
                    <a:bodyPr/>
                    <a:lstStyle/>
                    <a:p>
                      <a:endParaRPr lang="en-IN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19" marR="35719" marT="35719" marB="357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41B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Scope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PS1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Existing market coming up with better solutions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Y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28%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N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963374"/>
                  </a:ext>
                </a:extLst>
              </a:tr>
              <a:tr h="391144">
                <a:tc>
                  <a:txBody>
                    <a:bodyPr/>
                    <a:lstStyle/>
                    <a:p>
                      <a:endParaRPr lang="en-IN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19" marR="35719" marT="35719" marB="357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41B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PS2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Unavailibilty of internet 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Y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15%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N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648459"/>
                  </a:ext>
                </a:extLst>
              </a:tr>
              <a:tr h="391144">
                <a:tc>
                  <a:txBody>
                    <a:bodyPr/>
                    <a:lstStyle/>
                    <a:p>
                      <a:endParaRPr lang="en-IN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19" marR="35719" marT="35719" marB="357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41B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Resource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PR1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Delivery of raw material 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Y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10%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M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N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213345"/>
                  </a:ext>
                </a:extLst>
              </a:tr>
              <a:tr h="391144">
                <a:tc>
                  <a:txBody>
                    <a:bodyPr/>
                    <a:lstStyle/>
                    <a:p>
                      <a:endParaRPr lang="en-IN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19" marR="35719" marT="35719" marB="357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41B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PR2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Return/replace damaged materials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Y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15%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320405"/>
                  </a:ext>
                </a:extLst>
              </a:tr>
              <a:tr h="391144">
                <a:tc>
                  <a:txBody>
                    <a:bodyPr/>
                    <a:lstStyle/>
                    <a:p>
                      <a:endParaRPr lang="en-IN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19" marR="35719" marT="35719" marB="357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41B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Time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PT1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Task duration estimate too optimistic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Y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15%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Y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254"/>
                  </a:ext>
                </a:extLst>
              </a:tr>
              <a:tr h="391144">
                <a:tc>
                  <a:txBody>
                    <a:bodyPr/>
                    <a:lstStyle/>
                    <a:p>
                      <a:endParaRPr lang="en-IN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19" marR="35719" marT="35719" marB="357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41B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PT2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Difficulty scheduling meeting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Y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5%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Y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701623"/>
                  </a:ext>
                </a:extLst>
              </a:tr>
              <a:tr h="391144">
                <a:tc>
                  <a:txBody>
                    <a:bodyPr/>
                    <a:lstStyle/>
                    <a:p>
                      <a:endParaRPr lang="en-IN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19" marR="35719" marT="35719" marB="357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41B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Cost 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PC1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Less demand but high production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Y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20%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L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Y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93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410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62A1532-BB20-499B-8390-5E7B14064061}"/>
              </a:ext>
            </a:extLst>
          </p:cNvPr>
          <p:cNvSpPr txBox="1">
            <a:spLocks/>
          </p:cNvSpPr>
          <p:nvPr/>
        </p:nvSpPr>
        <p:spPr>
          <a:xfrm>
            <a:off x="2389027" y="223377"/>
            <a:ext cx="4365946" cy="5903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rgbClr val="CC0633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IN" sz="3200" dirty="0"/>
              <a:t>Risk Identification Index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FA9AA-3758-4C1E-A129-02B4E086C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800434"/>
              </p:ext>
            </p:extLst>
          </p:nvPr>
        </p:nvGraphicFramePr>
        <p:xfrm>
          <a:off x="563526" y="1153992"/>
          <a:ext cx="8133907" cy="45500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9731">
                  <a:extLst>
                    <a:ext uri="{9D8B030D-6E8A-4147-A177-3AD203B41FA5}">
                      <a16:colId xmlns:a16="http://schemas.microsoft.com/office/drawing/2014/main" val="1329288948"/>
                    </a:ext>
                  </a:extLst>
                </a:gridCol>
                <a:gridCol w="789542">
                  <a:extLst>
                    <a:ext uri="{9D8B030D-6E8A-4147-A177-3AD203B41FA5}">
                      <a16:colId xmlns:a16="http://schemas.microsoft.com/office/drawing/2014/main" val="2619536179"/>
                    </a:ext>
                  </a:extLst>
                </a:gridCol>
                <a:gridCol w="508595">
                  <a:extLst>
                    <a:ext uri="{9D8B030D-6E8A-4147-A177-3AD203B41FA5}">
                      <a16:colId xmlns:a16="http://schemas.microsoft.com/office/drawing/2014/main" val="3765318796"/>
                    </a:ext>
                  </a:extLst>
                </a:gridCol>
                <a:gridCol w="2417407">
                  <a:extLst>
                    <a:ext uri="{9D8B030D-6E8A-4147-A177-3AD203B41FA5}">
                      <a16:colId xmlns:a16="http://schemas.microsoft.com/office/drawing/2014/main" val="1560568588"/>
                    </a:ext>
                  </a:extLst>
                </a:gridCol>
                <a:gridCol w="374897">
                  <a:extLst>
                    <a:ext uri="{9D8B030D-6E8A-4147-A177-3AD203B41FA5}">
                      <a16:colId xmlns:a16="http://schemas.microsoft.com/office/drawing/2014/main" val="3236454880"/>
                    </a:ext>
                  </a:extLst>
                </a:gridCol>
                <a:gridCol w="743470">
                  <a:extLst>
                    <a:ext uri="{9D8B030D-6E8A-4147-A177-3AD203B41FA5}">
                      <a16:colId xmlns:a16="http://schemas.microsoft.com/office/drawing/2014/main" val="2971929186"/>
                    </a:ext>
                  </a:extLst>
                </a:gridCol>
                <a:gridCol w="1039775">
                  <a:extLst>
                    <a:ext uri="{9D8B030D-6E8A-4147-A177-3AD203B41FA5}">
                      <a16:colId xmlns:a16="http://schemas.microsoft.com/office/drawing/2014/main" val="786305769"/>
                    </a:ext>
                  </a:extLst>
                </a:gridCol>
                <a:gridCol w="1070490">
                  <a:extLst>
                    <a:ext uri="{9D8B030D-6E8A-4147-A177-3AD203B41FA5}">
                      <a16:colId xmlns:a16="http://schemas.microsoft.com/office/drawing/2014/main" val="717200290"/>
                    </a:ext>
                  </a:extLst>
                </a:gridCol>
              </a:tblGrid>
              <a:tr h="290855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Risk Category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Scope Triangle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Event#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Event 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Y/N 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Probability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Priority(H/L/M)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Mitigate(Y/M/N)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6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134199"/>
                  </a:ext>
                </a:extLst>
              </a:tr>
              <a:tr h="180959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Organizational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Cost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OC1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Deliverable rejected at last minute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Y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5%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H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339519"/>
                  </a:ext>
                </a:extLst>
              </a:tr>
              <a:tr h="241613">
                <a:tc>
                  <a:txBody>
                    <a:bodyPr/>
                    <a:lstStyle/>
                    <a:p>
                      <a:endParaRPr lang="en-IN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OC2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Unable to payoff the loan amount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Y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25%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H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Y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836441"/>
                  </a:ext>
                </a:extLst>
              </a:tr>
              <a:tr h="290855">
                <a:tc>
                  <a:txBody>
                    <a:bodyPr/>
                    <a:lstStyle/>
                    <a:p>
                      <a:endParaRPr lang="en-IN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Scope 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OS1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Hired employee left before completing the task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Y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30%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Y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741324"/>
                  </a:ext>
                </a:extLst>
              </a:tr>
              <a:tr h="241613">
                <a:tc>
                  <a:txBody>
                    <a:bodyPr/>
                    <a:lstStyle/>
                    <a:p>
                      <a:endParaRPr lang="en-IN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Time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OT1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Slow knowledge transfer 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Y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5%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Y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039495"/>
                  </a:ext>
                </a:extLst>
              </a:tr>
              <a:tr h="241613">
                <a:tc>
                  <a:txBody>
                    <a:bodyPr/>
                    <a:lstStyle/>
                    <a:p>
                      <a:endParaRPr lang="en-IN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OT2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Excessive amount of leaves 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Y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5%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Y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782781"/>
                  </a:ext>
                </a:extLst>
              </a:tr>
              <a:tr h="290855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External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Resources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ER1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Unavailability of hardware raw material (pandemic/disaster)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Y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4%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H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146138"/>
                  </a:ext>
                </a:extLst>
              </a:tr>
              <a:tr h="241613">
                <a:tc>
                  <a:txBody>
                    <a:bodyPr/>
                    <a:lstStyle/>
                    <a:p>
                      <a:endParaRPr lang="en-IN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Cost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EC1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Inflation due to pandemic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Y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4%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21875"/>
                  </a:ext>
                </a:extLst>
              </a:tr>
              <a:tr h="290855">
                <a:tc>
                  <a:txBody>
                    <a:bodyPr/>
                    <a:lstStyle/>
                    <a:p>
                      <a:endParaRPr lang="en-IN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Time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ET1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Employee availability due to pandemics/disasters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Y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20%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H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56517"/>
                  </a:ext>
                </a:extLst>
              </a:tr>
              <a:tr h="290855">
                <a:tc>
                  <a:txBody>
                    <a:bodyPr/>
                    <a:lstStyle/>
                    <a:p>
                      <a:endParaRPr lang="en-IN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ET2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Natural disasters might delay the production and sales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Y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10%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729185"/>
                  </a:ext>
                </a:extLst>
              </a:tr>
              <a:tr h="290855">
                <a:tc>
                  <a:txBody>
                    <a:bodyPr/>
                    <a:lstStyle/>
                    <a:p>
                      <a:endParaRPr lang="en-IN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Scope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ES1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Pandemic might reduce the product usage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Y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5%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H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193730"/>
                  </a:ext>
                </a:extLst>
              </a:tr>
              <a:tr h="290855">
                <a:tc>
                  <a:txBody>
                    <a:bodyPr/>
                    <a:lstStyle/>
                    <a:p>
                      <a:endParaRPr lang="en-IN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Quality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EQ1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Weather conditions might affect the internet connectivity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Y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15%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64" marR="29564" marT="29564" marB="2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712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645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EB94B352-7DB3-0A4C-BF79-6CAD28ABE00F}"/>
              </a:ext>
            </a:extLst>
          </p:cNvPr>
          <p:cNvSpPr/>
          <p:nvPr/>
        </p:nvSpPr>
        <p:spPr>
          <a:xfrm>
            <a:off x="3213156" y="154104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3BE30E-1D5D-0D4B-9E90-0B02F33BB2C4}"/>
              </a:ext>
            </a:extLst>
          </p:cNvPr>
          <p:cNvSpPr/>
          <p:nvPr/>
        </p:nvSpPr>
        <p:spPr>
          <a:xfrm>
            <a:off x="2134645" y="901819"/>
            <a:ext cx="4176346" cy="18991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350" dirty="0"/>
              <a:t>Operating costs</a:t>
            </a:r>
            <a:endParaRPr kumimoji="1" lang="zh-CN" altLang="en-US" sz="135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8874DE-385B-854F-B4FB-2D7AE4F85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781" y="1906670"/>
            <a:ext cx="1428750" cy="142875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1EEBFE4A-EB44-4D47-9141-FB37805051BB}"/>
              </a:ext>
            </a:extLst>
          </p:cNvPr>
          <p:cNvSpPr/>
          <p:nvPr/>
        </p:nvSpPr>
        <p:spPr>
          <a:xfrm>
            <a:off x="3484264" y="1812883"/>
            <a:ext cx="1620000" cy="1620000"/>
          </a:xfrm>
          <a:prstGeom prst="ellipse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A0037E8-813D-2845-9CAD-0DFEDE4E0CC1}"/>
              </a:ext>
            </a:extLst>
          </p:cNvPr>
          <p:cNvSpPr/>
          <p:nvPr/>
        </p:nvSpPr>
        <p:spPr>
          <a:xfrm>
            <a:off x="3541414" y="1870033"/>
            <a:ext cx="1503485" cy="1502024"/>
          </a:xfrm>
          <a:prstGeom prst="ellipse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B751772-3FC4-C547-AEFD-E67E3119FE7D}"/>
              </a:ext>
            </a:extLst>
          </p:cNvPr>
          <p:cNvSpPr/>
          <p:nvPr/>
        </p:nvSpPr>
        <p:spPr>
          <a:xfrm>
            <a:off x="3010656" y="2305346"/>
            <a:ext cx="405000" cy="4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D39359B-FF43-CF46-BB58-518CD134BF82}"/>
              </a:ext>
            </a:extLst>
          </p:cNvPr>
          <p:cNvSpPr/>
          <p:nvPr/>
        </p:nvSpPr>
        <p:spPr>
          <a:xfrm>
            <a:off x="5181605" y="2307170"/>
            <a:ext cx="405000" cy="4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ECBB164-48A0-C44A-AE04-7D5A11B92BF0}"/>
              </a:ext>
            </a:extLst>
          </p:cNvPr>
          <p:cNvCxnSpPr>
            <a:cxnSpLocks/>
          </p:cNvCxnSpPr>
          <p:nvPr/>
        </p:nvCxnSpPr>
        <p:spPr>
          <a:xfrm>
            <a:off x="2338753" y="2507846"/>
            <a:ext cx="87440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35C9EF5F-5B3B-8443-B31E-577A8F011BFC}"/>
              </a:ext>
            </a:extLst>
          </p:cNvPr>
          <p:cNvCxnSpPr>
            <a:cxnSpLocks/>
          </p:cNvCxnSpPr>
          <p:nvPr/>
        </p:nvCxnSpPr>
        <p:spPr>
          <a:xfrm>
            <a:off x="5287666" y="2507846"/>
            <a:ext cx="87440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1472F5DB-93B2-0F4D-BC51-0A442DCE1F56}"/>
              </a:ext>
            </a:extLst>
          </p:cNvPr>
          <p:cNvSpPr txBox="1"/>
          <p:nvPr/>
        </p:nvSpPr>
        <p:spPr>
          <a:xfrm>
            <a:off x="466785" y="1334573"/>
            <a:ext cx="28878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100" b="1" dirty="0"/>
              <a:t> </a:t>
            </a:r>
            <a:r>
              <a:rPr kumimoji="1" lang="en-US" altLang="zh-CN" sz="2100" b="1" dirty="0"/>
              <a:t>Manufacturing Costs</a:t>
            </a:r>
            <a:endParaRPr kumimoji="1" lang="zh-CN" altLang="en-US" sz="2100" b="1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5B89461-0DE8-0040-A3C8-5360CA058A6F}"/>
              </a:ext>
            </a:extLst>
          </p:cNvPr>
          <p:cNvSpPr/>
          <p:nvPr/>
        </p:nvSpPr>
        <p:spPr>
          <a:xfrm>
            <a:off x="5766664" y="1344837"/>
            <a:ext cx="195258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00" b="1" dirty="0"/>
              <a:t>Operating </a:t>
            </a:r>
            <a:r>
              <a:rPr lang="en-US" altLang="zh-CN" sz="2100" b="1" dirty="0"/>
              <a:t>C</a:t>
            </a:r>
            <a:r>
              <a:rPr lang="zh-CN" altLang="en-US" sz="2100" b="1" dirty="0"/>
              <a:t>osts</a:t>
            </a:r>
          </a:p>
        </p:txBody>
      </p:sp>
      <p:graphicFrame>
        <p:nvGraphicFramePr>
          <p:cNvPr id="33" name="图表 32">
            <a:extLst>
              <a:ext uri="{FF2B5EF4-FFF2-40B4-BE49-F238E27FC236}">
                <a16:creationId xmlns:a16="http://schemas.microsoft.com/office/drawing/2014/main" id="{2C11B6EE-5AAF-7845-8066-5676DEB463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0907580"/>
              </p:ext>
            </p:extLst>
          </p:nvPr>
        </p:nvGraphicFramePr>
        <p:xfrm>
          <a:off x="337515" y="1613795"/>
          <a:ext cx="3109381" cy="3145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5" name="图片 34">
            <a:extLst>
              <a:ext uri="{FF2B5EF4-FFF2-40B4-BE49-F238E27FC236}">
                <a16:creationId xmlns:a16="http://schemas.microsoft.com/office/drawing/2014/main" id="{B54EA287-9AEA-E542-9701-A05AD054D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653" y="4759582"/>
            <a:ext cx="1707285" cy="1449474"/>
          </a:xfrm>
          <a:prstGeom prst="rect">
            <a:avLst/>
          </a:prstGeom>
        </p:spPr>
      </p:pic>
      <p:graphicFrame>
        <p:nvGraphicFramePr>
          <p:cNvPr id="37" name="图表 36">
            <a:extLst>
              <a:ext uri="{FF2B5EF4-FFF2-40B4-BE49-F238E27FC236}">
                <a16:creationId xmlns:a16="http://schemas.microsoft.com/office/drawing/2014/main" id="{E7B2C922-91CE-284C-9B70-79A788E5B1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2382564"/>
              </p:ext>
            </p:extLst>
          </p:nvPr>
        </p:nvGraphicFramePr>
        <p:xfrm>
          <a:off x="4365888" y="-7987"/>
          <a:ext cx="5384168" cy="4747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38" name="图片 37">
            <a:extLst>
              <a:ext uri="{FF2B5EF4-FFF2-40B4-BE49-F238E27FC236}">
                <a16:creationId xmlns:a16="http://schemas.microsoft.com/office/drawing/2014/main" id="{F9A49BEF-6ABB-B84F-938C-FEEC19E4B2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906" y="4911160"/>
            <a:ext cx="2559074" cy="1146317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8E21080-F801-41BF-B62E-89AFC55DE8AE}"/>
              </a:ext>
            </a:extLst>
          </p:cNvPr>
          <p:cNvSpPr txBox="1">
            <a:spLocks/>
          </p:cNvSpPr>
          <p:nvPr/>
        </p:nvSpPr>
        <p:spPr>
          <a:xfrm>
            <a:off x="2611938" y="409438"/>
            <a:ext cx="7543800" cy="10880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dirty="0">
                <a:solidFill>
                  <a:srgbClr val="CC0633"/>
                </a:solidFill>
                <a:latin typeface="Impact" panose="020B0806030902050204" pitchFamily="34" charset="0"/>
              </a:rPr>
              <a:t>Cost Analysis</a:t>
            </a:r>
            <a:endParaRPr lang="en-IN" sz="4000" u="sng" dirty="0">
              <a:solidFill>
                <a:srgbClr val="CC063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00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7AF4882-CE05-45D8-9CFB-F3820AC4AEEA}"/>
              </a:ext>
            </a:extLst>
          </p:cNvPr>
          <p:cNvSpPr txBox="1">
            <a:spLocks/>
          </p:cNvSpPr>
          <p:nvPr/>
        </p:nvSpPr>
        <p:spPr>
          <a:xfrm>
            <a:off x="195704" y="1641842"/>
            <a:ext cx="3583837" cy="758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rgbClr val="CC0633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IN" sz="4400" dirty="0"/>
              <a:t>Benefit Cost Ratio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52DD9-3729-48DE-A6F4-4D6A1F78B3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687824"/>
            <a:ext cx="3583837" cy="14224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91E5EA-5D02-4968-97C5-B855DED87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20630"/>
              </p:ext>
            </p:extLst>
          </p:nvPr>
        </p:nvGraphicFramePr>
        <p:xfrm>
          <a:off x="3779541" y="945823"/>
          <a:ext cx="5034849" cy="438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1269">
                  <a:extLst>
                    <a:ext uri="{9D8B030D-6E8A-4147-A177-3AD203B41FA5}">
                      <a16:colId xmlns:a16="http://schemas.microsoft.com/office/drawing/2014/main" val="1706130181"/>
                    </a:ext>
                  </a:extLst>
                </a:gridCol>
                <a:gridCol w="622122">
                  <a:extLst>
                    <a:ext uri="{9D8B030D-6E8A-4147-A177-3AD203B41FA5}">
                      <a16:colId xmlns:a16="http://schemas.microsoft.com/office/drawing/2014/main" val="2791738078"/>
                    </a:ext>
                  </a:extLst>
                </a:gridCol>
                <a:gridCol w="361699">
                  <a:extLst>
                    <a:ext uri="{9D8B030D-6E8A-4147-A177-3AD203B41FA5}">
                      <a16:colId xmlns:a16="http://schemas.microsoft.com/office/drawing/2014/main" val="3469772878"/>
                    </a:ext>
                  </a:extLst>
                </a:gridCol>
                <a:gridCol w="824674">
                  <a:extLst>
                    <a:ext uri="{9D8B030D-6E8A-4147-A177-3AD203B41FA5}">
                      <a16:colId xmlns:a16="http://schemas.microsoft.com/office/drawing/2014/main" val="1506821495"/>
                    </a:ext>
                  </a:extLst>
                </a:gridCol>
                <a:gridCol w="839569">
                  <a:extLst>
                    <a:ext uri="{9D8B030D-6E8A-4147-A177-3AD203B41FA5}">
                      <a16:colId xmlns:a16="http://schemas.microsoft.com/office/drawing/2014/main" val="3347929871"/>
                    </a:ext>
                  </a:extLst>
                </a:gridCol>
                <a:gridCol w="722971">
                  <a:extLst>
                    <a:ext uri="{9D8B030D-6E8A-4147-A177-3AD203B41FA5}">
                      <a16:colId xmlns:a16="http://schemas.microsoft.com/office/drawing/2014/main" val="2382051461"/>
                    </a:ext>
                  </a:extLst>
                </a:gridCol>
                <a:gridCol w="506378">
                  <a:extLst>
                    <a:ext uri="{9D8B030D-6E8A-4147-A177-3AD203B41FA5}">
                      <a16:colId xmlns:a16="http://schemas.microsoft.com/office/drawing/2014/main" val="3204970255"/>
                    </a:ext>
                  </a:extLst>
                </a:gridCol>
                <a:gridCol w="376167">
                  <a:extLst>
                    <a:ext uri="{9D8B030D-6E8A-4147-A177-3AD203B41FA5}">
                      <a16:colId xmlns:a16="http://schemas.microsoft.com/office/drawing/2014/main" val="410920208"/>
                    </a:ext>
                  </a:extLst>
                </a:gridCol>
              </a:tblGrid>
              <a:tr h="373842">
                <a:tc>
                  <a:txBody>
                    <a:bodyPr/>
                    <a:lstStyle/>
                    <a:p>
                      <a:endParaRPr lang="en-IN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Products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Cost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Extra cost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Per product cost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Input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Return 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Profit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6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640119"/>
                  </a:ext>
                </a:extLst>
              </a:tr>
              <a:tr h="343935">
                <a:tc>
                  <a:txBody>
                    <a:bodyPr/>
                    <a:lstStyle/>
                    <a:p>
                      <a:endParaRPr lang="en-IN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49446"/>
                  </a:ext>
                </a:extLst>
              </a:tr>
              <a:tr h="373842"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1st Year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200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11.15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2512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30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4742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6000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1258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267039"/>
                  </a:ext>
                </a:extLst>
              </a:tr>
              <a:tr h="373842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2nd Year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250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11.15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2512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30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5299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7500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2201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716843"/>
                  </a:ext>
                </a:extLst>
              </a:tr>
              <a:tr h="373842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3rd Year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250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11.15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2512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30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5299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7500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2201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2361"/>
                  </a:ext>
                </a:extLst>
              </a:tr>
              <a:tr h="343935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Money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122646"/>
                  </a:ext>
                </a:extLst>
              </a:tr>
              <a:tr h="373842"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4th Year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500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11.15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2512 + 1500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30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9587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15000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5413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422516"/>
                  </a:ext>
                </a:extLst>
              </a:tr>
              <a:tr h="373842"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5th Year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500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11.15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2512 + 1500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30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9587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15000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5413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356318"/>
                  </a:ext>
                </a:extLst>
              </a:tr>
              <a:tr h="343935">
                <a:tc>
                  <a:txBody>
                    <a:bodyPr/>
                    <a:lstStyle/>
                    <a:p>
                      <a:endParaRPr lang="en-IN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850650"/>
                  </a:ext>
                </a:extLst>
              </a:tr>
              <a:tr h="343935"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Benefit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15280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041809"/>
                  </a:ext>
                </a:extLst>
              </a:tr>
              <a:tr h="343935"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Cost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5976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479497"/>
                  </a:ext>
                </a:extLst>
              </a:tr>
              <a:tr h="343935"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BC ratio 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2.55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04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149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0F3BD3B-AA44-49A0-9D54-1AAC4D2BB7C9}"/>
              </a:ext>
            </a:extLst>
          </p:cNvPr>
          <p:cNvSpPr txBox="1">
            <a:spLocks/>
          </p:cNvSpPr>
          <p:nvPr/>
        </p:nvSpPr>
        <p:spPr>
          <a:xfrm>
            <a:off x="195704" y="1641842"/>
            <a:ext cx="3583837" cy="758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rgbClr val="CC0633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IN" sz="4400" dirty="0"/>
              <a:t>Benefit Cost Ratio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0C353-353D-4F4F-8654-17738EE2752A}"/>
              </a:ext>
            </a:extLst>
          </p:cNvPr>
          <p:cNvSpPr txBox="1"/>
          <p:nvPr/>
        </p:nvSpPr>
        <p:spPr>
          <a:xfrm>
            <a:off x="195704" y="3015479"/>
            <a:ext cx="2360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BEST CASE-WORST CASE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ECA64F-E74B-4750-84BD-B067B0F03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259851"/>
              </p:ext>
            </p:extLst>
          </p:nvPr>
        </p:nvGraphicFramePr>
        <p:xfrm>
          <a:off x="3779541" y="1641842"/>
          <a:ext cx="4602458" cy="36523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4002">
                  <a:extLst>
                    <a:ext uri="{9D8B030D-6E8A-4147-A177-3AD203B41FA5}">
                      <a16:colId xmlns:a16="http://schemas.microsoft.com/office/drawing/2014/main" val="3402201797"/>
                    </a:ext>
                  </a:extLst>
                </a:gridCol>
                <a:gridCol w="664113">
                  <a:extLst>
                    <a:ext uri="{9D8B030D-6E8A-4147-A177-3AD203B41FA5}">
                      <a16:colId xmlns:a16="http://schemas.microsoft.com/office/drawing/2014/main" val="1676470499"/>
                    </a:ext>
                  </a:extLst>
                </a:gridCol>
                <a:gridCol w="1227528">
                  <a:extLst>
                    <a:ext uri="{9D8B030D-6E8A-4147-A177-3AD203B41FA5}">
                      <a16:colId xmlns:a16="http://schemas.microsoft.com/office/drawing/2014/main" val="1051877558"/>
                    </a:ext>
                  </a:extLst>
                </a:gridCol>
                <a:gridCol w="619981">
                  <a:extLst>
                    <a:ext uri="{9D8B030D-6E8A-4147-A177-3AD203B41FA5}">
                      <a16:colId xmlns:a16="http://schemas.microsoft.com/office/drawing/2014/main" val="2446523667"/>
                    </a:ext>
                  </a:extLst>
                </a:gridCol>
                <a:gridCol w="1256834">
                  <a:extLst>
                    <a:ext uri="{9D8B030D-6E8A-4147-A177-3AD203B41FA5}">
                      <a16:colId xmlns:a16="http://schemas.microsoft.com/office/drawing/2014/main" val="1845319426"/>
                    </a:ext>
                  </a:extLst>
                </a:gridCol>
              </a:tblGrid>
              <a:tr h="456539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Benefit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solidFill>
                            <a:schemeClr val="tx1"/>
                          </a:solidFill>
                          <a:effectLst/>
                        </a:rPr>
                        <a:t>15280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586990"/>
                  </a:ext>
                </a:extLst>
              </a:tr>
              <a:tr h="456539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Cost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5976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441688"/>
                  </a:ext>
                </a:extLst>
              </a:tr>
              <a:tr h="456539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212388"/>
                  </a:ext>
                </a:extLst>
              </a:tr>
              <a:tr h="456539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Benefit 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15280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15280*0.85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12988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Ratio = 2.415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994416"/>
                  </a:ext>
                </a:extLst>
              </a:tr>
              <a:tr h="456539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5976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5976*0.90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5378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715486"/>
                  </a:ext>
                </a:extLst>
              </a:tr>
              <a:tr h="456539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66350"/>
                  </a:ext>
                </a:extLst>
              </a:tr>
              <a:tr h="456539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Benefit 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15280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15280*0.60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9168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Ratio = 1.534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065930"/>
                  </a:ext>
                </a:extLst>
              </a:tr>
              <a:tr h="456539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0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5976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5976*1.00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5976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4516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1E4EC62-AFA6-4213-BE8D-4A93937C980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4155910"/>
            <a:ext cx="3583837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26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DCA09-1971-4EE8-BA10-43D63730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18" y="326868"/>
            <a:ext cx="8158734" cy="1325563"/>
          </a:xfrm>
        </p:spPr>
        <p:txBody>
          <a:bodyPr/>
          <a:lstStyle/>
          <a:p>
            <a:r>
              <a:rPr lang="en-IN" dirty="0"/>
              <a:t>Conclusion and Future Proposal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4CACE-1E52-426F-8143-1D888E526A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2400" y="1652431"/>
            <a:ext cx="8784771" cy="38782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As per the benefit cost ratio analysis, the best and the worst case both provide a ratio above 1.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Many people in the survey want our product.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Natural disasters pose a high risk.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Survey on a larger scale for future proposal.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 prototype is prepared and can be used for future proposal.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Advertising fee for future proposal.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Make deals with other helmet companies.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Quality certification and Patent.</a:t>
            </a:r>
          </a:p>
          <a:p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7457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205A7C-A8C9-354C-BCC7-348C96308D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F959FC-E2E9-49C4-A041-ED43DB0D4264}"/>
              </a:ext>
            </a:extLst>
          </p:cNvPr>
          <p:cNvSpPr txBox="1"/>
          <p:nvPr/>
        </p:nvSpPr>
        <p:spPr>
          <a:xfrm>
            <a:off x="-1" y="2317898"/>
            <a:ext cx="3870251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6600" b="1" dirty="0">
                <a:solidFill>
                  <a:srgbClr val="C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0806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E63550-043F-D74F-AA1F-F4B43FB78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34682"/>
            <a:ext cx="7886700" cy="2824480"/>
          </a:xfrm>
        </p:spPr>
        <p:txBody>
          <a:bodyPr/>
          <a:lstStyle/>
          <a:p>
            <a:r>
              <a:rPr lang="en-US" sz="7200" dirty="0"/>
              <a:t>What if we tell you that you could have a smart helmet without buying a new helmet?</a:t>
            </a:r>
          </a:p>
        </p:txBody>
      </p:sp>
    </p:spTree>
    <p:extLst>
      <p:ext uri="{BB962C8B-B14F-4D97-AF65-F5344CB8AC3E}">
        <p14:creationId xmlns:p14="http://schemas.microsoft.com/office/powerpoint/2010/main" val="37500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E348-C49E-504E-8328-5B5C06B6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8176"/>
            <a:ext cx="7886700" cy="695008"/>
          </a:xfrm>
        </p:spPr>
        <p:txBody>
          <a:bodyPr>
            <a:normAutofit fontScale="90000"/>
          </a:bodyPr>
          <a:lstStyle/>
          <a:p>
            <a:r>
              <a:rPr lang="en-US" dirty="0"/>
              <a:t>Today’s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AD9DE-0C21-274A-8448-8284C93A14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00013" y="1513663"/>
            <a:ext cx="7986713" cy="3568700"/>
          </a:xfrm>
        </p:spPr>
        <p:txBody>
          <a:bodyPr/>
          <a:lstStyle/>
          <a:p>
            <a:pPr marL="457200" indent="-457200">
              <a:buBlip>
                <a:blip r:embed="rId3"/>
              </a:buBlip>
            </a:pPr>
            <a:r>
              <a:rPr lang="en-CA" dirty="0"/>
              <a:t>Architecture</a:t>
            </a:r>
          </a:p>
          <a:p>
            <a:pPr marL="457200" indent="-457200">
              <a:buBlip>
                <a:blip r:embed="rId3"/>
              </a:buBlip>
            </a:pPr>
            <a:r>
              <a:rPr lang="en-CA" dirty="0"/>
              <a:t>Requirement Breakdown Structure</a:t>
            </a:r>
          </a:p>
          <a:p>
            <a:pPr marL="457200" indent="-457200">
              <a:buBlip>
                <a:blip r:embed="rId3"/>
              </a:buBlip>
            </a:pPr>
            <a:r>
              <a:rPr lang="en-CA" dirty="0"/>
              <a:t>Live Demo</a:t>
            </a:r>
          </a:p>
          <a:p>
            <a:pPr marL="457200" indent="-457200">
              <a:buBlip>
                <a:blip r:embed="rId3"/>
              </a:buBlip>
            </a:pPr>
            <a:r>
              <a:rPr lang="en-CA" dirty="0"/>
              <a:t>Timeline</a:t>
            </a:r>
          </a:p>
          <a:p>
            <a:pPr marL="457200" indent="-457200"/>
            <a:r>
              <a:rPr lang="en-CA" dirty="0"/>
              <a:t>Critical Path</a:t>
            </a:r>
          </a:p>
          <a:p>
            <a:pPr marL="457200" indent="-457200">
              <a:buBlip>
                <a:blip r:embed="rId3"/>
              </a:buBlip>
            </a:pPr>
            <a:r>
              <a:rPr lang="en-CA" dirty="0"/>
              <a:t>Customer needs VS wants</a:t>
            </a:r>
          </a:p>
          <a:p>
            <a:pPr marL="457200" indent="-457200">
              <a:buBlip>
                <a:blip r:embed="rId3"/>
              </a:buBlip>
            </a:pPr>
            <a:r>
              <a:rPr lang="en-CA" dirty="0"/>
              <a:t>Risk </a:t>
            </a:r>
          </a:p>
          <a:p>
            <a:pPr marL="457200" indent="-457200">
              <a:buBlip>
                <a:blip r:embed="rId3"/>
              </a:buBlip>
            </a:pPr>
            <a:r>
              <a:rPr lang="en-CA" dirty="0"/>
              <a:t>Benefit-Cost Ratio analysis</a:t>
            </a:r>
          </a:p>
          <a:p>
            <a:pPr marL="457200" indent="-457200">
              <a:buBlip>
                <a:blip r:embed="rId3"/>
              </a:buBlip>
            </a:pPr>
            <a:r>
              <a:rPr lang="en-CA" dirty="0"/>
              <a:t>Conclusion and Future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4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18423-1F79-D542-B329-917A8656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00" y="227412"/>
            <a:ext cx="3683000" cy="1450415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8200E3-A3D7-BD4B-8FFB-3BAA107553FD}"/>
              </a:ext>
            </a:extLst>
          </p:cNvPr>
          <p:cNvSpPr/>
          <p:nvPr/>
        </p:nvSpPr>
        <p:spPr>
          <a:xfrm>
            <a:off x="3550072" y="5771472"/>
            <a:ext cx="20438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rgbClr val="54585A"/>
                </a:solidFill>
                <a:latin typeface="Trebuchet MS" panose="020B0703020202090204" pitchFamily="34" charset="0"/>
              </a:rPr>
              <a:t>ANC Helmets</a:t>
            </a:r>
          </a:p>
        </p:txBody>
      </p:sp>
      <p:pic>
        <p:nvPicPr>
          <p:cNvPr id="5" name="image2.jpeg">
            <a:extLst>
              <a:ext uri="{FF2B5EF4-FFF2-40B4-BE49-F238E27FC236}">
                <a16:creationId xmlns:a16="http://schemas.microsoft.com/office/drawing/2014/main" id="{93C09A05-8E0D-41BC-A3A7-1D3D65EAB253}"/>
              </a:ext>
            </a:extLst>
          </p:cNvPr>
          <p:cNvPicPr>
            <a:picLocks noGrp="1"/>
          </p:cNvPicPr>
          <p:nvPr>
            <p:ph type="tbl" sz="quarter" idx="13"/>
          </p:nvPr>
        </p:nvPicPr>
        <p:blipFill>
          <a:blip r:embed="rId3" cstate="print"/>
          <a:stretch>
            <a:fillRect/>
          </a:stretch>
        </p:blipFill>
        <p:spPr>
          <a:xfrm>
            <a:off x="324853" y="1371600"/>
            <a:ext cx="8590547" cy="385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19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F50576-555B-41DA-9FB6-D159195DBF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4379" y="1660359"/>
            <a:ext cx="8843210" cy="387416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011A2C4-63F4-420B-8794-EEF9D5123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666" y="511333"/>
            <a:ext cx="6712668" cy="812140"/>
          </a:xfrm>
        </p:spPr>
        <p:txBody>
          <a:bodyPr/>
          <a:lstStyle/>
          <a:p>
            <a:r>
              <a:rPr lang="en-US" sz="3600" dirty="0"/>
              <a:t>Requirement Breakdown Structure</a:t>
            </a:r>
          </a:p>
        </p:txBody>
      </p:sp>
    </p:spTree>
    <p:extLst>
      <p:ext uri="{BB962C8B-B14F-4D97-AF65-F5344CB8AC3E}">
        <p14:creationId xmlns:p14="http://schemas.microsoft.com/office/powerpoint/2010/main" val="322281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5E9BB-7F09-4CDE-B209-EE64E167F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493" y="2920275"/>
            <a:ext cx="7886700" cy="2824480"/>
          </a:xfrm>
        </p:spPr>
        <p:txBody>
          <a:bodyPr/>
          <a:lstStyle/>
          <a:p>
            <a:r>
              <a:rPr lang="en-IN" dirty="0"/>
              <a:t>Live - Demo</a:t>
            </a:r>
          </a:p>
        </p:txBody>
      </p:sp>
    </p:spTree>
    <p:extLst>
      <p:ext uri="{BB962C8B-B14F-4D97-AF65-F5344CB8AC3E}">
        <p14:creationId xmlns:p14="http://schemas.microsoft.com/office/powerpoint/2010/main" val="217674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64D8B4-9DA4-4962-A74D-23BE98609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2404" y="4391323"/>
            <a:ext cx="3979191" cy="974558"/>
          </a:xfrm>
        </p:spPr>
        <p:txBody>
          <a:bodyPr/>
          <a:lstStyle/>
          <a:p>
            <a:pPr algn="ctr"/>
            <a:r>
              <a:rPr lang="en-IN" sz="7200" dirty="0"/>
              <a:t>                TimeLine</a:t>
            </a:r>
          </a:p>
        </p:txBody>
      </p:sp>
      <p:graphicFrame>
        <p:nvGraphicFramePr>
          <p:cNvPr id="4" name="Project Timeline" descr="Timeline charting project details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GraphicFramePr>
            <a:graphicFrameLocks noGrp="1"/>
          </p:cNvGraphicFramePr>
          <p:nvPr>
            <p:ph type="pic" sz="quarter" idx="11"/>
            <p:extLst>
              <p:ext uri="{D42A27DB-BD31-4B8C-83A1-F6EECF244321}">
                <p14:modId xmlns:p14="http://schemas.microsoft.com/office/powerpoint/2010/main" val="3562555676"/>
              </p:ext>
            </p:extLst>
          </p:nvPr>
        </p:nvGraphicFramePr>
        <p:xfrm>
          <a:off x="0" y="-1"/>
          <a:ext cx="9144000" cy="4668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396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8E6F-57D8-4029-9A2D-8C0D0F49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976" y="360948"/>
            <a:ext cx="3424489" cy="709863"/>
          </a:xfrm>
        </p:spPr>
        <p:txBody>
          <a:bodyPr/>
          <a:lstStyle/>
          <a:p>
            <a:r>
              <a:rPr lang="en-IN" sz="4800" dirty="0"/>
              <a:t>Critical Path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2739D-E7B5-4556-BA49-8CBCC1253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09246"/>
              </p:ext>
            </p:extLst>
          </p:nvPr>
        </p:nvGraphicFramePr>
        <p:xfrm>
          <a:off x="1612232" y="1255254"/>
          <a:ext cx="6087979" cy="53695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5820">
                  <a:extLst>
                    <a:ext uri="{9D8B030D-6E8A-4147-A177-3AD203B41FA5}">
                      <a16:colId xmlns:a16="http://schemas.microsoft.com/office/drawing/2014/main" val="476869012"/>
                    </a:ext>
                  </a:extLst>
                </a:gridCol>
                <a:gridCol w="1201397">
                  <a:extLst>
                    <a:ext uri="{9D8B030D-6E8A-4147-A177-3AD203B41FA5}">
                      <a16:colId xmlns:a16="http://schemas.microsoft.com/office/drawing/2014/main" val="2862317962"/>
                    </a:ext>
                  </a:extLst>
                </a:gridCol>
                <a:gridCol w="1579365">
                  <a:extLst>
                    <a:ext uri="{9D8B030D-6E8A-4147-A177-3AD203B41FA5}">
                      <a16:colId xmlns:a16="http://schemas.microsoft.com/office/drawing/2014/main" val="1178885181"/>
                    </a:ext>
                  </a:extLst>
                </a:gridCol>
                <a:gridCol w="1201397">
                  <a:extLst>
                    <a:ext uri="{9D8B030D-6E8A-4147-A177-3AD203B41FA5}">
                      <a16:colId xmlns:a16="http://schemas.microsoft.com/office/drawing/2014/main" val="2903315514"/>
                    </a:ext>
                  </a:extLst>
                </a:gridCol>
              </a:tblGrid>
              <a:tr h="335669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effectLst/>
                        </a:rPr>
                        <a:t>Activities</a:t>
                      </a:r>
                      <a:endParaRPr lang="en-IN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solidFill>
                      <a:srgbClr val="D41B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Code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1B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Immediate Predecessor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1B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Duration (Days)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1B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321885"/>
                  </a:ext>
                </a:extLst>
              </a:tr>
              <a:tr h="335669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Project Proposal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41B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A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-</a:t>
                      </a:r>
                      <a:endParaRPr lang="en-IN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4</a:t>
                      </a:r>
                      <a:endParaRPr lang="en-IN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472881"/>
                  </a:ext>
                </a:extLst>
              </a:tr>
              <a:tr h="335669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Requirement and Feasibility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41B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B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A</a:t>
                      </a:r>
                      <a:endParaRPr lang="en-IN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11</a:t>
                      </a:r>
                      <a:endParaRPr lang="en-IN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968369"/>
                  </a:ext>
                </a:extLst>
              </a:tr>
              <a:tr h="335669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Market analysis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41B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C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A,B</a:t>
                      </a:r>
                      <a:endParaRPr lang="en-IN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9</a:t>
                      </a:r>
                      <a:endParaRPr lang="en-IN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588689"/>
                  </a:ext>
                </a:extLst>
              </a:tr>
              <a:tr h="335669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Budget cost ratio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41B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D</a:t>
                      </a:r>
                      <a:endParaRPr lang="en-IN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C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6</a:t>
                      </a:r>
                      <a:endParaRPr lang="en-IN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386800"/>
                  </a:ext>
                </a:extLst>
              </a:tr>
              <a:tr h="335669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Design /software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41B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E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B</a:t>
                      </a:r>
                      <a:endParaRPr lang="en-IN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14</a:t>
                      </a:r>
                      <a:endParaRPr lang="en-IN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802276"/>
                  </a:ext>
                </a:extLst>
              </a:tr>
              <a:tr h="335669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Design / hardware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41B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F</a:t>
                      </a:r>
                      <a:endParaRPr lang="en-IN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B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5</a:t>
                      </a:r>
                      <a:endParaRPr lang="en-IN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99195"/>
                  </a:ext>
                </a:extLst>
              </a:tr>
              <a:tr h="335669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Order material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41B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G</a:t>
                      </a:r>
                      <a:endParaRPr lang="en-IN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F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10</a:t>
                      </a:r>
                      <a:endParaRPr lang="en-IN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103772"/>
                  </a:ext>
                </a:extLst>
              </a:tr>
              <a:tr h="335669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Code / prototype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41B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H</a:t>
                      </a:r>
                      <a:endParaRPr lang="en-IN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E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12</a:t>
                      </a:r>
                      <a:endParaRPr lang="en-IN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214501"/>
                  </a:ext>
                </a:extLst>
              </a:tr>
              <a:tr h="335669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Hardware / prototype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41B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I</a:t>
                      </a:r>
                      <a:endParaRPr lang="en-IN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F,G</a:t>
                      </a:r>
                      <a:endParaRPr lang="en-IN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11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92297"/>
                  </a:ext>
                </a:extLst>
              </a:tr>
              <a:tr h="335669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Integrate device with app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41B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J</a:t>
                      </a:r>
                      <a:endParaRPr lang="en-IN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H,I</a:t>
                      </a:r>
                      <a:endParaRPr lang="en-IN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5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82767"/>
                  </a:ext>
                </a:extLst>
              </a:tr>
              <a:tr h="335669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Testing prototype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41B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K</a:t>
                      </a:r>
                      <a:endParaRPr lang="en-IN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J</a:t>
                      </a:r>
                      <a:endParaRPr lang="en-IN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3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422376"/>
                  </a:ext>
                </a:extLst>
              </a:tr>
              <a:tr h="335669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Documenting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41B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L</a:t>
                      </a:r>
                      <a:endParaRPr lang="en-IN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D,K</a:t>
                      </a:r>
                      <a:endParaRPr lang="en-IN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3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876171"/>
                  </a:ext>
                </a:extLst>
              </a:tr>
              <a:tr h="335669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Presentation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41B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M</a:t>
                      </a:r>
                      <a:endParaRPr lang="en-IN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L</a:t>
                      </a:r>
                      <a:endParaRPr lang="en-IN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6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23653"/>
                  </a:ext>
                </a:extLst>
              </a:tr>
              <a:tr h="38602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Project completion and submission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41B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N</a:t>
                      </a:r>
                      <a:endParaRPr lang="en-IN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M</a:t>
                      </a:r>
                      <a:endParaRPr lang="en-IN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1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139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698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BDA4-8796-4038-88A2-62CBCD413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241" y="366830"/>
            <a:ext cx="3438024" cy="864000"/>
          </a:xfrm>
        </p:spPr>
        <p:txBody>
          <a:bodyPr/>
          <a:lstStyle/>
          <a:p>
            <a:r>
              <a:rPr lang="en-IN" sz="4800" dirty="0"/>
              <a:t>Critical Path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BC5950-4393-40C5-9FA5-93204D762C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9700" y="1355407"/>
            <a:ext cx="8864600" cy="3689985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C0D041-B2EE-4300-B592-74D3B912A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750974"/>
              </p:ext>
            </p:extLst>
          </p:nvPr>
        </p:nvGraphicFramePr>
        <p:xfrm>
          <a:off x="5189119" y="3974891"/>
          <a:ext cx="3509713" cy="26304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4497">
                  <a:extLst>
                    <a:ext uri="{9D8B030D-6E8A-4147-A177-3AD203B41FA5}">
                      <a16:colId xmlns:a16="http://schemas.microsoft.com/office/drawing/2014/main" val="1102558888"/>
                    </a:ext>
                  </a:extLst>
                </a:gridCol>
                <a:gridCol w="932195">
                  <a:extLst>
                    <a:ext uri="{9D8B030D-6E8A-4147-A177-3AD203B41FA5}">
                      <a16:colId xmlns:a16="http://schemas.microsoft.com/office/drawing/2014/main" val="559476769"/>
                    </a:ext>
                  </a:extLst>
                </a:gridCol>
                <a:gridCol w="962526">
                  <a:extLst>
                    <a:ext uri="{9D8B030D-6E8A-4147-A177-3AD203B41FA5}">
                      <a16:colId xmlns:a16="http://schemas.microsoft.com/office/drawing/2014/main" val="2274175871"/>
                    </a:ext>
                  </a:extLst>
                </a:gridCol>
                <a:gridCol w="950495">
                  <a:extLst>
                    <a:ext uri="{9D8B030D-6E8A-4147-A177-3AD203B41FA5}">
                      <a16:colId xmlns:a16="http://schemas.microsoft.com/office/drawing/2014/main" val="3444838224"/>
                    </a:ext>
                  </a:extLst>
                </a:gridCol>
              </a:tblGrid>
              <a:tr h="913734">
                <a:tc>
                  <a:txBody>
                    <a:bodyPr/>
                    <a:lstStyle/>
                    <a:p>
                      <a:endParaRPr lang="en-IN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38100" marB="38100" anchor="ctr">
                    <a:solidFill>
                      <a:srgbClr val="DC00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Duration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00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Total Float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00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Free Float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0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278152"/>
                  </a:ext>
                </a:extLst>
              </a:tr>
              <a:tr h="34334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2-7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C00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9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19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0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211649"/>
                  </a:ext>
                </a:extLst>
              </a:tr>
              <a:tr h="34334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2-5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C00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5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0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657601"/>
                  </a:ext>
                </a:extLst>
              </a:tr>
              <a:tr h="34334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7-10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C00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6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19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19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032433"/>
                  </a:ext>
                </a:extLst>
              </a:tr>
              <a:tr h="34334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5-6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C00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10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0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047211"/>
                  </a:ext>
                </a:extLst>
              </a:tr>
              <a:tr h="34334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6-8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C00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8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3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907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9371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Page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r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ody Copy Slides">
  <a:themeElements>
    <a:clrScheme name="SFU Brand Colours">
      <a:dk1>
        <a:srgbClr val="000000"/>
      </a:dk1>
      <a:lt1>
        <a:srgbClr val="FFFFFF"/>
      </a:lt1>
      <a:dk2>
        <a:srgbClr val="8C0E1C"/>
      </a:dk2>
      <a:lt2>
        <a:srgbClr val="D31B34"/>
      </a:lt2>
      <a:accent1>
        <a:srgbClr val="212121"/>
      </a:accent1>
      <a:accent2>
        <a:srgbClr val="515151"/>
      </a:accent2>
      <a:accent3>
        <a:srgbClr val="797979"/>
      </a:accent3>
      <a:accent4>
        <a:srgbClr val="A9A9A9"/>
      </a:accent4>
      <a:accent5>
        <a:srgbClr val="CACACA"/>
      </a:accent5>
      <a:accent6>
        <a:srgbClr val="EAEAEA"/>
      </a:accent6>
      <a:hlink>
        <a:srgbClr val="D31B34"/>
      </a:hlink>
      <a:folHlink>
        <a:srgbClr val="8C0E1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Image Only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3746</TotalTime>
  <Words>1023</Words>
  <Application>Microsoft Macintosh PowerPoint</Application>
  <PresentationFormat>全屏显示(4:3)</PresentationFormat>
  <Paragraphs>525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等线</vt:lpstr>
      <vt:lpstr>Arial</vt:lpstr>
      <vt:lpstr>Calibri</vt:lpstr>
      <vt:lpstr>Impact</vt:lpstr>
      <vt:lpstr>STIXGeneral-Regular</vt:lpstr>
      <vt:lpstr>Times</vt:lpstr>
      <vt:lpstr>Times New Roman</vt:lpstr>
      <vt:lpstr>Trebuchet MS</vt:lpstr>
      <vt:lpstr>Title Page Slides</vt:lpstr>
      <vt:lpstr>Divider Slides</vt:lpstr>
      <vt:lpstr>Body Copy Slides</vt:lpstr>
      <vt:lpstr>Image Only Slides</vt:lpstr>
      <vt:lpstr>ANC Helmets</vt:lpstr>
      <vt:lpstr>What if we tell you that you could have a smart helmet without buying a new helmet?</vt:lpstr>
      <vt:lpstr>Today’s discussion</vt:lpstr>
      <vt:lpstr>Architecture</vt:lpstr>
      <vt:lpstr>Requirement Breakdown Structure</vt:lpstr>
      <vt:lpstr>Live - Demo</vt:lpstr>
      <vt:lpstr>                TimeLine</vt:lpstr>
      <vt:lpstr>Critical Path </vt:lpstr>
      <vt:lpstr>Critical Path</vt:lpstr>
      <vt:lpstr>Customer Wants Vs Needs </vt:lpstr>
      <vt:lpstr>Outcome</vt:lpstr>
      <vt:lpstr>Risk Identification Index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 and Future Proposal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Charley Chen</cp:lastModifiedBy>
  <cp:revision>116</cp:revision>
  <cp:lastPrinted>2019-05-17T16:35:52Z</cp:lastPrinted>
  <dcterms:created xsi:type="dcterms:W3CDTF">2019-03-19T21:21:49Z</dcterms:created>
  <dcterms:modified xsi:type="dcterms:W3CDTF">2021-08-09T22:14:09Z</dcterms:modified>
</cp:coreProperties>
</file>