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580" r:id="rId2"/>
    <p:sldId id="582" r:id="rId3"/>
    <p:sldId id="583" r:id="rId4"/>
    <p:sldId id="584" r:id="rId5"/>
    <p:sldId id="585" r:id="rId6"/>
    <p:sldId id="586" r:id="rId7"/>
    <p:sldId id="589" r:id="rId8"/>
    <p:sldId id="587" r:id="rId9"/>
    <p:sldId id="588" r:id="rId10"/>
    <p:sldId id="58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rancisco Flores" initials="FF" lastIdx="1" clrIdx="0"/>
  <p:cmAuthor id="1" name="NREL" initials="JDE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7307"/>
    <a:srgbClr val="CB9F23"/>
    <a:srgbClr val="E59109"/>
    <a:srgbClr val="C87F08"/>
    <a:srgbClr val="D49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92" autoAdjust="0"/>
    <p:restoredTop sz="92900" autoAdjust="0"/>
  </p:normalViewPr>
  <p:slideViewPr>
    <p:cSldViewPr>
      <p:cViewPr>
        <p:scale>
          <a:sx n="50" d="100"/>
          <a:sy n="50" d="100"/>
        </p:scale>
        <p:origin x="2640" y="8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12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3077" y="-8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30CC7-8C13-4D51-BC46-B95A4AC4A04B}" type="datetimeFigureOut">
              <a:rPr lang="en-US" smtClean="0"/>
              <a:pPr/>
              <a:t>5/15/2019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645B7-0B3A-4239-8069-075A43B72B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121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can we model value to system and for owner</a:t>
            </a:r>
            <a:r>
              <a:rPr lang="en-US" baseline="0" dirty="0"/>
              <a:t> to alleviate any concerns.</a:t>
            </a:r>
            <a:endParaRPr lang="en-US" dirty="0"/>
          </a:p>
          <a:p>
            <a:r>
              <a:rPr lang="en-US" dirty="0"/>
              <a:t>Price taker model (described herein)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Uses market data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Takes minutes to run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Assumes units do not affect grid operation (price suppression</a:t>
            </a:r>
            <a:r>
              <a:rPr lang="en-US" baseline="0" dirty="0"/>
              <a:t> effect)</a:t>
            </a:r>
            <a:endParaRPr lang="en-US" dirty="0"/>
          </a:p>
          <a:p>
            <a:endParaRPr lang="en-US" dirty="0"/>
          </a:p>
          <a:p>
            <a:r>
              <a:rPr lang="en-US" dirty="0"/>
              <a:t>Production Cost model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Reconstructs electricity markets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Takes hours, days or weeks to run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Can determine how units affect grid operation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645B7-0B3A-4239-8069-075A43B72B6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30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can we model value to system and for owner</a:t>
            </a:r>
            <a:r>
              <a:rPr lang="en-US" baseline="0" dirty="0"/>
              <a:t> to alleviate any concerns.</a:t>
            </a:r>
            <a:endParaRPr lang="en-US" dirty="0"/>
          </a:p>
          <a:p>
            <a:r>
              <a:rPr lang="en-US" dirty="0"/>
              <a:t>Price taker model (described herein)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Uses market data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Takes minutes to run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Assumes units do not affect grid operation (price suppression</a:t>
            </a:r>
            <a:r>
              <a:rPr lang="en-US" baseline="0" dirty="0"/>
              <a:t> effect)</a:t>
            </a:r>
            <a:endParaRPr lang="en-US" dirty="0"/>
          </a:p>
          <a:p>
            <a:endParaRPr lang="en-US" dirty="0"/>
          </a:p>
          <a:p>
            <a:r>
              <a:rPr lang="en-US" dirty="0"/>
              <a:t>Production Cost model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Reconstructs electricity markets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Takes hours, days or weeks to run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Can determine how units affect grid operation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645B7-0B3A-4239-8069-075A43B72B6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30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can we model value to system and for owner</a:t>
            </a:r>
            <a:r>
              <a:rPr lang="en-US" baseline="0" dirty="0"/>
              <a:t> to alleviate any concerns.</a:t>
            </a:r>
            <a:endParaRPr lang="en-US" dirty="0"/>
          </a:p>
          <a:p>
            <a:r>
              <a:rPr lang="en-US" dirty="0"/>
              <a:t>Price taker model (described herein)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Uses market data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Takes minutes to run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Assumes units do not affect grid operation (price suppression</a:t>
            </a:r>
            <a:r>
              <a:rPr lang="en-US" baseline="0" dirty="0"/>
              <a:t> effect)</a:t>
            </a:r>
            <a:endParaRPr lang="en-US" dirty="0"/>
          </a:p>
          <a:p>
            <a:endParaRPr lang="en-US" dirty="0"/>
          </a:p>
          <a:p>
            <a:r>
              <a:rPr lang="en-US" dirty="0"/>
              <a:t>Production Cost model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Reconstructs electricity markets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Takes hours, days or weeks to run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Can determine how units affect grid operation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645B7-0B3A-4239-8069-075A43B72B6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30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can we model value to system and for owner</a:t>
            </a:r>
            <a:r>
              <a:rPr lang="en-US" baseline="0" dirty="0"/>
              <a:t> to alleviate any concerns.</a:t>
            </a:r>
            <a:endParaRPr lang="en-US" dirty="0"/>
          </a:p>
          <a:p>
            <a:r>
              <a:rPr lang="en-US" dirty="0"/>
              <a:t>Price taker model (described herein)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Uses market data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Takes minutes to run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Assumes units do not affect grid operation (price suppression</a:t>
            </a:r>
            <a:r>
              <a:rPr lang="en-US" baseline="0" dirty="0"/>
              <a:t> effect)</a:t>
            </a:r>
            <a:endParaRPr lang="en-US" dirty="0"/>
          </a:p>
          <a:p>
            <a:endParaRPr lang="en-US" dirty="0"/>
          </a:p>
          <a:p>
            <a:r>
              <a:rPr lang="en-US" dirty="0"/>
              <a:t>Production Cost model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Reconstructs electricity markets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Takes hours, days or weeks to run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Can determine how units affect grid operation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645B7-0B3A-4239-8069-075A43B72B6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30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REL_ppt_banne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88490"/>
            <a:ext cx="9144000" cy="76431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 rot="5400000">
            <a:off x="-2111247" y="2111247"/>
            <a:ext cx="6858002" cy="2635508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rot="5400000" flipH="1" flipV="1">
            <a:off x="-550737" y="547235"/>
            <a:ext cx="4956502" cy="385502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NREL Logo2010white.ep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38" y="304800"/>
            <a:ext cx="1516324" cy="421106"/>
          </a:xfrm>
          <a:prstGeom prst="rect">
            <a:avLst/>
          </a:prstGeom>
        </p:spPr>
      </p:pic>
      <p:sp>
        <p:nvSpPr>
          <p:cNvPr id="24" name="TextBox 23"/>
          <p:cNvSpPr txBox="1"/>
          <p:nvPr userDrawn="1"/>
        </p:nvSpPr>
        <p:spPr>
          <a:xfrm>
            <a:off x="304800" y="6553200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</a:rPr>
              <a:t>NREL is a national laboratory of the U.S. Department of Energy, Office of Energy Efficiency and Renewable Energy, operated</a:t>
            </a:r>
            <a:r>
              <a:rPr lang="en-US" sz="1000" baseline="0" dirty="0">
                <a:solidFill>
                  <a:schemeClr val="tx2"/>
                </a:solidFill>
              </a:rPr>
              <a:t> by the Alliance for Sustainable Energy, LLC.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0" y="1600200"/>
            <a:ext cx="6248400" cy="762000"/>
          </a:xfrm>
        </p:spPr>
        <p:txBody>
          <a:bodyPr>
            <a:noAutofit/>
          </a:bodyPr>
          <a:lstStyle>
            <a:lvl1pPr indent="0">
              <a:buNone/>
              <a:defRPr sz="4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657600" y="3810000"/>
            <a:ext cx="4648200" cy="2438400"/>
          </a:xfrm>
        </p:spPr>
        <p:txBody>
          <a:bodyPr>
            <a:normAutofit/>
          </a:bodyPr>
          <a:lstStyle>
            <a:lvl1pPr>
              <a:spcAft>
                <a:spcPts val="1800"/>
              </a:spcAft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subtitle style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NREL Logo2010white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38" y="304800"/>
            <a:ext cx="1516324" cy="421106"/>
          </a:xfrm>
          <a:prstGeom prst="rect">
            <a:avLst/>
          </a:prstGeom>
        </p:spPr>
      </p:pic>
      <p:pic>
        <p:nvPicPr>
          <p:cNvPr id="8" name="Picture 7" descr="image1.png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90800"/>
            <a:ext cx="1664208" cy="768096"/>
          </a:xfrm>
          <a:prstGeom prst="rect">
            <a:avLst/>
          </a:prstGeom>
        </p:spPr>
      </p:pic>
      <p:pic>
        <p:nvPicPr>
          <p:cNvPr id="9" name="Picture 8" descr="image2.png"/>
          <p:cNvPicPr>
            <a:picLocks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590801"/>
            <a:ext cx="1901952" cy="76546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 rot="5400000">
            <a:off x="-2111247" y="2111247"/>
            <a:ext cx="6858002" cy="2635508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rot="5400000" flipH="1" flipV="1">
            <a:off x="-550737" y="547235"/>
            <a:ext cx="4956502" cy="385502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image3.jpg"/>
          <p:cNvPicPr>
            <a:picLocks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128" y="2590800"/>
            <a:ext cx="2203704" cy="768096"/>
          </a:xfrm>
          <a:prstGeom prst="rect">
            <a:avLst/>
          </a:prstGeom>
        </p:spPr>
      </p:pic>
      <p:pic>
        <p:nvPicPr>
          <p:cNvPr id="12" name="Picture 11" descr="image4.jpg"/>
          <p:cNvPicPr>
            <a:picLocks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408" y="2587752"/>
            <a:ext cx="1271016" cy="771402"/>
          </a:xfrm>
          <a:prstGeom prst="rect">
            <a:avLst/>
          </a:prstGeom>
        </p:spPr>
      </p:pic>
      <p:pic>
        <p:nvPicPr>
          <p:cNvPr id="13" name="Picture 12" descr="image5.jpg"/>
          <p:cNvPicPr>
            <a:picLocks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2590800"/>
            <a:ext cx="2286000" cy="768096"/>
          </a:xfrm>
          <a:prstGeom prst="rect">
            <a:avLst/>
          </a:prstGeom>
        </p:spPr>
      </p:pic>
      <p:sp>
        <p:nvSpPr>
          <p:cNvPr id="18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2743200" y="3584448"/>
            <a:ext cx="6248400" cy="762000"/>
          </a:xfrm>
        </p:spPr>
        <p:txBody>
          <a:bodyPr>
            <a:noAutofit/>
          </a:bodyPr>
          <a:lstStyle>
            <a:lvl1pPr>
              <a:buNone/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Content -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872"/>
            <a:ext cx="8229600" cy="566928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/>
          <a:lstStyle>
            <a:lvl2pPr>
              <a:buSzPct val="80000"/>
              <a:buFont typeface="Courier New" pitchFamily="49" charset="0"/>
              <a:buChar char="o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Line 5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ＭＳ Ｐゴシック" pitchFamily="-109" charset="-128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>
            <a:lvl1pPr>
              <a:defRPr sz="2400" b="0" baseline="0"/>
            </a:lvl1pPr>
            <a:lvl2pPr>
              <a:buSzPct val="80000"/>
              <a:buFont typeface="Courier New" pitchFamily="49" charset="0"/>
              <a:buChar char="o"/>
              <a:defRPr lang="en-US" sz="22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72000"/>
          </a:xfrm>
        </p:spPr>
        <p:txBody>
          <a:bodyPr/>
          <a:lstStyle>
            <a:lvl1pPr>
              <a:defRPr sz="2400" b="0"/>
            </a:lvl1pPr>
            <a:lvl2pPr>
              <a:buSzPct val="80000"/>
              <a:buFont typeface="Courier New" pitchFamily="49" charset="0"/>
              <a:buChar char="o"/>
              <a:defRPr sz="2200"/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990600"/>
            <a:ext cx="4038600" cy="457200"/>
          </a:xfrm>
        </p:spPr>
        <p:txBody>
          <a:bodyPr>
            <a:noAutofit/>
          </a:bodyPr>
          <a:lstStyle>
            <a:lvl1pPr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648200" y="990600"/>
            <a:ext cx="4038600" cy="457200"/>
          </a:xfrm>
        </p:spPr>
        <p:txBody>
          <a:bodyPr>
            <a:noAutofit/>
          </a:bodyPr>
          <a:lstStyle>
            <a:lvl1pPr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Text, Object -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buSzPct val="80000"/>
              <a:buFont typeface="Courier New" pitchFamily="49" charset="0"/>
              <a:buChar char="o"/>
              <a:defRPr sz="2400"/>
            </a:lvl2pPr>
            <a:lvl3pPr marL="1258888" indent="-344488">
              <a:buFont typeface="Calibri" pitchFamily="34" charset="0"/>
              <a:buChar char="–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105400"/>
          </a:xfrm>
        </p:spPr>
        <p:txBody>
          <a:bodyPr/>
          <a:lstStyle>
            <a:lvl1pPr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No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872"/>
            <a:ext cx="8229600" cy="566928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/>
          <a:lstStyle>
            <a:lvl2pPr>
              <a:buSzPct val="80000"/>
              <a:buFont typeface="Courier New" pitchFamily="49" charset="0"/>
              <a:buChar char="o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685800"/>
            <a:ext cx="9144000" cy="15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No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>
            <a:lvl1pPr>
              <a:defRPr sz="2400" b="0" baseline="0">
                <a:solidFill>
                  <a:schemeClr val="bg2"/>
                </a:solidFill>
              </a:defRPr>
            </a:lvl1pPr>
            <a:lvl2pPr>
              <a:buSzPct val="80000"/>
              <a:buFont typeface="Courier New" pitchFamily="49" charset="0"/>
              <a:buChar char="o"/>
              <a:defRPr lang="en-US" sz="22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>
              <a:buFont typeface="Calibri" pitchFamily="34" charset="0"/>
              <a:buChar char="–"/>
              <a:defRPr sz="2000">
                <a:solidFill>
                  <a:schemeClr val="bg2"/>
                </a:solidFill>
              </a:defRPr>
            </a:lvl3pPr>
            <a:lvl4pPr>
              <a:buFont typeface="Wingdings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72000"/>
          </a:xfrm>
        </p:spPr>
        <p:txBody>
          <a:bodyPr/>
          <a:lstStyle>
            <a:lvl1pPr>
              <a:defRPr sz="2400" b="0"/>
            </a:lvl1pPr>
            <a:lvl2pPr>
              <a:buSzPct val="80000"/>
              <a:buFont typeface="Courier New" pitchFamily="49" charset="0"/>
              <a:buChar char="o"/>
              <a:defRPr sz="2200"/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85800"/>
            <a:ext cx="9144000" cy="15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990600"/>
            <a:ext cx="4038600" cy="457200"/>
          </a:xfrm>
        </p:spPr>
        <p:txBody>
          <a:bodyPr>
            <a:noAutofit/>
          </a:bodyPr>
          <a:lstStyle>
            <a:lvl1pPr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648200" y="990600"/>
            <a:ext cx="4038600" cy="457200"/>
          </a:xfrm>
        </p:spPr>
        <p:txBody>
          <a:bodyPr>
            <a:noAutofit/>
          </a:bodyPr>
          <a:lstStyle>
            <a:lvl1pPr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Text, Object - No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buSzPct val="80000"/>
              <a:buFont typeface="Courier New" pitchFamily="49" charset="0"/>
              <a:buChar char="o"/>
              <a:defRPr sz="2400"/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105400"/>
          </a:xfrm>
        </p:spPr>
        <p:txBody>
          <a:bodyPr/>
          <a:lstStyle>
            <a:lvl1pPr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85800"/>
            <a:ext cx="9144000" cy="15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0"/>
            <a:ext cx="8229600" cy="56356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685800"/>
            <a:ext cx="9144000" cy="15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2590800"/>
            <a:ext cx="8229600" cy="609600"/>
          </a:xfrm>
        </p:spPr>
        <p:txBody>
          <a:bodyPr>
            <a:normAutofit/>
          </a:bodyPr>
          <a:lstStyle>
            <a:lvl1pPr algn="ctr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0" y="758825"/>
            <a:ext cx="91440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ＭＳ Ｐゴシック" pitchFamily="-109" charset="-128"/>
              <a:cs typeface="+mn-cs"/>
            </a:endParaRPr>
          </a:p>
        </p:txBody>
      </p:sp>
      <p:pic>
        <p:nvPicPr>
          <p:cNvPr id="5" name="Picture 4" descr="bluebaseline.jp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7688"/>
            <a:ext cx="9144000" cy="2138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05800" y="66294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2F19B7-D418-4022-ADCB-81F2774CAD6C}" type="slidenum">
              <a:rPr lang="en-US" sz="1100" smtClean="0">
                <a:solidFill>
                  <a:schemeClr val="tx1"/>
                </a:solidFill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100" dirty="0">
              <a:solidFill>
                <a:schemeClr val="tx1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2" r:id="rId4"/>
    <p:sldLayoutId id="2147483662" r:id="rId5"/>
    <p:sldLayoutId id="2147483663" r:id="rId6"/>
    <p:sldLayoutId id="2147483669" r:id="rId7"/>
    <p:sldLayoutId id="2147483665" r:id="rId8"/>
    <p:sldLayoutId id="2147483667" r:id="rId9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1" kern="1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6504" y="4972050"/>
            <a:ext cx="1780039" cy="1361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50" dirty="0">
                <a:solidFill>
                  <a:schemeClr val="bg2"/>
                </a:solidFill>
              </a:rPr>
              <a:t>Energy Prices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50" dirty="0">
                <a:solidFill>
                  <a:schemeClr val="bg2"/>
                </a:solidFill>
              </a:rPr>
              <a:t>Reserve Prices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50" dirty="0">
                <a:solidFill>
                  <a:schemeClr val="bg2"/>
                </a:solidFill>
              </a:rPr>
              <a:t>Hydrogen Price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50" dirty="0">
                <a:solidFill>
                  <a:schemeClr val="bg2"/>
                </a:solidFill>
              </a:rPr>
              <a:t>Operational </a:t>
            </a:r>
            <a:br>
              <a:rPr lang="en-US" sz="1650" dirty="0">
                <a:solidFill>
                  <a:schemeClr val="bg2"/>
                </a:solidFill>
              </a:rPr>
            </a:br>
            <a:r>
              <a:rPr lang="en-US" sz="1650" dirty="0">
                <a:solidFill>
                  <a:schemeClr val="bg2"/>
                </a:solidFill>
              </a:rPr>
              <a:t>parameters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5486400" y="5065030"/>
            <a:ext cx="333375" cy="915418"/>
          </a:xfrm>
          <a:prstGeom prst="downArrow">
            <a:avLst>
              <a:gd name="adj1" fmla="val 100000"/>
              <a:gd name="adj2" fmla="val 50000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248163" y="4886325"/>
            <a:ext cx="2333487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Optimization model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03144" y="5192494"/>
            <a:ext cx="27884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Profit based on operation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 (arbitrage, AS, H</a:t>
            </a:r>
            <a:r>
              <a:rPr lang="en-US" baseline="-25000" dirty="0">
                <a:solidFill>
                  <a:schemeClr val="bg2"/>
                </a:solidFill>
              </a:rPr>
              <a:t>2</a:t>
            </a:r>
            <a:r>
              <a:rPr lang="en-US" dirty="0">
                <a:solidFill>
                  <a:schemeClr val="bg2"/>
                </a:solidFill>
              </a:rPr>
              <a:t> sale, etc.)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3023921" y="2841346"/>
            <a:ext cx="786079" cy="1783891"/>
          </a:xfrm>
          <a:prstGeom prst="downArrow">
            <a:avLst>
              <a:gd name="adj1" fmla="val 100000"/>
              <a:gd name="adj2" fmla="val 19707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24000" y="3124200"/>
            <a:ext cx="2333487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ISO/RTO electricity markets</a:t>
            </a:r>
          </a:p>
        </p:txBody>
      </p:sp>
      <p:sp>
        <p:nvSpPr>
          <p:cNvPr id="19" name="Down Arrow 18"/>
          <p:cNvSpPr/>
          <p:nvPr/>
        </p:nvSpPr>
        <p:spPr>
          <a:xfrm>
            <a:off x="2824350" y="5217430"/>
            <a:ext cx="171074" cy="915418"/>
          </a:xfrm>
          <a:prstGeom prst="downArrow">
            <a:avLst>
              <a:gd name="adj1" fmla="val 100000"/>
              <a:gd name="adj2" fmla="val 50000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766186" y="3438436"/>
            <a:ext cx="142481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>
                <a:solidFill>
                  <a:schemeClr val="bg2"/>
                </a:solidFill>
              </a:rPr>
              <a:t>Energy Prices</a:t>
            </a:r>
          </a:p>
          <a:p>
            <a:r>
              <a:rPr lang="en-US" sz="1650" dirty="0">
                <a:solidFill>
                  <a:schemeClr val="bg2"/>
                </a:solidFill>
              </a:rPr>
              <a:t>Reserve Prices</a:t>
            </a:r>
          </a:p>
        </p:txBody>
      </p:sp>
      <p:sp>
        <p:nvSpPr>
          <p:cNvPr id="21" name="Down Arrow 20"/>
          <p:cNvSpPr/>
          <p:nvPr/>
        </p:nvSpPr>
        <p:spPr>
          <a:xfrm>
            <a:off x="2995424" y="1209855"/>
            <a:ext cx="786079" cy="1783891"/>
          </a:xfrm>
          <a:prstGeom prst="downArrow">
            <a:avLst>
              <a:gd name="adj1" fmla="val 100000"/>
              <a:gd name="adj2" fmla="val 19707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737689" y="1806945"/>
            <a:ext cx="142481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>
                <a:solidFill>
                  <a:schemeClr val="bg2"/>
                </a:solidFill>
              </a:rPr>
              <a:t>Energy Prices</a:t>
            </a:r>
          </a:p>
          <a:p>
            <a:r>
              <a:rPr lang="en-US" sz="1650" dirty="0">
                <a:solidFill>
                  <a:schemeClr val="bg2"/>
                </a:solidFill>
              </a:rPr>
              <a:t>Reserve Prices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14475" y="1447800"/>
            <a:ext cx="2333487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Utility Service</a:t>
            </a:r>
          </a:p>
        </p:txBody>
      </p:sp>
    </p:spTree>
    <p:extLst>
      <p:ext uri="{BB962C8B-B14F-4D97-AF65-F5344CB8AC3E}">
        <p14:creationId xmlns:p14="http://schemas.microsoft.com/office/powerpoint/2010/main" val="4041141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Quantify the value of energy storage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6504" y="4972050"/>
            <a:ext cx="1780039" cy="1361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50" dirty="0">
                <a:solidFill>
                  <a:schemeClr val="bg2"/>
                </a:solidFill>
              </a:rPr>
              <a:t>Energy Prices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50" dirty="0">
                <a:solidFill>
                  <a:schemeClr val="bg2"/>
                </a:solidFill>
              </a:rPr>
              <a:t>Reserve Prices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50" dirty="0">
                <a:solidFill>
                  <a:schemeClr val="bg2"/>
                </a:solidFill>
              </a:rPr>
              <a:t>Hydrogen Price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50" dirty="0">
                <a:solidFill>
                  <a:schemeClr val="bg2"/>
                </a:solidFill>
              </a:rPr>
              <a:t>Operational </a:t>
            </a:r>
            <a:br>
              <a:rPr lang="en-US" sz="1650" dirty="0">
                <a:solidFill>
                  <a:schemeClr val="bg2"/>
                </a:solidFill>
              </a:rPr>
            </a:br>
            <a:r>
              <a:rPr lang="en-US" sz="1650" dirty="0">
                <a:solidFill>
                  <a:schemeClr val="bg2"/>
                </a:solidFill>
              </a:rPr>
              <a:t>parameters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2179" y="4648200"/>
            <a:ext cx="25486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solidFill>
                  <a:schemeClr val="bg2"/>
                </a:solidFill>
              </a:rPr>
              <a:t>Historical or Modelled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5486400" y="5065030"/>
            <a:ext cx="333375" cy="915418"/>
          </a:xfrm>
          <a:prstGeom prst="downArrow">
            <a:avLst>
              <a:gd name="adj1" fmla="val 100000"/>
              <a:gd name="adj2" fmla="val 50000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248163" y="4886325"/>
            <a:ext cx="2333487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Optimization model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03144" y="5192494"/>
            <a:ext cx="27884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Profit based on operation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 (arbitrage, AS, H</a:t>
            </a:r>
            <a:r>
              <a:rPr lang="en-US" baseline="-25000" dirty="0">
                <a:solidFill>
                  <a:schemeClr val="bg2"/>
                </a:solidFill>
              </a:rPr>
              <a:t>2</a:t>
            </a:r>
            <a:r>
              <a:rPr lang="en-US" dirty="0">
                <a:solidFill>
                  <a:schemeClr val="bg2"/>
                </a:solidFill>
              </a:rPr>
              <a:t> sale, etc.)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785816"/>
            <a:ext cx="9144000" cy="804859"/>
          </a:xfrm>
          <a:prstGeom prst="rect">
            <a:avLst/>
          </a:prstGeom>
          <a:solidFill>
            <a:schemeClr val="tx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An operations optimization model is used to quantify value from electricity markets and the sale of hydrogen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229600" cy="2971800"/>
          </a:xfrm>
        </p:spPr>
        <p:txBody>
          <a:bodyPr>
            <a:normAutofit/>
          </a:bodyPr>
          <a:lstStyle/>
          <a:p>
            <a:r>
              <a:rPr lang="en-US" sz="2400" dirty="0"/>
              <a:t>Optimization model can perform time-resolved co-optimization of energy, ancillary service and hydrogen products quickly</a:t>
            </a:r>
          </a:p>
          <a:p>
            <a:r>
              <a:rPr lang="en-US" sz="2400" dirty="0"/>
              <a:t>Assumptions</a:t>
            </a:r>
          </a:p>
          <a:p>
            <a:pPr lvl="1"/>
            <a:r>
              <a:rPr lang="en-US" sz="2000" dirty="0"/>
              <a:t>Sufficient capacity is available in all markets</a:t>
            </a:r>
          </a:p>
          <a:p>
            <a:pPr lvl="1"/>
            <a:r>
              <a:rPr lang="en-US" sz="2000" dirty="0"/>
              <a:t>Objects don’t impact market outcome </a:t>
            </a:r>
            <a:br>
              <a:rPr lang="en-US" sz="2000" dirty="0"/>
            </a:br>
            <a:r>
              <a:rPr lang="en-US" sz="2000" dirty="0"/>
              <a:t>(i.e., small compared to market size)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2671950" y="5065030"/>
            <a:ext cx="171074" cy="915418"/>
          </a:xfrm>
          <a:prstGeom prst="downArrow">
            <a:avLst>
              <a:gd name="adj1" fmla="val 100000"/>
              <a:gd name="adj2" fmla="val 50000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671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nergy Arrow"/>
          <p:cNvSpPr/>
          <p:nvPr/>
        </p:nvSpPr>
        <p:spPr>
          <a:xfrm>
            <a:off x="2756092" y="2944749"/>
            <a:ext cx="366713" cy="2093976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nergy"/>
          <p:cNvSpPr txBox="1"/>
          <p:nvPr/>
        </p:nvSpPr>
        <p:spPr>
          <a:xfrm>
            <a:off x="2176545" y="3808175"/>
            <a:ext cx="1244571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>
                <a:solidFill>
                  <a:schemeClr val="bg2"/>
                </a:solidFill>
              </a:rPr>
              <a:t>Energy Price</a:t>
            </a:r>
          </a:p>
        </p:txBody>
      </p:sp>
      <p:sp>
        <p:nvSpPr>
          <p:cNvPr id="27" name="Reserve Arrow"/>
          <p:cNvSpPr/>
          <p:nvPr/>
        </p:nvSpPr>
        <p:spPr>
          <a:xfrm>
            <a:off x="2746567" y="3390900"/>
            <a:ext cx="366713" cy="2093976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serve"/>
          <p:cNvSpPr txBox="1"/>
          <p:nvPr/>
        </p:nvSpPr>
        <p:spPr>
          <a:xfrm>
            <a:off x="2062245" y="4246626"/>
            <a:ext cx="1424814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>
                <a:solidFill>
                  <a:schemeClr val="bg2"/>
                </a:solidFill>
              </a:rPr>
              <a:t>Reserve Prices</a:t>
            </a:r>
          </a:p>
        </p:txBody>
      </p:sp>
      <p:sp>
        <p:nvSpPr>
          <p:cNvPr id="33" name="Meter Arrow"/>
          <p:cNvSpPr/>
          <p:nvPr/>
        </p:nvSpPr>
        <p:spPr>
          <a:xfrm>
            <a:off x="2747996" y="2031873"/>
            <a:ext cx="366713" cy="2093976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Meter"/>
          <p:cNvSpPr txBox="1"/>
          <p:nvPr/>
        </p:nvSpPr>
        <p:spPr>
          <a:xfrm>
            <a:off x="2291545" y="2890164"/>
            <a:ext cx="1142300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>
                <a:solidFill>
                  <a:schemeClr val="bg2"/>
                </a:solidFill>
              </a:rPr>
              <a:t>Meter Cost</a:t>
            </a:r>
          </a:p>
        </p:txBody>
      </p:sp>
      <p:sp>
        <p:nvSpPr>
          <p:cNvPr id="31" name="TDC Arrow"/>
          <p:cNvSpPr/>
          <p:nvPr/>
        </p:nvSpPr>
        <p:spPr>
          <a:xfrm>
            <a:off x="2753251" y="1574410"/>
            <a:ext cx="366713" cy="2095027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DC"/>
          <p:cNvSpPr txBox="1"/>
          <p:nvPr/>
        </p:nvSpPr>
        <p:spPr>
          <a:xfrm>
            <a:off x="1817197" y="2446571"/>
            <a:ext cx="2140523" cy="369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>
                <a:solidFill>
                  <a:schemeClr val="bg2"/>
                </a:solidFill>
              </a:rPr>
              <a:t>Timed Demand Charge</a:t>
            </a:r>
          </a:p>
        </p:txBody>
      </p:sp>
      <p:sp>
        <p:nvSpPr>
          <p:cNvPr id="29" name="FDC Arrow"/>
          <p:cNvSpPr/>
          <p:nvPr/>
        </p:nvSpPr>
        <p:spPr>
          <a:xfrm>
            <a:off x="2750107" y="1115949"/>
            <a:ext cx="366713" cy="2093976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DC"/>
          <p:cNvSpPr txBox="1"/>
          <p:nvPr/>
        </p:nvSpPr>
        <p:spPr>
          <a:xfrm>
            <a:off x="1852599" y="1970485"/>
            <a:ext cx="2086071" cy="372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>
                <a:solidFill>
                  <a:schemeClr val="bg2"/>
                </a:solidFill>
              </a:rPr>
              <a:t>Fixed Demand Charge</a:t>
            </a:r>
          </a:p>
        </p:txBody>
      </p:sp>
      <p:sp>
        <p:nvSpPr>
          <p:cNvPr id="21" name="Energy Arrow"/>
          <p:cNvSpPr/>
          <p:nvPr/>
        </p:nvSpPr>
        <p:spPr>
          <a:xfrm>
            <a:off x="2748738" y="658749"/>
            <a:ext cx="366713" cy="2093976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nergy"/>
          <p:cNvSpPr txBox="1"/>
          <p:nvPr/>
        </p:nvSpPr>
        <p:spPr>
          <a:xfrm>
            <a:off x="2191642" y="1541226"/>
            <a:ext cx="1244571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>
                <a:solidFill>
                  <a:schemeClr val="bg2"/>
                </a:solidFill>
              </a:rPr>
              <a:t>Energy Price</a:t>
            </a:r>
          </a:p>
        </p:txBody>
      </p:sp>
      <p:sp>
        <p:nvSpPr>
          <p:cNvPr id="15" name="Utility BOX"/>
          <p:cNvSpPr/>
          <p:nvPr/>
        </p:nvSpPr>
        <p:spPr>
          <a:xfrm>
            <a:off x="134385" y="1346925"/>
            <a:ext cx="1737360" cy="2086255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Utility Service</a:t>
            </a:r>
          </a:p>
        </p:txBody>
      </p:sp>
      <p:sp>
        <p:nvSpPr>
          <p:cNvPr id="36" name="ISO BOX"/>
          <p:cNvSpPr/>
          <p:nvPr/>
        </p:nvSpPr>
        <p:spPr>
          <a:xfrm>
            <a:off x="134385" y="3572495"/>
            <a:ext cx="1737360" cy="1287963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ISO/RTO electricity markets</a:t>
            </a:r>
          </a:p>
        </p:txBody>
      </p:sp>
      <p:sp>
        <p:nvSpPr>
          <p:cNvPr id="38" name="H2 Arrow"/>
          <p:cNvSpPr/>
          <p:nvPr/>
        </p:nvSpPr>
        <p:spPr>
          <a:xfrm>
            <a:off x="2740246" y="4386552"/>
            <a:ext cx="366713" cy="2093976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H2"/>
          <p:cNvSpPr txBox="1"/>
          <p:nvPr/>
        </p:nvSpPr>
        <p:spPr>
          <a:xfrm>
            <a:off x="1966995" y="5249978"/>
            <a:ext cx="1791260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>
                <a:solidFill>
                  <a:schemeClr val="bg2"/>
                </a:solidFill>
              </a:rPr>
              <a:t>Hydrogen Demand</a:t>
            </a:r>
          </a:p>
        </p:txBody>
      </p:sp>
      <p:sp>
        <p:nvSpPr>
          <p:cNvPr id="40" name="Op Param Arrow"/>
          <p:cNvSpPr/>
          <p:nvPr/>
        </p:nvSpPr>
        <p:spPr>
          <a:xfrm>
            <a:off x="2745845" y="4840224"/>
            <a:ext cx="366713" cy="2093976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p Param"/>
          <p:cNvSpPr txBox="1"/>
          <p:nvPr/>
        </p:nvSpPr>
        <p:spPr>
          <a:xfrm>
            <a:off x="1824120" y="5713175"/>
            <a:ext cx="2223879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Operational Parameters</a:t>
            </a:r>
          </a:p>
        </p:txBody>
      </p:sp>
      <p:sp>
        <p:nvSpPr>
          <p:cNvPr id="37" name="Other inputs BOX"/>
          <p:cNvSpPr/>
          <p:nvPr/>
        </p:nvSpPr>
        <p:spPr>
          <a:xfrm>
            <a:off x="134385" y="5030724"/>
            <a:ext cx="1737360" cy="1287963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Other Inputs</a:t>
            </a:r>
          </a:p>
        </p:txBody>
      </p:sp>
      <p:sp>
        <p:nvSpPr>
          <p:cNvPr id="46" name="Input Categories"/>
          <p:cNvSpPr txBox="1"/>
          <p:nvPr/>
        </p:nvSpPr>
        <p:spPr>
          <a:xfrm>
            <a:off x="-14205" y="938834"/>
            <a:ext cx="1931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</a:rPr>
              <a:t>Input Categories</a:t>
            </a:r>
          </a:p>
        </p:txBody>
      </p:sp>
      <p:sp>
        <p:nvSpPr>
          <p:cNvPr id="47" name="Input Val"/>
          <p:cNvSpPr txBox="1"/>
          <p:nvPr/>
        </p:nvSpPr>
        <p:spPr>
          <a:xfrm>
            <a:off x="2169518" y="938834"/>
            <a:ext cx="15106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</a:rPr>
              <a:t>Input Values</a:t>
            </a:r>
          </a:p>
        </p:txBody>
      </p:sp>
      <p:sp>
        <p:nvSpPr>
          <p:cNvPr id="48" name="Model"/>
          <p:cNvSpPr txBox="1"/>
          <p:nvPr/>
        </p:nvSpPr>
        <p:spPr>
          <a:xfrm>
            <a:off x="4651457" y="938834"/>
            <a:ext cx="877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Model</a:t>
            </a:r>
          </a:p>
        </p:txBody>
      </p:sp>
      <p:sp>
        <p:nvSpPr>
          <p:cNvPr id="73" name="Output Arrow"/>
          <p:cNvSpPr/>
          <p:nvPr/>
        </p:nvSpPr>
        <p:spPr>
          <a:xfrm>
            <a:off x="6755953" y="2782826"/>
            <a:ext cx="971792" cy="2093976"/>
          </a:xfrm>
          <a:prstGeom prst="downArrow">
            <a:avLst>
              <a:gd name="adj1" fmla="val 100000"/>
              <a:gd name="adj2" fmla="val 23110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utput"/>
          <p:cNvSpPr txBox="1"/>
          <p:nvPr/>
        </p:nvSpPr>
        <p:spPr>
          <a:xfrm>
            <a:off x="6248400" y="3348234"/>
            <a:ext cx="1843005" cy="14850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>
                <a:solidFill>
                  <a:schemeClr val="bg2"/>
                </a:solidFill>
              </a:rPr>
              <a:t>Maximum Revenue</a:t>
            </a:r>
          </a:p>
          <a:p>
            <a:r>
              <a:rPr lang="en-US" sz="1650" dirty="0">
                <a:solidFill>
                  <a:schemeClr val="bg2"/>
                </a:solidFill>
              </a:rPr>
              <a:t>     (by component)</a:t>
            </a:r>
          </a:p>
          <a:p>
            <a:endParaRPr lang="en-US" sz="800" dirty="0">
              <a:solidFill>
                <a:schemeClr val="bg2"/>
              </a:solidFill>
            </a:endParaRPr>
          </a:p>
          <a:p>
            <a:r>
              <a:rPr lang="en-US" sz="1650" dirty="0">
                <a:solidFill>
                  <a:schemeClr val="bg2"/>
                </a:solidFill>
              </a:rPr>
              <a:t>Operating Profiles</a:t>
            </a:r>
          </a:p>
          <a:p>
            <a:endParaRPr lang="en-US" sz="1650" dirty="0">
              <a:solidFill>
                <a:schemeClr val="bg2"/>
              </a:solidFill>
            </a:endParaRPr>
          </a:p>
          <a:p>
            <a:endParaRPr lang="en-US" sz="1650" dirty="0">
              <a:solidFill>
                <a:schemeClr val="bg2"/>
              </a:solidFill>
            </a:endParaRPr>
          </a:p>
        </p:txBody>
      </p:sp>
      <p:sp>
        <p:nvSpPr>
          <p:cNvPr id="75" name="Output"/>
          <p:cNvSpPr txBox="1"/>
          <p:nvPr/>
        </p:nvSpPr>
        <p:spPr>
          <a:xfrm>
            <a:off x="6645911" y="936172"/>
            <a:ext cx="1050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Outputs</a:t>
            </a:r>
          </a:p>
        </p:txBody>
      </p:sp>
      <p:sp>
        <p:nvSpPr>
          <p:cNvPr id="42" name="Opt Model BOX"/>
          <p:cNvSpPr/>
          <p:nvPr/>
        </p:nvSpPr>
        <p:spPr>
          <a:xfrm>
            <a:off x="4014870" y="1346925"/>
            <a:ext cx="2169531" cy="4965192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Revenue Operation and Device Optimization Model</a:t>
            </a:r>
          </a:p>
          <a:p>
            <a:pPr algn="ctr"/>
            <a:r>
              <a:rPr lang="en-US" sz="2800" dirty="0"/>
              <a:t>(</a:t>
            </a:r>
            <a:r>
              <a:rPr lang="en-US" sz="2800" dirty="0" err="1"/>
              <a:t>RODeO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49921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Life Arrow"/>
          <p:cNvSpPr/>
          <p:nvPr/>
        </p:nvSpPr>
        <p:spPr>
          <a:xfrm>
            <a:off x="2743200" y="2401824"/>
            <a:ext cx="366713" cy="2093976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Life"/>
          <p:cNvSpPr txBox="1"/>
          <p:nvPr/>
        </p:nvSpPr>
        <p:spPr>
          <a:xfrm>
            <a:off x="2399437" y="3260117"/>
            <a:ext cx="877163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>
                <a:solidFill>
                  <a:schemeClr val="bg2"/>
                </a:solidFill>
              </a:rPr>
              <a:t>Lifetime</a:t>
            </a:r>
          </a:p>
        </p:txBody>
      </p:sp>
      <p:sp>
        <p:nvSpPr>
          <p:cNvPr id="62" name="Interest Arrow"/>
          <p:cNvSpPr/>
          <p:nvPr/>
        </p:nvSpPr>
        <p:spPr>
          <a:xfrm>
            <a:off x="2743200" y="1948252"/>
            <a:ext cx="366713" cy="2093976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Interest"/>
          <p:cNvSpPr txBox="1"/>
          <p:nvPr/>
        </p:nvSpPr>
        <p:spPr>
          <a:xfrm>
            <a:off x="1809032" y="2816524"/>
            <a:ext cx="2140523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50" dirty="0">
                <a:solidFill>
                  <a:schemeClr val="bg2"/>
                </a:solidFill>
              </a:rPr>
              <a:t>Interest Rate on debt</a:t>
            </a:r>
          </a:p>
        </p:txBody>
      </p:sp>
      <p:sp>
        <p:nvSpPr>
          <p:cNvPr id="63" name="FOM Arrow"/>
          <p:cNvSpPr/>
          <p:nvPr/>
        </p:nvSpPr>
        <p:spPr>
          <a:xfrm>
            <a:off x="2743200" y="1494681"/>
            <a:ext cx="366713" cy="2093976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OM"/>
          <p:cNvSpPr txBox="1"/>
          <p:nvPr/>
        </p:nvSpPr>
        <p:spPr>
          <a:xfrm>
            <a:off x="1876329" y="2373096"/>
            <a:ext cx="208607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50" dirty="0">
                <a:solidFill>
                  <a:schemeClr val="bg2"/>
                </a:solidFill>
              </a:rPr>
              <a:t>Fixed O&amp;M Cost</a:t>
            </a:r>
          </a:p>
        </p:txBody>
      </p:sp>
      <p:sp>
        <p:nvSpPr>
          <p:cNvPr id="64" name="Cap Arrow"/>
          <p:cNvSpPr/>
          <p:nvPr/>
        </p:nvSpPr>
        <p:spPr>
          <a:xfrm>
            <a:off x="2743200" y="1041110"/>
            <a:ext cx="366713" cy="2093976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Cap"/>
          <p:cNvSpPr txBox="1"/>
          <p:nvPr/>
        </p:nvSpPr>
        <p:spPr>
          <a:xfrm>
            <a:off x="1847637" y="1911179"/>
            <a:ext cx="2125647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>
                <a:solidFill>
                  <a:schemeClr val="bg2"/>
                </a:solidFill>
              </a:rPr>
              <a:t>Capital and Install Cost</a:t>
            </a:r>
          </a:p>
        </p:txBody>
      </p:sp>
      <p:sp>
        <p:nvSpPr>
          <p:cNvPr id="61" name="Cost BOX"/>
          <p:cNvSpPr/>
          <p:nvPr/>
        </p:nvSpPr>
        <p:spPr>
          <a:xfrm>
            <a:off x="126220" y="1716878"/>
            <a:ext cx="1737360" cy="2086255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Cost Inputs</a:t>
            </a:r>
          </a:p>
        </p:txBody>
      </p:sp>
      <p:sp>
        <p:nvSpPr>
          <p:cNvPr id="66" name="Output Arrow"/>
          <p:cNvSpPr/>
          <p:nvPr/>
        </p:nvSpPr>
        <p:spPr>
          <a:xfrm>
            <a:off x="6755953" y="2227652"/>
            <a:ext cx="971792" cy="2093976"/>
          </a:xfrm>
          <a:prstGeom prst="downArrow">
            <a:avLst>
              <a:gd name="adj1" fmla="val 100000"/>
              <a:gd name="adj2" fmla="val 23110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utput"/>
          <p:cNvSpPr txBox="1"/>
          <p:nvPr/>
        </p:nvSpPr>
        <p:spPr>
          <a:xfrm>
            <a:off x="6245583" y="2971804"/>
            <a:ext cx="1649875" cy="687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>
                <a:solidFill>
                  <a:schemeClr val="bg2"/>
                </a:solidFill>
              </a:rPr>
              <a:t>Annualized Cost</a:t>
            </a:r>
          </a:p>
          <a:p>
            <a:r>
              <a:rPr lang="en-US" sz="1650" dirty="0">
                <a:solidFill>
                  <a:schemeClr val="bg2"/>
                </a:solidFill>
              </a:rPr>
              <a:t>  (by component)</a:t>
            </a:r>
          </a:p>
          <a:p>
            <a:endParaRPr lang="en-US" sz="1650" dirty="0">
              <a:solidFill>
                <a:schemeClr val="bg2"/>
              </a:solidFill>
            </a:endParaRPr>
          </a:p>
          <a:p>
            <a:endParaRPr lang="en-US" sz="1650" dirty="0">
              <a:solidFill>
                <a:schemeClr val="bg2"/>
              </a:solidFill>
            </a:endParaRPr>
          </a:p>
        </p:txBody>
      </p:sp>
      <p:sp>
        <p:nvSpPr>
          <p:cNvPr id="46" name="Input Categories"/>
          <p:cNvSpPr txBox="1"/>
          <p:nvPr/>
        </p:nvSpPr>
        <p:spPr>
          <a:xfrm>
            <a:off x="-14205" y="1308948"/>
            <a:ext cx="1931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</a:rPr>
              <a:t>Input Categories</a:t>
            </a:r>
          </a:p>
        </p:txBody>
      </p:sp>
      <p:sp>
        <p:nvSpPr>
          <p:cNvPr id="47" name="Input Val"/>
          <p:cNvSpPr txBox="1"/>
          <p:nvPr/>
        </p:nvSpPr>
        <p:spPr>
          <a:xfrm>
            <a:off x="2169518" y="1308948"/>
            <a:ext cx="15106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</a:rPr>
              <a:t>Input Values</a:t>
            </a:r>
          </a:p>
        </p:txBody>
      </p:sp>
      <p:sp>
        <p:nvSpPr>
          <p:cNvPr id="52" name="Cost BOX"/>
          <p:cNvSpPr/>
          <p:nvPr/>
        </p:nvSpPr>
        <p:spPr>
          <a:xfrm>
            <a:off x="4015341" y="1716878"/>
            <a:ext cx="2167128" cy="3113504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Cost Model</a:t>
            </a:r>
          </a:p>
        </p:txBody>
      </p:sp>
      <p:sp>
        <p:nvSpPr>
          <p:cNvPr id="48" name="Model"/>
          <p:cNvSpPr txBox="1"/>
          <p:nvPr/>
        </p:nvSpPr>
        <p:spPr>
          <a:xfrm>
            <a:off x="4651457" y="1308948"/>
            <a:ext cx="877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Model</a:t>
            </a:r>
          </a:p>
        </p:txBody>
      </p:sp>
      <p:sp>
        <p:nvSpPr>
          <p:cNvPr id="75" name="Output"/>
          <p:cNvSpPr txBox="1"/>
          <p:nvPr/>
        </p:nvSpPr>
        <p:spPr>
          <a:xfrm>
            <a:off x="6645911" y="1306286"/>
            <a:ext cx="1050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Outputs</a:t>
            </a:r>
          </a:p>
        </p:txBody>
      </p:sp>
      <p:sp>
        <p:nvSpPr>
          <p:cNvPr id="49" name="Op Param Arrow"/>
          <p:cNvSpPr/>
          <p:nvPr/>
        </p:nvSpPr>
        <p:spPr>
          <a:xfrm>
            <a:off x="2745845" y="3298368"/>
            <a:ext cx="366713" cy="2093976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p Param"/>
          <p:cNvSpPr txBox="1"/>
          <p:nvPr/>
        </p:nvSpPr>
        <p:spPr>
          <a:xfrm>
            <a:off x="1824120" y="4171319"/>
            <a:ext cx="2223879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Operational Parameters</a:t>
            </a:r>
          </a:p>
        </p:txBody>
      </p:sp>
      <p:sp>
        <p:nvSpPr>
          <p:cNvPr id="51" name="Other inputs BOX"/>
          <p:cNvSpPr/>
          <p:nvPr/>
        </p:nvSpPr>
        <p:spPr>
          <a:xfrm>
            <a:off x="134385" y="3909682"/>
            <a:ext cx="1737360" cy="920700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Other Inputs</a:t>
            </a:r>
          </a:p>
        </p:txBody>
      </p:sp>
    </p:spTree>
    <p:extLst>
      <p:ext uri="{BB962C8B-B14F-4D97-AF65-F5344CB8AC3E}">
        <p14:creationId xmlns:p14="http://schemas.microsoft.com/office/powerpoint/2010/main" val="2050242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139440" y="-2788961"/>
            <a:ext cx="366713" cy="10754821"/>
            <a:chOff x="3124200" y="-2788961"/>
            <a:chExt cx="366713" cy="10754821"/>
          </a:xfrm>
        </p:grpSpPr>
        <p:sp>
          <p:nvSpPr>
            <p:cNvPr id="4" name="Life Arrow"/>
            <p:cNvSpPr/>
            <p:nvPr/>
          </p:nvSpPr>
          <p:spPr>
            <a:xfrm>
              <a:off x="3124200" y="3696947"/>
              <a:ext cx="366713" cy="3372369"/>
            </a:xfrm>
            <a:prstGeom prst="downArrow">
              <a:avLst>
                <a:gd name="adj1" fmla="val 100000"/>
                <a:gd name="adj2" fmla="val 45681"/>
              </a:avLst>
            </a:prstGeom>
            <a:solidFill>
              <a:srgbClr val="FFC000"/>
            </a:solidFill>
            <a:ln>
              <a:solidFill>
                <a:schemeClr val="accent3"/>
              </a:solidFill>
            </a:ln>
            <a:scene3d>
              <a:camera prst="orthographicFront">
                <a:rot lat="0" lon="1080000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6" name="Interest Arrow"/>
            <p:cNvSpPr/>
            <p:nvPr/>
          </p:nvSpPr>
          <p:spPr>
            <a:xfrm>
              <a:off x="3124200" y="3243375"/>
              <a:ext cx="366713" cy="3372369"/>
            </a:xfrm>
            <a:prstGeom prst="downArrow">
              <a:avLst>
                <a:gd name="adj1" fmla="val 100000"/>
                <a:gd name="adj2" fmla="val 45681"/>
              </a:avLst>
            </a:prstGeom>
            <a:solidFill>
              <a:srgbClr val="FFC000"/>
            </a:solidFill>
            <a:ln>
              <a:solidFill>
                <a:schemeClr val="accent3"/>
              </a:solidFill>
            </a:ln>
            <a:scene3d>
              <a:camera prst="orthographicFront">
                <a:rot lat="0" lon="1080000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8" name="FOM Arrow"/>
            <p:cNvSpPr/>
            <p:nvPr/>
          </p:nvSpPr>
          <p:spPr>
            <a:xfrm>
              <a:off x="3124200" y="2789804"/>
              <a:ext cx="366713" cy="3372369"/>
            </a:xfrm>
            <a:prstGeom prst="downArrow">
              <a:avLst>
                <a:gd name="adj1" fmla="val 100000"/>
                <a:gd name="adj2" fmla="val 45681"/>
              </a:avLst>
            </a:prstGeom>
            <a:solidFill>
              <a:srgbClr val="FFC000"/>
            </a:solidFill>
            <a:ln>
              <a:solidFill>
                <a:schemeClr val="accent3"/>
              </a:solidFill>
            </a:ln>
            <a:scene3d>
              <a:camera prst="orthographicFront">
                <a:rot lat="0" lon="1080000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4" name="Cap Arrow"/>
            <p:cNvSpPr/>
            <p:nvPr/>
          </p:nvSpPr>
          <p:spPr>
            <a:xfrm>
              <a:off x="3124200" y="2317364"/>
              <a:ext cx="366713" cy="3372369"/>
            </a:xfrm>
            <a:prstGeom prst="downArrow">
              <a:avLst>
                <a:gd name="adj1" fmla="val 100000"/>
                <a:gd name="adj2" fmla="val 45681"/>
              </a:avLst>
            </a:prstGeom>
            <a:solidFill>
              <a:srgbClr val="FFC000"/>
            </a:solidFill>
            <a:ln>
              <a:solidFill>
                <a:schemeClr val="accent3"/>
              </a:solidFill>
            </a:ln>
            <a:scene3d>
              <a:camera prst="orthographicFront">
                <a:rot lat="0" lon="1080000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5" name="Op Param Arrow"/>
            <p:cNvSpPr/>
            <p:nvPr/>
          </p:nvSpPr>
          <p:spPr>
            <a:xfrm>
              <a:off x="3124200" y="4593491"/>
              <a:ext cx="366713" cy="3372369"/>
            </a:xfrm>
            <a:prstGeom prst="downArrow">
              <a:avLst>
                <a:gd name="adj1" fmla="val 100000"/>
                <a:gd name="adj2" fmla="val 45681"/>
              </a:avLst>
            </a:prstGeom>
            <a:solidFill>
              <a:srgbClr val="FFC000"/>
            </a:solidFill>
            <a:ln>
              <a:solidFill>
                <a:schemeClr val="accent3"/>
              </a:solidFill>
            </a:ln>
            <a:scene3d>
              <a:camera prst="orthographicFront">
                <a:rot lat="0" lon="1080000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400"/>
            </a:p>
          </p:txBody>
        </p:sp>
        <p:sp>
          <p:nvSpPr>
            <p:cNvPr id="18" name="Energy Arrow"/>
            <p:cNvSpPr/>
            <p:nvPr/>
          </p:nvSpPr>
          <p:spPr>
            <a:xfrm>
              <a:off x="3124200" y="-502961"/>
              <a:ext cx="366713" cy="3372369"/>
            </a:xfrm>
            <a:prstGeom prst="downArrow">
              <a:avLst>
                <a:gd name="adj1" fmla="val 100000"/>
                <a:gd name="adj2" fmla="val 45681"/>
              </a:avLst>
            </a:prstGeom>
            <a:solidFill>
              <a:srgbClr val="FFC000"/>
            </a:solidFill>
            <a:ln>
              <a:solidFill>
                <a:schemeClr val="accent3"/>
              </a:solidFill>
            </a:ln>
            <a:scene3d>
              <a:camera prst="orthographicFront">
                <a:rot lat="0" lon="1080000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400"/>
            </a:p>
          </p:txBody>
        </p:sp>
        <p:sp>
          <p:nvSpPr>
            <p:cNvPr id="20" name="Reserve Arrow"/>
            <p:cNvSpPr/>
            <p:nvPr/>
          </p:nvSpPr>
          <p:spPr>
            <a:xfrm>
              <a:off x="3124200" y="-56810"/>
              <a:ext cx="366713" cy="3372369"/>
            </a:xfrm>
            <a:prstGeom prst="downArrow">
              <a:avLst>
                <a:gd name="adj1" fmla="val 100000"/>
                <a:gd name="adj2" fmla="val 45681"/>
              </a:avLst>
            </a:prstGeom>
            <a:solidFill>
              <a:srgbClr val="FFC000"/>
            </a:solidFill>
            <a:ln>
              <a:solidFill>
                <a:schemeClr val="accent3"/>
              </a:solidFill>
            </a:ln>
            <a:scene3d>
              <a:camera prst="orthographicFront">
                <a:rot lat="0" lon="1080000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400"/>
            </a:p>
          </p:txBody>
        </p:sp>
        <p:sp>
          <p:nvSpPr>
            <p:cNvPr id="22" name="Meter Arrow"/>
            <p:cNvSpPr/>
            <p:nvPr/>
          </p:nvSpPr>
          <p:spPr>
            <a:xfrm>
              <a:off x="3124200" y="-1415837"/>
              <a:ext cx="366713" cy="3372369"/>
            </a:xfrm>
            <a:prstGeom prst="downArrow">
              <a:avLst>
                <a:gd name="adj1" fmla="val 100000"/>
                <a:gd name="adj2" fmla="val 45681"/>
              </a:avLst>
            </a:prstGeom>
            <a:solidFill>
              <a:srgbClr val="FFC000"/>
            </a:solidFill>
            <a:ln>
              <a:solidFill>
                <a:schemeClr val="accent3"/>
              </a:solidFill>
            </a:ln>
            <a:scene3d>
              <a:camera prst="orthographicFront">
                <a:rot lat="0" lon="1080000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4" name="TDC Arrow"/>
            <p:cNvSpPr/>
            <p:nvPr/>
          </p:nvSpPr>
          <p:spPr>
            <a:xfrm>
              <a:off x="3124200" y="-1873622"/>
              <a:ext cx="366713" cy="3374062"/>
            </a:xfrm>
            <a:prstGeom prst="downArrow">
              <a:avLst>
                <a:gd name="adj1" fmla="val 100000"/>
                <a:gd name="adj2" fmla="val 45681"/>
              </a:avLst>
            </a:prstGeom>
            <a:solidFill>
              <a:srgbClr val="FFC000"/>
            </a:solidFill>
            <a:ln>
              <a:solidFill>
                <a:schemeClr val="accent3"/>
              </a:solidFill>
            </a:ln>
            <a:scene3d>
              <a:camera prst="orthographicFront">
                <a:rot lat="0" lon="1080000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400"/>
            </a:p>
          </p:txBody>
        </p:sp>
        <p:sp>
          <p:nvSpPr>
            <p:cNvPr id="26" name="FDC Arrow"/>
            <p:cNvSpPr/>
            <p:nvPr/>
          </p:nvSpPr>
          <p:spPr>
            <a:xfrm>
              <a:off x="3124200" y="-2331761"/>
              <a:ext cx="366713" cy="3372369"/>
            </a:xfrm>
            <a:prstGeom prst="downArrow">
              <a:avLst>
                <a:gd name="adj1" fmla="val 100000"/>
                <a:gd name="adj2" fmla="val 45681"/>
              </a:avLst>
            </a:prstGeom>
            <a:solidFill>
              <a:srgbClr val="FFC000"/>
            </a:solidFill>
            <a:ln>
              <a:solidFill>
                <a:schemeClr val="accent3"/>
              </a:solidFill>
            </a:ln>
            <a:scene3d>
              <a:camera prst="orthographicFront">
                <a:rot lat="0" lon="1080000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400"/>
            </a:p>
          </p:txBody>
        </p:sp>
        <p:sp>
          <p:nvSpPr>
            <p:cNvPr id="28" name="Energy Arrow"/>
            <p:cNvSpPr/>
            <p:nvPr/>
          </p:nvSpPr>
          <p:spPr>
            <a:xfrm>
              <a:off x="3124200" y="-2788961"/>
              <a:ext cx="366713" cy="3372369"/>
            </a:xfrm>
            <a:prstGeom prst="downArrow">
              <a:avLst>
                <a:gd name="adj1" fmla="val 100000"/>
                <a:gd name="adj2" fmla="val 45681"/>
              </a:avLst>
            </a:prstGeom>
            <a:solidFill>
              <a:srgbClr val="FFC000"/>
            </a:solidFill>
            <a:ln>
              <a:solidFill>
                <a:schemeClr val="accent3"/>
              </a:solidFill>
            </a:ln>
            <a:scene3d>
              <a:camera prst="orthographicFront">
                <a:rot lat="0" lon="1080000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400"/>
            </a:p>
          </p:txBody>
        </p:sp>
        <p:sp>
          <p:nvSpPr>
            <p:cNvPr id="32" name="H2 Arrow"/>
            <p:cNvSpPr/>
            <p:nvPr/>
          </p:nvSpPr>
          <p:spPr>
            <a:xfrm>
              <a:off x="3124200" y="938842"/>
              <a:ext cx="366713" cy="3372369"/>
            </a:xfrm>
            <a:prstGeom prst="downArrow">
              <a:avLst>
                <a:gd name="adj1" fmla="val 100000"/>
                <a:gd name="adj2" fmla="val 45681"/>
              </a:avLst>
            </a:prstGeom>
            <a:solidFill>
              <a:srgbClr val="FFC000"/>
            </a:solidFill>
            <a:ln>
              <a:solidFill>
                <a:schemeClr val="accent3"/>
              </a:solidFill>
            </a:ln>
            <a:scene3d>
              <a:camera prst="orthographicFront">
                <a:rot lat="0" lon="1080000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400"/>
            </a:p>
          </p:txBody>
        </p:sp>
        <p:sp>
          <p:nvSpPr>
            <p:cNvPr id="34" name="Op Param Arrow"/>
            <p:cNvSpPr/>
            <p:nvPr/>
          </p:nvSpPr>
          <p:spPr>
            <a:xfrm>
              <a:off x="3124200" y="1392514"/>
              <a:ext cx="366713" cy="3372369"/>
            </a:xfrm>
            <a:prstGeom prst="downArrow">
              <a:avLst>
                <a:gd name="adj1" fmla="val 100000"/>
                <a:gd name="adj2" fmla="val 45681"/>
              </a:avLst>
            </a:prstGeom>
            <a:solidFill>
              <a:srgbClr val="FFC000"/>
            </a:solidFill>
            <a:ln>
              <a:solidFill>
                <a:schemeClr val="accent3"/>
              </a:solidFill>
            </a:ln>
            <a:scene3d>
              <a:camera prst="orthographicFront">
                <a:rot lat="0" lon="1080000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569720" y="-1333013"/>
            <a:ext cx="3657600" cy="7854596"/>
            <a:chOff x="1569720" y="-1348253"/>
            <a:chExt cx="3657600" cy="7854596"/>
          </a:xfrm>
        </p:grpSpPr>
        <p:sp>
          <p:nvSpPr>
            <p:cNvPr id="5" name="Life"/>
            <p:cNvSpPr txBox="1"/>
            <p:nvPr/>
          </p:nvSpPr>
          <p:spPr>
            <a:xfrm>
              <a:off x="2892644" y="5113471"/>
              <a:ext cx="1011752" cy="461665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</a:rPr>
                <a:t>Lifetime</a:t>
              </a:r>
            </a:p>
          </p:txBody>
        </p:sp>
        <p:sp>
          <p:nvSpPr>
            <p:cNvPr id="7" name="Interest"/>
            <p:cNvSpPr txBox="1"/>
            <p:nvPr/>
          </p:nvSpPr>
          <p:spPr>
            <a:xfrm>
              <a:off x="1569720" y="4654489"/>
              <a:ext cx="3657600" cy="46166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</a:rPr>
                <a:t>Interest Rate on debt</a:t>
              </a:r>
            </a:p>
          </p:txBody>
        </p:sp>
        <p:sp>
          <p:nvSpPr>
            <p:cNvPr id="9" name="FOM"/>
            <p:cNvSpPr txBox="1"/>
            <p:nvPr/>
          </p:nvSpPr>
          <p:spPr>
            <a:xfrm>
              <a:off x="1569720" y="4226450"/>
              <a:ext cx="3657600" cy="46166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</a:rPr>
                <a:t>Fixed O&amp;M Cost</a:t>
              </a:r>
            </a:p>
          </p:txBody>
        </p:sp>
        <p:sp>
          <p:nvSpPr>
            <p:cNvPr id="10" name="Cap"/>
            <p:cNvSpPr txBox="1"/>
            <p:nvPr/>
          </p:nvSpPr>
          <p:spPr>
            <a:xfrm>
              <a:off x="1985505" y="3784538"/>
              <a:ext cx="2826030" cy="461665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</a:rPr>
                <a:t>Capital and Install Cost</a:t>
              </a:r>
            </a:p>
          </p:txBody>
        </p:sp>
        <p:sp>
          <p:nvSpPr>
            <p:cNvPr id="16" name="Op Param"/>
            <p:cNvSpPr txBox="1"/>
            <p:nvPr/>
          </p:nvSpPr>
          <p:spPr>
            <a:xfrm>
              <a:off x="1913467" y="6044678"/>
              <a:ext cx="2970107" cy="461665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</a:rPr>
                <a:t>Operational Parameters</a:t>
              </a:r>
            </a:p>
          </p:txBody>
        </p:sp>
        <p:sp>
          <p:nvSpPr>
            <p:cNvPr id="19" name="Energy"/>
            <p:cNvSpPr txBox="1"/>
            <p:nvPr/>
          </p:nvSpPr>
          <p:spPr>
            <a:xfrm>
              <a:off x="2627187" y="918696"/>
              <a:ext cx="1542666" cy="461665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</a:rPr>
                <a:t>Energy Price</a:t>
              </a:r>
            </a:p>
          </p:txBody>
        </p:sp>
        <p:sp>
          <p:nvSpPr>
            <p:cNvPr id="21" name="Reserve"/>
            <p:cNvSpPr txBox="1"/>
            <p:nvPr/>
          </p:nvSpPr>
          <p:spPr>
            <a:xfrm>
              <a:off x="2498787" y="1357147"/>
              <a:ext cx="1799467" cy="461665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</a:rPr>
                <a:t>Reserve Prices</a:t>
              </a:r>
            </a:p>
          </p:txBody>
        </p:sp>
        <p:sp>
          <p:nvSpPr>
            <p:cNvPr id="23" name="Meter"/>
            <p:cNvSpPr txBox="1"/>
            <p:nvPr/>
          </p:nvSpPr>
          <p:spPr>
            <a:xfrm>
              <a:off x="2703843" y="685"/>
              <a:ext cx="1389355" cy="461665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</a:rPr>
                <a:t>Meter Cost</a:t>
              </a:r>
            </a:p>
          </p:txBody>
        </p:sp>
        <p:sp>
          <p:nvSpPr>
            <p:cNvPr id="25" name="TDC"/>
            <p:cNvSpPr txBox="1"/>
            <p:nvPr/>
          </p:nvSpPr>
          <p:spPr>
            <a:xfrm>
              <a:off x="1569720" y="-458297"/>
              <a:ext cx="3657600" cy="46166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</a:rPr>
                <a:t>Timed Demand Charge</a:t>
              </a:r>
            </a:p>
          </p:txBody>
        </p:sp>
        <p:sp>
          <p:nvSpPr>
            <p:cNvPr id="27" name="FDC"/>
            <p:cNvSpPr txBox="1"/>
            <p:nvPr/>
          </p:nvSpPr>
          <p:spPr>
            <a:xfrm>
              <a:off x="1569720" y="-934383"/>
              <a:ext cx="3657600" cy="46166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</a:rPr>
                <a:t>Fixed Demand Charge</a:t>
              </a:r>
            </a:p>
          </p:txBody>
        </p:sp>
        <p:sp>
          <p:nvSpPr>
            <p:cNvPr id="29" name="Energy"/>
            <p:cNvSpPr txBox="1"/>
            <p:nvPr/>
          </p:nvSpPr>
          <p:spPr>
            <a:xfrm>
              <a:off x="2627187" y="-1348253"/>
              <a:ext cx="1542666" cy="461665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</a:rPr>
                <a:t>Energy Price</a:t>
              </a:r>
            </a:p>
          </p:txBody>
        </p:sp>
        <p:sp>
          <p:nvSpPr>
            <p:cNvPr id="33" name="H2"/>
            <p:cNvSpPr txBox="1"/>
            <p:nvPr/>
          </p:nvSpPr>
          <p:spPr>
            <a:xfrm>
              <a:off x="2228263" y="2390979"/>
              <a:ext cx="2340513" cy="461665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</a:rPr>
                <a:t>Hydrogen Demand</a:t>
              </a:r>
            </a:p>
          </p:txBody>
        </p:sp>
        <p:sp>
          <p:nvSpPr>
            <p:cNvPr id="35" name="Op Param"/>
            <p:cNvSpPr txBox="1"/>
            <p:nvPr/>
          </p:nvSpPr>
          <p:spPr>
            <a:xfrm>
              <a:off x="2022470" y="2854176"/>
              <a:ext cx="2752099" cy="461665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</a:rPr>
                <a:t>Operation Parameters</a:t>
              </a:r>
            </a:p>
          </p:txBody>
        </p:sp>
      </p:grpSp>
      <p:sp>
        <p:nvSpPr>
          <p:cNvPr id="11" name="Cost BOX"/>
          <p:cNvSpPr/>
          <p:nvPr/>
        </p:nvSpPr>
        <p:spPr>
          <a:xfrm>
            <a:off x="126220" y="3651197"/>
            <a:ext cx="1737360" cy="2086255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Cost Inputs</a:t>
            </a:r>
          </a:p>
        </p:txBody>
      </p:sp>
      <p:sp>
        <p:nvSpPr>
          <p:cNvPr id="14" name="Cost BOX" hidden="1"/>
          <p:cNvSpPr/>
          <p:nvPr/>
        </p:nvSpPr>
        <p:spPr>
          <a:xfrm>
            <a:off x="4015341" y="3651197"/>
            <a:ext cx="2167128" cy="3113504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Cost Model</a:t>
            </a:r>
          </a:p>
        </p:txBody>
      </p:sp>
      <p:sp>
        <p:nvSpPr>
          <p:cNvPr id="17" name="Other inputs BOX"/>
          <p:cNvSpPr/>
          <p:nvPr/>
        </p:nvSpPr>
        <p:spPr>
          <a:xfrm>
            <a:off x="134385" y="5844001"/>
            <a:ext cx="1737360" cy="920700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Other Inputs</a:t>
            </a:r>
          </a:p>
        </p:txBody>
      </p:sp>
      <p:sp>
        <p:nvSpPr>
          <p:cNvPr id="30" name="Utility BOX"/>
          <p:cNvSpPr/>
          <p:nvPr/>
        </p:nvSpPr>
        <p:spPr>
          <a:xfrm>
            <a:off x="134385" y="-1461589"/>
            <a:ext cx="1737360" cy="2086255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Utility Service</a:t>
            </a:r>
          </a:p>
        </p:txBody>
      </p:sp>
      <p:sp>
        <p:nvSpPr>
          <p:cNvPr id="31" name="ISO BOX"/>
          <p:cNvSpPr/>
          <p:nvPr/>
        </p:nvSpPr>
        <p:spPr>
          <a:xfrm>
            <a:off x="134385" y="763981"/>
            <a:ext cx="1737360" cy="1287963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ISO/RTO electricity markets</a:t>
            </a:r>
          </a:p>
        </p:txBody>
      </p:sp>
      <p:sp>
        <p:nvSpPr>
          <p:cNvPr id="36" name="Other inputs BOX"/>
          <p:cNvSpPr/>
          <p:nvPr/>
        </p:nvSpPr>
        <p:spPr>
          <a:xfrm>
            <a:off x="134385" y="2222210"/>
            <a:ext cx="1737360" cy="1287963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Other Inputs</a:t>
            </a:r>
          </a:p>
        </p:txBody>
      </p:sp>
      <p:sp>
        <p:nvSpPr>
          <p:cNvPr id="37" name="Input Categories"/>
          <p:cNvSpPr txBox="1"/>
          <p:nvPr/>
        </p:nvSpPr>
        <p:spPr>
          <a:xfrm>
            <a:off x="531421" y="-1930640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</a:rPr>
              <a:t>Inputs</a:t>
            </a:r>
          </a:p>
        </p:txBody>
      </p:sp>
      <p:sp>
        <p:nvSpPr>
          <p:cNvPr id="38" name="Input Val"/>
          <p:cNvSpPr txBox="1"/>
          <p:nvPr/>
        </p:nvSpPr>
        <p:spPr>
          <a:xfrm>
            <a:off x="2453640" y="-1930640"/>
            <a:ext cx="1775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</a:rPr>
              <a:t>Input Values</a:t>
            </a:r>
          </a:p>
        </p:txBody>
      </p:sp>
      <p:sp>
        <p:nvSpPr>
          <p:cNvPr id="39" name="Model"/>
          <p:cNvSpPr txBox="1"/>
          <p:nvPr/>
        </p:nvSpPr>
        <p:spPr>
          <a:xfrm>
            <a:off x="5596858" y="-1930640"/>
            <a:ext cx="1015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Model</a:t>
            </a:r>
          </a:p>
        </p:txBody>
      </p:sp>
      <p:sp>
        <p:nvSpPr>
          <p:cNvPr id="40" name="Output Arrow" hidden="1"/>
          <p:cNvSpPr/>
          <p:nvPr/>
        </p:nvSpPr>
        <p:spPr>
          <a:xfrm>
            <a:off x="7147560" y="600714"/>
            <a:ext cx="2083123" cy="4080567"/>
          </a:xfrm>
          <a:prstGeom prst="downArrow">
            <a:avLst>
              <a:gd name="adj1" fmla="val 100000"/>
              <a:gd name="adj2" fmla="val 23110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utput" hidden="1"/>
          <p:cNvSpPr txBox="1"/>
          <p:nvPr/>
        </p:nvSpPr>
        <p:spPr>
          <a:xfrm>
            <a:off x="7262730" y="1645467"/>
            <a:ext cx="259885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Maximum Revenue</a:t>
            </a:r>
          </a:p>
          <a:p>
            <a:r>
              <a:rPr lang="en-US" sz="2400" dirty="0">
                <a:solidFill>
                  <a:schemeClr val="bg2"/>
                </a:solidFill>
              </a:rPr>
              <a:t>     (by component)</a:t>
            </a:r>
          </a:p>
          <a:p>
            <a:endParaRPr lang="en-US" sz="400" dirty="0">
              <a:solidFill>
                <a:schemeClr val="bg2"/>
              </a:solidFill>
            </a:endParaRPr>
          </a:p>
          <a:p>
            <a:r>
              <a:rPr lang="en-US" sz="2400" dirty="0">
                <a:solidFill>
                  <a:schemeClr val="bg2"/>
                </a:solidFill>
              </a:rPr>
              <a:t>Annualized Cost</a:t>
            </a:r>
          </a:p>
          <a:p>
            <a:r>
              <a:rPr lang="en-US" sz="2400" dirty="0">
                <a:solidFill>
                  <a:schemeClr val="bg2"/>
                </a:solidFill>
              </a:rPr>
              <a:t>  (by component)</a:t>
            </a:r>
          </a:p>
          <a:p>
            <a:endParaRPr lang="en-US" sz="400" dirty="0">
              <a:solidFill>
                <a:schemeClr val="bg2"/>
              </a:solidFill>
            </a:endParaRPr>
          </a:p>
          <a:p>
            <a:r>
              <a:rPr lang="en-US" sz="2400" dirty="0">
                <a:solidFill>
                  <a:schemeClr val="bg2"/>
                </a:solidFill>
              </a:rPr>
              <a:t>Operating Profiles</a:t>
            </a:r>
          </a:p>
        </p:txBody>
      </p:sp>
      <p:sp>
        <p:nvSpPr>
          <p:cNvPr id="42" name="Output"/>
          <p:cNvSpPr txBox="1"/>
          <p:nvPr/>
        </p:nvSpPr>
        <p:spPr>
          <a:xfrm>
            <a:off x="7572077" y="-1933302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Outputs</a:t>
            </a:r>
          </a:p>
        </p:txBody>
      </p:sp>
      <p:sp>
        <p:nvSpPr>
          <p:cNvPr id="51" name="Output Arrow"/>
          <p:cNvSpPr/>
          <p:nvPr/>
        </p:nvSpPr>
        <p:spPr>
          <a:xfrm>
            <a:off x="7383755" y="2441016"/>
            <a:ext cx="971792" cy="4080567"/>
          </a:xfrm>
          <a:prstGeom prst="downArrow">
            <a:avLst>
              <a:gd name="adj1" fmla="val 100000"/>
              <a:gd name="adj2" fmla="val 3700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utput Arrow"/>
          <p:cNvSpPr/>
          <p:nvPr/>
        </p:nvSpPr>
        <p:spPr>
          <a:xfrm>
            <a:off x="7383755" y="1258608"/>
            <a:ext cx="971792" cy="4080567"/>
          </a:xfrm>
          <a:prstGeom prst="downArrow">
            <a:avLst>
              <a:gd name="adj1" fmla="val 100000"/>
              <a:gd name="adj2" fmla="val 3700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utput Arrow"/>
          <p:cNvSpPr/>
          <p:nvPr/>
        </p:nvSpPr>
        <p:spPr>
          <a:xfrm>
            <a:off x="7383755" y="76200"/>
            <a:ext cx="971792" cy="4080567"/>
          </a:xfrm>
          <a:prstGeom prst="downArrow">
            <a:avLst>
              <a:gd name="adj1" fmla="val 100000"/>
              <a:gd name="adj2" fmla="val 3700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pt Model BOX"/>
          <p:cNvSpPr/>
          <p:nvPr/>
        </p:nvSpPr>
        <p:spPr>
          <a:xfrm>
            <a:off x="5029200" y="-1461589"/>
            <a:ext cx="2169531" cy="8226290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Revenue Operation and Device Optimization Model</a:t>
            </a:r>
          </a:p>
          <a:p>
            <a:pPr algn="ctr"/>
            <a:r>
              <a:rPr lang="en-US" sz="2800" dirty="0"/>
              <a:t>(</a:t>
            </a:r>
            <a:r>
              <a:rPr lang="en-US" sz="2800" dirty="0" err="1"/>
              <a:t>RODeO</a:t>
            </a:r>
            <a:r>
              <a:rPr lang="en-US" sz="2800" dirty="0"/>
              <a:t>)</a:t>
            </a:r>
          </a:p>
        </p:txBody>
      </p:sp>
      <p:sp>
        <p:nvSpPr>
          <p:cNvPr id="50" name="Output"/>
          <p:cNvSpPr txBox="1"/>
          <p:nvPr/>
        </p:nvSpPr>
        <p:spPr>
          <a:xfrm>
            <a:off x="7178259" y="2877860"/>
            <a:ext cx="25988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Maximum Revenue</a:t>
            </a:r>
          </a:p>
          <a:p>
            <a:r>
              <a:rPr lang="en-US" sz="2400" dirty="0">
                <a:solidFill>
                  <a:schemeClr val="bg2"/>
                </a:solidFill>
              </a:rPr>
              <a:t>     (by component)</a:t>
            </a:r>
          </a:p>
        </p:txBody>
      </p:sp>
      <p:sp>
        <p:nvSpPr>
          <p:cNvPr id="55" name="Output"/>
          <p:cNvSpPr txBox="1"/>
          <p:nvPr/>
        </p:nvSpPr>
        <p:spPr>
          <a:xfrm>
            <a:off x="7321215" y="3984248"/>
            <a:ext cx="231294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00" dirty="0">
              <a:solidFill>
                <a:schemeClr val="bg2"/>
              </a:solidFill>
            </a:endParaRPr>
          </a:p>
          <a:p>
            <a:r>
              <a:rPr lang="en-US" sz="2400" dirty="0">
                <a:solidFill>
                  <a:schemeClr val="bg2"/>
                </a:solidFill>
              </a:rPr>
              <a:t>Annualized Cost</a:t>
            </a:r>
          </a:p>
          <a:p>
            <a:r>
              <a:rPr lang="en-US" sz="2400" dirty="0">
                <a:solidFill>
                  <a:schemeClr val="bg2"/>
                </a:solidFill>
              </a:rPr>
              <a:t>  (by component)</a:t>
            </a:r>
          </a:p>
        </p:txBody>
      </p:sp>
      <p:sp>
        <p:nvSpPr>
          <p:cNvPr id="52" name="Output"/>
          <p:cNvSpPr txBox="1"/>
          <p:nvPr/>
        </p:nvSpPr>
        <p:spPr>
          <a:xfrm>
            <a:off x="7262288" y="1838980"/>
            <a:ext cx="2430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00" dirty="0">
              <a:solidFill>
                <a:schemeClr val="bg2"/>
              </a:solidFill>
            </a:endParaRPr>
          </a:p>
          <a:p>
            <a:r>
              <a:rPr lang="en-US" sz="2400" dirty="0">
                <a:solidFill>
                  <a:schemeClr val="bg2"/>
                </a:solidFill>
              </a:rPr>
              <a:t>Operating Profiles</a:t>
            </a:r>
          </a:p>
        </p:txBody>
      </p:sp>
    </p:spTree>
    <p:extLst>
      <p:ext uri="{BB962C8B-B14F-4D97-AF65-F5344CB8AC3E}">
        <p14:creationId xmlns:p14="http://schemas.microsoft.com/office/powerpoint/2010/main" val="91315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fe Arrow"/>
          <p:cNvSpPr/>
          <p:nvPr/>
        </p:nvSpPr>
        <p:spPr>
          <a:xfrm>
            <a:off x="3139440" y="4293351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sp>
        <p:nvSpPr>
          <p:cNvPr id="6" name="Interest Arrow"/>
          <p:cNvSpPr/>
          <p:nvPr/>
        </p:nvSpPr>
        <p:spPr>
          <a:xfrm>
            <a:off x="3139440" y="3839779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sp>
        <p:nvSpPr>
          <p:cNvPr id="8" name="FOM Arrow"/>
          <p:cNvSpPr/>
          <p:nvPr/>
        </p:nvSpPr>
        <p:spPr>
          <a:xfrm>
            <a:off x="3139440" y="3386208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sp>
        <p:nvSpPr>
          <p:cNvPr id="44" name="Cap Arrow"/>
          <p:cNvSpPr/>
          <p:nvPr/>
        </p:nvSpPr>
        <p:spPr>
          <a:xfrm>
            <a:off x="3139440" y="2913768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sp>
        <p:nvSpPr>
          <p:cNvPr id="18" name="Energy Arrow"/>
          <p:cNvSpPr/>
          <p:nvPr/>
        </p:nvSpPr>
        <p:spPr>
          <a:xfrm>
            <a:off x="3139440" y="-502961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0" name="Reserve Arrow"/>
          <p:cNvSpPr/>
          <p:nvPr/>
        </p:nvSpPr>
        <p:spPr>
          <a:xfrm>
            <a:off x="3139440" y="-56810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2" name="Meter Arrow"/>
          <p:cNvSpPr/>
          <p:nvPr/>
        </p:nvSpPr>
        <p:spPr>
          <a:xfrm>
            <a:off x="3139440" y="-1415837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sp>
        <p:nvSpPr>
          <p:cNvPr id="24" name="TDC Arrow"/>
          <p:cNvSpPr/>
          <p:nvPr/>
        </p:nvSpPr>
        <p:spPr>
          <a:xfrm>
            <a:off x="3139440" y="-1873622"/>
            <a:ext cx="366713" cy="3374062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6" name="FDC Arrow"/>
          <p:cNvSpPr/>
          <p:nvPr/>
        </p:nvSpPr>
        <p:spPr>
          <a:xfrm>
            <a:off x="3139440" y="-2331761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8" name="Energy Arrow"/>
          <p:cNvSpPr/>
          <p:nvPr/>
        </p:nvSpPr>
        <p:spPr>
          <a:xfrm>
            <a:off x="3139440" y="-2788961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32" name="Renewable Power Arrow"/>
          <p:cNvSpPr/>
          <p:nvPr/>
        </p:nvSpPr>
        <p:spPr>
          <a:xfrm>
            <a:off x="3139440" y="762000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34" name="Op Param Arrow"/>
          <p:cNvSpPr/>
          <p:nvPr/>
        </p:nvSpPr>
        <p:spPr>
          <a:xfrm>
            <a:off x="3139440" y="1215672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5" name="Life"/>
          <p:cNvSpPr txBox="1"/>
          <p:nvPr/>
        </p:nvSpPr>
        <p:spPr>
          <a:xfrm>
            <a:off x="2892644" y="5725115"/>
            <a:ext cx="1011752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Lifetime</a:t>
            </a:r>
          </a:p>
        </p:txBody>
      </p:sp>
      <p:sp>
        <p:nvSpPr>
          <p:cNvPr id="7" name="Interest"/>
          <p:cNvSpPr txBox="1"/>
          <p:nvPr/>
        </p:nvSpPr>
        <p:spPr>
          <a:xfrm>
            <a:off x="1569720" y="5266133"/>
            <a:ext cx="365760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Interest Rate on debt</a:t>
            </a:r>
          </a:p>
        </p:txBody>
      </p:sp>
      <p:sp>
        <p:nvSpPr>
          <p:cNvPr id="9" name="FOM"/>
          <p:cNvSpPr txBox="1"/>
          <p:nvPr/>
        </p:nvSpPr>
        <p:spPr>
          <a:xfrm>
            <a:off x="1569720" y="4838094"/>
            <a:ext cx="365760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Fixed O&amp;M Cost</a:t>
            </a:r>
          </a:p>
        </p:txBody>
      </p:sp>
      <p:sp>
        <p:nvSpPr>
          <p:cNvPr id="10" name="Cap"/>
          <p:cNvSpPr txBox="1"/>
          <p:nvPr/>
        </p:nvSpPr>
        <p:spPr>
          <a:xfrm>
            <a:off x="1985505" y="4396182"/>
            <a:ext cx="2826030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Capital and Install Cost</a:t>
            </a:r>
          </a:p>
        </p:txBody>
      </p:sp>
      <p:sp>
        <p:nvSpPr>
          <p:cNvPr id="19" name="Energy"/>
          <p:cNvSpPr txBox="1"/>
          <p:nvPr/>
        </p:nvSpPr>
        <p:spPr>
          <a:xfrm>
            <a:off x="2627187" y="933936"/>
            <a:ext cx="1542666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Energy Price</a:t>
            </a:r>
          </a:p>
        </p:txBody>
      </p:sp>
      <p:sp>
        <p:nvSpPr>
          <p:cNvPr id="21" name="Reserve"/>
          <p:cNvSpPr txBox="1"/>
          <p:nvPr/>
        </p:nvSpPr>
        <p:spPr>
          <a:xfrm>
            <a:off x="1971273" y="1372387"/>
            <a:ext cx="2854499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Ancillary Service Prices</a:t>
            </a:r>
          </a:p>
        </p:txBody>
      </p:sp>
      <p:sp>
        <p:nvSpPr>
          <p:cNvPr id="23" name="Meter"/>
          <p:cNvSpPr txBox="1"/>
          <p:nvPr/>
        </p:nvSpPr>
        <p:spPr>
          <a:xfrm>
            <a:off x="2703843" y="15925"/>
            <a:ext cx="1389355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Meter Cost</a:t>
            </a:r>
          </a:p>
        </p:txBody>
      </p:sp>
      <p:sp>
        <p:nvSpPr>
          <p:cNvPr id="25" name="TDC"/>
          <p:cNvSpPr txBox="1"/>
          <p:nvPr/>
        </p:nvSpPr>
        <p:spPr>
          <a:xfrm>
            <a:off x="1569720" y="-443057"/>
            <a:ext cx="365760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Timed Demand Charge</a:t>
            </a:r>
          </a:p>
        </p:txBody>
      </p:sp>
      <p:sp>
        <p:nvSpPr>
          <p:cNvPr id="27" name="FDC"/>
          <p:cNvSpPr txBox="1"/>
          <p:nvPr/>
        </p:nvSpPr>
        <p:spPr>
          <a:xfrm>
            <a:off x="1569720" y="-919143"/>
            <a:ext cx="365760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Fixed Demand Charge</a:t>
            </a:r>
          </a:p>
        </p:txBody>
      </p:sp>
      <p:sp>
        <p:nvSpPr>
          <p:cNvPr id="29" name="Energy"/>
          <p:cNvSpPr txBox="1"/>
          <p:nvPr/>
        </p:nvSpPr>
        <p:spPr>
          <a:xfrm>
            <a:off x="2627187" y="-1333013"/>
            <a:ext cx="1542666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Energy Price</a:t>
            </a:r>
          </a:p>
        </p:txBody>
      </p:sp>
      <p:sp>
        <p:nvSpPr>
          <p:cNvPr id="33" name="Renewable Power"/>
          <p:cNvSpPr txBox="1"/>
          <p:nvPr/>
        </p:nvSpPr>
        <p:spPr>
          <a:xfrm>
            <a:off x="2278601" y="2229377"/>
            <a:ext cx="2239844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Renewable Power</a:t>
            </a:r>
          </a:p>
        </p:txBody>
      </p:sp>
      <p:sp>
        <p:nvSpPr>
          <p:cNvPr id="49" name="Op Param Arrow"/>
          <p:cNvSpPr/>
          <p:nvPr/>
        </p:nvSpPr>
        <p:spPr>
          <a:xfrm>
            <a:off x="3119751" y="1678109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57" name="H2 Arrow"/>
          <p:cNvSpPr/>
          <p:nvPr/>
        </p:nvSpPr>
        <p:spPr>
          <a:xfrm>
            <a:off x="3124200" y="2129271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58" name="H2"/>
          <p:cNvSpPr txBox="1"/>
          <p:nvPr/>
        </p:nvSpPr>
        <p:spPr>
          <a:xfrm>
            <a:off x="2213024" y="3596648"/>
            <a:ext cx="2340514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Hydrogen Demand</a:t>
            </a:r>
          </a:p>
        </p:txBody>
      </p:sp>
      <p:sp>
        <p:nvSpPr>
          <p:cNvPr id="56" name="Building Load"/>
          <p:cNvSpPr txBox="1"/>
          <p:nvPr/>
        </p:nvSpPr>
        <p:spPr>
          <a:xfrm>
            <a:off x="2539666" y="3155011"/>
            <a:ext cx="1678345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Building Load</a:t>
            </a:r>
          </a:p>
        </p:txBody>
      </p:sp>
      <p:sp>
        <p:nvSpPr>
          <p:cNvPr id="35" name="Op Param"/>
          <p:cNvSpPr txBox="1"/>
          <p:nvPr/>
        </p:nvSpPr>
        <p:spPr>
          <a:xfrm>
            <a:off x="2022470" y="2692574"/>
            <a:ext cx="2752099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Operation Parameters</a:t>
            </a:r>
          </a:p>
        </p:txBody>
      </p:sp>
      <p:sp>
        <p:nvSpPr>
          <p:cNvPr id="11" name="Cost BOX"/>
          <p:cNvSpPr/>
          <p:nvPr/>
        </p:nvSpPr>
        <p:spPr>
          <a:xfrm>
            <a:off x="126220" y="4247601"/>
            <a:ext cx="1737360" cy="2086255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Cost Inputs</a:t>
            </a:r>
          </a:p>
        </p:txBody>
      </p:sp>
      <p:sp>
        <p:nvSpPr>
          <p:cNvPr id="14" name="Cost BOX" hidden="1"/>
          <p:cNvSpPr/>
          <p:nvPr/>
        </p:nvSpPr>
        <p:spPr>
          <a:xfrm>
            <a:off x="4015341" y="3651197"/>
            <a:ext cx="2167128" cy="3113504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Cost Model</a:t>
            </a:r>
          </a:p>
        </p:txBody>
      </p:sp>
      <p:sp>
        <p:nvSpPr>
          <p:cNvPr id="30" name="Utility BOX"/>
          <p:cNvSpPr/>
          <p:nvPr/>
        </p:nvSpPr>
        <p:spPr>
          <a:xfrm>
            <a:off x="134385" y="-1461589"/>
            <a:ext cx="1737360" cy="2086255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Utility Service</a:t>
            </a:r>
          </a:p>
        </p:txBody>
      </p:sp>
      <p:sp>
        <p:nvSpPr>
          <p:cNvPr id="31" name="ISO BOX"/>
          <p:cNvSpPr/>
          <p:nvPr/>
        </p:nvSpPr>
        <p:spPr>
          <a:xfrm>
            <a:off x="134385" y="763981"/>
            <a:ext cx="1737360" cy="1287963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ISO/RTO electricity markets</a:t>
            </a:r>
          </a:p>
        </p:txBody>
      </p:sp>
      <p:sp>
        <p:nvSpPr>
          <p:cNvPr id="36" name="Other inputs BOX"/>
          <p:cNvSpPr/>
          <p:nvPr/>
        </p:nvSpPr>
        <p:spPr>
          <a:xfrm>
            <a:off x="134385" y="2191730"/>
            <a:ext cx="1737360" cy="1912159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Other Inputs</a:t>
            </a:r>
          </a:p>
        </p:txBody>
      </p:sp>
      <p:sp>
        <p:nvSpPr>
          <p:cNvPr id="37" name="Input Categories"/>
          <p:cNvSpPr txBox="1"/>
          <p:nvPr/>
        </p:nvSpPr>
        <p:spPr>
          <a:xfrm>
            <a:off x="531421" y="-1930640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</a:rPr>
              <a:t>Inputs</a:t>
            </a:r>
          </a:p>
        </p:txBody>
      </p:sp>
      <p:sp>
        <p:nvSpPr>
          <p:cNvPr id="38" name="Input Val"/>
          <p:cNvSpPr txBox="1"/>
          <p:nvPr/>
        </p:nvSpPr>
        <p:spPr>
          <a:xfrm>
            <a:off x="2453640" y="-1930640"/>
            <a:ext cx="1775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</a:rPr>
              <a:t>Input Values</a:t>
            </a:r>
          </a:p>
        </p:txBody>
      </p:sp>
      <p:sp>
        <p:nvSpPr>
          <p:cNvPr id="39" name="Model"/>
          <p:cNvSpPr txBox="1"/>
          <p:nvPr/>
        </p:nvSpPr>
        <p:spPr>
          <a:xfrm>
            <a:off x="5596858" y="-1930640"/>
            <a:ext cx="1015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Model</a:t>
            </a:r>
          </a:p>
        </p:txBody>
      </p:sp>
      <p:sp>
        <p:nvSpPr>
          <p:cNvPr id="40" name="Output Arrow" hidden="1"/>
          <p:cNvSpPr/>
          <p:nvPr/>
        </p:nvSpPr>
        <p:spPr>
          <a:xfrm>
            <a:off x="7147560" y="600714"/>
            <a:ext cx="2083123" cy="4080567"/>
          </a:xfrm>
          <a:prstGeom prst="downArrow">
            <a:avLst>
              <a:gd name="adj1" fmla="val 100000"/>
              <a:gd name="adj2" fmla="val 23110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utput" hidden="1"/>
          <p:cNvSpPr txBox="1"/>
          <p:nvPr/>
        </p:nvSpPr>
        <p:spPr>
          <a:xfrm>
            <a:off x="7262730" y="1645467"/>
            <a:ext cx="259885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Maximum Revenue</a:t>
            </a:r>
          </a:p>
          <a:p>
            <a:r>
              <a:rPr lang="en-US" sz="2400" dirty="0">
                <a:solidFill>
                  <a:schemeClr val="bg2"/>
                </a:solidFill>
              </a:rPr>
              <a:t>     (by component)</a:t>
            </a:r>
          </a:p>
          <a:p>
            <a:endParaRPr lang="en-US" sz="400" dirty="0">
              <a:solidFill>
                <a:schemeClr val="bg2"/>
              </a:solidFill>
            </a:endParaRPr>
          </a:p>
          <a:p>
            <a:r>
              <a:rPr lang="en-US" sz="2400" dirty="0">
                <a:solidFill>
                  <a:schemeClr val="bg2"/>
                </a:solidFill>
              </a:rPr>
              <a:t>Annualized Cost</a:t>
            </a:r>
          </a:p>
          <a:p>
            <a:r>
              <a:rPr lang="en-US" sz="2400" dirty="0">
                <a:solidFill>
                  <a:schemeClr val="bg2"/>
                </a:solidFill>
              </a:rPr>
              <a:t>  (by component)</a:t>
            </a:r>
          </a:p>
          <a:p>
            <a:endParaRPr lang="en-US" sz="400" dirty="0">
              <a:solidFill>
                <a:schemeClr val="bg2"/>
              </a:solidFill>
            </a:endParaRPr>
          </a:p>
          <a:p>
            <a:r>
              <a:rPr lang="en-US" sz="2400" dirty="0">
                <a:solidFill>
                  <a:schemeClr val="bg2"/>
                </a:solidFill>
              </a:rPr>
              <a:t>Operating Profiles</a:t>
            </a:r>
          </a:p>
        </p:txBody>
      </p:sp>
      <p:sp>
        <p:nvSpPr>
          <p:cNvPr id="42" name="Output"/>
          <p:cNvSpPr txBox="1"/>
          <p:nvPr/>
        </p:nvSpPr>
        <p:spPr>
          <a:xfrm>
            <a:off x="7572077" y="-1933302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Outputs</a:t>
            </a:r>
          </a:p>
        </p:txBody>
      </p:sp>
      <p:sp>
        <p:nvSpPr>
          <p:cNvPr id="51" name="Output Arrow"/>
          <p:cNvSpPr/>
          <p:nvPr/>
        </p:nvSpPr>
        <p:spPr>
          <a:xfrm>
            <a:off x="7383755" y="1756353"/>
            <a:ext cx="971792" cy="4080567"/>
          </a:xfrm>
          <a:prstGeom prst="downArrow">
            <a:avLst>
              <a:gd name="adj1" fmla="val 100000"/>
              <a:gd name="adj2" fmla="val 3700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utput Arrow"/>
          <p:cNvSpPr/>
          <p:nvPr/>
        </p:nvSpPr>
        <p:spPr>
          <a:xfrm>
            <a:off x="7383755" y="568770"/>
            <a:ext cx="971792" cy="4080567"/>
          </a:xfrm>
          <a:prstGeom prst="downArrow">
            <a:avLst>
              <a:gd name="adj1" fmla="val 100000"/>
              <a:gd name="adj2" fmla="val 3700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utput Arrow"/>
          <p:cNvSpPr/>
          <p:nvPr/>
        </p:nvSpPr>
        <p:spPr>
          <a:xfrm>
            <a:off x="7383755" y="-608463"/>
            <a:ext cx="971792" cy="4080567"/>
          </a:xfrm>
          <a:prstGeom prst="downArrow">
            <a:avLst>
              <a:gd name="adj1" fmla="val 100000"/>
              <a:gd name="adj2" fmla="val 3700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pt Model BOX"/>
          <p:cNvSpPr/>
          <p:nvPr/>
        </p:nvSpPr>
        <p:spPr>
          <a:xfrm>
            <a:off x="5029200" y="-1461589"/>
            <a:ext cx="2169531" cy="7795445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Revenue Operation and Device Optimization Model</a:t>
            </a:r>
          </a:p>
          <a:p>
            <a:pPr algn="ctr"/>
            <a:r>
              <a:rPr lang="en-US" sz="2800" dirty="0"/>
              <a:t>(</a:t>
            </a:r>
            <a:r>
              <a:rPr lang="en-US" sz="2800" dirty="0" err="1"/>
              <a:t>RODeO</a:t>
            </a:r>
            <a:r>
              <a:rPr lang="en-US" sz="2800" dirty="0"/>
              <a:t>)</a:t>
            </a:r>
          </a:p>
        </p:txBody>
      </p:sp>
      <p:sp>
        <p:nvSpPr>
          <p:cNvPr id="50" name="Output"/>
          <p:cNvSpPr txBox="1"/>
          <p:nvPr/>
        </p:nvSpPr>
        <p:spPr>
          <a:xfrm>
            <a:off x="7178259" y="2188022"/>
            <a:ext cx="25988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Maximum Revenue</a:t>
            </a:r>
          </a:p>
          <a:p>
            <a:r>
              <a:rPr lang="en-US" sz="2400" dirty="0">
                <a:solidFill>
                  <a:schemeClr val="bg2"/>
                </a:solidFill>
              </a:rPr>
              <a:t>     (by component)</a:t>
            </a:r>
          </a:p>
        </p:txBody>
      </p:sp>
      <p:sp>
        <p:nvSpPr>
          <p:cNvPr id="55" name="Output"/>
          <p:cNvSpPr txBox="1"/>
          <p:nvPr/>
        </p:nvSpPr>
        <p:spPr>
          <a:xfrm>
            <a:off x="7321215" y="3294410"/>
            <a:ext cx="231294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00" dirty="0">
              <a:solidFill>
                <a:schemeClr val="bg2"/>
              </a:solidFill>
            </a:endParaRPr>
          </a:p>
          <a:p>
            <a:r>
              <a:rPr lang="en-US" sz="2400" dirty="0">
                <a:solidFill>
                  <a:schemeClr val="bg2"/>
                </a:solidFill>
              </a:rPr>
              <a:t>Annualized Cost</a:t>
            </a:r>
          </a:p>
          <a:p>
            <a:r>
              <a:rPr lang="en-US" sz="2400" dirty="0">
                <a:solidFill>
                  <a:schemeClr val="bg2"/>
                </a:solidFill>
              </a:rPr>
              <a:t>  (by component)</a:t>
            </a:r>
          </a:p>
        </p:txBody>
      </p:sp>
      <p:sp>
        <p:nvSpPr>
          <p:cNvPr id="52" name="Output"/>
          <p:cNvSpPr txBox="1"/>
          <p:nvPr/>
        </p:nvSpPr>
        <p:spPr>
          <a:xfrm>
            <a:off x="7262288" y="1149142"/>
            <a:ext cx="2430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00" dirty="0">
              <a:solidFill>
                <a:schemeClr val="bg2"/>
              </a:solidFill>
            </a:endParaRPr>
          </a:p>
          <a:p>
            <a:r>
              <a:rPr lang="en-US" sz="2400" dirty="0">
                <a:solidFill>
                  <a:schemeClr val="bg2"/>
                </a:solidFill>
              </a:rPr>
              <a:t>Operating Profiles</a:t>
            </a:r>
          </a:p>
        </p:txBody>
      </p:sp>
    </p:spTree>
    <p:extLst>
      <p:ext uri="{BB962C8B-B14F-4D97-AF65-F5344CB8AC3E}">
        <p14:creationId xmlns:p14="http://schemas.microsoft.com/office/powerpoint/2010/main" val="527491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fe Arrow"/>
          <p:cNvSpPr/>
          <p:nvPr/>
        </p:nvSpPr>
        <p:spPr>
          <a:xfrm>
            <a:off x="3139440" y="4768331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sp>
        <p:nvSpPr>
          <p:cNvPr id="6" name="Interest Arrow"/>
          <p:cNvSpPr/>
          <p:nvPr/>
        </p:nvSpPr>
        <p:spPr>
          <a:xfrm>
            <a:off x="3139440" y="4314759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sp>
        <p:nvSpPr>
          <p:cNvPr id="8" name="FOM Arrow"/>
          <p:cNvSpPr/>
          <p:nvPr/>
        </p:nvSpPr>
        <p:spPr>
          <a:xfrm>
            <a:off x="3139440" y="3861188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sp>
        <p:nvSpPr>
          <p:cNvPr id="44" name="Cap Arrow"/>
          <p:cNvSpPr/>
          <p:nvPr/>
        </p:nvSpPr>
        <p:spPr>
          <a:xfrm>
            <a:off x="3139440" y="3388748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sp>
        <p:nvSpPr>
          <p:cNvPr id="18" name="Energy Arrow"/>
          <p:cNvSpPr/>
          <p:nvPr/>
        </p:nvSpPr>
        <p:spPr>
          <a:xfrm>
            <a:off x="3139440" y="-502961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0" name="Reserve Arrow"/>
          <p:cNvSpPr/>
          <p:nvPr/>
        </p:nvSpPr>
        <p:spPr>
          <a:xfrm>
            <a:off x="3139440" y="-56810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2" name="Meter Arrow"/>
          <p:cNvSpPr/>
          <p:nvPr/>
        </p:nvSpPr>
        <p:spPr>
          <a:xfrm>
            <a:off x="3139440" y="-1415837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sp>
        <p:nvSpPr>
          <p:cNvPr id="24" name="TDC Arrow"/>
          <p:cNvSpPr/>
          <p:nvPr/>
        </p:nvSpPr>
        <p:spPr>
          <a:xfrm>
            <a:off x="3139440" y="-1873622"/>
            <a:ext cx="366713" cy="3374062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6" name="FDC Arrow"/>
          <p:cNvSpPr/>
          <p:nvPr/>
        </p:nvSpPr>
        <p:spPr>
          <a:xfrm>
            <a:off x="3139440" y="-2331761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8" name="Energy Arrow"/>
          <p:cNvSpPr/>
          <p:nvPr/>
        </p:nvSpPr>
        <p:spPr>
          <a:xfrm>
            <a:off x="3139440" y="-2788961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32" name="Renewable Power Arrow"/>
          <p:cNvSpPr/>
          <p:nvPr/>
        </p:nvSpPr>
        <p:spPr>
          <a:xfrm>
            <a:off x="3139440" y="762000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34" name="Op Param Arrow"/>
          <p:cNvSpPr/>
          <p:nvPr/>
        </p:nvSpPr>
        <p:spPr>
          <a:xfrm>
            <a:off x="3139440" y="1215672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5" name="Life"/>
          <p:cNvSpPr txBox="1"/>
          <p:nvPr/>
        </p:nvSpPr>
        <p:spPr>
          <a:xfrm>
            <a:off x="2892644" y="6200095"/>
            <a:ext cx="1011752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Lifetime</a:t>
            </a:r>
          </a:p>
        </p:txBody>
      </p:sp>
      <p:sp>
        <p:nvSpPr>
          <p:cNvPr id="7" name="Interest"/>
          <p:cNvSpPr txBox="1"/>
          <p:nvPr/>
        </p:nvSpPr>
        <p:spPr>
          <a:xfrm>
            <a:off x="1569720" y="5741113"/>
            <a:ext cx="365760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Interest Rate on debt</a:t>
            </a:r>
          </a:p>
        </p:txBody>
      </p:sp>
      <p:sp>
        <p:nvSpPr>
          <p:cNvPr id="9" name="FOM"/>
          <p:cNvSpPr txBox="1"/>
          <p:nvPr/>
        </p:nvSpPr>
        <p:spPr>
          <a:xfrm>
            <a:off x="1569720" y="5313074"/>
            <a:ext cx="365760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Fixed O&amp;M Cost</a:t>
            </a:r>
          </a:p>
        </p:txBody>
      </p:sp>
      <p:sp>
        <p:nvSpPr>
          <p:cNvPr id="10" name="Cap"/>
          <p:cNvSpPr txBox="1"/>
          <p:nvPr/>
        </p:nvSpPr>
        <p:spPr>
          <a:xfrm>
            <a:off x="1985505" y="4871162"/>
            <a:ext cx="2826030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Capital and Install Cost</a:t>
            </a:r>
          </a:p>
        </p:txBody>
      </p:sp>
      <p:sp>
        <p:nvSpPr>
          <p:cNvPr id="19" name="Energy"/>
          <p:cNvSpPr txBox="1"/>
          <p:nvPr/>
        </p:nvSpPr>
        <p:spPr>
          <a:xfrm>
            <a:off x="2627187" y="933936"/>
            <a:ext cx="1542666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Energy Price</a:t>
            </a:r>
          </a:p>
        </p:txBody>
      </p:sp>
      <p:sp>
        <p:nvSpPr>
          <p:cNvPr id="21" name="Reserve"/>
          <p:cNvSpPr txBox="1"/>
          <p:nvPr/>
        </p:nvSpPr>
        <p:spPr>
          <a:xfrm>
            <a:off x="1971273" y="1372387"/>
            <a:ext cx="2854499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Ancillary Service Prices</a:t>
            </a:r>
          </a:p>
        </p:txBody>
      </p:sp>
      <p:sp>
        <p:nvSpPr>
          <p:cNvPr id="23" name="Meter"/>
          <p:cNvSpPr txBox="1"/>
          <p:nvPr/>
        </p:nvSpPr>
        <p:spPr>
          <a:xfrm>
            <a:off x="2703843" y="15925"/>
            <a:ext cx="1389355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Meter Cost</a:t>
            </a:r>
          </a:p>
        </p:txBody>
      </p:sp>
      <p:sp>
        <p:nvSpPr>
          <p:cNvPr id="25" name="TDC"/>
          <p:cNvSpPr txBox="1"/>
          <p:nvPr/>
        </p:nvSpPr>
        <p:spPr>
          <a:xfrm>
            <a:off x="1569720" y="-443057"/>
            <a:ext cx="365760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Timed Demand Charge</a:t>
            </a:r>
          </a:p>
        </p:txBody>
      </p:sp>
      <p:sp>
        <p:nvSpPr>
          <p:cNvPr id="27" name="FDC"/>
          <p:cNvSpPr txBox="1"/>
          <p:nvPr/>
        </p:nvSpPr>
        <p:spPr>
          <a:xfrm>
            <a:off x="1569720" y="-919143"/>
            <a:ext cx="365760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Fixed Demand Charge</a:t>
            </a:r>
          </a:p>
        </p:txBody>
      </p:sp>
      <p:sp>
        <p:nvSpPr>
          <p:cNvPr id="29" name="Energy"/>
          <p:cNvSpPr txBox="1"/>
          <p:nvPr/>
        </p:nvSpPr>
        <p:spPr>
          <a:xfrm>
            <a:off x="2627187" y="-1333013"/>
            <a:ext cx="1542666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Energy Price</a:t>
            </a:r>
          </a:p>
        </p:txBody>
      </p:sp>
      <p:sp>
        <p:nvSpPr>
          <p:cNvPr id="33" name="Renewable Power"/>
          <p:cNvSpPr txBox="1"/>
          <p:nvPr/>
        </p:nvSpPr>
        <p:spPr>
          <a:xfrm>
            <a:off x="2278601" y="2229377"/>
            <a:ext cx="2239844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Renewable Power</a:t>
            </a:r>
          </a:p>
        </p:txBody>
      </p:sp>
      <p:sp>
        <p:nvSpPr>
          <p:cNvPr id="49" name="Op Param Arrow"/>
          <p:cNvSpPr/>
          <p:nvPr/>
        </p:nvSpPr>
        <p:spPr>
          <a:xfrm>
            <a:off x="3119751" y="1678109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60" name="Inverter Arrow">
            <a:extLst>
              <a:ext uri="{FF2B5EF4-FFF2-40B4-BE49-F238E27FC236}">
                <a16:creationId xmlns:a16="http://schemas.microsoft.com/office/drawing/2014/main" id="{1A740B48-6B84-4519-9B5D-9A1BC9757220}"/>
              </a:ext>
            </a:extLst>
          </p:cNvPr>
          <p:cNvSpPr/>
          <p:nvPr/>
        </p:nvSpPr>
        <p:spPr>
          <a:xfrm>
            <a:off x="3139440" y="2578100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sp>
        <p:nvSpPr>
          <p:cNvPr id="61" name="Inverter">
            <a:extLst>
              <a:ext uri="{FF2B5EF4-FFF2-40B4-BE49-F238E27FC236}">
                <a16:creationId xmlns:a16="http://schemas.microsoft.com/office/drawing/2014/main" id="{28DF6332-03B9-4CDB-859B-4507B6C0D92A}"/>
              </a:ext>
            </a:extLst>
          </p:cNvPr>
          <p:cNvSpPr txBox="1"/>
          <p:nvPr/>
        </p:nvSpPr>
        <p:spPr>
          <a:xfrm>
            <a:off x="1979256" y="4009864"/>
            <a:ext cx="2838534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Inverter size &amp; settings</a:t>
            </a:r>
          </a:p>
        </p:txBody>
      </p:sp>
      <p:sp>
        <p:nvSpPr>
          <p:cNvPr id="57" name="H2 Arrow"/>
          <p:cNvSpPr/>
          <p:nvPr/>
        </p:nvSpPr>
        <p:spPr>
          <a:xfrm>
            <a:off x="3124200" y="2129271"/>
            <a:ext cx="366713" cy="3372369"/>
          </a:xfrm>
          <a:prstGeom prst="downArrow">
            <a:avLst>
              <a:gd name="adj1" fmla="val 100000"/>
              <a:gd name="adj2" fmla="val 4568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58" name="H2"/>
          <p:cNvSpPr txBox="1"/>
          <p:nvPr/>
        </p:nvSpPr>
        <p:spPr>
          <a:xfrm>
            <a:off x="2213024" y="3596648"/>
            <a:ext cx="2340514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Hydrogen Demand</a:t>
            </a:r>
          </a:p>
        </p:txBody>
      </p:sp>
      <p:sp>
        <p:nvSpPr>
          <p:cNvPr id="56" name="Building Load"/>
          <p:cNvSpPr txBox="1"/>
          <p:nvPr/>
        </p:nvSpPr>
        <p:spPr>
          <a:xfrm>
            <a:off x="2539666" y="3155011"/>
            <a:ext cx="1678345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Building Load</a:t>
            </a:r>
          </a:p>
        </p:txBody>
      </p:sp>
      <p:sp>
        <p:nvSpPr>
          <p:cNvPr id="35" name="Op Param"/>
          <p:cNvSpPr txBox="1"/>
          <p:nvPr/>
        </p:nvSpPr>
        <p:spPr>
          <a:xfrm>
            <a:off x="2022470" y="2692574"/>
            <a:ext cx="2752099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Operation Parameters</a:t>
            </a:r>
          </a:p>
        </p:txBody>
      </p:sp>
      <p:sp>
        <p:nvSpPr>
          <p:cNvPr id="30" name="Utility BOX"/>
          <p:cNvSpPr/>
          <p:nvPr/>
        </p:nvSpPr>
        <p:spPr>
          <a:xfrm>
            <a:off x="134385" y="-1461589"/>
            <a:ext cx="1737360" cy="2086255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Utility Service</a:t>
            </a:r>
          </a:p>
        </p:txBody>
      </p:sp>
      <p:sp>
        <p:nvSpPr>
          <p:cNvPr id="31" name="ISO BOX"/>
          <p:cNvSpPr/>
          <p:nvPr/>
        </p:nvSpPr>
        <p:spPr>
          <a:xfrm>
            <a:off x="134385" y="763981"/>
            <a:ext cx="1737360" cy="1287963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ISO/RTO electricity markets</a:t>
            </a:r>
          </a:p>
        </p:txBody>
      </p:sp>
      <p:sp>
        <p:nvSpPr>
          <p:cNvPr id="36" name="Other inputs BOX"/>
          <p:cNvSpPr/>
          <p:nvPr/>
        </p:nvSpPr>
        <p:spPr>
          <a:xfrm>
            <a:off x="134385" y="2191730"/>
            <a:ext cx="1737360" cy="2396311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Other Inputs</a:t>
            </a:r>
          </a:p>
        </p:txBody>
      </p:sp>
      <p:sp>
        <p:nvSpPr>
          <p:cNvPr id="37" name="Input Categories"/>
          <p:cNvSpPr txBox="1"/>
          <p:nvPr/>
        </p:nvSpPr>
        <p:spPr>
          <a:xfrm>
            <a:off x="531421" y="-1930640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</a:rPr>
              <a:t>Inputs</a:t>
            </a:r>
          </a:p>
        </p:txBody>
      </p:sp>
      <p:sp>
        <p:nvSpPr>
          <p:cNvPr id="38" name="Input Val"/>
          <p:cNvSpPr txBox="1"/>
          <p:nvPr/>
        </p:nvSpPr>
        <p:spPr>
          <a:xfrm>
            <a:off x="2453640" y="-1930640"/>
            <a:ext cx="1775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</a:rPr>
              <a:t>Input Values</a:t>
            </a:r>
          </a:p>
        </p:txBody>
      </p:sp>
      <p:sp>
        <p:nvSpPr>
          <p:cNvPr id="39" name="Model"/>
          <p:cNvSpPr txBox="1"/>
          <p:nvPr/>
        </p:nvSpPr>
        <p:spPr>
          <a:xfrm>
            <a:off x="5596858" y="-1930640"/>
            <a:ext cx="1015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Model</a:t>
            </a:r>
          </a:p>
        </p:txBody>
      </p:sp>
      <p:sp>
        <p:nvSpPr>
          <p:cNvPr id="40" name="Output Arrow" hidden="1"/>
          <p:cNvSpPr/>
          <p:nvPr/>
        </p:nvSpPr>
        <p:spPr>
          <a:xfrm>
            <a:off x="7147560" y="600714"/>
            <a:ext cx="2083123" cy="4080567"/>
          </a:xfrm>
          <a:prstGeom prst="downArrow">
            <a:avLst>
              <a:gd name="adj1" fmla="val 100000"/>
              <a:gd name="adj2" fmla="val 23110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utput" hidden="1"/>
          <p:cNvSpPr txBox="1"/>
          <p:nvPr/>
        </p:nvSpPr>
        <p:spPr>
          <a:xfrm>
            <a:off x="7262730" y="1645467"/>
            <a:ext cx="259885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Maximum Revenue</a:t>
            </a:r>
          </a:p>
          <a:p>
            <a:r>
              <a:rPr lang="en-US" sz="2400" dirty="0">
                <a:solidFill>
                  <a:schemeClr val="bg2"/>
                </a:solidFill>
              </a:rPr>
              <a:t>     (by component)</a:t>
            </a:r>
          </a:p>
          <a:p>
            <a:endParaRPr lang="en-US" sz="400" dirty="0">
              <a:solidFill>
                <a:schemeClr val="bg2"/>
              </a:solidFill>
            </a:endParaRPr>
          </a:p>
          <a:p>
            <a:r>
              <a:rPr lang="en-US" sz="2400" dirty="0">
                <a:solidFill>
                  <a:schemeClr val="bg2"/>
                </a:solidFill>
              </a:rPr>
              <a:t>Annualized Cost</a:t>
            </a:r>
          </a:p>
          <a:p>
            <a:r>
              <a:rPr lang="en-US" sz="2400" dirty="0">
                <a:solidFill>
                  <a:schemeClr val="bg2"/>
                </a:solidFill>
              </a:rPr>
              <a:t>  (by component)</a:t>
            </a:r>
          </a:p>
          <a:p>
            <a:endParaRPr lang="en-US" sz="400" dirty="0">
              <a:solidFill>
                <a:schemeClr val="bg2"/>
              </a:solidFill>
            </a:endParaRPr>
          </a:p>
          <a:p>
            <a:r>
              <a:rPr lang="en-US" sz="2400" dirty="0">
                <a:solidFill>
                  <a:schemeClr val="bg2"/>
                </a:solidFill>
              </a:rPr>
              <a:t>Operating Profiles</a:t>
            </a:r>
          </a:p>
        </p:txBody>
      </p:sp>
      <p:sp>
        <p:nvSpPr>
          <p:cNvPr id="42" name="Output"/>
          <p:cNvSpPr txBox="1"/>
          <p:nvPr/>
        </p:nvSpPr>
        <p:spPr>
          <a:xfrm>
            <a:off x="7572077" y="-1933302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Outputs</a:t>
            </a:r>
          </a:p>
        </p:txBody>
      </p:sp>
      <p:sp>
        <p:nvSpPr>
          <p:cNvPr id="51" name="Output Arrow"/>
          <p:cNvSpPr/>
          <p:nvPr/>
        </p:nvSpPr>
        <p:spPr>
          <a:xfrm>
            <a:off x="7383755" y="1756353"/>
            <a:ext cx="971792" cy="4080567"/>
          </a:xfrm>
          <a:prstGeom prst="downArrow">
            <a:avLst>
              <a:gd name="adj1" fmla="val 100000"/>
              <a:gd name="adj2" fmla="val 3700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utput Arrow"/>
          <p:cNvSpPr/>
          <p:nvPr/>
        </p:nvSpPr>
        <p:spPr>
          <a:xfrm>
            <a:off x="7383755" y="568770"/>
            <a:ext cx="971792" cy="4080567"/>
          </a:xfrm>
          <a:prstGeom prst="downArrow">
            <a:avLst>
              <a:gd name="adj1" fmla="val 100000"/>
              <a:gd name="adj2" fmla="val 3700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utput Arrow"/>
          <p:cNvSpPr/>
          <p:nvPr/>
        </p:nvSpPr>
        <p:spPr>
          <a:xfrm>
            <a:off x="7383755" y="-608463"/>
            <a:ext cx="971792" cy="4080567"/>
          </a:xfrm>
          <a:prstGeom prst="downArrow">
            <a:avLst>
              <a:gd name="adj1" fmla="val 100000"/>
              <a:gd name="adj2" fmla="val 37001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pt Model BOX"/>
          <p:cNvSpPr/>
          <p:nvPr/>
        </p:nvSpPr>
        <p:spPr>
          <a:xfrm>
            <a:off x="5029200" y="-1461589"/>
            <a:ext cx="2169531" cy="8270425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Revenue Operation and Device Optimization Model</a:t>
            </a:r>
          </a:p>
          <a:p>
            <a:pPr algn="ctr"/>
            <a:r>
              <a:rPr lang="en-US" sz="2800" dirty="0"/>
              <a:t>(</a:t>
            </a:r>
            <a:r>
              <a:rPr lang="en-US" sz="2800" dirty="0" err="1"/>
              <a:t>RODeO</a:t>
            </a:r>
            <a:r>
              <a:rPr lang="en-US" sz="2800" dirty="0"/>
              <a:t>)</a:t>
            </a:r>
          </a:p>
        </p:txBody>
      </p:sp>
      <p:sp>
        <p:nvSpPr>
          <p:cNvPr id="50" name="Output"/>
          <p:cNvSpPr txBox="1"/>
          <p:nvPr/>
        </p:nvSpPr>
        <p:spPr>
          <a:xfrm>
            <a:off x="7178259" y="2188022"/>
            <a:ext cx="25988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Maximum Revenue</a:t>
            </a:r>
          </a:p>
          <a:p>
            <a:r>
              <a:rPr lang="en-US" sz="2400" dirty="0">
                <a:solidFill>
                  <a:schemeClr val="bg2"/>
                </a:solidFill>
              </a:rPr>
              <a:t>     (by component)</a:t>
            </a:r>
          </a:p>
        </p:txBody>
      </p:sp>
      <p:sp>
        <p:nvSpPr>
          <p:cNvPr id="55" name="Output"/>
          <p:cNvSpPr txBox="1"/>
          <p:nvPr/>
        </p:nvSpPr>
        <p:spPr>
          <a:xfrm>
            <a:off x="7321215" y="3294410"/>
            <a:ext cx="231294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00" dirty="0">
              <a:solidFill>
                <a:schemeClr val="bg2"/>
              </a:solidFill>
            </a:endParaRPr>
          </a:p>
          <a:p>
            <a:r>
              <a:rPr lang="en-US" sz="2400" dirty="0">
                <a:solidFill>
                  <a:schemeClr val="bg2"/>
                </a:solidFill>
              </a:rPr>
              <a:t>Annualized Cost</a:t>
            </a:r>
          </a:p>
          <a:p>
            <a:r>
              <a:rPr lang="en-US" sz="2400" dirty="0">
                <a:solidFill>
                  <a:schemeClr val="bg2"/>
                </a:solidFill>
              </a:rPr>
              <a:t>  (by component)</a:t>
            </a:r>
          </a:p>
        </p:txBody>
      </p:sp>
      <p:sp>
        <p:nvSpPr>
          <p:cNvPr id="52" name="Output"/>
          <p:cNvSpPr txBox="1"/>
          <p:nvPr/>
        </p:nvSpPr>
        <p:spPr>
          <a:xfrm>
            <a:off x="7262288" y="1149142"/>
            <a:ext cx="2430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00" dirty="0">
              <a:solidFill>
                <a:schemeClr val="bg2"/>
              </a:solidFill>
            </a:endParaRPr>
          </a:p>
          <a:p>
            <a:r>
              <a:rPr lang="en-US" sz="2400" dirty="0">
                <a:solidFill>
                  <a:schemeClr val="bg2"/>
                </a:solidFill>
              </a:rPr>
              <a:t>Operating Profiles</a:t>
            </a:r>
          </a:p>
        </p:txBody>
      </p:sp>
      <p:sp>
        <p:nvSpPr>
          <p:cNvPr id="11" name="Cost BOX"/>
          <p:cNvSpPr/>
          <p:nvPr/>
        </p:nvSpPr>
        <p:spPr>
          <a:xfrm>
            <a:off x="126220" y="4722581"/>
            <a:ext cx="1737360" cy="2086255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Cost Inputs</a:t>
            </a:r>
          </a:p>
        </p:txBody>
      </p:sp>
    </p:spTree>
    <p:extLst>
      <p:ext uri="{BB962C8B-B14F-4D97-AF65-F5344CB8AC3E}">
        <p14:creationId xmlns:p14="http://schemas.microsoft.com/office/powerpoint/2010/main" val="1807337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Input Categories"/>
          <p:cNvSpPr txBox="1"/>
          <p:nvPr/>
        </p:nvSpPr>
        <p:spPr>
          <a:xfrm>
            <a:off x="318061" y="-1930640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</a:rPr>
              <a:t>Inputs</a:t>
            </a:r>
          </a:p>
        </p:txBody>
      </p:sp>
      <p:sp>
        <p:nvSpPr>
          <p:cNvPr id="38" name="Input Val"/>
          <p:cNvSpPr txBox="1"/>
          <p:nvPr/>
        </p:nvSpPr>
        <p:spPr>
          <a:xfrm>
            <a:off x="2407920" y="-1930640"/>
            <a:ext cx="1775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</a:rPr>
              <a:t>Input Values</a:t>
            </a:r>
          </a:p>
        </p:txBody>
      </p:sp>
      <p:sp>
        <p:nvSpPr>
          <p:cNvPr id="39" name="Model"/>
          <p:cNvSpPr txBox="1"/>
          <p:nvPr/>
        </p:nvSpPr>
        <p:spPr>
          <a:xfrm>
            <a:off x="5608320" y="-1930640"/>
            <a:ext cx="1015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Model</a:t>
            </a:r>
          </a:p>
        </p:txBody>
      </p:sp>
      <p:sp>
        <p:nvSpPr>
          <p:cNvPr id="40" name="Output Arrow" hidden="1"/>
          <p:cNvSpPr/>
          <p:nvPr/>
        </p:nvSpPr>
        <p:spPr>
          <a:xfrm>
            <a:off x="7147560" y="600714"/>
            <a:ext cx="2083123" cy="4080567"/>
          </a:xfrm>
          <a:prstGeom prst="downArrow">
            <a:avLst>
              <a:gd name="adj1" fmla="val 100000"/>
              <a:gd name="adj2" fmla="val 23110"/>
            </a:avLst>
          </a:prstGeom>
          <a:solidFill>
            <a:srgbClr val="FFC000"/>
          </a:solidFill>
          <a:ln>
            <a:solidFill>
              <a:schemeClr val="accent3"/>
            </a:solidFill>
          </a:ln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utput" hidden="1"/>
          <p:cNvSpPr txBox="1"/>
          <p:nvPr/>
        </p:nvSpPr>
        <p:spPr>
          <a:xfrm>
            <a:off x="7262730" y="1645467"/>
            <a:ext cx="259885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Maximum Revenue</a:t>
            </a:r>
          </a:p>
          <a:p>
            <a:r>
              <a:rPr lang="en-US" sz="2400" dirty="0">
                <a:solidFill>
                  <a:schemeClr val="bg2"/>
                </a:solidFill>
              </a:rPr>
              <a:t>     (by component)</a:t>
            </a:r>
          </a:p>
          <a:p>
            <a:endParaRPr lang="en-US" sz="400" dirty="0">
              <a:solidFill>
                <a:schemeClr val="bg2"/>
              </a:solidFill>
            </a:endParaRPr>
          </a:p>
          <a:p>
            <a:r>
              <a:rPr lang="en-US" sz="2400" dirty="0">
                <a:solidFill>
                  <a:schemeClr val="bg2"/>
                </a:solidFill>
              </a:rPr>
              <a:t>Annualized Cost</a:t>
            </a:r>
          </a:p>
          <a:p>
            <a:r>
              <a:rPr lang="en-US" sz="2400" dirty="0">
                <a:solidFill>
                  <a:schemeClr val="bg2"/>
                </a:solidFill>
              </a:rPr>
              <a:t>  (by component)</a:t>
            </a:r>
          </a:p>
          <a:p>
            <a:endParaRPr lang="en-US" sz="400" dirty="0">
              <a:solidFill>
                <a:schemeClr val="bg2"/>
              </a:solidFill>
            </a:endParaRPr>
          </a:p>
          <a:p>
            <a:r>
              <a:rPr lang="en-US" sz="2400" dirty="0">
                <a:solidFill>
                  <a:schemeClr val="bg2"/>
                </a:solidFill>
              </a:rPr>
              <a:t>Operating Profiles</a:t>
            </a:r>
          </a:p>
        </p:txBody>
      </p:sp>
      <p:sp>
        <p:nvSpPr>
          <p:cNvPr id="42" name="Output"/>
          <p:cNvSpPr txBox="1"/>
          <p:nvPr/>
        </p:nvSpPr>
        <p:spPr>
          <a:xfrm>
            <a:off x="8298382" y="-1933302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Outputs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A1424E25-725F-4B2D-9B01-FFF0AB7DD3A2}"/>
              </a:ext>
            </a:extLst>
          </p:cNvPr>
          <p:cNvSpPr/>
          <p:nvPr/>
        </p:nvSpPr>
        <p:spPr>
          <a:xfrm>
            <a:off x="1647546" y="-1272876"/>
            <a:ext cx="3379273" cy="36576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CB9F23"/>
          </a:solidFill>
          <a:ln>
            <a:solidFill>
              <a:srgbClr val="B57307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Energy Charge</a:t>
            </a: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CB73A2F7-9FD3-401B-82B0-5825A4BC86A8}"/>
              </a:ext>
            </a:extLst>
          </p:cNvPr>
          <p:cNvSpPr/>
          <p:nvPr/>
        </p:nvSpPr>
        <p:spPr>
          <a:xfrm>
            <a:off x="1647546" y="-806022"/>
            <a:ext cx="3379273" cy="36576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CB9F23"/>
          </a:solidFill>
          <a:ln>
            <a:solidFill>
              <a:srgbClr val="B57307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Fixed Demand Charge</a:t>
            </a:r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C3F608EC-390F-4869-BA45-4EBBB9FF8F5B}"/>
              </a:ext>
            </a:extLst>
          </p:cNvPr>
          <p:cNvSpPr/>
          <p:nvPr/>
        </p:nvSpPr>
        <p:spPr>
          <a:xfrm>
            <a:off x="1647546" y="1237486"/>
            <a:ext cx="3379273" cy="36576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CB9F23"/>
          </a:solidFill>
          <a:ln>
            <a:solidFill>
              <a:srgbClr val="B57307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Ancillary Service Prices</a:t>
            </a: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433DA77A-0C0F-40BC-8246-5BCF150431EF}"/>
              </a:ext>
            </a:extLst>
          </p:cNvPr>
          <p:cNvSpPr/>
          <p:nvPr/>
        </p:nvSpPr>
        <p:spPr>
          <a:xfrm>
            <a:off x="1647546" y="2300724"/>
            <a:ext cx="3379273" cy="36576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CB9F23"/>
          </a:solidFill>
          <a:ln>
            <a:solidFill>
              <a:srgbClr val="B57307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Operational Parameters</a:t>
            </a: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0908116C-5185-43F1-AC0F-1E663CCAC212}"/>
              </a:ext>
            </a:extLst>
          </p:cNvPr>
          <p:cNvSpPr/>
          <p:nvPr/>
        </p:nvSpPr>
        <p:spPr>
          <a:xfrm>
            <a:off x="1647546" y="3701286"/>
            <a:ext cx="3379273" cy="36576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CB9F23"/>
          </a:solidFill>
          <a:ln>
            <a:solidFill>
              <a:srgbClr val="B57307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Output Product Demand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B906C0F3-688F-4668-AD68-1DDCE5064B74}"/>
              </a:ext>
            </a:extLst>
          </p:cNvPr>
          <p:cNvSpPr/>
          <p:nvPr/>
        </p:nvSpPr>
        <p:spPr>
          <a:xfrm>
            <a:off x="1647546" y="4168140"/>
            <a:ext cx="3379273" cy="36576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CB9F23"/>
          </a:solidFill>
          <a:ln>
            <a:solidFill>
              <a:srgbClr val="B57307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Inverter size and settings</a:t>
            </a:r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31682615-4539-4343-A714-4EE63C5679DF}"/>
              </a:ext>
            </a:extLst>
          </p:cNvPr>
          <p:cNvSpPr/>
          <p:nvPr/>
        </p:nvSpPr>
        <p:spPr>
          <a:xfrm>
            <a:off x="1647546" y="4786872"/>
            <a:ext cx="3379273" cy="36576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CB9F23"/>
          </a:solidFill>
          <a:ln>
            <a:solidFill>
              <a:srgbClr val="B57307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Financing Structure</a:t>
            </a:r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4BB217A6-5AC9-42D4-BFA1-40C8606BB8B4}"/>
              </a:ext>
            </a:extLst>
          </p:cNvPr>
          <p:cNvSpPr/>
          <p:nvPr/>
        </p:nvSpPr>
        <p:spPr>
          <a:xfrm>
            <a:off x="1647546" y="5720580"/>
            <a:ext cx="3379273" cy="36576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CB9F23"/>
          </a:solidFill>
          <a:ln>
            <a:solidFill>
              <a:srgbClr val="B57307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Equipment Cost</a:t>
            </a:r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3886655A-A9B1-44D3-9DAF-4DC83C1581C0}"/>
              </a:ext>
            </a:extLst>
          </p:cNvPr>
          <p:cNvSpPr/>
          <p:nvPr/>
        </p:nvSpPr>
        <p:spPr>
          <a:xfrm>
            <a:off x="1647546" y="6187440"/>
            <a:ext cx="3379273" cy="36576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CB9F23"/>
          </a:solidFill>
          <a:ln>
            <a:solidFill>
              <a:srgbClr val="B57307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Credits and Incentives</a:t>
            </a:r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E5F2C1C4-69C9-4219-A7B9-D3EAE6E53052}"/>
              </a:ext>
            </a:extLst>
          </p:cNvPr>
          <p:cNvSpPr/>
          <p:nvPr/>
        </p:nvSpPr>
        <p:spPr>
          <a:xfrm>
            <a:off x="1647546" y="1704340"/>
            <a:ext cx="3379273" cy="36576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CB9F23"/>
          </a:solidFill>
          <a:ln>
            <a:solidFill>
              <a:srgbClr val="B57307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Capacity Value</a:t>
            </a:r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FA5D9483-CD41-45B9-A544-73187636911D}"/>
              </a:ext>
            </a:extLst>
          </p:cNvPr>
          <p:cNvSpPr/>
          <p:nvPr/>
        </p:nvSpPr>
        <p:spPr>
          <a:xfrm>
            <a:off x="1647546" y="770632"/>
            <a:ext cx="3379273" cy="36576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CB9F23"/>
          </a:solidFill>
          <a:ln>
            <a:solidFill>
              <a:srgbClr val="B57307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Energy Price</a:t>
            </a:r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B80A465F-342E-4CE0-B47C-6AA45A0B7659}"/>
              </a:ext>
            </a:extLst>
          </p:cNvPr>
          <p:cNvSpPr/>
          <p:nvPr/>
        </p:nvSpPr>
        <p:spPr>
          <a:xfrm>
            <a:off x="1647546" y="-339168"/>
            <a:ext cx="3379273" cy="36576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CB9F23"/>
          </a:solidFill>
          <a:ln>
            <a:solidFill>
              <a:srgbClr val="B57307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Timed Demand Charge</a:t>
            </a:r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7AE78F0F-EA93-4B38-B21F-D5EB0BC0B51E}"/>
              </a:ext>
            </a:extLst>
          </p:cNvPr>
          <p:cNvSpPr/>
          <p:nvPr/>
        </p:nvSpPr>
        <p:spPr>
          <a:xfrm>
            <a:off x="1647546" y="127686"/>
            <a:ext cx="3379273" cy="36576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CB9F23"/>
          </a:solidFill>
          <a:ln>
            <a:solidFill>
              <a:srgbClr val="B57307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Meter Cost</a:t>
            </a:r>
          </a:p>
        </p:txBody>
      </p:sp>
      <p:sp>
        <p:nvSpPr>
          <p:cNvPr id="77" name="Arrow: Right 76">
            <a:extLst>
              <a:ext uri="{FF2B5EF4-FFF2-40B4-BE49-F238E27FC236}">
                <a16:creationId xmlns:a16="http://schemas.microsoft.com/office/drawing/2014/main" id="{FA3F6FB4-BEC6-46AE-9D96-D00E7697116D}"/>
              </a:ext>
            </a:extLst>
          </p:cNvPr>
          <p:cNvSpPr/>
          <p:nvPr/>
        </p:nvSpPr>
        <p:spPr>
          <a:xfrm>
            <a:off x="7199655" y="1842633"/>
            <a:ext cx="3791917" cy="73152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CB9F23"/>
          </a:solidFill>
          <a:ln>
            <a:solidFill>
              <a:srgbClr val="B57307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Operating Profiles</a:t>
            </a:r>
          </a:p>
        </p:txBody>
      </p:sp>
      <p:sp>
        <p:nvSpPr>
          <p:cNvPr id="78" name="Arrow: Right 77">
            <a:extLst>
              <a:ext uri="{FF2B5EF4-FFF2-40B4-BE49-F238E27FC236}">
                <a16:creationId xmlns:a16="http://schemas.microsoft.com/office/drawing/2014/main" id="{2D273DFF-73CE-4938-9512-844160EB7B62}"/>
              </a:ext>
            </a:extLst>
          </p:cNvPr>
          <p:cNvSpPr/>
          <p:nvPr/>
        </p:nvSpPr>
        <p:spPr>
          <a:xfrm>
            <a:off x="7199655" y="2722880"/>
            <a:ext cx="3791917" cy="73152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CB9F23"/>
          </a:solidFill>
          <a:ln>
            <a:solidFill>
              <a:srgbClr val="B57307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Project Economics</a:t>
            </a:r>
          </a:p>
          <a:p>
            <a:pPr algn="ctr"/>
            <a:r>
              <a:rPr lang="en-US" sz="2400" dirty="0">
                <a:solidFill>
                  <a:schemeClr val="bg2"/>
                </a:solidFill>
              </a:rPr>
              <a:t>(breakeven, NPV, etc.)</a:t>
            </a:r>
          </a:p>
        </p:txBody>
      </p:sp>
      <p:sp>
        <p:nvSpPr>
          <p:cNvPr id="43" name="Opt Model BOX"/>
          <p:cNvSpPr/>
          <p:nvPr/>
        </p:nvSpPr>
        <p:spPr>
          <a:xfrm>
            <a:off x="5029200" y="-1341358"/>
            <a:ext cx="2169531" cy="7950548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Revenue Operation and Device Optimization Model</a:t>
            </a:r>
          </a:p>
          <a:p>
            <a:pPr algn="ctr"/>
            <a:r>
              <a:rPr lang="en-US" sz="2800" dirty="0"/>
              <a:t>(</a:t>
            </a:r>
            <a:r>
              <a:rPr lang="en-US" sz="2800" dirty="0" err="1"/>
              <a:t>RODeO</a:t>
            </a:r>
            <a:r>
              <a:rPr lang="en-US" sz="2800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AD1986-9840-44B7-9EFA-005B772423A7}"/>
              </a:ext>
            </a:extLst>
          </p:cNvPr>
          <p:cNvSpPr txBox="1"/>
          <p:nvPr/>
        </p:nvSpPr>
        <p:spPr>
          <a:xfrm>
            <a:off x="-3124200" y="624666"/>
            <a:ext cx="2513188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Energy Price</a:t>
            </a:r>
          </a:p>
          <a:p>
            <a:r>
              <a:rPr lang="en-US" dirty="0">
                <a:solidFill>
                  <a:schemeClr val="bg2"/>
                </a:solidFill>
              </a:rPr>
              <a:t>Fixed demand charge</a:t>
            </a:r>
          </a:p>
          <a:p>
            <a:r>
              <a:rPr lang="en-US" dirty="0">
                <a:solidFill>
                  <a:schemeClr val="bg2"/>
                </a:solidFill>
              </a:rPr>
              <a:t>Timed demand charge</a:t>
            </a:r>
          </a:p>
          <a:p>
            <a:r>
              <a:rPr lang="en-US" dirty="0">
                <a:solidFill>
                  <a:schemeClr val="bg2"/>
                </a:solidFill>
              </a:rPr>
              <a:t>Meter Cost</a:t>
            </a:r>
          </a:p>
          <a:p>
            <a:r>
              <a:rPr lang="en-US" dirty="0">
                <a:solidFill>
                  <a:schemeClr val="bg2"/>
                </a:solidFill>
              </a:rPr>
              <a:t>Net energy metering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Energy Price</a:t>
            </a:r>
          </a:p>
          <a:p>
            <a:r>
              <a:rPr lang="en-US" dirty="0">
                <a:solidFill>
                  <a:schemeClr val="bg2"/>
                </a:solidFill>
              </a:rPr>
              <a:t>Ancillary Service Prices</a:t>
            </a:r>
          </a:p>
          <a:p>
            <a:r>
              <a:rPr lang="en-US" dirty="0">
                <a:solidFill>
                  <a:schemeClr val="bg2"/>
                </a:solidFill>
              </a:rPr>
              <a:t>Capacity Value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Operational Parameters</a:t>
            </a:r>
          </a:p>
          <a:p>
            <a:r>
              <a:rPr lang="en-US" dirty="0">
                <a:solidFill>
                  <a:schemeClr val="bg2"/>
                </a:solidFill>
              </a:rPr>
              <a:t>Renewable Generation</a:t>
            </a:r>
          </a:p>
          <a:p>
            <a:r>
              <a:rPr lang="en-US" dirty="0">
                <a:solidFill>
                  <a:schemeClr val="bg2"/>
                </a:solidFill>
              </a:rPr>
              <a:t>Additional Load</a:t>
            </a:r>
          </a:p>
          <a:p>
            <a:r>
              <a:rPr lang="en-US" dirty="0">
                <a:solidFill>
                  <a:schemeClr val="bg2"/>
                </a:solidFill>
              </a:rPr>
              <a:t>Hydrogen Demand</a:t>
            </a:r>
          </a:p>
          <a:p>
            <a:r>
              <a:rPr lang="en-US" dirty="0">
                <a:solidFill>
                  <a:schemeClr val="bg2"/>
                </a:solidFill>
              </a:rPr>
              <a:t>Inverter size and settings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Financing Structure</a:t>
            </a:r>
          </a:p>
          <a:p>
            <a:r>
              <a:rPr lang="en-US" dirty="0">
                <a:solidFill>
                  <a:schemeClr val="bg2"/>
                </a:solidFill>
              </a:rPr>
              <a:t>Financing Parameters</a:t>
            </a:r>
          </a:p>
          <a:p>
            <a:r>
              <a:rPr lang="en-US" dirty="0">
                <a:solidFill>
                  <a:schemeClr val="bg2"/>
                </a:solidFill>
              </a:rPr>
              <a:t>Equipment Cost</a:t>
            </a:r>
          </a:p>
          <a:p>
            <a:r>
              <a:rPr lang="en-US" dirty="0">
                <a:solidFill>
                  <a:schemeClr val="bg2"/>
                </a:solidFill>
              </a:rPr>
              <a:t>Credits and Incentives</a:t>
            </a:r>
          </a:p>
          <a:p>
            <a:r>
              <a:rPr lang="en-US" dirty="0">
                <a:solidFill>
                  <a:schemeClr val="bg2"/>
                </a:solidFill>
              </a:rPr>
              <a:t>	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0BA8B2D9-D796-4DA7-A485-EFFA4FC93D27}"/>
              </a:ext>
            </a:extLst>
          </p:cNvPr>
          <p:cNvSpPr/>
          <p:nvPr/>
        </p:nvSpPr>
        <p:spPr>
          <a:xfrm>
            <a:off x="1647546" y="3234432"/>
            <a:ext cx="3379273" cy="36576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CB9F23"/>
          </a:solidFill>
          <a:ln>
            <a:solidFill>
              <a:srgbClr val="B57307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Additional Load</a:t>
            </a:r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B07E4C45-3582-4F79-AB54-ED3822E9E6E6}"/>
              </a:ext>
            </a:extLst>
          </p:cNvPr>
          <p:cNvSpPr/>
          <p:nvPr/>
        </p:nvSpPr>
        <p:spPr>
          <a:xfrm>
            <a:off x="1647546" y="2767578"/>
            <a:ext cx="3379273" cy="36576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CB9F23"/>
          </a:solidFill>
          <a:ln>
            <a:solidFill>
              <a:srgbClr val="B57307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Renewable Generation</a:t>
            </a:r>
          </a:p>
        </p:txBody>
      </p:sp>
      <p:sp>
        <p:nvSpPr>
          <p:cNvPr id="82" name="Arrow: Right 81">
            <a:extLst>
              <a:ext uri="{FF2B5EF4-FFF2-40B4-BE49-F238E27FC236}">
                <a16:creationId xmlns:a16="http://schemas.microsoft.com/office/drawing/2014/main" id="{2ED1550E-8BB8-4F6A-9AE5-6EE2A54FAA4B}"/>
              </a:ext>
            </a:extLst>
          </p:cNvPr>
          <p:cNvSpPr/>
          <p:nvPr/>
        </p:nvSpPr>
        <p:spPr>
          <a:xfrm>
            <a:off x="1647546" y="5253726"/>
            <a:ext cx="3379273" cy="36576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CB9F23"/>
          </a:solidFill>
          <a:ln>
            <a:solidFill>
              <a:srgbClr val="B57307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Financing Parameters</a:t>
            </a:r>
          </a:p>
        </p:txBody>
      </p:sp>
      <p:sp>
        <p:nvSpPr>
          <p:cNvPr id="30" name="Utility BOX"/>
          <p:cNvSpPr/>
          <p:nvPr/>
        </p:nvSpPr>
        <p:spPr>
          <a:xfrm>
            <a:off x="-56115" y="-1341359"/>
            <a:ext cx="1737360" cy="1896595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Utility Service</a:t>
            </a:r>
          </a:p>
        </p:txBody>
      </p:sp>
      <p:sp>
        <p:nvSpPr>
          <p:cNvPr id="31" name="ISO BOX"/>
          <p:cNvSpPr/>
          <p:nvPr/>
        </p:nvSpPr>
        <p:spPr>
          <a:xfrm>
            <a:off x="-56115" y="709531"/>
            <a:ext cx="1737360" cy="1396863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ISO/RTO electricity markets</a:t>
            </a:r>
          </a:p>
        </p:txBody>
      </p:sp>
      <p:sp>
        <p:nvSpPr>
          <p:cNvPr id="36" name="Other inputs BOX"/>
          <p:cNvSpPr/>
          <p:nvPr/>
        </p:nvSpPr>
        <p:spPr>
          <a:xfrm>
            <a:off x="-56115" y="2252367"/>
            <a:ext cx="1737360" cy="2325836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Other Inputs</a:t>
            </a:r>
          </a:p>
        </p:txBody>
      </p:sp>
      <p:sp>
        <p:nvSpPr>
          <p:cNvPr id="11" name="Cost BOX"/>
          <p:cNvSpPr/>
          <p:nvPr/>
        </p:nvSpPr>
        <p:spPr>
          <a:xfrm>
            <a:off x="-64280" y="4693628"/>
            <a:ext cx="1737360" cy="1915561"/>
          </a:xfrm>
          <a:prstGeom prst="roundRect">
            <a:avLst>
              <a:gd name="adj" fmla="val 9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Financial Inputs</a:t>
            </a:r>
          </a:p>
        </p:txBody>
      </p:sp>
    </p:spTree>
    <p:extLst>
      <p:ext uri="{BB962C8B-B14F-4D97-AF65-F5344CB8AC3E}">
        <p14:creationId xmlns:p14="http://schemas.microsoft.com/office/powerpoint/2010/main" val="1993344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FB1C2-C6F9-49E6-84AC-7C2A94FD8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5A9A54B1-CD7C-4C9E-B252-C590674C588B}"/>
              </a:ext>
            </a:extLst>
          </p:cNvPr>
          <p:cNvSpPr/>
          <p:nvPr/>
        </p:nvSpPr>
        <p:spPr>
          <a:xfrm>
            <a:off x="3297878" y="1864062"/>
            <a:ext cx="887211" cy="290486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6E95CC3A-A227-44A5-A500-7815C4C0AB5C}"/>
              </a:ext>
            </a:extLst>
          </p:cNvPr>
          <p:cNvSpPr/>
          <p:nvPr/>
        </p:nvSpPr>
        <p:spPr>
          <a:xfrm>
            <a:off x="1014912" y="2120371"/>
            <a:ext cx="995550" cy="290486"/>
          </a:xfrm>
          <a:prstGeom prst="rightArrow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F2B3A4CD-BFEB-46D7-9AF7-60A1A98BA39D}"/>
              </a:ext>
            </a:extLst>
          </p:cNvPr>
          <p:cNvSpPr/>
          <p:nvPr/>
        </p:nvSpPr>
        <p:spPr>
          <a:xfrm>
            <a:off x="234381" y="2307132"/>
            <a:ext cx="342584" cy="1203312"/>
          </a:xfrm>
          <a:prstGeom prst="downArrow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8365C0-83DE-432C-BE5D-988E942CBDA7}"/>
              </a:ext>
            </a:extLst>
          </p:cNvPr>
          <p:cNvSpPr/>
          <p:nvPr/>
        </p:nvSpPr>
        <p:spPr>
          <a:xfrm>
            <a:off x="4172383" y="1834044"/>
            <a:ext cx="1428861" cy="5281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Storage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5960E5-8109-4C36-BA4C-F6CBA5C4F2A0}"/>
              </a:ext>
            </a:extLst>
          </p:cNvPr>
          <p:cNvSpPr/>
          <p:nvPr/>
        </p:nvSpPr>
        <p:spPr>
          <a:xfrm>
            <a:off x="2010462" y="1834044"/>
            <a:ext cx="1486880" cy="5281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Input Devices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949AD-5E91-4722-8FAA-CC2178F14EB3}"/>
              </a:ext>
            </a:extLst>
          </p:cNvPr>
          <p:cNvSpPr/>
          <p:nvPr/>
        </p:nvSpPr>
        <p:spPr>
          <a:xfrm>
            <a:off x="109504" y="2154548"/>
            <a:ext cx="1298966" cy="52815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Renewables</a:t>
            </a:r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8EA58EA8-6FCF-4D7C-8696-490BACD305F3}"/>
              </a:ext>
            </a:extLst>
          </p:cNvPr>
          <p:cNvSpPr/>
          <p:nvPr/>
        </p:nvSpPr>
        <p:spPr>
          <a:xfrm>
            <a:off x="7406640" y="4551655"/>
            <a:ext cx="365760" cy="1143851"/>
          </a:xfrm>
          <a:prstGeom prst="up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497E8A04-DD8F-490F-BEF4-E158C09379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091184"/>
              </p:ext>
            </p:extLst>
          </p:nvPr>
        </p:nvGraphicFramePr>
        <p:xfrm>
          <a:off x="304800" y="5695506"/>
          <a:ext cx="2041379" cy="798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8241">
                  <a:extLst>
                    <a:ext uri="{9D8B030D-6E8A-4147-A177-3AD203B41FA5}">
                      <a16:colId xmlns:a16="http://schemas.microsoft.com/office/drawing/2014/main" val="604958295"/>
                    </a:ext>
                  </a:extLst>
                </a:gridCol>
                <a:gridCol w="363138">
                  <a:extLst>
                    <a:ext uri="{9D8B030D-6E8A-4147-A177-3AD203B41FA5}">
                      <a16:colId xmlns:a16="http://schemas.microsoft.com/office/drawing/2014/main" val="3976832"/>
                    </a:ext>
                  </a:extLst>
                </a:gridCol>
              </a:tblGrid>
              <a:tr h="68727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Equipment Type</a:t>
                      </a:r>
                    </a:p>
                  </a:txBody>
                  <a:tcPr marL="24078" marR="24078" marT="16024" marB="16024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chemeClr val="bg2"/>
                        </a:solidFill>
                      </a:endParaRPr>
                    </a:p>
                  </a:txBody>
                  <a:tcPr marL="24078" marR="24078" marT="16024" marB="16024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4078696"/>
                  </a:ext>
                </a:extLst>
              </a:tr>
              <a:tr h="8430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Production or delivery</a:t>
                      </a:r>
                    </a:p>
                  </a:txBody>
                  <a:tcPr marL="24078" marR="24078" marT="16024" marB="16024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bg2"/>
                        </a:solidFill>
                      </a:endParaRPr>
                    </a:p>
                  </a:txBody>
                  <a:tcPr marL="24078" marR="24078" marT="16024" marB="16024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737622"/>
                  </a:ext>
                </a:extLst>
              </a:tr>
              <a:tr h="68727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Storage</a:t>
                      </a:r>
                    </a:p>
                  </a:txBody>
                  <a:tcPr marL="24078" marR="24078" marT="16024" marB="16024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bg2"/>
                        </a:solidFill>
                      </a:endParaRPr>
                    </a:p>
                  </a:txBody>
                  <a:tcPr marL="24078" marR="24078" marT="16024" marB="16024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02115"/>
                  </a:ext>
                </a:extLst>
              </a:tr>
              <a:tr h="68727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Other</a:t>
                      </a:r>
                    </a:p>
                  </a:txBody>
                  <a:tcPr marL="24078" marR="24078" marT="16024" marB="16024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bg2"/>
                        </a:solidFill>
                      </a:endParaRPr>
                    </a:p>
                  </a:txBody>
                  <a:tcPr marL="24078" marR="24078" marT="16024" marB="16024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208056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FCA9048A-C1DA-4D9A-860A-87BA7FD9E333}"/>
              </a:ext>
            </a:extLst>
          </p:cNvPr>
          <p:cNvSpPr/>
          <p:nvPr/>
        </p:nvSpPr>
        <p:spPr>
          <a:xfrm>
            <a:off x="6285520" y="1826941"/>
            <a:ext cx="1486880" cy="5281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Output Devices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D141A4-C259-424F-BD4B-9896620D6BD9}"/>
              </a:ext>
            </a:extLst>
          </p:cNvPr>
          <p:cNvSpPr/>
          <p:nvPr/>
        </p:nvSpPr>
        <p:spPr>
          <a:xfrm>
            <a:off x="1973040" y="3560114"/>
            <a:ext cx="1486880" cy="5281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Facility Load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AA3FCF35-8A32-4967-9B93-64195240C80B}"/>
              </a:ext>
            </a:extLst>
          </p:cNvPr>
          <p:cNvSpPr/>
          <p:nvPr/>
        </p:nvSpPr>
        <p:spPr>
          <a:xfrm>
            <a:off x="2237963" y="1160644"/>
            <a:ext cx="342584" cy="666297"/>
          </a:xfrm>
          <a:prstGeom prst="down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F41EACA-6CB5-4CBA-8478-39E2F4EF9D63}"/>
              </a:ext>
            </a:extLst>
          </p:cNvPr>
          <p:cNvSpPr/>
          <p:nvPr/>
        </p:nvSpPr>
        <p:spPr>
          <a:xfrm>
            <a:off x="109504" y="1550218"/>
            <a:ext cx="1298966" cy="52815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Import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05B8142D-DE87-4E33-A735-CA219985F1AA}"/>
              </a:ext>
            </a:extLst>
          </p:cNvPr>
          <p:cNvSpPr/>
          <p:nvPr/>
        </p:nvSpPr>
        <p:spPr>
          <a:xfrm>
            <a:off x="3176833" y="2098122"/>
            <a:ext cx="995550" cy="290486"/>
          </a:xfrm>
          <a:prstGeom prst="rightArrow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86CA33B2-3D6D-47FE-B056-6CA51444111F}"/>
              </a:ext>
            </a:extLst>
          </p:cNvPr>
          <p:cNvSpPr/>
          <p:nvPr/>
        </p:nvSpPr>
        <p:spPr>
          <a:xfrm>
            <a:off x="5389074" y="1837654"/>
            <a:ext cx="887211" cy="290486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3221F33C-5A67-4DD9-90C1-FD66A8D32341}"/>
              </a:ext>
            </a:extLst>
          </p:cNvPr>
          <p:cNvSpPr/>
          <p:nvPr/>
        </p:nvSpPr>
        <p:spPr>
          <a:xfrm>
            <a:off x="5268029" y="2071714"/>
            <a:ext cx="995550" cy="290486"/>
          </a:xfrm>
          <a:prstGeom prst="rightArrow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353D82A-2F7F-4078-B37E-113E08F74323}"/>
              </a:ext>
            </a:extLst>
          </p:cNvPr>
          <p:cNvSpPr/>
          <p:nvPr/>
        </p:nvSpPr>
        <p:spPr>
          <a:xfrm>
            <a:off x="4185089" y="2970290"/>
            <a:ext cx="1486880" cy="52815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Sale of product</a:t>
            </a:r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0C443913-A018-4F2C-B257-FFB61C0BA1CB}"/>
              </a:ext>
            </a:extLst>
          </p:cNvPr>
          <p:cNvSpPr/>
          <p:nvPr/>
        </p:nvSpPr>
        <p:spPr>
          <a:xfrm>
            <a:off x="4779504" y="2307132"/>
            <a:ext cx="342584" cy="666297"/>
          </a:xfrm>
          <a:prstGeom prst="down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CF3B3B4E-90D9-4DA4-9F1A-F7F13280ED28}"/>
              </a:ext>
            </a:extLst>
          </p:cNvPr>
          <p:cNvSpPr/>
          <p:nvPr/>
        </p:nvSpPr>
        <p:spPr>
          <a:xfrm>
            <a:off x="4587224" y="2298796"/>
            <a:ext cx="342584" cy="666298"/>
          </a:xfrm>
          <a:prstGeom prst="downArrow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2FB229AC-2C5E-48D3-9DD6-8A01CDBDFB09}"/>
              </a:ext>
            </a:extLst>
          </p:cNvPr>
          <p:cNvSpPr/>
          <p:nvPr/>
        </p:nvSpPr>
        <p:spPr>
          <a:xfrm>
            <a:off x="1129017" y="1831301"/>
            <a:ext cx="887211" cy="290486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870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FB1C2-C6F9-49E6-84AC-7C2A94FD8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5A9A54B1-CD7C-4C9E-B252-C590674C588B}"/>
              </a:ext>
            </a:extLst>
          </p:cNvPr>
          <p:cNvSpPr/>
          <p:nvPr/>
        </p:nvSpPr>
        <p:spPr>
          <a:xfrm>
            <a:off x="1426256" y="3536169"/>
            <a:ext cx="887211" cy="290486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6E95CC3A-A227-44A5-A500-7815C4C0AB5C}"/>
              </a:ext>
            </a:extLst>
          </p:cNvPr>
          <p:cNvSpPr/>
          <p:nvPr/>
        </p:nvSpPr>
        <p:spPr>
          <a:xfrm>
            <a:off x="1014912" y="2120371"/>
            <a:ext cx="995550" cy="290486"/>
          </a:xfrm>
          <a:prstGeom prst="rightArrow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F2B3A4CD-BFEB-46D7-9AF7-60A1A98BA39D}"/>
              </a:ext>
            </a:extLst>
          </p:cNvPr>
          <p:cNvSpPr/>
          <p:nvPr/>
        </p:nvSpPr>
        <p:spPr>
          <a:xfrm>
            <a:off x="950753" y="2474497"/>
            <a:ext cx="342584" cy="2246086"/>
          </a:xfrm>
          <a:prstGeom prst="downArrow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8EA58EA8-6FCF-4D7C-8696-490BACD305F3}"/>
              </a:ext>
            </a:extLst>
          </p:cNvPr>
          <p:cNvSpPr/>
          <p:nvPr/>
        </p:nvSpPr>
        <p:spPr>
          <a:xfrm>
            <a:off x="7612225" y="3464660"/>
            <a:ext cx="365760" cy="1143851"/>
          </a:xfrm>
          <a:prstGeom prst="up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497E8A04-DD8F-490F-BEF4-E158C09379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573908"/>
              </p:ext>
            </p:extLst>
          </p:nvPr>
        </p:nvGraphicFramePr>
        <p:xfrm>
          <a:off x="3032991" y="4840061"/>
          <a:ext cx="2041379" cy="798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8241">
                  <a:extLst>
                    <a:ext uri="{9D8B030D-6E8A-4147-A177-3AD203B41FA5}">
                      <a16:colId xmlns:a16="http://schemas.microsoft.com/office/drawing/2014/main" val="604958295"/>
                    </a:ext>
                  </a:extLst>
                </a:gridCol>
                <a:gridCol w="363138">
                  <a:extLst>
                    <a:ext uri="{9D8B030D-6E8A-4147-A177-3AD203B41FA5}">
                      <a16:colId xmlns:a16="http://schemas.microsoft.com/office/drawing/2014/main" val="3976832"/>
                    </a:ext>
                  </a:extLst>
                </a:gridCol>
              </a:tblGrid>
              <a:tr h="68727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Equipment Type</a:t>
                      </a:r>
                    </a:p>
                  </a:txBody>
                  <a:tcPr marL="24078" marR="24078" marT="16024" marB="16024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chemeClr val="bg2"/>
                        </a:solidFill>
                      </a:endParaRPr>
                    </a:p>
                  </a:txBody>
                  <a:tcPr marL="24078" marR="24078" marT="16024" marB="16024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4078696"/>
                  </a:ext>
                </a:extLst>
              </a:tr>
              <a:tr h="8430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Production or delivery</a:t>
                      </a:r>
                    </a:p>
                  </a:txBody>
                  <a:tcPr marL="24078" marR="24078" marT="16024" marB="16024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bg2"/>
                        </a:solidFill>
                      </a:endParaRPr>
                    </a:p>
                  </a:txBody>
                  <a:tcPr marL="24078" marR="24078" marT="16024" marB="16024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737622"/>
                  </a:ext>
                </a:extLst>
              </a:tr>
              <a:tr h="68727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Storage</a:t>
                      </a:r>
                    </a:p>
                  </a:txBody>
                  <a:tcPr marL="24078" marR="24078" marT="16024" marB="16024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bg2"/>
                        </a:solidFill>
                      </a:endParaRPr>
                    </a:p>
                  </a:txBody>
                  <a:tcPr marL="24078" marR="24078" marT="16024" marB="16024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02115"/>
                  </a:ext>
                </a:extLst>
              </a:tr>
              <a:tr h="68727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Other</a:t>
                      </a:r>
                    </a:p>
                  </a:txBody>
                  <a:tcPr marL="24078" marR="24078" marT="16024" marB="16024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bg2"/>
                        </a:solidFill>
                      </a:endParaRPr>
                    </a:p>
                  </a:txBody>
                  <a:tcPr marL="24078" marR="24078" marT="16024" marB="16024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208056"/>
                  </a:ext>
                </a:extLst>
              </a:tr>
            </a:tbl>
          </a:graphicData>
        </a:graphic>
      </p:graphicFrame>
      <p:sp>
        <p:nvSpPr>
          <p:cNvPr id="31" name="Arrow: Right 30">
            <a:extLst>
              <a:ext uri="{FF2B5EF4-FFF2-40B4-BE49-F238E27FC236}">
                <a16:creationId xmlns:a16="http://schemas.microsoft.com/office/drawing/2014/main" id="{05B8142D-DE87-4E33-A735-CA219985F1AA}"/>
              </a:ext>
            </a:extLst>
          </p:cNvPr>
          <p:cNvSpPr/>
          <p:nvPr/>
        </p:nvSpPr>
        <p:spPr>
          <a:xfrm>
            <a:off x="1206151" y="3717529"/>
            <a:ext cx="995550" cy="290486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86CA33B2-3D6D-47FE-B056-6CA51444111F}"/>
              </a:ext>
            </a:extLst>
          </p:cNvPr>
          <p:cNvSpPr/>
          <p:nvPr/>
        </p:nvSpPr>
        <p:spPr>
          <a:xfrm>
            <a:off x="3071230" y="2696850"/>
            <a:ext cx="887211" cy="290486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3221F33C-5A67-4DD9-90C1-FD66A8D32341}"/>
              </a:ext>
            </a:extLst>
          </p:cNvPr>
          <p:cNvSpPr/>
          <p:nvPr/>
        </p:nvSpPr>
        <p:spPr>
          <a:xfrm>
            <a:off x="2950185" y="2930910"/>
            <a:ext cx="995550" cy="290486"/>
          </a:xfrm>
          <a:prstGeom prst="rightArrow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2FB229AC-2C5E-48D3-9DD6-8A01CDBDFB09}"/>
              </a:ext>
            </a:extLst>
          </p:cNvPr>
          <p:cNvSpPr/>
          <p:nvPr/>
        </p:nvSpPr>
        <p:spPr>
          <a:xfrm>
            <a:off x="639857" y="1831301"/>
            <a:ext cx="1376372" cy="290486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E6D5E79-204A-4247-A3F0-212A99704887}"/>
              </a:ext>
            </a:extLst>
          </p:cNvPr>
          <p:cNvSpPr/>
          <p:nvPr/>
        </p:nvSpPr>
        <p:spPr>
          <a:xfrm>
            <a:off x="2719015" y="2003103"/>
            <a:ext cx="342584" cy="666297"/>
          </a:xfrm>
          <a:prstGeom prst="down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C5C8BEAC-E32A-4AE2-BF55-811F06713EED}"/>
              </a:ext>
            </a:extLst>
          </p:cNvPr>
          <p:cNvSpPr/>
          <p:nvPr/>
        </p:nvSpPr>
        <p:spPr>
          <a:xfrm>
            <a:off x="2526735" y="1994767"/>
            <a:ext cx="342584" cy="666298"/>
          </a:xfrm>
          <a:prstGeom prst="downArrow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F3E3455A-9EFC-431E-9B28-185160B85E98}"/>
              </a:ext>
            </a:extLst>
          </p:cNvPr>
          <p:cNvSpPr/>
          <p:nvPr/>
        </p:nvSpPr>
        <p:spPr>
          <a:xfrm>
            <a:off x="2698027" y="2903895"/>
            <a:ext cx="342584" cy="666297"/>
          </a:xfrm>
          <a:prstGeom prst="down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A5ABEF9F-F3E2-478C-B843-BD060EB689E1}"/>
              </a:ext>
            </a:extLst>
          </p:cNvPr>
          <p:cNvSpPr/>
          <p:nvPr/>
        </p:nvSpPr>
        <p:spPr>
          <a:xfrm>
            <a:off x="2505747" y="2895559"/>
            <a:ext cx="342584" cy="666298"/>
          </a:xfrm>
          <a:prstGeom prst="downArrow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E0C6E988-4898-459A-B04A-7AC275535E90}"/>
              </a:ext>
            </a:extLst>
          </p:cNvPr>
          <p:cNvSpPr/>
          <p:nvPr/>
        </p:nvSpPr>
        <p:spPr>
          <a:xfrm>
            <a:off x="1036928" y="1326808"/>
            <a:ext cx="995550" cy="290486"/>
          </a:xfrm>
          <a:prstGeom prst="rightArrow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FB9AAD59-1415-49C2-A156-5DD0651EA806}"/>
              </a:ext>
            </a:extLst>
          </p:cNvPr>
          <p:cNvSpPr/>
          <p:nvPr/>
        </p:nvSpPr>
        <p:spPr>
          <a:xfrm>
            <a:off x="639857" y="1037738"/>
            <a:ext cx="1398388" cy="290486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65D0B4F7-76E2-4379-BCB9-F5140C0E1868}"/>
              </a:ext>
            </a:extLst>
          </p:cNvPr>
          <p:cNvSpPr/>
          <p:nvPr/>
        </p:nvSpPr>
        <p:spPr>
          <a:xfrm>
            <a:off x="1166015" y="3603218"/>
            <a:ext cx="342584" cy="1117365"/>
          </a:xfrm>
          <a:prstGeom prst="down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8365C0-83DE-432C-BE5D-988E942CBDA7}"/>
              </a:ext>
            </a:extLst>
          </p:cNvPr>
          <p:cNvSpPr/>
          <p:nvPr/>
        </p:nvSpPr>
        <p:spPr>
          <a:xfrm>
            <a:off x="2038314" y="2700552"/>
            <a:ext cx="1428861" cy="5281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Storage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D141A4-C259-424F-BD4B-9896620D6BD9}"/>
              </a:ext>
            </a:extLst>
          </p:cNvPr>
          <p:cNvSpPr/>
          <p:nvPr/>
        </p:nvSpPr>
        <p:spPr>
          <a:xfrm>
            <a:off x="2032478" y="1039959"/>
            <a:ext cx="1486880" cy="5281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Facility Load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F41EACA-6CB5-4CBA-8478-39E2F4EF9D63}"/>
              </a:ext>
            </a:extLst>
          </p:cNvPr>
          <p:cNvSpPr/>
          <p:nvPr/>
        </p:nvSpPr>
        <p:spPr>
          <a:xfrm>
            <a:off x="109504" y="1037737"/>
            <a:ext cx="530352" cy="155448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/>
              <a:t>Grid Import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353D82A-2F7F-4078-B37E-113E08F74323}"/>
              </a:ext>
            </a:extLst>
          </p:cNvPr>
          <p:cNvSpPr/>
          <p:nvPr/>
        </p:nvSpPr>
        <p:spPr>
          <a:xfrm>
            <a:off x="3945735" y="2700552"/>
            <a:ext cx="1486880" cy="52815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Sale of product</a:t>
            </a:r>
          </a:p>
          <a:p>
            <a:pPr algn="ctr"/>
            <a:r>
              <a:rPr lang="en-US" sz="1400" dirty="0"/>
              <a:t>(with LCFS)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949AD-5E91-4722-8FAA-CC2178F14EB3}"/>
              </a:ext>
            </a:extLst>
          </p:cNvPr>
          <p:cNvSpPr/>
          <p:nvPr/>
        </p:nvSpPr>
        <p:spPr>
          <a:xfrm>
            <a:off x="883350" y="1037737"/>
            <a:ext cx="530352" cy="155448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/>
              <a:t>Renewables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D2A857A-EC77-4AF5-8149-3E6045CB66CE}"/>
              </a:ext>
            </a:extLst>
          </p:cNvPr>
          <p:cNvSpPr/>
          <p:nvPr/>
        </p:nvSpPr>
        <p:spPr>
          <a:xfrm>
            <a:off x="545598" y="4711281"/>
            <a:ext cx="1486880" cy="52815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Sale of electricity</a:t>
            </a:r>
          </a:p>
          <a:p>
            <a:pPr algn="ctr"/>
            <a:r>
              <a:rPr lang="en-US" sz="1400" dirty="0"/>
              <a:t>(with RECs)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E78B06D-6143-42E5-8329-F73A016695CB}"/>
              </a:ext>
            </a:extLst>
          </p:cNvPr>
          <p:cNvSpPr/>
          <p:nvPr/>
        </p:nvSpPr>
        <p:spPr>
          <a:xfrm>
            <a:off x="3945735" y="1831301"/>
            <a:ext cx="1486880" cy="52815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Sale of grid services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DEC2CD1-534C-4131-BFC1-05CF0BB5D3A3}"/>
              </a:ext>
            </a:extLst>
          </p:cNvPr>
          <p:cNvSpPr/>
          <p:nvPr/>
        </p:nvSpPr>
        <p:spPr>
          <a:xfrm>
            <a:off x="3938115" y="3569803"/>
            <a:ext cx="1486880" cy="52815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Sale of grid services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3E9E6225-FEB5-4BD5-B1E7-5B005771655F}"/>
              </a:ext>
            </a:extLst>
          </p:cNvPr>
          <p:cNvSpPr/>
          <p:nvPr/>
        </p:nvSpPr>
        <p:spPr>
          <a:xfrm>
            <a:off x="3075752" y="1917126"/>
            <a:ext cx="887211" cy="290486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C34B2EA4-0A9B-4397-BA23-F21AE8413691}"/>
              </a:ext>
            </a:extLst>
          </p:cNvPr>
          <p:cNvSpPr/>
          <p:nvPr/>
        </p:nvSpPr>
        <p:spPr>
          <a:xfrm>
            <a:off x="3053736" y="3722961"/>
            <a:ext cx="887211" cy="290486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5960E5-8109-4C36-BA4C-F6CBA5C4F2A0}"/>
              </a:ext>
            </a:extLst>
          </p:cNvPr>
          <p:cNvSpPr/>
          <p:nvPr/>
        </p:nvSpPr>
        <p:spPr>
          <a:xfrm>
            <a:off x="2010462" y="1834044"/>
            <a:ext cx="1486880" cy="5281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Input Devices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CA9048A-C1DA-4D9A-860A-87BA7FD9E333}"/>
              </a:ext>
            </a:extLst>
          </p:cNvPr>
          <p:cNvSpPr/>
          <p:nvPr/>
        </p:nvSpPr>
        <p:spPr>
          <a:xfrm>
            <a:off x="2010462" y="3570192"/>
            <a:ext cx="1486880" cy="5281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Output Devices</a:t>
            </a:r>
          </a:p>
        </p:txBody>
      </p:sp>
    </p:spTree>
    <p:extLst>
      <p:ext uri="{BB962C8B-B14F-4D97-AF65-F5344CB8AC3E}">
        <p14:creationId xmlns:p14="http://schemas.microsoft.com/office/powerpoint/2010/main" val="3474764164"/>
      </p:ext>
    </p:extLst>
  </p:cSld>
  <p:clrMapOvr>
    <a:masterClrMapping/>
  </p:clrMapOvr>
</p:sld>
</file>

<file path=ppt/theme/theme1.xml><?xml version="1.0" encoding="utf-8"?>
<a:theme xmlns:a="http://schemas.openxmlformats.org/drawingml/2006/main" name="FCTO_Meeting">
  <a:themeElements>
    <a:clrScheme name="NRELWhite">
      <a:dk1>
        <a:srgbClr val="0079C1"/>
      </a:dk1>
      <a:lt1>
        <a:srgbClr val="FFFFFF"/>
      </a:lt1>
      <a:dk2>
        <a:srgbClr val="000000"/>
      </a:dk2>
      <a:lt2>
        <a:srgbClr val="CFD4D8"/>
      </a:lt2>
      <a:accent1>
        <a:srgbClr val="0079C1"/>
      </a:accent1>
      <a:accent2>
        <a:srgbClr val="00A4E4"/>
      </a:accent2>
      <a:accent3>
        <a:srgbClr val="F6A01A"/>
      </a:accent3>
      <a:accent4>
        <a:srgbClr val="5E9732"/>
      </a:accent4>
      <a:accent5>
        <a:srgbClr val="933C06"/>
      </a:accent5>
      <a:accent6>
        <a:srgbClr val="6A737B"/>
      </a:accent6>
      <a:hlink>
        <a:srgbClr val="0079C1"/>
      </a:hlink>
      <a:folHlink>
        <a:srgbClr val="00A4E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307954</TotalTime>
  <Words>912</Words>
  <Application>Microsoft Office PowerPoint</Application>
  <PresentationFormat>On-screen Show (4:3)</PresentationFormat>
  <Paragraphs>306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Courier New</vt:lpstr>
      <vt:lpstr>Wingdings</vt:lpstr>
      <vt:lpstr>FCTO_Meeting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Quantify the value of energy storage</vt:lpstr>
    </vt:vector>
  </TitlesOfParts>
  <Company>NREL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NREL</dc:creator>
  <cp:lastModifiedBy>Eichman, Joshua</cp:lastModifiedBy>
  <cp:revision>593</cp:revision>
  <dcterms:created xsi:type="dcterms:W3CDTF">2013-09-24T00:14:16Z</dcterms:created>
  <dcterms:modified xsi:type="dcterms:W3CDTF">2019-05-15T23:28:12Z</dcterms:modified>
</cp:coreProperties>
</file>