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</p:sldMasterIdLst>
  <p:notesMasterIdLst>
    <p:notesMasterId r:id="rId5"/>
  </p:notesMasterIdLst>
  <p:sldIdLst>
    <p:sldId id="275" r:id="rId4"/>
  </p:sldIdLst>
  <p:sldSz cx="9144000" cy="6858000" type="screen4x3"/>
  <p:notesSz cx="7010400" cy="92964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oom, Aaron" initials="BA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45BC25-7985-425F-9FBB-3C38CB2116A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14449F-761A-4C00-942A-04BCE2600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3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421-ED6B-4335-8A5E-A819F907D8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0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858A-008D-4B03-9509-B20E0C76A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7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ACCE-53DC-480C-99D0-943DA54E3E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6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5B7-F26D-48D2-B6CF-E1F1ECEB3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77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86" indent="0">
              <a:buNone/>
              <a:defRPr sz="2000" b="1"/>
            </a:lvl2pPr>
            <a:lvl3pPr marL="913972" indent="0">
              <a:buNone/>
              <a:defRPr sz="1800" b="1"/>
            </a:lvl3pPr>
            <a:lvl4pPr marL="1370959" indent="0">
              <a:buNone/>
              <a:defRPr sz="1600" b="1"/>
            </a:lvl4pPr>
            <a:lvl5pPr marL="1827945" indent="0">
              <a:buNone/>
              <a:defRPr sz="1600" b="1"/>
            </a:lvl5pPr>
            <a:lvl6pPr marL="2284932" indent="0">
              <a:buNone/>
              <a:defRPr sz="1600" b="1"/>
            </a:lvl6pPr>
            <a:lvl7pPr marL="2741916" indent="0">
              <a:buNone/>
              <a:defRPr sz="1600" b="1"/>
            </a:lvl7pPr>
            <a:lvl8pPr marL="3198904" indent="0">
              <a:buNone/>
              <a:defRPr sz="1600" b="1"/>
            </a:lvl8pPr>
            <a:lvl9pPr marL="36558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86" indent="0">
              <a:buNone/>
              <a:defRPr sz="2000" b="1"/>
            </a:lvl2pPr>
            <a:lvl3pPr marL="913972" indent="0">
              <a:buNone/>
              <a:defRPr sz="1800" b="1"/>
            </a:lvl3pPr>
            <a:lvl4pPr marL="1370959" indent="0">
              <a:buNone/>
              <a:defRPr sz="1600" b="1"/>
            </a:lvl4pPr>
            <a:lvl5pPr marL="1827945" indent="0">
              <a:buNone/>
              <a:defRPr sz="1600" b="1"/>
            </a:lvl5pPr>
            <a:lvl6pPr marL="2284932" indent="0">
              <a:buNone/>
              <a:defRPr sz="1600" b="1"/>
            </a:lvl6pPr>
            <a:lvl7pPr marL="2741916" indent="0">
              <a:buNone/>
              <a:defRPr sz="1600" b="1"/>
            </a:lvl7pPr>
            <a:lvl8pPr marL="3198904" indent="0">
              <a:buNone/>
              <a:defRPr sz="1600" b="1"/>
            </a:lvl8pPr>
            <a:lvl9pPr marL="36558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317-F5D2-4A3E-884C-3B205B21D1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8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B01C-5AD3-41D7-8832-F9B278D5DC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9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FFD-C451-49AD-8877-1705E8A4DB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11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86" indent="0">
              <a:buNone/>
              <a:defRPr sz="1200"/>
            </a:lvl2pPr>
            <a:lvl3pPr marL="913972" indent="0">
              <a:buNone/>
              <a:defRPr sz="1000"/>
            </a:lvl3pPr>
            <a:lvl4pPr marL="1370959" indent="0">
              <a:buNone/>
              <a:defRPr sz="900"/>
            </a:lvl4pPr>
            <a:lvl5pPr marL="1827945" indent="0">
              <a:buNone/>
              <a:defRPr sz="900"/>
            </a:lvl5pPr>
            <a:lvl6pPr marL="2284932" indent="0">
              <a:buNone/>
              <a:defRPr sz="900"/>
            </a:lvl6pPr>
            <a:lvl7pPr marL="2741916" indent="0">
              <a:buNone/>
              <a:defRPr sz="900"/>
            </a:lvl7pPr>
            <a:lvl8pPr marL="3198904" indent="0">
              <a:buNone/>
              <a:defRPr sz="900"/>
            </a:lvl8pPr>
            <a:lvl9pPr marL="36558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9D69-E432-465B-B77B-58AB20724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86" indent="0">
              <a:buNone/>
              <a:defRPr sz="2800"/>
            </a:lvl2pPr>
            <a:lvl3pPr marL="913972" indent="0">
              <a:buNone/>
              <a:defRPr sz="2400"/>
            </a:lvl3pPr>
            <a:lvl4pPr marL="1370959" indent="0">
              <a:buNone/>
              <a:defRPr sz="2000"/>
            </a:lvl4pPr>
            <a:lvl5pPr marL="1827945" indent="0">
              <a:buNone/>
              <a:defRPr sz="2000"/>
            </a:lvl5pPr>
            <a:lvl6pPr marL="2284932" indent="0">
              <a:buNone/>
              <a:defRPr sz="2000"/>
            </a:lvl6pPr>
            <a:lvl7pPr marL="2741916" indent="0">
              <a:buNone/>
              <a:defRPr sz="2000"/>
            </a:lvl7pPr>
            <a:lvl8pPr marL="3198904" indent="0">
              <a:buNone/>
              <a:defRPr sz="2000"/>
            </a:lvl8pPr>
            <a:lvl9pPr marL="365588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86" indent="0">
              <a:buNone/>
              <a:defRPr sz="1200"/>
            </a:lvl2pPr>
            <a:lvl3pPr marL="913972" indent="0">
              <a:buNone/>
              <a:defRPr sz="1000"/>
            </a:lvl3pPr>
            <a:lvl4pPr marL="1370959" indent="0">
              <a:buNone/>
              <a:defRPr sz="900"/>
            </a:lvl4pPr>
            <a:lvl5pPr marL="1827945" indent="0">
              <a:buNone/>
              <a:defRPr sz="900"/>
            </a:lvl5pPr>
            <a:lvl6pPr marL="2284932" indent="0">
              <a:buNone/>
              <a:defRPr sz="900"/>
            </a:lvl6pPr>
            <a:lvl7pPr marL="2741916" indent="0">
              <a:buNone/>
              <a:defRPr sz="900"/>
            </a:lvl7pPr>
            <a:lvl8pPr marL="3198904" indent="0">
              <a:buNone/>
              <a:defRPr sz="900"/>
            </a:lvl8pPr>
            <a:lvl9pPr marL="36558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7DAA-F7BA-4F1B-BBF5-CEB1E35DF8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2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70F-7D8E-4F0C-9036-45F0D85B5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7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2964-B461-40F0-9B56-1A9210E60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78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3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421-ED6B-4335-8A5E-A819F907D8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95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858A-008D-4B03-9509-B20E0C76A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28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ACCE-53DC-480C-99D0-943DA54E3E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8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C5B7-F26D-48D2-B6CF-E1F1ECEB3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6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D317-F5D2-4A3E-884C-3B205B21D1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7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B01C-5AD3-41D7-8832-F9B278D5DC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1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FFD-C451-49AD-8877-1705E8A4DB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9D69-E432-465B-B77B-58AB20724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74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7DAA-F7BA-4F1B-BBF5-CEB1E35DF8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99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70F-7D8E-4F0C-9036-45F0D85B5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7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2964-B461-40F0-9B56-1A9210E60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39762"/>
          </a:xfrm>
          <a:prstGeom prst="rect">
            <a:avLst/>
          </a:prstGeom>
        </p:spPr>
        <p:txBody>
          <a:bodyPr vert="horz" lIns="91397" tIns="45698" rIns="91397" bIns="456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4"/>
            <a:ext cx="8229600" cy="4525963"/>
          </a:xfrm>
          <a:prstGeom prst="rect">
            <a:avLst/>
          </a:prstGeom>
        </p:spPr>
        <p:txBody>
          <a:bodyPr vert="horz" lIns="91397" tIns="45698" rIns="91397" bIns="4569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72"/>
            <a:fld id="{6CB20D20-F846-4056-A3F4-F486CA15A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972"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4373" y="6356350"/>
            <a:ext cx="3581400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72"/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72"/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97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94120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228080"/>
            <a:ext cx="914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3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972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739" indent="-342739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02" indent="-285616" algn="l" defTabSz="913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66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51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38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24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11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96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82" indent="-228492" algn="l" defTabSz="913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2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9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5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2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6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4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88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39762"/>
          </a:xfrm>
          <a:prstGeom prst="rect">
            <a:avLst/>
          </a:prstGeom>
        </p:spPr>
        <p:txBody>
          <a:bodyPr vert="horz" lIns="91407" tIns="45704" rIns="91407" bIns="4570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3"/>
            <a:ext cx="8229600" cy="4525963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79"/>
            <a:fld id="{6CB20D20-F846-4056-A3F4-F486CA15A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79"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4373" y="6356350"/>
            <a:ext cx="358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79"/>
            <a:r>
              <a:rPr lang="en-US">
                <a:solidFill>
                  <a:prstClr val="black">
                    <a:tint val="75000"/>
                  </a:prstClr>
                </a:solidFill>
              </a:rPr>
              <a:t>DRAFT - PRE-DECISIONAL - NOT FOR DISTRIBUTION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79"/>
            <a:fld id="{CF620B30-A6CB-4601-A532-B7627AD20B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7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94120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228080"/>
            <a:ext cx="914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079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780" indent="-342780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9" indent="-285650" algn="l" defTabSz="914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9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8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8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8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8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7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7" indent="-228519" algn="l" defTabSz="9140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nrel.gov/jeichman/RODeO" TargetMode="External"/><Relationship Id="rId7" Type="http://schemas.openxmlformats.org/officeDocument/2006/relationships/image" Target="../media/image1.tif"/><Relationship Id="rId2" Type="http://schemas.openxmlformats.org/officeDocument/2006/relationships/hyperlink" Target="mailto:Joshua.Eichman@NREL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rel.gov/docs/fy17osti/68737.pdf" TargetMode="External"/><Relationship Id="rId5" Type="http://schemas.openxmlformats.org/officeDocument/2006/relationships/hyperlink" Target="http://www.nrel.gov/docs/fy17osti/67384.pdf" TargetMode="External"/><Relationship Id="rId4" Type="http://schemas.openxmlformats.org/officeDocument/2006/relationships/hyperlink" Target="http://www.nrel.gov/docs/fy16osti/6585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483300" y="3572019"/>
            <a:ext cx="404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23670" y="684866"/>
            <a:ext cx="0" cy="558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03428" y="121963"/>
            <a:ext cx="3337144" cy="359850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r>
              <a:rPr lang="en-US" b="1" dirty="0" err="1"/>
              <a:t>RODeO</a:t>
            </a:r>
            <a:r>
              <a:rPr lang="en-US" b="1" dirty="0"/>
              <a:t> (Fixed-price optimization)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3668" y="447301"/>
            <a:ext cx="4293358" cy="5899828"/>
          </a:xfrm>
          <a:prstGeom prst="rect">
            <a:avLst/>
          </a:prstGeom>
          <a:noFill/>
        </p:spPr>
        <p:txBody>
          <a:bodyPr wrap="square" lIns="82048" tIns="41025" rIns="82048" bIns="41025" rtlCol="0">
            <a:spAutoFit/>
          </a:bodyPr>
          <a:lstStyle/>
          <a:p>
            <a:r>
              <a:rPr lang="en-US" sz="1400" b="1" dirty="0"/>
              <a:t>Model Details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Name: </a:t>
            </a:r>
            <a:r>
              <a:rPr lang="en-US" sz="1400" dirty="0" err="1"/>
              <a:t>RODeO</a:t>
            </a:r>
            <a:r>
              <a:rPr lang="en-US" sz="1400" dirty="0"/>
              <a:t> (Revenue, Operation, and Device Optimization)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Purpose: Fixed-price optimization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Temporal Resolution: typically 5min to 1 </a:t>
            </a:r>
            <a:r>
              <a:rPr lang="en-US" sz="1400" dirty="0" err="1"/>
              <a:t>hr</a:t>
            </a:r>
            <a:r>
              <a:rPr lang="en-US" sz="1400" dirty="0"/>
              <a:t> but can be adjusted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Temporal Scope: From 1 month to 3 years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Spatial Resolution: single location (node/region/etc.)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Spatial Scope: single location (node/region/etc.) can include many devices but all are aggregated under one node for wholesale or retail price calculations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System scope: Simulates participation in wholesale and retail, electric and gas markets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Modeling paradigm: Optimization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Major processes modeled: Revenue maximization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Uncertainty treatment: Scenarios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Computational scalability: Model typically runs fast (30sec – 5 min) and it can be run in parallel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Use of HPC: No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Primary development organization: NREL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Source Language: GAMS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Platform: Cross-platform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License:  Internal only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Source: Lab-developed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Dataset restrictions: None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NREL PI: </a:t>
            </a:r>
            <a:r>
              <a:rPr lang="en-US" sz="1400" dirty="0">
                <a:hlinkClick r:id="rId2"/>
              </a:rPr>
              <a:t>Joshua.Eichman@NREL.gov</a:t>
            </a:r>
            <a:r>
              <a:rPr lang="en-US" sz="1400" dirty="0"/>
              <a:t> 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https://github.nrel.gov/jeichman/RODeO</a:t>
            </a:r>
            <a:r>
              <a:rPr lang="en-US" sz="14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972" y="3697400"/>
            <a:ext cx="4293357" cy="3099062"/>
          </a:xfrm>
          <a:prstGeom prst="rect">
            <a:avLst/>
          </a:prstGeom>
          <a:noFill/>
        </p:spPr>
        <p:txBody>
          <a:bodyPr wrap="square" lIns="82048" tIns="41025" rIns="82048" bIns="41025" rtlCol="0">
            <a:spAutoFit/>
          </a:bodyPr>
          <a:lstStyle/>
          <a:p>
            <a:r>
              <a:rPr lang="en-US" sz="1400" b="1" dirty="0"/>
              <a:t>Prior Applications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Wholesale market revenue comparison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Hydrogen business case assessment</a:t>
            </a:r>
            <a:r>
              <a:rPr lang="en-US" sz="1400" dirty="0"/>
              <a:t>, Retail rate optimization, Off-shore wind revenue, </a:t>
            </a:r>
            <a:r>
              <a:rPr lang="en-US" sz="1400" dirty="0">
                <a:hlinkClick r:id="rId6"/>
              </a:rPr>
              <a:t>PV+Storage</a:t>
            </a:r>
            <a:r>
              <a:rPr lang="en-US" sz="1400" dirty="0"/>
              <a:t>, Real-time optimization control of electrolyzer, Planning for EV bus rollout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Research questions: </a:t>
            </a:r>
          </a:p>
          <a:p>
            <a:pPr marL="764828" lvl="1" indent="-307682">
              <a:buFont typeface="Arial" panose="020B0604020202020204" pitchFamily="34" charset="0"/>
              <a:buChar char="•"/>
            </a:pPr>
            <a:r>
              <a:rPr lang="en-US" sz="1400" dirty="0"/>
              <a:t>How should a device(s) operate to maximize revenue. With a focus on </a:t>
            </a:r>
            <a:r>
              <a:rPr lang="en-US" sz="1400"/>
              <a:t>storage and </a:t>
            </a:r>
            <a:r>
              <a:rPr lang="en-US" sz="1400" dirty="0"/>
              <a:t>flexible loads (i.e., electric vehicles, electrolyzer)</a:t>
            </a:r>
          </a:p>
          <a:p>
            <a:pPr marL="764828" lvl="1" indent="-307682">
              <a:buFont typeface="Arial" panose="020B0604020202020204" pitchFamily="34" charset="0"/>
              <a:buChar char="•"/>
            </a:pPr>
            <a:r>
              <a:rPr lang="en-US" sz="1400" dirty="0"/>
              <a:t>Is a device economically competitive</a:t>
            </a:r>
          </a:p>
          <a:p>
            <a:pPr marL="764828" lvl="1" indent="-307682">
              <a:buFont typeface="Arial" panose="020B0604020202020204" pitchFamily="34" charset="0"/>
              <a:buChar char="•"/>
            </a:pPr>
            <a:r>
              <a:rPr lang="en-US" sz="1400" dirty="0"/>
              <a:t>How to optimally stack multiple value streams</a:t>
            </a:r>
          </a:p>
          <a:p>
            <a:pPr marL="307682" indent="-307682">
              <a:buFont typeface="Arial" panose="020B0604020202020204" pitchFamily="34" charset="0"/>
              <a:buChar char="•"/>
            </a:pPr>
            <a:r>
              <a:rPr lang="en-US" sz="1400" dirty="0"/>
              <a:t>Client and stakeholder involvement: DOE, CARB, PG&amp;E, GO-Biz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5AD3E-C861-4947-BA5B-B79E474D67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22"/>
          <a:stretch/>
        </p:blipFill>
        <p:spPr>
          <a:xfrm>
            <a:off x="18354" y="556109"/>
            <a:ext cx="4486863" cy="2996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8A3A8-5C8B-4F6B-8B1F-0AD812B401A1}"/>
              </a:ext>
            </a:extLst>
          </p:cNvPr>
          <p:cNvSpPr txBox="1"/>
          <p:nvPr/>
        </p:nvSpPr>
        <p:spPr>
          <a:xfrm>
            <a:off x="1805220" y="87395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Islanded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BB7CD-A572-46CC-B08D-72D57C5F4750}"/>
              </a:ext>
            </a:extLst>
          </p:cNvPr>
          <p:cNvSpPr txBox="1"/>
          <p:nvPr/>
        </p:nvSpPr>
        <p:spPr>
          <a:xfrm>
            <a:off x="2869291" y="1236105"/>
            <a:ext cx="71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3FD90-140C-4E81-8397-37DA25C266E5}"/>
              </a:ext>
            </a:extLst>
          </p:cNvPr>
          <p:cNvSpPr txBox="1"/>
          <p:nvPr/>
        </p:nvSpPr>
        <p:spPr>
          <a:xfrm>
            <a:off x="2869291" y="1630176"/>
            <a:ext cx="71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46686-054A-4BE6-BFB6-10FBC36057C9}"/>
              </a:ext>
            </a:extLst>
          </p:cNvPr>
          <p:cNvSpPr txBox="1"/>
          <p:nvPr/>
        </p:nvSpPr>
        <p:spPr>
          <a:xfrm>
            <a:off x="2819566" y="202424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28A9A-3E71-4ABB-8DFE-3BD67EF79755}"/>
              </a:ext>
            </a:extLst>
          </p:cNvPr>
          <p:cNvSpPr txBox="1"/>
          <p:nvPr/>
        </p:nvSpPr>
        <p:spPr>
          <a:xfrm>
            <a:off x="2582353" y="2418318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Retail+NEM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E5AFB-6A2F-4C71-8AC9-288F9BF5C2B2}"/>
              </a:ext>
            </a:extLst>
          </p:cNvPr>
          <p:cNvSpPr txBox="1"/>
          <p:nvPr/>
        </p:nvSpPr>
        <p:spPr>
          <a:xfrm>
            <a:off x="2639228" y="281238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Wholesale</a:t>
            </a:r>
          </a:p>
        </p:txBody>
      </p:sp>
    </p:spTree>
    <p:extLst>
      <p:ext uri="{BB962C8B-B14F-4D97-AF65-F5344CB8AC3E}">
        <p14:creationId xmlns:p14="http://schemas.microsoft.com/office/powerpoint/2010/main" val="329461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ransmission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ransmission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1_Transmission overview</vt:lpstr>
      <vt:lpstr>2_Transmission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Hugh</dc:creator>
  <cp:lastModifiedBy>Eichman, Joshua</cp:lastModifiedBy>
  <cp:revision>69</cp:revision>
  <cp:lastPrinted>2014-07-08T19:13:46Z</cp:lastPrinted>
  <dcterms:created xsi:type="dcterms:W3CDTF">2006-08-16T00:00:00Z</dcterms:created>
  <dcterms:modified xsi:type="dcterms:W3CDTF">2019-03-08T20:00:18Z</dcterms:modified>
</cp:coreProperties>
</file>