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580" r:id="rId2"/>
    <p:sldId id="582" r:id="rId3"/>
    <p:sldId id="583" r:id="rId4"/>
    <p:sldId id="584" r:id="rId5"/>
    <p:sldId id="585" r:id="rId6"/>
    <p:sldId id="58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 Flores" initials="FF" lastIdx="1" clrIdx="0"/>
  <p:cmAuthor id="1" name="NREL" initials="JDE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F23"/>
    <a:srgbClr val="E59109"/>
    <a:srgbClr val="C87F08"/>
    <a:srgbClr val="B57307"/>
    <a:srgbClr val="D49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2" autoAdjust="0"/>
    <p:restoredTop sz="92900" autoAdjust="0"/>
  </p:normalViewPr>
  <p:slideViewPr>
    <p:cSldViewPr>
      <p:cViewPr varScale="1">
        <p:scale>
          <a:sx n="87" d="100"/>
          <a:sy n="87" d="100"/>
        </p:scale>
        <p:origin x="15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1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0CC7-8C13-4D51-BC46-B95A4AC4A04B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45B7-0B3A-4239-8069-075A43B7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2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8490"/>
            <a:ext cx="9144000" cy="764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8" y="304800"/>
            <a:ext cx="1516324" cy="421106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04800" y="6553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NREL is a national laboratory of the U.S. Department of Energy, Office of Energy Efficiency and Renewable Energy, operated</a:t>
            </a:r>
            <a:r>
              <a:rPr lang="en-US" sz="1000" baseline="0" dirty="0">
                <a:solidFill>
                  <a:schemeClr val="tx2"/>
                </a:solidFill>
              </a:rPr>
              <a:t> by the Alliance for Sustainable Energy, LLC.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1600200"/>
            <a:ext cx="6248400" cy="762000"/>
          </a:xfrm>
        </p:spPr>
        <p:txBody>
          <a:bodyPr>
            <a:noAutofit/>
          </a:bodyPr>
          <a:lstStyle>
            <a:lvl1pPr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3810000"/>
            <a:ext cx="4648200" cy="2438400"/>
          </a:xfrm>
        </p:spPr>
        <p:txBody>
          <a:bodyPr>
            <a:normAutofit/>
          </a:bodyPr>
          <a:lstStyle>
            <a:lvl1pPr>
              <a:spcAft>
                <a:spcPts val="1800"/>
              </a:spcAft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8" y="304800"/>
            <a:ext cx="1516324" cy="42110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1664208" cy="768096"/>
          </a:xfrm>
          <a:prstGeom prst="rect">
            <a:avLst/>
          </a:prstGeom>
        </p:spPr>
      </p:pic>
      <p:pic>
        <p:nvPicPr>
          <p:cNvPr id="9" name="Picture 8" descr="image2.pn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90801"/>
            <a:ext cx="1901952" cy="76546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3.jpg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28" y="2590800"/>
            <a:ext cx="2203704" cy="768096"/>
          </a:xfrm>
          <a:prstGeom prst="rect">
            <a:avLst/>
          </a:prstGeom>
        </p:spPr>
      </p:pic>
      <p:pic>
        <p:nvPicPr>
          <p:cNvPr id="12" name="Picture 11" descr="image4.jpg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08" y="2587752"/>
            <a:ext cx="1271016" cy="771402"/>
          </a:xfrm>
          <a:prstGeom prst="rect">
            <a:avLst/>
          </a:prstGeom>
        </p:spPr>
      </p:pic>
      <p:pic>
        <p:nvPicPr>
          <p:cNvPr id="13" name="Picture 12" descr="image5.jpg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590800"/>
            <a:ext cx="2286000" cy="768096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3584448"/>
            <a:ext cx="6248400" cy="762000"/>
          </a:xfrm>
        </p:spPr>
        <p:txBody>
          <a:bodyPr>
            <a:noAutofit/>
          </a:bodyPr>
          <a:lstStyle>
            <a:lvl1pPr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05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400" b="0" baseline="0">
                <a:solidFill>
                  <a:schemeClr val="bg2"/>
                </a:solidFill>
              </a:defRPr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05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758825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7688"/>
            <a:ext cx="9144000" cy="213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F19B7-D418-4022-ADCB-81F2774CAD6C}" type="slidenum">
              <a:rPr lang="en-US" sz="1100" smtClean="0">
                <a:solidFill>
                  <a:schemeClr val="tx1"/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3" r:id="rId6"/>
    <p:sldLayoutId id="2147483669" r:id="rId7"/>
    <p:sldLayoutId id="2147483665" r:id="rId8"/>
    <p:sldLayoutId id="214748366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504" y="4972050"/>
            <a:ext cx="1780039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Hydrogen Price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Operational </a:t>
            </a:r>
            <a:br>
              <a:rPr lang="en-US" sz="1650" dirty="0">
                <a:solidFill>
                  <a:schemeClr val="bg2"/>
                </a:solidFill>
              </a:rPr>
            </a:br>
            <a:r>
              <a:rPr lang="en-US" sz="1650" dirty="0">
                <a:solidFill>
                  <a:schemeClr val="bg2"/>
                </a:solidFill>
              </a:rPr>
              <a:t>parameters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486400" y="5065030"/>
            <a:ext cx="333375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48163" y="4886325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Optimization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3144" y="5192494"/>
            <a:ext cx="278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Profit based on operation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 (arbitrage, AS, H</a:t>
            </a:r>
            <a:r>
              <a:rPr lang="en-US" baseline="-25000" dirty="0">
                <a:solidFill>
                  <a:schemeClr val="bg2"/>
                </a:solidFill>
              </a:rPr>
              <a:t>2</a:t>
            </a:r>
            <a:r>
              <a:rPr lang="en-US" dirty="0">
                <a:solidFill>
                  <a:schemeClr val="bg2"/>
                </a:solidFill>
              </a:rPr>
              <a:t> sale, etc.)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023921" y="2841346"/>
            <a:ext cx="786079" cy="1783891"/>
          </a:xfrm>
          <a:prstGeom prst="downArrow">
            <a:avLst>
              <a:gd name="adj1" fmla="val 100000"/>
              <a:gd name="adj2" fmla="val 19707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24000" y="3124200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ISO/RTO electricity markets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2824350" y="5217430"/>
            <a:ext cx="171074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66186" y="3438436"/>
            <a:ext cx="14248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2995424" y="1209855"/>
            <a:ext cx="786079" cy="1783891"/>
          </a:xfrm>
          <a:prstGeom prst="downArrow">
            <a:avLst>
              <a:gd name="adj1" fmla="val 100000"/>
              <a:gd name="adj2" fmla="val 19707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37689" y="1806945"/>
            <a:ext cx="14248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4475" y="1447800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Utility Service</a:t>
            </a:r>
          </a:p>
        </p:txBody>
      </p:sp>
    </p:spTree>
    <p:extLst>
      <p:ext uri="{BB962C8B-B14F-4D97-AF65-F5344CB8AC3E}">
        <p14:creationId xmlns:p14="http://schemas.microsoft.com/office/powerpoint/2010/main" val="404114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nergy Arrow"/>
          <p:cNvSpPr/>
          <p:nvPr/>
        </p:nvSpPr>
        <p:spPr>
          <a:xfrm>
            <a:off x="2756092" y="29447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nergy"/>
          <p:cNvSpPr txBox="1"/>
          <p:nvPr/>
        </p:nvSpPr>
        <p:spPr>
          <a:xfrm>
            <a:off x="2176545" y="3808175"/>
            <a:ext cx="12445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27" name="Reserve Arrow"/>
          <p:cNvSpPr/>
          <p:nvPr/>
        </p:nvSpPr>
        <p:spPr>
          <a:xfrm>
            <a:off x="2746567" y="3390900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serve"/>
          <p:cNvSpPr txBox="1"/>
          <p:nvPr/>
        </p:nvSpPr>
        <p:spPr>
          <a:xfrm>
            <a:off x="2062245" y="4246626"/>
            <a:ext cx="1424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33" name="Meter Arrow"/>
          <p:cNvSpPr/>
          <p:nvPr/>
        </p:nvSpPr>
        <p:spPr>
          <a:xfrm>
            <a:off x="2747996" y="2031873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eter"/>
          <p:cNvSpPr txBox="1"/>
          <p:nvPr/>
        </p:nvSpPr>
        <p:spPr>
          <a:xfrm>
            <a:off x="2291545" y="2890164"/>
            <a:ext cx="114230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31" name="TDC Arrow"/>
          <p:cNvSpPr/>
          <p:nvPr/>
        </p:nvSpPr>
        <p:spPr>
          <a:xfrm>
            <a:off x="2753251" y="1574410"/>
            <a:ext cx="366713" cy="2095027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DC"/>
          <p:cNvSpPr txBox="1"/>
          <p:nvPr/>
        </p:nvSpPr>
        <p:spPr>
          <a:xfrm>
            <a:off x="1817197" y="2446571"/>
            <a:ext cx="2140523" cy="36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29" name="FDC Arrow"/>
          <p:cNvSpPr/>
          <p:nvPr/>
        </p:nvSpPr>
        <p:spPr>
          <a:xfrm>
            <a:off x="2750107" y="11159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DC"/>
          <p:cNvSpPr txBox="1"/>
          <p:nvPr/>
        </p:nvSpPr>
        <p:spPr>
          <a:xfrm>
            <a:off x="1852599" y="1970485"/>
            <a:ext cx="2086071" cy="372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21" name="Energy Arrow"/>
          <p:cNvSpPr/>
          <p:nvPr/>
        </p:nvSpPr>
        <p:spPr>
          <a:xfrm>
            <a:off x="2748738" y="6587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nergy"/>
          <p:cNvSpPr txBox="1"/>
          <p:nvPr/>
        </p:nvSpPr>
        <p:spPr>
          <a:xfrm>
            <a:off x="2191642" y="1541226"/>
            <a:ext cx="12445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15" name="Utility BOX"/>
          <p:cNvSpPr/>
          <p:nvPr/>
        </p:nvSpPr>
        <p:spPr>
          <a:xfrm>
            <a:off x="134385" y="1346925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6" name="ISO BOX"/>
          <p:cNvSpPr/>
          <p:nvPr/>
        </p:nvSpPr>
        <p:spPr>
          <a:xfrm>
            <a:off x="134385" y="3572495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8" name="H2 Arrow"/>
          <p:cNvSpPr/>
          <p:nvPr/>
        </p:nvSpPr>
        <p:spPr>
          <a:xfrm>
            <a:off x="2740246" y="4386552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2"/>
          <p:cNvSpPr txBox="1"/>
          <p:nvPr/>
        </p:nvSpPr>
        <p:spPr>
          <a:xfrm>
            <a:off x="1966995" y="5249978"/>
            <a:ext cx="179126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Hydrogen Demand</a:t>
            </a:r>
          </a:p>
        </p:txBody>
      </p:sp>
      <p:sp>
        <p:nvSpPr>
          <p:cNvPr id="40" name="Op Param Arrow"/>
          <p:cNvSpPr/>
          <p:nvPr/>
        </p:nvSpPr>
        <p:spPr>
          <a:xfrm>
            <a:off x="2745845" y="4840224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p Param"/>
          <p:cNvSpPr txBox="1"/>
          <p:nvPr/>
        </p:nvSpPr>
        <p:spPr>
          <a:xfrm>
            <a:off x="1824120" y="5713175"/>
            <a:ext cx="222387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Operational Parameters</a:t>
            </a:r>
          </a:p>
        </p:txBody>
      </p:sp>
      <p:sp>
        <p:nvSpPr>
          <p:cNvPr id="37" name="Other inputs BOX"/>
          <p:cNvSpPr/>
          <p:nvPr/>
        </p:nvSpPr>
        <p:spPr>
          <a:xfrm>
            <a:off x="134385" y="5030724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46" name="Input Categories"/>
          <p:cNvSpPr txBox="1"/>
          <p:nvPr/>
        </p:nvSpPr>
        <p:spPr>
          <a:xfrm>
            <a:off x="-14205" y="938834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Categories</a:t>
            </a:r>
          </a:p>
        </p:txBody>
      </p:sp>
      <p:sp>
        <p:nvSpPr>
          <p:cNvPr id="47" name="Input Val"/>
          <p:cNvSpPr txBox="1"/>
          <p:nvPr/>
        </p:nvSpPr>
        <p:spPr>
          <a:xfrm>
            <a:off x="2169518" y="938834"/>
            <a:ext cx="151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48" name="Model"/>
          <p:cNvSpPr txBox="1"/>
          <p:nvPr/>
        </p:nvSpPr>
        <p:spPr>
          <a:xfrm>
            <a:off x="4651457" y="93883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73" name="Output Arrow"/>
          <p:cNvSpPr/>
          <p:nvPr/>
        </p:nvSpPr>
        <p:spPr>
          <a:xfrm>
            <a:off x="6755953" y="2782826"/>
            <a:ext cx="971792" cy="2093976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utput"/>
          <p:cNvSpPr txBox="1"/>
          <p:nvPr/>
        </p:nvSpPr>
        <p:spPr>
          <a:xfrm>
            <a:off x="6248400" y="3348234"/>
            <a:ext cx="1843005" cy="1485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165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800" dirty="0">
              <a:solidFill>
                <a:schemeClr val="bg2"/>
              </a:solidFill>
            </a:endParaRPr>
          </a:p>
          <a:p>
            <a:r>
              <a:rPr lang="en-US" sz="1650" dirty="0">
                <a:solidFill>
                  <a:schemeClr val="bg2"/>
                </a:solidFill>
              </a:rPr>
              <a:t>Operating Profiles</a:t>
            </a:r>
          </a:p>
          <a:p>
            <a:endParaRPr lang="en-US" sz="1650" dirty="0">
              <a:solidFill>
                <a:schemeClr val="bg2"/>
              </a:solidFill>
            </a:endParaRPr>
          </a:p>
          <a:p>
            <a:endParaRPr lang="en-US" sz="1650" dirty="0">
              <a:solidFill>
                <a:schemeClr val="bg2"/>
              </a:solidFill>
            </a:endParaRPr>
          </a:p>
        </p:txBody>
      </p:sp>
      <p:sp>
        <p:nvSpPr>
          <p:cNvPr id="75" name="Output"/>
          <p:cNvSpPr txBox="1"/>
          <p:nvPr/>
        </p:nvSpPr>
        <p:spPr>
          <a:xfrm>
            <a:off x="6645911" y="936172"/>
            <a:ext cx="105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42" name="Opt Model BOX"/>
          <p:cNvSpPr/>
          <p:nvPr/>
        </p:nvSpPr>
        <p:spPr>
          <a:xfrm>
            <a:off x="4014870" y="1346925"/>
            <a:ext cx="2169531" cy="4965192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992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fe Arrow"/>
          <p:cNvSpPr/>
          <p:nvPr/>
        </p:nvSpPr>
        <p:spPr>
          <a:xfrm>
            <a:off x="2743200" y="2401824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Life"/>
          <p:cNvSpPr txBox="1"/>
          <p:nvPr/>
        </p:nvSpPr>
        <p:spPr>
          <a:xfrm>
            <a:off x="2399437" y="3260117"/>
            <a:ext cx="8771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Lifetime</a:t>
            </a:r>
          </a:p>
        </p:txBody>
      </p:sp>
      <p:sp>
        <p:nvSpPr>
          <p:cNvPr id="62" name="Interest Arrow"/>
          <p:cNvSpPr/>
          <p:nvPr/>
        </p:nvSpPr>
        <p:spPr>
          <a:xfrm>
            <a:off x="2743200" y="1948252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nterest"/>
          <p:cNvSpPr txBox="1"/>
          <p:nvPr/>
        </p:nvSpPr>
        <p:spPr>
          <a:xfrm>
            <a:off x="1809032" y="2816524"/>
            <a:ext cx="214052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>
                <a:solidFill>
                  <a:schemeClr val="bg2"/>
                </a:solidFill>
              </a:rPr>
              <a:t>Interest Rate on debt</a:t>
            </a:r>
          </a:p>
        </p:txBody>
      </p:sp>
      <p:sp>
        <p:nvSpPr>
          <p:cNvPr id="63" name="FOM Arrow"/>
          <p:cNvSpPr/>
          <p:nvPr/>
        </p:nvSpPr>
        <p:spPr>
          <a:xfrm>
            <a:off x="2743200" y="1494681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M"/>
          <p:cNvSpPr txBox="1"/>
          <p:nvPr/>
        </p:nvSpPr>
        <p:spPr>
          <a:xfrm>
            <a:off x="1876329" y="2373096"/>
            <a:ext cx="208607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>
                <a:solidFill>
                  <a:schemeClr val="bg2"/>
                </a:solidFill>
              </a:rPr>
              <a:t>Fixed O&amp;M Cost</a:t>
            </a:r>
          </a:p>
        </p:txBody>
      </p:sp>
      <p:sp>
        <p:nvSpPr>
          <p:cNvPr id="64" name="Cap Arrow"/>
          <p:cNvSpPr/>
          <p:nvPr/>
        </p:nvSpPr>
        <p:spPr>
          <a:xfrm>
            <a:off x="2743200" y="1041110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ap"/>
          <p:cNvSpPr txBox="1"/>
          <p:nvPr/>
        </p:nvSpPr>
        <p:spPr>
          <a:xfrm>
            <a:off x="1847637" y="1911179"/>
            <a:ext cx="212564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Capital and Install Cost</a:t>
            </a:r>
          </a:p>
        </p:txBody>
      </p:sp>
      <p:sp>
        <p:nvSpPr>
          <p:cNvPr id="61" name="Cost BOX"/>
          <p:cNvSpPr/>
          <p:nvPr/>
        </p:nvSpPr>
        <p:spPr>
          <a:xfrm>
            <a:off x="126220" y="1716878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  <p:sp>
        <p:nvSpPr>
          <p:cNvPr id="66" name="Output Arrow"/>
          <p:cNvSpPr/>
          <p:nvPr/>
        </p:nvSpPr>
        <p:spPr>
          <a:xfrm>
            <a:off x="6755953" y="2227652"/>
            <a:ext cx="971792" cy="2093976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utput"/>
          <p:cNvSpPr txBox="1"/>
          <p:nvPr/>
        </p:nvSpPr>
        <p:spPr>
          <a:xfrm>
            <a:off x="6245583" y="2971804"/>
            <a:ext cx="1649875" cy="687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1650" dirty="0">
                <a:solidFill>
                  <a:schemeClr val="bg2"/>
                </a:solidFill>
              </a:rPr>
              <a:t>  (by component)</a:t>
            </a:r>
          </a:p>
          <a:p>
            <a:endParaRPr lang="en-US" sz="1650" dirty="0">
              <a:solidFill>
                <a:schemeClr val="bg2"/>
              </a:solidFill>
            </a:endParaRPr>
          </a:p>
          <a:p>
            <a:endParaRPr lang="en-US" sz="1650" dirty="0">
              <a:solidFill>
                <a:schemeClr val="bg2"/>
              </a:solidFill>
            </a:endParaRPr>
          </a:p>
        </p:txBody>
      </p:sp>
      <p:sp>
        <p:nvSpPr>
          <p:cNvPr id="46" name="Input Categories"/>
          <p:cNvSpPr txBox="1"/>
          <p:nvPr/>
        </p:nvSpPr>
        <p:spPr>
          <a:xfrm>
            <a:off x="-14205" y="1308948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Categories</a:t>
            </a:r>
          </a:p>
        </p:txBody>
      </p:sp>
      <p:sp>
        <p:nvSpPr>
          <p:cNvPr id="47" name="Input Val"/>
          <p:cNvSpPr txBox="1"/>
          <p:nvPr/>
        </p:nvSpPr>
        <p:spPr>
          <a:xfrm>
            <a:off x="2169518" y="1308948"/>
            <a:ext cx="151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52" name="Cost BOX"/>
          <p:cNvSpPr/>
          <p:nvPr/>
        </p:nvSpPr>
        <p:spPr>
          <a:xfrm>
            <a:off x="4015341" y="1716878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Model</a:t>
            </a:r>
          </a:p>
        </p:txBody>
      </p:sp>
      <p:sp>
        <p:nvSpPr>
          <p:cNvPr id="48" name="Model"/>
          <p:cNvSpPr txBox="1"/>
          <p:nvPr/>
        </p:nvSpPr>
        <p:spPr>
          <a:xfrm>
            <a:off x="4651457" y="1308948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75" name="Output"/>
          <p:cNvSpPr txBox="1"/>
          <p:nvPr/>
        </p:nvSpPr>
        <p:spPr>
          <a:xfrm>
            <a:off x="6645911" y="1306286"/>
            <a:ext cx="105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49" name="Op Param Arrow"/>
          <p:cNvSpPr/>
          <p:nvPr/>
        </p:nvSpPr>
        <p:spPr>
          <a:xfrm>
            <a:off x="2745845" y="3298368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p Param"/>
          <p:cNvSpPr txBox="1"/>
          <p:nvPr/>
        </p:nvSpPr>
        <p:spPr>
          <a:xfrm>
            <a:off x="1824120" y="4171319"/>
            <a:ext cx="222387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Operational Parameters</a:t>
            </a:r>
          </a:p>
        </p:txBody>
      </p:sp>
      <p:sp>
        <p:nvSpPr>
          <p:cNvPr id="51" name="Other inputs BOX"/>
          <p:cNvSpPr/>
          <p:nvPr/>
        </p:nvSpPr>
        <p:spPr>
          <a:xfrm>
            <a:off x="134385" y="3909682"/>
            <a:ext cx="1737360" cy="92070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</p:spTree>
    <p:extLst>
      <p:ext uri="{BB962C8B-B14F-4D97-AF65-F5344CB8AC3E}">
        <p14:creationId xmlns:p14="http://schemas.microsoft.com/office/powerpoint/2010/main" val="205024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39440" y="-2788961"/>
            <a:ext cx="366713" cy="10754821"/>
            <a:chOff x="3124200" y="-2788961"/>
            <a:chExt cx="366713" cy="10754821"/>
          </a:xfrm>
        </p:grpSpPr>
        <p:sp>
          <p:nvSpPr>
            <p:cNvPr id="4" name="Life Arrow"/>
            <p:cNvSpPr/>
            <p:nvPr/>
          </p:nvSpPr>
          <p:spPr>
            <a:xfrm>
              <a:off x="3124200" y="3696947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Interest Arrow"/>
            <p:cNvSpPr/>
            <p:nvPr/>
          </p:nvSpPr>
          <p:spPr>
            <a:xfrm>
              <a:off x="3124200" y="3243375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FOM Arrow"/>
            <p:cNvSpPr/>
            <p:nvPr/>
          </p:nvSpPr>
          <p:spPr>
            <a:xfrm>
              <a:off x="3124200" y="278980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Cap Arrow"/>
            <p:cNvSpPr/>
            <p:nvPr/>
          </p:nvSpPr>
          <p:spPr>
            <a:xfrm>
              <a:off x="3124200" y="231736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Op Param Arrow"/>
            <p:cNvSpPr/>
            <p:nvPr/>
          </p:nvSpPr>
          <p:spPr>
            <a:xfrm>
              <a:off x="3124200" y="459349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Energy Arrow"/>
            <p:cNvSpPr/>
            <p:nvPr/>
          </p:nvSpPr>
          <p:spPr>
            <a:xfrm>
              <a:off x="3124200" y="-5029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serve Arrow"/>
            <p:cNvSpPr/>
            <p:nvPr/>
          </p:nvSpPr>
          <p:spPr>
            <a:xfrm>
              <a:off x="3124200" y="-56810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Meter Arrow"/>
            <p:cNvSpPr/>
            <p:nvPr/>
          </p:nvSpPr>
          <p:spPr>
            <a:xfrm>
              <a:off x="3124200" y="-1415837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TDC Arrow"/>
            <p:cNvSpPr/>
            <p:nvPr/>
          </p:nvSpPr>
          <p:spPr>
            <a:xfrm>
              <a:off x="3124200" y="-1873622"/>
              <a:ext cx="366713" cy="3374062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FDC Arrow"/>
            <p:cNvSpPr/>
            <p:nvPr/>
          </p:nvSpPr>
          <p:spPr>
            <a:xfrm>
              <a:off x="3124200" y="-23317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Energy Arrow"/>
            <p:cNvSpPr/>
            <p:nvPr/>
          </p:nvSpPr>
          <p:spPr>
            <a:xfrm>
              <a:off x="3124200" y="-27889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H2 Arrow"/>
            <p:cNvSpPr/>
            <p:nvPr/>
          </p:nvSpPr>
          <p:spPr>
            <a:xfrm>
              <a:off x="3124200" y="938842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Op Param Arrow"/>
            <p:cNvSpPr/>
            <p:nvPr/>
          </p:nvSpPr>
          <p:spPr>
            <a:xfrm>
              <a:off x="3124200" y="139251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69720" y="-1333013"/>
            <a:ext cx="3657600" cy="7854596"/>
            <a:chOff x="1569720" y="-1348253"/>
            <a:chExt cx="3657600" cy="7854596"/>
          </a:xfrm>
        </p:grpSpPr>
        <p:sp>
          <p:nvSpPr>
            <p:cNvPr id="5" name="Life"/>
            <p:cNvSpPr txBox="1"/>
            <p:nvPr/>
          </p:nvSpPr>
          <p:spPr>
            <a:xfrm>
              <a:off x="2892644" y="5113471"/>
              <a:ext cx="1011752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Lifetime</a:t>
              </a:r>
            </a:p>
          </p:txBody>
        </p:sp>
        <p:sp>
          <p:nvSpPr>
            <p:cNvPr id="7" name="Interest"/>
            <p:cNvSpPr txBox="1"/>
            <p:nvPr/>
          </p:nvSpPr>
          <p:spPr>
            <a:xfrm>
              <a:off x="1569720" y="4654489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Interest Rate on debt</a:t>
              </a:r>
            </a:p>
          </p:txBody>
        </p:sp>
        <p:sp>
          <p:nvSpPr>
            <p:cNvPr id="9" name="FOM"/>
            <p:cNvSpPr txBox="1"/>
            <p:nvPr/>
          </p:nvSpPr>
          <p:spPr>
            <a:xfrm>
              <a:off x="1569720" y="4226450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Fixed O&amp;M Cost</a:t>
              </a:r>
            </a:p>
          </p:txBody>
        </p:sp>
        <p:sp>
          <p:nvSpPr>
            <p:cNvPr id="10" name="Cap"/>
            <p:cNvSpPr txBox="1"/>
            <p:nvPr/>
          </p:nvSpPr>
          <p:spPr>
            <a:xfrm>
              <a:off x="1985505" y="3784538"/>
              <a:ext cx="2826030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Capital and Install Cost</a:t>
              </a:r>
            </a:p>
          </p:txBody>
        </p:sp>
        <p:sp>
          <p:nvSpPr>
            <p:cNvPr id="16" name="Op Param"/>
            <p:cNvSpPr txBox="1"/>
            <p:nvPr/>
          </p:nvSpPr>
          <p:spPr>
            <a:xfrm>
              <a:off x="1913467" y="6044678"/>
              <a:ext cx="2970107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Operational Parameters</a:t>
              </a:r>
            </a:p>
          </p:txBody>
        </p:sp>
        <p:sp>
          <p:nvSpPr>
            <p:cNvPr id="19" name="Energy"/>
            <p:cNvSpPr txBox="1"/>
            <p:nvPr/>
          </p:nvSpPr>
          <p:spPr>
            <a:xfrm>
              <a:off x="2627187" y="918696"/>
              <a:ext cx="1542666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Energy Price</a:t>
              </a:r>
            </a:p>
          </p:txBody>
        </p:sp>
        <p:sp>
          <p:nvSpPr>
            <p:cNvPr id="21" name="Reserve"/>
            <p:cNvSpPr txBox="1"/>
            <p:nvPr/>
          </p:nvSpPr>
          <p:spPr>
            <a:xfrm>
              <a:off x="2498787" y="1357147"/>
              <a:ext cx="1799467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Reserve Prices</a:t>
              </a:r>
            </a:p>
          </p:txBody>
        </p:sp>
        <p:sp>
          <p:nvSpPr>
            <p:cNvPr id="23" name="Meter"/>
            <p:cNvSpPr txBox="1"/>
            <p:nvPr/>
          </p:nvSpPr>
          <p:spPr>
            <a:xfrm>
              <a:off x="2703843" y="685"/>
              <a:ext cx="1389355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Meter Cost</a:t>
              </a:r>
            </a:p>
          </p:txBody>
        </p:sp>
        <p:sp>
          <p:nvSpPr>
            <p:cNvPr id="25" name="TDC"/>
            <p:cNvSpPr txBox="1"/>
            <p:nvPr/>
          </p:nvSpPr>
          <p:spPr>
            <a:xfrm>
              <a:off x="1569720" y="-458297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Timed Demand Charge</a:t>
              </a:r>
            </a:p>
          </p:txBody>
        </p:sp>
        <p:sp>
          <p:nvSpPr>
            <p:cNvPr id="27" name="FDC"/>
            <p:cNvSpPr txBox="1"/>
            <p:nvPr/>
          </p:nvSpPr>
          <p:spPr>
            <a:xfrm>
              <a:off x="1569720" y="-934383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Fixed Demand Charge</a:t>
              </a:r>
            </a:p>
          </p:txBody>
        </p:sp>
        <p:sp>
          <p:nvSpPr>
            <p:cNvPr id="29" name="Energy"/>
            <p:cNvSpPr txBox="1"/>
            <p:nvPr/>
          </p:nvSpPr>
          <p:spPr>
            <a:xfrm>
              <a:off x="2627187" y="-1348253"/>
              <a:ext cx="1542666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Energy Price</a:t>
              </a:r>
            </a:p>
          </p:txBody>
        </p:sp>
        <p:sp>
          <p:nvSpPr>
            <p:cNvPr id="33" name="H2"/>
            <p:cNvSpPr txBox="1"/>
            <p:nvPr/>
          </p:nvSpPr>
          <p:spPr>
            <a:xfrm>
              <a:off x="2228263" y="2390979"/>
              <a:ext cx="2340513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Hydrogen Demand</a:t>
              </a:r>
            </a:p>
          </p:txBody>
        </p:sp>
        <p:sp>
          <p:nvSpPr>
            <p:cNvPr id="35" name="Op Param"/>
            <p:cNvSpPr txBox="1"/>
            <p:nvPr/>
          </p:nvSpPr>
          <p:spPr>
            <a:xfrm>
              <a:off x="2022470" y="2854176"/>
              <a:ext cx="2752099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Operation Parameters</a:t>
              </a:r>
            </a:p>
          </p:txBody>
        </p:sp>
      </p:grpSp>
      <p:sp>
        <p:nvSpPr>
          <p:cNvPr id="11" name="Cost BOX"/>
          <p:cNvSpPr/>
          <p:nvPr/>
        </p:nvSpPr>
        <p:spPr>
          <a:xfrm>
            <a:off x="126220" y="3651197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  <p:sp>
        <p:nvSpPr>
          <p:cNvPr id="14" name="Cost BOX" hidden="1"/>
          <p:cNvSpPr/>
          <p:nvPr/>
        </p:nvSpPr>
        <p:spPr>
          <a:xfrm>
            <a:off x="4015341" y="3651197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Model</a:t>
            </a:r>
          </a:p>
        </p:txBody>
      </p:sp>
      <p:sp>
        <p:nvSpPr>
          <p:cNvPr id="17" name="Other inputs BOX"/>
          <p:cNvSpPr/>
          <p:nvPr/>
        </p:nvSpPr>
        <p:spPr>
          <a:xfrm>
            <a:off x="134385" y="5844001"/>
            <a:ext cx="1737360" cy="92070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0" name="Utility BOX"/>
          <p:cNvSpPr/>
          <p:nvPr/>
        </p:nvSpPr>
        <p:spPr>
          <a:xfrm>
            <a:off x="134385" y="-1461589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134385" y="763981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134385" y="2222210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7" name="Input Categories"/>
          <p:cNvSpPr txBox="1"/>
          <p:nvPr/>
        </p:nvSpPr>
        <p:spPr>
          <a:xfrm>
            <a:off x="53142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5364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596858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7572077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51" name="Output Arrow"/>
          <p:cNvSpPr/>
          <p:nvPr/>
        </p:nvSpPr>
        <p:spPr>
          <a:xfrm>
            <a:off x="7383755" y="2441016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utput Arrow"/>
          <p:cNvSpPr/>
          <p:nvPr/>
        </p:nvSpPr>
        <p:spPr>
          <a:xfrm>
            <a:off x="7383755" y="1258608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utput Arrow"/>
          <p:cNvSpPr/>
          <p:nvPr/>
        </p:nvSpPr>
        <p:spPr>
          <a:xfrm>
            <a:off x="7383755" y="76200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pt Model BOX"/>
          <p:cNvSpPr/>
          <p:nvPr/>
        </p:nvSpPr>
        <p:spPr>
          <a:xfrm>
            <a:off x="5029200" y="-1461589"/>
            <a:ext cx="2169531" cy="822629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  <p:sp>
        <p:nvSpPr>
          <p:cNvPr id="50" name="Output"/>
          <p:cNvSpPr txBox="1"/>
          <p:nvPr/>
        </p:nvSpPr>
        <p:spPr>
          <a:xfrm>
            <a:off x="7178259" y="2877860"/>
            <a:ext cx="2598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</p:txBody>
      </p:sp>
      <p:sp>
        <p:nvSpPr>
          <p:cNvPr id="55" name="Output"/>
          <p:cNvSpPr txBox="1"/>
          <p:nvPr/>
        </p:nvSpPr>
        <p:spPr>
          <a:xfrm>
            <a:off x="7321215" y="3984248"/>
            <a:ext cx="23129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</p:txBody>
      </p:sp>
      <p:sp>
        <p:nvSpPr>
          <p:cNvPr id="52" name="Output"/>
          <p:cNvSpPr txBox="1"/>
          <p:nvPr/>
        </p:nvSpPr>
        <p:spPr>
          <a:xfrm>
            <a:off x="7262288" y="1838980"/>
            <a:ext cx="243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</p:spTree>
    <p:extLst>
      <p:ext uri="{BB962C8B-B14F-4D97-AF65-F5344CB8AC3E}">
        <p14:creationId xmlns:p14="http://schemas.microsoft.com/office/powerpoint/2010/main" val="9131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fe Arrow"/>
          <p:cNvSpPr/>
          <p:nvPr/>
        </p:nvSpPr>
        <p:spPr>
          <a:xfrm>
            <a:off x="3139440" y="429335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" name="Interest Arrow"/>
          <p:cNvSpPr/>
          <p:nvPr/>
        </p:nvSpPr>
        <p:spPr>
          <a:xfrm>
            <a:off x="3139440" y="383977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8" name="FOM Arrow"/>
          <p:cNvSpPr/>
          <p:nvPr/>
        </p:nvSpPr>
        <p:spPr>
          <a:xfrm>
            <a:off x="3139440" y="338620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4" name="Cap Arrow"/>
          <p:cNvSpPr/>
          <p:nvPr/>
        </p:nvSpPr>
        <p:spPr>
          <a:xfrm>
            <a:off x="3139440" y="291376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18" name="Energy Arrow"/>
          <p:cNvSpPr/>
          <p:nvPr/>
        </p:nvSpPr>
        <p:spPr>
          <a:xfrm>
            <a:off x="3139440" y="-502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0" name="Reserve Arrow"/>
          <p:cNvSpPr/>
          <p:nvPr/>
        </p:nvSpPr>
        <p:spPr>
          <a:xfrm>
            <a:off x="3139440" y="-5681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2" name="Meter Arrow"/>
          <p:cNvSpPr/>
          <p:nvPr/>
        </p:nvSpPr>
        <p:spPr>
          <a:xfrm>
            <a:off x="3139440" y="-1415837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4" name="TDC Arrow"/>
          <p:cNvSpPr/>
          <p:nvPr/>
        </p:nvSpPr>
        <p:spPr>
          <a:xfrm>
            <a:off x="3139440" y="-1873622"/>
            <a:ext cx="366713" cy="3374062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6" name="FDC Arrow"/>
          <p:cNvSpPr/>
          <p:nvPr/>
        </p:nvSpPr>
        <p:spPr>
          <a:xfrm>
            <a:off x="3139440" y="-23317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8" name="Energy Arrow"/>
          <p:cNvSpPr/>
          <p:nvPr/>
        </p:nvSpPr>
        <p:spPr>
          <a:xfrm>
            <a:off x="3139440" y="-2788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2" name="Renewable Power Arrow"/>
          <p:cNvSpPr/>
          <p:nvPr/>
        </p:nvSpPr>
        <p:spPr>
          <a:xfrm>
            <a:off x="3139440" y="76200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4" name="Op Param Arrow"/>
          <p:cNvSpPr/>
          <p:nvPr/>
        </p:nvSpPr>
        <p:spPr>
          <a:xfrm>
            <a:off x="3139440" y="1215672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" name="Life"/>
          <p:cNvSpPr txBox="1"/>
          <p:nvPr/>
        </p:nvSpPr>
        <p:spPr>
          <a:xfrm>
            <a:off x="2892644" y="5725115"/>
            <a:ext cx="101175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Lifetime</a:t>
            </a:r>
          </a:p>
        </p:txBody>
      </p:sp>
      <p:sp>
        <p:nvSpPr>
          <p:cNvPr id="7" name="Interest"/>
          <p:cNvSpPr txBox="1"/>
          <p:nvPr/>
        </p:nvSpPr>
        <p:spPr>
          <a:xfrm>
            <a:off x="1569720" y="526613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Interest Rate on debt</a:t>
            </a:r>
          </a:p>
        </p:txBody>
      </p:sp>
      <p:sp>
        <p:nvSpPr>
          <p:cNvPr id="9" name="FOM"/>
          <p:cNvSpPr txBox="1"/>
          <p:nvPr/>
        </p:nvSpPr>
        <p:spPr>
          <a:xfrm>
            <a:off x="1569720" y="4838094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O&amp;M Cost</a:t>
            </a:r>
          </a:p>
        </p:txBody>
      </p:sp>
      <p:sp>
        <p:nvSpPr>
          <p:cNvPr id="10" name="Cap"/>
          <p:cNvSpPr txBox="1"/>
          <p:nvPr/>
        </p:nvSpPr>
        <p:spPr>
          <a:xfrm>
            <a:off x="1985505" y="4396182"/>
            <a:ext cx="2826030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Capital and Install Cost</a:t>
            </a:r>
          </a:p>
        </p:txBody>
      </p:sp>
      <p:sp>
        <p:nvSpPr>
          <p:cNvPr id="19" name="Energy"/>
          <p:cNvSpPr txBox="1"/>
          <p:nvPr/>
        </p:nvSpPr>
        <p:spPr>
          <a:xfrm>
            <a:off x="2627187" y="933936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21" name="Reserve"/>
          <p:cNvSpPr txBox="1"/>
          <p:nvPr/>
        </p:nvSpPr>
        <p:spPr>
          <a:xfrm>
            <a:off x="1971273" y="1372387"/>
            <a:ext cx="28544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Ancillary Service Prices</a:t>
            </a:r>
          </a:p>
        </p:txBody>
      </p:sp>
      <p:sp>
        <p:nvSpPr>
          <p:cNvPr id="23" name="Meter"/>
          <p:cNvSpPr txBox="1"/>
          <p:nvPr/>
        </p:nvSpPr>
        <p:spPr>
          <a:xfrm>
            <a:off x="2703843" y="15925"/>
            <a:ext cx="138935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25" name="TDC"/>
          <p:cNvSpPr txBox="1"/>
          <p:nvPr/>
        </p:nvSpPr>
        <p:spPr>
          <a:xfrm>
            <a:off x="1569720" y="-443057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27" name="FDC"/>
          <p:cNvSpPr txBox="1"/>
          <p:nvPr/>
        </p:nvSpPr>
        <p:spPr>
          <a:xfrm>
            <a:off x="1569720" y="-91914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29" name="Energy"/>
          <p:cNvSpPr txBox="1"/>
          <p:nvPr/>
        </p:nvSpPr>
        <p:spPr>
          <a:xfrm>
            <a:off x="2627187" y="-1333013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33" name="Renewable Power"/>
          <p:cNvSpPr txBox="1"/>
          <p:nvPr/>
        </p:nvSpPr>
        <p:spPr>
          <a:xfrm>
            <a:off x="2278601" y="2229377"/>
            <a:ext cx="223984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Renewable Power</a:t>
            </a:r>
          </a:p>
        </p:txBody>
      </p:sp>
      <p:sp>
        <p:nvSpPr>
          <p:cNvPr id="49" name="Op Param Arrow"/>
          <p:cNvSpPr/>
          <p:nvPr/>
        </p:nvSpPr>
        <p:spPr>
          <a:xfrm>
            <a:off x="3119751" y="167810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7" name="H2 Arrow"/>
          <p:cNvSpPr/>
          <p:nvPr/>
        </p:nvSpPr>
        <p:spPr>
          <a:xfrm>
            <a:off x="3124200" y="212927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8" name="H2"/>
          <p:cNvSpPr txBox="1"/>
          <p:nvPr/>
        </p:nvSpPr>
        <p:spPr>
          <a:xfrm>
            <a:off x="2213024" y="3596648"/>
            <a:ext cx="234051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Hydrogen Demand</a:t>
            </a:r>
          </a:p>
        </p:txBody>
      </p:sp>
      <p:sp>
        <p:nvSpPr>
          <p:cNvPr id="56" name="Building Load"/>
          <p:cNvSpPr txBox="1"/>
          <p:nvPr/>
        </p:nvSpPr>
        <p:spPr>
          <a:xfrm>
            <a:off x="2539666" y="3155011"/>
            <a:ext cx="167834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Building Load</a:t>
            </a:r>
          </a:p>
        </p:txBody>
      </p:sp>
      <p:sp>
        <p:nvSpPr>
          <p:cNvPr id="35" name="Op Param"/>
          <p:cNvSpPr txBox="1"/>
          <p:nvPr/>
        </p:nvSpPr>
        <p:spPr>
          <a:xfrm>
            <a:off x="2022470" y="2692574"/>
            <a:ext cx="27520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Operation Parameters</a:t>
            </a:r>
          </a:p>
        </p:txBody>
      </p:sp>
      <p:sp>
        <p:nvSpPr>
          <p:cNvPr id="11" name="Cost BOX"/>
          <p:cNvSpPr/>
          <p:nvPr/>
        </p:nvSpPr>
        <p:spPr>
          <a:xfrm>
            <a:off x="126220" y="4247601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  <p:sp>
        <p:nvSpPr>
          <p:cNvPr id="14" name="Cost BOX" hidden="1"/>
          <p:cNvSpPr/>
          <p:nvPr/>
        </p:nvSpPr>
        <p:spPr>
          <a:xfrm>
            <a:off x="4015341" y="3651197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Model</a:t>
            </a:r>
          </a:p>
        </p:txBody>
      </p:sp>
      <p:sp>
        <p:nvSpPr>
          <p:cNvPr id="30" name="Utility BOX"/>
          <p:cNvSpPr/>
          <p:nvPr/>
        </p:nvSpPr>
        <p:spPr>
          <a:xfrm>
            <a:off x="134385" y="-1461589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134385" y="763981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134385" y="2191730"/>
            <a:ext cx="1737360" cy="1912159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7" name="Input Categories"/>
          <p:cNvSpPr txBox="1"/>
          <p:nvPr/>
        </p:nvSpPr>
        <p:spPr>
          <a:xfrm>
            <a:off x="53142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5364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596858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7572077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51" name="Output Arrow"/>
          <p:cNvSpPr/>
          <p:nvPr/>
        </p:nvSpPr>
        <p:spPr>
          <a:xfrm>
            <a:off x="7383755" y="175635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utput Arrow"/>
          <p:cNvSpPr/>
          <p:nvPr/>
        </p:nvSpPr>
        <p:spPr>
          <a:xfrm>
            <a:off x="7383755" y="568770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utput Arrow"/>
          <p:cNvSpPr/>
          <p:nvPr/>
        </p:nvSpPr>
        <p:spPr>
          <a:xfrm>
            <a:off x="7383755" y="-60846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pt Model BOX"/>
          <p:cNvSpPr/>
          <p:nvPr/>
        </p:nvSpPr>
        <p:spPr>
          <a:xfrm>
            <a:off x="5029200" y="-1461589"/>
            <a:ext cx="2169531" cy="779544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  <p:sp>
        <p:nvSpPr>
          <p:cNvPr id="50" name="Output"/>
          <p:cNvSpPr txBox="1"/>
          <p:nvPr/>
        </p:nvSpPr>
        <p:spPr>
          <a:xfrm>
            <a:off x="7178259" y="2188022"/>
            <a:ext cx="2598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</p:txBody>
      </p:sp>
      <p:sp>
        <p:nvSpPr>
          <p:cNvPr id="55" name="Output"/>
          <p:cNvSpPr txBox="1"/>
          <p:nvPr/>
        </p:nvSpPr>
        <p:spPr>
          <a:xfrm>
            <a:off x="7321215" y="3294410"/>
            <a:ext cx="23129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</p:txBody>
      </p:sp>
      <p:sp>
        <p:nvSpPr>
          <p:cNvPr id="52" name="Output"/>
          <p:cNvSpPr txBox="1"/>
          <p:nvPr/>
        </p:nvSpPr>
        <p:spPr>
          <a:xfrm>
            <a:off x="7262288" y="1149142"/>
            <a:ext cx="243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</p:spTree>
    <p:extLst>
      <p:ext uri="{BB962C8B-B14F-4D97-AF65-F5344CB8AC3E}">
        <p14:creationId xmlns:p14="http://schemas.microsoft.com/office/powerpoint/2010/main" val="52749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Quantify the value of energy storage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504" y="4972050"/>
            <a:ext cx="1780039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Hydrogen Price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Operational </a:t>
            </a:r>
            <a:br>
              <a:rPr lang="en-US" sz="1650" dirty="0">
                <a:solidFill>
                  <a:schemeClr val="bg2"/>
                </a:solidFill>
              </a:rPr>
            </a:br>
            <a:r>
              <a:rPr lang="en-US" sz="1650" dirty="0">
                <a:solidFill>
                  <a:schemeClr val="bg2"/>
                </a:solidFill>
              </a:rPr>
              <a:t>parameters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2179" y="4648200"/>
            <a:ext cx="2548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</a:rPr>
              <a:t>Historical or Modelled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486400" y="5065030"/>
            <a:ext cx="333375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48163" y="4886325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Optimization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3144" y="5192494"/>
            <a:ext cx="278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Profit based on operation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 (arbitrage, AS, H</a:t>
            </a:r>
            <a:r>
              <a:rPr lang="en-US" baseline="-25000" dirty="0">
                <a:solidFill>
                  <a:schemeClr val="bg2"/>
                </a:solidFill>
              </a:rPr>
              <a:t>2</a:t>
            </a:r>
            <a:r>
              <a:rPr lang="en-US" dirty="0">
                <a:solidFill>
                  <a:schemeClr val="bg2"/>
                </a:solidFill>
              </a:rPr>
              <a:t> sale,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785816"/>
            <a:ext cx="9144000" cy="804859"/>
          </a:xfrm>
          <a:prstGeom prst="rect">
            <a:avLst/>
          </a:prstGeom>
          <a:solidFill>
            <a:schemeClr val="tx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An operations optimization model is used to quantify value from electricity markets and the sale of hydrogen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2971800"/>
          </a:xfrm>
        </p:spPr>
        <p:txBody>
          <a:bodyPr>
            <a:normAutofit/>
          </a:bodyPr>
          <a:lstStyle/>
          <a:p>
            <a:r>
              <a:rPr lang="en-US" sz="2400" dirty="0"/>
              <a:t>Optimization model can perform time-resolved co-optimization of energy, ancillary service and hydrogen products quickly</a:t>
            </a:r>
          </a:p>
          <a:p>
            <a:r>
              <a:rPr lang="en-US" sz="2400" dirty="0"/>
              <a:t>Assumptions</a:t>
            </a:r>
          </a:p>
          <a:p>
            <a:pPr lvl="1"/>
            <a:r>
              <a:rPr lang="en-US" sz="2000" dirty="0"/>
              <a:t>Sufficient capacity is available in all markets</a:t>
            </a:r>
          </a:p>
          <a:p>
            <a:pPr lvl="1"/>
            <a:r>
              <a:rPr lang="en-US" sz="2000" dirty="0"/>
              <a:t>Objects don’t impact market outcome </a:t>
            </a:r>
            <a:br>
              <a:rPr lang="en-US" sz="2000" dirty="0"/>
            </a:br>
            <a:r>
              <a:rPr lang="en-US" sz="2000" dirty="0"/>
              <a:t>(i.e., small compared to market size)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2671950" y="5065030"/>
            <a:ext cx="171074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71085"/>
      </p:ext>
    </p:extLst>
  </p:cSld>
  <p:clrMapOvr>
    <a:masterClrMapping/>
  </p:clrMapOvr>
</p:sld>
</file>

<file path=ppt/theme/theme1.xml><?xml version="1.0" encoding="utf-8"?>
<a:theme xmlns:a="http://schemas.openxmlformats.org/drawingml/2006/main" name="FCTO_Meeting">
  <a:themeElements>
    <a:clrScheme name="NRELWhite">
      <a:dk1>
        <a:srgbClr val="0079C1"/>
      </a:dk1>
      <a:lt1>
        <a:srgbClr val="FFFFFF"/>
      </a:lt1>
      <a:dk2>
        <a:srgbClr val="000000"/>
      </a:dk2>
      <a:lt2>
        <a:srgbClr val="CFD4D8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307653</TotalTime>
  <Words>624</Words>
  <Application>Microsoft Office PowerPoint</Application>
  <PresentationFormat>On-screen Show (4:3)</PresentationFormat>
  <Paragraphs>182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Courier New</vt:lpstr>
      <vt:lpstr>Wingdings</vt:lpstr>
      <vt:lpstr>FCTO_Meeting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Quantify the value of energy storage</vt:lpstr>
    </vt:vector>
  </TitlesOfParts>
  <Company>NREL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NREL</dc:creator>
  <cp:lastModifiedBy>Eichman, Joshua</cp:lastModifiedBy>
  <cp:revision>580</cp:revision>
  <dcterms:created xsi:type="dcterms:W3CDTF">2013-09-24T00:14:16Z</dcterms:created>
  <dcterms:modified xsi:type="dcterms:W3CDTF">2018-03-22T01:37:13Z</dcterms:modified>
</cp:coreProperties>
</file>