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580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Flores" initials="FF" lastIdx="1" clrIdx="0"/>
  <p:cmAuthor id="1" name="NREL" initials="JD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F23"/>
    <a:srgbClr val="E59109"/>
    <a:srgbClr val="C87F08"/>
    <a:srgbClr val="B57307"/>
    <a:srgbClr val="D49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2" autoAdjust="0"/>
    <p:restoredTop sz="92900" autoAdjust="0"/>
  </p:normalViewPr>
  <p:slideViewPr>
    <p:cSldViewPr>
      <p:cViewPr>
        <p:scale>
          <a:sx n="100" d="100"/>
          <a:sy n="100" d="100"/>
        </p:scale>
        <p:origin x="36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023921" y="2841346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4000" y="31242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ISO/RTO electricity markets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824350" y="52174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6186" y="3438436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995424" y="1209855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7689" y="1806945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4475" y="14478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Utility Service</a:t>
            </a:r>
          </a:p>
        </p:txBody>
      </p:sp>
    </p:spTree>
    <p:extLst>
      <p:ext uri="{BB962C8B-B14F-4D97-AF65-F5344CB8AC3E}">
        <p14:creationId xmlns:p14="http://schemas.microsoft.com/office/powerpoint/2010/main" val="404114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nergy Arrow"/>
          <p:cNvSpPr/>
          <p:nvPr/>
        </p:nvSpPr>
        <p:spPr>
          <a:xfrm>
            <a:off x="2756092" y="2944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nergy"/>
          <p:cNvSpPr txBox="1"/>
          <p:nvPr/>
        </p:nvSpPr>
        <p:spPr>
          <a:xfrm>
            <a:off x="2176545" y="3808175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7" name="Reserve Arrow"/>
          <p:cNvSpPr/>
          <p:nvPr/>
        </p:nvSpPr>
        <p:spPr>
          <a:xfrm>
            <a:off x="2746567" y="339090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serve"/>
          <p:cNvSpPr txBox="1"/>
          <p:nvPr/>
        </p:nvSpPr>
        <p:spPr>
          <a:xfrm>
            <a:off x="2062245" y="4246626"/>
            <a:ext cx="1424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33" name="Meter Arrow"/>
          <p:cNvSpPr/>
          <p:nvPr/>
        </p:nvSpPr>
        <p:spPr>
          <a:xfrm>
            <a:off x="2747996" y="2031873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eter"/>
          <p:cNvSpPr txBox="1"/>
          <p:nvPr/>
        </p:nvSpPr>
        <p:spPr>
          <a:xfrm>
            <a:off x="2291545" y="2890164"/>
            <a:ext cx="11423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31" name="TDC Arrow"/>
          <p:cNvSpPr/>
          <p:nvPr/>
        </p:nvSpPr>
        <p:spPr>
          <a:xfrm>
            <a:off x="2753251" y="1574410"/>
            <a:ext cx="366713" cy="2095027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DC"/>
          <p:cNvSpPr txBox="1"/>
          <p:nvPr/>
        </p:nvSpPr>
        <p:spPr>
          <a:xfrm>
            <a:off x="1817197" y="2446571"/>
            <a:ext cx="2140523" cy="3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9" name="FDC Arrow"/>
          <p:cNvSpPr/>
          <p:nvPr/>
        </p:nvSpPr>
        <p:spPr>
          <a:xfrm>
            <a:off x="2750107" y="11159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DC"/>
          <p:cNvSpPr txBox="1"/>
          <p:nvPr/>
        </p:nvSpPr>
        <p:spPr>
          <a:xfrm>
            <a:off x="1852599" y="1970485"/>
            <a:ext cx="2086071" cy="3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1" name="Energy Arrow"/>
          <p:cNvSpPr/>
          <p:nvPr/>
        </p:nvSpPr>
        <p:spPr>
          <a:xfrm>
            <a:off x="2748738" y="658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nergy"/>
          <p:cNvSpPr txBox="1"/>
          <p:nvPr/>
        </p:nvSpPr>
        <p:spPr>
          <a:xfrm>
            <a:off x="2191642" y="1541226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15" name="Utility BOX"/>
          <p:cNvSpPr/>
          <p:nvPr/>
        </p:nvSpPr>
        <p:spPr>
          <a:xfrm>
            <a:off x="134385" y="1346925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6" name="ISO BOX"/>
          <p:cNvSpPr/>
          <p:nvPr/>
        </p:nvSpPr>
        <p:spPr>
          <a:xfrm>
            <a:off x="134385" y="3572495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8" name="H2 Arrow"/>
          <p:cNvSpPr/>
          <p:nvPr/>
        </p:nvSpPr>
        <p:spPr>
          <a:xfrm>
            <a:off x="2740246" y="43865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2"/>
          <p:cNvSpPr txBox="1"/>
          <p:nvPr/>
        </p:nvSpPr>
        <p:spPr>
          <a:xfrm>
            <a:off x="1966995" y="5249978"/>
            <a:ext cx="179126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40" name="Op Param Arrow"/>
          <p:cNvSpPr/>
          <p:nvPr/>
        </p:nvSpPr>
        <p:spPr>
          <a:xfrm>
            <a:off x="2745845" y="48402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p Param"/>
          <p:cNvSpPr txBox="1"/>
          <p:nvPr/>
        </p:nvSpPr>
        <p:spPr>
          <a:xfrm>
            <a:off x="1824120" y="5713175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37" name="Other inputs BOX"/>
          <p:cNvSpPr/>
          <p:nvPr/>
        </p:nvSpPr>
        <p:spPr>
          <a:xfrm>
            <a:off x="134385" y="5030724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93883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938834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93883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3" name="Output Arrow"/>
          <p:cNvSpPr/>
          <p:nvPr/>
        </p:nvSpPr>
        <p:spPr>
          <a:xfrm>
            <a:off x="6755953" y="2782826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utput"/>
          <p:cNvSpPr txBox="1"/>
          <p:nvPr/>
        </p:nvSpPr>
        <p:spPr>
          <a:xfrm>
            <a:off x="6248400" y="3348234"/>
            <a:ext cx="1843005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1650" dirty="0">
                <a:solidFill>
                  <a:schemeClr val="bg2"/>
                </a:solidFill>
              </a:rPr>
              <a:t>Operating Profiles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75" name="Output"/>
          <p:cNvSpPr txBox="1"/>
          <p:nvPr/>
        </p:nvSpPr>
        <p:spPr>
          <a:xfrm>
            <a:off x="6645911" y="936172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2" name="Opt Model BOX"/>
          <p:cNvSpPr/>
          <p:nvPr/>
        </p:nvSpPr>
        <p:spPr>
          <a:xfrm>
            <a:off x="4014870" y="1346925"/>
            <a:ext cx="2169531" cy="4965192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9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fe Arrow"/>
          <p:cNvSpPr/>
          <p:nvPr/>
        </p:nvSpPr>
        <p:spPr>
          <a:xfrm>
            <a:off x="2743200" y="24018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ife"/>
          <p:cNvSpPr txBox="1"/>
          <p:nvPr/>
        </p:nvSpPr>
        <p:spPr>
          <a:xfrm>
            <a:off x="2399437" y="3260117"/>
            <a:ext cx="8771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62" name="Interest Arrow"/>
          <p:cNvSpPr/>
          <p:nvPr/>
        </p:nvSpPr>
        <p:spPr>
          <a:xfrm>
            <a:off x="2743200" y="19482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nterest"/>
          <p:cNvSpPr txBox="1"/>
          <p:nvPr/>
        </p:nvSpPr>
        <p:spPr>
          <a:xfrm>
            <a:off x="1809032" y="2816524"/>
            <a:ext cx="21405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63" name="FOM Arrow"/>
          <p:cNvSpPr/>
          <p:nvPr/>
        </p:nvSpPr>
        <p:spPr>
          <a:xfrm>
            <a:off x="2743200" y="1494681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M"/>
          <p:cNvSpPr txBox="1"/>
          <p:nvPr/>
        </p:nvSpPr>
        <p:spPr>
          <a:xfrm>
            <a:off x="1876329" y="2373096"/>
            <a:ext cx="20860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64" name="Cap Arrow"/>
          <p:cNvSpPr/>
          <p:nvPr/>
        </p:nvSpPr>
        <p:spPr>
          <a:xfrm>
            <a:off x="2743200" y="104111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p"/>
          <p:cNvSpPr txBox="1"/>
          <p:nvPr/>
        </p:nvSpPr>
        <p:spPr>
          <a:xfrm>
            <a:off x="1847637" y="1911179"/>
            <a:ext cx="21256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61" name="Cost BOX"/>
          <p:cNvSpPr/>
          <p:nvPr/>
        </p:nvSpPr>
        <p:spPr>
          <a:xfrm>
            <a:off x="126220" y="1716878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66" name="Output Arrow"/>
          <p:cNvSpPr/>
          <p:nvPr/>
        </p:nvSpPr>
        <p:spPr>
          <a:xfrm>
            <a:off x="6755953" y="2227652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utput"/>
          <p:cNvSpPr txBox="1"/>
          <p:nvPr/>
        </p:nvSpPr>
        <p:spPr>
          <a:xfrm>
            <a:off x="6245583" y="2971804"/>
            <a:ext cx="1649875" cy="687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(by component)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1308948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1308948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52" name="Cost BOX"/>
          <p:cNvSpPr/>
          <p:nvPr/>
        </p:nvSpPr>
        <p:spPr>
          <a:xfrm>
            <a:off x="4015341" y="1716878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1308948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5" name="Output"/>
          <p:cNvSpPr txBox="1"/>
          <p:nvPr/>
        </p:nvSpPr>
        <p:spPr>
          <a:xfrm>
            <a:off x="6645911" y="1306286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2745845" y="3298368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 Param"/>
          <p:cNvSpPr txBox="1"/>
          <p:nvPr/>
        </p:nvSpPr>
        <p:spPr>
          <a:xfrm>
            <a:off x="1824120" y="4171319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51" name="Other inputs BOX"/>
          <p:cNvSpPr/>
          <p:nvPr/>
        </p:nvSpPr>
        <p:spPr>
          <a:xfrm>
            <a:off x="134385" y="3909682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20502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9440" y="-2788961"/>
            <a:ext cx="366713" cy="10754821"/>
            <a:chOff x="3124200" y="-2788961"/>
            <a:chExt cx="366713" cy="10754821"/>
          </a:xfrm>
        </p:grpSpPr>
        <p:sp>
          <p:nvSpPr>
            <p:cNvPr id="4" name="Life Arrow"/>
            <p:cNvSpPr/>
            <p:nvPr/>
          </p:nvSpPr>
          <p:spPr>
            <a:xfrm>
              <a:off x="3124200" y="369694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nterest Arrow"/>
            <p:cNvSpPr/>
            <p:nvPr/>
          </p:nvSpPr>
          <p:spPr>
            <a:xfrm>
              <a:off x="3124200" y="3243375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FOM Arrow"/>
            <p:cNvSpPr/>
            <p:nvPr/>
          </p:nvSpPr>
          <p:spPr>
            <a:xfrm>
              <a:off x="3124200" y="278980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Cap Arrow"/>
            <p:cNvSpPr/>
            <p:nvPr/>
          </p:nvSpPr>
          <p:spPr>
            <a:xfrm>
              <a:off x="3124200" y="231736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p Param Arrow"/>
            <p:cNvSpPr/>
            <p:nvPr/>
          </p:nvSpPr>
          <p:spPr>
            <a:xfrm>
              <a:off x="3124200" y="459349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Energy Arrow"/>
            <p:cNvSpPr/>
            <p:nvPr/>
          </p:nvSpPr>
          <p:spPr>
            <a:xfrm>
              <a:off x="3124200" y="-502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serve Arrow"/>
            <p:cNvSpPr/>
            <p:nvPr/>
          </p:nvSpPr>
          <p:spPr>
            <a:xfrm>
              <a:off x="3124200" y="-56810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Meter Arrow"/>
            <p:cNvSpPr/>
            <p:nvPr/>
          </p:nvSpPr>
          <p:spPr>
            <a:xfrm>
              <a:off x="3124200" y="-141583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TDC Arrow"/>
            <p:cNvSpPr/>
            <p:nvPr/>
          </p:nvSpPr>
          <p:spPr>
            <a:xfrm>
              <a:off x="3124200" y="-1873622"/>
              <a:ext cx="366713" cy="3374062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FDC Arrow"/>
            <p:cNvSpPr/>
            <p:nvPr/>
          </p:nvSpPr>
          <p:spPr>
            <a:xfrm>
              <a:off x="3124200" y="-23317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Energy Arrow"/>
            <p:cNvSpPr/>
            <p:nvPr/>
          </p:nvSpPr>
          <p:spPr>
            <a:xfrm>
              <a:off x="3124200" y="-2788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H2 Arrow"/>
            <p:cNvSpPr/>
            <p:nvPr/>
          </p:nvSpPr>
          <p:spPr>
            <a:xfrm>
              <a:off x="3124200" y="938842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p Param Arrow"/>
            <p:cNvSpPr/>
            <p:nvPr/>
          </p:nvSpPr>
          <p:spPr>
            <a:xfrm>
              <a:off x="3124200" y="139251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69720" y="-1333013"/>
            <a:ext cx="3657600" cy="7854596"/>
            <a:chOff x="1569720" y="-1348253"/>
            <a:chExt cx="3657600" cy="7854596"/>
          </a:xfrm>
        </p:grpSpPr>
        <p:sp>
          <p:nvSpPr>
            <p:cNvPr id="5" name="Life"/>
            <p:cNvSpPr txBox="1"/>
            <p:nvPr/>
          </p:nvSpPr>
          <p:spPr>
            <a:xfrm>
              <a:off x="2892644" y="5113471"/>
              <a:ext cx="1011752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Lifetime</a:t>
              </a:r>
            </a:p>
          </p:txBody>
        </p:sp>
        <p:sp>
          <p:nvSpPr>
            <p:cNvPr id="7" name="Interest"/>
            <p:cNvSpPr txBox="1"/>
            <p:nvPr/>
          </p:nvSpPr>
          <p:spPr>
            <a:xfrm>
              <a:off x="1569720" y="4654489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Interest Rate on debt</a:t>
              </a:r>
            </a:p>
          </p:txBody>
        </p:sp>
        <p:sp>
          <p:nvSpPr>
            <p:cNvPr id="9" name="FOM"/>
            <p:cNvSpPr txBox="1"/>
            <p:nvPr/>
          </p:nvSpPr>
          <p:spPr>
            <a:xfrm>
              <a:off x="1569720" y="4226450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O&amp;M Cost</a:t>
              </a:r>
            </a:p>
          </p:txBody>
        </p:sp>
        <p:sp>
          <p:nvSpPr>
            <p:cNvPr id="10" name="Cap"/>
            <p:cNvSpPr txBox="1"/>
            <p:nvPr/>
          </p:nvSpPr>
          <p:spPr>
            <a:xfrm>
              <a:off x="1985505" y="3784538"/>
              <a:ext cx="282603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Capital and Install Cost</a:t>
              </a:r>
            </a:p>
          </p:txBody>
        </p:sp>
        <p:sp>
          <p:nvSpPr>
            <p:cNvPr id="16" name="Op Param"/>
            <p:cNvSpPr txBox="1"/>
            <p:nvPr/>
          </p:nvSpPr>
          <p:spPr>
            <a:xfrm>
              <a:off x="1913467" y="6044678"/>
              <a:ext cx="297010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Operational Parameters</a:t>
              </a:r>
            </a:p>
          </p:txBody>
        </p:sp>
        <p:sp>
          <p:nvSpPr>
            <p:cNvPr id="19" name="Energy"/>
            <p:cNvSpPr txBox="1"/>
            <p:nvPr/>
          </p:nvSpPr>
          <p:spPr>
            <a:xfrm>
              <a:off x="2627187" y="918696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21" name="Reserve"/>
            <p:cNvSpPr txBox="1"/>
            <p:nvPr/>
          </p:nvSpPr>
          <p:spPr>
            <a:xfrm>
              <a:off x="2498787" y="1357147"/>
              <a:ext cx="179946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Reserve Prices</a:t>
              </a:r>
            </a:p>
          </p:txBody>
        </p:sp>
        <p:sp>
          <p:nvSpPr>
            <p:cNvPr id="23" name="Meter"/>
            <p:cNvSpPr txBox="1"/>
            <p:nvPr/>
          </p:nvSpPr>
          <p:spPr>
            <a:xfrm>
              <a:off x="2703843" y="685"/>
              <a:ext cx="138935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Meter Cost</a:t>
              </a:r>
            </a:p>
          </p:txBody>
        </p:sp>
        <p:sp>
          <p:nvSpPr>
            <p:cNvPr id="25" name="TDC"/>
            <p:cNvSpPr txBox="1"/>
            <p:nvPr/>
          </p:nvSpPr>
          <p:spPr>
            <a:xfrm>
              <a:off x="1569720" y="-458297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Timed Demand Charge</a:t>
              </a:r>
            </a:p>
          </p:txBody>
        </p:sp>
        <p:sp>
          <p:nvSpPr>
            <p:cNvPr id="27" name="FDC"/>
            <p:cNvSpPr txBox="1"/>
            <p:nvPr/>
          </p:nvSpPr>
          <p:spPr>
            <a:xfrm>
              <a:off x="1569720" y="-934383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Demand Charge</a:t>
              </a:r>
            </a:p>
          </p:txBody>
        </p:sp>
        <p:sp>
          <p:nvSpPr>
            <p:cNvPr id="29" name="Energy"/>
            <p:cNvSpPr txBox="1"/>
            <p:nvPr/>
          </p:nvSpPr>
          <p:spPr>
            <a:xfrm>
              <a:off x="2627187" y="-1348253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33" name="H2"/>
            <p:cNvSpPr txBox="1"/>
            <p:nvPr/>
          </p:nvSpPr>
          <p:spPr>
            <a:xfrm>
              <a:off x="2228263" y="2390979"/>
              <a:ext cx="2340513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Hydrogen Demand</a:t>
              </a:r>
            </a:p>
          </p:txBody>
        </p:sp>
        <p:sp>
          <p:nvSpPr>
            <p:cNvPr id="35" name="Op Param"/>
            <p:cNvSpPr txBox="1"/>
            <p:nvPr/>
          </p:nvSpPr>
          <p:spPr>
            <a:xfrm>
              <a:off x="2022470" y="2854176"/>
              <a:ext cx="275209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 Parameters</a:t>
              </a:r>
            </a:p>
          </p:txBody>
        </p:sp>
      </p:grpSp>
      <p:sp>
        <p:nvSpPr>
          <p:cNvPr id="11" name="Cost BOX"/>
          <p:cNvSpPr/>
          <p:nvPr/>
        </p:nvSpPr>
        <p:spPr>
          <a:xfrm>
            <a:off x="126220" y="3651197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17" name="Other inputs BOX"/>
          <p:cNvSpPr/>
          <p:nvPr/>
        </p:nvSpPr>
        <p:spPr>
          <a:xfrm>
            <a:off x="134385" y="5844001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222210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2441016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1258608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7620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2629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877860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984248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838980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913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29335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383977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38620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291376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572511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26613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483809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39618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24760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1912159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779544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5274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76833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431475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86118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338874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620009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74111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531307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87116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0" name="Inverter Arrow">
            <a:extLst>
              <a:ext uri="{FF2B5EF4-FFF2-40B4-BE49-F238E27FC236}">
                <a16:creationId xmlns:a16="http://schemas.microsoft.com/office/drawing/2014/main" id="{1A740B48-6B84-4519-9B5D-9A1BC9757220}"/>
              </a:ext>
            </a:extLst>
          </p:cNvPr>
          <p:cNvSpPr/>
          <p:nvPr/>
        </p:nvSpPr>
        <p:spPr>
          <a:xfrm>
            <a:off x="3139440" y="25781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1" name="Inverter">
            <a:extLst>
              <a:ext uri="{FF2B5EF4-FFF2-40B4-BE49-F238E27FC236}">
                <a16:creationId xmlns:a16="http://schemas.microsoft.com/office/drawing/2014/main" id="{28DF6332-03B9-4CDB-859B-4507B6C0D92A}"/>
              </a:ext>
            </a:extLst>
          </p:cNvPr>
          <p:cNvSpPr txBox="1"/>
          <p:nvPr/>
        </p:nvSpPr>
        <p:spPr>
          <a:xfrm>
            <a:off x="1979256" y="4009864"/>
            <a:ext cx="283853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Inverter size &amp; settings</a:t>
            </a:r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2396311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7042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72258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</p:spTree>
    <p:extLst>
      <p:ext uri="{BB962C8B-B14F-4D97-AF65-F5344CB8AC3E}">
        <p14:creationId xmlns:p14="http://schemas.microsoft.com/office/powerpoint/2010/main" val="180733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B1C2-C6F9-49E6-84AC-7C2A94F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9A54B1-CD7C-4C9E-B252-C590674C588B}"/>
              </a:ext>
            </a:extLst>
          </p:cNvPr>
          <p:cNvSpPr/>
          <p:nvPr/>
        </p:nvSpPr>
        <p:spPr>
          <a:xfrm>
            <a:off x="3297878" y="1864062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95CC3A-A227-44A5-A500-7815C4C0AB5C}"/>
              </a:ext>
            </a:extLst>
          </p:cNvPr>
          <p:cNvSpPr/>
          <p:nvPr/>
        </p:nvSpPr>
        <p:spPr>
          <a:xfrm>
            <a:off x="1014912" y="2120371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B3A4CD-BFEB-46D7-9AF7-60A1A98BA39D}"/>
              </a:ext>
            </a:extLst>
          </p:cNvPr>
          <p:cNvSpPr/>
          <p:nvPr/>
        </p:nvSpPr>
        <p:spPr>
          <a:xfrm>
            <a:off x="234381" y="2307132"/>
            <a:ext cx="342584" cy="1203312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365C0-83DE-432C-BE5D-988E942CBDA7}"/>
              </a:ext>
            </a:extLst>
          </p:cNvPr>
          <p:cNvSpPr/>
          <p:nvPr/>
        </p:nvSpPr>
        <p:spPr>
          <a:xfrm>
            <a:off x="4172383" y="1834044"/>
            <a:ext cx="1428861" cy="5281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960E5-8109-4C36-BA4C-F6CBA5C4F2A0}"/>
              </a:ext>
            </a:extLst>
          </p:cNvPr>
          <p:cNvSpPr/>
          <p:nvPr/>
        </p:nvSpPr>
        <p:spPr>
          <a:xfrm>
            <a:off x="2010462" y="183404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949AD-5E91-4722-8FAA-CC2178F14EB3}"/>
              </a:ext>
            </a:extLst>
          </p:cNvPr>
          <p:cNvSpPr/>
          <p:nvPr/>
        </p:nvSpPr>
        <p:spPr>
          <a:xfrm>
            <a:off x="109504" y="2154548"/>
            <a:ext cx="1298966" cy="5281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Renewables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EA58EA8-6FCF-4D7C-8696-490BACD305F3}"/>
              </a:ext>
            </a:extLst>
          </p:cNvPr>
          <p:cNvSpPr/>
          <p:nvPr/>
        </p:nvSpPr>
        <p:spPr>
          <a:xfrm>
            <a:off x="7406640" y="4551655"/>
            <a:ext cx="365760" cy="1143851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7E8A04-DD8F-490F-BEF4-E158C093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91184"/>
              </p:ext>
            </p:extLst>
          </p:nvPr>
        </p:nvGraphicFramePr>
        <p:xfrm>
          <a:off x="304800" y="5695506"/>
          <a:ext cx="2041379" cy="79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241">
                  <a:extLst>
                    <a:ext uri="{9D8B030D-6E8A-4147-A177-3AD203B41FA5}">
                      <a16:colId xmlns:a16="http://schemas.microsoft.com/office/drawing/2014/main" val="604958295"/>
                    </a:ext>
                  </a:extLst>
                </a:gridCol>
                <a:gridCol w="363138">
                  <a:extLst>
                    <a:ext uri="{9D8B030D-6E8A-4147-A177-3AD203B41FA5}">
                      <a16:colId xmlns:a16="http://schemas.microsoft.com/office/drawing/2014/main" val="3976832"/>
                    </a:ext>
                  </a:extLst>
                </a:gridCol>
              </a:tblGrid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Equipment Type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8696"/>
                  </a:ext>
                </a:extLst>
              </a:tr>
              <a:tr h="843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Production or delivery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37622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2115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Other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0805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FCA9048A-C1DA-4D9A-860A-87BA7FD9E333}"/>
              </a:ext>
            </a:extLst>
          </p:cNvPr>
          <p:cNvSpPr/>
          <p:nvPr/>
        </p:nvSpPr>
        <p:spPr>
          <a:xfrm>
            <a:off x="6285520" y="1826941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Devices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141A4-C259-424F-BD4B-9896620D6BD9}"/>
              </a:ext>
            </a:extLst>
          </p:cNvPr>
          <p:cNvSpPr/>
          <p:nvPr/>
        </p:nvSpPr>
        <p:spPr>
          <a:xfrm>
            <a:off x="1973040" y="356011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 Load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A3FCF35-8A32-4967-9B93-64195240C80B}"/>
              </a:ext>
            </a:extLst>
          </p:cNvPr>
          <p:cNvSpPr/>
          <p:nvPr/>
        </p:nvSpPr>
        <p:spPr>
          <a:xfrm>
            <a:off x="2237963" y="1160644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1EACA-6CB5-4CBA-8478-39E2F4EF9D63}"/>
              </a:ext>
            </a:extLst>
          </p:cNvPr>
          <p:cNvSpPr/>
          <p:nvPr/>
        </p:nvSpPr>
        <p:spPr>
          <a:xfrm>
            <a:off x="109504" y="1550218"/>
            <a:ext cx="1298966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B8142D-DE87-4E33-A735-CA219985F1AA}"/>
              </a:ext>
            </a:extLst>
          </p:cNvPr>
          <p:cNvSpPr/>
          <p:nvPr/>
        </p:nvSpPr>
        <p:spPr>
          <a:xfrm>
            <a:off x="3176833" y="2098122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A33B2-3D6D-47FE-B056-6CA51444111F}"/>
              </a:ext>
            </a:extLst>
          </p:cNvPr>
          <p:cNvSpPr/>
          <p:nvPr/>
        </p:nvSpPr>
        <p:spPr>
          <a:xfrm>
            <a:off x="5389074" y="1837654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21F33C-5A67-4DD9-90C1-FD66A8D32341}"/>
              </a:ext>
            </a:extLst>
          </p:cNvPr>
          <p:cNvSpPr/>
          <p:nvPr/>
        </p:nvSpPr>
        <p:spPr>
          <a:xfrm>
            <a:off x="5268029" y="2071714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53D82A-2F7F-4078-B37E-113E08F74323}"/>
              </a:ext>
            </a:extLst>
          </p:cNvPr>
          <p:cNvSpPr/>
          <p:nvPr/>
        </p:nvSpPr>
        <p:spPr>
          <a:xfrm>
            <a:off x="4185089" y="2970290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product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C443913-A018-4F2C-B257-FFB61C0BA1CB}"/>
              </a:ext>
            </a:extLst>
          </p:cNvPr>
          <p:cNvSpPr/>
          <p:nvPr/>
        </p:nvSpPr>
        <p:spPr>
          <a:xfrm>
            <a:off x="4779504" y="2307132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F3B3B4E-90D9-4DA4-9F1A-F7F13280ED28}"/>
              </a:ext>
            </a:extLst>
          </p:cNvPr>
          <p:cNvSpPr/>
          <p:nvPr/>
        </p:nvSpPr>
        <p:spPr>
          <a:xfrm>
            <a:off x="4587224" y="2298796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229AC-2C5E-48D3-9DD6-8A01CDBDFB09}"/>
              </a:ext>
            </a:extLst>
          </p:cNvPr>
          <p:cNvSpPr/>
          <p:nvPr/>
        </p:nvSpPr>
        <p:spPr>
          <a:xfrm>
            <a:off x="1129017" y="1831301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B1C2-C6F9-49E6-84AC-7C2A94F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9A54B1-CD7C-4C9E-B252-C590674C588B}"/>
              </a:ext>
            </a:extLst>
          </p:cNvPr>
          <p:cNvSpPr/>
          <p:nvPr/>
        </p:nvSpPr>
        <p:spPr>
          <a:xfrm>
            <a:off x="1426256" y="3536169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95CC3A-A227-44A5-A500-7815C4C0AB5C}"/>
              </a:ext>
            </a:extLst>
          </p:cNvPr>
          <p:cNvSpPr/>
          <p:nvPr/>
        </p:nvSpPr>
        <p:spPr>
          <a:xfrm>
            <a:off x="1014912" y="2120371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B3A4CD-BFEB-46D7-9AF7-60A1A98BA39D}"/>
              </a:ext>
            </a:extLst>
          </p:cNvPr>
          <p:cNvSpPr/>
          <p:nvPr/>
        </p:nvSpPr>
        <p:spPr>
          <a:xfrm>
            <a:off x="950753" y="2474497"/>
            <a:ext cx="342584" cy="2246086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EA58EA8-6FCF-4D7C-8696-490BACD305F3}"/>
              </a:ext>
            </a:extLst>
          </p:cNvPr>
          <p:cNvSpPr/>
          <p:nvPr/>
        </p:nvSpPr>
        <p:spPr>
          <a:xfrm>
            <a:off x="7612225" y="3464660"/>
            <a:ext cx="365760" cy="1143851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7E8A04-DD8F-490F-BEF4-E158C093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73908"/>
              </p:ext>
            </p:extLst>
          </p:nvPr>
        </p:nvGraphicFramePr>
        <p:xfrm>
          <a:off x="3032991" y="4840061"/>
          <a:ext cx="2041379" cy="79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241">
                  <a:extLst>
                    <a:ext uri="{9D8B030D-6E8A-4147-A177-3AD203B41FA5}">
                      <a16:colId xmlns:a16="http://schemas.microsoft.com/office/drawing/2014/main" val="604958295"/>
                    </a:ext>
                  </a:extLst>
                </a:gridCol>
                <a:gridCol w="363138">
                  <a:extLst>
                    <a:ext uri="{9D8B030D-6E8A-4147-A177-3AD203B41FA5}">
                      <a16:colId xmlns:a16="http://schemas.microsoft.com/office/drawing/2014/main" val="3976832"/>
                    </a:ext>
                  </a:extLst>
                </a:gridCol>
              </a:tblGrid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Equipment Type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8696"/>
                  </a:ext>
                </a:extLst>
              </a:tr>
              <a:tr h="843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Production or delivery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37622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2115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Other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08056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B8142D-DE87-4E33-A735-CA219985F1AA}"/>
              </a:ext>
            </a:extLst>
          </p:cNvPr>
          <p:cNvSpPr/>
          <p:nvPr/>
        </p:nvSpPr>
        <p:spPr>
          <a:xfrm>
            <a:off x="1206151" y="3717529"/>
            <a:ext cx="995550" cy="290486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A33B2-3D6D-47FE-B056-6CA51444111F}"/>
              </a:ext>
            </a:extLst>
          </p:cNvPr>
          <p:cNvSpPr/>
          <p:nvPr/>
        </p:nvSpPr>
        <p:spPr>
          <a:xfrm>
            <a:off x="3071230" y="2696850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21F33C-5A67-4DD9-90C1-FD66A8D32341}"/>
              </a:ext>
            </a:extLst>
          </p:cNvPr>
          <p:cNvSpPr/>
          <p:nvPr/>
        </p:nvSpPr>
        <p:spPr>
          <a:xfrm>
            <a:off x="2950185" y="2930910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229AC-2C5E-48D3-9DD6-8A01CDBDFB09}"/>
              </a:ext>
            </a:extLst>
          </p:cNvPr>
          <p:cNvSpPr/>
          <p:nvPr/>
        </p:nvSpPr>
        <p:spPr>
          <a:xfrm>
            <a:off x="639857" y="1831301"/>
            <a:ext cx="1376372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E6D5E79-204A-4247-A3F0-212A99704887}"/>
              </a:ext>
            </a:extLst>
          </p:cNvPr>
          <p:cNvSpPr/>
          <p:nvPr/>
        </p:nvSpPr>
        <p:spPr>
          <a:xfrm>
            <a:off x="2719015" y="2003103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5C8BEAC-E32A-4AE2-BF55-811F06713EED}"/>
              </a:ext>
            </a:extLst>
          </p:cNvPr>
          <p:cNvSpPr/>
          <p:nvPr/>
        </p:nvSpPr>
        <p:spPr>
          <a:xfrm>
            <a:off x="2526735" y="1994767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3E3455A-9EFC-431E-9B28-185160B85E98}"/>
              </a:ext>
            </a:extLst>
          </p:cNvPr>
          <p:cNvSpPr/>
          <p:nvPr/>
        </p:nvSpPr>
        <p:spPr>
          <a:xfrm>
            <a:off x="2698027" y="2903895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5ABEF9F-F3E2-478C-B843-BD060EB689E1}"/>
              </a:ext>
            </a:extLst>
          </p:cNvPr>
          <p:cNvSpPr/>
          <p:nvPr/>
        </p:nvSpPr>
        <p:spPr>
          <a:xfrm>
            <a:off x="2505747" y="2895559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0C6E988-4898-459A-B04A-7AC275535E90}"/>
              </a:ext>
            </a:extLst>
          </p:cNvPr>
          <p:cNvSpPr/>
          <p:nvPr/>
        </p:nvSpPr>
        <p:spPr>
          <a:xfrm>
            <a:off x="1036928" y="1326808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B9AAD59-1415-49C2-A156-5DD0651EA806}"/>
              </a:ext>
            </a:extLst>
          </p:cNvPr>
          <p:cNvSpPr/>
          <p:nvPr/>
        </p:nvSpPr>
        <p:spPr>
          <a:xfrm>
            <a:off x="639857" y="1037738"/>
            <a:ext cx="1398388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5D0B4F7-76E2-4379-BCB9-F5140C0E1868}"/>
              </a:ext>
            </a:extLst>
          </p:cNvPr>
          <p:cNvSpPr/>
          <p:nvPr/>
        </p:nvSpPr>
        <p:spPr>
          <a:xfrm>
            <a:off x="1166015" y="3603218"/>
            <a:ext cx="342584" cy="1117365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365C0-83DE-432C-BE5D-988E942CBDA7}"/>
              </a:ext>
            </a:extLst>
          </p:cNvPr>
          <p:cNvSpPr/>
          <p:nvPr/>
        </p:nvSpPr>
        <p:spPr>
          <a:xfrm>
            <a:off x="2038314" y="2700552"/>
            <a:ext cx="1428861" cy="5281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141A4-C259-424F-BD4B-9896620D6BD9}"/>
              </a:ext>
            </a:extLst>
          </p:cNvPr>
          <p:cNvSpPr/>
          <p:nvPr/>
        </p:nvSpPr>
        <p:spPr>
          <a:xfrm>
            <a:off x="2032478" y="1039959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 Load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1EACA-6CB5-4CBA-8478-39E2F4EF9D63}"/>
              </a:ext>
            </a:extLst>
          </p:cNvPr>
          <p:cNvSpPr/>
          <p:nvPr/>
        </p:nvSpPr>
        <p:spPr>
          <a:xfrm>
            <a:off x="109504" y="1037737"/>
            <a:ext cx="530352" cy="15544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Grid Import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53D82A-2F7F-4078-B37E-113E08F74323}"/>
              </a:ext>
            </a:extLst>
          </p:cNvPr>
          <p:cNvSpPr/>
          <p:nvPr/>
        </p:nvSpPr>
        <p:spPr>
          <a:xfrm>
            <a:off x="3945735" y="2700552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product</a:t>
            </a:r>
          </a:p>
          <a:p>
            <a:pPr algn="ctr"/>
            <a:r>
              <a:rPr lang="en-US" sz="1400" dirty="0"/>
              <a:t>(with LCFS)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949AD-5E91-4722-8FAA-CC2178F14EB3}"/>
              </a:ext>
            </a:extLst>
          </p:cNvPr>
          <p:cNvSpPr/>
          <p:nvPr/>
        </p:nvSpPr>
        <p:spPr>
          <a:xfrm>
            <a:off x="883350" y="1037737"/>
            <a:ext cx="530352" cy="1554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Renewables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A857A-EC77-4AF5-8149-3E6045CB66CE}"/>
              </a:ext>
            </a:extLst>
          </p:cNvPr>
          <p:cNvSpPr/>
          <p:nvPr/>
        </p:nvSpPr>
        <p:spPr>
          <a:xfrm>
            <a:off x="545598" y="4711281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electricity</a:t>
            </a:r>
          </a:p>
          <a:p>
            <a:pPr algn="ctr"/>
            <a:r>
              <a:rPr lang="en-US" sz="1400" dirty="0"/>
              <a:t>(with RECs)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78B06D-6143-42E5-8329-F73A016695CB}"/>
              </a:ext>
            </a:extLst>
          </p:cNvPr>
          <p:cNvSpPr/>
          <p:nvPr/>
        </p:nvSpPr>
        <p:spPr>
          <a:xfrm>
            <a:off x="3945735" y="1831301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grid services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EC2CD1-534C-4131-BFC1-05CF0BB5D3A3}"/>
              </a:ext>
            </a:extLst>
          </p:cNvPr>
          <p:cNvSpPr/>
          <p:nvPr/>
        </p:nvSpPr>
        <p:spPr>
          <a:xfrm>
            <a:off x="3938115" y="3569803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grid services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E9E6225-FEB5-4BD5-B1E7-5B005771655F}"/>
              </a:ext>
            </a:extLst>
          </p:cNvPr>
          <p:cNvSpPr/>
          <p:nvPr/>
        </p:nvSpPr>
        <p:spPr>
          <a:xfrm>
            <a:off x="3075752" y="1917126"/>
            <a:ext cx="887211" cy="29048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34B2EA4-0A9B-4397-BA23-F21AE8413691}"/>
              </a:ext>
            </a:extLst>
          </p:cNvPr>
          <p:cNvSpPr/>
          <p:nvPr/>
        </p:nvSpPr>
        <p:spPr>
          <a:xfrm>
            <a:off x="3053736" y="3722961"/>
            <a:ext cx="887211" cy="29048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960E5-8109-4C36-BA4C-F6CBA5C4F2A0}"/>
              </a:ext>
            </a:extLst>
          </p:cNvPr>
          <p:cNvSpPr/>
          <p:nvPr/>
        </p:nvSpPr>
        <p:spPr>
          <a:xfrm>
            <a:off x="2010462" y="183404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Devices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9048A-C1DA-4D9A-860A-87BA7FD9E333}"/>
              </a:ext>
            </a:extLst>
          </p:cNvPr>
          <p:cNvSpPr/>
          <p:nvPr/>
        </p:nvSpPr>
        <p:spPr>
          <a:xfrm>
            <a:off x="2010462" y="3570192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47476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 the value of energy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179" y="4648200"/>
            <a:ext cx="2548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</a:rPr>
              <a:t>Historical or Modelled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85816"/>
            <a:ext cx="9144000" cy="80485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An operations optimization model is used to quantify value from electricity markets and the sale of hydrogen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/>
              <a:t>Optimization model can perform time-resolved co-optimization of energy, ancillary service and hydrogen products quickly</a:t>
            </a:r>
          </a:p>
          <a:p>
            <a:r>
              <a:rPr lang="en-US" sz="2400" dirty="0"/>
              <a:t>Assumptions</a:t>
            </a:r>
          </a:p>
          <a:p>
            <a:pPr lvl="1"/>
            <a:r>
              <a:rPr lang="en-US" sz="2000" dirty="0"/>
              <a:t>Sufficient capacity is available in all markets</a:t>
            </a:r>
          </a:p>
          <a:p>
            <a:pPr lvl="1"/>
            <a:r>
              <a:rPr lang="en-US" sz="2000" dirty="0"/>
              <a:t>Objects don’t impact market outcome </a:t>
            </a:r>
            <a:br>
              <a:rPr lang="en-US" sz="2000" dirty="0"/>
            </a:br>
            <a:r>
              <a:rPr lang="en-US" sz="2000" dirty="0"/>
              <a:t>(i.e., small compared to market size)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671950" y="50650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1085"/>
      </p:ext>
    </p:extLst>
  </p:cSld>
  <p:clrMapOvr>
    <a:masterClrMapping/>
  </p:clrMapOvr>
</p:sld>
</file>

<file path=ppt/theme/theme1.xml><?xml version="1.0" encoding="utf-8"?>
<a:theme xmlns:a="http://schemas.openxmlformats.org/drawingml/2006/main" name="FCTO_Meeting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307773</TotalTime>
  <Words>780</Words>
  <Application>Microsoft Office PowerPoint</Application>
  <PresentationFormat>On-screen Show (4:3)</PresentationFormat>
  <Paragraphs>248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Wingdings</vt:lpstr>
      <vt:lpstr>FCTO_Meeting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the value of energy storage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Eichman, Joshua</cp:lastModifiedBy>
  <cp:revision>585</cp:revision>
  <dcterms:created xsi:type="dcterms:W3CDTF">2013-09-24T00:14:16Z</dcterms:created>
  <dcterms:modified xsi:type="dcterms:W3CDTF">2018-07-08T01:57:51Z</dcterms:modified>
</cp:coreProperties>
</file>