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580" r:id="rId2"/>
    <p:sldId id="582" r:id="rId3"/>
    <p:sldId id="583" r:id="rId4"/>
    <p:sldId id="584" r:id="rId5"/>
    <p:sldId id="585" r:id="rId6"/>
    <p:sldId id="5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F23"/>
    <a:srgbClr val="E59109"/>
    <a:srgbClr val="C87F08"/>
    <a:srgbClr val="B57307"/>
    <a:srgbClr val="D4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2900" autoAdjust="0"/>
  </p:normalViewPr>
  <p:slideViewPr>
    <p:cSldViewPr>
      <p:cViewPr>
        <p:scale>
          <a:sx n="50" d="100"/>
          <a:sy n="50" d="100"/>
        </p:scale>
        <p:origin x="-1925" y="-8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model value to system and for owner</a:t>
            </a:r>
            <a:r>
              <a:rPr lang="en-US" baseline="0" dirty="0" smtClean="0"/>
              <a:t> to alleviate any concerns.</a:t>
            </a:r>
            <a:endParaRPr lang="en-US" dirty="0" smtClean="0"/>
          </a:p>
          <a:p>
            <a:r>
              <a:rPr lang="en-US" dirty="0" smtClean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Assumes units do not affect grid operation (price suppression</a:t>
            </a:r>
            <a:r>
              <a:rPr lang="en-US" baseline="0" dirty="0" smtClean="0"/>
              <a:t> effect)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model value to system and for owner</a:t>
            </a:r>
            <a:r>
              <a:rPr lang="en-US" baseline="0" dirty="0" smtClean="0"/>
              <a:t> to alleviate any concerns.</a:t>
            </a:r>
            <a:endParaRPr lang="en-US" dirty="0" smtClean="0"/>
          </a:p>
          <a:p>
            <a:r>
              <a:rPr lang="en-US" dirty="0" smtClean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Assumes units do not affect grid operation (price suppression</a:t>
            </a:r>
            <a:r>
              <a:rPr lang="en-US" baseline="0" dirty="0" smtClean="0"/>
              <a:t> effect)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model value to system and for owner</a:t>
            </a:r>
            <a:r>
              <a:rPr lang="en-US" baseline="0" dirty="0" smtClean="0"/>
              <a:t> to alleviate any concerns.</a:t>
            </a:r>
            <a:endParaRPr lang="en-US" dirty="0" smtClean="0"/>
          </a:p>
          <a:p>
            <a:r>
              <a:rPr lang="en-US" dirty="0" smtClean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Assumes units do not affect grid operation (price suppression</a:t>
            </a:r>
            <a:r>
              <a:rPr lang="en-US" baseline="0" dirty="0" smtClean="0"/>
              <a:t> effect)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model value to system and for owner</a:t>
            </a:r>
            <a:r>
              <a:rPr lang="en-US" baseline="0" dirty="0" smtClean="0"/>
              <a:t> to alleviate any concerns.</a:t>
            </a:r>
            <a:endParaRPr lang="en-US" dirty="0" smtClean="0"/>
          </a:p>
          <a:p>
            <a:r>
              <a:rPr lang="en-US" dirty="0" smtClean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Assumes units do not affect grid operation (price suppression</a:t>
            </a:r>
            <a:r>
              <a:rPr lang="en-US" baseline="0" dirty="0" smtClean="0"/>
              <a:t> effect)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 smtClean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 smtClean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Operational </a:t>
            </a:r>
            <a:br>
              <a:rPr lang="en-US" sz="1650" dirty="0" smtClean="0">
                <a:solidFill>
                  <a:schemeClr val="bg2"/>
                </a:solidFill>
              </a:rPr>
            </a:br>
            <a:r>
              <a:rPr lang="en-US" sz="1650" dirty="0" smtClean="0">
                <a:solidFill>
                  <a:schemeClr val="bg2"/>
                </a:solidFill>
              </a:rPr>
              <a:t>parameters</a:t>
            </a:r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Profit based on operation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 (arbitrage, AS, H</a:t>
            </a:r>
            <a:r>
              <a:rPr lang="en-US" baseline="-25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 smtClean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 smtClean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Inputs</a:t>
            </a:r>
            <a:endParaRPr lang="en-US" sz="2800" dirty="0"/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 smtClean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 smtClean="0">
              <a:solidFill>
                <a:schemeClr val="bg2"/>
              </a:solidFill>
            </a:endParaRPr>
          </a:p>
          <a:p>
            <a:r>
              <a:rPr lang="en-US" sz="1650" dirty="0" smtClean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 smtClean="0">
              <a:solidFill>
                <a:schemeClr val="bg2"/>
              </a:solidFill>
            </a:endParaRPr>
          </a:p>
          <a:p>
            <a:endParaRPr lang="en-US" sz="1650" dirty="0" smtClean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</a:t>
            </a:r>
            <a:r>
              <a:rPr lang="en-US" sz="2800" dirty="0" smtClean="0"/>
              <a:t>Model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RODeO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 smtClean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 smtClean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 smtClean="0">
                <a:solidFill>
                  <a:schemeClr val="bg2"/>
                </a:solidFill>
              </a:rPr>
              <a:t>  (</a:t>
            </a:r>
            <a:r>
              <a:rPr lang="en-US" sz="1650" dirty="0">
                <a:solidFill>
                  <a:schemeClr val="bg2"/>
                </a:solidFill>
              </a:rPr>
              <a:t>by component)</a:t>
            </a:r>
          </a:p>
          <a:p>
            <a:endParaRPr lang="en-US" sz="1650" dirty="0" smtClean="0">
              <a:solidFill>
                <a:schemeClr val="bg2"/>
              </a:solidFill>
            </a:endParaRPr>
          </a:p>
          <a:p>
            <a:endParaRPr lang="en-US" sz="1650" dirty="0" smtClean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Inputs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Inputs</a:t>
            </a:r>
            <a:endParaRPr lang="en-US" sz="2800" dirty="0"/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Inputs</a:t>
            </a:r>
            <a:endParaRPr lang="en-US" sz="2800" dirty="0"/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Annualized </a:t>
            </a:r>
            <a:r>
              <a:rPr lang="en-US" sz="2400" dirty="0">
                <a:solidFill>
                  <a:schemeClr val="bg2"/>
                </a:solidFill>
              </a:rPr>
              <a:t>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</a:t>
            </a:r>
            <a:r>
              <a:rPr lang="en-US" sz="2800" dirty="0" smtClean="0"/>
              <a:t>Model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RODeO</a:t>
            </a:r>
            <a:r>
              <a:rPr lang="en-US" sz="2800" dirty="0" smtClean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Annualized </a:t>
            </a:r>
            <a:r>
              <a:rPr lang="en-US" sz="2400" dirty="0">
                <a:solidFill>
                  <a:schemeClr val="bg2"/>
                </a:solidFill>
              </a:rPr>
              <a:t>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Ancillary Service </a:t>
            </a:r>
            <a:r>
              <a:rPr lang="en-US" sz="2400" dirty="0" smtClean="0">
                <a:solidFill>
                  <a:schemeClr val="bg2"/>
                </a:solidFill>
              </a:rPr>
              <a:t>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Renewable Power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Hydrogen Demand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Building Load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Inputs</a:t>
            </a:r>
            <a:endParaRPr lang="en-US" sz="2800" dirty="0"/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Annualized </a:t>
            </a:r>
            <a:r>
              <a:rPr lang="en-US" sz="2400" dirty="0">
                <a:solidFill>
                  <a:schemeClr val="bg2"/>
                </a:solidFill>
              </a:rPr>
              <a:t>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</a:t>
            </a:r>
            <a:r>
              <a:rPr lang="en-US" sz="2800" dirty="0" smtClean="0"/>
              <a:t>Model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RODeO</a:t>
            </a:r>
            <a:r>
              <a:rPr lang="en-US" sz="2800" dirty="0" smtClean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Annualized </a:t>
            </a:r>
            <a:r>
              <a:rPr lang="en-US" sz="2400" dirty="0">
                <a:solidFill>
                  <a:schemeClr val="bg2"/>
                </a:solidFill>
              </a:rPr>
              <a:t>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Quantify the value of energy storage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 smtClean="0">
                <a:solidFill>
                  <a:schemeClr val="bg2"/>
                </a:solidFill>
              </a:rPr>
              <a:t>Operational </a:t>
            </a:r>
            <a:br>
              <a:rPr lang="en-US" sz="1650" dirty="0" smtClean="0">
                <a:solidFill>
                  <a:schemeClr val="bg2"/>
                </a:solidFill>
              </a:rPr>
            </a:br>
            <a:r>
              <a:rPr lang="en-US" sz="1650" dirty="0" smtClean="0">
                <a:solidFill>
                  <a:schemeClr val="bg2"/>
                </a:solidFill>
              </a:rPr>
              <a:t>parameters</a:t>
            </a:r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/>
                </a:solidFill>
              </a:rPr>
              <a:t>Historical or Modelled</a:t>
            </a:r>
            <a:endParaRPr lang="en-US" sz="2000" b="1" u="sng" dirty="0">
              <a:solidFill>
                <a:schemeClr val="bg2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Profit based on operation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 (arbitrage, AS, H</a:t>
            </a:r>
            <a:r>
              <a:rPr lang="en-US" baseline="-25000" dirty="0" smtClean="0">
                <a:solidFill>
                  <a:schemeClr val="bg2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Optimization model can perform </a:t>
            </a:r>
            <a:r>
              <a:rPr lang="en-US" sz="2400" dirty="0"/>
              <a:t>time-resolved co-optimization of </a:t>
            </a:r>
            <a:r>
              <a:rPr lang="en-US" sz="2400" dirty="0" smtClean="0"/>
              <a:t>energy, ancillary service and hydrogen </a:t>
            </a:r>
            <a:r>
              <a:rPr lang="en-US" sz="2400" dirty="0"/>
              <a:t>products </a:t>
            </a:r>
            <a:r>
              <a:rPr lang="en-US" sz="2400" dirty="0" smtClean="0"/>
              <a:t>quickly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000" dirty="0" smtClean="0"/>
              <a:t>Sufficient </a:t>
            </a:r>
            <a:r>
              <a:rPr lang="en-US" sz="2000" dirty="0"/>
              <a:t>capacity is available in all </a:t>
            </a:r>
            <a:r>
              <a:rPr lang="en-US" sz="2000" dirty="0" smtClean="0"/>
              <a:t>markets</a:t>
            </a:r>
          </a:p>
          <a:p>
            <a:pPr lvl="1"/>
            <a:r>
              <a:rPr lang="en-US" sz="2000" dirty="0" smtClean="0"/>
              <a:t>Objects </a:t>
            </a:r>
            <a:r>
              <a:rPr lang="en-US" sz="2000" dirty="0"/>
              <a:t>don’t impact market outcome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i.e., small compared to market size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307651</TotalTime>
  <Words>610</Words>
  <Application>Microsoft Office PowerPoint</Application>
  <PresentationFormat>On-screen Show (4:3)</PresentationFormat>
  <Paragraphs>182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Josh Eichman</cp:lastModifiedBy>
  <cp:revision>580</cp:revision>
  <dcterms:created xsi:type="dcterms:W3CDTF">2013-09-24T00:14:16Z</dcterms:created>
  <dcterms:modified xsi:type="dcterms:W3CDTF">2017-09-20T01:33:16Z</dcterms:modified>
</cp:coreProperties>
</file>