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6" r:id="rId3"/>
  </p:sldMasterIdLst>
  <p:notesMasterIdLst>
    <p:notesMasterId r:id="rId7"/>
  </p:notesMasterIdLst>
  <p:sldIdLst>
    <p:sldId id="275" r:id="rId4"/>
    <p:sldId id="277" r:id="rId5"/>
    <p:sldId id="276" r:id="rId6"/>
  </p:sldIdLst>
  <p:sldSz cx="9144000" cy="6858000" type="screen4x3"/>
  <p:notesSz cx="7010400" cy="9296400"/>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oom, Aaron" initials="BA"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9"/>
  </p:normalViewPr>
  <p:slideViewPr>
    <p:cSldViewPr>
      <p:cViewPr varScale="1">
        <p:scale>
          <a:sx n="78" d="100"/>
          <a:sy n="78" d="100"/>
        </p:scale>
        <p:origin x="1522" y="5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E45BC25-7985-425F-9FBB-3C38CB2116A1}" type="datetimeFigureOut">
              <a:rPr lang="en-US" smtClean="0"/>
              <a:t>8/4/2020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214449F-761A-4C00-942A-04BCE26005FE}" type="slidenum">
              <a:rPr lang="en-US" smtClean="0"/>
              <a:t>‹#›</a:t>
            </a:fld>
            <a:endParaRPr lang="en-US"/>
          </a:p>
        </p:txBody>
      </p:sp>
    </p:spTree>
    <p:extLst>
      <p:ext uri="{BB962C8B-B14F-4D97-AF65-F5344CB8AC3E}">
        <p14:creationId xmlns:p14="http://schemas.microsoft.com/office/powerpoint/2010/main" val="413361635"/>
      </p:ext>
    </p:extLst>
  </p:cSld>
  <p:clrMap bg1="lt1" tx1="dk1" bg2="lt2" tx2="dk2" accent1="accent1" accent2="accent2" accent3="accent3" accent4="accent4" accent5="accent5" accent6="accent6" hlink="hlink" folHlink="folHlink"/>
  <p:notesStyle>
    <a:lvl1pPr marL="0" algn="l" defTabSz="914293" rtl="0" eaLnBrk="1" latinLnBrk="0" hangingPunct="1">
      <a:defRPr sz="1200" kern="1200">
        <a:solidFill>
          <a:schemeClr val="tx1"/>
        </a:solidFill>
        <a:latin typeface="+mn-lt"/>
        <a:ea typeface="+mn-ea"/>
        <a:cs typeface="+mn-cs"/>
      </a:defRPr>
    </a:lvl1pPr>
    <a:lvl2pPr marL="457146" algn="l" defTabSz="914293" rtl="0" eaLnBrk="1" latinLnBrk="0" hangingPunct="1">
      <a:defRPr sz="1200" kern="1200">
        <a:solidFill>
          <a:schemeClr val="tx1"/>
        </a:solidFill>
        <a:latin typeface="+mn-lt"/>
        <a:ea typeface="+mn-ea"/>
        <a:cs typeface="+mn-cs"/>
      </a:defRPr>
    </a:lvl2pPr>
    <a:lvl3pPr marL="914293" algn="l" defTabSz="914293" rtl="0" eaLnBrk="1" latinLnBrk="0" hangingPunct="1">
      <a:defRPr sz="1200" kern="1200">
        <a:solidFill>
          <a:schemeClr val="tx1"/>
        </a:solidFill>
        <a:latin typeface="+mn-lt"/>
        <a:ea typeface="+mn-ea"/>
        <a:cs typeface="+mn-cs"/>
      </a:defRPr>
    </a:lvl3pPr>
    <a:lvl4pPr marL="1371440" algn="l" defTabSz="914293" rtl="0" eaLnBrk="1" latinLnBrk="0" hangingPunct="1">
      <a:defRPr sz="1200" kern="1200">
        <a:solidFill>
          <a:schemeClr val="tx1"/>
        </a:solidFill>
        <a:latin typeface="+mn-lt"/>
        <a:ea typeface="+mn-ea"/>
        <a:cs typeface="+mn-cs"/>
      </a:defRPr>
    </a:lvl4pPr>
    <a:lvl5pPr marL="1828586" algn="l" defTabSz="914293" rtl="0" eaLnBrk="1" latinLnBrk="0" hangingPunct="1">
      <a:defRPr sz="1200" kern="1200">
        <a:solidFill>
          <a:schemeClr val="tx1"/>
        </a:solidFill>
        <a:latin typeface="+mn-lt"/>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3"/>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86" indent="0" algn="ctr">
              <a:buNone/>
              <a:defRPr>
                <a:solidFill>
                  <a:schemeClr val="tx1">
                    <a:tint val="75000"/>
                  </a:schemeClr>
                </a:solidFill>
              </a:defRPr>
            </a:lvl2pPr>
            <a:lvl3pPr marL="913972" indent="0" algn="ctr">
              <a:buNone/>
              <a:defRPr>
                <a:solidFill>
                  <a:schemeClr val="tx1">
                    <a:tint val="75000"/>
                  </a:schemeClr>
                </a:solidFill>
              </a:defRPr>
            </a:lvl3pPr>
            <a:lvl4pPr marL="1370959" indent="0" algn="ctr">
              <a:buNone/>
              <a:defRPr>
                <a:solidFill>
                  <a:schemeClr val="tx1">
                    <a:tint val="75000"/>
                  </a:schemeClr>
                </a:solidFill>
              </a:defRPr>
            </a:lvl4pPr>
            <a:lvl5pPr marL="1827945" indent="0" algn="ctr">
              <a:buNone/>
              <a:defRPr>
                <a:solidFill>
                  <a:schemeClr val="tx1">
                    <a:tint val="75000"/>
                  </a:schemeClr>
                </a:solidFill>
              </a:defRPr>
            </a:lvl5pPr>
            <a:lvl6pPr marL="2284932" indent="0" algn="ctr">
              <a:buNone/>
              <a:defRPr>
                <a:solidFill>
                  <a:schemeClr val="tx1">
                    <a:tint val="75000"/>
                  </a:schemeClr>
                </a:solidFill>
              </a:defRPr>
            </a:lvl6pPr>
            <a:lvl7pPr marL="2741916" indent="0" algn="ctr">
              <a:buNone/>
              <a:defRPr>
                <a:solidFill>
                  <a:schemeClr val="tx1">
                    <a:tint val="75000"/>
                  </a:schemeClr>
                </a:solidFill>
              </a:defRPr>
            </a:lvl7pPr>
            <a:lvl8pPr marL="3198904" indent="0" algn="ctr">
              <a:buNone/>
              <a:defRPr>
                <a:solidFill>
                  <a:schemeClr val="tx1">
                    <a:tint val="75000"/>
                  </a:schemeClr>
                </a:solidFill>
              </a:defRPr>
            </a:lvl8pPr>
            <a:lvl9pPr marL="365588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551421-ED6B-4335-8A5E-A819F907D877}" type="datetime1">
              <a:rPr lang="en-US" smtClean="0">
                <a:solidFill>
                  <a:prstClr val="black">
                    <a:tint val="75000"/>
                  </a:prstClr>
                </a:solidFill>
              </a:rPr>
              <a:pPr/>
              <a:t>8/4/2020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810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E858A-008D-4B03-9509-B20E0C76A3A7}" type="datetime1">
              <a:rPr lang="en-US" smtClean="0">
                <a:solidFill>
                  <a:prstClr val="black">
                    <a:tint val="75000"/>
                  </a:prstClr>
                </a:solidFill>
              </a:rPr>
              <a:pPr/>
              <a:t>8/4/2020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8271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6986" indent="0">
              <a:buNone/>
              <a:defRPr sz="1800">
                <a:solidFill>
                  <a:schemeClr val="tx1">
                    <a:tint val="75000"/>
                  </a:schemeClr>
                </a:solidFill>
              </a:defRPr>
            </a:lvl2pPr>
            <a:lvl3pPr marL="913972" indent="0">
              <a:buNone/>
              <a:defRPr sz="1600">
                <a:solidFill>
                  <a:schemeClr val="tx1">
                    <a:tint val="75000"/>
                  </a:schemeClr>
                </a:solidFill>
              </a:defRPr>
            </a:lvl3pPr>
            <a:lvl4pPr marL="1370959" indent="0">
              <a:buNone/>
              <a:defRPr sz="1400">
                <a:solidFill>
                  <a:schemeClr val="tx1">
                    <a:tint val="75000"/>
                  </a:schemeClr>
                </a:solidFill>
              </a:defRPr>
            </a:lvl4pPr>
            <a:lvl5pPr marL="1827945" indent="0">
              <a:buNone/>
              <a:defRPr sz="1400">
                <a:solidFill>
                  <a:schemeClr val="tx1">
                    <a:tint val="75000"/>
                  </a:schemeClr>
                </a:solidFill>
              </a:defRPr>
            </a:lvl5pPr>
            <a:lvl6pPr marL="2284932" indent="0">
              <a:buNone/>
              <a:defRPr sz="1400">
                <a:solidFill>
                  <a:schemeClr val="tx1">
                    <a:tint val="75000"/>
                  </a:schemeClr>
                </a:solidFill>
              </a:defRPr>
            </a:lvl6pPr>
            <a:lvl7pPr marL="2741916" indent="0">
              <a:buNone/>
              <a:defRPr sz="1400">
                <a:solidFill>
                  <a:schemeClr val="tx1">
                    <a:tint val="75000"/>
                  </a:schemeClr>
                </a:solidFill>
              </a:defRPr>
            </a:lvl7pPr>
            <a:lvl8pPr marL="3198904" indent="0">
              <a:buNone/>
              <a:defRPr sz="1400">
                <a:solidFill>
                  <a:schemeClr val="tx1">
                    <a:tint val="75000"/>
                  </a:schemeClr>
                </a:solidFill>
              </a:defRPr>
            </a:lvl8pPr>
            <a:lvl9pPr marL="365588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ACCE-53DC-480C-99D0-943DA54E3E75}" type="datetime1">
              <a:rPr lang="en-US" smtClean="0">
                <a:solidFill>
                  <a:prstClr val="black">
                    <a:tint val="75000"/>
                  </a:prstClr>
                </a:solidFill>
              </a:rPr>
              <a:pPr/>
              <a:t>8/4/2020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036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3FC5B7-F26D-48D2-B6CF-E1F1ECEB32E4}" type="datetime1">
              <a:rPr lang="en-US" smtClean="0">
                <a:solidFill>
                  <a:prstClr val="black">
                    <a:tint val="75000"/>
                  </a:prstClr>
                </a:solidFill>
              </a:rPr>
              <a:pPr/>
              <a:t>8/4/2020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5577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986" indent="0">
              <a:buNone/>
              <a:defRPr sz="2000" b="1"/>
            </a:lvl2pPr>
            <a:lvl3pPr marL="913972" indent="0">
              <a:buNone/>
              <a:defRPr sz="1800" b="1"/>
            </a:lvl3pPr>
            <a:lvl4pPr marL="1370959" indent="0">
              <a:buNone/>
              <a:defRPr sz="1600" b="1"/>
            </a:lvl4pPr>
            <a:lvl5pPr marL="1827945" indent="0">
              <a:buNone/>
              <a:defRPr sz="1600" b="1"/>
            </a:lvl5pPr>
            <a:lvl6pPr marL="2284932" indent="0">
              <a:buNone/>
              <a:defRPr sz="1600" b="1"/>
            </a:lvl6pPr>
            <a:lvl7pPr marL="2741916" indent="0">
              <a:buNone/>
              <a:defRPr sz="1600" b="1"/>
            </a:lvl7pPr>
            <a:lvl8pPr marL="3198904" indent="0">
              <a:buNone/>
              <a:defRPr sz="1600" b="1"/>
            </a:lvl8pPr>
            <a:lvl9pPr marL="365588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6986" indent="0">
              <a:buNone/>
              <a:defRPr sz="2000" b="1"/>
            </a:lvl2pPr>
            <a:lvl3pPr marL="913972" indent="0">
              <a:buNone/>
              <a:defRPr sz="1800" b="1"/>
            </a:lvl3pPr>
            <a:lvl4pPr marL="1370959" indent="0">
              <a:buNone/>
              <a:defRPr sz="1600" b="1"/>
            </a:lvl4pPr>
            <a:lvl5pPr marL="1827945" indent="0">
              <a:buNone/>
              <a:defRPr sz="1600" b="1"/>
            </a:lvl5pPr>
            <a:lvl6pPr marL="2284932" indent="0">
              <a:buNone/>
              <a:defRPr sz="1600" b="1"/>
            </a:lvl6pPr>
            <a:lvl7pPr marL="2741916" indent="0">
              <a:buNone/>
              <a:defRPr sz="1600" b="1"/>
            </a:lvl7pPr>
            <a:lvl8pPr marL="3198904" indent="0">
              <a:buNone/>
              <a:defRPr sz="1600" b="1"/>
            </a:lvl8pPr>
            <a:lvl9pPr marL="365588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75D317-F5D2-4A3E-884C-3B205B21D1EE}" type="datetime1">
              <a:rPr lang="en-US" smtClean="0">
                <a:solidFill>
                  <a:prstClr val="black">
                    <a:tint val="75000"/>
                  </a:prstClr>
                </a:solidFill>
              </a:rPr>
              <a:pPr/>
              <a:t>8/4/2020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9" name="Slide Number Placeholder 8"/>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9680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35B01C-5AD3-41D7-8832-F9B278D5DCFD}" type="datetime1">
              <a:rPr lang="en-US" smtClean="0">
                <a:solidFill>
                  <a:prstClr val="black">
                    <a:tint val="75000"/>
                  </a:prstClr>
                </a:solidFill>
              </a:rPr>
              <a:pPr/>
              <a:t>8/4/2020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5" name="Slide Number Placeholder 4"/>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8299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9FFFD-C451-49AD-8877-1705E8A4DBE1}" type="datetime1">
              <a:rPr lang="en-US" smtClean="0">
                <a:solidFill>
                  <a:prstClr val="black">
                    <a:tint val="75000"/>
                  </a:prstClr>
                </a:solidFill>
              </a:rPr>
              <a:pPr/>
              <a:t>8/4/2020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4" name="Slide Number Placeholder 3"/>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8911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986" indent="0">
              <a:buNone/>
              <a:defRPr sz="1200"/>
            </a:lvl2pPr>
            <a:lvl3pPr marL="913972" indent="0">
              <a:buNone/>
              <a:defRPr sz="1000"/>
            </a:lvl3pPr>
            <a:lvl4pPr marL="1370959" indent="0">
              <a:buNone/>
              <a:defRPr sz="900"/>
            </a:lvl4pPr>
            <a:lvl5pPr marL="1827945" indent="0">
              <a:buNone/>
              <a:defRPr sz="900"/>
            </a:lvl5pPr>
            <a:lvl6pPr marL="2284932" indent="0">
              <a:buNone/>
              <a:defRPr sz="900"/>
            </a:lvl6pPr>
            <a:lvl7pPr marL="2741916" indent="0">
              <a:buNone/>
              <a:defRPr sz="900"/>
            </a:lvl7pPr>
            <a:lvl8pPr marL="3198904" indent="0">
              <a:buNone/>
              <a:defRPr sz="900"/>
            </a:lvl8pPr>
            <a:lvl9pPr marL="365588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B9D69-E432-465B-B77B-58AB20724A8E}" type="datetime1">
              <a:rPr lang="en-US" smtClean="0">
                <a:solidFill>
                  <a:prstClr val="black">
                    <a:tint val="75000"/>
                  </a:prstClr>
                </a:solidFill>
              </a:rPr>
              <a:pPr/>
              <a:t>8/4/2020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329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986" indent="0">
              <a:buNone/>
              <a:defRPr sz="2800"/>
            </a:lvl2pPr>
            <a:lvl3pPr marL="913972" indent="0">
              <a:buNone/>
              <a:defRPr sz="2400"/>
            </a:lvl3pPr>
            <a:lvl4pPr marL="1370959" indent="0">
              <a:buNone/>
              <a:defRPr sz="2000"/>
            </a:lvl4pPr>
            <a:lvl5pPr marL="1827945" indent="0">
              <a:buNone/>
              <a:defRPr sz="2000"/>
            </a:lvl5pPr>
            <a:lvl6pPr marL="2284932" indent="0">
              <a:buNone/>
              <a:defRPr sz="2000"/>
            </a:lvl6pPr>
            <a:lvl7pPr marL="2741916" indent="0">
              <a:buNone/>
              <a:defRPr sz="2000"/>
            </a:lvl7pPr>
            <a:lvl8pPr marL="3198904" indent="0">
              <a:buNone/>
              <a:defRPr sz="2000"/>
            </a:lvl8pPr>
            <a:lvl9pPr marL="3655888"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986" indent="0">
              <a:buNone/>
              <a:defRPr sz="1200"/>
            </a:lvl2pPr>
            <a:lvl3pPr marL="913972" indent="0">
              <a:buNone/>
              <a:defRPr sz="1000"/>
            </a:lvl3pPr>
            <a:lvl4pPr marL="1370959" indent="0">
              <a:buNone/>
              <a:defRPr sz="900"/>
            </a:lvl4pPr>
            <a:lvl5pPr marL="1827945" indent="0">
              <a:buNone/>
              <a:defRPr sz="900"/>
            </a:lvl5pPr>
            <a:lvl6pPr marL="2284932" indent="0">
              <a:buNone/>
              <a:defRPr sz="900"/>
            </a:lvl6pPr>
            <a:lvl7pPr marL="2741916" indent="0">
              <a:buNone/>
              <a:defRPr sz="900"/>
            </a:lvl7pPr>
            <a:lvl8pPr marL="3198904" indent="0">
              <a:buNone/>
              <a:defRPr sz="900"/>
            </a:lvl8pPr>
            <a:lvl9pPr marL="365588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287DAA-F7BA-4F1B-BBF5-CEB1E35DF87D}" type="datetime1">
              <a:rPr lang="en-US" smtClean="0">
                <a:solidFill>
                  <a:prstClr val="black">
                    <a:tint val="75000"/>
                  </a:prstClr>
                </a:solidFill>
              </a:rPr>
              <a:pPr/>
              <a:t>8/4/2020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7522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F9970F-7D8E-4F0C-9036-45F0D85B5869}" type="datetime1">
              <a:rPr lang="en-US" smtClean="0">
                <a:solidFill>
                  <a:prstClr val="black">
                    <a:tint val="75000"/>
                  </a:prstClr>
                </a:solidFill>
              </a:rPr>
              <a:pPr/>
              <a:t>8/4/2020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1372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A2964-B461-40F0-9B56-1A9210E60762}" type="datetime1">
              <a:rPr lang="en-US" smtClean="0">
                <a:solidFill>
                  <a:prstClr val="black">
                    <a:tint val="75000"/>
                  </a:prstClr>
                </a:solidFill>
              </a:rPr>
              <a:pPr/>
              <a:t>8/4/2020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7478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3"/>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551421-ED6B-4335-8A5E-A819F907D877}" type="datetime1">
              <a:rPr lang="en-US" smtClean="0">
                <a:solidFill>
                  <a:prstClr val="black">
                    <a:tint val="75000"/>
                  </a:prstClr>
                </a:solidFill>
              </a:rPr>
              <a:pPr/>
              <a:t>8/4/2020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7895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E858A-008D-4B03-9509-B20E0C76A3A7}" type="datetime1">
              <a:rPr lang="en-US" smtClean="0">
                <a:solidFill>
                  <a:prstClr val="black">
                    <a:tint val="75000"/>
                  </a:prstClr>
                </a:solidFill>
              </a:rPr>
              <a:pPr/>
              <a:t>8/4/2020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28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ACCE-53DC-480C-99D0-943DA54E3E75}" type="datetime1">
              <a:rPr lang="en-US" smtClean="0">
                <a:solidFill>
                  <a:prstClr val="black">
                    <a:tint val="75000"/>
                  </a:prstClr>
                </a:solidFill>
              </a:rPr>
              <a:pPr/>
              <a:t>8/4/2020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37689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3FC5B7-F26D-48D2-B6CF-E1F1ECEB32E4}" type="datetime1">
              <a:rPr lang="en-US" smtClean="0">
                <a:solidFill>
                  <a:prstClr val="black">
                    <a:tint val="75000"/>
                  </a:prstClr>
                </a:solidFill>
              </a:rPr>
              <a:pPr/>
              <a:t>8/4/2020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446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75D317-F5D2-4A3E-884C-3B205B21D1EE}" type="datetime1">
              <a:rPr lang="en-US" smtClean="0">
                <a:solidFill>
                  <a:prstClr val="black">
                    <a:tint val="75000"/>
                  </a:prstClr>
                </a:solidFill>
              </a:rPr>
              <a:pPr/>
              <a:t>8/4/2020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9" name="Slide Number Placeholder 8"/>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5279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35B01C-5AD3-41D7-8832-F9B278D5DCFD}" type="datetime1">
              <a:rPr lang="en-US" smtClean="0">
                <a:solidFill>
                  <a:prstClr val="black">
                    <a:tint val="75000"/>
                  </a:prstClr>
                </a:solidFill>
              </a:rPr>
              <a:pPr/>
              <a:t>8/4/2020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5" name="Slide Number Placeholder 4"/>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43184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9FFFD-C451-49AD-8877-1705E8A4DBE1}" type="datetime1">
              <a:rPr lang="en-US" smtClean="0">
                <a:solidFill>
                  <a:prstClr val="black">
                    <a:tint val="75000"/>
                  </a:prstClr>
                </a:solidFill>
              </a:rPr>
              <a:pPr/>
              <a:t>8/4/2020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4" name="Slide Number Placeholder 3"/>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931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0"/>
            <a:ext cx="3008313"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B9D69-E432-465B-B77B-58AB20724A8E}" type="datetime1">
              <a:rPr lang="en-US" smtClean="0">
                <a:solidFill>
                  <a:prstClr val="black">
                    <a:tint val="75000"/>
                  </a:prstClr>
                </a:solidFill>
              </a:rPr>
              <a:pPr/>
              <a:t>8/4/2020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2574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287DAA-F7BA-4F1B-BBF5-CEB1E35DF87D}" type="datetime1">
              <a:rPr lang="en-US" smtClean="0">
                <a:solidFill>
                  <a:prstClr val="black">
                    <a:tint val="75000"/>
                  </a:prstClr>
                </a:solidFill>
              </a:rPr>
              <a:pPr/>
              <a:t>8/4/2020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5599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F9970F-7D8E-4F0C-9036-45F0D85B5869}" type="datetime1">
              <a:rPr lang="en-US" smtClean="0">
                <a:solidFill>
                  <a:prstClr val="black">
                    <a:tint val="75000"/>
                  </a:prstClr>
                </a:solidFill>
              </a:rPr>
              <a:pPr/>
              <a:t>8/4/2020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3847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A2964-B461-40F0-9B56-1A9210E60762}" type="datetime1">
              <a:rPr lang="en-US" smtClean="0">
                <a:solidFill>
                  <a:prstClr val="black">
                    <a:tint val="75000"/>
                  </a:prstClr>
                </a:solidFill>
              </a:rPr>
              <a:pPr/>
              <a:t>8/4/2020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86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29" tIns="45714" rIns="91429" bIns="45714"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29" tIns="45714" rIns="91429"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29" tIns="45714" rIns="91429" bIns="45714" rtlCol="0" anchor="ctr"/>
          <a:lstStyle>
            <a:lvl1pPr algn="l">
              <a:defRPr sz="1200">
                <a:solidFill>
                  <a:schemeClr val="tx1">
                    <a:tint val="75000"/>
                  </a:schemeClr>
                </a:solidFill>
              </a:defRPr>
            </a:lvl1pPr>
          </a:lstStyle>
          <a:p>
            <a:fld id="{1D8BD707-D9CF-40AE-B4C6-C98DA3205C09}" type="datetimeFigureOut">
              <a:rPr lang="en-US" smtClean="0"/>
              <a:pPr/>
              <a:t>8/4/2020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29" tIns="45714" rIns="91429" bIns="4571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29" tIns="45714" rIns="91429" bIns="45714"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639762"/>
          </a:xfrm>
          <a:prstGeom prst="rect">
            <a:avLst/>
          </a:prstGeom>
        </p:spPr>
        <p:txBody>
          <a:bodyPr vert="horz" lIns="91397" tIns="45698" rIns="91397" bIns="45698"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371604"/>
            <a:ext cx="8229600" cy="4525963"/>
          </a:xfrm>
          <a:prstGeom prst="rect">
            <a:avLst/>
          </a:prstGeom>
        </p:spPr>
        <p:txBody>
          <a:bodyPr vert="horz" lIns="91397" tIns="45698" rIns="91397" bIns="45698"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397" tIns="45698" rIns="91397" bIns="45698" rtlCol="0" anchor="ctr"/>
          <a:lstStyle>
            <a:lvl1pPr algn="l">
              <a:defRPr sz="1200">
                <a:solidFill>
                  <a:schemeClr val="tx1">
                    <a:tint val="75000"/>
                  </a:schemeClr>
                </a:solidFill>
              </a:defRPr>
            </a:lvl1pPr>
          </a:lstStyle>
          <a:p>
            <a:pPr defTabSz="913972"/>
            <a:fld id="{6CB20D20-F846-4056-A3F4-F486CA15A473}" type="datetime1">
              <a:rPr lang="en-US" smtClean="0">
                <a:solidFill>
                  <a:prstClr val="black">
                    <a:tint val="75000"/>
                  </a:prstClr>
                </a:solidFill>
              </a:rPr>
              <a:pPr defTabSz="913972"/>
              <a:t>8/4/2020</a:t>
            </a:fld>
            <a:endParaRPr lang="en-US">
              <a:solidFill>
                <a:prstClr val="black">
                  <a:tint val="75000"/>
                </a:prstClr>
              </a:solidFill>
            </a:endParaRPr>
          </a:p>
        </p:txBody>
      </p:sp>
      <p:sp>
        <p:nvSpPr>
          <p:cNvPr id="5" name="Footer Placeholder 4"/>
          <p:cNvSpPr>
            <a:spLocks noGrp="1"/>
          </p:cNvSpPr>
          <p:nvPr>
            <p:ph type="ftr" sz="quarter" idx="3"/>
          </p:nvPr>
        </p:nvSpPr>
        <p:spPr>
          <a:xfrm>
            <a:off x="2774373" y="6356350"/>
            <a:ext cx="3581400" cy="365125"/>
          </a:xfrm>
          <a:prstGeom prst="rect">
            <a:avLst/>
          </a:prstGeom>
        </p:spPr>
        <p:txBody>
          <a:bodyPr vert="horz" lIns="91397" tIns="45698" rIns="91397" bIns="45698" rtlCol="0" anchor="ctr"/>
          <a:lstStyle>
            <a:lvl1pPr algn="ctr">
              <a:defRPr sz="1200">
                <a:solidFill>
                  <a:schemeClr val="tx1">
                    <a:tint val="75000"/>
                  </a:schemeClr>
                </a:solidFill>
              </a:defRPr>
            </a:lvl1pPr>
          </a:lstStyle>
          <a:p>
            <a:pPr defTabSz="913972"/>
            <a:r>
              <a:rPr lang="en-US">
                <a:solidFill>
                  <a:prstClr val="black">
                    <a:tint val="75000"/>
                  </a:prstClr>
                </a:solidFill>
              </a:rPr>
              <a:t>DRAFT - PRE-DECISIONAL - NOT FOR DISTRIBUTION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397" tIns="45698" rIns="91397" bIns="45698" rtlCol="0" anchor="ctr"/>
          <a:lstStyle>
            <a:lvl1pPr algn="r">
              <a:defRPr sz="1200">
                <a:solidFill>
                  <a:schemeClr val="tx1">
                    <a:tint val="75000"/>
                  </a:schemeClr>
                </a:solidFill>
              </a:defRPr>
            </a:lvl1pPr>
          </a:lstStyle>
          <a:p>
            <a:pPr defTabSz="913972"/>
            <a:fld id="{CF620B30-A6CB-4601-A532-B7627AD20B2E}" type="slidenum">
              <a:rPr lang="en-US" smtClean="0">
                <a:solidFill>
                  <a:prstClr val="black">
                    <a:tint val="75000"/>
                  </a:prstClr>
                </a:solidFill>
              </a:rPr>
              <a:pPr defTabSz="913972"/>
              <a:t>‹#›</a:t>
            </a:fld>
            <a:endParaRPr lang="en-US">
              <a:solidFill>
                <a:prstClr val="black">
                  <a:tint val="75000"/>
                </a:prstClr>
              </a:solidFill>
            </a:endParaRPr>
          </a:p>
        </p:txBody>
      </p:sp>
      <p:cxnSp>
        <p:nvCxnSpPr>
          <p:cNvPr id="8" name="Straight Connector 7"/>
          <p:cNvCxnSpPr/>
          <p:nvPr/>
        </p:nvCxnSpPr>
        <p:spPr>
          <a:xfrm>
            <a:off x="0" y="762000"/>
            <a:ext cx="91440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294120"/>
            <a:ext cx="9144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228080"/>
            <a:ext cx="9144000"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331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3972" rtl="0" eaLnBrk="1" latinLnBrk="0" hangingPunct="1">
        <a:spcBef>
          <a:spcPct val="0"/>
        </a:spcBef>
        <a:buNone/>
        <a:defRPr sz="3600" kern="1200">
          <a:solidFill>
            <a:schemeClr val="accent1">
              <a:lumMod val="75000"/>
            </a:schemeClr>
          </a:solidFill>
          <a:latin typeface="+mj-lt"/>
          <a:ea typeface="+mj-ea"/>
          <a:cs typeface="+mj-cs"/>
        </a:defRPr>
      </a:lvl1pPr>
    </p:titleStyle>
    <p:bodyStyle>
      <a:lvl1pPr marL="342739" indent="-342739" algn="l" defTabSz="9139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602" indent="-285616"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2466" indent="-228492" algn="l" defTabSz="913972"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599451"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438"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424"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411"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396"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382"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972" rtl="0" eaLnBrk="1" latinLnBrk="0" hangingPunct="1">
        <a:defRPr sz="1800" kern="1200">
          <a:solidFill>
            <a:schemeClr val="tx1"/>
          </a:solidFill>
          <a:latin typeface="+mn-lt"/>
          <a:ea typeface="+mn-ea"/>
          <a:cs typeface="+mn-cs"/>
        </a:defRPr>
      </a:lvl1pPr>
      <a:lvl2pPr marL="456986"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9" algn="l" defTabSz="913972" rtl="0" eaLnBrk="1" latinLnBrk="0" hangingPunct="1">
        <a:defRPr sz="1800" kern="1200">
          <a:solidFill>
            <a:schemeClr val="tx1"/>
          </a:solidFill>
          <a:latin typeface="+mn-lt"/>
          <a:ea typeface="+mn-ea"/>
          <a:cs typeface="+mn-cs"/>
        </a:defRPr>
      </a:lvl4pPr>
      <a:lvl5pPr marL="1827945" algn="l" defTabSz="913972" rtl="0" eaLnBrk="1" latinLnBrk="0" hangingPunct="1">
        <a:defRPr sz="1800" kern="1200">
          <a:solidFill>
            <a:schemeClr val="tx1"/>
          </a:solidFill>
          <a:latin typeface="+mn-lt"/>
          <a:ea typeface="+mn-ea"/>
          <a:cs typeface="+mn-cs"/>
        </a:defRPr>
      </a:lvl5pPr>
      <a:lvl6pPr marL="2284932" algn="l" defTabSz="913972" rtl="0" eaLnBrk="1" latinLnBrk="0" hangingPunct="1">
        <a:defRPr sz="1800" kern="1200">
          <a:solidFill>
            <a:schemeClr val="tx1"/>
          </a:solidFill>
          <a:latin typeface="+mn-lt"/>
          <a:ea typeface="+mn-ea"/>
          <a:cs typeface="+mn-cs"/>
        </a:defRPr>
      </a:lvl6pPr>
      <a:lvl7pPr marL="2741916" algn="l" defTabSz="913972" rtl="0" eaLnBrk="1" latinLnBrk="0" hangingPunct="1">
        <a:defRPr sz="1800" kern="1200">
          <a:solidFill>
            <a:schemeClr val="tx1"/>
          </a:solidFill>
          <a:latin typeface="+mn-lt"/>
          <a:ea typeface="+mn-ea"/>
          <a:cs typeface="+mn-cs"/>
        </a:defRPr>
      </a:lvl7pPr>
      <a:lvl8pPr marL="3198904" algn="l" defTabSz="913972" rtl="0" eaLnBrk="1" latinLnBrk="0" hangingPunct="1">
        <a:defRPr sz="1800" kern="1200">
          <a:solidFill>
            <a:schemeClr val="tx1"/>
          </a:solidFill>
          <a:latin typeface="+mn-lt"/>
          <a:ea typeface="+mn-ea"/>
          <a:cs typeface="+mn-cs"/>
        </a:defRPr>
      </a:lvl8pPr>
      <a:lvl9pPr marL="3655888" algn="l" defTabSz="9139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639762"/>
          </a:xfrm>
          <a:prstGeom prst="rect">
            <a:avLst/>
          </a:prstGeom>
        </p:spPr>
        <p:txBody>
          <a:bodyPr vert="horz" lIns="91407" tIns="45704" rIns="91407" bIns="45704"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371603"/>
            <a:ext cx="8229600" cy="4525963"/>
          </a:xfrm>
          <a:prstGeom prst="rect">
            <a:avLst/>
          </a:prstGeom>
        </p:spPr>
        <p:txBody>
          <a:bodyPr vert="horz" lIns="91407" tIns="45704" rIns="91407" bIns="45704"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07" tIns="45704" rIns="91407" bIns="45704" rtlCol="0" anchor="ctr"/>
          <a:lstStyle>
            <a:lvl1pPr algn="l">
              <a:defRPr sz="1200">
                <a:solidFill>
                  <a:schemeClr val="tx1">
                    <a:tint val="75000"/>
                  </a:schemeClr>
                </a:solidFill>
              </a:defRPr>
            </a:lvl1pPr>
          </a:lstStyle>
          <a:p>
            <a:pPr defTabSz="914079"/>
            <a:fld id="{6CB20D20-F846-4056-A3F4-F486CA15A473}" type="datetime1">
              <a:rPr lang="en-US" smtClean="0">
                <a:solidFill>
                  <a:prstClr val="black">
                    <a:tint val="75000"/>
                  </a:prstClr>
                </a:solidFill>
              </a:rPr>
              <a:pPr defTabSz="914079"/>
              <a:t>8/4/2020</a:t>
            </a:fld>
            <a:endParaRPr lang="en-US">
              <a:solidFill>
                <a:prstClr val="black">
                  <a:tint val="75000"/>
                </a:prstClr>
              </a:solidFill>
            </a:endParaRPr>
          </a:p>
        </p:txBody>
      </p:sp>
      <p:sp>
        <p:nvSpPr>
          <p:cNvPr id="5" name="Footer Placeholder 4"/>
          <p:cNvSpPr>
            <a:spLocks noGrp="1"/>
          </p:cNvSpPr>
          <p:nvPr>
            <p:ph type="ftr" sz="quarter" idx="3"/>
          </p:nvPr>
        </p:nvSpPr>
        <p:spPr>
          <a:xfrm>
            <a:off x="2774373" y="6356350"/>
            <a:ext cx="3581400" cy="365125"/>
          </a:xfrm>
          <a:prstGeom prst="rect">
            <a:avLst/>
          </a:prstGeom>
        </p:spPr>
        <p:txBody>
          <a:bodyPr vert="horz" lIns="91407" tIns="45704" rIns="91407" bIns="45704" rtlCol="0" anchor="ctr"/>
          <a:lstStyle>
            <a:lvl1pPr algn="ctr">
              <a:defRPr sz="1200">
                <a:solidFill>
                  <a:schemeClr val="tx1">
                    <a:tint val="75000"/>
                  </a:schemeClr>
                </a:solidFill>
              </a:defRPr>
            </a:lvl1pPr>
          </a:lstStyle>
          <a:p>
            <a:pPr defTabSz="914079"/>
            <a:r>
              <a:rPr lang="en-US">
                <a:solidFill>
                  <a:prstClr val="black">
                    <a:tint val="75000"/>
                  </a:prstClr>
                </a:solidFill>
              </a:rPr>
              <a:t>DRAFT - PRE-DECISIONAL - NOT FOR DISTRIBUTION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07" tIns="45704" rIns="91407" bIns="45704" rtlCol="0" anchor="ctr"/>
          <a:lstStyle>
            <a:lvl1pPr algn="r">
              <a:defRPr sz="1200">
                <a:solidFill>
                  <a:schemeClr val="tx1">
                    <a:tint val="75000"/>
                  </a:schemeClr>
                </a:solidFill>
              </a:defRPr>
            </a:lvl1pPr>
          </a:lstStyle>
          <a:p>
            <a:pPr defTabSz="914079"/>
            <a:fld id="{CF620B30-A6CB-4601-A532-B7627AD20B2E}" type="slidenum">
              <a:rPr lang="en-US" smtClean="0">
                <a:solidFill>
                  <a:prstClr val="black">
                    <a:tint val="75000"/>
                  </a:prstClr>
                </a:solidFill>
              </a:rPr>
              <a:pPr defTabSz="914079"/>
              <a:t>‹#›</a:t>
            </a:fld>
            <a:endParaRPr lang="en-US">
              <a:solidFill>
                <a:prstClr val="black">
                  <a:tint val="75000"/>
                </a:prstClr>
              </a:solidFill>
            </a:endParaRPr>
          </a:p>
        </p:txBody>
      </p:sp>
      <p:cxnSp>
        <p:nvCxnSpPr>
          <p:cNvPr id="8" name="Straight Connector 7"/>
          <p:cNvCxnSpPr/>
          <p:nvPr/>
        </p:nvCxnSpPr>
        <p:spPr>
          <a:xfrm>
            <a:off x="0" y="762000"/>
            <a:ext cx="91440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294120"/>
            <a:ext cx="9144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228080"/>
            <a:ext cx="9144000"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654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079" rtl="0" eaLnBrk="1" latinLnBrk="0" hangingPunct="1">
        <a:spcBef>
          <a:spcPct val="0"/>
        </a:spcBef>
        <a:buNone/>
        <a:defRPr sz="3600" kern="1200">
          <a:solidFill>
            <a:schemeClr val="accent1">
              <a:lumMod val="75000"/>
            </a:schemeClr>
          </a:solidFill>
          <a:latin typeface="+mj-lt"/>
          <a:ea typeface="+mj-ea"/>
          <a:cs typeface="+mj-cs"/>
        </a:defRPr>
      </a:lvl1pPr>
    </p:titleStyle>
    <p:bodyStyle>
      <a:lvl1pPr marL="342780" indent="-342780" algn="l" defTabSz="91407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689" indent="-285650"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2599" indent="-228519" algn="l" defTabSz="914079"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599638"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678"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718"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758"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97"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837"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079" rtl="0" eaLnBrk="1" latinLnBrk="0" hangingPunct="1">
        <a:defRPr sz="1800" kern="1200">
          <a:solidFill>
            <a:schemeClr val="tx1"/>
          </a:solidFill>
          <a:latin typeface="+mn-lt"/>
          <a:ea typeface="+mn-ea"/>
          <a:cs typeface="+mn-cs"/>
        </a:defRPr>
      </a:lvl1pPr>
      <a:lvl2pPr marL="457039" algn="l" defTabSz="914079" rtl="0" eaLnBrk="1" latinLnBrk="0" hangingPunct="1">
        <a:defRPr sz="1800" kern="1200">
          <a:solidFill>
            <a:schemeClr val="tx1"/>
          </a:solidFill>
          <a:latin typeface="+mn-lt"/>
          <a:ea typeface="+mn-ea"/>
          <a:cs typeface="+mn-cs"/>
        </a:defRPr>
      </a:lvl2pPr>
      <a:lvl3pPr marL="914079" algn="l" defTabSz="914079" rtl="0" eaLnBrk="1" latinLnBrk="0" hangingPunct="1">
        <a:defRPr sz="1800" kern="1200">
          <a:solidFill>
            <a:schemeClr val="tx1"/>
          </a:solidFill>
          <a:latin typeface="+mn-lt"/>
          <a:ea typeface="+mn-ea"/>
          <a:cs typeface="+mn-cs"/>
        </a:defRPr>
      </a:lvl3pPr>
      <a:lvl4pPr marL="1371119" algn="l" defTabSz="914079" rtl="0" eaLnBrk="1" latinLnBrk="0" hangingPunct="1">
        <a:defRPr sz="1800" kern="1200">
          <a:solidFill>
            <a:schemeClr val="tx1"/>
          </a:solidFill>
          <a:latin typeface="+mn-lt"/>
          <a:ea typeface="+mn-ea"/>
          <a:cs typeface="+mn-cs"/>
        </a:defRPr>
      </a:lvl4pPr>
      <a:lvl5pPr marL="1828159" algn="l" defTabSz="914079" rtl="0" eaLnBrk="1" latinLnBrk="0" hangingPunct="1">
        <a:defRPr sz="1800" kern="1200">
          <a:solidFill>
            <a:schemeClr val="tx1"/>
          </a:solidFill>
          <a:latin typeface="+mn-lt"/>
          <a:ea typeface="+mn-ea"/>
          <a:cs typeface="+mn-cs"/>
        </a:defRPr>
      </a:lvl5pPr>
      <a:lvl6pPr marL="2285199" algn="l" defTabSz="914079" rtl="0" eaLnBrk="1" latinLnBrk="0" hangingPunct="1">
        <a:defRPr sz="1800" kern="1200">
          <a:solidFill>
            <a:schemeClr val="tx1"/>
          </a:solidFill>
          <a:latin typeface="+mn-lt"/>
          <a:ea typeface="+mn-ea"/>
          <a:cs typeface="+mn-cs"/>
        </a:defRPr>
      </a:lvl6pPr>
      <a:lvl7pPr marL="2742237" algn="l" defTabSz="914079" rtl="0" eaLnBrk="1" latinLnBrk="0" hangingPunct="1">
        <a:defRPr sz="1800" kern="1200">
          <a:solidFill>
            <a:schemeClr val="tx1"/>
          </a:solidFill>
          <a:latin typeface="+mn-lt"/>
          <a:ea typeface="+mn-ea"/>
          <a:cs typeface="+mn-cs"/>
        </a:defRPr>
      </a:lvl7pPr>
      <a:lvl8pPr marL="3199278" algn="l" defTabSz="914079" rtl="0" eaLnBrk="1" latinLnBrk="0" hangingPunct="1">
        <a:defRPr sz="1800" kern="1200">
          <a:solidFill>
            <a:schemeClr val="tx1"/>
          </a:solidFill>
          <a:latin typeface="+mn-lt"/>
          <a:ea typeface="+mn-ea"/>
          <a:cs typeface="+mn-cs"/>
        </a:defRPr>
      </a:lvl8pPr>
      <a:lvl9pPr marL="3656316" algn="l" defTabSz="91407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nrel.gov/docs/fy17osti/68737.pdf" TargetMode="External"/><Relationship Id="rId3" Type="http://schemas.openxmlformats.org/officeDocument/2006/relationships/hyperlink" Target="https://github.nrel.gov/jeichman/RODeO" TargetMode="External"/><Relationship Id="rId7" Type="http://schemas.openxmlformats.org/officeDocument/2006/relationships/hyperlink" Target="https://doi.org/10.1016/j.joule.2019.07.006" TargetMode="External"/><Relationship Id="rId2" Type="http://schemas.openxmlformats.org/officeDocument/2006/relationships/hyperlink" Target="mailto:Joshua.Eichman@NREL.gov" TargetMode="External"/><Relationship Id="rId1" Type="http://schemas.openxmlformats.org/officeDocument/2006/relationships/slideLayout" Target="../slideLayouts/slideLayout2.xml"/><Relationship Id="rId6" Type="http://schemas.openxmlformats.org/officeDocument/2006/relationships/hyperlink" Target="http://www.nrel.gov/docs/fy17osti/67384.pdf" TargetMode="External"/><Relationship Id="rId5" Type="http://schemas.openxmlformats.org/officeDocument/2006/relationships/hyperlink" Target="http://www.nrel.gov/docs/fy16osti/65856.pdf" TargetMode="External"/><Relationship Id="rId10" Type="http://schemas.openxmlformats.org/officeDocument/2006/relationships/image" Target="../media/image1.tif"/><Relationship Id="rId4" Type="http://schemas.openxmlformats.org/officeDocument/2006/relationships/hyperlink" Target="https://www.nrel.gov/docs/fy20osti/75635.pdf" TargetMode="External"/><Relationship Id="rId9" Type="http://schemas.openxmlformats.org/officeDocument/2006/relationships/hyperlink" Target="https://www.hydrogen.energy.gov/pdfs/review16/tv031_hovsapian_2016_o.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483300" y="3515032"/>
            <a:ext cx="4040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523670" y="684866"/>
            <a:ext cx="0" cy="558522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1" y="121963"/>
            <a:ext cx="7564207" cy="359850"/>
          </a:xfrm>
          <a:prstGeom prst="rect">
            <a:avLst/>
          </a:prstGeom>
          <a:noFill/>
        </p:spPr>
        <p:txBody>
          <a:bodyPr wrap="square" lIns="82048" tIns="41025" rIns="82048" bIns="41025" rtlCol="0">
            <a:spAutoFit/>
          </a:bodyPr>
          <a:lstStyle/>
          <a:p>
            <a:pPr algn="ctr"/>
            <a:r>
              <a:rPr lang="en-US" b="1" dirty="0"/>
              <a:t>Revenue, Operation, and Device Optimization Model (</a:t>
            </a:r>
            <a:r>
              <a:rPr lang="en-US" b="1" dirty="0" err="1"/>
              <a:t>RODeO</a:t>
            </a:r>
            <a:r>
              <a:rPr lang="en-US" b="1" dirty="0"/>
              <a:t>)</a:t>
            </a:r>
          </a:p>
        </p:txBody>
      </p:sp>
      <p:sp>
        <p:nvSpPr>
          <p:cNvPr id="12" name="TextBox 11"/>
          <p:cNvSpPr txBox="1"/>
          <p:nvPr/>
        </p:nvSpPr>
        <p:spPr>
          <a:xfrm>
            <a:off x="4653668" y="447301"/>
            <a:ext cx="4293358" cy="5899828"/>
          </a:xfrm>
          <a:prstGeom prst="rect">
            <a:avLst/>
          </a:prstGeom>
          <a:noFill/>
        </p:spPr>
        <p:txBody>
          <a:bodyPr wrap="square" lIns="82048" tIns="41025" rIns="82048" bIns="41025" rtlCol="0">
            <a:spAutoFit/>
          </a:bodyPr>
          <a:lstStyle/>
          <a:p>
            <a:r>
              <a:rPr lang="en-US" sz="1400" b="1" dirty="0"/>
              <a:t>Model Details</a:t>
            </a:r>
          </a:p>
          <a:p>
            <a:pPr marL="307682" indent="-307682">
              <a:buFont typeface="Arial" panose="020B0604020202020204" pitchFamily="34" charset="0"/>
              <a:buChar char="•"/>
            </a:pPr>
            <a:r>
              <a:rPr lang="en-US" sz="1400" dirty="0"/>
              <a:t>Name: </a:t>
            </a:r>
            <a:r>
              <a:rPr lang="en-US" sz="1400" dirty="0" err="1"/>
              <a:t>RODeO</a:t>
            </a:r>
            <a:r>
              <a:rPr lang="en-US" sz="1400" dirty="0"/>
              <a:t> (Revenue, Operation, and Device Optimization) </a:t>
            </a:r>
          </a:p>
          <a:p>
            <a:pPr marL="307682" indent="-307682">
              <a:buFont typeface="Arial" panose="020B0604020202020204" pitchFamily="34" charset="0"/>
              <a:buChar char="•"/>
            </a:pPr>
            <a:r>
              <a:rPr lang="en-US" sz="1400" dirty="0"/>
              <a:t>Purpose: Fixed-price optimization</a:t>
            </a:r>
          </a:p>
          <a:p>
            <a:pPr marL="307682" indent="-307682">
              <a:buFont typeface="Arial" panose="020B0604020202020204" pitchFamily="34" charset="0"/>
              <a:buChar char="•"/>
            </a:pPr>
            <a:r>
              <a:rPr lang="en-US" sz="1400" dirty="0"/>
              <a:t>Temporal Resolution: typically 5min to 1 </a:t>
            </a:r>
            <a:r>
              <a:rPr lang="en-US" sz="1400" dirty="0" err="1"/>
              <a:t>hr</a:t>
            </a:r>
            <a:r>
              <a:rPr lang="en-US" sz="1400" dirty="0"/>
              <a:t> but can be adjusted</a:t>
            </a:r>
          </a:p>
          <a:p>
            <a:pPr marL="307682" indent="-307682">
              <a:buFont typeface="Arial" panose="020B0604020202020204" pitchFamily="34" charset="0"/>
              <a:buChar char="•"/>
            </a:pPr>
            <a:r>
              <a:rPr lang="en-US" sz="1400" dirty="0"/>
              <a:t>Temporal Scope: From 1 month to 3 years</a:t>
            </a:r>
          </a:p>
          <a:p>
            <a:pPr marL="307682" indent="-307682">
              <a:buFont typeface="Arial" panose="020B0604020202020204" pitchFamily="34" charset="0"/>
              <a:buChar char="•"/>
            </a:pPr>
            <a:r>
              <a:rPr lang="en-US" sz="1400" dirty="0"/>
              <a:t>Spatial Resolution: single location (node/region/etc.)</a:t>
            </a:r>
          </a:p>
          <a:p>
            <a:pPr marL="307682" indent="-307682">
              <a:buFont typeface="Arial" panose="020B0604020202020204" pitchFamily="34" charset="0"/>
              <a:buChar char="•"/>
            </a:pPr>
            <a:r>
              <a:rPr lang="en-US" sz="1400" dirty="0"/>
              <a:t>Spatial Scope: single location (node/region/etc.) can include many devices but all are aggregated under one node for wholesale or retail price calculations</a:t>
            </a:r>
          </a:p>
          <a:p>
            <a:pPr marL="307682" indent="-307682">
              <a:buFont typeface="Arial" panose="020B0604020202020204" pitchFamily="34" charset="0"/>
              <a:buChar char="•"/>
            </a:pPr>
            <a:r>
              <a:rPr lang="en-US" sz="1400" dirty="0"/>
              <a:t>System scope: Simulates participation in wholesale and retail, electric and gas markets</a:t>
            </a:r>
          </a:p>
          <a:p>
            <a:pPr marL="307682" indent="-307682">
              <a:buFont typeface="Arial" panose="020B0604020202020204" pitchFamily="34" charset="0"/>
              <a:buChar char="•"/>
            </a:pPr>
            <a:r>
              <a:rPr lang="en-US" sz="1400" dirty="0"/>
              <a:t>Modeling paradigm: Optimization</a:t>
            </a:r>
          </a:p>
          <a:p>
            <a:pPr marL="307682" indent="-307682">
              <a:buFont typeface="Arial" panose="020B0604020202020204" pitchFamily="34" charset="0"/>
              <a:buChar char="•"/>
            </a:pPr>
            <a:r>
              <a:rPr lang="en-US" sz="1400" dirty="0"/>
              <a:t>Major processes modeled: Revenue maximization</a:t>
            </a:r>
          </a:p>
          <a:p>
            <a:pPr marL="307682" indent="-307682">
              <a:buFont typeface="Arial" panose="020B0604020202020204" pitchFamily="34" charset="0"/>
              <a:buChar char="•"/>
            </a:pPr>
            <a:r>
              <a:rPr lang="en-US" sz="1400" dirty="0"/>
              <a:t>Uncertainty treatment: Scenarios</a:t>
            </a:r>
          </a:p>
          <a:p>
            <a:pPr marL="307682" indent="-307682">
              <a:buFont typeface="Arial" panose="020B0604020202020204" pitchFamily="34" charset="0"/>
              <a:buChar char="•"/>
            </a:pPr>
            <a:r>
              <a:rPr lang="en-US" sz="1400" dirty="0"/>
              <a:t>Computational scalability: Model typically runs fast (30sec – 5 min) and it can be run in parallel</a:t>
            </a:r>
          </a:p>
          <a:p>
            <a:pPr marL="307682" indent="-307682">
              <a:buFont typeface="Arial" panose="020B0604020202020204" pitchFamily="34" charset="0"/>
              <a:buChar char="•"/>
            </a:pPr>
            <a:r>
              <a:rPr lang="en-US" sz="1400" dirty="0"/>
              <a:t>Use of HPC: Possible</a:t>
            </a:r>
          </a:p>
          <a:p>
            <a:pPr marL="307682" indent="-307682">
              <a:buFont typeface="Arial" panose="020B0604020202020204" pitchFamily="34" charset="0"/>
              <a:buChar char="•"/>
            </a:pPr>
            <a:r>
              <a:rPr lang="en-US" sz="1400" dirty="0"/>
              <a:t>Primary development organization: NREL</a:t>
            </a:r>
          </a:p>
          <a:p>
            <a:pPr marL="307682" indent="-307682">
              <a:buFont typeface="Arial" panose="020B0604020202020204" pitchFamily="34" charset="0"/>
              <a:buChar char="•"/>
            </a:pPr>
            <a:r>
              <a:rPr lang="en-US" sz="1400" dirty="0"/>
              <a:t>Source Language: GAMS</a:t>
            </a:r>
          </a:p>
          <a:p>
            <a:pPr marL="307682" indent="-307682">
              <a:buFont typeface="Arial" panose="020B0604020202020204" pitchFamily="34" charset="0"/>
              <a:buChar char="•"/>
            </a:pPr>
            <a:r>
              <a:rPr lang="en-US" sz="1400" dirty="0"/>
              <a:t>Platform: Cross-platform</a:t>
            </a:r>
          </a:p>
          <a:p>
            <a:pPr marL="307682" indent="-307682">
              <a:buFont typeface="Arial" panose="020B0604020202020204" pitchFamily="34" charset="0"/>
              <a:buChar char="•"/>
            </a:pPr>
            <a:r>
              <a:rPr lang="en-US" sz="1400" dirty="0"/>
              <a:t>License:  Exploring open-sourcing</a:t>
            </a:r>
          </a:p>
          <a:p>
            <a:pPr marL="307682" indent="-307682">
              <a:buFont typeface="Arial" panose="020B0604020202020204" pitchFamily="34" charset="0"/>
              <a:buChar char="•"/>
            </a:pPr>
            <a:r>
              <a:rPr lang="en-US" sz="1400" dirty="0"/>
              <a:t>Source: Lab-developed</a:t>
            </a:r>
          </a:p>
          <a:p>
            <a:pPr marL="307682" indent="-307682">
              <a:buFont typeface="Arial" panose="020B0604020202020204" pitchFamily="34" charset="0"/>
              <a:buChar char="•"/>
            </a:pPr>
            <a:r>
              <a:rPr lang="en-US" sz="1400" dirty="0"/>
              <a:t>Dataset restrictions: None</a:t>
            </a:r>
          </a:p>
          <a:p>
            <a:pPr marL="307682" indent="-307682">
              <a:buFont typeface="Arial" panose="020B0604020202020204" pitchFamily="34" charset="0"/>
              <a:buChar char="•"/>
            </a:pPr>
            <a:r>
              <a:rPr lang="en-US" sz="1400" dirty="0"/>
              <a:t>NREL PI: </a:t>
            </a:r>
            <a:r>
              <a:rPr lang="en-US" sz="1400" dirty="0">
                <a:hlinkClick r:id="rId2"/>
              </a:rPr>
              <a:t>Joshua.Eichman@NREL.gov</a:t>
            </a:r>
            <a:r>
              <a:rPr lang="en-US" sz="1400" dirty="0"/>
              <a:t> </a:t>
            </a:r>
          </a:p>
          <a:p>
            <a:pPr marL="307682" indent="-307682">
              <a:buFont typeface="Arial" panose="020B0604020202020204" pitchFamily="34" charset="0"/>
              <a:buChar char="•"/>
            </a:pPr>
            <a:r>
              <a:rPr lang="en-US" sz="1400" dirty="0"/>
              <a:t>Link: </a:t>
            </a:r>
            <a:r>
              <a:rPr lang="en-US" sz="1400" dirty="0">
                <a:hlinkClick r:id="rId3"/>
              </a:rPr>
              <a:t>https://github.nrel.gov/jeichman/RODeO</a:t>
            </a:r>
            <a:r>
              <a:rPr lang="en-US" sz="1400" dirty="0"/>
              <a:t> </a:t>
            </a:r>
          </a:p>
        </p:txBody>
      </p:sp>
      <p:sp>
        <p:nvSpPr>
          <p:cNvPr id="13" name="TextBox 12"/>
          <p:cNvSpPr txBox="1"/>
          <p:nvPr/>
        </p:nvSpPr>
        <p:spPr>
          <a:xfrm>
            <a:off x="167154" y="3542072"/>
            <a:ext cx="4356516" cy="3314505"/>
          </a:xfrm>
          <a:prstGeom prst="rect">
            <a:avLst/>
          </a:prstGeom>
          <a:noFill/>
        </p:spPr>
        <p:txBody>
          <a:bodyPr wrap="square" lIns="82048" tIns="41025" rIns="82048" bIns="41025" rtlCol="0">
            <a:spAutoFit/>
          </a:bodyPr>
          <a:lstStyle/>
          <a:p>
            <a:r>
              <a:rPr lang="en-US" sz="1400" b="1" dirty="0"/>
              <a:t>Prior Applications</a:t>
            </a:r>
          </a:p>
          <a:p>
            <a:pPr marL="307682" indent="-307682">
              <a:buFont typeface="Arial" panose="020B0604020202020204" pitchFamily="34" charset="0"/>
              <a:buChar char="•"/>
            </a:pPr>
            <a:r>
              <a:rPr lang="en-US" sz="1400" dirty="0">
                <a:hlinkClick r:id="rId4"/>
              </a:rPr>
              <a:t>Multi-market optimization</a:t>
            </a:r>
            <a:r>
              <a:rPr lang="en-US" sz="1400" dirty="0"/>
              <a:t>, </a:t>
            </a:r>
            <a:r>
              <a:rPr lang="en-US" sz="1400" dirty="0">
                <a:hlinkClick r:id="rId5"/>
              </a:rPr>
              <a:t>Wholesale market revenue comparison</a:t>
            </a:r>
            <a:r>
              <a:rPr lang="en-US" sz="1400" dirty="0"/>
              <a:t>, </a:t>
            </a:r>
            <a:r>
              <a:rPr lang="en-US" sz="1400" dirty="0">
                <a:hlinkClick r:id="rId6"/>
              </a:rPr>
              <a:t>Hydrogen business case assessment</a:t>
            </a:r>
            <a:r>
              <a:rPr lang="en-US" sz="1400" dirty="0"/>
              <a:t>, </a:t>
            </a:r>
            <a:r>
              <a:rPr lang="en-US" sz="1400" dirty="0">
                <a:hlinkClick r:id="rId7"/>
              </a:rPr>
              <a:t>Retail rate optimization</a:t>
            </a:r>
            <a:r>
              <a:rPr lang="en-US" sz="1400" dirty="0"/>
              <a:t>, Off-shore wind farm revenue, </a:t>
            </a:r>
            <a:r>
              <a:rPr lang="en-US" sz="1400" dirty="0">
                <a:hlinkClick r:id="rId8"/>
              </a:rPr>
              <a:t>PV+Storage</a:t>
            </a:r>
            <a:r>
              <a:rPr lang="en-US" sz="1400" dirty="0"/>
              <a:t>, </a:t>
            </a:r>
            <a:r>
              <a:rPr lang="en-US" sz="1400" dirty="0">
                <a:hlinkClick r:id="rId9"/>
              </a:rPr>
              <a:t>Real-time optimization control of electrolyzer</a:t>
            </a:r>
            <a:r>
              <a:rPr lang="en-US" sz="1400" dirty="0"/>
              <a:t>, Fleet-wide EV bus optimization, hybrid power plant comparison (PV, wind and hydropower plus storage)</a:t>
            </a:r>
          </a:p>
          <a:p>
            <a:pPr marL="307682" indent="-307682">
              <a:buFont typeface="Arial" panose="020B0604020202020204" pitchFamily="34" charset="0"/>
              <a:buChar char="•"/>
            </a:pPr>
            <a:r>
              <a:rPr lang="en-US" sz="1400" dirty="0"/>
              <a:t>Research questions: </a:t>
            </a:r>
          </a:p>
          <a:p>
            <a:pPr marL="764828" lvl="1" indent="-307682">
              <a:buFont typeface="Arial" panose="020B0604020202020204" pitchFamily="34" charset="0"/>
              <a:buChar char="•"/>
            </a:pPr>
            <a:r>
              <a:rPr lang="en-US" sz="1400" dirty="0"/>
              <a:t>How should a device(s) operate to maximize revenue?</a:t>
            </a:r>
          </a:p>
          <a:p>
            <a:pPr marL="764828" lvl="1" indent="-307682">
              <a:buFont typeface="Arial" panose="020B0604020202020204" pitchFamily="34" charset="0"/>
              <a:buChar char="•"/>
            </a:pPr>
            <a:r>
              <a:rPr lang="en-US" sz="1400" dirty="0"/>
              <a:t>Is a device economically competitive?</a:t>
            </a:r>
          </a:p>
          <a:p>
            <a:pPr marL="764828" lvl="1" indent="-307682">
              <a:buFont typeface="Arial" panose="020B0604020202020204" pitchFamily="34" charset="0"/>
              <a:buChar char="•"/>
            </a:pPr>
            <a:r>
              <a:rPr lang="en-US" sz="1400" dirty="0"/>
              <a:t>How to optimally stack multiple value streams?</a:t>
            </a:r>
          </a:p>
          <a:p>
            <a:pPr marL="307682" indent="-307682">
              <a:buFont typeface="Arial" panose="020B0604020202020204" pitchFamily="34" charset="0"/>
              <a:buChar char="•"/>
            </a:pPr>
            <a:r>
              <a:rPr lang="en-US" sz="1400" dirty="0"/>
              <a:t>Client and stakeholder involvement: DOE, CARB, PG&amp;E, GO-Biz, EPRI, SoCalGas</a:t>
            </a:r>
          </a:p>
        </p:txBody>
      </p:sp>
      <p:grpSp>
        <p:nvGrpSpPr>
          <p:cNvPr id="4" name="Group 3">
            <a:extLst>
              <a:ext uri="{FF2B5EF4-FFF2-40B4-BE49-F238E27FC236}">
                <a16:creationId xmlns:a16="http://schemas.microsoft.com/office/drawing/2014/main" id="{45048E3E-3610-47F4-B245-2D5AB781D7CA}"/>
              </a:ext>
            </a:extLst>
          </p:cNvPr>
          <p:cNvGrpSpPr>
            <a:grpSpLocks noChangeAspect="1"/>
          </p:cNvGrpSpPr>
          <p:nvPr/>
        </p:nvGrpSpPr>
        <p:grpSpPr>
          <a:xfrm>
            <a:off x="84333" y="580509"/>
            <a:ext cx="4354905" cy="2908460"/>
            <a:chOff x="18354" y="556109"/>
            <a:chExt cx="4486863" cy="2996589"/>
          </a:xfrm>
        </p:grpSpPr>
        <p:pic>
          <p:nvPicPr>
            <p:cNvPr id="8" name="Picture 7">
              <a:extLst>
                <a:ext uri="{FF2B5EF4-FFF2-40B4-BE49-F238E27FC236}">
                  <a16:creationId xmlns:a16="http://schemas.microsoft.com/office/drawing/2014/main" id="{6BC5AD3E-C861-4947-BA5B-B79E474D677B}"/>
                </a:ext>
              </a:extLst>
            </p:cNvPr>
            <p:cNvPicPr>
              <a:picLocks noChangeAspect="1"/>
            </p:cNvPicPr>
            <p:nvPr/>
          </p:nvPicPr>
          <p:blipFill rotWithShape="1">
            <a:blip r:embed="rId10"/>
            <a:srcRect r="2022"/>
            <a:stretch/>
          </p:blipFill>
          <p:spPr>
            <a:xfrm>
              <a:off x="18354" y="556109"/>
              <a:ext cx="4486863" cy="2996589"/>
            </a:xfrm>
            <a:prstGeom prst="rect">
              <a:avLst/>
            </a:prstGeom>
          </p:spPr>
        </p:pic>
        <p:sp>
          <p:nvSpPr>
            <p:cNvPr id="3" name="TextBox 2">
              <a:extLst>
                <a:ext uri="{FF2B5EF4-FFF2-40B4-BE49-F238E27FC236}">
                  <a16:creationId xmlns:a16="http://schemas.microsoft.com/office/drawing/2014/main" id="{34C8A3A8-5C8B-4F6B-8B1F-0AD812B401A1}"/>
                </a:ext>
              </a:extLst>
            </p:cNvPr>
            <p:cNvSpPr txBox="1"/>
            <p:nvPr/>
          </p:nvSpPr>
          <p:spPr>
            <a:xfrm>
              <a:off x="1805220" y="873953"/>
              <a:ext cx="976549" cy="369332"/>
            </a:xfrm>
            <a:prstGeom prst="rect">
              <a:avLst/>
            </a:prstGeom>
            <a:noFill/>
          </p:spPr>
          <p:txBody>
            <a:bodyPr wrap="none" rtlCol="0">
              <a:spAutoFit/>
            </a:bodyPr>
            <a:lstStyle/>
            <a:p>
              <a:r>
                <a:rPr lang="en-US" dirty="0"/>
                <a:t>Islanded</a:t>
              </a:r>
            </a:p>
          </p:txBody>
        </p:sp>
        <p:sp>
          <p:nvSpPr>
            <p:cNvPr id="10" name="TextBox 9">
              <a:extLst>
                <a:ext uri="{FF2B5EF4-FFF2-40B4-BE49-F238E27FC236}">
                  <a16:creationId xmlns:a16="http://schemas.microsoft.com/office/drawing/2014/main" id="{C0BBB7CD-A572-46CC-B08D-72D57C5F4750}"/>
                </a:ext>
              </a:extLst>
            </p:cNvPr>
            <p:cNvSpPr txBox="1"/>
            <p:nvPr/>
          </p:nvSpPr>
          <p:spPr>
            <a:xfrm>
              <a:off x="2772696" y="1236105"/>
              <a:ext cx="1133900" cy="369332"/>
            </a:xfrm>
            <a:prstGeom prst="rect">
              <a:avLst/>
            </a:prstGeom>
            <a:noFill/>
          </p:spPr>
          <p:txBody>
            <a:bodyPr wrap="none" rtlCol="0">
              <a:spAutoFit/>
            </a:bodyPr>
            <a:lstStyle/>
            <a:p>
              <a:r>
                <a:rPr lang="en-US" dirty="0"/>
                <a:t>Separated</a:t>
              </a:r>
            </a:p>
          </p:txBody>
        </p:sp>
        <p:sp>
          <p:nvSpPr>
            <p:cNvPr id="14" name="TextBox 13">
              <a:extLst>
                <a:ext uri="{FF2B5EF4-FFF2-40B4-BE49-F238E27FC236}">
                  <a16:creationId xmlns:a16="http://schemas.microsoft.com/office/drawing/2014/main" id="{73F3FD90-140C-4E81-8397-37DA25C266E5}"/>
                </a:ext>
              </a:extLst>
            </p:cNvPr>
            <p:cNvSpPr txBox="1"/>
            <p:nvPr/>
          </p:nvSpPr>
          <p:spPr>
            <a:xfrm>
              <a:off x="2869291" y="1630176"/>
              <a:ext cx="710387" cy="369332"/>
            </a:xfrm>
            <a:prstGeom prst="rect">
              <a:avLst/>
            </a:prstGeom>
            <a:noFill/>
          </p:spPr>
          <p:txBody>
            <a:bodyPr wrap="none" rtlCol="0">
              <a:spAutoFit/>
            </a:bodyPr>
            <a:lstStyle/>
            <a:p>
              <a:r>
                <a:rPr lang="en-US" dirty="0"/>
                <a:t>Retail</a:t>
              </a:r>
            </a:p>
          </p:txBody>
        </p:sp>
        <p:sp>
          <p:nvSpPr>
            <p:cNvPr id="15" name="TextBox 14">
              <a:extLst>
                <a:ext uri="{FF2B5EF4-FFF2-40B4-BE49-F238E27FC236}">
                  <a16:creationId xmlns:a16="http://schemas.microsoft.com/office/drawing/2014/main" id="{A3F46686-054A-4BE6-BFB6-10FBC36057C9}"/>
                </a:ext>
              </a:extLst>
            </p:cNvPr>
            <p:cNvSpPr txBox="1"/>
            <p:nvPr/>
          </p:nvSpPr>
          <p:spPr>
            <a:xfrm>
              <a:off x="2819566" y="2024247"/>
              <a:ext cx="809837" cy="369332"/>
            </a:xfrm>
            <a:prstGeom prst="rect">
              <a:avLst/>
            </a:prstGeom>
            <a:noFill/>
          </p:spPr>
          <p:txBody>
            <a:bodyPr wrap="none" rtlCol="0">
              <a:spAutoFit/>
            </a:bodyPr>
            <a:lstStyle/>
            <a:p>
              <a:r>
                <a:rPr lang="en-US" dirty="0"/>
                <a:t>Hybrid</a:t>
              </a:r>
            </a:p>
          </p:txBody>
        </p:sp>
        <p:sp>
          <p:nvSpPr>
            <p:cNvPr id="16" name="TextBox 15">
              <a:extLst>
                <a:ext uri="{FF2B5EF4-FFF2-40B4-BE49-F238E27FC236}">
                  <a16:creationId xmlns:a16="http://schemas.microsoft.com/office/drawing/2014/main" id="{1F028A9A-3E71-4ABB-8DFE-3BD67EF79755}"/>
                </a:ext>
              </a:extLst>
            </p:cNvPr>
            <p:cNvSpPr txBox="1"/>
            <p:nvPr/>
          </p:nvSpPr>
          <p:spPr>
            <a:xfrm>
              <a:off x="2582353" y="2418318"/>
              <a:ext cx="1284262" cy="369332"/>
            </a:xfrm>
            <a:prstGeom prst="rect">
              <a:avLst/>
            </a:prstGeom>
            <a:noFill/>
          </p:spPr>
          <p:txBody>
            <a:bodyPr wrap="none" rtlCol="0">
              <a:spAutoFit/>
            </a:bodyPr>
            <a:lstStyle/>
            <a:p>
              <a:r>
                <a:rPr lang="en-US" dirty="0" err="1"/>
                <a:t>Retail+NEM</a:t>
              </a:r>
              <a:endParaRPr lang="en-US" dirty="0"/>
            </a:p>
          </p:txBody>
        </p:sp>
        <p:sp>
          <p:nvSpPr>
            <p:cNvPr id="17" name="TextBox 16">
              <a:extLst>
                <a:ext uri="{FF2B5EF4-FFF2-40B4-BE49-F238E27FC236}">
                  <a16:creationId xmlns:a16="http://schemas.microsoft.com/office/drawing/2014/main" id="{9F4E5AFB-6A2F-4C71-8AC9-288F9BF5C2B2}"/>
                </a:ext>
              </a:extLst>
            </p:cNvPr>
            <p:cNvSpPr txBox="1"/>
            <p:nvPr/>
          </p:nvSpPr>
          <p:spPr>
            <a:xfrm>
              <a:off x="2639228" y="2812388"/>
              <a:ext cx="1170513" cy="369332"/>
            </a:xfrm>
            <a:prstGeom prst="rect">
              <a:avLst/>
            </a:prstGeom>
            <a:noFill/>
          </p:spPr>
          <p:txBody>
            <a:bodyPr wrap="none" rtlCol="0">
              <a:spAutoFit/>
            </a:bodyPr>
            <a:lstStyle/>
            <a:p>
              <a:r>
                <a:rPr lang="en-US" dirty="0"/>
                <a:t>Wholesale</a:t>
              </a:r>
            </a:p>
          </p:txBody>
        </p:sp>
      </p:grpSp>
    </p:spTree>
    <p:extLst>
      <p:ext uri="{BB962C8B-B14F-4D97-AF65-F5344CB8AC3E}">
        <p14:creationId xmlns:p14="http://schemas.microsoft.com/office/powerpoint/2010/main" val="329461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C9FDE860-546A-465D-BAA4-EB51F70670E2}"/>
              </a:ext>
            </a:extLst>
          </p:cNvPr>
          <p:cNvPicPr>
            <a:picLocks noChangeAspect="1"/>
          </p:cNvPicPr>
          <p:nvPr/>
        </p:nvPicPr>
        <p:blipFill>
          <a:blip r:embed="rId2"/>
          <a:stretch>
            <a:fillRect/>
          </a:stretch>
        </p:blipFill>
        <p:spPr>
          <a:xfrm>
            <a:off x="198226" y="0"/>
            <a:ext cx="8747547" cy="6858000"/>
          </a:xfrm>
          <a:prstGeom prst="rect">
            <a:avLst/>
          </a:prstGeom>
        </p:spPr>
      </p:pic>
    </p:spTree>
    <p:extLst>
      <p:ext uri="{BB962C8B-B14F-4D97-AF65-F5344CB8AC3E}">
        <p14:creationId xmlns:p14="http://schemas.microsoft.com/office/powerpoint/2010/main" val="72598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1251-B477-4161-8D15-31623B68731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3F9D8BD-3AD0-4846-B122-BEFD6B95E2AB}"/>
              </a:ext>
            </a:extLst>
          </p:cNvPr>
          <p:cNvSpPr>
            <a:spLocks noGrp="1"/>
          </p:cNvSpPr>
          <p:nvPr>
            <p:ph idx="1"/>
          </p:nvPr>
        </p:nvSpPr>
        <p:spPr/>
        <p:txBody>
          <a:bodyPr>
            <a:normAutofit fontScale="62500" lnSpcReduction="20000"/>
          </a:bodyPr>
          <a:lstStyle/>
          <a:p>
            <a:pPr marL="0" indent="0">
              <a:buNone/>
            </a:pPr>
            <a:r>
              <a:rPr lang="en-US" dirty="0"/>
              <a:t>The Revenue, Operation, and Device Optimization (</a:t>
            </a:r>
            <a:r>
              <a:rPr lang="en-US" dirty="0" err="1"/>
              <a:t>RODeO</a:t>
            </a:r>
            <a:r>
              <a:rPr lang="en-US" dirty="0"/>
              <a:t>) model explores optimal system design and operation considering different levels of grid integration, equipment cost, operating limitations, financing, and credits and incentives. </a:t>
            </a:r>
            <a:r>
              <a:rPr lang="en-US" dirty="0" err="1"/>
              <a:t>RODeO</a:t>
            </a:r>
            <a:r>
              <a:rPr lang="en-US" dirty="0"/>
              <a:t> is a price-taker model formulated as a mixed-integer linear programming (MILP) model in the GAMS modeling platform. The objective is to maximizes the net revenue for a collection of equipment at a given site. The equipment includes generators (e.g., gas turbine, steam turbine, solar, wind, hydro, fuel cells, etc.), storage systems (batteries, pumped hydro, gas-fired compressed air energy storage, long-duration systems, hydrogen), and flexible loads (e.g., electric vehicles, electrolyzers, flexible building loads). The input data required by </a:t>
            </a:r>
            <a:r>
              <a:rPr lang="en-US" dirty="0" err="1"/>
              <a:t>RODeO</a:t>
            </a:r>
            <a:r>
              <a:rPr lang="en-US" dirty="0"/>
              <a:t> can be classified into three bins. 1). utility service data, which refers to retail utility rate information (meter cost, energy and demand charges).  2). Electricity market data, which include energy and reserve prices. 3) other inputs, which refer to additional electrical demand, product output demand, technological assumptions, financial properties, and operational parameters. </a:t>
            </a:r>
          </a:p>
          <a:p>
            <a:endParaRPr lang="en-US" dirty="0"/>
          </a:p>
        </p:txBody>
      </p:sp>
    </p:spTree>
    <p:extLst>
      <p:ext uri="{BB962C8B-B14F-4D97-AF65-F5344CB8AC3E}">
        <p14:creationId xmlns:p14="http://schemas.microsoft.com/office/powerpoint/2010/main" val="259684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ransmission overvi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ransmission overvi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511</Words>
  <Application>Microsoft Office PowerPoint</Application>
  <PresentationFormat>On-screen Show (4:3)</PresentationFormat>
  <Paragraphs>37</Paragraphs>
  <Slides>3</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3</vt:i4>
      </vt:variant>
    </vt:vector>
  </HeadingPairs>
  <TitlesOfParts>
    <vt:vector size="8" baseType="lpstr">
      <vt:lpstr>Arial</vt:lpstr>
      <vt:lpstr>Calibri</vt:lpstr>
      <vt:lpstr>Office Theme</vt:lpstr>
      <vt:lpstr>1_Transmission overview</vt:lpstr>
      <vt:lpstr>2_Transmission overview</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Hugh</dc:creator>
  <cp:lastModifiedBy>Eichman, Joshua</cp:lastModifiedBy>
  <cp:revision>79</cp:revision>
  <cp:lastPrinted>2014-07-08T19:13:46Z</cp:lastPrinted>
  <dcterms:created xsi:type="dcterms:W3CDTF">2006-08-16T00:00:00Z</dcterms:created>
  <dcterms:modified xsi:type="dcterms:W3CDTF">2020-08-04T22:37:56Z</dcterms:modified>
</cp:coreProperties>
</file>