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580" r:id="rId2"/>
    <p:sldId id="582" r:id="rId3"/>
    <p:sldId id="583" r:id="rId4"/>
    <p:sldId id="584" r:id="rId5"/>
    <p:sldId id="585" r:id="rId6"/>
    <p:sldId id="586" r:id="rId7"/>
    <p:sldId id="589" r:id="rId8"/>
    <p:sldId id="587" r:id="rId9"/>
    <p:sldId id="588" r:id="rId10"/>
    <p:sldId id="5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 Flores" initials="FF" lastIdx="1" clrIdx="0"/>
  <p:cmAuthor id="1" name="NREL" initials="JDE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F23"/>
    <a:srgbClr val="E59109"/>
    <a:srgbClr val="B57307"/>
    <a:srgbClr val="D49312"/>
    <a:srgbClr val="C87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2" autoAdjust="0"/>
    <p:restoredTop sz="92900" autoAdjust="0"/>
  </p:normalViewPr>
  <p:slideViewPr>
    <p:cSldViewPr>
      <p:cViewPr varScale="1">
        <p:scale>
          <a:sx n="86" d="100"/>
          <a:sy n="86" d="100"/>
        </p:scale>
        <p:origin x="177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1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0CC7-8C13-4D51-BC46-B95A4AC4A04B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45B7-0B3A-4239-8069-075A43B7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2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8490"/>
            <a:ext cx="9144000" cy="764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8" y="304800"/>
            <a:ext cx="1516324" cy="421106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04800" y="6553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NREL is a national laboratory of the U.S. Department of Energy, Office of Energy Efficiency and Renewable Energy, operated</a:t>
            </a:r>
            <a:r>
              <a:rPr lang="en-US" sz="1000" baseline="0" dirty="0">
                <a:solidFill>
                  <a:schemeClr val="tx2"/>
                </a:solidFill>
              </a:rPr>
              <a:t> by the Alliance for Sustainable Energy, LLC.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1600200"/>
            <a:ext cx="6248400" cy="762000"/>
          </a:xfrm>
        </p:spPr>
        <p:txBody>
          <a:bodyPr>
            <a:noAutofit/>
          </a:bodyPr>
          <a:lstStyle>
            <a:lvl1pPr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3810000"/>
            <a:ext cx="4648200" cy="2438400"/>
          </a:xfrm>
        </p:spPr>
        <p:txBody>
          <a:bodyPr>
            <a:normAutofit/>
          </a:bodyPr>
          <a:lstStyle>
            <a:lvl1pPr>
              <a:spcAft>
                <a:spcPts val="1800"/>
              </a:spcAft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8" y="304800"/>
            <a:ext cx="1516324" cy="42110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1664208" cy="768096"/>
          </a:xfrm>
          <a:prstGeom prst="rect">
            <a:avLst/>
          </a:prstGeom>
        </p:spPr>
      </p:pic>
      <p:pic>
        <p:nvPicPr>
          <p:cNvPr id="9" name="Picture 8" descr="image2.pn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90801"/>
            <a:ext cx="1901952" cy="76546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3.jpg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28" y="2590800"/>
            <a:ext cx="2203704" cy="768096"/>
          </a:xfrm>
          <a:prstGeom prst="rect">
            <a:avLst/>
          </a:prstGeom>
        </p:spPr>
      </p:pic>
      <p:pic>
        <p:nvPicPr>
          <p:cNvPr id="12" name="Picture 11" descr="image4.jpg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08" y="2587752"/>
            <a:ext cx="1271016" cy="771402"/>
          </a:xfrm>
          <a:prstGeom prst="rect">
            <a:avLst/>
          </a:prstGeom>
        </p:spPr>
      </p:pic>
      <p:pic>
        <p:nvPicPr>
          <p:cNvPr id="13" name="Picture 12" descr="image5.jpg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590800"/>
            <a:ext cx="2286000" cy="768096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3584448"/>
            <a:ext cx="6248400" cy="762000"/>
          </a:xfrm>
        </p:spPr>
        <p:txBody>
          <a:bodyPr>
            <a:noAutofit/>
          </a:bodyPr>
          <a:lstStyle>
            <a:lvl1pPr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05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400" b="0" baseline="0">
                <a:solidFill>
                  <a:schemeClr val="bg2"/>
                </a:solidFill>
              </a:defRPr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05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758825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7688"/>
            <a:ext cx="9144000" cy="213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F19B7-D418-4022-ADCB-81F2774CAD6C}" type="slidenum">
              <a:rPr lang="en-US" sz="1100" smtClean="0">
                <a:solidFill>
                  <a:schemeClr val="tx1"/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3" r:id="rId6"/>
    <p:sldLayoutId id="2147483669" r:id="rId7"/>
    <p:sldLayoutId id="2147483665" r:id="rId8"/>
    <p:sldLayoutId id="214748366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504" y="4972050"/>
            <a:ext cx="1780039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Hydrogen Price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Operational </a:t>
            </a:r>
            <a:br>
              <a:rPr lang="en-US" sz="1650" dirty="0">
                <a:solidFill>
                  <a:schemeClr val="bg2"/>
                </a:solidFill>
              </a:rPr>
            </a:br>
            <a:r>
              <a:rPr lang="en-US" sz="1650" dirty="0">
                <a:solidFill>
                  <a:schemeClr val="bg2"/>
                </a:solidFill>
              </a:rPr>
              <a:t>parameters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486400" y="5065030"/>
            <a:ext cx="333375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48163" y="4886325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Optimization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3144" y="5192494"/>
            <a:ext cx="278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Profit based on operation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 (arbitrage, AS, H</a:t>
            </a:r>
            <a:r>
              <a:rPr lang="en-US" baseline="-25000" dirty="0">
                <a:solidFill>
                  <a:schemeClr val="bg2"/>
                </a:solidFill>
              </a:rPr>
              <a:t>2</a:t>
            </a:r>
            <a:r>
              <a:rPr lang="en-US" dirty="0">
                <a:solidFill>
                  <a:schemeClr val="bg2"/>
                </a:solidFill>
              </a:rPr>
              <a:t> sale, etc.)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023921" y="2841346"/>
            <a:ext cx="786079" cy="1783891"/>
          </a:xfrm>
          <a:prstGeom prst="downArrow">
            <a:avLst>
              <a:gd name="adj1" fmla="val 100000"/>
              <a:gd name="adj2" fmla="val 19707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24000" y="3124200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ISO/RTO electricity markets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2824350" y="5217430"/>
            <a:ext cx="171074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66186" y="3438436"/>
            <a:ext cx="14248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2995424" y="1209855"/>
            <a:ext cx="786079" cy="1783891"/>
          </a:xfrm>
          <a:prstGeom prst="downArrow">
            <a:avLst>
              <a:gd name="adj1" fmla="val 100000"/>
              <a:gd name="adj2" fmla="val 19707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37689" y="1806945"/>
            <a:ext cx="14248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4475" y="1447800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Utility Service</a:t>
            </a:r>
          </a:p>
        </p:txBody>
      </p:sp>
    </p:spTree>
    <p:extLst>
      <p:ext uri="{BB962C8B-B14F-4D97-AF65-F5344CB8AC3E}">
        <p14:creationId xmlns:p14="http://schemas.microsoft.com/office/powerpoint/2010/main" val="404114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Quantify the value of energy storage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504" y="4972050"/>
            <a:ext cx="1780039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Hydrogen Price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Operational </a:t>
            </a:r>
            <a:br>
              <a:rPr lang="en-US" sz="1650" dirty="0">
                <a:solidFill>
                  <a:schemeClr val="bg2"/>
                </a:solidFill>
              </a:rPr>
            </a:br>
            <a:r>
              <a:rPr lang="en-US" sz="1650" dirty="0">
                <a:solidFill>
                  <a:schemeClr val="bg2"/>
                </a:solidFill>
              </a:rPr>
              <a:t>parameters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2179" y="4648200"/>
            <a:ext cx="2548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</a:rPr>
              <a:t>Historical or Modelled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486400" y="5065030"/>
            <a:ext cx="333375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48163" y="4886325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Optimization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3144" y="5192494"/>
            <a:ext cx="278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Profit based on operation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 (arbitrage, AS, H</a:t>
            </a:r>
            <a:r>
              <a:rPr lang="en-US" baseline="-25000" dirty="0">
                <a:solidFill>
                  <a:schemeClr val="bg2"/>
                </a:solidFill>
              </a:rPr>
              <a:t>2</a:t>
            </a:r>
            <a:r>
              <a:rPr lang="en-US" dirty="0">
                <a:solidFill>
                  <a:schemeClr val="bg2"/>
                </a:solidFill>
              </a:rPr>
              <a:t> sale,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785816"/>
            <a:ext cx="9144000" cy="804859"/>
          </a:xfrm>
          <a:prstGeom prst="rect">
            <a:avLst/>
          </a:prstGeom>
          <a:solidFill>
            <a:schemeClr val="tx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An operations optimization model is used to quantify value from electricity markets and the sale of hydrogen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2971800"/>
          </a:xfrm>
        </p:spPr>
        <p:txBody>
          <a:bodyPr>
            <a:normAutofit/>
          </a:bodyPr>
          <a:lstStyle/>
          <a:p>
            <a:r>
              <a:rPr lang="en-US" sz="2400" dirty="0"/>
              <a:t>Optimization model can perform time-resolved co-optimization of energy, ancillary service and hydrogen products quickly</a:t>
            </a:r>
          </a:p>
          <a:p>
            <a:r>
              <a:rPr lang="en-US" sz="2400" dirty="0"/>
              <a:t>Assumptions</a:t>
            </a:r>
          </a:p>
          <a:p>
            <a:pPr lvl="1"/>
            <a:r>
              <a:rPr lang="en-US" sz="2000" dirty="0"/>
              <a:t>Sufficient capacity is available in all markets</a:t>
            </a:r>
          </a:p>
          <a:p>
            <a:pPr lvl="1"/>
            <a:r>
              <a:rPr lang="en-US" sz="2000" dirty="0"/>
              <a:t>Objects don’t impact market outcome </a:t>
            </a:r>
            <a:br>
              <a:rPr lang="en-US" sz="2000" dirty="0"/>
            </a:br>
            <a:r>
              <a:rPr lang="en-US" sz="2000" dirty="0"/>
              <a:t>(i.e., small compared to market size)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2671950" y="5065030"/>
            <a:ext cx="171074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7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nergy Arrow"/>
          <p:cNvSpPr/>
          <p:nvPr/>
        </p:nvSpPr>
        <p:spPr>
          <a:xfrm>
            <a:off x="2756092" y="29447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nergy"/>
          <p:cNvSpPr txBox="1"/>
          <p:nvPr/>
        </p:nvSpPr>
        <p:spPr>
          <a:xfrm>
            <a:off x="2176545" y="3808175"/>
            <a:ext cx="12445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27" name="Reserve Arrow"/>
          <p:cNvSpPr/>
          <p:nvPr/>
        </p:nvSpPr>
        <p:spPr>
          <a:xfrm>
            <a:off x="2746567" y="3390900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serve"/>
          <p:cNvSpPr txBox="1"/>
          <p:nvPr/>
        </p:nvSpPr>
        <p:spPr>
          <a:xfrm>
            <a:off x="2062245" y="4246626"/>
            <a:ext cx="1424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33" name="Meter Arrow"/>
          <p:cNvSpPr/>
          <p:nvPr/>
        </p:nvSpPr>
        <p:spPr>
          <a:xfrm>
            <a:off x="2747996" y="2031873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eter"/>
          <p:cNvSpPr txBox="1"/>
          <p:nvPr/>
        </p:nvSpPr>
        <p:spPr>
          <a:xfrm>
            <a:off x="2291545" y="2890164"/>
            <a:ext cx="114230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31" name="TDC Arrow"/>
          <p:cNvSpPr/>
          <p:nvPr/>
        </p:nvSpPr>
        <p:spPr>
          <a:xfrm>
            <a:off x="2753251" y="1574410"/>
            <a:ext cx="366713" cy="2095027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DC"/>
          <p:cNvSpPr txBox="1"/>
          <p:nvPr/>
        </p:nvSpPr>
        <p:spPr>
          <a:xfrm>
            <a:off x="1817197" y="2446571"/>
            <a:ext cx="2140523" cy="36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29" name="FDC Arrow"/>
          <p:cNvSpPr/>
          <p:nvPr/>
        </p:nvSpPr>
        <p:spPr>
          <a:xfrm>
            <a:off x="2750107" y="11159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DC"/>
          <p:cNvSpPr txBox="1"/>
          <p:nvPr/>
        </p:nvSpPr>
        <p:spPr>
          <a:xfrm>
            <a:off x="1852599" y="1970485"/>
            <a:ext cx="2086071" cy="372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21" name="Energy Arrow"/>
          <p:cNvSpPr/>
          <p:nvPr/>
        </p:nvSpPr>
        <p:spPr>
          <a:xfrm>
            <a:off x="2748738" y="6587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nergy"/>
          <p:cNvSpPr txBox="1"/>
          <p:nvPr/>
        </p:nvSpPr>
        <p:spPr>
          <a:xfrm>
            <a:off x="2191642" y="1541226"/>
            <a:ext cx="12445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15" name="Utility BOX"/>
          <p:cNvSpPr/>
          <p:nvPr/>
        </p:nvSpPr>
        <p:spPr>
          <a:xfrm>
            <a:off x="134385" y="1346925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6" name="ISO BOX"/>
          <p:cNvSpPr/>
          <p:nvPr/>
        </p:nvSpPr>
        <p:spPr>
          <a:xfrm>
            <a:off x="134385" y="3572495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8" name="H2 Arrow"/>
          <p:cNvSpPr/>
          <p:nvPr/>
        </p:nvSpPr>
        <p:spPr>
          <a:xfrm>
            <a:off x="2740246" y="4386552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2"/>
          <p:cNvSpPr txBox="1"/>
          <p:nvPr/>
        </p:nvSpPr>
        <p:spPr>
          <a:xfrm>
            <a:off x="1966995" y="5249978"/>
            <a:ext cx="179126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Hydrogen Demand</a:t>
            </a:r>
          </a:p>
        </p:txBody>
      </p:sp>
      <p:sp>
        <p:nvSpPr>
          <p:cNvPr id="40" name="Op Param Arrow"/>
          <p:cNvSpPr/>
          <p:nvPr/>
        </p:nvSpPr>
        <p:spPr>
          <a:xfrm>
            <a:off x="2745845" y="4840224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p Param"/>
          <p:cNvSpPr txBox="1"/>
          <p:nvPr/>
        </p:nvSpPr>
        <p:spPr>
          <a:xfrm>
            <a:off x="1824120" y="5713175"/>
            <a:ext cx="222387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Operational Parameters</a:t>
            </a:r>
          </a:p>
        </p:txBody>
      </p:sp>
      <p:sp>
        <p:nvSpPr>
          <p:cNvPr id="37" name="Other inputs BOX"/>
          <p:cNvSpPr/>
          <p:nvPr/>
        </p:nvSpPr>
        <p:spPr>
          <a:xfrm>
            <a:off x="134385" y="5030724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46" name="Input Categories"/>
          <p:cNvSpPr txBox="1"/>
          <p:nvPr/>
        </p:nvSpPr>
        <p:spPr>
          <a:xfrm>
            <a:off x="-14205" y="938834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Categories</a:t>
            </a:r>
          </a:p>
        </p:txBody>
      </p:sp>
      <p:sp>
        <p:nvSpPr>
          <p:cNvPr id="47" name="Input Val"/>
          <p:cNvSpPr txBox="1"/>
          <p:nvPr/>
        </p:nvSpPr>
        <p:spPr>
          <a:xfrm>
            <a:off x="2169518" y="938834"/>
            <a:ext cx="151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48" name="Model"/>
          <p:cNvSpPr txBox="1"/>
          <p:nvPr/>
        </p:nvSpPr>
        <p:spPr>
          <a:xfrm>
            <a:off x="4651457" y="93883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73" name="Output Arrow"/>
          <p:cNvSpPr/>
          <p:nvPr/>
        </p:nvSpPr>
        <p:spPr>
          <a:xfrm>
            <a:off x="6755953" y="2782826"/>
            <a:ext cx="971792" cy="2093976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utput"/>
          <p:cNvSpPr txBox="1"/>
          <p:nvPr/>
        </p:nvSpPr>
        <p:spPr>
          <a:xfrm>
            <a:off x="6248400" y="3348234"/>
            <a:ext cx="1843005" cy="1485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165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800" dirty="0">
              <a:solidFill>
                <a:schemeClr val="bg2"/>
              </a:solidFill>
            </a:endParaRPr>
          </a:p>
          <a:p>
            <a:r>
              <a:rPr lang="en-US" sz="1650" dirty="0">
                <a:solidFill>
                  <a:schemeClr val="bg2"/>
                </a:solidFill>
              </a:rPr>
              <a:t>Operating Profiles</a:t>
            </a:r>
          </a:p>
          <a:p>
            <a:endParaRPr lang="en-US" sz="1650" dirty="0">
              <a:solidFill>
                <a:schemeClr val="bg2"/>
              </a:solidFill>
            </a:endParaRPr>
          </a:p>
          <a:p>
            <a:endParaRPr lang="en-US" sz="1650" dirty="0">
              <a:solidFill>
                <a:schemeClr val="bg2"/>
              </a:solidFill>
            </a:endParaRPr>
          </a:p>
        </p:txBody>
      </p:sp>
      <p:sp>
        <p:nvSpPr>
          <p:cNvPr id="75" name="Output"/>
          <p:cNvSpPr txBox="1"/>
          <p:nvPr/>
        </p:nvSpPr>
        <p:spPr>
          <a:xfrm>
            <a:off x="6645911" y="936172"/>
            <a:ext cx="105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42" name="Opt Model BOX"/>
          <p:cNvSpPr/>
          <p:nvPr/>
        </p:nvSpPr>
        <p:spPr>
          <a:xfrm>
            <a:off x="4014870" y="1346925"/>
            <a:ext cx="2169531" cy="4965192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992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fe Arrow"/>
          <p:cNvSpPr/>
          <p:nvPr/>
        </p:nvSpPr>
        <p:spPr>
          <a:xfrm>
            <a:off x="2743200" y="2401824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Life"/>
          <p:cNvSpPr txBox="1"/>
          <p:nvPr/>
        </p:nvSpPr>
        <p:spPr>
          <a:xfrm>
            <a:off x="2399437" y="3260117"/>
            <a:ext cx="8771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Lifetime</a:t>
            </a:r>
          </a:p>
        </p:txBody>
      </p:sp>
      <p:sp>
        <p:nvSpPr>
          <p:cNvPr id="62" name="Interest Arrow"/>
          <p:cNvSpPr/>
          <p:nvPr/>
        </p:nvSpPr>
        <p:spPr>
          <a:xfrm>
            <a:off x="2743200" y="1948252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nterest"/>
          <p:cNvSpPr txBox="1"/>
          <p:nvPr/>
        </p:nvSpPr>
        <p:spPr>
          <a:xfrm>
            <a:off x="1809032" y="2816524"/>
            <a:ext cx="214052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>
                <a:solidFill>
                  <a:schemeClr val="bg2"/>
                </a:solidFill>
              </a:rPr>
              <a:t>Interest Rate on debt</a:t>
            </a:r>
          </a:p>
        </p:txBody>
      </p:sp>
      <p:sp>
        <p:nvSpPr>
          <p:cNvPr id="63" name="FOM Arrow"/>
          <p:cNvSpPr/>
          <p:nvPr/>
        </p:nvSpPr>
        <p:spPr>
          <a:xfrm>
            <a:off x="2743200" y="1494681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M"/>
          <p:cNvSpPr txBox="1"/>
          <p:nvPr/>
        </p:nvSpPr>
        <p:spPr>
          <a:xfrm>
            <a:off x="1876329" y="2373096"/>
            <a:ext cx="208607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>
                <a:solidFill>
                  <a:schemeClr val="bg2"/>
                </a:solidFill>
              </a:rPr>
              <a:t>Fixed O&amp;M Cost</a:t>
            </a:r>
          </a:p>
        </p:txBody>
      </p:sp>
      <p:sp>
        <p:nvSpPr>
          <p:cNvPr id="64" name="Cap Arrow"/>
          <p:cNvSpPr/>
          <p:nvPr/>
        </p:nvSpPr>
        <p:spPr>
          <a:xfrm>
            <a:off x="2743200" y="1041110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ap"/>
          <p:cNvSpPr txBox="1"/>
          <p:nvPr/>
        </p:nvSpPr>
        <p:spPr>
          <a:xfrm>
            <a:off x="1847637" y="1911179"/>
            <a:ext cx="212564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Capital and Install Cost</a:t>
            </a:r>
          </a:p>
        </p:txBody>
      </p:sp>
      <p:sp>
        <p:nvSpPr>
          <p:cNvPr id="61" name="Cost BOX"/>
          <p:cNvSpPr/>
          <p:nvPr/>
        </p:nvSpPr>
        <p:spPr>
          <a:xfrm>
            <a:off x="126220" y="1716878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  <p:sp>
        <p:nvSpPr>
          <p:cNvPr id="66" name="Output Arrow"/>
          <p:cNvSpPr/>
          <p:nvPr/>
        </p:nvSpPr>
        <p:spPr>
          <a:xfrm>
            <a:off x="6755953" y="2227652"/>
            <a:ext cx="971792" cy="2093976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utput"/>
          <p:cNvSpPr txBox="1"/>
          <p:nvPr/>
        </p:nvSpPr>
        <p:spPr>
          <a:xfrm>
            <a:off x="6245583" y="2971804"/>
            <a:ext cx="1649875" cy="687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1650" dirty="0">
                <a:solidFill>
                  <a:schemeClr val="bg2"/>
                </a:solidFill>
              </a:rPr>
              <a:t>  (by component)</a:t>
            </a:r>
          </a:p>
          <a:p>
            <a:endParaRPr lang="en-US" sz="1650" dirty="0">
              <a:solidFill>
                <a:schemeClr val="bg2"/>
              </a:solidFill>
            </a:endParaRPr>
          </a:p>
          <a:p>
            <a:endParaRPr lang="en-US" sz="1650" dirty="0">
              <a:solidFill>
                <a:schemeClr val="bg2"/>
              </a:solidFill>
            </a:endParaRPr>
          </a:p>
        </p:txBody>
      </p:sp>
      <p:sp>
        <p:nvSpPr>
          <p:cNvPr id="46" name="Input Categories"/>
          <p:cNvSpPr txBox="1"/>
          <p:nvPr/>
        </p:nvSpPr>
        <p:spPr>
          <a:xfrm>
            <a:off x="-14205" y="1308948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Categories</a:t>
            </a:r>
          </a:p>
        </p:txBody>
      </p:sp>
      <p:sp>
        <p:nvSpPr>
          <p:cNvPr id="47" name="Input Val"/>
          <p:cNvSpPr txBox="1"/>
          <p:nvPr/>
        </p:nvSpPr>
        <p:spPr>
          <a:xfrm>
            <a:off x="2169518" y="1308948"/>
            <a:ext cx="151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52" name="Cost BOX"/>
          <p:cNvSpPr/>
          <p:nvPr/>
        </p:nvSpPr>
        <p:spPr>
          <a:xfrm>
            <a:off x="4015341" y="1716878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Model</a:t>
            </a:r>
          </a:p>
        </p:txBody>
      </p:sp>
      <p:sp>
        <p:nvSpPr>
          <p:cNvPr id="48" name="Model"/>
          <p:cNvSpPr txBox="1"/>
          <p:nvPr/>
        </p:nvSpPr>
        <p:spPr>
          <a:xfrm>
            <a:off x="4651457" y="1308948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75" name="Output"/>
          <p:cNvSpPr txBox="1"/>
          <p:nvPr/>
        </p:nvSpPr>
        <p:spPr>
          <a:xfrm>
            <a:off x="6645911" y="1306286"/>
            <a:ext cx="105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49" name="Op Param Arrow"/>
          <p:cNvSpPr/>
          <p:nvPr/>
        </p:nvSpPr>
        <p:spPr>
          <a:xfrm>
            <a:off x="2745845" y="3298368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p Param"/>
          <p:cNvSpPr txBox="1"/>
          <p:nvPr/>
        </p:nvSpPr>
        <p:spPr>
          <a:xfrm>
            <a:off x="1824120" y="4171319"/>
            <a:ext cx="222387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Operational Parameters</a:t>
            </a:r>
          </a:p>
        </p:txBody>
      </p:sp>
      <p:sp>
        <p:nvSpPr>
          <p:cNvPr id="51" name="Other inputs BOX"/>
          <p:cNvSpPr/>
          <p:nvPr/>
        </p:nvSpPr>
        <p:spPr>
          <a:xfrm>
            <a:off x="134385" y="3909682"/>
            <a:ext cx="1737360" cy="92070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</p:spTree>
    <p:extLst>
      <p:ext uri="{BB962C8B-B14F-4D97-AF65-F5344CB8AC3E}">
        <p14:creationId xmlns:p14="http://schemas.microsoft.com/office/powerpoint/2010/main" val="205024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39440" y="-2788961"/>
            <a:ext cx="366713" cy="10754821"/>
            <a:chOff x="3124200" y="-2788961"/>
            <a:chExt cx="366713" cy="10754821"/>
          </a:xfrm>
        </p:grpSpPr>
        <p:sp>
          <p:nvSpPr>
            <p:cNvPr id="4" name="Life Arrow"/>
            <p:cNvSpPr/>
            <p:nvPr/>
          </p:nvSpPr>
          <p:spPr>
            <a:xfrm>
              <a:off x="3124200" y="3696947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Interest Arrow"/>
            <p:cNvSpPr/>
            <p:nvPr/>
          </p:nvSpPr>
          <p:spPr>
            <a:xfrm>
              <a:off x="3124200" y="3243375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FOM Arrow"/>
            <p:cNvSpPr/>
            <p:nvPr/>
          </p:nvSpPr>
          <p:spPr>
            <a:xfrm>
              <a:off x="3124200" y="278980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Cap Arrow"/>
            <p:cNvSpPr/>
            <p:nvPr/>
          </p:nvSpPr>
          <p:spPr>
            <a:xfrm>
              <a:off x="3124200" y="231736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Op Param Arrow"/>
            <p:cNvSpPr/>
            <p:nvPr/>
          </p:nvSpPr>
          <p:spPr>
            <a:xfrm>
              <a:off x="3124200" y="459349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Energy Arrow"/>
            <p:cNvSpPr/>
            <p:nvPr/>
          </p:nvSpPr>
          <p:spPr>
            <a:xfrm>
              <a:off x="3124200" y="-5029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serve Arrow"/>
            <p:cNvSpPr/>
            <p:nvPr/>
          </p:nvSpPr>
          <p:spPr>
            <a:xfrm>
              <a:off x="3124200" y="-56810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Meter Arrow"/>
            <p:cNvSpPr/>
            <p:nvPr/>
          </p:nvSpPr>
          <p:spPr>
            <a:xfrm>
              <a:off x="3124200" y="-1415837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TDC Arrow"/>
            <p:cNvSpPr/>
            <p:nvPr/>
          </p:nvSpPr>
          <p:spPr>
            <a:xfrm>
              <a:off x="3124200" y="-1873622"/>
              <a:ext cx="366713" cy="3374062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FDC Arrow"/>
            <p:cNvSpPr/>
            <p:nvPr/>
          </p:nvSpPr>
          <p:spPr>
            <a:xfrm>
              <a:off x="3124200" y="-23317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Energy Arrow"/>
            <p:cNvSpPr/>
            <p:nvPr/>
          </p:nvSpPr>
          <p:spPr>
            <a:xfrm>
              <a:off x="3124200" y="-27889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H2 Arrow"/>
            <p:cNvSpPr/>
            <p:nvPr/>
          </p:nvSpPr>
          <p:spPr>
            <a:xfrm>
              <a:off x="3124200" y="938842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Op Param Arrow"/>
            <p:cNvSpPr/>
            <p:nvPr/>
          </p:nvSpPr>
          <p:spPr>
            <a:xfrm>
              <a:off x="3124200" y="139251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69720" y="-1333013"/>
            <a:ext cx="3657600" cy="7854596"/>
            <a:chOff x="1569720" y="-1348253"/>
            <a:chExt cx="3657600" cy="7854596"/>
          </a:xfrm>
        </p:grpSpPr>
        <p:sp>
          <p:nvSpPr>
            <p:cNvPr id="5" name="Life"/>
            <p:cNvSpPr txBox="1"/>
            <p:nvPr/>
          </p:nvSpPr>
          <p:spPr>
            <a:xfrm>
              <a:off x="2892644" y="5113471"/>
              <a:ext cx="1011752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Lifetime</a:t>
              </a:r>
            </a:p>
          </p:txBody>
        </p:sp>
        <p:sp>
          <p:nvSpPr>
            <p:cNvPr id="7" name="Interest"/>
            <p:cNvSpPr txBox="1"/>
            <p:nvPr/>
          </p:nvSpPr>
          <p:spPr>
            <a:xfrm>
              <a:off x="1569720" y="4654489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Interest Rate on debt</a:t>
              </a:r>
            </a:p>
          </p:txBody>
        </p:sp>
        <p:sp>
          <p:nvSpPr>
            <p:cNvPr id="9" name="FOM"/>
            <p:cNvSpPr txBox="1"/>
            <p:nvPr/>
          </p:nvSpPr>
          <p:spPr>
            <a:xfrm>
              <a:off x="1569720" y="4226450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Fixed O&amp;M Cost</a:t>
              </a:r>
            </a:p>
          </p:txBody>
        </p:sp>
        <p:sp>
          <p:nvSpPr>
            <p:cNvPr id="10" name="Cap"/>
            <p:cNvSpPr txBox="1"/>
            <p:nvPr/>
          </p:nvSpPr>
          <p:spPr>
            <a:xfrm>
              <a:off x="1985505" y="3784538"/>
              <a:ext cx="2826030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Capital and Install Cost</a:t>
              </a:r>
            </a:p>
          </p:txBody>
        </p:sp>
        <p:sp>
          <p:nvSpPr>
            <p:cNvPr id="16" name="Op Param"/>
            <p:cNvSpPr txBox="1"/>
            <p:nvPr/>
          </p:nvSpPr>
          <p:spPr>
            <a:xfrm>
              <a:off x="1913467" y="6044678"/>
              <a:ext cx="2970107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Operational Parameters</a:t>
              </a:r>
            </a:p>
          </p:txBody>
        </p:sp>
        <p:sp>
          <p:nvSpPr>
            <p:cNvPr id="19" name="Energy"/>
            <p:cNvSpPr txBox="1"/>
            <p:nvPr/>
          </p:nvSpPr>
          <p:spPr>
            <a:xfrm>
              <a:off x="2627187" y="918696"/>
              <a:ext cx="1542666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Energy Price</a:t>
              </a:r>
            </a:p>
          </p:txBody>
        </p:sp>
        <p:sp>
          <p:nvSpPr>
            <p:cNvPr id="21" name="Reserve"/>
            <p:cNvSpPr txBox="1"/>
            <p:nvPr/>
          </p:nvSpPr>
          <p:spPr>
            <a:xfrm>
              <a:off x="2498787" y="1357147"/>
              <a:ext cx="1799467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Reserve Prices</a:t>
              </a:r>
            </a:p>
          </p:txBody>
        </p:sp>
        <p:sp>
          <p:nvSpPr>
            <p:cNvPr id="23" name="Meter"/>
            <p:cNvSpPr txBox="1"/>
            <p:nvPr/>
          </p:nvSpPr>
          <p:spPr>
            <a:xfrm>
              <a:off x="2703843" y="685"/>
              <a:ext cx="1389355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Meter Cost</a:t>
              </a:r>
            </a:p>
          </p:txBody>
        </p:sp>
        <p:sp>
          <p:nvSpPr>
            <p:cNvPr id="25" name="TDC"/>
            <p:cNvSpPr txBox="1"/>
            <p:nvPr/>
          </p:nvSpPr>
          <p:spPr>
            <a:xfrm>
              <a:off x="1569720" y="-458297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Timed Demand Charge</a:t>
              </a:r>
            </a:p>
          </p:txBody>
        </p:sp>
        <p:sp>
          <p:nvSpPr>
            <p:cNvPr id="27" name="FDC"/>
            <p:cNvSpPr txBox="1"/>
            <p:nvPr/>
          </p:nvSpPr>
          <p:spPr>
            <a:xfrm>
              <a:off x="1569720" y="-934383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Fixed Demand Charge</a:t>
              </a:r>
            </a:p>
          </p:txBody>
        </p:sp>
        <p:sp>
          <p:nvSpPr>
            <p:cNvPr id="29" name="Energy"/>
            <p:cNvSpPr txBox="1"/>
            <p:nvPr/>
          </p:nvSpPr>
          <p:spPr>
            <a:xfrm>
              <a:off x="2627187" y="-1348253"/>
              <a:ext cx="1542666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Energy Price</a:t>
              </a:r>
            </a:p>
          </p:txBody>
        </p:sp>
        <p:sp>
          <p:nvSpPr>
            <p:cNvPr id="33" name="H2"/>
            <p:cNvSpPr txBox="1"/>
            <p:nvPr/>
          </p:nvSpPr>
          <p:spPr>
            <a:xfrm>
              <a:off x="2228263" y="2390979"/>
              <a:ext cx="2340513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Hydrogen Demand</a:t>
              </a:r>
            </a:p>
          </p:txBody>
        </p:sp>
        <p:sp>
          <p:nvSpPr>
            <p:cNvPr id="35" name="Op Param"/>
            <p:cNvSpPr txBox="1"/>
            <p:nvPr/>
          </p:nvSpPr>
          <p:spPr>
            <a:xfrm>
              <a:off x="2022470" y="2854176"/>
              <a:ext cx="2752099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Operation Parameters</a:t>
              </a:r>
            </a:p>
          </p:txBody>
        </p:sp>
      </p:grpSp>
      <p:sp>
        <p:nvSpPr>
          <p:cNvPr id="11" name="Cost BOX"/>
          <p:cNvSpPr/>
          <p:nvPr/>
        </p:nvSpPr>
        <p:spPr>
          <a:xfrm>
            <a:off x="126220" y="3651197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  <p:sp>
        <p:nvSpPr>
          <p:cNvPr id="14" name="Cost BOX" hidden="1"/>
          <p:cNvSpPr/>
          <p:nvPr/>
        </p:nvSpPr>
        <p:spPr>
          <a:xfrm>
            <a:off x="4015341" y="3651197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Model</a:t>
            </a:r>
          </a:p>
        </p:txBody>
      </p:sp>
      <p:sp>
        <p:nvSpPr>
          <p:cNvPr id="17" name="Other inputs BOX"/>
          <p:cNvSpPr/>
          <p:nvPr/>
        </p:nvSpPr>
        <p:spPr>
          <a:xfrm>
            <a:off x="134385" y="5844001"/>
            <a:ext cx="1737360" cy="92070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0" name="Utility BOX"/>
          <p:cNvSpPr/>
          <p:nvPr/>
        </p:nvSpPr>
        <p:spPr>
          <a:xfrm>
            <a:off x="134385" y="-1461589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134385" y="763981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134385" y="2222210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7" name="Input Categories"/>
          <p:cNvSpPr txBox="1"/>
          <p:nvPr/>
        </p:nvSpPr>
        <p:spPr>
          <a:xfrm>
            <a:off x="53142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5364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596858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7572077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51" name="Output Arrow"/>
          <p:cNvSpPr/>
          <p:nvPr/>
        </p:nvSpPr>
        <p:spPr>
          <a:xfrm>
            <a:off x="7383755" y="2441016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utput Arrow"/>
          <p:cNvSpPr/>
          <p:nvPr/>
        </p:nvSpPr>
        <p:spPr>
          <a:xfrm>
            <a:off x="7383755" y="1258608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utput Arrow"/>
          <p:cNvSpPr/>
          <p:nvPr/>
        </p:nvSpPr>
        <p:spPr>
          <a:xfrm>
            <a:off x="7383755" y="76200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pt Model BOX"/>
          <p:cNvSpPr/>
          <p:nvPr/>
        </p:nvSpPr>
        <p:spPr>
          <a:xfrm>
            <a:off x="5029200" y="-1461589"/>
            <a:ext cx="2169531" cy="822629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  <p:sp>
        <p:nvSpPr>
          <p:cNvPr id="50" name="Output"/>
          <p:cNvSpPr txBox="1"/>
          <p:nvPr/>
        </p:nvSpPr>
        <p:spPr>
          <a:xfrm>
            <a:off x="7178259" y="2877860"/>
            <a:ext cx="2598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</p:txBody>
      </p:sp>
      <p:sp>
        <p:nvSpPr>
          <p:cNvPr id="55" name="Output"/>
          <p:cNvSpPr txBox="1"/>
          <p:nvPr/>
        </p:nvSpPr>
        <p:spPr>
          <a:xfrm>
            <a:off x="7321215" y="3984248"/>
            <a:ext cx="23129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</p:txBody>
      </p:sp>
      <p:sp>
        <p:nvSpPr>
          <p:cNvPr id="52" name="Output"/>
          <p:cNvSpPr txBox="1"/>
          <p:nvPr/>
        </p:nvSpPr>
        <p:spPr>
          <a:xfrm>
            <a:off x="7262288" y="1838980"/>
            <a:ext cx="243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</p:spTree>
    <p:extLst>
      <p:ext uri="{BB962C8B-B14F-4D97-AF65-F5344CB8AC3E}">
        <p14:creationId xmlns:p14="http://schemas.microsoft.com/office/powerpoint/2010/main" val="9131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fe Arrow"/>
          <p:cNvSpPr/>
          <p:nvPr/>
        </p:nvSpPr>
        <p:spPr>
          <a:xfrm>
            <a:off x="3139440" y="429335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" name="Interest Arrow"/>
          <p:cNvSpPr/>
          <p:nvPr/>
        </p:nvSpPr>
        <p:spPr>
          <a:xfrm>
            <a:off x="3139440" y="383977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8" name="FOM Arrow"/>
          <p:cNvSpPr/>
          <p:nvPr/>
        </p:nvSpPr>
        <p:spPr>
          <a:xfrm>
            <a:off x="3139440" y="338620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4" name="Cap Arrow"/>
          <p:cNvSpPr/>
          <p:nvPr/>
        </p:nvSpPr>
        <p:spPr>
          <a:xfrm>
            <a:off x="3139440" y="291376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18" name="Energy Arrow"/>
          <p:cNvSpPr/>
          <p:nvPr/>
        </p:nvSpPr>
        <p:spPr>
          <a:xfrm>
            <a:off x="3139440" y="-502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0" name="Reserve Arrow"/>
          <p:cNvSpPr/>
          <p:nvPr/>
        </p:nvSpPr>
        <p:spPr>
          <a:xfrm>
            <a:off x="3139440" y="-5681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2" name="Meter Arrow"/>
          <p:cNvSpPr/>
          <p:nvPr/>
        </p:nvSpPr>
        <p:spPr>
          <a:xfrm>
            <a:off x="3139440" y="-1415837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4" name="TDC Arrow"/>
          <p:cNvSpPr/>
          <p:nvPr/>
        </p:nvSpPr>
        <p:spPr>
          <a:xfrm>
            <a:off x="3139440" y="-1873622"/>
            <a:ext cx="366713" cy="3374062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6" name="FDC Arrow"/>
          <p:cNvSpPr/>
          <p:nvPr/>
        </p:nvSpPr>
        <p:spPr>
          <a:xfrm>
            <a:off x="3139440" y="-23317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8" name="Energy Arrow"/>
          <p:cNvSpPr/>
          <p:nvPr/>
        </p:nvSpPr>
        <p:spPr>
          <a:xfrm>
            <a:off x="3139440" y="-2788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2" name="Renewable Power Arrow"/>
          <p:cNvSpPr/>
          <p:nvPr/>
        </p:nvSpPr>
        <p:spPr>
          <a:xfrm>
            <a:off x="3139440" y="76200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4" name="Op Param Arrow"/>
          <p:cNvSpPr/>
          <p:nvPr/>
        </p:nvSpPr>
        <p:spPr>
          <a:xfrm>
            <a:off x="3139440" y="1215672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" name="Life"/>
          <p:cNvSpPr txBox="1"/>
          <p:nvPr/>
        </p:nvSpPr>
        <p:spPr>
          <a:xfrm>
            <a:off x="2892644" y="5725115"/>
            <a:ext cx="101175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Lifetime</a:t>
            </a:r>
          </a:p>
        </p:txBody>
      </p:sp>
      <p:sp>
        <p:nvSpPr>
          <p:cNvPr id="7" name="Interest"/>
          <p:cNvSpPr txBox="1"/>
          <p:nvPr/>
        </p:nvSpPr>
        <p:spPr>
          <a:xfrm>
            <a:off x="1569720" y="526613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Interest Rate on debt</a:t>
            </a:r>
          </a:p>
        </p:txBody>
      </p:sp>
      <p:sp>
        <p:nvSpPr>
          <p:cNvPr id="9" name="FOM"/>
          <p:cNvSpPr txBox="1"/>
          <p:nvPr/>
        </p:nvSpPr>
        <p:spPr>
          <a:xfrm>
            <a:off x="1569720" y="4838094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O&amp;M Cost</a:t>
            </a:r>
          </a:p>
        </p:txBody>
      </p:sp>
      <p:sp>
        <p:nvSpPr>
          <p:cNvPr id="10" name="Cap"/>
          <p:cNvSpPr txBox="1"/>
          <p:nvPr/>
        </p:nvSpPr>
        <p:spPr>
          <a:xfrm>
            <a:off x="1985505" y="4396182"/>
            <a:ext cx="2826030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Capital and Install Cost</a:t>
            </a:r>
          </a:p>
        </p:txBody>
      </p:sp>
      <p:sp>
        <p:nvSpPr>
          <p:cNvPr id="19" name="Energy"/>
          <p:cNvSpPr txBox="1"/>
          <p:nvPr/>
        </p:nvSpPr>
        <p:spPr>
          <a:xfrm>
            <a:off x="2627187" y="933936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21" name="Reserve"/>
          <p:cNvSpPr txBox="1"/>
          <p:nvPr/>
        </p:nvSpPr>
        <p:spPr>
          <a:xfrm>
            <a:off x="1971273" y="1372387"/>
            <a:ext cx="28544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Ancillary Service Prices</a:t>
            </a:r>
          </a:p>
        </p:txBody>
      </p:sp>
      <p:sp>
        <p:nvSpPr>
          <p:cNvPr id="23" name="Meter"/>
          <p:cNvSpPr txBox="1"/>
          <p:nvPr/>
        </p:nvSpPr>
        <p:spPr>
          <a:xfrm>
            <a:off x="2703843" y="15925"/>
            <a:ext cx="138935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25" name="TDC"/>
          <p:cNvSpPr txBox="1"/>
          <p:nvPr/>
        </p:nvSpPr>
        <p:spPr>
          <a:xfrm>
            <a:off x="1569720" y="-443057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27" name="FDC"/>
          <p:cNvSpPr txBox="1"/>
          <p:nvPr/>
        </p:nvSpPr>
        <p:spPr>
          <a:xfrm>
            <a:off x="1569720" y="-91914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29" name="Energy"/>
          <p:cNvSpPr txBox="1"/>
          <p:nvPr/>
        </p:nvSpPr>
        <p:spPr>
          <a:xfrm>
            <a:off x="2627187" y="-1333013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33" name="Renewable Power"/>
          <p:cNvSpPr txBox="1"/>
          <p:nvPr/>
        </p:nvSpPr>
        <p:spPr>
          <a:xfrm>
            <a:off x="2278601" y="2229377"/>
            <a:ext cx="223984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Renewable Power</a:t>
            </a:r>
          </a:p>
        </p:txBody>
      </p:sp>
      <p:sp>
        <p:nvSpPr>
          <p:cNvPr id="49" name="Op Param Arrow"/>
          <p:cNvSpPr/>
          <p:nvPr/>
        </p:nvSpPr>
        <p:spPr>
          <a:xfrm>
            <a:off x="3119751" y="167810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7" name="H2 Arrow"/>
          <p:cNvSpPr/>
          <p:nvPr/>
        </p:nvSpPr>
        <p:spPr>
          <a:xfrm>
            <a:off x="3124200" y="212927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8" name="H2"/>
          <p:cNvSpPr txBox="1"/>
          <p:nvPr/>
        </p:nvSpPr>
        <p:spPr>
          <a:xfrm>
            <a:off x="2213024" y="3596648"/>
            <a:ext cx="234051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Hydrogen Demand</a:t>
            </a:r>
          </a:p>
        </p:txBody>
      </p:sp>
      <p:sp>
        <p:nvSpPr>
          <p:cNvPr id="56" name="Building Load"/>
          <p:cNvSpPr txBox="1"/>
          <p:nvPr/>
        </p:nvSpPr>
        <p:spPr>
          <a:xfrm>
            <a:off x="2539666" y="3155011"/>
            <a:ext cx="167834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Building Load</a:t>
            </a:r>
          </a:p>
        </p:txBody>
      </p:sp>
      <p:sp>
        <p:nvSpPr>
          <p:cNvPr id="35" name="Op Param"/>
          <p:cNvSpPr txBox="1"/>
          <p:nvPr/>
        </p:nvSpPr>
        <p:spPr>
          <a:xfrm>
            <a:off x="2022470" y="2692574"/>
            <a:ext cx="27520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Operation Parameters</a:t>
            </a:r>
          </a:p>
        </p:txBody>
      </p:sp>
      <p:sp>
        <p:nvSpPr>
          <p:cNvPr id="11" name="Cost BOX"/>
          <p:cNvSpPr/>
          <p:nvPr/>
        </p:nvSpPr>
        <p:spPr>
          <a:xfrm>
            <a:off x="126220" y="4247601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  <p:sp>
        <p:nvSpPr>
          <p:cNvPr id="14" name="Cost BOX" hidden="1"/>
          <p:cNvSpPr/>
          <p:nvPr/>
        </p:nvSpPr>
        <p:spPr>
          <a:xfrm>
            <a:off x="4015341" y="3651197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Model</a:t>
            </a:r>
          </a:p>
        </p:txBody>
      </p:sp>
      <p:sp>
        <p:nvSpPr>
          <p:cNvPr id="30" name="Utility BOX"/>
          <p:cNvSpPr/>
          <p:nvPr/>
        </p:nvSpPr>
        <p:spPr>
          <a:xfrm>
            <a:off x="134385" y="-1461589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134385" y="763981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134385" y="2191730"/>
            <a:ext cx="1737360" cy="1912159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7" name="Input Categories"/>
          <p:cNvSpPr txBox="1"/>
          <p:nvPr/>
        </p:nvSpPr>
        <p:spPr>
          <a:xfrm>
            <a:off x="53142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5364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596858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7572077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51" name="Output Arrow"/>
          <p:cNvSpPr/>
          <p:nvPr/>
        </p:nvSpPr>
        <p:spPr>
          <a:xfrm>
            <a:off x="7383755" y="175635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utput Arrow"/>
          <p:cNvSpPr/>
          <p:nvPr/>
        </p:nvSpPr>
        <p:spPr>
          <a:xfrm>
            <a:off x="7383755" y="568770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utput Arrow"/>
          <p:cNvSpPr/>
          <p:nvPr/>
        </p:nvSpPr>
        <p:spPr>
          <a:xfrm>
            <a:off x="7383755" y="-60846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pt Model BOX"/>
          <p:cNvSpPr/>
          <p:nvPr/>
        </p:nvSpPr>
        <p:spPr>
          <a:xfrm>
            <a:off x="5029200" y="-1461589"/>
            <a:ext cx="2169531" cy="779544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  <p:sp>
        <p:nvSpPr>
          <p:cNvPr id="50" name="Output"/>
          <p:cNvSpPr txBox="1"/>
          <p:nvPr/>
        </p:nvSpPr>
        <p:spPr>
          <a:xfrm>
            <a:off x="7178259" y="2188022"/>
            <a:ext cx="2598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</p:txBody>
      </p:sp>
      <p:sp>
        <p:nvSpPr>
          <p:cNvPr id="55" name="Output"/>
          <p:cNvSpPr txBox="1"/>
          <p:nvPr/>
        </p:nvSpPr>
        <p:spPr>
          <a:xfrm>
            <a:off x="7321215" y="3294410"/>
            <a:ext cx="23129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</p:txBody>
      </p:sp>
      <p:sp>
        <p:nvSpPr>
          <p:cNvPr id="52" name="Output"/>
          <p:cNvSpPr txBox="1"/>
          <p:nvPr/>
        </p:nvSpPr>
        <p:spPr>
          <a:xfrm>
            <a:off x="7262288" y="1149142"/>
            <a:ext cx="243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</p:spTree>
    <p:extLst>
      <p:ext uri="{BB962C8B-B14F-4D97-AF65-F5344CB8AC3E}">
        <p14:creationId xmlns:p14="http://schemas.microsoft.com/office/powerpoint/2010/main" val="52749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fe Arrow"/>
          <p:cNvSpPr/>
          <p:nvPr/>
        </p:nvSpPr>
        <p:spPr>
          <a:xfrm>
            <a:off x="3139440" y="476833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" name="Interest Arrow"/>
          <p:cNvSpPr/>
          <p:nvPr/>
        </p:nvSpPr>
        <p:spPr>
          <a:xfrm>
            <a:off x="3139440" y="431475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8" name="FOM Arrow"/>
          <p:cNvSpPr/>
          <p:nvPr/>
        </p:nvSpPr>
        <p:spPr>
          <a:xfrm>
            <a:off x="3139440" y="386118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4" name="Cap Arrow"/>
          <p:cNvSpPr/>
          <p:nvPr/>
        </p:nvSpPr>
        <p:spPr>
          <a:xfrm>
            <a:off x="3139440" y="338874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18" name="Energy Arrow"/>
          <p:cNvSpPr/>
          <p:nvPr/>
        </p:nvSpPr>
        <p:spPr>
          <a:xfrm>
            <a:off x="3139440" y="-502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0" name="Reserve Arrow"/>
          <p:cNvSpPr/>
          <p:nvPr/>
        </p:nvSpPr>
        <p:spPr>
          <a:xfrm>
            <a:off x="3139440" y="-5681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2" name="Meter Arrow"/>
          <p:cNvSpPr/>
          <p:nvPr/>
        </p:nvSpPr>
        <p:spPr>
          <a:xfrm>
            <a:off x="3139440" y="-1415837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4" name="TDC Arrow"/>
          <p:cNvSpPr/>
          <p:nvPr/>
        </p:nvSpPr>
        <p:spPr>
          <a:xfrm>
            <a:off x="3139440" y="-1873622"/>
            <a:ext cx="366713" cy="3374062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6" name="FDC Arrow"/>
          <p:cNvSpPr/>
          <p:nvPr/>
        </p:nvSpPr>
        <p:spPr>
          <a:xfrm>
            <a:off x="3139440" y="-23317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8" name="Energy Arrow"/>
          <p:cNvSpPr/>
          <p:nvPr/>
        </p:nvSpPr>
        <p:spPr>
          <a:xfrm>
            <a:off x="3139440" y="-2788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2" name="Renewable Power Arrow"/>
          <p:cNvSpPr/>
          <p:nvPr/>
        </p:nvSpPr>
        <p:spPr>
          <a:xfrm>
            <a:off x="3139440" y="76200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4" name="Op Param Arrow"/>
          <p:cNvSpPr/>
          <p:nvPr/>
        </p:nvSpPr>
        <p:spPr>
          <a:xfrm>
            <a:off x="3139440" y="1215672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" name="Life"/>
          <p:cNvSpPr txBox="1"/>
          <p:nvPr/>
        </p:nvSpPr>
        <p:spPr>
          <a:xfrm>
            <a:off x="2892644" y="6200095"/>
            <a:ext cx="101175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Lifetime</a:t>
            </a:r>
          </a:p>
        </p:txBody>
      </p:sp>
      <p:sp>
        <p:nvSpPr>
          <p:cNvPr id="7" name="Interest"/>
          <p:cNvSpPr txBox="1"/>
          <p:nvPr/>
        </p:nvSpPr>
        <p:spPr>
          <a:xfrm>
            <a:off x="1569720" y="574111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Interest Rate on debt</a:t>
            </a:r>
          </a:p>
        </p:txBody>
      </p:sp>
      <p:sp>
        <p:nvSpPr>
          <p:cNvPr id="9" name="FOM"/>
          <p:cNvSpPr txBox="1"/>
          <p:nvPr/>
        </p:nvSpPr>
        <p:spPr>
          <a:xfrm>
            <a:off x="1569720" y="5313074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O&amp;M Cost</a:t>
            </a:r>
          </a:p>
        </p:txBody>
      </p:sp>
      <p:sp>
        <p:nvSpPr>
          <p:cNvPr id="10" name="Cap"/>
          <p:cNvSpPr txBox="1"/>
          <p:nvPr/>
        </p:nvSpPr>
        <p:spPr>
          <a:xfrm>
            <a:off x="1985505" y="4871162"/>
            <a:ext cx="2826030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Capital and Install Cost</a:t>
            </a:r>
          </a:p>
        </p:txBody>
      </p:sp>
      <p:sp>
        <p:nvSpPr>
          <p:cNvPr id="19" name="Energy"/>
          <p:cNvSpPr txBox="1"/>
          <p:nvPr/>
        </p:nvSpPr>
        <p:spPr>
          <a:xfrm>
            <a:off x="2627187" y="933936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21" name="Reserve"/>
          <p:cNvSpPr txBox="1"/>
          <p:nvPr/>
        </p:nvSpPr>
        <p:spPr>
          <a:xfrm>
            <a:off x="1971273" y="1372387"/>
            <a:ext cx="28544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Ancillary Service Prices</a:t>
            </a:r>
          </a:p>
        </p:txBody>
      </p:sp>
      <p:sp>
        <p:nvSpPr>
          <p:cNvPr id="23" name="Meter"/>
          <p:cNvSpPr txBox="1"/>
          <p:nvPr/>
        </p:nvSpPr>
        <p:spPr>
          <a:xfrm>
            <a:off x="2703843" y="15925"/>
            <a:ext cx="138935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25" name="TDC"/>
          <p:cNvSpPr txBox="1"/>
          <p:nvPr/>
        </p:nvSpPr>
        <p:spPr>
          <a:xfrm>
            <a:off x="1569720" y="-443057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27" name="FDC"/>
          <p:cNvSpPr txBox="1"/>
          <p:nvPr/>
        </p:nvSpPr>
        <p:spPr>
          <a:xfrm>
            <a:off x="1569720" y="-91914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29" name="Energy"/>
          <p:cNvSpPr txBox="1"/>
          <p:nvPr/>
        </p:nvSpPr>
        <p:spPr>
          <a:xfrm>
            <a:off x="2627187" y="-1333013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33" name="Renewable Power"/>
          <p:cNvSpPr txBox="1"/>
          <p:nvPr/>
        </p:nvSpPr>
        <p:spPr>
          <a:xfrm>
            <a:off x="2278601" y="2229377"/>
            <a:ext cx="223984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Renewable Power</a:t>
            </a:r>
          </a:p>
        </p:txBody>
      </p:sp>
      <p:sp>
        <p:nvSpPr>
          <p:cNvPr id="49" name="Op Param Arrow"/>
          <p:cNvSpPr/>
          <p:nvPr/>
        </p:nvSpPr>
        <p:spPr>
          <a:xfrm>
            <a:off x="3119751" y="167810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0" name="Inverter Arrow">
            <a:extLst>
              <a:ext uri="{FF2B5EF4-FFF2-40B4-BE49-F238E27FC236}">
                <a16:creationId xmlns:a16="http://schemas.microsoft.com/office/drawing/2014/main" id="{1A740B48-6B84-4519-9B5D-9A1BC9757220}"/>
              </a:ext>
            </a:extLst>
          </p:cNvPr>
          <p:cNvSpPr/>
          <p:nvPr/>
        </p:nvSpPr>
        <p:spPr>
          <a:xfrm>
            <a:off x="3139440" y="257810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1" name="Inverter">
            <a:extLst>
              <a:ext uri="{FF2B5EF4-FFF2-40B4-BE49-F238E27FC236}">
                <a16:creationId xmlns:a16="http://schemas.microsoft.com/office/drawing/2014/main" id="{28DF6332-03B9-4CDB-859B-4507B6C0D92A}"/>
              </a:ext>
            </a:extLst>
          </p:cNvPr>
          <p:cNvSpPr txBox="1"/>
          <p:nvPr/>
        </p:nvSpPr>
        <p:spPr>
          <a:xfrm>
            <a:off x="1979256" y="4009864"/>
            <a:ext cx="283853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Inverter size &amp; settings</a:t>
            </a:r>
          </a:p>
        </p:txBody>
      </p:sp>
      <p:sp>
        <p:nvSpPr>
          <p:cNvPr id="57" name="H2 Arrow"/>
          <p:cNvSpPr/>
          <p:nvPr/>
        </p:nvSpPr>
        <p:spPr>
          <a:xfrm>
            <a:off x="3124200" y="212927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8" name="H2"/>
          <p:cNvSpPr txBox="1"/>
          <p:nvPr/>
        </p:nvSpPr>
        <p:spPr>
          <a:xfrm>
            <a:off x="2213024" y="3596648"/>
            <a:ext cx="234051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Hydrogen Demand</a:t>
            </a:r>
          </a:p>
        </p:txBody>
      </p:sp>
      <p:sp>
        <p:nvSpPr>
          <p:cNvPr id="56" name="Building Load"/>
          <p:cNvSpPr txBox="1"/>
          <p:nvPr/>
        </p:nvSpPr>
        <p:spPr>
          <a:xfrm>
            <a:off x="2539666" y="3155011"/>
            <a:ext cx="167834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Building Load</a:t>
            </a:r>
          </a:p>
        </p:txBody>
      </p:sp>
      <p:sp>
        <p:nvSpPr>
          <p:cNvPr id="35" name="Op Param"/>
          <p:cNvSpPr txBox="1"/>
          <p:nvPr/>
        </p:nvSpPr>
        <p:spPr>
          <a:xfrm>
            <a:off x="2022470" y="2692574"/>
            <a:ext cx="27520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Operation Parameters</a:t>
            </a:r>
          </a:p>
        </p:txBody>
      </p:sp>
      <p:sp>
        <p:nvSpPr>
          <p:cNvPr id="30" name="Utility BOX"/>
          <p:cNvSpPr/>
          <p:nvPr/>
        </p:nvSpPr>
        <p:spPr>
          <a:xfrm>
            <a:off x="134385" y="-1461589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134385" y="763981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134385" y="2191730"/>
            <a:ext cx="1737360" cy="2396311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7" name="Input Categories"/>
          <p:cNvSpPr txBox="1"/>
          <p:nvPr/>
        </p:nvSpPr>
        <p:spPr>
          <a:xfrm>
            <a:off x="53142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5364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596858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7572077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51" name="Output Arrow"/>
          <p:cNvSpPr/>
          <p:nvPr/>
        </p:nvSpPr>
        <p:spPr>
          <a:xfrm>
            <a:off x="7383755" y="175635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utput Arrow"/>
          <p:cNvSpPr/>
          <p:nvPr/>
        </p:nvSpPr>
        <p:spPr>
          <a:xfrm>
            <a:off x="7383755" y="568770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utput Arrow"/>
          <p:cNvSpPr/>
          <p:nvPr/>
        </p:nvSpPr>
        <p:spPr>
          <a:xfrm>
            <a:off x="7383755" y="-60846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pt Model BOX"/>
          <p:cNvSpPr/>
          <p:nvPr/>
        </p:nvSpPr>
        <p:spPr>
          <a:xfrm>
            <a:off x="5029200" y="-1461589"/>
            <a:ext cx="2169531" cy="827042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  <p:sp>
        <p:nvSpPr>
          <p:cNvPr id="50" name="Output"/>
          <p:cNvSpPr txBox="1"/>
          <p:nvPr/>
        </p:nvSpPr>
        <p:spPr>
          <a:xfrm>
            <a:off x="7178259" y="2188022"/>
            <a:ext cx="2598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</p:txBody>
      </p:sp>
      <p:sp>
        <p:nvSpPr>
          <p:cNvPr id="55" name="Output"/>
          <p:cNvSpPr txBox="1"/>
          <p:nvPr/>
        </p:nvSpPr>
        <p:spPr>
          <a:xfrm>
            <a:off x="7321215" y="3294410"/>
            <a:ext cx="23129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</p:txBody>
      </p:sp>
      <p:sp>
        <p:nvSpPr>
          <p:cNvPr id="52" name="Output"/>
          <p:cNvSpPr txBox="1"/>
          <p:nvPr/>
        </p:nvSpPr>
        <p:spPr>
          <a:xfrm>
            <a:off x="7262288" y="1149142"/>
            <a:ext cx="243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11" name="Cost BOX"/>
          <p:cNvSpPr/>
          <p:nvPr/>
        </p:nvSpPr>
        <p:spPr>
          <a:xfrm>
            <a:off x="126220" y="4722581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</p:spTree>
    <p:extLst>
      <p:ext uri="{BB962C8B-B14F-4D97-AF65-F5344CB8AC3E}">
        <p14:creationId xmlns:p14="http://schemas.microsoft.com/office/powerpoint/2010/main" val="180733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nput Categories"/>
          <p:cNvSpPr txBox="1"/>
          <p:nvPr/>
        </p:nvSpPr>
        <p:spPr>
          <a:xfrm>
            <a:off x="31806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0792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608320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8298382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1424E25-725F-4B2D-9B01-FFF0AB7DD3A2}"/>
              </a:ext>
            </a:extLst>
          </p:cNvPr>
          <p:cNvSpPr/>
          <p:nvPr/>
        </p:nvSpPr>
        <p:spPr>
          <a:xfrm>
            <a:off x="1647546" y="-1272876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Charge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CB73A2F7-9FD3-401B-82B0-5825A4BC86A8}"/>
              </a:ext>
            </a:extLst>
          </p:cNvPr>
          <p:cNvSpPr/>
          <p:nvPr/>
        </p:nvSpPr>
        <p:spPr>
          <a:xfrm>
            <a:off x="1647546" y="-806022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C3F608EC-390F-4869-BA45-4EBBB9FF8F5B}"/>
              </a:ext>
            </a:extLst>
          </p:cNvPr>
          <p:cNvSpPr/>
          <p:nvPr/>
        </p:nvSpPr>
        <p:spPr>
          <a:xfrm>
            <a:off x="1647546" y="1237486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Ancillary Service Prices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433DA77A-0C0F-40BC-8246-5BCF150431EF}"/>
              </a:ext>
            </a:extLst>
          </p:cNvPr>
          <p:cNvSpPr/>
          <p:nvPr/>
        </p:nvSpPr>
        <p:spPr>
          <a:xfrm>
            <a:off x="1647546" y="2300724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Operational Parameters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908116C-5185-43F1-AC0F-1E663CCAC212}"/>
              </a:ext>
            </a:extLst>
          </p:cNvPr>
          <p:cNvSpPr/>
          <p:nvPr/>
        </p:nvSpPr>
        <p:spPr>
          <a:xfrm>
            <a:off x="1647546" y="3701286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Output Product Demand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B906C0F3-688F-4668-AD68-1DDCE5064B74}"/>
              </a:ext>
            </a:extLst>
          </p:cNvPr>
          <p:cNvSpPr/>
          <p:nvPr/>
        </p:nvSpPr>
        <p:spPr>
          <a:xfrm>
            <a:off x="1647546" y="4168140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Inverter size and settings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31682615-4539-4343-A714-4EE63C5679DF}"/>
              </a:ext>
            </a:extLst>
          </p:cNvPr>
          <p:cNvSpPr/>
          <p:nvPr/>
        </p:nvSpPr>
        <p:spPr>
          <a:xfrm>
            <a:off x="1647546" y="4786872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Financing Structure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4BB217A6-5AC9-42D4-BFA1-40C8606BB8B4}"/>
              </a:ext>
            </a:extLst>
          </p:cNvPr>
          <p:cNvSpPr/>
          <p:nvPr/>
        </p:nvSpPr>
        <p:spPr>
          <a:xfrm>
            <a:off x="1647546" y="5720580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Equipment Cost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3886655A-A9B1-44D3-9DAF-4DC83C1581C0}"/>
              </a:ext>
            </a:extLst>
          </p:cNvPr>
          <p:cNvSpPr/>
          <p:nvPr/>
        </p:nvSpPr>
        <p:spPr>
          <a:xfrm>
            <a:off x="1647546" y="6187440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Credits and Incentives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E5F2C1C4-69C9-4219-A7B9-D3EAE6E53052}"/>
              </a:ext>
            </a:extLst>
          </p:cNvPr>
          <p:cNvSpPr/>
          <p:nvPr/>
        </p:nvSpPr>
        <p:spPr>
          <a:xfrm>
            <a:off x="1647546" y="1704340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Capacity Value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FA5D9483-CD41-45B9-A544-73187636911D}"/>
              </a:ext>
            </a:extLst>
          </p:cNvPr>
          <p:cNvSpPr/>
          <p:nvPr/>
        </p:nvSpPr>
        <p:spPr>
          <a:xfrm>
            <a:off x="1647546" y="770632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B80A465F-342E-4CE0-B47C-6AA45A0B7659}"/>
              </a:ext>
            </a:extLst>
          </p:cNvPr>
          <p:cNvSpPr/>
          <p:nvPr/>
        </p:nvSpPr>
        <p:spPr>
          <a:xfrm>
            <a:off x="1647546" y="-339168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7AE78F0F-EA93-4B38-B21F-D5EB0BC0B51E}"/>
              </a:ext>
            </a:extLst>
          </p:cNvPr>
          <p:cNvSpPr/>
          <p:nvPr/>
        </p:nvSpPr>
        <p:spPr>
          <a:xfrm>
            <a:off x="1647546" y="127686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FA3F6FB4-BEC6-46AE-9D96-D00E7697116D}"/>
              </a:ext>
            </a:extLst>
          </p:cNvPr>
          <p:cNvSpPr/>
          <p:nvPr/>
        </p:nvSpPr>
        <p:spPr>
          <a:xfrm>
            <a:off x="7199655" y="1842633"/>
            <a:ext cx="3791917" cy="73152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2D273DFF-73CE-4938-9512-844160EB7B62}"/>
              </a:ext>
            </a:extLst>
          </p:cNvPr>
          <p:cNvSpPr/>
          <p:nvPr/>
        </p:nvSpPr>
        <p:spPr>
          <a:xfrm>
            <a:off x="7199655" y="2722880"/>
            <a:ext cx="3791917" cy="73152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Project Economics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(breakeven, NPV, etc.)</a:t>
            </a:r>
          </a:p>
        </p:txBody>
      </p:sp>
      <p:sp>
        <p:nvSpPr>
          <p:cNvPr id="43" name="Opt Model BOX"/>
          <p:cNvSpPr/>
          <p:nvPr/>
        </p:nvSpPr>
        <p:spPr>
          <a:xfrm>
            <a:off x="5029200" y="-1341358"/>
            <a:ext cx="2169531" cy="7950548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D1986-9840-44B7-9EFA-005B772423A7}"/>
              </a:ext>
            </a:extLst>
          </p:cNvPr>
          <p:cNvSpPr txBox="1"/>
          <p:nvPr/>
        </p:nvSpPr>
        <p:spPr>
          <a:xfrm>
            <a:off x="-3124200" y="624666"/>
            <a:ext cx="251318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Energy Price</a:t>
            </a:r>
          </a:p>
          <a:p>
            <a:r>
              <a:rPr lang="en-US" dirty="0">
                <a:solidFill>
                  <a:schemeClr val="bg2"/>
                </a:solidFill>
              </a:rPr>
              <a:t>Fixed demand charge</a:t>
            </a:r>
          </a:p>
          <a:p>
            <a:r>
              <a:rPr lang="en-US" dirty="0">
                <a:solidFill>
                  <a:schemeClr val="bg2"/>
                </a:solidFill>
              </a:rPr>
              <a:t>Timed demand charge</a:t>
            </a:r>
          </a:p>
          <a:p>
            <a:r>
              <a:rPr lang="en-US" dirty="0">
                <a:solidFill>
                  <a:schemeClr val="bg2"/>
                </a:solidFill>
              </a:rPr>
              <a:t>Meter Cost</a:t>
            </a:r>
          </a:p>
          <a:p>
            <a:r>
              <a:rPr lang="en-US" dirty="0">
                <a:solidFill>
                  <a:schemeClr val="bg2"/>
                </a:solidFill>
              </a:rPr>
              <a:t>Net energy metering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Energy Price</a:t>
            </a:r>
          </a:p>
          <a:p>
            <a:r>
              <a:rPr lang="en-US" dirty="0">
                <a:solidFill>
                  <a:schemeClr val="bg2"/>
                </a:solidFill>
              </a:rPr>
              <a:t>Ancillary Service Prices</a:t>
            </a:r>
          </a:p>
          <a:p>
            <a:r>
              <a:rPr lang="en-US" dirty="0">
                <a:solidFill>
                  <a:schemeClr val="bg2"/>
                </a:solidFill>
              </a:rPr>
              <a:t>Capacity Value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Operational Parameters</a:t>
            </a:r>
          </a:p>
          <a:p>
            <a:r>
              <a:rPr lang="en-US" dirty="0">
                <a:solidFill>
                  <a:schemeClr val="bg2"/>
                </a:solidFill>
              </a:rPr>
              <a:t>Renewable Generation</a:t>
            </a:r>
          </a:p>
          <a:p>
            <a:r>
              <a:rPr lang="en-US" dirty="0">
                <a:solidFill>
                  <a:schemeClr val="bg2"/>
                </a:solidFill>
              </a:rPr>
              <a:t>Additional Load</a:t>
            </a:r>
          </a:p>
          <a:p>
            <a:r>
              <a:rPr lang="en-US" dirty="0">
                <a:solidFill>
                  <a:schemeClr val="bg2"/>
                </a:solidFill>
              </a:rPr>
              <a:t>Hydrogen Demand</a:t>
            </a:r>
          </a:p>
          <a:p>
            <a:r>
              <a:rPr lang="en-US" dirty="0">
                <a:solidFill>
                  <a:schemeClr val="bg2"/>
                </a:solidFill>
              </a:rPr>
              <a:t>Inverter size and settings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Financing Structure</a:t>
            </a:r>
          </a:p>
          <a:p>
            <a:r>
              <a:rPr lang="en-US" dirty="0">
                <a:solidFill>
                  <a:schemeClr val="bg2"/>
                </a:solidFill>
              </a:rPr>
              <a:t>Financing Parameters</a:t>
            </a:r>
          </a:p>
          <a:p>
            <a:r>
              <a:rPr lang="en-US" dirty="0">
                <a:solidFill>
                  <a:schemeClr val="bg2"/>
                </a:solidFill>
              </a:rPr>
              <a:t>Equipment Cost</a:t>
            </a:r>
          </a:p>
          <a:p>
            <a:r>
              <a:rPr lang="en-US" dirty="0">
                <a:solidFill>
                  <a:schemeClr val="bg2"/>
                </a:solidFill>
              </a:rPr>
              <a:t>Credits and Incentives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0BA8B2D9-D796-4DA7-A485-EFFA4FC93D27}"/>
              </a:ext>
            </a:extLst>
          </p:cNvPr>
          <p:cNvSpPr/>
          <p:nvPr/>
        </p:nvSpPr>
        <p:spPr>
          <a:xfrm>
            <a:off x="1647546" y="3234432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Additional Load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B07E4C45-3582-4F79-AB54-ED3822E9E6E6}"/>
              </a:ext>
            </a:extLst>
          </p:cNvPr>
          <p:cNvSpPr/>
          <p:nvPr/>
        </p:nvSpPr>
        <p:spPr>
          <a:xfrm>
            <a:off x="1647546" y="2767578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Renewable Generation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2ED1550E-8BB8-4F6A-9AE5-6EE2A54FAA4B}"/>
              </a:ext>
            </a:extLst>
          </p:cNvPr>
          <p:cNvSpPr/>
          <p:nvPr/>
        </p:nvSpPr>
        <p:spPr>
          <a:xfrm>
            <a:off x="1647546" y="5253726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Financing Parameters</a:t>
            </a:r>
          </a:p>
        </p:txBody>
      </p:sp>
      <p:sp>
        <p:nvSpPr>
          <p:cNvPr id="30" name="Utility BOX"/>
          <p:cNvSpPr/>
          <p:nvPr/>
        </p:nvSpPr>
        <p:spPr>
          <a:xfrm>
            <a:off x="-56115" y="-1341359"/>
            <a:ext cx="1737360" cy="189659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-56115" y="709531"/>
            <a:ext cx="1737360" cy="13968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-56115" y="2252367"/>
            <a:ext cx="1737360" cy="2325836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11" name="Cost BOX"/>
          <p:cNvSpPr/>
          <p:nvPr/>
        </p:nvSpPr>
        <p:spPr>
          <a:xfrm>
            <a:off x="-64280" y="4693628"/>
            <a:ext cx="1737360" cy="1915561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Financial Inputs</a:t>
            </a:r>
          </a:p>
        </p:txBody>
      </p:sp>
      <p:sp>
        <p:nvSpPr>
          <p:cNvPr id="32" name="Arrow: Curved Right 31">
            <a:extLst>
              <a:ext uri="{FF2B5EF4-FFF2-40B4-BE49-F238E27FC236}">
                <a16:creationId xmlns:a16="http://schemas.microsoft.com/office/drawing/2014/main" id="{0568CFB4-0E90-4C67-978E-7C5AD9B62D64}"/>
              </a:ext>
            </a:extLst>
          </p:cNvPr>
          <p:cNvSpPr/>
          <p:nvPr/>
        </p:nvSpPr>
        <p:spPr>
          <a:xfrm>
            <a:off x="5513977" y="4289653"/>
            <a:ext cx="604562" cy="1105594"/>
          </a:xfrm>
          <a:prstGeom prst="curvedRightArrow">
            <a:avLst>
              <a:gd name="adj1" fmla="val 50000"/>
              <a:gd name="adj2" fmla="val 83125"/>
              <a:gd name="adj3" fmla="val 388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2A70D581-6710-42D3-A9CF-E291EF10AC56}"/>
              </a:ext>
            </a:extLst>
          </p:cNvPr>
          <p:cNvSpPr/>
          <p:nvPr/>
        </p:nvSpPr>
        <p:spPr>
          <a:xfrm rot="10800000">
            <a:off x="6118539" y="4230216"/>
            <a:ext cx="604562" cy="1105594"/>
          </a:xfrm>
          <a:prstGeom prst="curvedRightArrow">
            <a:avLst>
              <a:gd name="adj1" fmla="val 50000"/>
              <a:gd name="adj2" fmla="val 83125"/>
              <a:gd name="adj3" fmla="val 3426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E9DC94-D0C5-4C94-8548-A1C669BF703A}"/>
              </a:ext>
            </a:extLst>
          </p:cNvPr>
          <p:cNvGrpSpPr/>
          <p:nvPr/>
        </p:nvGrpSpPr>
        <p:grpSpPr>
          <a:xfrm>
            <a:off x="7283406" y="4648200"/>
            <a:ext cx="3547830" cy="973848"/>
            <a:chOff x="7283406" y="4648200"/>
            <a:chExt cx="3547830" cy="973848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F55419EE-5C65-44A5-A895-446D0E54F148}"/>
                </a:ext>
              </a:extLst>
            </p:cNvPr>
            <p:cNvSpPr/>
            <p:nvPr/>
          </p:nvSpPr>
          <p:spPr>
            <a:xfrm>
              <a:off x="9997240" y="5197098"/>
              <a:ext cx="735428" cy="365760"/>
            </a:xfrm>
            <a:prstGeom prst="rightArrow">
              <a:avLst>
                <a:gd name="adj1" fmla="val 100000"/>
                <a:gd name="adj2" fmla="val 50000"/>
              </a:avLst>
            </a:prstGeom>
            <a:pattFill prst="wdDnDiag">
              <a:fgClr>
                <a:schemeClr val="accent3">
                  <a:lumMod val="60000"/>
                  <a:lumOff val="40000"/>
                </a:schemeClr>
              </a:fgClr>
              <a:bgClr>
                <a:srgbClr val="CB9F23"/>
              </a:bgClr>
            </a:pattFill>
            <a:ln>
              <a:solidFill>
                <a:srgbClr val="B57307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E8628513-15F2-477E-BEB2-78A27DD3951E}"/>
                </a:ext>
              </a:extLst>
            </p:cNvPr>
            <p:cNvSpPr/>
            <p:nvPr/>
          </p:nvSpPr>
          <p:spPr>
            <a:xfrm>
              <a:off x="9997240" y="4730244"/>
              <a:ext cx="735428" cy="365760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CB9F23"/>
            </a:solidFill>
            <a:ln>
              <a:solidFill>
                <a:srgbClr val="B57307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000F9B-E9E2-431A-9F6B-57FF04E0169E}"/>
                </a:ext>
              </a:extLst>
            </p:cNvPr>
            <p:cNvSpPr txBox="1"/>
            <p:nvPr/>
          </p:nvSpPr>
          <p:spPr>
            <a:xfrm>
              <a:off x="7314326" y="4746857"/>
              <a:ext cx="2682914" cy="815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Used in present analysis</a:t>
              </a:r>
            </a:p>
            <a:p>
              <a:endParaRPr lang="en-US" sz="900" dirty="0">
                <a:solidFill>
                  <a:schemeClr val="bg2"/>
                </a:solidFill>
              </a:endParaRPr>
            </a:p>
            <a:p>
              <a:r>
                <a:rPr lang="en-US" dirty="0">
                  <a:solidFill>
                    <a:schemeClr val="bg2"/>
                  </a:solidFill>
                </a:rPr>
                <a:t>Unused in present analysis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20F094-9507-4F25-B4EB-0F71A8589D67}"/>
                </a:ext>
              </a:extLst>
            </p:cNvPr>
            <p:cNvSpPr/>
            <p:nvPr/>
          </p:nvSpPr>
          <p:spPr>
            <a:xfrm>
              <a:off x="7283406" y="4648200"/>
              <a:ext cx="3547830" cy="973848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30A8A57-94E9-4E6D-AD25-C550AFCED8A1}"/>
              </a:ext>
            </a:extLst>
          </p:cNvPr>
          <p:cNvSpPr txBox="1"/>
          <p:nvPr/>
        </p:nvSpPr>
        <p:spPr>
          <a:xfrm>
            <a:off x="5070506" y="5365506"/>
            <a:ext cx="2080601" cy="654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Iterate to converge hydrogen price</a:t>
            </a:r>
          </a:p>
        </p:txBody>
      </p:sp>
    </p:spTree>
    <p:extLst>
      <p:ext uri="{BB962C8B-B14F-4D97-AF65-F5344CB8AC3E}">
        <p14:creationId xmlns:p14="http://schemas.microsoft.com/office/powerpoint/2010/main" val="199334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B1C2-C6F9-49E6-84AC-7C2A94FD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A9A54B1-CD7C-4C9E-B252-C590674C588B}"/>
              </a:ext>
            </a:extLst>
          </p:cNvPr>
          <p:cNvSpPr/>
          <p:nvPr/>
        </p:nvSpPr>
        <p:spPr>
          <a:xfrm>
            <a:off x="3297878" y="1864062"/>
            <a:ext cx="887211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E95CC3A-A227-44A5-A500-7815C4C0AB5C}"/>
              </a:ext>
            </a:extLst>
          </p:cNvPr>
          <p:cNvSpPr/>
          <p:nvPr/>
        </p:nvSpPr>
        <p:spPr>
          <a:xfrm>
            <a:off x="1014912" y="2120371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2B3A4CD-BFEB-46D7-9AF7-60A1A98BA39D}"/>
              </a:ext>
            </a:extLst>
          </p:cNvPr>
          <p:cNvSpPr/>
          <p:nvPr/>
        </p:nvSpPr>
        <p:spPr>
          <a:xfrm>
            <a:off x="234381" y="2307132"/>
            <a:ext cx="342584" cy="1203312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365C0-83DE-432C-BE5D-988E942CBDA7}"/>
              </a:ext>
            </a:extLst>
          </p:cNvPr>
          <p:cNvSpPr/>
          <p:nvPr/>
        </p:nvSpPr>
        <p:spPr>
          <a:xfrm>
            <a:off x="4172383" y="1834044"/>
            <a:ext cx="1428861" cy="5281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5960E5-8109-4C36-BA4C-F6CBA5C4F2A0}"/>
              </a:ext>
            </a:extLst>
          </p:cNvPr>
          <p:cNvSpPr/>
          <p:nvPr/>
        </p:nvSpPr>
        <p:spPr>
          <a:xfrm>
            <a:off x="2010462" y="1834044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Devices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949AD-5E91-4722-8FAA-CC2178F14EB3}"/>
              </a:ext>
            </a:extLst>
          </p:cNvPr>
          <p:cNvSpPr/>
          <p:nvPr/>
        </p:nvSpPr>
        <p:spPr>
          <a:xfrm>
            <a:off x="109504" y="2154548"/>
            <a:ext cx="1298966" cy="5281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Renewables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8EA58EA8-6FCF-4D7C-8696-490BACD305F3}"/>
              </a:ext>
            </a:extLst>
          </p:cNvPr>
          <p:cNvSpPr/>
          <p:nvPr/>
        </p:nvSpPr>
        <p:spPr>
          <a:xfrm>
            <a:off x="7406640" y="4551655"/>
            <a:ext cx="365760" cy="1143851"/>
          </a:xfrm>
          <a:prstGeom prst="up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97E8A04-DD8F-490F-BEF4-E158C0937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91184"/>
              </p:ext>
            </p:extLst>
          </p:nvPr>
        </p:nvGraphicFramePr>
        <p:xfrm>
          <a:off x="304800" y="5695506"/>
          <a:ext cx="2041379" cy="79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241">
                  <a:extLst>
                    <a:ext uri="{9D8B030D-6E8A-4147-A177-3AD203B41FA5}">
                      <a16:colId xmlns:a16="http://schemas.microsoft.com/office/drawing/2014/main" val="604958295"/>
                    </a:ext>
                  </a:extLst>
                </a:gridCol>
                <a:gridCol w="363138">
                  <a:extLst>
                    <a:ext uri="{9D8B030D-6E8A-4147-A177-3AD203B41FA5}">
                      <a16:colId xmlns:a16="http://schemas.microsoft.com/office/drawing/2014/main" val="3976832"/>
                    </a:ext>
                  </a:extLst>
                </a:gridCol>
              </a:tblGrid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Equipment Type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078696"/>
                  </a:ext>
                </a:extLst>
              </a:tr>
              <a:tr h="8430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Production or delivery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37622"/>
                  </a:ext>
                </a:extLst>
              </a:tr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Storage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02115"/>
                  </a:ext>
                </a:extLst>
              </a:tr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Other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208056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FCA9048A-C1DA-4D9A-860A-87BA7FD9E333}"/>
              </a:ext>
            </a:extLst>
          </p:cNvPr>
          <p:cNvSpPr/>
          <p:nvPr/>
        </p:nvSpPr>
        <p:spPr>
          <a:xfrm>
            <a:off x="6285520" y="1826941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Devices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D141A4-C259-424F-BD4B-9896620D6BD9}"/>
              </a:ext>
            </a:extLst>
          </p:cNvPr>
          <p:cNvSpPr/>
          <p:nvPr/>
        </p:nvSpPr>
        <p:spPr>
          <a:xfrm>
            <a:off x="1973040" y="3560114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Facility Load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A3FCF35-8A32-4967-9B93-64195240C80B}"/>
              </a:ext>
            </a:extLst>
          </p:cNvPr>
          <p:cNvSpPr/>
          <p:nvPr/>
        </p:nvSpPr>
        <p:spPr>
          <a:xfrm>
            <a:off x="2237963" y="1160644"/>
            <a:ext cx="342584" cy="66629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1EACA-6CB5-4CBA-8478-39E2F4EF9D63}"/>
              </a:ext>
            </a:extLst>
          </p:cNvPr>
          <p:cNvSpPr/>
          <p:nvPr/>
        </p:nvSpPr>
        <p:spPr>
          <a:xfrm>
            <a:off x="109504" y="1550218"/>
            <a:ext cx="1298966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5B8142D-DE87-4E33-A735-CA219985F1AA}"/>
              </a:ext>
            </a:extLst>
          </p:cNvPr>
          <p:cNvSpPr/>
          <p:nvPr/>
        </p:nvSpPr>
        <p:spPr>
          <a:xfrm>
            <a:off x="3176833" y="2098122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6CA33B2-3D6D-47FE-B056-6CA51444111F}"/>
              </a:ext>
            </a:extLst>
          </p:cNvPr>
          <p:cNvSpPr/>
          <p:nvPr/>
        </p:nvSpPr>
        <p:spPr>
          <a:xfrm>
            <a:off x="5389074" y="1837654"/>
            <a:ext cx="887211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221F33C-5A67-4DD9-90C1-FD66A8D32341}"/>
              </a:ext>
            </a:extLst>
          </p:cNvPr>
          <p:cNvSpPr/>
          <p:nvPr/>
        </p:nvSpPr>
        <p:spPr>
          <a:xfrm>
            <a:off x="5268029" y="2071714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53D82A-2F7F-4078-B37E-113E08F74323}"/>
              </a:ext>
            </a:extLst>
          </p:cNvPr>
          <p:cNvSpPr/>
          <p:nvPr/>
        </p:nvSpPr>
        <p:spPr>
          <a:xfrm>
            <a:off x="4185089" y="2970290"/>
            <a:ext cx="1486880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 of product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C443913-A018-4F2C-B257-FFB61C0BA1CB}"/>
              </a:ext>
            </a:extLst>
          </p:cNvPr>
          <p:cNvSpPr/>
          <p:nvPr/>
        </p:nvSpPr>
        <p:spPr>
          <a:xfrm>
            <a:off x="4779504" y="2307132"/>
            <a:ext cx="342584" cy="66629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F3B3B4E-90D9-4DA4-9F1A-F7F13280ED28}"/>
              </a:ext>
            </a:extLst>
          </p:cNvPr>
          <p:cNvSpPr/>
          <p:nvPr/>
        </p:nvSpPr>
        <p:spPr>
          <a:xfrm>
            <a:off x="4587224" y="2298796"/>
            <a:ext cx="342584" cy="666298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FB229AC-2C5E-48D3-9DD6-8A01CDBDFB09}"/>
              </a:ext>
            </a:extLst>
          </p:cNvPr>
          <p:cNvSpPr/>
          <p:nvPr/>
        </p:nvSpPr>
        <p:spPr>
          <a:xfrm>
            <a:off x="1129017" y="1831301"/>
            <a:ext cx="887211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7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B1C2-C6F9-49E6-84AC-7C2A94FD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A9A54B1-CD7C-4C9E-B252-C590674C588B}"/>
              </a:ext>
            </a:extLst>
          </p:cNvPr>
          <p:cNvSpPr/>
          <p:nvPr/>
        </p:nvSpPr>
        <p:spPr>
          <a:xfrm>
            <a:off x="1426256" y="3536169"/>
            <a:ext cx="887211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E95CC3A-A227-44A5-A500-7815C4C0AB5C}"/>
              </a:ext>
            </a:extLst>
          </p:cNvPr>
          <p:cNvSpPr/>
          <p:nvPr/>
        </p:nvSpPr>
        <p:spPr>
          <a:xfrm>
            <a:off x="1014912" y="2120371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2B3A4CD-BFEB-46D7-9AF7-60A1A98BA39D}"/>
              </a:ext>
            </a:extLst>
          </p:cNvPr>
          <p:cNvSpPr/>
          <p:nvPr/>
        </p:nvSpPr>
        <p:spPr>
          <a:xfrm>
            <a:off x="950753" y="2474497"/>
            <a:ext cx="342584" cy="2246086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8EA58EA8-6FCF-4D7C-8696-490BACD305F3}"/>
              </a:ext>
            </a:extLst>
          </p:cNvPr>
          <p:cNvSpPr/>
          <p:nvPr/>
        </p:nvSpPr>
        <p:spPr>
          <a:xfrm>
            <a:off x="7612225" y="3464660"/>
            <a:ext cx="365760" cy="1143851"/>
          </a:xfrm>
          <a:prstGeom prst="up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97E8A04-DD8F-490F-BEF4-E158C0937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73908"/>
              </p:ext>
            </p:extLst>
          </p:nvPr>
        </p:nvGraphicFramePr>
        <p:xfrm>
          <a:off x="3032991" y="4840061"/>
          <a:ext cx="2041379" cy="79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241">
                  <a:extLst>
                    <a:ext uri="{9D8B030D-6E8A-4147-A177-3AD203B41FA5}">
                      <a16:colId xmlns:a16="http://schemas.microsoft.com/office/drawing/2014/main" val="604958295"/>
                    </a:ext>
                  </a:extLst>
                </a:gridCol>
                <a:gridCol w="363138">
                  <a:extLst>
                    <a:ext uri="{9D8B030D-6E8A-4147-A177-3AD203B41FA5}">
                      <a16:colId xmlns:a16="http://schemas.microsoft.com/office/drawing/2014/main" val="3976832"/>
                    </a:ext>
                  </a:extLst>
                </a:gridCol>
              </a:tblGrid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Equipment Type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078696"/>
                  </a:ext>
                </a:extLst>
              </a:tr>
              <a:tr h="8430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Production or delivery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37622"/>
                  </a:ext>
                </a:extLst>
              </a:tr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Storage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02115"/>
                  </a:ext>
                </a:extLst>
              </a:tr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Other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208056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05B8142D-DE87-4E33-A735-CA219985F1AA}"/>
              </a:ext>
            </a:extLst>
          </p:cNvPr>
          <p:cNvSpPr/>
          <p:nvPr/>
        </p:nvSpPr>
        <p:spPr>
          <a:xfrm>
            <a:off x="1206151" y="3717529"/>
            <a:ext cx="995550" cy="290486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6CA33B2-3D6D-47FE-B056-6CA51444111F}"/>
              </a:ext>
            </a:extLst>
          </p:cNvPr>
          <p:cNvSpPr/>
          <p:nvPr/>
        </p:nvSpPr>
        <p:spPr>
          <a:xfrm>
            <a:off x="3071230" y="2696850"/>
            <a:ext cx="887211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221F33C-5A67-4DD9-90C1-FD66A8D32341}"/>
              </a:ext>
            </a:extLst>
          </p:cNvPr>
          <p:cNvSpPr/>
          <p:nvPr/>
        </p:nvSpPr>
        <p:spPr>
          <a:xfrm>
            <a:off x="2950185" y="2930910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FB229AC-2C5E-48D3-9DD6-8A01CDBDFB09}"/>
              </a:ext>
            </a:extLst>
          </p:cNvPr>
          <p:cNvSpPr/>
          <p:nvPr/>
        </p:nvSpPr>
        <p:spPr>
          <a:xfrm>
            <a:off x="639857" y="1831301"/>
            <a:ext cx="1376372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E6D5E79-204A-4247-A3F0-212A99704887}"/>
              </a:ext>
            </a:extLst>
          </p:cNvPr>
          <p:cNvSpPr/>
          <p:nvPr/>
        </p:nvSpPr>
        <p:spPr>
          <a:xfrm>
            <a:off x="2719015" y="2003103"/>
            <a:ext cx="342584" cy="66629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5C8BEAC-E32A-4AE2-BF55-811F06713EED}"/>
              </a:ext>
            </a:extLst>
          </p:cNvPr>
          <p:cNvSpPr/>
          <p:nvPr/>
        </p:nvSpPr>
        <p:spPr>
          <a:xfrm>
            <a:off x="2526735" y="1994767"/>
            <a:ext cx="342584" cy="666298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3E3455A-9EFC-431E-9B28-185160B85E98}"/>
              </a:ext>
            </a:extLst>
          </p:cNvPr>
          <p:cNvSpPr/>
          <p:nvPr/>
        </p:nvSpPr>
        <p:spPr>
          <a:xfrm>
            <a:off x="2698027" y="2903895"/>
            <a:ext cx="342584" cy="66629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5ABEF9F-F3E2-478C-B843-BD060EB689E1}"/>
              </a:ext>
            </a:extLst>
          </p:cNvPr>
          <p:cNvSpPr/>
          <p:nvPr/>
        </p:nvSpPr>
        <p:spPr>
          <a:xfrm>
            <a:off x="2505747" y="2895559"/>
            <a:ext cx="342584" cy="666298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0C6E988-4898-459A-B04A-7AC275535E90}"/>
              </a:ext>
            </a:extLst>
          </p:cNvPr>
          <p:cNvSpPr/>
          <p:nvPr/>
        </p:nvSpPr>
        <p:spPr>
          <a:xfrm>
            <a:off x="1036928" y="1326808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B9AAD59-1415-49C2-A156-5DD0651EA806}"/>
              </a:ext>
            </a:extLst>
          </p:cNvPr>
          <p:cNvSpPr/>
          <p:nvPr/>
        </p:nvSpPr>
        <p:spPr>
          <a:xfrm>
            <a:off x="639857" y="1037738"/>
            <a:ext cx="1398388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65D0B4F7-76E2-4379-BCB9-F5140C0E1868}"/>
              </a:ext>
            </a:extLst>
          </p:cNvPr>
          <p:cNvSpPr/>
          <p:nvPr/>
        </p:nvSpPr>
        <p:spPr>
          <a:xfrm>
            <a:off x="1166015" y="3603218"/>
            <a:ext cx="342584" cy="1117365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365C0-83DE-432C-BE5D-988E942CBDA7}"/>
              </a:ext>
            </a:extLst>
          </p:cNvPr>
          <p:cNvSpPr/>
          <p:nvPr/>
        </p:nvSpPr>
        <p:spPr>
          <a:xfrm>
            <a:off x="2038314" y="2700552"/>
            <a:ext cx="1428861" cy="5281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D141A4-C259-424F-BD4B-9896620D6BD9}"/>
              </a:ext>
            </a:extLst>
          </p:cNvPr>
          <p:cNvSpPr/>
          <p:nvPr/>
        </p:nvSpPr>
        <p:spPr>
          <a:xfrm>
            <a:off x="2032478" y="1039959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Facility Load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1EACA-6CB5-4CBA-8478-39E2F4EF9D63}"/>
              </a:ext>
            </a:extLst>
          </p:cNvPr>
          <p:cNvSpPr/>
          <p:nvPr/>
        </p:nvSpPr>
        <p:spPr>
          <a:xfrm>
            <a:off x="109504" y="1037737"/>
            <a:ext cx="530352" cy="15544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Grid Import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53D82A-2F7F-4078-B37E-113E08F74323}"/>
              </a:ext>
            </a:extLst>
          </p:cNvPr>
          <p:cNvSpPr/>
          <p:nvPr/>
        </p:nvSpPr>
        <p:spPr>
          <a:xfrm>
            <a:off x="3945735" y="2700552"/>
            <a:ext cx="1486880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 of product</a:t>
            </a:r>
          </a:p>
          <a:p>
            <a:pPr algn="ctr"/>
            <a:r>
              <a:rPr lang="en-US" sz="1400" dirty="0"/>
              <a:t>(with LCFS)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949AD-5E91-4722-8FAA-CC2178F14EB3}"/>
              </a:ext>
            </a:extLst>
          </p:cNvPr>
          <p:cNvSpPr/>
          <p:nvPr/>
        </p:nvSpPr>
        <p:spPr>
          <a:xfrm>
            <a:off x="883350" y="1037737"/>
            <a:ext cx="530352" cy="15544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Renewables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A857A-EC77-4AF5-8149-3E6045CB66CE}"/>
              </a:ext>
            </a:extLst>
          </p:cNvPr>
          <p:cNvSpPr/>
          <p:nvPr/>
        </p:nvSpPr>
        <p:spPr>
          <a:xfrm>
            <a:off x="545598" y="4711281"/>
            <a:ext cx="1486880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 of electricity</a:t>
            </a:r>
          </a:p>
          <a:p>
            <a:pPr algn="ctr"/>
            <a:r>
              <a:rPr lang="en-US" sz="1400" dirty="0"/>
              <a:t>(with RECs)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78B06D-6143-42E5-8329-F73A016695CB}"/>
              </a:ext>
            </a:extLst>
          </p:cNvPr>
          <p:cNvSpPr/>
          <p:nvPr/>
        </p:nvSpPr>
        <p:spPr>
          <a:xfrm>
            <a:off x="3945735" y="1831301"/>
            <a:ext cx="1486880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 of grid services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EC2CD1-534C-4131-BFC1-05CF0BB5D3A3}"/>
              </a:ext>
            </a:extLst>
          </p:cNvPr>
          <p:cNvSpPr/>
          <p:nvPr/>
        </p:nvSpPr>
        <p:spPr>
          <a:xfrm>
            <a:off x="3938115" y="3569803"/>
            <a:ext cx="1486880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 of grid services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E9E6225-FEB5-4BD5-B1E7-5B005771655F}"/>
              </a:ext>
            </a:extLst>
          </p:cNvPr>
          <p:cNvSpPr/>
          <p:nvPr/>
        </p:nvSpPr>
        <p:spPr>
          <a:xfrm>
            <a:off x="3075752" y="1917126"/>
            <a:ext cx="887211" cy="290486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C34B2EA4-0A9B-4397-BA23-F21AE8413691}"/>
              </a:ext>
            </a:extLst>
          </p:cNvPr>
          <p:cNvSpPr/>
          <p:nvPr/>
        </p:nvSpPr>
        <p:spPr>
          <a:xfrm>
            <a:off x="3053736" y="3722961"/>
            <a:ext cx="887211" cy="290486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5960E5-8109-4C36-BA4C-F6CBA5C4F2A0}"/>
              </a:ext>
            </a:extLst>
          </p:cNvPr>
          <p:cNvSpPr/>
          <p:nvPr/>
        </p:nvSpPr>
        <p:spPr>
          <a:xfrm>
            <a:off x="2010462" y="1834044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Devices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A9048A-C1DA-4D9A-860A-87BA7FD9E333}"/>
              </a:ext>
            </a:extLst>
          </p:cNvPr>
          <p:cNvSpPr/>
          <p:nvPr/>
        </p:nvSpPr>
        <p:spPr>
          <a:xfrm>
            <a:off x="2010462" y="3570192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Devices</a:t>
            </a:r>
          </a:p>
        </p:txBody>
      </p:sp>
    </p:spTree>
    <p:extLst>
      <p:ext uri="{BB962C8B-B14F-4D97-AF65-F5344CB8AC3E}">
        <p14:creationId xmlns:p14="http://schemas.microsoft.com/office/powerpoint/2010/main" val="3474764164"/>
      </p:ext>
    </p:extLst>
  </p:cSld>
  <p:clrMapOvr>
    <a:masterClrMapping/>
  </p:clrMapOvr>
</p:sld>
</file>

<file path=ppt/theme/theme1.xml><?xml version="1.0" encoding="utf-8"?>
<a:theme xmlns:a="http://schemas.openxmlformats.org/drawingml/2006/main" name="FCTO_Meeting">
  <a:themeElements>
    <a:clrScheme name="NRELWhite">
      <a:dk1>
        <a:srgbClr val="0079C1"/>
      </a:dk1>
      <a:lt1>
        <a:srgbClr val="FFFFFF"/>
      </a:lt1>
      <a:dk2>
        <a:srgbClr val="000000"/>
      </a:dk2>
      <a:lt2>
        <a:srgbClr val="CFD4D8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307993</TotalTime>
  <Words>967</Words>
  <Application>Microsoft Office PowerPoint</Application>
  <PresentationFormat>On-screen Show (4:3)</PresentationFormat>
  <Paragraphs>311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FCTO_Meeting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Quantify the value of energy storage</vt:lpstr>
    </vt:vector>
  </TitlesOfParts>
  <Company>NREL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NREL</dc:creator>
  <cp:lastModifiedBy>Eichman, Joshua</cp:lastModifiedBy>
  <cp:revision>597</cp:revision>
  <dcterms:created xsi:type="dcterms:W3CDTF">2013-09-24T00:14:16Z</dcterms:created>
  <dcterms:modified xsi:type="dcterms:W3CDTF">2020-05-01T18:49:31Z</dcterms:modified>
</cp:coreProperties>
</file>