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57" r:id="rId7"/>
    <p:sldId id="261" r:id="rId8"/>
    <p:sldId id="273" r:id="rId9"/>
    <p:sldId id="263" r:id="rId10"/>
    <p:sldId id="272" r:id="rId11"/>
    <p:sldId id="264" r:id="rId12"/>
    <p:sldId id="276" r:id="rId13"/>
    <p:sldId id="274" r:id="rId14"/>
    <p:sldId id="275" r:id="rId15"/>
    <p:sldId id="265" r:id="rId16"/>
    <p:sldId id="266" r:id="rId17"/>
    <p:sldId id="269" r:id="rId18"/>
    <p:sldId id="270" r:id="rId19"/>
    <p:sldId id="267" r:id="rId20"/>
    <p:sldId id="277" r:id="rId2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="" xmlns:a16="http://schemas.microsoft.com/office/drawing/2014/main" id="{FEBCAFC3-4929-424F-B47E-5B4DE89365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15A0B199-7033-4766-8990-08D968B938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A0AB-5DD6-4038-9BB3-CD5D47F7BA79}" type="datetime1">
              <a:rPr lang="pl-PL" smtClean="0"/>
              <a:t>2020-04-16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="" xmlns:a16="http://schemas.microsoft.com/office/drawing/2014/main" id="{3D442397-1049-48D3-A192-1BF6F30354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="" xmlns:a16="http://schemas.microsoft.com/office/drawing/2014/main" id="{0453E573-3E6F-4DD8-99E0-CD64338B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E1398-F792-4F70-8B5C-C2869CDA2F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55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E52-8598-4B16-B6EE-E25A30143522}" type="datetime1">
              <a:rPr lang="pl-PL" smtClean="0"/>
              <a:pPr/>
              <a:t>2020-04-16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B44B-DEA5-4EDC-8C42-D69DEF7AE8E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487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330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9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3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01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30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162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6174C2C4-4EDE-495B-9C4A-F062E4732C61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32376-67DD-417D-8D95-EE5FCBE185E7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7FC2-A6AF-4CE4-A7C2-DC4958D92CDA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00D13-9ACC-4ACE-9829-D5DD65517FA6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9A35C1-44DD-4A98-9ECA-C1F4AE2590BF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B62BF-A40C-4271-A776-5FBF987B41A2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19862-3407-44BE-A61B-83EF2A6F883D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F5EE8C-6160-415A-B43E-B0FCDF96D3E9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F4C6F3-F5CA-40CA-B052-00E50706C7DA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CE165-BA89-4EE9-BF6D-7A5B77394261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96CD1-D960-416D-B0D1-96E2B3921C59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F8136-E2C2-47B7-8DD1-C71960A7354E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5DBDB-30ED-475D-A5FF-36273327B1AC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F7337C-7BE7-4E28-80C5-342CF7F29056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7B148-C203-4F1A-A0EA-1043C27E32F5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628B6-AEC3-4EED-9134-0B71728D0C12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51307-EF3D-425C-8A9C-8A213646BA1D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l-PL" noProof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2B0A9B-4656-46D1-BA9E-8E31531E52F2}" type="datetime1">
              <a:rPr lang="pl-PL" noProof="0" smtClean="0"/>
              <a:t>2020-04-16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="" xmlns:a16="http://schemas.microsoft.com/office/drawing/2014/main" id="{788D5DFD-FA42-4EB0-B24E-4180C0CC5A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Prostokąt 10">
              <a:extLst>
                <a:ext uri="{FF2B5EF4-FFF2-40B4-BE49-F238E27FC236}">
                  <a16:creationId xmlns="" xmlns:a16="http://schemas.microsoft.com/office/drawing/2014/main" id="{CC864817-5955-484B-9D1F-9BC8DB739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pic>
          <p:nvPicPr>
            <p:cNvPr id="12" name="Obraz 2">
              <a:extLst>
                <a:ext uri="{FF2B5EF4-FFF2-40B4-BE49-F238E27FC236}">
                  <a16:creationId xmlns="" xmlns:a16="http://schemas.microsoft.com/office/drawing/2014/main" id="{280C083F-71A6-4E55-AE35-586518FE29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a 13">
            <a:extLst>
              <a:ext uri="{FF2B5EF4-FFF2-40B4-BE49-F238E27FC236}">
                <a16:creationId xmlns="" xmlns:a16="http://schemas.microsoft.com/office/drawing/2014/main" id="{D44056DF-7985-4692-968A-466E9E6AF7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Prostokąt z rogami zaokrąglonymi po przekątnej 7">
              <a:extLst>
                <a:ext uri="{FF2B5EF4-FFF2-40B4-BE49-F238E27FC236}">
                  <a16:creationId xmlns="" xmlns:a16="http://schemas.microsoft.com/office/drawing/2014/main" id="{B414A174-532A-4602-934F-9858D1D868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grpSp>
          <p:nvGrpSpPr>
            <p:cNvPr id="16" name="Grupa 15">
              <a:extLst>
                <a:ext uri="{FF2B5EF4-FFF2-40B4-BE49-F238E27FC236}">
                  <a16:creationId xmlns="" xmlns:a16="http://schemas.microsoft.com/office/drawing/2014/main" id="{940B0C0C-7F94-4725-8108-62B3B7A5AE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Dowolny kształt 32">
                <a:extLst>
                  <a:ext uri="{FF2B5EF4-FFF2-40B4-BE49-F238E27FC236}">
                    <a16:creationId xmlns="" xmlns:a16="http://schemas.microsoft.com/office/drawing/2014/main" id="{367EAC5B-1891-480A-A3AD-B9F6A88FAC5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Dowolny kształt 33">
                <a:extLst>
                  <a:ext uri="{FF2B5EF4-FFF2-40B4-BE49-F238E27FC236}">
                    <a16:creationId xmlns="" xmlns:a16="http://schemas.microsoft.com/office/drawing/2014/main" id="{E33FF633-15BA-464F-8F5B-26C56665F7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Dowolny kształt 34">
                <a:extLst>
                  <a:ext uri="{FF2B5EF4-FFF2-40B4-BE49-F238E27FC236}">
                    <a16:creationId xmlns="" xmlns:a16="http://schemas.microsoft.com/office/drawing/2014/main" id="{0C949DF6-E66B-4DB8-AB52-30CA781B48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Dowolny kształt 37">
                <a:extLst>
                  <a:ext uri="{FF2B5EF4-FFF2-40B4-BE49-F238E27FC236}">
                    <a16:creationId xmlns="" xmlns:a16="http://schemas.microsoft.com/office/drawing/2014/main" id="{309C2298-5EF9-4B09-8995-014F6D3BFF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Dowolny kształt 35">
                <a:extLst>
                  <a:ext uri="{FF2B5EF4-FFF2-40B4-BE49-F238E27FC236}">
                    <a16:creationId xmlns="" xmlns:a16="http://schemas.microsoft.com/office/drawing/2014/main" id="{319B2AFC-EBFF-477C-A364-6D575BE5AA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Dowolny kształt 36">
                <a:extLst>
                  <a:ext uri="{FF2B5EF4-FFF2-40B4-BE49-F238E27FC236}">
                    <a16:creationId xmlns="" xmlns:a16="http://schemas.microsoft.com/office/drawing/2014/main" id="{CC6B7D67-F2F8-4B07-B954-EAC9135B2B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Dowolny kształt 38">
                <a:extLst>
                  <a:ext uri="{FF2B5EF4-FFF2-40B4-BE49-F238E27FC236}">
                    <a16:creationId xmlns="" xmlns:a16="http://schemas.microsoft.com/office/drawing/2014/main" id="{7FF1659D-33DA-4F62-8567-A54020D2E2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Dowolny kształt 39">
                <a:extLst>
                  <a:ext uri="{FF2B5EF4-FFF2-40B4-BE49-F238E27FC236}">
                    <a16:creationId xmlns="" xmlns:a16="http://schemas.microsoft.com/office/drawing/2014/main" id="{9110F572-DC3D-4AB3-B731-B73BD650576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Dowolny kształt 40">
                <a:extLst>
                  <a:ext uri="{FF2B5EF4-FFF2-40B4-BE49-F238E27FC236}">
                    <a16:creationId xmlns="" xmlns:a16="http://schemas.microsoft.com/office/drawing/2014/main" id="{A2F7D0E9-68CE-40F9-B0E9-F915103ECF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Prostokąt 41">
                <a:extLst>
                  <a:ext uri="{FF2B5EF4-FFF2-40B4-BE49-F238E27FC236}">
                    <a16:creationId xmlns="" xmlns:a16="http://schemas.microsoft.com/office/drawing/2014/main" id="{AB69A438-1FB7-454A-A3E9-0C329643CD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Dowolny kształt 32">
                <a:extLst>
                  <a:ext uri="{FF2B5EF4-FFF2-40B4-BE49-F238E27FC236}">
                    <a16:creationId xmlns="" xmlns:a16="http://schemas.microsoft.com/office/drawing/2014/main" id="{E64598D0-3A2C-4570-9E7C-C52C89549B4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Dowolny kształt 33">
                <a:extLst>
                  <a:ext uri="{FF2B5EF4-FFF2-40B4-BE49-F238E27FC236}">
                    <a16:creationId xmlns="" xmlns:a16="http://schemas.microsoft.com/office/drawing/2014/main" id="{CC17CF42-8908-477B-9F36-DA1306CA0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Dowolny kształt 34">
                <a:extLst>
                  <a:ext uri="{FF2B5EF4-FFF2-40B4-BE49-F238E27FC236}">
                    <a16:creationId xmlns="" xmlns:a16="http://schemas.microsoft.com/office/drawing/2014/main" id="{A2457851-D4A0-404C-BF3F-99AE00B9E9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Dowolny kształt 37">
                <a:extLst>
                  <a:ext uri="{FF2B5EF4-FFF2-40B4-BE49-F238E27FC236}">
                    <a16:creationId xmlns="" xmlns:a16="http://schemas.microsoft.com/office/drawing/2014/main" id="{ECC300FA-EE4A-489E-9A47-79BEBF05DCE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Dowolny kształt 35">
                <a:extLst>
                  <a:ext uri="{FF2B5EF4-FFF2-40B4-BE49-F238E27FC236}">
                    <a16:creationId xmlns="" xmlns:a16="http://schemas.microsoft.com/office/drawing/2014/main" id="{0D1F26E2-902B-416B-A1DB-80DAF78D8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Dowolny kształt 36">
                <a:extLst>
                  <a:ext uri="{FF2B5EF4-FFF2-40B4-BE49-F238E27FC236}">
                    <a16:creationId xmlns="" xmlns:a16="http://schemas.microsoft.com/office/drawing/2014/main" id="{491346A0-BF6D-45A5-806A-2150768722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Dowolny kształt 38">
                <a:extLst>
                  <a:ext uri="{FF2B5EF4-FFF2-40B4-BE49-F238E27FC236}">
                    <a16:creationId xmlns="" xmlns:a16="http://schemas.microsoft.com/office/drawing/2014/main" id="{A8A5AAC9-38FD-4A03-AB91-236F2AAC62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Dowolny kształt 39">
                <a:extLst>
                  <a:ext uri="{FF2B5EF4-FFF2-40B4-BE49-F238E27FC236}">
                    <a16:creationId xmlns="" xmlns:a16="http://schemas.microsoft.com/office/drawing/2014/main" id="{7AD4105C-55AA-47FF-AC5D-5BCB0B78CD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Dowolny kształt 40">
                <a:extLst>
                  <a:ext uri="{FF2B5EF4-FFF2-40B4-BE49-F238E27FC236}">
                    <a16:creationId xmlns="" xmlns:a16="http://schemas.microsoft.com/office/drawing/2014/main" id="{1C4B42B1-B112-4057-82C3-E5AF3BC7F6D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Prostokąt 41">
                <a:extLst>
                  <a:ext uri="{FF2B5EF4-FFF2-40B4-BE49-F238E27FC236}">
                    <a16:creationId xmlns="" xmlns:a16="http://schemas.microsoft.com/office/drawing/2014/main" id="{C8B37395-3651-4E66-A62E-31529FABC8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pl-PL" dirty="0"/>
              <a:t>STANDARDY KODOWANIA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pl-PL" dirty="0"/>
              <a:t>Autorzy: </a:t>
            </a:r>
          </a:p>
          <a:p>
            <a:pPr algn="ctr" rtl="0"/>
            <a:r>
              <a:rPr lang="pl-PL" dirty="0"/>
              <a:t>Piotr Bobusia, Dawid żurek, Krzysztof </a:t>
            </a:r>
            <a:r>
              <a:rPr lang="pl-PL" dirty="0" err="1"/>
              <a:t>witowski</a:t>
            </a:r>
            <a:r>
              <a:rPr lang="pl-PL" dirty="0"/>
              <a:t>, Mariusz </a:t>
            </a:r>
            <a:r>
              <a:rPr lang="pl-PL" dirty="0" err="1"/>
              <a:t>olszyk</a:t>
            </a:r>
            <a:r>
              <a:rPr lang="pl-PL" dirty="0"/>
              <a:t>, Dawid </a:t>
            </a:r>
            <a:r>
              <a:rPr lang="pl-PL" dirty="0" err="1"/>
              <a:t>łysik</a:t>
            </a:r>
            <a:r>
              <a:rPr lang="pl-PL" dirty="0"/>
              <a:t> i Arkadiusz </a:t>
            </a:r>
            <a:r>
              <a:rPr lang="pl-PL" dirty="0" err="1"/>
              <a:t>kornafel</a:t>
            </a:r>
            <a:endParaRPr lang="pl-PL" dirty="0"/>
          </a:p>
        </p:txBody>
      </p:sp>
      <p:sp>
        <p:nvSpPr>
          <p:cNvPr id="38" name="Prostokąt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DDF894C0-877C-4881-9322-9F601099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</a:rPr>
              <a:t>Inne zasady pomagające zachować „czysty kod”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DBAFF895-3D69-4AE0-B713-7F6BBF86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2249485"/>
            <a:ext cx="10494627" cy="360603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Ustawienie wartości początkowych – dla </a:t>
            </a:r>
            <a:r>
              <a:rPr lang="pl-PL" sz="2000" dirty="0" err="1">
                <a:latin typeface="Consolas" panose="020B0609020204030204" pitchFamily="49" charset="0"/>
              </a:rPr>
              <a:t>int</a:t>
            </a:r>
            <a:r>
              <a:rPr lang="pl-PL" sz="2000" dirty="0">
                <a:latin typeface="Consolas" panose="020B0609020204030204" pitchFamily="49" charset="0"/>
              </a:rPr>
              <a:t> 0, dla </a:t>
            </a:r>
            <a:r>
              <a:rPr lang="pl-PL" sz="2000" dirty="0" err="1">
                <a:latin typeface="Consolas" panose="020B0609020204030204" pitchFamily="49" charset="0"/>
              </a:rPr>
              <a:t>double</a:t>
            </a:r>
            <a:r>
              <a:rPr lang="pl-PL" sz="2000" dirty="0">
                <a:latin typeface="Consolas" panose="020B0609020204030204" pitchFamily="49" charset="0"/>
              </a:rPr>
              <a:t> 0.0, dla zmiennych ” 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Stosowanie instrukcji </a:t>
            </a:r>
            <a:r>
              <a:rPr lang="pl-PL" sz="2000" dirty="0" err="1">
                <a:latin typeface="Consolas" panose="020B0609020204030204" pitchFamily="49" charset="0"/>
              </a:rPr>
              <a:t>switch</a:t>
            </a:r>
            <a:r>
              <a:rPr lang="pl-PL" sz="2000" dirty="0">
                <a:latin typeface="Consolas" panose="020B0609020204030204" pitchFamily="49" charset="0"/>
              </a:rPr>
              <a:t> zamiast nadmiarowego wykorzystywanie </a:t>
            </a:r>
            <a:r>
              <a:rPr lang="pl-PL" sz="2000" dirty="0" err="1">
                <a:latin typeface="Consolas" panose="020B0609020204030204" pitchFamily="49" charset="0"/>
              </a:rPr>
              <a:t>if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else</a:t>
            </a:r>
            <a:endParaRPr lang="pl-PL" sz="20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Długość pojedynczej linii kodu nie powinna być dłuższa niż 80 znaków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Należy pamiętać o zamykaniu obiektów aby w przyszłości nie mieć problemów </a:t>
            </a:r>
            <a:br>
              <a:rPr lang="pl-PL" sz="2000" dirty="0">
                <a:latin typeface="Consolas" panose="020B0609020204030204" pitchFamily="49" charset="0"/>
              </a:rPr>
            </a:br>
            <a:r>
              <a:rPr lang="pl-PL" sz="2000" dirty="0">
                <a:latin typeface="Consolas" panose="020B0609020204030204" pitchFamily="49" charset="0"/>
              </a:rPr>
              <a:t>z dostępem do nich.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Jeśli obiekt może spowodować wyjątek to należy go zamknąć w bloku </a:t>
            </a:r>
            <a:r>
              <a:rPr lang="pl-PL" sz="2000" dirty="0" err="1">
                <a:latin typeface="Consolas" panose="020B0609020204030204" pitchFamily="49" charset="0"/>
              </a:rPr>
              <a:t>finally</a:t>
            </a:r>
            <a:r>
              <a:rPr lang="pl-PL" sz="2000" dirty="0">
                <a:latin typeface="Consolas" panose="020B0609020204030204" pitchFamily="49" charset="0"/>
              </a:rPr>
              <a:t> gwarantującym wykonanie określonej operacji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11380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DDF894C0-877C-4881-9322-9F601099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</a:rPr>
              <a:t>Inne zasady pomagające zachować „czysty kod”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DBAFF895-3D69-4AE0-B713-7F6BBF86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2249487"/>
            <a:ext cx="1049462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Tworząc klasy i metody unikajmy nadmiarowości i powtarzania, klasa/funkcja powinna spełniać określoną funkcjonalność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Stosujmy takie porównania </a:t>
            </a:r>
            <a:r>
              <a:rPr lang="pl-PL" sz="1900" dirty="0" err="1">
                <a:latin typeface="Consolas" panose="020B0609020204030204" pitchFamily="49" charset="0"/>
              </a:rPr>
              <a:t>if</a:t>
            </a:r>
            <a:r>
              <a:rPr lang="pl-PL" sz="1900" dirty="0">
                <a:latin typeface="Consolas" panose="020B0609020204030204" pitchFamily="49" charset="0"/>
              </a:rPr>
              <a:t>("test" == </a:t>
            </a:r>
            <a:r>
              <a:rPr lang="pl-PL" sz="1900" dirty="0" err="1">
                <a:latin typeface="Consolas" panose="020B0609020204030204" pitchFamily="49" charset="0"/>
              </a:rPr>
              <a:t>sTest</a:t>
            </a:r>
            <a:r>
              <a:rPr lang="pl-PL" sz="1900" dirty="0">
                <a:latin typeface="Consolas" panose="020B0609020204030204" pitchFamily="49" charset="0"/>
              </a:rPr>
              <a:t>) {…} zamiast </a:t>
            </a:r>
            <a:r>
              <a:rPr lang="pl-PL" sz="1900" dirty="0" err="1">
                <a:latin typeface="Consolas" panose="020B0609020204030204" pitchFamily="49" charset="0"/>
              </a:rPr>
              <a:t>if</a:t>
            </a:r>
            <a:r>
              <a:rPr lang="pl-PL" sz="1900" dirty="0">
                <a:latin typeface="Consolas" panose="020B0609020204030204" pitchFamily="49" charset="0"/>
              </a:rPr>
              <a:t>(</a:t>
            </a:r>
            <a:r>
              <a:rPr lang="pl-PL" sz="1900" dirty="0" err="1">
                <a:latin typeface="Consolas" panose="020B0609020204030204" pitchFamily="49" charset="0"/>
              </a:rPr>
              <a:t>sTest</a:t>
            </a:r>
            <a:r>
              <a:rPr lang="pl-PL" sz="1900" dirty="0">
                <a:latin typeface="Consolas" panose="020B0609020204030204" pitchFamily="49" charset="0"/>
              </a:rPr>
              <a:t> == "test") {…}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Wystrzegać się zdejmowania zabezpieczeń i wyłączania ostrzeżeń kompilatora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Nie powtarzaj tego samego kodu, zamień go na funkcję lub zupełnie osobną klasę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Koncentrujmy się na zachowaniu małych i ścisłych interfejsów</a:t>
            </a:r>
          </a:p>
        </p:txBody>
      </p:sp>
    </p:spTree>
    <p:extLst>
      <p:ext uri="{BB962C8B-B14F-4D97-AF65-F5344CB8AC3E}">
        <p14:creationId xmlns:p14="http://schemas.microsoft.com/office/powerpoint/2010/main" val="219811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>
            <a:extLst>
              <a:ext uri="{FF2B5EF4-FFF2-40B4-BE49-F238E27FC236}">
                <a16:creationId xmlns="" xmlns:a16="http://schemas.microsoft.com/office/drawing/2014/main" id="{9ACD3AF8-B16E-4174-8C1A-41F683C4AF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FF5EAD09-B81D-415F-8BCF-73C81AE05F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0" name="Rectangle 5">
              <a:extLst>
                <a:ext uri="{FF2B5EF4-FFF2-40B4-BE49-F238E27FC236}">
                  <a16:creationId xmlns="" xmlns:a16="http://schemas.microsoft.com/office/drawing/2014/main" id="{CFB79010-8ED4-49EF-AFD2-F4D8C80B6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1" name="Freeform 6">
              <a:extLst>
                <a:ext uri="{FF2B5EF4-FFF2-40B4-BE49-F238E27FC236}">
                  <a16:creationId xmlns="" xmlns:a16="http://schemas.microsoft.com/office/drawing/2014/main" id="{4649B869-006E-42B5-9DDC-21049B130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7">
              <a:extLst>
                <a:ext uri="{FF2B5EF4-FFF2-40B4-BE49-F238E27FC236}">
                  <a16:creationId xmlns="" xmlns:a16="http://schemas.microsoft.com/office/drawing/2014/main" id="{443096BD-333F-48B6-8220-D1F9793E40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8">
              <a:extLst>
                <a:ext uri="{FF2B5EF4-FFF2-40B4-BE49-F238E27FC236}">
                  <a16:creationId xmlns="" xmlns:a16="http://schemas.microsoft.com/office/drawing/2014/main" id="{1A45BB9A-7E84-4B9B-923A-270A97F852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9">
              <a:extLst>
                <a:ext uri="{FF2B5EF4-FFF2-40B4-BE49-F238E27FC236}">
                  <a16:creationId xmlns="" xmlns:a16="http://schemas.microsoft.com/office/drawing/2014/main" id="{D7D7C768-2F76-4DE2-A807-1B9FFF816C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0">
              <a:extLst>
                <a:ext uri="{FF2B5EF4-FFF2-40B4-BE49-F238E27FC236}">
                  <a16:creationId xmlns="" xmlns:a16="http://schemas.microsoft.com/office/drawing/2014/main" id="{1870B32E-EE42-470E-B543-CA55AEC8CA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1">
              <a:extLst>
                <a:ext uri="{FF2B5EF4-FFF2-40B4-BE49-F238E27FC236}">
                  <a16:creationId xmlns="" xmlns:a16="http://schemas.microsoft.com/office/drawing/2014/main" id="{EEF09120-11AA-4DB5-98A8-EC4923002C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2">
              <a:extLst>
                <a:ext uri="{FF2B5EF4-FFF2-40B4-BE49-F238E27FC236}">
                  <a16:creationId xmlns="" xmlns:a16="http://schemas.microsoft.com/office/drawing/2014/main" id="{39CC463D-589C-461C-A234-0460EB06B8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3">
              <a:extLst>
                <a:ext uri="{FF2B5EF4-FFF2-40B4-BE49-F238E27FC236}">
                  <a16:creationId xmlns="" xmlns:a16="http://schemas.microsoft.com/office/drawing/2014/main" id="{B6516153-269A-421E-A021-CB3F3C5E1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4">
              <a:extLst>
                <a:ext uri="{FF2B5EF4-FFF2-40B4-BE49-F238E27FC236}">
                  <a16:creationId xmlns="" xmlns:a16="http://schemas.microsoft.com/office/drawing/2014/main" id="{45E14300-6C4A-4F77-915F-F3B25B0237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5">
              <a:extLst>
                <a:ext uri="{FF2B5EF4-FFF2-40B4-BE49-F238E27FC236}">
                  <a16:creationId xmlns="" xmlns:a16="http://schemas.microsoft.com/office/drawing/2014/main" id="{993E312A-E6A6-4B52-ADE6-618ADC89BA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6">
              <a:extLst>
                <a:ext uri="{FF2B5EF4-FFF2-40B4-BE49-F238E27FC236}">
                  <a16:creationId xmlns="" xmlns:a16="http://schemas.microsoft.com/office/drawing/2014/main" id="{2F0F3026-2480-472B-8C52-36812C81EF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7">
              <a:extLst>
                <a:ext uri="{FF2B5EF4-FFF2-40B4-BE49-F238E27FC236}">
                  <a16:creationId xmlns="" xmlns:a16="http://schemas.microsoft.com/office/drawing/2014/main" id="{34E1C992-559D-4827-9F30-31A3CA7A2B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8">
              <a:extLst>
                <a:ext uri="{FF2B5EF4-FFF2-40B4-BE49-F238E27FC236}">
                  <a16:creationId xmlns="" xmlns:a16="http://schemas.microsoft.com/office/drawing/2014/main" id="{D9F2FB98-F443-498F-AAD9-694582568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9">
              <a:extLst>
                <a:ext uri="{FF2B5EF4-FFF2-40B4-BE49-F238E27FC236}">
                  <a16:creationId xmlns="" xmlns:a16="http://schemas.microsoft.com/office/drawing/2014/main" id="{75DBF6EC-ED50-43E4-8A8B-64CE86A880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0">
              <a:extLst>
                <a:ext uri="{FF2B5EF4-FFF2-40B4-BE49-F238E27FC236}">
                  <a16:creationId xmlns="" xmlns:a16="http://schemas.microsoft.com/office/drawing/2014/main" id="{FD854F40-AC43-4F21-9C62-2CE35CFD2B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1">
              <a:extLst>
                <a:ext uri="{FF2B5EF4-FFF2-40B4-BE49-F238E27FC236}">
                  <a16:creationId xmlns="" xmlns:a16="http://schemas.microsoft.com/office/drawing/2014/main" id="{62CCB560-494A-4F74-9DE4-068806A893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2">
              <a:extLst>
                <a:ext uri="{FF2B5EF4-FFF2-40B4-BE49-F238E27FC236}">
                  <a16:creationId xmlns="" xmlns:a16="http://schemas.microsoft.com/office/drawing/2014/main" id="{6F9A05F2-B5D2-4D8A-9A78-14E45C13FE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3">
              <a:extLst>
                <a:ext uri="{FF2B5EF4-FFF2-40B4-BE49-F238E27FC236}">
                  <a16:creationId xmlns="" xmlns:a16="http://schemas.microsoft.com/office/drawing/2014/main" id="{A6373189-19BB-4BEC-84A3-432253E058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4">
              <a:extLst>
                <a:ext uri="{FF2B5EF4-FFF2-40B4-BE49-F238E27FC236}">
                  <a16:creationId xmlns="" xmlns:a16="http://schemas.microsoft.com/office/drawing/2014/main" id="{71AB3122-947A-44DB-B190-A2601C6C95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5">
              <a:extLst>
                <a:ext uri="{FF2B5EF4-FFF2-40B4-BE49-F238E27FC236}">
                  <a16:creationId xmlns="" xmlns:a16="http://schemas.microsoft.com/office/drawing/2014/main" id="{74B4109D-3AFC-4D44-87B1-0CDED3E638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6">
              <a:extLst>
                <a:ext uri="{FF2B5EF4-FFF2-40B4-BE49-F238E27FC236}">
                  <a16:creationId xmlns="" xmlns:a16="http://schemas.microsoft.com/office/drawing/2014/main" id="{44AAD39F-F7C9-4D00-95E0-0465B4E858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7">
              <a:extLst>
                <a:ext uri="{FF2B5EF4-FFF2-40B4-BE49-F238E27FC236}">
                  <a16:creationId xmlns="" xmlns:a16="http://schemas.microsoft.com/office/drawing/2014/main" id="{C1DCAB8D-6EF6-4A84-8D0C-AA9226DEC9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8">
              <a:extLst>
                <a:ext uri="{FF2B5EF4-FFF2-40B4-BE49-F238E27FC236}">
                  <a16:creationId xmlns="" xmlns:a16="http://schemas.microsoft.com/office/drawing/2014/main" id="{C407F97F-83CF-4703-B9E0-6335530E32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9">
              <a:extLst>
                <a:ext uri="{FF2B5EF4-FFF2-40B4-BE49-F238E27FC236}">
                  <a16:creationId xmlns="" xmlns:a16="http://schemas.microsoft.com/office/drawing/2014/main" id="{0D8D2363-5D84-4CFF-89AA-3C93C859DB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0">
              <a:extLst>
                <a:ext uri="{FF2B5EF4-FFF2-40B4-BE49-F238E27FC236}">
                  <a16:creationId xmlns="" xmlns:a16="http://schemas.microsoft.com/office/drawing/2014/main" id="{0435A35C-AC99-4E12-8CB0-9C640DAA94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1">
              <a:extLst>
                <a:ext uri="{FF2B5EF4-FFF2-40B4-BE49-F238E27FC236}">
                  <a16:creationId xmlns="" xmlns:a16="http://schemas.microsoft.com/office/drawing/2014/main" id="{F20392CF-2256-4527-836B-2E6F88596E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2">
              <a:extLst>
                <a:ext uri="{FF2B5EF4-FFF2-40B4-BE49-F238E27FC236}">
                  <a16:creationId xmlns="" xmlns:a16="http://schemas.microsoft.com/office/drawing/2014/main" id="{C52C3AD3-122C-4010-9C55-B0247F8CCA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Rectangle 33">
              <a:extLst>
                <a:ext uri="{FF2B5EF4-FFF2-40B4-BE49-F238E27FC236}">
                  <a16:creationId xmlns="" xmlns:a16="http://schemas.microsoft.com/office/drawing/2014/main" id="{EFCB53ED-09C0-4AD7-9BBC-366833D5FE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34">
              <a:extLst>
                <a:ext uri="{FF2B5EF4-FFF2-40B4-BE49-F238E27FC236}">
                  <a16:creationId xmlns="" xmlns:a16="http://schemas.microsoft.com/office/drawing/2014/main" id="{6F309F52-BFCF-47D9-8089-BC049540DB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5">
              <a:extLst>
                <a:ext uri="{FF2B5EF4-FFF2-40B4-BE49-F238E27FC236}">
                  <a16:creationId xmlns="" xmlns:a16="http://schemas.microsoft.com/office/drawing/2014/main" id="{5F9AE85F-C7AA-4761-B468-2E100829BC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6">
              <a:extLst>
                <a:ext uri="{FF2B5EF4-FFF2-40B4-BE49-F238E27FC236}">
                  <a16:creationId xmlns="" xmlns:a16="http://schemas.microsoft.com/office/drawing/2014/main" id="{2C81C778-91E5-4AE9-AACB-8566E7A28B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7">
              <a:extLst>
                <a:ext uri="{FF2B5EF4-FFF2-40B4-BE49-F238E27FC236}">
                  <a16:creationId xmlns="" xmlns:a16="http://schemas.microsoft.com/office/drawing/2014/main" id="{6C56E0B4-58A0-4B2B-BD56-54121BB8DB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8">
              <a:extLst>
                <a:ext uri="{FF2B5EF4-FFF2-40B4-BE49-F238E27FC236}">
                  <a16:creationId xmlns="" xmlns:a16="http://schemas.microsoft.com/office/drawing/2014/main" id="{88A29CFE-13A6-4509-946F-5C074F856E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9">
              <a:extLst>
                <a:ext uri="{FF2B5EF4-FFF2-40B4-BE49-F238E27FC236}">
                  <a16:creationId xmlns="" xmlns:a16="http://schemas.microsoft.com/office/drawing/2014/main" id="{00235A0A-018B-4499-AC16-AF83457BF4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0">
              <a:extLst>
                <a:ext uri="{FF2B5EF4-FFF2-40B4-BE49-F238E27FC236}">
                  <a16:creationId xmlns="" xmlns:a16="http://schemas.microsoft.com/office/drawing/2014/main" id="{861DF9B7-50DC-4EBE-8B23-97FE92DBBB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1">
              <a:extLst>
                <a:ext uri="{FF2B5EF4-FFF2-40B4-BE49-F238E27FC236}">
                  <a16:creationId xmlns="" xmlns:a16="http://schemas.microsoft.com/office/drawing/2014/main" id="{69673907-73D7-4729-A911-9BD078EC2E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2">
              <a:extLst>
                <a:ext uri="{FF2B5EF4-FFF2-40B4-BE49-F238E27FC236}">
                  <a16:creationId xmlns="" xmlns:a16="http://schemas.microsoft.com/office/drawing/2014/main" id="{4DC844D3-8053-4EE7-A286-50157B6FD8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3">
              <a:extLst>
                <a:ext uri="{FF2B5EF4-FFF2-40B4-BE49-F238E27FC236}">
                  <a16:creationId xmlns="" xmlns:a16="http://schemas.microsoft.com/office/drawing/2014/main" id="{D67575A0-A45A-4773-874C-16370E3670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4">
              <a:extLst>
                <a:ext uri="{FF2B5EF4-FFF2-40B4-BE49-F238E27FC236}">
                  <a16:creationId xmlns="" xmlns:a16="http://schemas.microsoft.com/office/drawing/2014/main" id="{4327252B-B62B-4DE0-A924-B7F6E40AD9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Rectangle 45">
              <a:extLst>
                <a:ext uri="{FF2B5EF4-FFF2-40B4-BE49-F238E27FC236}">
                  <a16:creationId xmlns="" xmlns:a16="http://schemas.microsoft.com/office/drawing/2014/main" id="{778BC6A7-AC19-497B-A7C6-E447B2EBDA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1" name="Freeform 46">
              <a:extLst>
                <a:ext uri="{FF2B5EF4-FFF2-40B4-BE49-F238E27FC236}">
                  <a16:creationId xmlns="" xmlns:a16="http://schemas.microsoft.com/office/drawing/2014/main" id="{4E79A87B-BF1F-437A-9FED-BE93025E50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7">
              <a:extLst>
                <a:ext uri="{FF2B5EF4-FFF2-40B4-BE49-F238E27FC236}">
                  <a16:creationId xmlns="" xmlns:a16="http://schemas.microsoft.com/office/drawing/2014/main" id="{DFAAF3CC-B4E0-45C8-AC2D-EF0D6D823D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8">
              <a:extLst>
                <a:ext uri="{FF2B5EF4-FFF2-40B4-BE49-F238E27FC236}">
                  <a16:creationId xmlns="" xmlns:a16="http://schemas.microsoft.com/office/drawing/2014/main" id="{A5A12C87-1E4A-4664-B2F4-A1C8B656F9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9">
              <a:extLst>
                <a:ext uri="{FF2B5EF4-FFF2-40B4-BE49-F238E27FC236}">
                  <a16:creationId xmlns="" xmlns:a16="http://schemas.microsoft.com/office/drawing/2014/main" id="{B3AF8230-4630-4505-ADDB-16A9B6B377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0">
              <a:extLst>
                <a:ext uri="{FF2B5EF4-FFF2-40B4-BE49-F238E27FC236}">
                  <a16:creationId xmlns="" xmlns:a16="http://schemas.microsoft.com/office/drawing/2014/main" id="{33F93F6D-724D-42F3-AF1D-3081EAB5D1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1">
              <a:extLst>
                <a:ext uri="{FF2B5EF4-FFF2-40B4-BE49-F238E27FC236}">
                  <a16:creationId xmlns="" xmlns:a16="http://schemas.microsoft.com/office/drawing/2014/main" id="{F5DD7A8F-FB67-4E79-80DB-0FAF3A098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2">
              <a:extLst>
                <a:ext uri="{FF2B5EF4-FFF2-40B4-BE49-F238E27FC236}">
                  <a16:creationId xmlns="" xmlns:a16="http://schemas.microsoft.com/office/drawing/2014/main" id="{7B140A84-E89E-4A80-9DF8-7BCA45F908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3">
              <a:extLst>
                <a:ext uri="{FF2B5EF4-FFF2-40B4-BE49-F238E27FC236}">
                  <a16:creationId xmlns="" xmlns:a16="http://schemas.microsoft.com/office/drawing/2014/main" id="{279E1D6A-EFE2-44C6-A5BF-DFADF0DC91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4">
              <a:extLst>
                <a:ext uri="{FF2B5EF4-FFF2-40B4-BE49-F238E27FC236}">
                  <a16:creationId xmlns="" xmlns:a16="http://schemas.microsoft.com/office/drawing/2014/main" id="{C9FA2204-561F-4ABB-988C-03053820F1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5">
              <a:extLst>
                <a:ext uri="{FF2B5EF4-FFF2-40B4-BE49-F238E27FC236}">
                  <a16:creationId xmlns="" xmlns:a16="http://schemas.microsoft.com/office/drawing/2014/main" id="{8BD7D04E-AC0A-424F-BC40-28842DAFFA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6">
              <a:extLst>
                <a:ext uri="{FF2B5EF4-FFF2-40B4-BE49-F238E27FC236}">
                  <a16:creationId xmlns="" xmlns:a16="http://schemas.microsoft.com/office/drawing/2014/main" id="{32B616A2-FE09-47DD-B58C-12EE58B7CA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7">
              <a:extLst>
                <a:ext uri="{FF2B5EF4-FFF2-40B4-BE49-F238E27FC236}">
                  <a16:creationId xmlns="" xmlns:a16="http://schemas.microsoft.com/office/drawing/2014/main" id="{08C5EAF5-6064-484E-BA05-80D09D84E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8">
              <a:extLst>
                <a:ext uri="{FF2B5EF4-FFF2-40B4-BE49-F238E27FC236}">
                  <a16:creationId xmlns="" xmlns:a16="http://schemas.microsoft.com/office/drawing/2014/main" id="{F11D90DF-D275-4725-884C-77E5E01D8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45" name="Group 244">
            <a:extLst>
              <a:ext uri="{FF2B5EF4-FFF2-40B4-BE49-F238E27FC236}">
                <a16:creationId xmlns="" xmlns:a16="http://schemas.microsoft.com/office/drawing/2014/main" id="{9BE10567-6165-46A7-867D-4690A16B46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46" name="Rectangle 245">
              <a:extLst>
                <a:ext uri="{FF2B5EF4-FFF2-40B4-BE49-F238E27FC236}">
                  <a16:creationId xmlns="" xmlns:a16="http://schemas.microsoft.com/office/drawing/2014/main" id="{0F4DB1F4-429C-4C85-85D7-C4D81996D3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7" name="Picture 2">
              <a:extLst>
                <a:ext uri="{FF2B5EF4-FFF2-40B4-BE49-F238E27FC236}">
                  <a16:creationId xmlns="" xmlns:a16="http://schemas.microsoft.com/office/drawing/2014/main" id="{159C0DA6-71D9-4C96-A774-7FADF5E0A4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9" name="Round Diagonal Corner Rectangle 7">
            <a:extLst>
              <a:ext uri="{FF2B5EF4-FFF2-40B4-BE49-F238E27FC236}">
                <a16:creationId xmlns="" xmlns:a16="http://schemas.microsoft.com/office/drawing/2014/main" id="{4B24F6DB-F114-44A7-BB56-D401884E4E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oup 250">
            <a:extLst>
              <a:ext uri="{FF2B5EF4-FFF2-40B4-BE49-F238E27FC236}">
                <a16:creationId xmlns="" xmlns:a16="http://schemas.microsoft.com/office/drawing/2014/main" id="{4DB50ECD-225E-4F81-AF7B-706DD05F3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252" name="Freeform 32">
              <a:extLst>
                <a:ext uri="{FF2B5EF4-FFF2-40B4-BE49-F238E27FC236}">
                  <a16:creationId xmlns="" xmlns:a16="http://schemas.microsoft.com/office/drawing/2014/main" id="{CBC3B006-1357-4969-BC3D-CDD91E49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3" name="Freeform 33">
              <a:extLst>
                <a:ext uri="{FF2B5EF4-FFF2-40B4-BE49-F238E27FC236}">
                  <a16:creationId xmlns="" xmlns:a16="http://schemas.microsoft.com/office/drawing/2014/main" id="{0D6E4F1D-B331-41B5-90EF-2236C1EE15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4" name="Freeform 34">
              <a:extLst>
                <a:ext uri="{FF2B5EF4-FFF2-40B4-BE49-F238E27FC236}">
                  <a16:creationId xmlns="" xmlns:a16="http://schemas.microsoft.com/office/drawing/2014/main" id="{54A60014-21DF-44E5-9137-4335718850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5" name="Freeform 37">
              <a:extLst>
                <a:ext uri="{FF2B5EF4-FFF2-40B4-BE49-F238E27FC236}">
                  <a16:creationId xmlns="" xmlns:a16="http://schemas.microsoft.com/office/drawing/2014/main" id="{40B768C0-B003-45F4-9A06-EA3509A90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6" name="Freeform 35">
              <a:extLst>
                <a:ext uri="{FF2B5EF4-FFF2-40B4-BE49-F238E27FC236}">
                  <a16:creationId xmlns="" xmlns:a16="http://schemas.microsoft.com/office/drawing/2014/main" id="{5E479182-2054-4AD9-823D-81CFAD7F2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7" name="Freeform 36">
              <a:extLst>
                <a:ext uri="{FF2B5EF4-FFF2-40B4-BE49-F238E27FC236}">
                  <a16:creationId xmlns="" xmlns:a16="http://schemas.microsoft.com/office/drawing/2014/main" id="{A7D912CF-756A-41F1-8BF1-5BA7D1BD05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8" name="Freeform 38">
              <a:extLst>
                <a:ext uri="{FF2B5EF4-FFF2-40B4-BE49-F238E27FC236}">
                  <a16:creationId xmlns="" xmlns:a16="http://schemas.microsoft.com/office/drawing/2014/main" id="{734B6F35-2160-44B1-AB00-F628C84B14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9" name="Freeform 39">
              <a:extLst>
                <a:ext uri="{FF2B5EF4-FFF2-40B4-BE49-F238E27FC236}">
                  <a16:creationId xmlns="" xmlns:a16="http://schemas.microsoft.com/office/drawing/2014/main" id="{D8657E76-4F63-44FE-86C5-54CA174FC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0" name="Freeform 40">
              <a:extLst>
                <a:ext uri="{FF2B5EF4-FFF2-40B4-BE49-F238E27FC236}">
                  <a16:creationId xmlns="" xmlns:a16="http://schemas.microsoft.com/office/drawing/2014/main" id="{482CEB8C-90E5-4152-8B52-A2881B98A3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1" name="Rectangle 41">
              <a:extLst>
                <a:ext uri="{FF2B5EF4-FFF2-40B4-BE49-F238E27FC236}">
                  <a16:creationId xmlns="" xmlns:a16="http://schemas.microsoft.com/office/drawing/2014/main" id="{85010FC2-BC4C-4692-876D-7FE363BFC6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2" name="Freeform 32">
              <a:extLst>
                <a:ext uri="{FF2B5EF4-FFF2-40B4-BE49-F238E27FC236}">
                  <a16:creationId xmlns="" xmlns:a16="http://schemas.microsoft.com/office/drawing/2014/main" id="{714C1223-2B78-4715-9ACB-079A60D16D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3" name="Freeform 33">
              <a:extLst>
                <a:ext uri="{FF2B5EF4-FFF2-40B4-BE49-F238E27FC236}">
                  <a16:creationId xmlns="" xmlns:a16="http://schemas.microsoft.com/office/drawing/2014/main" id="{1D9109D3-C92A-410B-9B43-5F02B2D84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4" name="Freeform 34">
              <a:extLst>
                <a:ext uri="{FF2B5EF4-FFF2-40B4-BE49-F238E27FC236}">
                  <a16:creationId xmlns="" xmlns:a16="http://schemas.microsoft.com/office/drawing/2014/main" id="{EF5B327A-A1AE-42F3-815E-84F4AA2948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5" name="Freeform 37">
              <a:extLst>
                <a:ext uri="{FF2B5EF4-FFF2-40B4-BE49-F238E27FC236}">
                  <a16:creationId xmlns="" xmlns:a16="http://schemas.microsoft.com/office/drawing/2014/main" id="{77738BDE-751F-4D4C-B4C4-C9DF3EA29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6" name="Freeform 35">
              <a:extLst>
                <a:ext uri="{FF2B5EF4-FFF2-40B4-BE49-F238E27FC236}">
                  <a16:creationId xmlns="" xmlns:a16="http://schemas.microsoft.com/office/drawing/2014/main" id="{9C8C4AD6-72BF-490C-963C-97C7FD7E7E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7" name="Freeform 36">
              <a:extLst>
                <a:ext uri="{FF2B5EF4-FFF2-40B4-BE49-F238E27FC236}">
                  <a16:creationId xmlns="" xmlns:a16="http://schemas.microsoft.com/office/drawing/2014/main" id="{94990E31-5AA8-4502-A963-CE1B539DA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8" name="Freeform 38">
              <a:extLst>
                <a:ext uri="{FF2B5EF4-FFF2-40B4-BE49-F238E27FC236}">
                  <a16:creationId xmlns="" xmlns:a16="http://schemas.microsoft.com/office/drawing/2014/main" id="{9E703E9D-ED76-449C-A8C0-7A1E24B8B2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9" name="Freeform 39">
              <a:extLst>
                <a:ext uri="{FF2B5EF4-FFF2-40B4-BE49-F238E27FC236}">
                  <a16:creationId xmlns="" xmlns:a16="http://schemas.microsoft.com/office/drawing/2014/main" id="{C70A75E8-C815-4CCF-ABEE-83F19BFE05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0" name="Freeform 40">
              <a:extLst>
                <a:ext uri="{FF2B5EF4-FFF2-40B4-BE49-F238E27FC236}">
                  <a16:creationId xmlns="" xmlns:a16="http://schemas.microsoft.com/office/drawing/2014/main" id="{E15638E1-6A92-4D31-A034-853A65A75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1" name="Rectangle 41">
              <a:extLst>
                <a:ext uri="{FF2B5EF4-FFF2-40B4-BE49-F238E27FC236}">
                  <a16:creationId xmlns="" xmlns:a16="http://schemas.microsoft.com/office/drawing/2014/main" id="{EA3E8D58-D52B-4300-8A50-5696430D1A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3"/>
            <a:ext cx="6858000" cy="18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Przykłady standardów kodowania dla najpopularniejszych języków programowania</a:t>
            </a:r>
          </a:p>
        </p:txBody>
      </p:sp>
      <p:sp>
        <p:nvSpPr>
          <p:cNvPr id="126" name="Symbol zastępczy zawartości 2">
            <a:extLst>
              <a:ext uri="{FF2B5EF4-FFF2-40B4-BE49-F238E27FC236}">
                <a16:creationId xmlns="" xmlns:a16="http://schemas.microsoft.com/office/drawing/2014/main" id="{195FE509-826A-4E25-83B5-E318AD06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79" y="6080062"/>
            <a:ext cx="5313446" cy="4303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Źródło: </a:t>
            </a:r>
            <a:r>
              <a:rPr lang="pl-PL" sz="1200" b="1" i="1" dirty="0">
                <a:latin typeface="Consolas" panose="020B0609020204030204" pitchFamily="49" charset="0"/>
              </a:rPr>
              <a:t>https://github.com/openpkw/openpkw/wiki/Standardy-kodowania</a:t>
            </a:r>
          </a:p>
        </p:txBody>
      </p:sp>
    </p:spTree>
    <p:extLst>
      <p:ext uri="{BB962C8B-B14F-4D97-AF65-F5344CB8AC3E}">
        <p14:creationId xmlns:p14="http://schemas.microsoft.com/office/powerpoint/2010/main" val="58228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 Programming Icon - Free Download, PNG and Vector">
            <a:extLst>
              <a:ext uri="{FF2B5EF4-FFF2-40B4-BE49-F238E27FC236}">
                <a16:creationId xmlns="" xmlns:a16="http://schemas.microsoft.com/office/drawing/2014/main" id="{31594FD5-A966-407E-8BBA-E9694F5B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4589" y="20484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8A0654EE-94CF-4B62-ACEC-DDB5C73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048413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2000" dirty="0" err="1">
                <a:latin typeface="Consolas" panose="020B0609020204030204" pitchFamily="49" charset="0"/>
              </a:rPr>
              <a:t>Kernighan</a:t>
            </a:r>
            <a:r>
              <a:rPr lang="pl-PL" sz="2000" dirty="0">
                <a:latin typeface="Consolas" panose="020B0609020204030204" pitchFamily="49" charset="0"/>
              </a:rPr>
              <a:t> and </a:t>
            </a:r>
            <a:r>
              <a:rPr lang="pl-PL" sz="2000" dirty="0" err="1">
                <a:latin typeface="Consolas" panose="020B0609020204030204" pitchFamily="49" charset="0"/>
              </a:rPr>
              <a:t>Ritchie's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formatting</a:t>
            </a:r>
            <a:r>
              <a:rPr lang="pl-PL" sz="2000" dirty="0">
                <a:latin typeface="Consolas" panose="020B0609020204030204" pitchFamily="49" charset="0"/>
              </a:rPr>
              <a:t> and </a:t>
            </a:r>
            <a:r>
              <a:rPr lang="pl-PL" sz="2000" dirty="0" err="1">
                <a:latin typeface="Consolas" panose="020B0609020204030204" pitchFamily="49" charset="0"/>
              </a:rPr>
              <a:t>indentation</a:t>
            </a:r>
            <a:r>
              <a:rPr lang="pl-PL" sz="2000" dirty="0">
                <a:latin typeface="Consolas" panose="020B0609020204030204" pitchFamily="49" charset="0"/>
              </a:rPr>
              <a:t> style</a:t>
            </a: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Tu jakby pełniejszy: Notes on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Style for C Programming</a:t>
            </a: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GNU C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standard</a:t>
            </a: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Jednostronny: GNU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Standards</a:t>
            </a:r>
            <a:endParaRPr lang="pl-PL" sz="2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Inny wariant: GCC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Conventions</a:t>
            </a:r>
            <a:endParaRPr lang="pl-PL" sz="2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Linux </a:t>
            </a:r>
            <a:r>
              <a:rPr lang="pl-PL" sz="2000" dirty="0" err="1">
                <a:latin typeface="Consolas" panose="020B0609020204030204" pitchFamily="49" charset="0"/>
              </a:rPr>
              <a:t>kernel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3116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alerz, rysunek&#10;&#10;Opis wygenerowany automatycznie">
            <a:extLst>
              <a:ext uri="{FF2B5EF4-FFF2-40B4-BE49-F238E27FC236}">
                <a16:creationId xmlns="" xmlns:a16="http://schemas.microsoft.com/office/drawing/2014/main" id="{452C7263-B2F0-4802-A2B8-0BA01166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58219"/>
            <a:ext cx="4689234" cy="253218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8A0654EE-94CF-4B62-ACEC-DDB5C73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045368"/>
            <a:ext cx="5285874" cy="4283243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latin typeface="Consolas" panose="020B0609020204030204" pitchFamily="49" charset="0"/>
              </a:rPr>
              <a:t>[PSR 1] (http://www.php-fig.org/psr/psr-1/) - Podstawy podstaw, absolutny must-have</a:t>
            </a:r>
          </a:p>
          <a:p>
            <a:r>
              <a:rPr lang="fr-FR" dirty="0">
                <a:latin typeface="Consolas" panose="020B0609020204030204" pitchFamily="49" charset="0"/>
              </a:rPr>
              <a:t>[PSR 2] (http://www.php-fig.org/psr/psr-2/) - Rozszerzony standard</a:t>
            </a:r>
          </a:p>
          <a:p>
            <a:r>
              <a:rPr lang="fr-FR" dirty="0">
                <a:latin typeface="Consolas" panose="020B0609020204030204" pitchFamily="49" charset="0"/>
              </a:rPr>
              <a:t>[Zend Framework Coding Standard] (http://framework.zend.com/manual/1.12/en/coding-standard.html) - nie do końca aktualny (brak namespaces)</a:t>
            </a:r>
          </a:p>
          <a:p>
            <a:r>
              <a:rPr lang="fr-FR" dirty="0">
                <a:latin typeface="Consolas" panose="020B0609020204030204" pitchFamily="49" charset="0"/>
              </a:rPr>
              <a:t>[Symfony2] (http://symfony.com/doc/current/contributing/code/standards.html)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6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znak&#10;&#10;Opis wygenerowany automatycznie">
            <a:extLst>
              <a:ext uri="{FF2B5EF4-FFF2-40B4-BE49-F238E27FC236}">
                <a16:creationId xmlns="" xmlns:a16="http://schemas.microsoft.com/office/drawing/2014/main" id="{204AE19D-8191-439C-B194-21EFC2B4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53" y="3293089"/>
            <a:ext cx="2262754" cy="25934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Obraz 3" descr="Obraz zawierający zegar&#10;&#10;Opis wygenerowany automatycznie">
            <a:extLst>
              <a:ext uri="{FF2B5EF4-FFF2-40B4-BE49-F238E27FC236}">
                <a16:creationId xmlns="" xmlns:a16="http://schemas.microsoft.com/office/drawing/2014/main" id="{CB4DEB1C-421D-452D-99E1-6FC351FA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053" y="730865"/>
            <a:ext cx="2262754" cy="22627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8A0654EE-94CF-4B62-ACEC-DDB5C73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54" y="1573275"/>
            <a:ext cx="5043652" cy="577934"/>
          </a:xfrm>
        </p:spPr>
        <p:txBody>
          <a:bodyPr>
            <a:norm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PEP-0008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="" xmlns:a16="http://schemas.microsoft.com/office/drawing/2014/main" id="{5EA644F3-3DAF-4B8B-9016-D32D62F597C0}"/>
              </a:ext>
            </a:extLst>
          </p:cNvPr>
          <p:cNvSpPr/>
          <p:nvPr/>
        </p:nvSpPr>
        <p:spPr>
          <a:xfrm>
            <a:off x="4439653" y="4266630"/>
            <a:ext cx="7182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[</a:t>
            </a:r>
            <a:r>
              <a:rPr lang="pl-PL" sz="2400" dirty="0" err="1"/>
              <a:t>JSLint</a:t>
            </a:r>
            <a:r>
              <a:rPr lang="pl-PL" sz="2400" dirty="0"/>
              <a:t>] (http://www.jslint.com/lint.html) i ich [standardy] (http://javascript.crockford.com/code.html)</a:t>
            </a:r>
          </a:p>
        </p:txBody>
      </p:sp>
    </p:spTree>
    <p:extLst>
      <p:ext uri="{BB962C8B-B14F-4D97-AF65-F5344CB8AC3E}">
        <p14:creationId xmlns:p14="http://schemas.microsoft.com/office/powerpoint/2010/main" val="333912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="" xmlns:a16="http://schemas.microsoft.com/office/drawing/2014/main" id="{AD48B5BC-D7C0-4CC6-B225-A70E110E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9" y="709886"/>
            <a:ext cx="2589845" cy="24668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8A0654EE-94CF-4B62-ACEC-DDB5C73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978" y="986584"/>
            <a:ext cx="6443548" cy="19134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Google C++ Style Guide</a:t>
            </a: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automatyczny formater i integracja z edytorami dla Google style </a:t>
            </a:r>
            <a:br>
              <a:rPr lang="pl-PL" sz="2000" dirty="0">
                <a:latin typeface="Consolas" panose="020B0609020204030204" pitchFamily="49" charset="0"/>
              </a:rPr>
            </a:br>
            <a:r>
              <a:rPr lang="pl-PL" sz="2000" dirty="0" err="1">
                <a:latin typeface="Consolas" panose="020B0609020204030204" pitchFamily="49" charset="0"/>
              </a:rPr>
              <a:t>clang</a:t>
            </a:r>
            <a:r>
              <a:rPr lang="pl-PL" sz="2000" dirty="0">
                <a:latin typeface="Consolas" panose="020B0609020204030204" pitchFamily="49" charset="0"/>
              </a:rPr>
              <a:t>-format</a:t>
            </a:r>
          </a:p>
        </p:txBody>
      </p:sp>
      <p:pic>
        <p:nvPicPr>
          <p:cNvPr id="11" name="Obraz 10" descr="Obraz zawierający żywność, jasne, rysunek&#10;&#10;Opis wygenerowany automatycznie">
            <a:extLst>
              <a:ext uri="{FF2B5EF4-FFF2-40B4-BE49-F238E27FC236}">
                <a16:creationId xmlns="" xmlns:a16="http://schemas.microsoft.com/office/drawing/2014/main" id="{3A6F94EA-8391-482E-BEE5-110C2AD04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579" y="3429000"/>
            <a:ext cx="2589844" cy="25898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Symbol zastępczy zawartości 2">
            <a:extLst>
              <a:ext uri="{FF2B5EF4-FFF2-40B4-BE49-F238E27FC236}">
                <a16:creationId xmlns="" xmlns:a16="http://schemas.microsoft.com/office/drawing/2014/main" id="{F49958FC-F649-4020-8938-07CC5FDC2215}"/>
              </a:ext>
            </a:extLst>
          </p:cNvPr>
          <p:cNvSpPr txBox="1">
            <a:spLocks/>
          </p:cNvSpPr>
          <p:nvPr/>
        </p:nvSpPr>
        <p:spPr>
          <a:xfrm>
            <a:off x="4805978" y="3905565"/>
            <a:ext cx="6443548" cy="1636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dirty="0">
                <a:latin typeface="Consolas" panose="020B0609020204030204" pitchFamily="49" charset="0"/>
              </a:rPr>
              <a:t>[Android Code Style Guidelines] (https://source.android.com/source/code-style.html)</a:t>
            </a:r>
          </a:p>
          <a:p>
            <a:pPr>
              <a:lnSpc>
                <a:spcPct val="110000"/>
              </a:lnSpc>
            </a:pPr>
            <a:r>
              <a:rPr lang="fr-FR" dirty="0">
                <a:latin typeface="Consolas" panose="020B0609020204030204" pitchFamily="49" charset="0"/>
              </a:rPr>
              <a:t>Google Java Style Guide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0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F94E15B3-3D28-4DD2-B434-35D80A1D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21AF9FFA-2777-41B1-840F-2C3E455A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70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Książka „Czysty Kod” Roberta C. Martina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https://www.altcontroldelete.pl/artykuly/piszemy-elastyczny-i-czytelny-kod/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https://github.com/openpkw/openpkw/wiki/Standardy-kodowania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8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F65F6B99-62F6-446F-B115-576F47F7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7400"/>
            <a:ext cx="10199688" cy="50038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3200" dirty="0">
                <a:latin typeface="Consolas" panose="020B0609020204030204" pitchFamily="49" charset="0"/>
              </a:rPr>
              <a:t>Standardy kodowania są to reguły i zasady odnośnie sposobu pisania kodu. </a:t>
            </a:r>
            <a:br>
              <a:rPr lang="pl-PL" sz="3200" dirty="0">
                <a:latin typeface="Consolas" panose="020B0609020204030204" pitchFamily="49" charset="0"/>
              </a:rPr>
            </a:br>
            <a:r>
              <a:rPr lang="pl-PL" sz="3200" dirty="0">
                <a:latin typeface="Consolas" panose="020B0609020204030204" pitchFamily="49" charset="0"/>
              </a:rPr>
              <a:t>Takich standardów może być kilka </a:t>
            </a:r>
            <a:br>
              <a:rPr lang="pl-PL" sz="3200" dirty="0">
                <a:latin typeface="Consolas" panose="020B0609020204030204" pitchFamily="49" charset="0"/>
              </a:rPr>
            </a:br>
            <a:r>
              <a:rPr lang="pl-PL" sz="3200" dirty="0">
                <a:latin typeface="Consolas" panose="020B0609020204030204" pitchFamily="49" charset="0"/>
              </a:rPr>
              <a:t>ale wszystkie łączy jeden cel, doprowadzenie do tego żeby nasz kod był przejrzysty </a:t>
            </a:r>
            <a:br>
              <a:rPr lang="pl-PL" sz="3200" dirty="0">
                <a:latin typeface="Consolas" panose="020B0609020204030204" pitchFamily="49" charset="0"/>
              </a:rPr>
            </a:br>
            <a:r>
              <a:rPr lang="pl-PL" sz="3200" dirty="0">
                <a:latin typeface="Consolas" panose="020B0609020204030204" pitchFamily="49" charset="0"/>
              </a:rPr>
              <a:t>i łatwy do zrozumienia przez innych programistów.</a:t>
            </a:r>
          </a:p>
        </p:txBody>
      </p:sp>
    </p:spTree>
    <p:extLst>
      <p:ext uri="{BB962C8B-B14F-4D97-AF65-F5344CB8AC3E}">
        <p14:creationId xmlns:p14="http://schemas.microsoft.com/office/powerpoint/2010/main" val="150717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pl-PL">
                <a:latin typeface="Consolas" panose="020B0609020204030204" pitchFamily="49" charset="0"/>
              </a:rPr>
              <a:t>Na co zwracać uwagę podczas kodowania? </a:t>
            </a:r>
            <a:r>
              <a:rPr lang="pl-PL"/>
              <a:t>	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="" xmlns:a16="http://schemas.microsoft.com/office/drawing/2014/main" id="{AA393E67-45A1-44FF-A24B-92686C29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891" y="2097088"/>
            <a:ext cx="4844521" cy="35417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Formatowanie kodu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Konwencje nazewnicze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Komentowanie kodu</a:t>
            </a:r>
          </a:p>
        </p:txBody>
      </p:sp>
      <p:pic>
        <p:nvPicPr>
          <p:cNvPr id="3080" name="Picture 8" descr="Kobieta, Programowanie, Okulary, Odzwierciedlić">
            <a:extLst>
              <a:ext uri="{FF2B5EF4-FFF2-40B4-BE49-F238E27FC236}">
                <a16:creationId xmlns="" xmlns:a16="http://schemas.microsoft.com/office/drawing/2014/main" id="{4841A702-BEF6-463E-9F2C-C18B1F100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28392" b="-2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="" xmlns:a16="http://schemas.microsoft.com/office/drawing/2014/main" id="{E978A47D-4F17-40FE-AB70-7AF78A9575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85BE3A7E-6A3F-401E-A025-BBB8FDB8D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4" name="Rectangle 5">
              <a:extLst>
                <a:ext uri="{FF2B5EF4-FFF2-40B4-BE49-F238E27FC236}">
                  <a16:creationId xmlns="" xmlns:a16="http://schemas.microsoft.com/office/drawing/2014/main" id="{41EE9036-817C-476C-BD59-B5184F9A3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="" xmlns:a16="http://schemas.microsoft.com/office/drawing/2014/main" id="{F098087A-B4E4-4300-A841-44988BD88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="" xmlns:a16="http://schemas.microsoft.com/office/drawing/2014/main" id="{F5BD5F4B-A39C-4DF9-84E4-A4D33F30E6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="" xmlns:a16="http://schemas.microsoft.com/office/drawing/2014/main" id="{D7FA9858-BFA0-4D5B-AF72-B1B65EB069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="" xmlns:a16="http://schemas.microsoft.com/office/drawing/2014/main" id="{A508A5F3-AFE0-4750-A9C2-B51A514FFC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="" xmlns:a16="http://schemas.microsoft.com/office/drawing/2014/main" id="{92B4AAEB-ABF4-42A7-BE52-0B442190D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="" xmlns:a16="http://schemas.microsoft.com/office/drawing/2014/main" id="{3767C370-4A42-4376-8CAE-606C4BC8F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="" xmlns:a16="http://schemas.microsoft.com/office/drawing/2014/main" id="{36205F53-9C95-4954-B97C-1625BB8A3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="" xmlns:a16="http://schemas.microsoft.com/office/drawing/2014/main" id="{DC80B58E-3469-43E9-96FC-D747B69830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="" xmlns:a16="http://schemas.microsoft.com/office/drawing/2014/main" id="{E17A4ED2-DDD7-4B4D-A39C-9B0121C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="" xmlns:a16="http://schemas.microsoft.com/office/drawing/2014/main" id="{A2C14A85-E7A9-4E1D-809F-20F5CFA788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="" xmlns:a16="http://schemas.microsoft.com/office/drawing/2014/main" id="{F3D51E32-9399-4B7F-8D91-BF9A068B83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="" xmlns:a16="http://schemas.microsoft.com/office/drawing/2014/main" id="{9969F9D2-502D-4C1D-ABA5-02B1BF2A0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="" xmlns:a16="http://schemas.microsoft.com/office/drawing/2014/main" id="{4AE555C6-5623-478A-BF35-63E9929A3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="" xmlns:a16="http://schemas.microsoft.com/office/drawing/2014/main" id="{A3D3AED4-A69E-4301-9BB4-436DC5F0C9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="" xmlns:a16="http://schemas.microsoft.com/office/drawing/2014/main" id="{C3B8082C-2D81-48D7-8B45-85B7C8929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="" xmlns:a16="http://schemas.microsoft.com/office/drawing/2014/main" id="{9AD35461-BA86-408B-8A29-244EB2F2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="" xmlns:a16="http://schemas.microsoft.com/office/drawing/2014/main" id="{F238E495-B6C6-4857-899B-CDD5848312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="" xmlns:a16="http://schemas.microsoft.com/office/drawing/2014/main" id="{E20A751E-054C-4EC2-8DA3-0EC923A65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="" xmlns:a16="http://schemas.microsoft.com/office/drawing/2014/main" id="{B6E8E701-3D21-4E5C-AB6E-9A7404697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="" xmlns:a16="http://schemas.microsoft.com/office/drawing/2014/main" id="{431BDA41-D09D-4984-B888-756F5F81B4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="" xmlns:a16="http://schemas.microsoft.com/office/drawing/2014/main" id="{0DC943D2-20E4-4C00-82D2-D405A7C00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="" xmlns:a16="http://schemas.microsoft.com/office/drawing/2014/main" id="{4BC34A74-80A2-4DE1-8ADC-BBD1709035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="" xmlns:a16="http://schemas.microsoft.com/office/drawing/2014/main" id="{C6C3CA25-431F-4E26-952D-4AA9C4C72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="" xmlns:a16="http://schemas.microsoft.com/office/drawing/2014/main" id="{776D1836-82AE-40EF-9829-C6B8D2CF0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="" xmlns:a16="http://schemas.microsoft.com/office/drawing/2014/main" id="{9A8E397E-ADF9-45C1-98F4-3F5A86378B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="" xmlns:a16="http://schemas.microsoft.com/office/drawing/2014/main" id="{DE07CFD9-357F-40BC-A792-CE874BFE5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rtlCol="0">
            <a:normAutofit/>
          </a:bodyPr>
          <a:lstStyle/>
          <a:p>
            <a:pPr algn="r" rtl="0"/>
            <a:r>
              <a:rPr lang="pl-PL" sz="3100">
                <a:latin typeface="Consolas" panose="020B0609020204030204" pitchFamily="49" charset="0"/>
              </a:rPr>
              <a:t>Formatowanie</a:t>
            </a:r>
            <a:br>
              <a:rPr lang="pl-PL" sz="3100">
                <a:latin typeface="Consolas" panose="020B0609020204030204" pitchFamily="49" charset="0"/>
              </a:rPr>
            </a:br>
            <a:r>
              <a:rPr lang="pl-PL" sz="3100">
                <a:latin typeface="Consolas" panose="020B0609020204030204" pitchFamily="49" charset="0"/>
              </a:rPr>
              <a:t>kodu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="" xmlns:a16="http://schemas.microsoft.com/office/drawing/2014/main" id="{085ECEC0-FF5D-4348-92C7-1EA7C61E7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3">
            <a:extLst>
              <a:ext uri="{FF2B5EF4-FFF2-40B4-BE49-F238E27FC236}">
                <a16:creationId xmlns="" xmlns:a16="http://schemas.microsoft.com/office/drawing/2014/main" id="{D38D2EB9-246D-48C6-91AC-C340156B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2251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Odstępy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Wcięcia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Maksymalna długość linii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Umiejscowienie klamer 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F4E035BE-9FF4-43D3-BC25-CF582D7FF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5" name="Freeform 32">
              <a:extLst>
                <a:ext uri="{FF2B5EF4-FFF2-40B4-BE49-F238E27FC236}">
                  <a16:creationId xmlns="" xmlns:a16="http://schemas.microsoft.com/office/drawing/2014/main" id="{F98BCEB2-EC20-4E84-A994-0AC37292C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3">
              <a:extLst>
                <a:ext uri="{FF2B5EF4-FFF2-40B4-BE49-F238E27FC236}">
                  <a16:creationId xmlns="" xmlns:a16="http://schemas.microsoft.com/office/drawing/2014/main" id="{7A2E1821-AEDF-417E-9F17-83379E9C0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="" xmlns:a16="http://schemas.microsoft.com/office/drawing/2014/main" id="{CB3734E2-8292-4B47-B6AB-0E5A058DE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="" xmlns:a16="http://schemas.microsoft.com/office/drawing/2014/main" id="{A0B09C51-29AB-45C0-B707-CCFB9DF28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="" xmlns:a16="http://schemas.microsoft.com/office/drawing/2014/main" id="{510C0CED-AE1B-45AE-B5E1-57521E589D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="" xmlns:a16="http://schemas.microsoft.com/office/drawing/2014/main" id="{591F2327-4B45-41AA-B41C-7404B6A1E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="" xmlns:a16="http://schemas.microsoft.com/office/drawing/2014/main" id="{5A63224C-41A0-42C0-96F6-0B2BE99A13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="" xmlns:a16="http://schemas.microsoft.com/office/drawing/2014/main" id="{A7C00B9F-C253-4776-9935-EC02254A4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="" xmlns:a16="http://schemas.microsoft.com/office/drawing/2014/main" id="{5062D4AA-13F3-4064-8440-FFE8562D8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1">
              <a:extLst>
                <a:ext uri="{FF2B5EF4-FFF2-40B4-BE49-F238E27FC236}">
                  <a16:creationId xmlns="" xmlns:a16="http://schemas.microsoft.com/office/drawing/2014/main" id="{3E143B27-CB82-440B-879B-D25C1891C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57F7F0EF-C95F-490D-AC9C-DCC50DBF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0672"/>
            <a:ext cx="7557418" cy="1006075"/>
          </a:xfrm>
        </p:spPr>
        <p:txBody>
          <a:bodyPr>
            <a:normAutofit/>
          </a:bodyPr>
          <a:lstStyle/>
          <a:p>
            <a:r>
              <a:rPr lang="pl-PL" dirty="0"/>
              <a:t>Kod sformatowany poprawnie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186E90B-6317-4FAD-BF82-55B3C61E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046748"/>
            <a:ext cx="7557418" cy="2273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if</a:t>
            </a:r>
            <a:r>
              <a:rPr lang="pl-PL" dirty="0">
                <a:latin typeface="Consolas" panose="020B0609020204030204" pitchFamily="49" charset="0"/>
              </a:rPr>
              <a:t> (</a:t>
            </a:r>
            <a:r>
              <a:rPr lang="pl-PL" dirty="0" err="1">
                <a:latin typeface="Consolas" panose="020B0609020204030204" pitchFamily="49" charset="0"/>
              </a:rPr>
              <a:t>activeUser.isAnAdmin</a:t>
            </a:r>
            <a:r>
              <a:rPr lang="pl-PL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pl-PL" dirty="0" err="1">
                <a:latin typeface="Consolas" panose="020B0609020204030204" pitchFamily="49" charset="0"/>
              </a:rPr>
              <a:t>allowedActions.add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Action.DELETION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System.out.println</a:t>
            </a:r>
            <a:r>
              <a:rPr lang="pl-PL" dirty="0">
                <a:latin typeface="Consolas" panose="020B0609020204030204" pitchFamily="49" charset="0"/>
              </a:rPr>
              <a:t>("</a:t>
            </a:r>
            <a:r>
              <a:rPr lang="pl-PL" dirty="0" err="1">
                <a:latin typeface="Consolas" panose="020B0609020204030204" pitchFamily="49" charset="0"/>
              </a:rPr>
              <a:t>Some</a:t>
            </a:r>
            <a:r>
              <a:rPr lang="pl-PL" dirty="0">
                <a:latin typeface="Consolas" panose="020B0609020204030204" pitchFamily="49" charset="0"/>
              </a:rPr>
              <a:t> log </a:t>
            </a:r>
            <a:r>
              <a:rPr lang="pl-PL" dirty="0" err="1">
                <a:latin typeface="Consolas" panose="020B0609020204030204" pitchFamily="49" charset="0"/>
              </a:rPr>
              <a:t>message</a:t>
            </a:r>
            <a:r>
              <a:rPr lang="pl-PL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4" name="Tytuł 1">
            <a:extLst>
              <a:ext uri="{FF2B5EF4-FFF2-40B4-BE49-F238E27FC236}">
                <a16:creationId xmlns="" xmlns:a16="http://schemas.microsoft.com/office/drawing/2014/main" id="{203E7570-26C1-49A5-A755-FCA85B436C06}"/>
              </a:ext>
            </a:extLst>
          </p:cNvPr>
          <p:cNvSpPr txBox="1">
            <a:spLocks/>
          </p:cNvSpPr>
          <p:nvPr/>
        </p:nvSpPr>
        <p:spPr>
          <a:xfrm>
            <a:off x="1141414" y="3537285"/>
            <a:ext cx="7557418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Kod sformatowany niepoprawnie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="" xmlns:a16="http://schemas.microsoft.com/office/drawing/2014/main" id="{A77B0972-D879-4185-9905-047DAF7F440B}"/>
              </a:ext>
            </a:extLst>
          </p:cNvPr>
          <p:cNvSpPr/>
          <p:nvPr/>
        </p:nvSpPr>
        <p:spPr>
          <a:xfrm>
            <a:off x="1141414" y="4439653"/>
            <a:ext cx="75574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Consolas" panose="020B0609020204030204" pitchFamily="49" charset="0"/>
              </a:rPr>
              <a:t>// </a:t>
            </a:r>
            <a:r>
              <a:rPr lang="pl-PL" sz="2000" dirty="0" err="1">
                <a:latin typeface="Consolas" panose="020B0609020204030204" pitchFamily="49" charset="0"/>
              </a:rPr>
              <a:t>incorrect</a:t>
            </a:r>
            <a:endParaRPr lang="pl-PL" sz="2000" dirty="0">
              <a:latin typeface="Consolas" panose="020B0609020204030204" pitchFamily="49" charset="0"/>
            </a:endParaRPr>
          </a:p>
          <a:p>
            <a:r>
              <a:rPr lang="pl-PL" sz="2000" dirty="0" err="1">
                <a:latin typeface="Consolas" panose="020B0609020204030204" pitchFamily="49" charset="0"/>
              </a:rPr>
              <a:t>if</a:t>
            </a:r>
            <a:r>
              <a:rPr lang="pl-PL" sz="2000" dirty="0">
                <a:latin typeface="Consolas" panose="020B0609020204030204" pitchFamily="49" charset="0"/>
              </a:rPr>
              <a:t> (</a:t>
            </a:r>
            <a:r>
              <a:rPr lang="pl-PL" sz="2000" dirty="0" err="1">
                <a:latin typeface="Consolas" panose="020B0609020204030204" pitchFamily="49" charset="0"/>
              </a:rPr>
              <a:t>activeUser.isAnAdmin</a:t>
            </a:r>
            <a:r>
              <a:rPr lang="pl-PL" sz="2000" dirty="0">
                <a:latin typeface="Consolas" panose="020B0609020204030204" pitchFamily="49" charset="0"/>
              </a:rPr>
              <a:t>())</a:t>
            </a:r>
          </a:p>
          <a:p>
            <a:r>
              <a:rPr lang="pl-PL" sz="2000" dirty="0">
                <a:latin typeface="Consolas" panose="020B0609020204030204" pitchFamily="49" charset="0"/>
              </a:rPr>
              <a:t>    </a:t>
            </a:r>
            <a:r>
              <a:rPr lang="pl-PL" sz="2000" dirty="0" err="1">
                <a:latin typeface="Consolas" panose="020B0609020204030204" pitchFamily="49" charset="0"/>
              </a:rPr>
              <a:t>allowedActions.add</a:t>
            </a:r>
            <a:r>
              <a:rPr lang="pl-PL" sz="2000" dirty="0">
                <a:latin typeface="Consolas" panose="020B0609020204030204" pitchFamily="49" charset="0"/>
              </a:rPr>
              <a:t>(</a:t>
            </a:r>
            <a:r>
              <a:rPr lang="pl-PL" sz="2000" dirty="0" err="1">
                <a:latin typeface="Consolas" panose="020B0609020204030204" pitchFamily="49" charset="0"/>
              </a:rPr>
              <a:t>Action.DELETION</a:t>
            </a:r>
            <a:r>
              <a:rPr lang="pl-PL" sz="2000" dirty="0">
                <a:latin typeface="Consolas" panose="020B0609020204030204" pitchFamily="49" charset="0"/>
              </a:rPr>
              <a:t>);</a:t>
            </a:r>
          </a:p>
          <a:p>
            <a:endParaRPr lang="pl-PL" sz="2000" dirty="0">
              <a:latin typeface="Consolas" panose="020B0609020204030204" pitchFamily="49" charset="0"/>
            </a:endParaRPr>
          </a:p>
          <a:p>
            <a:r>
              <a:rPr lang="pl-PL" sz="2000" dirty="0" err="1">
                <a:latin typeface="Consolas" panose="020B0609020204030204" pitchFamily="49" charset="0"/>
              </a:rPr>
              <a:t>System.out.println</a:t>
            </a:r>
            <a:r>
              <a:rPr lang="pl-PL" sz="2000" dirty="0">
                <a:latin typeface="Consolas" panose="020B0609020204030204" pitchFamily="49" charset="0"/>
              </a:rPr>
              <a:t>("</a:t>
            </a:r>
            <a:r>
              <a:rPr lang="pl-PL" sz="2000" dirty="0" err="1">
                <a:latin typeface="Consolas" panose="020B0609020204030204" pitchFamily="49" charset="0"/>
              </a:rPr>
              <a:t>Some</a:t>
            </a:r>
            <a:r>
              <a:rPr lang="pl-PL" sz="2000" dirty="0">
                <a:latin typeface="Consolas" panose="020B0609020204030204" pitchFamily="49" charset="0"/>
              </a:rPr>
              <a:t> log </a:t>
            </a:r>
            <a:r>
              <a:rPr lang="pl-PL" sz="2000" dirty="0" err="1">
                <a:latin typeface="Consolas" panose="020B0609020204030204" pitchFamily="49" charset="0"/>
              </a:rPr>
              <a:t>message</a:t>
            </a:r>
            <a:r>
              <a:rPr lang="pl-PL" sz="2000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="" xmlns:a16="http://schemas.microsoft.com/office/drawing/2014/main" id="{4E2408BA-E129-4381-A6CF-F649E5320889}"/>
              </a:ext>
            </a:extLst>
          </p:cNvPr>
          <p:cNvSpPr txBox="1">
            <a:spLocks/>
          </p:cNvSpPr>
          <p:nvPr/>
        </p:nvSpPr>
        <p:spPr>
          <a:xfrm>
            <a:off x="8855242" y="2005797"/>
            <a:ext cx="3056022" cy="2846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dirty="0">
                <a:solidFill>
                  <a:srgbClr val="FFFF00"/>
                </a:solidFill>
                <a:latin typeface="Consolas" panose="020B0609020204030204" pitchFamily="49" charset="0"/>
              </a:rPr>
              <a:t>BRAK W INSTRUKCJI WARUNKOWEJ KLAMER MOŻE POWODOWAĆ MODYFIKACJĘ KODU I W KONSEKWENCJI JEGO ZEPSUCIE!</a:t>
            </a:r>
          </a:p>
        </p:txBody>
      </p:sp>
    </p:spTree>
    <p:extLst>
      <p:ext uri="{BB962C8B-B14F-4D97-AF65-F5344CB8AC3E}">
        <p14:creationId xmlns:p14="http://schemas.microsoft.com/office/powerpoint/2010/main" val="60632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="" xmlns:a16="http://schemas.microsoft.com/office/drawing/2014/main" id="{E978A47D-4F17-40FE-AB70-7AF78A9575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85BE3A7E-6A3F-401E-A025-BBB8FDB8D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4" name="Rectangle 5">
              <a:extLst>
                <a:ext uri="{FF2B5EF4-FFF2-40B4-BE49-F238E27FC236}">
                  <a16:creationId xmlns="" xmlns:a16="http://schemas.microsoft.com/office/drawing/2014/main" id="{41EE9036-817C-476C-BD59-B5184F9A3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="" xmlns:a16="http://schemas.microsoft.com/office/drawing/2014/main" id="{F098087A-B4E4-4300-A841-44988BD88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="" xmlns:a16="http://schemas.microsoft.com/office/drawing/2014/main" id="{F5BD5F4B-A39C-4DF9-84E4-A4D33F30E6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="" xmlns:a16="http://schemas.microsoft.com/office/drawing/2014/main" id="{D7FA9858-BFA0-4D5B-AF72-B1B65EB069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="" xmlns:a16="http://schemas.microsoft.com/office/drawing/2014/main" id="{A508A5F3-AFE0-4750-A9C2-B51A514FFC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="" xmlns:a16="http://schemas.microsoft.com/office/drawing/2014/main" id="{92B4AAEB-ABF4-42A7-BE52-0B442190D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="" xmlns:a16="http://schemas.microsoft.com/office/drawing/2014/main" id="{3767C370-4A42-4376-8CAE-606C4BC8F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="" xmlns:a16="http://schemas.microsoft.com/office/drawing/2014/main" id="{36205F53-9C95-4954-B97C-1625BB8A3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="" xmlns:a16="http://schemas.microsoft.com/office/drawing/2014/main" id="{DC80B58E-3469-43E9-96FC-D747B69830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="" xmlns:a16="http://schemas.microsoft.com/office/drawing/2014/main" id="{E17A4ED2-DDD7-4B4D-A39C-9B0121C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="" xmlns:a16="http://schemas.microsoft.com/office/drawing/2014/main" id="{A2C14A85-E7A9-4E1D-809F-20F5CFA788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="" xmlns:a16="http://schemas.microsoft.com/office/drawing/2014/main" id="{F3D51E32-9399-4B7F-8D91-BF9A068B83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="" xmlns:a16="http://schemas.microsoft.com/office/drawing/2014/main" id="{9969F9D2-502D-4C1D-ABA5-02B1BF2A0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="" xmlns:a16="http://schemas.microsoft.com/office/drawing/2014/main" id="{4AE555C6-5623-478A-BF35-63E9929A3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="" xmlns:a16="http://schemas.microsoft.com/office/drawing/2014/main" id="{A3D3AED4-A69E-4301-9BB4-436DC5F0C9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="" xmlns:a16="http://schemas.microsoft.com/office/drawing/2014/main" id="{C3B8082C-2D81-48D7-8B45-85B7C8929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="" xmlns:a16="http://schemas.microsoft.com/office/drawing/2014/main" id="{9AD35461-BA86-408B-8A29-244EB2F2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="" xmlns:a16="http://schemas.microsoft.com/office/drawing/2014/main" id="{F238E495-B6C6-4857-899B-CDD5848312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="" xmlns:a16="http://schemas.microsoft.com/office/drawing/2014/main" id="{E20A751E-054C-4EC2-8DA3-0EC923A65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="" xmlns:a16="http://schemas.microsoft.com/office/drawing/2014/main" id="{B6E8E701-3D21-4E5C-AB6E-9A7404697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="" xmlns:a16="http://schemas.microsoft.com/office/drawing/2014/main" id="{431BDA41-D09D-4984-B888-756F5F81B4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="" xmlns:a16="http://schemas.microsoft.com/office/drawing/2014/main" id="{0DC943D2-20E4-4C00-82D2-D405A7C00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="" xmlns:a16="http://schemas.microsoft.com/office/drawing/2014/main" id="{4BC34A74-80A2-4DE1-8ADC-BBD1709035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="" xmlns:a16="http://schemas.microsoft.com/office/drawing/2014/main" id="{C6C3CA25-431F-4E26-952D-4AA9C4C72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="" xmlns:a16="http://schemas.microsoft.com/office/drawing/2014/main" id="{776D1836-82AE-40EF-9829-C6B8D2CF0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="" xmlns:a16="http://schemas.microsoft.com/office/drawing/2014/main" id="{9A8E397E-ADF9-45C1-98F4-3F5A86378B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="" xmlns:a16="http://schemas.microsoft.com/office/drawing/2014/main" id="{DE07CFD9-357F-40BC-A792-CE874BFE5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rtlCol="0">
            <a:normAutofit/>
          </a:bodyPr>
          <a:lstStyle/>
          <a:p>
            <a:pPr algn="r" rtl="0"/>
            <a:r>
              <a:rPr lang="pl-PL" sz="3700" dirty="0">
                <a:latin typeface="Consolas" panose="020B0609020204030204" pitchFamily="49" charset="0"/>
              </a:rPr>
              <a:t>Konwencje nazewnicze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="" xmlns:a16="http://schemas.microsoft.com/office/drawing/2014/main" id="{085ECEC0-FF5D-4348-92C7-1EA7C61E7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3">
            <a:extLst>
              <a:ext uri="{FF2B5EF4-FFF2-40B4-BE49-F238E27FC236}">
                <a16:creationId xmlns="" xmlns:a16="http://schemas.microsoft.com/office/drawing/2014/main" id="{D38D2EB9-246D-48C6-91AC-C340156B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638" y="943054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</a:rPr>
              <a:t>Nazywanie w odpowiedni sposób: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Plików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Katalogów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Klas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Funkcji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Zmiennych 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F4E035BE-9FF4-43D3-BC25-CF582D7FF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5" name="Freeform 32">
              <a:extLst>
                <a:ext uri="{FF2B5EF4-FFF2-40B4-BE49-F238E27FC236}">
                  <a16:creationId xmlns="" xmlns:a16="http://schemas.microsoft.com/office/drawing/2014/main" id="{F98BCEB2-EC20-4E84-A994-0AC37292C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3">
              <a:extLst>
                <a:ext uri="{FF2B5EF4-FFF2-40B4-BE49-F238E27FC236}">
                  <a16:creationId xmlns="" xmlns:a16="http://schemas.microsoft.com/office/drawing/2014/main" id="{7A2E1821-AEDF-417E-9F17-83379E9C0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="" xmlns:a16="http://schemas.microsoft.com/office/drawing/2014/main" id="{CB3734E2-8292-4B47-B6AB-0E5A058DE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="" xmlns:a16="http://schemas.microsoft.com/office/drawing/2014/main" id="{A0B09C51-29AB-45C0-B707-CCFB9DF28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="" xmlns:a16="http://schemas.microsoft.com/office/drawing/2014/main" id="{510C0CED-AE1B-45AE-B5E1-57521E589D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="" xmlns:a16="http://schemas.microsoft.com/office/drawing/2014/main" id="{591F2327-4B45-41AA-B41C-7404B6A1E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="" xmlns:a16="http://schemas.microsoft.com/office/drawing/2014/main" id="{5A63224C-41A0-42C0-96F6-0B2BE99A13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="" xmlns:a16="http://schemas.microsoft.com/office/drawing/2014/main" id="{A7C00B9F-C253-4776-9935-EC02254A4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="" xmlns:a16="http://schemas.microsoft.com/office/drawing/2014/main" id="{5062D4AA-13F3-4064-8440-FFE8562D8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1">
              <a:extLst>
                <a:ext uri="{FF2B5EF4-FFF2-40B4-BE49-F238E27FC236}">
                  <a16:creationId xmlns="" xmlns:a16="http://schemas.microsoft.com/office/drawing/2014/main" id="{3E143B27-CB82-440B-879B-D25C1891C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954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889D138-542C-46DD-B524-E01A2164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</a:rPr>
              <a:t>Konwencje nazewnicze na przykładzie języka </a:t>
            </a:r>
            <a:r>
              <a:rPr lang="pl-PL" dirty="0" err="1">
                <a:latin typeface="Consolas" panose="020B0609020204030204" pitchFamily="49" charset="0"/>
              </a:rPr>
              <a:t>java</a:t>
            </a:r>
            <a:r>
              <a:rPr lang="pl-PL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DF44080C-A83A-40DE-A728-7AC5BEE3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Nazwy metod zapisujemy małą literą –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metoda(){…}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Nazwy klas zapisujemy wielką literą – </a:t>
            </a:r>
            <a:r>
              <a:rPr lang="pl-PL" dirty="0" err="1">
                <a:latin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</a:rPr>
              <a:t> Klasa{…}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Zmienne zapisujemy małą literą – </a:t>
            </a:r>
            <a:r>
              <a:rPr lang="pl-PL" dirty="0" err="1">
                <a:latin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</a:rPr>
              <a:t> zmienna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Kolejne człony nazwy zapisujemy wielką literą zgodnie 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z notacją </a:t>
            </a:r>
            <a:r>
              <a:rPr lang="pl-PL" dirty="0" err="1">
                <a:latin typeface="Consolas" panose="020B0609020204030204" pitchFamily="49" charset="0"/>
              </a:rPr>
              <a:t>camelCase</a:t>
            </a:r>
            <a:r>
              <a:rPr lang="pl-PL" dirty="0">
                <a:latin typeface="Consolas" panose="020B0609020204030204" pitchFamily="49" charset="0"/>
              </a:rPr>
              <a:t> oraz </a:t>
            </a:r>
            <a:r>
              <a:rPr lang="pl-PL" dirty="0" err="1">
                <a:latin typeface="Consolas" panose="020B0609020204030204" pitchFamily="49" charset="0"/>
              </a:rPr>
              <a:t>PascalCase</a:t>
            </a:r>
            <a:endParaRPr lang="pl-PL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Stałe zapisujemy wielkimi literami i rozdzielamy znakiem podkreślenia „_” – </a:t>
            </a:r>
            <a:r>
              <a:rPr lang="pl-PL" dirty="0" err="1">
                <a:latin typeface="Consolas" panose="020B0609020204030204" pitchFamily="49" charset="0"/>
              </a:rPr>
              <a:t>static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final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</a:rPr>
              <a:t> TO_STALA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Nazwy zmiennych i parametrów mogą być takie same dzięki zastosowaniu słówka kluczowego </a:t>
            </a:r>
            <a:r>
              <a:rPr lang="pl-PL" dirty="0" err="1">
                <a:latin typeface="Consolas" panose="020B0609020204030204" pitchFamily="49" charset="0"/>
              </a:rPr>
              <a:t>this</a:t>
            </a:r>
            <a:endParaRPr lang="pl-PL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pl-PL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6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="" xmlns:a16="http://schemas.microsoft.com/office/drawing/2014/main" id="{E978A47D-4F17-40FE-AB70-7AF78A9575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85BE3A7E-6A3F-401E-A025-BBB8FDB8D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4" name="Rectangle 5">
              <a:extLst>
                <a:ext uri="{FF2B5EF4-FFF2-40B4-BE49-F238E27FC236}">
                  <a16:creationId xmlns="" xmlns:a16="http://schemas.microsoft.com/office/drawing/2014/main" id="{41EE9036-817C-476C-BD59-B5184F9A3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="" xmlns:a16="http://schemas.microsoft.com/office/drawing/2014/main" id="{F098087A-B4E4-4300-A841-44988BD88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="" xmlns:a16="http://schemas.microsoft.com/office/drawing/2014/main" id="{F5BD5F4B-A39C-4DF9-84E4-A4D33F30E6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="" xmlns:a16="http://schemas.microsoft.com/office/drawing/2014/main" id="{D7FA9858-BFA0-4D5B-AF72-B1B65EB069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="" xmlns:a16="http://schemas.microsoft.com/office/drawing/2014/main" id="{A508A5F3-AFE0-4750-A9C2-B51A514FFC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="" xmlns:a16="http://schemas.microsoft.com/office/drawing/2014/main" id="{92B4AAEB-ABF4-42A7-BE52-0B442190D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="" xmlns:a16="http://schemas.microsoft.com/office/drawing/2014/main" id="{3767C370-4A42-4376-8CAE-606C4BC8F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="" xmlns:a16="http://schemas.microsoft.com/office/drawing/2014/main" id="{36205F53-9C95-4954-B97C-1625BB8A3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="" xmlns:a16="http://schemas.microsoft.com/office/drawing/2014/main" id="{DC80B58E-3469-43E9-96FC-D747B69830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="" xmlns:a16="http://schemas.microsoft.com/office/drawing/2014/main" id="{E17A4ED2-DDD7-4B4D-A39C-9B0121C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="" xmlns:a16="http://schemas.microsoft.com/office/drawing/2014/main" id="{A2C14A85-E7A9-4E1D-809F-20F5CFA788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="" xmlns:a16="http://schemas.microsoft.com/office/drawing/2014/main" id="{F3D51E32-9399-4B7F-8D91-BF9A068B83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="" xmlns:a16="http://schemas.microsoft.com/office/drawing/2014/main" id="{9969F9D2-502D-4C1D-ABA5-02B1BF2A0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="" xmlns:a16="http://schemas.microsoft.com/office/drawing/2014/main" id="{4AE555C6-5623-478A-BF35-63E9929A3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="" xmlns:a16="http://schemas.microsoft.com/office/drawing/2014/main" id="{A3D3AED4-A69E-4301-9BB4-436DC5F0C9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="" xmlns:a16="http://schemas.microsoft.com/office/drawing/2014/main" id="{C3B8082C-2D81-48D7-8B45-85B7C8929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="" xmlns:a16="http://schemas.microsoft.com/office/drawing/2014/main" id="{9AD35461-BA86-408B-8A29-244EB2F2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="" xmlns:a16="http://schemas.microsoft.com/office/drawing/2014/main" id="{F238E495-B6C6-4857-899B-CDD5848312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="" xmlns:a16="http://schemas.microsoft.com/office/drawing/2014/main" id="{E20A751E-054C-4EC2-8DA3-0EC923A65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="" xmlns:a16="http://schemas.microsoft.com/office/drawing/2014/main" id="{B6E8E701-3D21-4E5C-AB6E-9A7404697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="" xmlns:a16="http://schemas.microsoft.com/office/drawing/2014/main" id="{431BDA41-D09D-4984-B888-756F5F81B4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="" xmlns:a16="http://schemas.microsoft.com/office/drawing/2014/main" id="{0DC943D2-20E4-4C00-82D2-D405A7C00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="" xmlns:a16="http://schemas.microsoft.com/office/drawing/2014/main" id="{4BC34A74-80A2-4DE1-8ADC-BBD1709035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="" xmlns:a16="http://schemas.microsoft.com/office/drawing/2014/main" id="{C6C3CA25-431F-4E26-952D-4AA9C4C72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="" xmlns:a16="http://schemas.microsoft.com/office/drawing/2014/main" id="{776D1836-82AE-40EF-9829-C6B8D2CF0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="" xmlns:a16="http://schemas.microsoft.com/office/drawing/2014/main" id="{9A8E397E-ADF9-45C1-98F4-3F5A86378B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="" xmlns:a16="http://schemas.microsoft.com/office/drawing/2014/main" id="{DE07CFD9-357F-40BC-A792-CE874BFE5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rtlCol="0">
            <a:normAutofit/>
          </a:bodyPr>
          <a:lstStyle/>
          <a:p>
            <a:pPr algn="r" rtl="0"/>
            <a:r>
              <a:rPr lang="pl-PL" sz="3100">
                <a:latin typeface="Consolas" panose="020B0609020204030204" pitchFamily="49" charset="0"/>
              </a:rPr>
              <a:t>Komentowanie kodu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="" xmlns:a16="http://schemas.microsoft.com/office/drawing/2014/main" id="{085ECEC0-FF5D-4348-92C7-1EA7C61E7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3">
            <a:extLst>
              <a:ext uri="{FF2B5EF4-FFF2-40B4-BE49-F238E27FC236}">
                <a16:creationId xmlns="" xmlns:a16="http://schemas.microsoft.com/office/drawing/2014/main" id="{D38D2EB9-246D-48C6-91AC-C340156B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42" y="1082673"/>
            <a:ext cx="6536521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Zdefiniowanie sposobu dodawania komentarzy do kodu programistycznego na podstawie, których tworzona może być dokumentacja.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F4E035BE-9FF4-43D3-BC25-CF582D7FF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5" name="Freeform 32">
              <a:extLst>
                <a:ext uri="{FF2B5EF4-FFF2-40B4-BE49-F238E27FC236}">
                  <a16:creationId xmlns="" xmlns:a16="http://schemas.microsoft.com/office/drawing/2014/main" id="{F98BCEB2-EC20-4E84-A994-0AC37292C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3">
              <a:extLst>
                <a:ext uri="{FF2B5EF4-FFF2-40B4-BE49-F238E27FC236}">
                  <a16:creationId xmlns="" xmlns:a16="http://schemas.microsoft.com/office/drawing/2014/main" id="{7A2E1821-AEDF-417E-9F17-83379E9C0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="" xmlns:a16="http://schemas.microsoft.com/office/drawing/2014/main" id="{CB3734E2-8292-4B47-B6AB-0E5A058DE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="" xmlns:a16="http://schemas.microsoft.com/office/drawing/2014/main" id="{A0B09C51-29AB-45C0-B707-CCFB9DF28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="" xmlns:a16="http://schemas.microsoft.com/office/drawing/2014/main" id="{510C0CED-AE1B-45AE-B5E1-57521E589D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="" xmlns:a16="http://schemas.microsoft.com/office/drawing/2014/main" id="{591F2327-4B45-41AA-B41C-7404B6A1E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="" xmlns:a16="http://schemas.microsoft.com/office/drawing/2014/main" id="{5A63224C-41A0-42C0-96F6-0B2BE99A13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="" xmlns:a16="http://schemas.microsoft.com/office/drawing/2014/main" id="{A7C00B9F-C253-4776-9935-EC02254A4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="" xmlns:a16="http://schemas.microsoft.com/office/drawing/2014/main" id="{5062D4AA-13F3-4064-8440-FFE8562D8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1">
              <a:extLst>
                <a:ext uri="{FF2B5EF4-FFF2-40B4-BE49-F238E27FC236}">
                  <a16:creationId xmlns="" xmlns:a16="http://schemas.microsoft.com/office/drawing/2014/main" id="{3E143B27-CB82-440B-879B-D25C1891C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2919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DE2937DC-3323-4963-BC14-36CF218D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</a:rPr>
              <a:t>Kilka słów na temat komentowania kodu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1BF74EA6-1261-4376-92BC-3A4A40A5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865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Komentarze powinny być zarezerwowane dla informacji technicznych o kodzie i projekcie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Należy wystrzegać się pisania komentarzy, które mogą utracić ważność, jeżeli znajdziemy je w kodzie należy je usunąć lub </a:t>
            </a:r>
            <a:r>
              <a:rPr lang="pl-PL" dirty="0" smtClean="0">
                <a:latin typeface="Consolas" panose="020B0609020204030204" pitchFamily="49" charset="0"/>
              </a:rPr>
              <a:t>zaktualizować</a:t>
            </a:r>
            <a:endParaRPr lang="pl-PL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Usuwaj </a:t>
            </a:r>
            <a:r>
              <a:rPr lang="pl-PL" dirty="0" err="1">
                <a:latin typeface="Consolas" panose="020B0609020204030204" pitchFamily="49" charset="0"/>
              </a:rPr>
              <a:t>zakomentowany</a:t>
            </a:r>
            <a:r>
              <a:rPr lang="pl-PL" dirty="0">
                <a:latin typeface="Consolas" panose="020B0609020204030204" pitchFamily="49" charset="0"/>
              </a:rPr>
              <a:t> i „martwy” kod! 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170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9F5BB-97DB-4160-B47A-8FCEBC4F46E5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71af3243-3dd4-4a8d-8c0d-dd76da1f02a5"/>
    <ds:schemaRef ds:uri="16c05727-aa75-4e4a-9b5f-8a80a1165891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Panoramiczny</PresentationFormat>
  <Paragraphs>86</Paragraphs>
  <Slides>17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Trebuchet MS</vt:lpstr>
      <vt:lpstr>Tw Cen MT</vt:lpstr>
      <vt:lpstr>Wingdings</vt:lpstr>
      <vt:lpstr>Obwód</vt:lpstr>
      <vt:lpstr>STANDARDY KODOWANIA</vt:lpstr>
      <vt:lpstr>Prezentacja programu PowerPoint</vt:lpstr>
      <vt:lpstr>Na co zwracać uwagę podczas kodowania?  </vt:lpstr>
      <vt:lpstr>Formatowanie kodu</vt:lpstr>
      <vt:lpstr>Kod sformatowany poprawnie</vt:lpstr>
      <vt:lpstr>Konwencje nazewnicze</vt:lpstr>
      <vt:lpstr>Konwencje nazewnicze na przykładzie języka java </vt:lpstr>
      <vt:lpstr>Komentowanie kodu</vt:lpstr>
      <vt:lpstr>Kilka słów na temat komentowania kodu</vt:lpstr>
      <vt:lpstr>Inne zasady pomagające zachować „czysty kod”</vt:lpstr>
      <vt:lpstr>Inne zasady pomagające zachować „czysty kod”</vt:lpstr>
      <vt:lpstr>Przykłady standardów kodowania dla najpopularniejszych języków programowania</vt:lpstr>
      <vt:lpstr>Prezentacja programu PowerPoint</vt:lpstr>
      <vt:lpstr>Prezentacja programu PowerPoint</vt:lpstr>
      <vt:lpstr>Prezentacja programu PowerPoint</vt:lpstr>
      <vt:lpstr>Prezentacja programu PowerPoint</vt:lpstr>
      <vt:lpstr>Źródła: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2020-04-15T10:52:05Z</dcterms:created>
  <dcterms:modified xsi:type="dcterms:W3CDTF">2020-04-16T21:50:22Z</dcterms:modified>
</cp:coreProperties>
</file>