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2" r:id="rId6"/>
    <p:sldId id="257" r:id="rId7"/>
    <p:sldId id="261" r:id="rId8"/>
    <p:sldId id="273" r:id="rId9"/>
    <p:sldId id="263" r:id="rId10"/>
    <p:sldId id="272" r:id="rId11"/>
    <p:sldId id="264" r:id="rId12"/>
    <p:sldId id="276" r:id="rId13"/>
    <p:sldId id="274" r:id="rId14"/>
    <p:sldId id="275" r:id="rId15"/>
    <p:sldId id="265" r:id="rId16"/>
    <p:sldId id="266" r:id="rId17"/>
    <p:sldId id="269" r:id="rId18"/>
    <p:sldId id="270" r:id="rId19"/>
    <p:sldId id="267" r:id="rId20"/>
    <p:sldId id="277" r:id="rId21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FEBCAFC3-4929-424F-B47E-5B4DE89365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5A0B199-7033-4766-8990-08D968B938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6A0AB-5DD6-4038-9BB3-CD5D47F7BA79}" type="datetime1">
              <a:rPr lang="pl-PL" smtClean="0"/>
              <a:t>15.04.2020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D442397-1049-48D3-A192-1BF6F30354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453E573-3E6F-4DD8-99E0-CD64338B1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E1398-F792-4F70-8B5C-C2869CDA2F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3553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55E52-8598-4B16-B6EE-E25A30143522}" type="datetime1">
              <a:rPr lang="pl-PL" smtClean="0"/>
              <a:pPr/>
              <a:t>15.04.2020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0B44B-DEA5-4EDC-8C42-D69DEF7AE8E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4871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B44B-DEA5-4EDC-8C42-D69DEF7AE8E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330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B44B-DEA5-4EDC-8C42-D69DEF7AE8E9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179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B44B-DEA5-4EDC-8C42-D69DEF7AE8E9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351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B44B-DEA5-4EDC-8C42-D69DEF7AE8E9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2013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B44B-DEA5-4EDC-8C42-D69DEF7AE8E9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1303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B44B-DEA5-4EDC-8C42-D69DEF7AE8E9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162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Obraz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a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Prostokąt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Dowolny kształt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Dowolny kształt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Prostokąt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Dowolny kształt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Dowolny kształt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Dowolny kształt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Dowolny kształt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Dowolny kształt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Dowolny kształt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Dowolny kształt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Dowolny kształt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Dowolny kształt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Dowolny kształt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Dowolny kształt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Dowolny kształt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Dowolny kształt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Dowolny kształt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Dowolny kształt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Dowolny kształt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Dowolny kształt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Dowolny kształt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Dowolny kształt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Dowolny kształt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Dowolny kształt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Dowolny kształt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Dowolny kształt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Dowolny kształt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Prostokąt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Dowolny kształt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Dowolny kształt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Dowolny kształt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Dowolny kształt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Dowolny kształt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Dowolny kształt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Dowolny kształt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Dowolny kształt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Dowolny kształt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Dowolny kształt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Dowolny kształt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Prostokąt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Dowolny kształt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Dowolny kształt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Dowolny kształt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Dowolny kształt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Dowolny kształt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Dowolny kształt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Dowolny kształt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Dowolny kształt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Dowolny kształt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Dowolny kształt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Dowolny kształt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Dowolny kształt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Dowolny kształt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6174C2C4-4EDE-495B-9C4A-F062E4732C61}" type="datetime1">
              <a:rPr lang="pl-PL" noProof="0" smtClean="0"/>
              <a:t>15.04.2020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32376-67DD-417D-8D95-EE5FCBE185E7}" type="datetime1">
              <a:rPr lang="pl-PL" noProof="0" smtClean="0"/>
              <a:t>15.04.2020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CE7FC2-A6AF-4CE4-A7C2-DC4958D92CDA}" type="datetime1">
              <a:rPr lang="pl-PL" noProof="0" smtClean="0"/>
              <a:t>15.04.2020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600D13-9ACC-4ACE-9829-D5DD65517FA6}" type="datetime1">
              <a:rPr lang="pl-PL" noProof="0" smtClean="0"/>
              <a:t>15.04.2020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60" name="Pole tekstow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Pole tekstow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9A35C1-44DD-4A98-9ECA-C1F4AE2590BF}" type="datetime1">
              <a:rPr lang="pl-PL" noProof="0" smtClean="0"/>
              <a:t>15.04.2020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ytuł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9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1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B62BF-A40C-4271-A776-5FBF987B41A2}" type="datetime1">
              <a:rPr lang="pl-PL" noProof="0" smtClean="0"/>
              <a:t>15.04.2020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ytuł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0" name="Obraz — symbol zastępczy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1" name="Tekst — symbol zastępczy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2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3" name="Obraz — symbol zastępczy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5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6" name="Obraz — symbol zastępczy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7" name="Tekst — symbol zastępczy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D19862-3407-44BE-A61B-83EF2A6F883D}" type="datetime1">
              <a:rPr lang="pl-PL" noProof="0" smtClean="0"/>
              <a:t>15.04.2020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F5EE8C-6160-415A-B43E-B0FCDF96D3E9}" type="datetime1">
              <a:rPr lang="pl-PL" noProof="0" smtClean="0"/>
              <a:t>15.04.2020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F4C6F3-F5CA-40CA-B052-00E50706C7DA}" type="datetime1">
              <a:rPr lang="pl-PL" noProof="0" smtClean="0"/>
              <a:t>15.04.2020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2CE165-BA89-4EE9-BF6D-7A5B77394261}" type="datetime1">
              <a:rPr lang="pl-PL" noProof="0" smtClean="0"/>
              <a:t>15.04.2020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396CD1-D960-416D-B0D1-96E2B3921C59}" type="datetime1">
              <a:rPr lang="pl-PL" noProof="0" smtClean="0"/>
              <a:t>15.04.2020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8F8136-E2C2-47B7-8DD1-C71960A7354E}" type="datetime1">
              <a:rPr lang="pl-PL" noProof="0" smtClean="0"/>
              <a:t>15.04.2020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95DBDB-30ED-475D-A5FF-36273327B1AC}" type="datetime1">
              <a:rPr lang="pl-PL" noProof="0" smtClean="0"/>
              <a:t>15.04.2020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F7337C-7BE7-4E28-80C5-342CF7F29056}" type="datetime1">
              <a:rPr lang="pl-PL" noProof="0" smtClean="0"/>
              <a:t>15.04.2020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7B148-C203-4F1A-A0EA-1043C27E32F5}" type="datetime1">
              <a:rPr lang="pl-PL" noProof="0" smtClean="0"/>
              <a:t>15.04.2020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2628B6-AEC3-4EED-9134-0B71728D0C12}" type="datetime1">
              <a:rPr lang="pl-PL" noProof="0" smtClean="0"/>
              <a:t>15.04.2020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51307-EF3D-425C-8A9C-8A213646BA1D}" type="datetime1">
              <a:rPr lang="pl-PL" noProof="0" smtClean="0"/>
              <a:t>15.04.2020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a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a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Prostokąt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Dowolny kształt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Dowolny kształt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Dowolny kształt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Dowolny kształt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Dowolny kształt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Dowolny kształt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Dowolny kształt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Dowolny kształt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Dowolny kształt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Dowolny kształt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i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Dowolny kształt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Dowolny kształt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Dowolny kształt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Dowolny kształt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Prostokąt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Dowolny kształt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Dowolny kształt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Dowolny kształt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Dowolny kształt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Dowolny kształt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Dowolny kształt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Dowolny kształt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Dowolny kształt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Dowolny kształt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Dowolny kształt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a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Dowolny kształt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Dowolny kształt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Dowolny kształt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Dowolny kształt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Dowolny kształt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Dowolny kształt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Dowolny kształt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Dowolny kształt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Dowolny kształt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Prostokąt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l-PL" noProof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C2B0A9B-4656-46D1-BA9E-8E31531E52F2}" type="datetime1">
              <a:rPr lang="pl-PL" noProof="0" smtClean="0"/>
              <a:t>15.04.2020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controldelete.pl/artykuly/piszemy-elastyczny-i-czytelny-ko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a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Prostokąt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pic>
          <p:nvPicPr>
            <p:cNvPr id="12" name="Obraz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a16="http://schemas.microsoft.com/office/drawing/2014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Prostokąt z rogami zaokrąglonymi po przekątnej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Dowolny kształt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Dowolny kształt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Dowolny kształt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Dowolny kształt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Dowolny kształt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Dowolny kształt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Dowolny kształt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Dowolny kształt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Dowolny kształt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Prostokąt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Dowolny kształt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Dowolny kształt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Dowolny kształt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Dowolny kształt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Dowolny kształt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Dowolny kształt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Dowolny kształt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Dowolny kształt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Dowolny kształt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Prostokąt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rtlCol="0" anchor="ctr">
            <a:normAutofit fontScale="90000"/>
          </a:bodyPr>
          <a:lstStyle/>
          <a:p>
            <a:pPr algn="ctr" rtl="0"/>
            <a:r>
              <a:rPr lang="pl-PL" dirty="0"/>
              <a:t>STANDARDY KODOWANIA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rtlCol="0">
            <a:normAutofit fontScale="77500" lnSpcReduction="20000"/>
          </a:bodyPr>
          <a:lstStyle/>
          <a:p>
            <a:pPr algn="ctr" rtl="0"/>
            <a:r>
              <a:rPr lang="pl-PL" dirty="0"/>
              <a:t>Autorzy: </a:t>
            </a:r>
          </a:p>
          <a:p>
            <a:pPr algn="ctr" rtl="0"/>
            <a:r>
              <a:rPr lang="pl-PL" dirty="0"/>
              <a:t>Piotr Bobusia, Dawid żurek, Krzysztof </a:t>
            </a:r>
            <a:r>
              <a:rPr lang="pl-PL" dirty="0" err="1"/>
              <a:t>witowski</a:t>
            </a:r>
            <a:r>
              <a:rPr lang="pl-PL" dirty="0"/>
              <a:t>, Mariusz </a:t>
            </a:r>
            <a:r>
              <a:rPr lang="pl-PL" dirty="0" err="1"/>
              <a:t>olszyk</a:t>
            </a:r>
            <a:r>
              <a:rPr lang="pl-PL" dirty="0"/>
              <a:t>, Dawid </a:t>
            </a:r>
            <a:r>
              <a:rPr lang="pl-PL" dirty="0" err="1"/>
              <a:t>łysik</a:t>
            </a:r>
            <a:r>
              <a:rPr lang="pl-PL" dirty="0"/>
              <a:t> i Arkadiusz </a:t>
            </a:r>
            <a:r>
              <a:rPr lang="pl-PL" dirty="0" err="1"/>
              <a:t>kornafel</a:t>
            </a:r>
            <a:endParaRPr lang="pl-PL" dirty="0"/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F894C0-877C-4881-9322-9F601099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Consolas" panose="020B0609020204030204" pitchFamily="49" charset="0"/>
              </a:rPr>
              <a:t>Inne zasady pomagające zachować „czysty kod”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AFF895-3D69-4AE0-B713-7F6BBF86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6" y="2249485"/>
            <a:ext cx="10494627" cy="360603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l-PL" sz="2000" dirty="0">
                <a:latin typeface="Consolas" panose="020B0609020204030204" pitchFamily="49" charset="0"/>
              </a:rPr>
              <a:t>Ustawienie wartości początkowych – dla </a:t>
            </a:r>
            <a:r>
              <a:rPr lang="pl-PL" sz="2000" dirty="0" err="1">
                <a:latin typeface="Consolas" panose="020B0609020204030204" pitchFamily="49" charset="0"/>
              </a:rPr>
              <a:t>int</a:t>
            </a:r>
            <a:r>
              <a:rPr lang="pl-PL" sz="2000" dirty="0">
                <a:latin typeface="Consolas" panose="020B0609020204030204" pitchFamily="49" charset="0"/>
              </a:rPr>
              <a:t> 0, dla </a:t>
            </a:r>
            <a:r>
              <a:rPr lang="pl-PL" sz="2000" dirty="0" err="1">
                <a:latin typeface="Consolas" panose="020B0609020204030204" pitchFamily="49" charset="0"/>
              </a:rPr>
              <a:t>double</a:t>
            </a:r>
            <a:r>
              <a:rPr lang="pl-PL" sz="2000" dirty="0">
                <a:latin typeface="Consolas" panose="020B0609020204030204" pitchFamily="49" charset="0"/>
              </a:rPr>
              <a:t> 0.0, dla zmiennych ” 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sz="2000" dirty="0">
                <a:latin typeface="Consolas" panose="020B0609020204030204" pitchFamily="49" charset="0"/>
              </a:rPr>
              <a:t>Stosowanie instrukcji </a:t>
            </a:r>
            <a:r>
              <a:rPr lang="pl-PL" sz="2000" dirty="0" err="1">
                <a:latin typeface="Consolas" panose="020B0609020204030204" pitchFamily="49" charset="0"/>
              </a:rPr>
              <a:t>switch</a:t>
            </a:r>
            <a:r>
              <a:rPr lang="pl-PL" sz="2000" dirty="0">
                <a:latin typeface="Consolas" panose="020B0609020204030204" pitchFamily="49" charset="0"/>
              </a:rPr>
              <a:t> zamiast nadmiarowego wykorzystywanie </a:t>
            </a:r>
            <a:r>
              <a:rPr lang="pl-PL" sz="2000" dirty="0" err="1">
                <a:latin typeface="Consolas" panose="020B0609020204030204" pitchFamily="49" charset="0"/>
              </a:rPr>
              <a:t>if</a:t>
            </a:r>
            <a:r>
              <a:rPr lang="pl-PL" sz="2000" dirty="0">
                <a:latin typeface="Consolas" panose="020B0609020204030204" pitchFamily="49" charset="0"/>
              </a:rPr>
              <a:t> </a:t>
            </a:r>
            <a:r>
              <a:rPr lang="pl-PL" sz="2000" dirty="0" err="1">
                <a:latin typeface="Consolas" panose="020B0609020204030204" pitchFamily="49" charset="0"/>
              </a:rPr>
              <a:t>else</a:t>
            </a:r>
            <a:endParaRPr lang="pl-PL" sz="20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l-PL" sz="2000" dirty="0">
                <a:latin typeface="Consolas" panose="020B0609020204030204" pitchFamily="49" charset="0"/>
              </a:rPr>
              <a:t>Długość pojedynczej linii kodu nie powinna być dłuższa niż 80 znaków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sz="2000" dirty="0">
                <a:latin typeface="Consolas" panose="020B0609020204030204" pitchFamily="49" charset="0"/>
              </a:rPr>
              <a:t>Należy pamiętać o zamykaniu obiektów aby w przyszłości nie mieć problemów </a:t>
            </a:r>
            <a:br>
              <a:rPr lang="pl-PL" sz="2000" dirty="0">
                <a:latin typeface="Consolas" panose="020B0609020204030204" pitchFamily="49" charset="0"/>
              </a:rPr>
            </a:br>
            <a:r>
              <a:rPr lang="pl-PL" sz="2000" dirty="0">
                <a:latin typeface="Consolas" panose="020B0609020204030204" pitchFamily="49" charset="0"/>
              </a:rPr>
              <a:t>z dostępem do nich.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sz="2000" dirty="0">
                <a:latin typeface="Consolas" panose="020B0609020204030204" pitchFamily="49" charset="0"/>
              </a:rPr>
              <a:t>Jeśli obiekt może spowodować wyjątek to należy go zamknąć w bloku </a:t>
            </a:r>
            <a:r>
              <a:rPr lang="pl-PL" sz="2000" dirty="0" err="1">
                <a:latin typeface="Consolas" panose="020B0609020204030204" pitchFamily="49" charset="0"/>
              </a:rPr>
              <a:t>finally</a:t>
            </a:r>
            <a:r>
              <a:rPr lang="pl-PL" sz="2000" dirty="0">
                <a:latin typeface="Consolas" panose="020B0609020204030204" pitchFamily="49" charset="0"/>
              </a:rPr>
              <a:t> gwarantującym wykonanie określonej operacji</a:t>
            </a:r>
          </a:p>
          <a:p>
            <a:pPr>
              <a:buFont typeface="Wingdings" panose="05000000000000000000" pitchFamily="2" charset="2"/>
              <a:buChar char="q"/>
            </a:pP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11380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F894C0-877C-4881-9322-9F601099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Consolas" panose="020B0609020204030204" pitchFamily="49" charset="0"/>
              </a:rPr>
              <a:t>Inne zasady pomagające zachować „czysty kod”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AFF895-3D69-4AE0-B713-7F6BBF86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6" y="2249487"/>
            <a:ext cx="10494627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l-PL" sz="1900" dirty="0">
                <a:latin typeface="Consolas" panose="020B0609020204030204" pitchFamily="49" charset="0"/>
              </a:rPr>
              <a:t>Tworząc klasy i metody unikajmy nadmiarowości i powtarzania, klasa/funkcja powinna spełniać określoną funkcjonalność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sz="1900" dirty="0">
                <a:latin typeface="Consolas" panose="020B0609020204030204" pitchFamily="49" charset="0"/>
              </a:rPr>
              <a:t>Stosujmy takie porównania </a:t>
            </a:r>
            <a:r>
              <a:rPr lang="pl-PL" sz="1900" dirty="0" err="1">
                <a:latin typeface="Consolas" panose="020B0609020204030204" pitchFamily="49" charset="0"/>
              </a:rPr>
              <a:t>if</a:t>
            </a:r>
            <a:r>
              <a:rPr lang="pl-PL" sz="1900" dirty="0">
                <a:latin typeface="Consolas" panose="020B0609020204030204" pitchFamily="49" charset="0"/>
              </a:rPr>
              <a:t>("test" == </a:t>
            </a:r>
            <a:r>
              <a:rPr lang="pl-PL" sz="1900" dirty="0" err="1">
                <a:latin typeface="Consolas" panose="020B0609020204030204" pitchFamily="49" charset="0"/>
              </a:rPr>
              <a:t>sTest</a:t>
            </a:r>
            <a:r>
              <a:rPr lang="pl-PL" sz="1900" dirty="0">
                <a:latin typeface="Consolas" panose="020B0609020204030204" pitchFamily="49" charset="0"/>
              </a:rPr>
              <a:t>) {…} zamiast </a:t>
            </a:r>
            <a:r>
              <a:rPr lang="pl-PL" sz="1900" dirty="0" err="1">
                <a:latin typeface="Consolas" panose="020B0609020204030204" pitchFamily="49" charset="0"/>
              </a:rPr>
              <a:t>if</a:t>
            </a:r>
            <a:r>
              <a:rPr lang="pl-PL" sz="1900" dirty="0">
                <a:latin typeface="Consolas" panose="020B0609020204030204" pitchFamily="49" charset="0"/>
              </a:rPr>
              <a:t>(</a:t>
            </a:r>
            <a:r>
              <a:rPr lang="pl-PL" sz="1900" dirty="0" err="1">
                <a:latin typeface="Consolas" panose="020B0609020204030204" pitchFamily="49" charset="0"/>
              </a:rPr>
              <a:t>sTest</a:t>
            </a:r>
            <a:r>
              <a:rPr lang="pl-PL" sz="1900" dirty="0">
                <a:latin typeface="Consolas" panose="020B0609020204030204" pitchFamily="49" charset="0"/>
              </a:rPr>
              <a:t> == "test") {…}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sz="1900" dirty="0">
                <a:latin typeface="Consolas" panose="020B0609020204030204" pitchFamily="49" charset="0"/>
              </a:rPr>
              <a:t>Wystrzegać się zdejmowania zabezpieczeń i wyłączania ostrzeżeń kompilatora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sz="1900" dirty="0">
                <a:latin typeface="Consolas" panose="020B0609020204030204" pitchFamily="49" charset="0"/>
              </a:rPr>
              <a:t>Nie powtarzaj tego samego kodu, zamień go na funkcję lub zupełnie osobną klasę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sz="1900" dirty="0">
                <a:latin typeface="Consolas" panose="020B0609020204030204" pitchFamily="49" charset="0"/>
              </a:rPr>
              <a:t>Koncentrujmy się na zachowaniu małych i ścisłych interfejsów</a:t>
            </a:r>
          </a:p>
        </p:txBody>
      </p:sp>
    </p:spTree>
    <p:extLst>
      <p:ext uri="{BB962C8B-B14F-4D97-AF65-F5344CB8AC3E}">
        <p14:creationId xmlns:p14="http://schemas.microsoft.com/office/powerpoint/2010/main" val="219811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46" name="Rectangle 24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25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3"/>
            <a:ext cx="6858000" cy="18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Przykłady standardów kodowania dla najpopularniejszych języków programowania</a:t>
            </a:r>
          </a:p>
        </p:txBody>
      </p:sp>
      <p:sp>
        <p:nvSpPr>
          <p:cNvPr id="126" name="Symbol zastępczy zawartości 2">
            <a:extLst>
              <a:ext uri="{FF2B5EF4-FFF2-40B4-BE49-F238E27FC236}">
                <a16:creationId xmlns:a16="http://schemas.microsoft.com/office/drawing/2014/main" id="{195FE509-826A-4E25-83B5-E318AD06C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579" y="6080062"/>
            <a:ext cx="5313446" cy="4303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sz="1200" dirty="0">
                <a:latin typeface="Consolas" panose="020B0609020204030204" pitchFamily="49" charset="0"/>
              </a:rPr>
              <a:t>Źródło: </a:t>
            </a:r>
            <a:r>
              <a:rPr lang="pl-PL" sz="1200" b="1" i="1" dirty="0">
                <a:latin typeface="Consolas" panose="020B0609020204030204" pitchFamily="49" charset="0"/>
              </a:rPr>
              <a:t>https://github.com/openpkw/openpkw/wiki/Standardy-kodowania</a:t>
            </a:r>
          </a:p>
        </p:txBody>
      </p:sp>
    </p:spTree>
    <p:extLst>
      <p:ext uri="{BB962C8B-B14F-4D97-AF65-F5344CB8AC3E}">
        <p14:creationId xmlns:p14="http://schemas.microsoft.com/office/powerpoint/2010/main" val="582283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 Programming Icon - Free Download, PNG and Vector">
            <a:extLst>
              <a:ext uri="{FF2B5EF4-FFF2-40B4-BE49-F238E27FC236}">
                <a16:creationId xmlns:a16="http://schemas.microsoft.com/office/drawing/2014/main" id="{31594FD5-A966-407E-8BBA-E9694F5BF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4589" y="20484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0654EE-94CF-4B62-ACEC-DDB5C731D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048413"/>
            <a:ext cx="601283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2000" dirty="0" err="1">
                <a:latin typeface="Consolas" panose="020B0609020204030204" pitchFamily="49" charset="0"/>
              </a:rPr>
              <a:t>Kernighan</a:t>
            </a:r>
            <a:r>
              <a:rPr lang="pl-PL" sz="2000" dirty="0">
                <a:latin typeface="Consolas" panose="020B0609020204030204" pitchFamily="49" charset="0"/>
              </a:rPr>
              <a:t> and </a:t>
            </a:r>
            <a:r>
              <a:rPr lang="pl-PL" sz="2000" dirty="0" err="1">
                <a:latin typeface="Consolas" panose="020B0609020204030204" pitchFamily="49" charset="0"/>
              </a:rPr>
              <a:t>Ritchie's</a:t>
            </a:r>
            <a:r>
              <a:rPr lang="pl-PL" sz="2000" dirty="0">
                <a:latin typeface="Consolas" panose="020B0609020204030204" pitchFamily="49" charset="0"/>
              </a:rPr>
              <a:t> </a:t>
            </a:r>
            <a:r>
              <a:rPr lang="pl-PL" sz="2000" dirty="0" err="1">
                <a:latin typeface="Consolas" panose="020B0609020204030204" pitchFamily="49" charset="0"/>
              </a:rPr>
              <a:t>formatting</a:t>
            </a:r>
            <a:r>
              <a:rPr lang="pl-PL" sz="2000" dirty="0">
                <a:latin typeface="Consolas" panose="020B0609020204030204" pitchFamily="49" charset="0"/>
              </a:rPr>
              <a:t> and </a:t>
            </a:r>
            <a:r>
              <a:rPr lang="pl-PL" sz="2000" dirty="0" err="1">
                <a:latin typeface="Consolas" panose="020B0609020204030204" pitchFamily="49" charset="0"/>
              </a:rPr>
              <a:t>indentation</a:t>
            </a:r>
            <a:r>
              <a:rPr lang="pl-PL" sz="2000" dirty="0">
                <a:latin typeface="Consolas" panose="020B0609020204030204" pitchFamily="49" charset="0"/>
              </a:rPr>
              <a:t> style</a:t>
            </a:r>
          </a:p>
          <a:p>
            <a:pPr>
              <a:lnSpc>
                <a:spcPct val="110000"/>
              </a:lnSpc>
            </a:pPr>
            <a:r>
              <a:rPr lang="pl-PL" sz="2000" dirty="0">
                <a:latin typeface="Consolas" panose="020B0609020204030204" pitchFamily="49" charset="0"/>
              </a:rPr>
              <a:t>Tu jakby pełniejszy: Notes on </a:t>
            </a:r>
            <a:r>
              <a:rPr lang="pl-PL" sz="2000" dirty="0" err="1">
                <a:latin typeface="Consolas" panose="020B0609020204030204" pitchFamily="49" charset="0"/>
              </a:rPr>
              <a:t>Coding</a:t>
            </a:r>
            <a:r>
              <a:rPr lang="pl-PL" sz="2000" dirty="0">
                <a:latin typeface="Consolas" panose="020B0609020204030204" pitchFamily="49" charset="0"/>
              </a:rPr>
              <a:t> Style for C Programming</a:t>
            </a:r>
          </a:p>
          <a:p>
            <a:pPr>
              <a:lnSpc>
                <a:spcPct val="110000"/>
              </a:lnSpc>
            </a:pPr>
            <a:r>
              <a:rPr lang="pl-PL" sz="2000" dirty="0">
                <a:latin typeface="Consolas" panose="020B0609020204030204" pitchFamily="49" charset="0"/>
              </a:rPr>
              <a:t>GNU C </a:t>
            </a:r>
            <a:r>
              <a:rPr lang="pl-PL" sz="2000" dirty="0" err="1">
                <a:latin typeface="Consolas" panose="020B0609020204030204" pitchFamily="49" charset="0"/>
              </a:rPr>
              <a:t>coding</a:t>
            </a:r>
            <a:r>
              <a:rPr lang="pl-PL" sz="2000" dirty="0">
                <a:latin typeface="Consolas" panose="020B0609020204030204" pitchFamily="49" charset="0"/>
              </a:rPr>
              <a:t> standard</a:t>
            </a:r>
          </a:p>
          <a:p>
            <a:pPr>
              <a:lnSpc>
                <a:spcPct val="110000"/>
              </a:lnSpc>
            </a:pPr>
            <a:r>
              <a:rPr lang="pl-PL" sz="2000" dirty="0">
                <a:latin typeface="Consolas" panose="020B0609020204030204" pitchFamily="49" charset="0"/>
              </a:rPr>
              <a:t>Jednostronny: GNU </a:t>
            </a:r>
            <a:r>
              <a:rPr lang="pl-PL" sz="2000" dirty="0" err="1">
                <a:latin typeface="Consolas" panose="020B0609020204030204" pitchFamily="49" charset="0"/>
              </a:rPr>
              <a:t>Coding</a:t>
            </a:r>
            <a:r>
              <a:rPr lang="pl-PL" sz="2000" dirty="0">
                <a:latin typeface="Consolas" panose="020B0609020204030204" pitchFamily="49" charset="0"/>
              </a:rPr>
              <a:t> </a:t>
            </a:r>
            <a:r>
              <a:rPr lang="pl-PL" sz="2000" dirty="0" err="1">
                <a:latin typeface="Consolas" panose="020B0609020204030204" pitchFamily="49" charset="0"/>
              </a:rPr>
              <a:t>Standards</a:t>
            </a:r>
            <a:endParaRPr lang="pl-PL" sz="2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pl-PL" sz="2000" dirty="0">
                <a:latin typeface="Consolas" panose="020B0609020204030204" pitchFamily="49" charset="0"/>
              </a:rPr>
              <a:t>Inny wariant: GCC </a:t>
            </a:r>
            <a:r>
              <a:rPr lang="pl-PL" sz="2000" dirty="0" err="1">
                <a:latin typeface="Consolas" panose="020B0609020204030204" pitchFamily="49" charset="0"/>
              </a:rPr>
              <a:t>Coding</a:t>
            </a:r>
            <a:r>
              <a:rPr lang="pl-PL" sz="2000" dirty="0">
                <a:latin typeface="Consolas" panose="020B0609020204030204" pitchFamily="49" charset="0"/>
              </a:rPr>
              <a:t> </a:t>
            </a:r>
            <a:r>
              <a:rPr lang="pl-PL" sz="2000" dirty="0" err="1">
                <a:latin typeface="Consolas" panose="020B0609020204030204" pitchFamily="49" charset="0"/>
              </a:rPr>
              <a:t>Conventions</a:t>
            </a:r>
            <a:endParaRPr lang="pl-PL" sz="2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pl-PL" sz="2000" dirty="0">
                <a:latin typeface="Consolas" panose="020B0609020204030204" pitchFamily="49" charset="0"/>
              </a:rPr>
              <a:t>Linux </a:t>
            </a:r>
            <a:r>
              <a:rPr lang="pl-PL" sz="2000" dirty="0" err="1">
                <a:latin typeface="Consolas" panose="020B0609020204030204" pitchFamily="49" charset="0"/>
              </a:rPr>
              <a:t>kernel</a:t>
            </a:r>
            <a:r>
              <a:rPr lang="pl-PL" sz="2000" dirty="0">
                <a:latin typeface="Consolas" panose="020B0609020204030204" pitchFamily="49" charset="0"/>
              </a:rPr>
              <a:t> </a:t>
            </a:r>
            <a:r>
              <a:rPr lang="pl-PL" sz="2000" dirty="0" err="1">
                <a:latin typeface="Consolas" panose="020B0609020204030204" pitchFamily="49" charset="0"/>
              </a:rPr>
              <a:t>coding</a:t>
            </a:r>
            <a:r>
              <a:rPr lang="pl-PL" sz="2000" dirty="0">
                <a:latin typeface="Consolas" panose="020B0609020204030204" pitchFamily="49" charset="0"/>
              </a:rPr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031164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alerz, rysunek&#10;&#10;Opis wygenerowany automatycznie">
            <a:extLst>
              <a:ext uri="{FF2B5EF4-FFF2-40B4-BE49-F238E27FC236}">
                <a16:creationId xmlns:a16="http://schemas.microsoft.com/office/drawing/2014/main" id="{452C7263-B2F0-4802-A2B8-0BA011665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758219"/>
            <a:ext cx="4689234" cy="253218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0654EE-94CF-4B62-ACEC-DDB5C731D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2045368"/>
            <a:ext cx="5285874" cy="4283243"/>
          </a:xfrm>
        </p:spPr>
        <p:txBody>
          <a:bodyPr>
            <a:normAutofit fontScale="77500" lnSpcReduction="20000"/>
          </a:bodyPr>
          <a:lstStyle/>
          <a:p>
            <a:r>
              <a:rPr lang="fr-FR" dirty="0">
                <a:latin typeface="Consolas" panose="020B0609020204030204" pitchFamily="49" charset="0"/>
              </a:rPr>
              <a:t>[PSR 1] (http://www.php-fig.org/psr/psr-1/) - Podstawy podstaw, absolutny must-have</a:t>
            </a:r>
          </a:p>
          <a:p>
            <a:r>
              <a:rPr lang="fr-FR" dirty="0">
                <a:latin typeface="Consolas" panose="020B0609020204030204" pitchFamily="49" charset="0"/>
              </a:rPr>
              <a:t>[PSR 2] (http://www.php-fig.org/psr/psr-2/) - Rozszerzony standard</a:t>
            </a:r>
          </a:p>
          <a:p>
            <a:r>
              <a:rPr lang="fr-FR" dirty="0">
                <a:latin typeface="Consolas" panose="020B0609020204030204" pitchFamily="49" charset="0"/>
              </a:rPr>
              <a:t>[Zend Framework Coding Standard] (http://framework.zend.com/manual/1.12/en/coding-standard.html) - nie do końca aktualny (brak namespaces)</a:t>
            </a:r>
          </a:p>
          <a:p>
            <a:r>
              <a:rPr lang="fr-FR" dirty="0">
                <a:latin typeface="Consolas" panose="020B0609020204030204" pitchFamily="49" charset="0"/>
              </a:rPr>
              <a:t>[Symfony2] (http://symfony.com/doc/current/contributing/code/standards.html)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62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Obraz zawierający znak&#10;&#10;Opis wygenerowany automatycznie">
            <a:extLst>
              <a:ext uri="{FF2B5EF4-FFF2-40B4-BE49-F238E27FC236}">
                <a16:creationId xmlns:a16="http://schemas.microsoft.com/office/drawing/2014/main" id="{204AE19D-8191-439C-B194-21EFC2B44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053" y="3293089"/>
            <a:ext cx="2262754" cy="259341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Obraz 3" descr="Obraz zawierający zegar&#10;&#10;Opis wygenerowany automatycznie">
            <a:extLst>
              <a:ext uri="{FF2B5EF4-FFF2-40B4-BE49-F238E27FC236}">
                <a16:creationId xmlns:a16="http://schemas.microsoft.com/office/drawing/2014/main" id="{CB4DEB1C-421D-452D-99E1-6FC351FA2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053" y="730865"/>
            <a:ext cx="2262754" cy="226275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0654EE-94CF-4B62-ACEC-DDB5C731D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54" y="1573275"/>
            <a:ext cx="5043652" cy="577934"/>
          </a:xfrm>
        </p:spPr>
        <p:txBody>
          <a:bodyPr>
            <a:norm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PEP-0008</a:t>
            </a:r>
            <a:endParaRPr lang="pl-PL" dirty="0"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5EA644F3-3DAF-4B8B-9016-D32D62F597C0}"/>
              </a:ext>
            </a:extLst>
          </p:cNvPr>
          <p:cNvSpPr/>
          <p:nvPr/>
        </p:nvSpPr>
        <p:spPr>
          <a:xfrm>
            <a:off x="4439653" y="4266630"/>
            <a:ext cx="7182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[</a:t>
            </a:r>
            <a:r>
              <a:rPr lang="pl-PL" sz="2400" dirty="0" err="1"/>
              <a:t>JSLint</a:t>
            </a:r>
            <a:r>
              <a:rPr lang="pl-PL" sz="2400" dirty="0"/>
              <a:t>] (http://www.jslint.com/lint.html) i ich [standardy] (http://javascript.crockford.com/code.html)</a:t>
            </a:r>
          </a:p>
        </p:txBody>
      </p:sp>
    </p:spTree>
    <p:extLst>
      <p:ext uri="{BB962C8B-B14F-4D97-AF65-F5344CB8AC3E}">
        <p14:creationId xmlns:p14="http://schemas.microsoft.com/office/powerpoint/2010/main" val="3339121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AD48B5BC-D7C0-4CC6-B225-A70E110E1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579" y="709886"/>
            <a:ext cx="2589845" cy="246682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0654EE-94CF-4B62-ACEC-DDB5C731D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5978" y="986584"/>
            <a:ext cx="6443548" cy="19134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2000" dirty="0">
                <a:latin typeface="Consolas" panose="020B0609020204030204" pitchFamily="49" charset="0"/>
              </a:rPr>
              <a:t>Google C++ Style Guide</a:t>
            </a:r>
          </a:p>
          <a:p>
            <a:pPr>
              <a:lnSpc>
                <a:spcPct val="110000"/>
              </a:lnSpc>
            </a:pPr>
            <a:r>
              <a:rPr lang="pl-PL" sz="2000" dirty="0">
                <a:latin typeface="Consolas" panose="020B0609020204030204" pitchFamily="49" charset="0"/>
              </a:rPr>
              <a:t>automatyczny formater i integracja z edytorami dla Google style </a:t>
            </a:r>
            <a:br>
              <a:rPr lang="pl-PL" sz="2000" dirty="0">
                <a:latin typeface="Consolas" panose="020B0609020204030204" pitchFamily="49" charset="0"/>
              </a:rPr>
            </a:br>
            <a:r>
              <a:rPr lang="pl-PL" sz="2000" dirty="0" err="1">
                <a:latin typeface="Consolas" panose="020B0609020204030204" pitchFamily="49" charset="0"/>
              </a:rPr>
              <a:t>clang</a:t>
            </a:r>
            <a:r>
              <a:rPr lang="pl-PL" sz="2000" dirty="0">
                <a:latin typeface="Consolas" panose="020B0609020204030204" pitchFamily="49" charset="0"/>
              </a:rPr>
              <a:t>-format</a:t>
            </a:r>
          </a:p>
        </p:txBody>
      </p:sp>
      <p:pic>
        <p:nvPicPr>
          <p:cNvPr id="11" name="Obraz 10" descr="Obraz zawierający żywność, jasne, rysunek&#10;&#10;Opis wygenerowany automatycznie">
            <a:extLst>
              <a:ext uri="{FF2B5EF4-FFF2-40B4-BE49-F238E27FC236}">
                <a16:creationId xmlns:a16="http://schemas.microsoft.com/office/drawing/2014/main" id="{3A6F94EA-8391-482E-BEE5-110C2AD04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579" y="3429000"/>
            <a:ext cx="2589844" cy="258984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F49958FC-F649-4020-8938-07CC5FDC2215}"/>
              </a:ext>
            </a:extLst>
          </p:cNvPr>
          <p:cNvSpPr txBox="1">
            <a:spLocks/>
          </p:cNvSpPr>
          <p:nvPr/>
        </p:nvSpPr>
        <p:spPr>
          <a:xfrm>
            <a:off x="4805978" y="3905565"/>
            <a:ext cx="6443548" cy="1636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fr-FR" dirty="0">
                <a:latin typeface="Consolas" panose="020B0609020204030204" pitchFamily="49" charset="0"/>
              </a:rPr>
              <a:t>[Android Code Style Guidelines] (https://source.android.com/source/code-style.html)</a:t>
            </a:r>
          </a:p>
          <a:p>
            <a:pPr>
              <a:lnSpc>
                <a:spcPct val="110000"/>
              </a:lnSpc>
            </a:pPr>
            <a:r>
              <a:rPr lang="fr-FR" dirty="0">
                <a:latin typeface="Consolas" panose="020B0609020204030204" pitchFamily="49" charset="0"/>
              </a:rPr>
              <a:t>Google Java Style Guide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201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4E15B3-3D28-4DD2-B434-35D80A1D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AF9FFA-2777-41B1-840F-2C3E455AB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70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l-PL" sz="2000" dirty="0">
                <a:latin typeface="Consolas" panose="020B0609020204030204" pitchFamily="49" charset="0"/>
              </a:rPr>
              <a:t>Książka „Czysty Kod” Roberta C. Martina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sz="2000" dirty="0">
                <a:latin typeface="Consolas" panose="020B0609020204030204" pitchFamily="49" charset="0"/>
                <a:hlinkClick r:id="rId2"/>
              </a:rPr>
              <a:t>https://www.altcontroldelete.pl/artykuly/piszemy-elastyczny-i-czytelny-kod/</a:t>
            </a:r>
            <a:endParaRPr lang="pl-PL" sz="20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l-PL" sz="2000" dirty="0">
                <a:latin typeface="Consolas" panose="020B0609020204030204" pitchFamily="49" charset="0"/>
              </a:rPr>
              <a:t>https://github.com/openpkw/openpkw/wiki/Standardy-kodowania</a:t>
            </a:r>
          </a:p>
          <a:p>
            <a:pPr>
              <a:buFont typeface="Wingdings" panose="05000000000000000000" pitchFamily="2" charset="2"/>
              <a:buChar char="q"/>
            </a:pPr>
            <a:endParaRPr lang="pl-PL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18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5F6B99-62F6-446F-B115-576F47F7D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87400"/>
            <a:ext cx="10199688" cy="50038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3200" dirty="0">
                <a:latin typeface="Consolas" panose="020B0609020204030204" pitchFamily="49" charset="0"/>
              </a:rPr>
              <a:t>Standardy kodowania są to reguły i zasady odnośnie sposobu pisania kodu. </a:t>
            </a:r>
            <a:br>
              <a:rPr lang="pl-PL" sz="3200" dirty="0">
                <a:latin typeface="Consolas" panose="020B0609020204030204" pitchFamily="49" charset="0"/>
              </a:rPr>
            </a:br>
            <a:r>
              <a:rPr lang="pl-PL" sz="3200" dirty="0">
                <a:latin typeface="Consolas" panose="020B0609020204030204" pitchFamily="49" charset="0"/>
              </a:rPr>
              <a:t>Takich standardów może być kilka </a:t>
            </a:r>
            <a:br>
              <a:rPr lang="pl-PL" sz="3200" dirty="0">
                <a:latin typeface="Consolas" panose="020B0609020204030204" pitchFamily="49" charset="0"/>
              </a:rPr>
            </a:br>
            <a:r>
              <a:rPr lang="pl-PL" sz="3200" dirty="0">
                <a:latin typeface="Consolas" panose="020B0609020204030204" pitchFamily="49" charset="0"/>
              </a:rPr>
              <a:t>ale wszystkie łączy jeden cel, doprowadzenie do tego żeby nasz kod był przejrzysty </a:t>
            </a:r>
            <a:br>
              <a:rPr lang="pl-PL" sz="3200" dirty="0">
                <a:latin typeface="Consolas" panose="020B0609020204030204" pitchFamily="49" charset="0"/>
              </a:rPr>
            </a:br>
            <a:r>
              <a:rPr lang="pl-PL" sz="3200" dirty="0">
                <a:latin typeface="Consolas" panose="020B0609020204030204" pitchFamily="49" charset="0"/>
              </a:rPr>
              <a:t>i łatwy do zrozumienia przez innych programistów.</a:t>
            </a:r>
          </a:p>
        </p:txBody>
      </p:sp>
    </p:spTree>
    <p:extLst>
      <p:ext uri="{BB962C8B-B14F-4D97-AF65-F5344CB8AC3E}">
        <p14:creationId xmlns:p14="http://schemas.microsoft.com/office/powerpoint/2010/main" val="150717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pl-PL">
                <a:latin typeface="Consolas" panose="020B0609020204030204" pitchFamily="49" charset="0"/>
              </a:rPr>
              <a:t>Na co zwracać uwagę podczas kodowania? </a:t>
            </a:r>
            <a:r>
              <a:rPr lang="pl-PL"/>
              <a:t>	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A393E67-45A1-44FF-A24B-92686C29B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891" y="2097088"/>
            <a:ext cx="4844521" cy="354171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Formatowanie kodu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Konwencje nazewnicze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Komentowanie kodu</a:t>
            </a:r>
          </a:p>
        </p:txBody>
      </p:sp>
      <p:pic>
        <p:nvPicPr>
          <p:cNvPr id="3080" name="Picture 8" descr="Kobieta, Programowanie, Okulary, Odzwierciedlić">
            <a:extLst>
              <a:ext uri="{FF2B5EF4-FFF2-40B4-BE49-F238E27FC236}">
                <a16:creationId xmlns:a16="http://schemas.microsoft.com/office/drawing/2014/main" id="{4841A702-BEF6-463E-9F2C-C18B1F100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2" r="28392" b="-2"/>
          <a:stretch/>
        </p:blipFill>
        <p:spPr bwMode="auto"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4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6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 rtlCol="0">
            <a:normAutofit/>
          </a:bodyPr>
          <a:lstStyle/>
          <a:p>
            <a:pPr algn="r" rtl="0"/>
            <a:r>
              <a:rPr lang="pl-PL" sz="3100">
                <a:latin typeface="Consolas" panose="020B0609020204030204" pitchFamily="49" charset="0"/>
              </a:rPr>
              <a:t>Formatowanie</a:t>
            </a:r>
            <a:br>
              <a:rPr lang="pl-PL" sz="3100">
                <a:latin typeface="Consolas" panose="020B0609020204030204" pitchFamily="49" charset="0"/>
              </a:rPr>
            </a:br>
            <a:r>
              <a:rPr lang="pl-PL" sz="3100">
                <a:latin typeface="Consolas" panose="020B0609020204030204" pitchFamily="49" charset="0"/>
              </a:rPr>
              <a:t>kodu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38D2EB9-246D-48C6-91AC-C340156B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22513"/>
            <a:ext cx="5751237" cy="470852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Odstępy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Wcięcia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Maksymalna długość linii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Umiejscowienie klamer 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5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5663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F7F0EF-C95F-490D-AC9C-DCC50DBF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0672"/>
            <a:ext cx="7557418" cy="1006075"/>
          </a:xfrm>
        </p:spPr>
        <p:txBody>
          <a:bodyPr>
            <a:normAutofit/>
          </a:bodyPr>
          <a:lstStyle/>
          <a:p>
            <a:r>
              <a:rPr lang="pl-PL" dirty="0"/>
              <a:t>Kod sformatowany poprawnie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86E90B-6317-4FAD-BF82-55B3C61E1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046748"/>
            <a:ext cx="7557418" cy="227396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if</a:t>
            </a:r>
            <a:r>
              <a:rPr lang="pl-PL" dirty="0">
                <a:latin typeface="Consolas" panose="020B0609020204030204" pitchFamily="49" charset="0"/>
              </a:rPr>
              <a:t> (</a:t>
            </a:r>
            <a:r>
              <a:rPr lang="pl-PL" dirty="0" err="1">
                <a:latin typeface="Consolas" panose="020B0609020204030204" pitchFamily="49" charset="0"/>
              </a:rPr>
              <a:t>activeUser.isAnAdmin</a:t>
            </a:r>
            <a:r>
              <a:rPr lang="pl-PL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</a:t>
            </a:r>
            <a:r>
              <a:rPr lang="pl-PL" dirty="0" err="1">
                <a:latin typeface="Consolas" panose="020B0609020204030204" pitchFamily="49" charset="0"/>
              </a:rPr>
              <a:t>allowedActions.add</a:t>
            </a:r>
            <a:r>
              <a:rPr lang="pl-PL" dirty="0">
                <a:latin typeface="Consolas" panose="020B0609020204030204" pitchFamily="49" charset="0"/>
              </a:rPr>
              <a:t>(</a:t>
            </a:r>
            <a:r>
              <a:rPr lang="pl-PL" dirty="0" err="1">
                <a:latin typeface="Consolas" panose="020B0609020204030204" pitchFamily="49" charset="0"/>
              </a:rPr>
              <a:t>Action.DELETION</a:t>
            </a:r>
            <a:r>
              <a:rPr lang="pl-PL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System.out.println</a:t>
            </a:r>
            <a:r>
              <a:rPr lang="pl-PL" dirty="0">
                <a:latin typeface="Consolas" panose="020B0609020204030204" pitchFamily="49" charset="0"/>
              </a:rPr>
              <a:t>("</a:t>
            </a:r>
            <a:r>
              <a:rPr lang="pl-PL" dirty="0" err="1">
                <a:latin typeface="Consolas" panose="020B0609020204030204" pitchFamily="49" charset="0"/>
              </a:rPr>
              <a:t>Some</a:t>
            </a:r>
            <a:r>
              <a:rPr lang="pl-PL" dirty="0">
                <a:latin typeface="Consolas" panose="020B0609020204030204" pitchFamily="49" charset="0"/>
              </a:rPr>
              <a:t> log </a:t>
            </a:r>
            <a:r>
              <a:rPr lang="pl-PL" dirty="0" err="1">
                <a:latin typeface="Consolas" panose="020B0609020204030204" pitchFamily="49" charset="0"/>
              </a:rPr>
              <a:t>message</a:t>
            </a:r>
            <a:r>
              <a:rPr lang="pl-PL" dirty="0">
                <a:latin typeface="Consolas" panose="020B0609020204030204" pitchFamily="49" charset="0"/>
              </a:rPr>
              <a:t>");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203E7570-26C1-49A5-A755-FCA85B436C06}"/>
              </a:ext>
            </a:extLst>
          </p:cNvPr>
          <p:cNvSpPr txBox="1">
            <a:spLocks/>
          </p:cNvSpPr>
          <p:nvPr/>
        </p:nvSpPr>
        <p:spPr>
          <a:xfrm>
            <a:off x="1141414" y="3537285"/>
            <a:ext cx="7557418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Kod sformatowany niepoprawnie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77B0972-D879-4185-9905-047DAF7F440B}"/>
              </a:ext>
            </a:extLst>
          </p:cNvPr>
          <p:cNvSpPr/>
          <p:nvPr/>
        </p:nvSpPr>
        <p:spPr>
          <a:xfrm>
            <a:off x="1141414" y="4439653"/>
            <a:ext cx="75574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Consolas" panose="020B0609020204030204" pitchFamily="49" charset="0"/>
              </a:rPr>
              <a:t>// </a:t>
            </a:r>
            <a:r>
              <a:rPr lang="pl-PL" sz="2000" dirty="0" err="1">
                <a:latin typeface="Consolas" panose="020B0609020204030204" pitchFamily="49" charset="0"/>
              </a:rPr>
              <a:t>incorrect</a:t>
            </a:r>
            <a:endParaRPr lang="pl-PL" sz="2000" dirty="0">
              <a:latin typeface="Consolas" panose="020B0609020204030204" pitchFamily="49" charset="0"/>
            </a:endParaRPr>
          </a:p>
          <a:p>
            <a:r>
              <a:rPr lang="pl-PL" sz="2000" dirty="0" err="1">
                <a:latin typeface="Consolas" panose="020B0609020204030204" pitchFamily="49" charset="0"/>
              </a:rPr>
              <a:t>if</a:t>
            </a:r>
            <a:r>
              <a:rPr lang="pl-PL" sz="2000" dirty="0">
                <a:latin typeface="Consolas" panose="020B0609020204030204" pitchFamily="49" charset="0"/>
              </a:rPr>
              <a:t> (</a:t>
            </a:r>
            <a:r>
              <a:rPr lang="pl-PL" sz="2000" dirty="0" err="1">
                <a:latin typeface="Consolas" panose="020B0609020204030204" pitchFamily="49" charset="0"/>
              </a:rPr>
              <a:t>activeUser.isAnAdmin</a:t>
            </a:r>
            <a:r>
              <a:rPr lang="pl-PL" sz="2000" dirty="0">
                <a:latin typeface="Consolas" panose="020B0609020204030204" pitchFamily="49" charset="0"/>
              </a:rPr>
              <a:t>())</a:t>
            </a:r>
          </a:p>
          <a:p>
            <a:r>
              <a:rPr lang="pl-PL" sz="2000" dirty="0">
                <a:latin typeface="Consolas" panose="020B0609020204030204" pitchFamily="49" charset="0"/>
              </a:rPr>
              <a:t>    </a:t>
            </a:r>
            <a:r>
              <a:rPr lang="pl-PL" sz="2000" dirty="0" err="1">
                <a:latin typeface="Consolas" panose="020B0609020204030204" pitchFamily="49" charset="0"/>
              </a:rPr>
              <a:t>allowedActions.add</a:t>
            </a:r>
            <a:r>
              <a:rPr lang="pl-PL" sz="2000" dirty="0">
                <a:latin typeface="Consolas" panose="020B0609020204030204" pitchFamily="49" charset="0"/>
              </a:rPr>
              <a:t>(</a:t>
            </a:r>
            <a:r>
              <a:rPr lang="pl-PL" sz="2000" dirty="0" err="1">
                <a:latin typeface="Consolas" panose="020B0609020204030204" pitchFamily="49" charset="0"/>
              </a:rPr>
              <a:t>Action.DELETION</a:t>
            </a:r>
            <a:r>
              <a:rPr lang="pl-PL" sz="2000" dirty="0">
                <a:latin typeface="Consolas" panose="020B0609020204030204" pitchFamily="49" charset="0"/>
              </a:rPr>
              <a:t>);</a:t>
            </a:r>
          </a:p>
          <a:p>
            <a:endParaRPr lang="pl-PL" sz="2000" dirty="0">
              <a:latin typeface="Consolas" panose="020B0609020204030204" pitchFamily="49" charset="0"/>
            </a:endParaRPr>
          </a:p>
          <a:p>
            <a:r>
              <a:rPr lang="pl-PL" sz="2000" dirty="0" err="1">
                <a:latin typeface="Consolas" panose="020B0609020204030204" pitchFamily="49" charset="0"/>
              </a:rPr>
              <a:t>System.out.println</a:t>
            </a:r>
            <a:r>
              <a:rPr lang="pl-PL" sz="2000" dirty="0">
                <a:latin typeface="Consolas" panose="020B0609020204030204" pitchFamily="49" charset="0"/>
              </a:rPr>
              <a:t>("</a:t>
            </a:r>
            <a:r>
              <a:rPr lang="pl-PL" sz="2000" dirty="0" err="1">
                <a:latin typeface="Consolas" panose="020B0609020204030204" pitchFamily="49" charset="0"/>
              </a:rPr>
              <a:t>Some</a:t>
            </a:r>
            <a:r>
              <a:rPr lang="pl-PL" sz="2000" dirty="0">
                <a:latin typeface="Consolas" panose="020B0609020204030204" pitchFamily="49" charset="0"/>
              </a:rPr>
              <a:t> log </a:t>
            </a:r>
            <a:r>
              <a:rPr lang="pl-PL" sz="2000" dirty="0" err="1">
                <a:latin typeface="Consolas" panose="020B0609020204030204" pitchFamily="49" charset="0"/>
              </a:rPr>
              <a:t>message</a:t>
            </a:r>
            <a:r>
              <a:rPr lang="pl-PL" sz="2000" dirty="0">
                <a:latin typeface="Consolas" panose="020B0609020204030204" pitchFamily="49" charset="0"/>
              </a:rPr>
              <a:t>");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4E2408BA-E129-4381-A6CF-F649E5320889}"/>
              </a:ext>
            </a:extLst>
          </p:cNvPr>
          <p:cNvSpPr txBox="1">
            <a:spLocks/>
          </p:cNvSpPr>
          <p:nvPr/>
        </p:nvSpPr>
        <p:spPr>
          <a:xfrm>
            <a:off x="8855242" y="2005797"/>
            <a:ext cx="3056022" cy="2846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b="1" dirty="0">
                <a:solidFill>
                  <a:srgbClr val="FFFF00"/>
                </a:solidFill>
                <a:latin typeface="Consolas" panose="020B0609020204030204" pitchFamily="49" charset="0"/>
              </a:rPr>
              <a:t>BRAK W INSTRUKCJI WARUNKOWEJ KLAMER MOŻE POWODOWAĆ MODYFIKACJĘ KODU I W KONSEKWENCJI JEGO ZEPSUCIE!</a:t>
            </a:r>
          </a:p>
        </p:txBody>
      </p:sp>
    </p:spTree>
    <p:extLst>
      <p:ext uri="{BB962C8B-B14F-4D97-AF65-F5344CB8AC3E}">
        <p14:creationId xmlns:p14="http://schemas.microsoft.com/office/powerpoint/2010/main" val="60632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4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6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 rtlCol="0">
            <a:normAutofit/>
          </a:bodyPr>
          <a:lstStyle/>
          <a:p>
            <a:pPr algn="r" rtl="0"/>
            <a:r>
              <a:rPr lang="pl-PL" sz="3700" dirty="0">
                <a:latin typeface="Consolas" panose="020B0609020204030204" pitchFamily="49" charset="0"/>
              </a:rPr>
              <a:t>Konwencje nazewnicze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38D2EB9-246D-48C6-91AC-C340156B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638" y="943054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</a:rPr>
              <a:t>Nazywanie w odpowiedni sposób: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Plików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Katalogów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Klas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Funkcji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Zmiennych 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5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954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89D138-542C-46DD-B524-E01A2164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Consolas" panose="020B0609020204030204" pitchFamily="49" charset="0"/>
              </a:rPr>
              <a:t>Konwencje nazewnicze na przykładzie języka </a:t>
            </a:r>
            <a:r>
              <a:rPr lang="pl-PL" dirty="0" err="1">
                <a:latin typeface="Consolas" panose="020B0609020204030204" pitchFamily="49" charset="0"/>
              </a:rPr>
              <a:t>java</a:t>
            </a:r>
            <a:r>
              <a:rPr lang="pl-PL" dirty="0"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44080C-A83A-40DE-A728-7AC5BEE36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14239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Nazwy metod zapisujemy małą literą – </a:t>
            </a:r>
            <a:r>
              <a:rPr lang="pl-PL" dirty="0" err="1">
                <a:latin typeface="Consolas" panose="020B0609020204030204" pitchFamily="49" charset="0"/>
              </a:rPr>
              <a:t>void</a:t>
            </a:r>
            <a:r>
              <a:rPr lang="pl-PL" dirty="0">
                <a:latin typeface="Consolas" panose="020B0609020204030204" pitchFamily="49" charset="0"/>
              </a:rPr>
              <a:t> metoda(){…}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Nazwy klas zapisujemy wielką literą – </a:t>
            </a:r>
            <a:r>
              <a:rPr lang="pl-PL" dirty="0" err="1">
                <a:latin typeface="Consolas" panose="020B0609020204030204" pitchFamily="49" charset="0"/>
              </a:rPr>
              <a:t>class</a:t>
            </a:r>
            <a:r>
              <a:rPr lang="pl-PL" dirty="0">
                <a:latin typeface="Consolas" panose="020B0609020204030204" pitchFamily="49" charset="0"/>
              </a:rPr>
              <a:t> Klasa{…}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Zmienne zapisujemy małą literą – </a:t>
            </a:r>
            <a:r>
              <a:rPr lang="pl-PL" dirty="0" err="1">
                <a:latin typeface="Consolas" panose="020B0609020204030204" pitchFamily="49" charset="0"/>
              </a:rPr>
              <a:t>int</a:t>
            </a:r>
            <a:r>
              <a:rPr lang="pl-PL" dirty="0">
                <a:latin typeface="Consolas" panose="020B0609020204030204" pitchFamily="49" charset="0"/>
              </a:rPr>
              <a:t> zmienna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Kolejne człony nazwy zapisujemy wielką literą zgodnie </a:t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</a:rPr>
              <a:t>z notacją </a:t>
            </a:r>
            <a:r>
              <a:rPr lang="pl-PL" dirty="0" err="1">
                <a:latin typeface="Consolas" panose="020B0609020204030204" pitchFamily="49" charset="0"/>
              </a:rPr>
              <a:t>camelCase</a:t>
            </a:r>
            <a:r>
              <a:rPr lang="pl-PL" dirty="0">
                <a:latin typeface="Consolas" panose="020B0609020204030204" pitchFamily="49" charset="0"/>
              </a:rPr>
              <a:t> oraz </a:t>
            </a:r>
            <a:r>
              <a:rPr lang="pl-PL" dirty="0" err="1">
                <a:latin typeface="Consolas" panose="020B0609020204030204" pitchFamily="49" charset="0"/>
              </a:rPr>
              <a:t>PascalCase</a:t>
            </a:r>
            <a:endParaRPr lang="pl-PL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Stałe zapisujemy wielkimi literami i rozdzielamy znakiem podkreślenia „_” – </a:t>
            </a:r>
            <a:r>
              <a:rPr lang="pl-PL" dirty="0" err="1">
                <a:latin typeface="Consolas" panose="020B0609020204030204" pitchFamily="49" charset="0"/>
              </a:rPr>
              <a:t>static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final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int</a:t>
            </a:r>
            <a:r>
              <a:rPr lang="pl-PL" dirty="0">
                <a:latin typeface="Consolas" panose="020B0609020204030204" pitchFamily="49" charset="0"/>
              </a:rPr>
              <a:t> TO_STALA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Nazwy zmiennych i parametrów mogą być takie same dzięki zastosowaniu słówka kluczowego </a:t>
            </a:r>
            <a:r>
              <a:rPr lang="pl-PL" dirty="0" err="1">
                <a:latin typeface="Consolas" panose="020B0609020204030204" pitchFamily="49" charset="0"/>
              </a:rPr>
              <a:t>this</a:t>
            </a:r>
            <a:endParaRPr lang="pl-PL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pl-PL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26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4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6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 rtlCol="0">
            <a:normAutofit/>
          </a:bodyPr>
          <a:lstStyle/>
          <a:p>
            <a:pPr algn="r" rtl="0"/>
            <a:r>
              <a:rPr lang="pl-PL" sz="3100">
                <a:latin typeface="Consolas" panose="020B0609020204030204" pitchFamily="49" charset="0"/>
              </a:rPr>
              <a:t>Komentowanie kodu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38D2EB9-246D-48C6-91AC-C340156B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842" y="1082673"/>
            <a:ext cx="6536521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Zdefiniowanie sposobu dodawania komentarzy do kodu programistycznego na podstawie, których tworzona może być dokumentacja.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5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29194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2937DC-3323-4963-BC14-36CF218D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Consolas" panose="020B0609020204030204" pitchFamily="49" charset="0"/>
              </a:rPr>
              <a:t>Kilka słów na temat komentowania kodu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F74EA6-1261-4376-92BC-3A4A40A56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865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Komentarze powinny być zarezerwowane dla informacji technicznych o kodzie i projekcie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Należy wystrzegać się pisania komentarzy, które mogą utracić ważność, jeżeli znajdziemy je w kodzie należy je usunąć lub </a:t>
            </a:r>
            <a:r>
              <a:rPr lang="pl-PL" dirty="0" err="1">
                <a:latin typeface="Consolas" panose="020B0609020204030204" pitchFamily="49" charset="0"/>
              </a:rPr>
              <a:t>zaaktualizować</a:t>
            </a:r>
            <a:endParaRPr lang="pl-PL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l-PL" dirty="0">
                <a:latin typeface="Consolas" panose="020B0609020204030204" pitchFamily="49" charset="0"/>
              </a:rPr>
              <a:t>Usuwaj </a:t>
            </a:r>
            <a:r>
              <a:rPr lang="pl-PL" dirty="0" err="1">
                <a:latin typeface="Consolas" panose="020B0609020204030204" pitchFamily="49" charset="0"/>
              </a:rPr>
              <a:t>zakomentowany</a:t>
            </a:r>
            <a:r>
              <a:rPr lang="pl-PL" dirty="0">
                <a:latin typeface="Consolas" panose="020B0609020204030204" pitchFamily="49" charset="0"/>
              </a:rPr>
              <a:t> i „martwy” kod! </a:t>
            </a: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1708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E9F5BB-97DB-4160-B47A-8FCEBC4F46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35D4F14-B0CC-4BD5-A6F5-6EB7AE97A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45AAC2-3D9B-47D1-B22C-F3D1B3D4DE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Microsoft Office PowerPoint</Application>
  <PresentationFormat>Panoramiczny</PresentationFormat>
  <Paragraphs>86</Paragraphs>
  <Slides>17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Tw Cen MT</vt:lpstr>
      <vt:lpstr>Wingdings</vt:lpstr>
      <vt:lpstr>Obwód</vt:lpstr>
      <vt:lpstr>STANDARDY KODOWANIA</vt:lpstr>
      <vt:lpstr>Prezentacja programu PowerPoint</vt:lpstr>
      <vt:lpstr>Na co zwracać uwagę podczas kodowania?  </vt:lpstr>
      <vt:lpstr>Formatowanie kodu</vt:lpstr>
      <vt:lpstr>Kod sformatowany poprawnie</vt:lpstr>
      <vt:lpstr>Konwencje nazewnicze</vt:lpstr>
      <vt:lpstr>Konwencje nazewnicze na przykładzie języka java </vt:lpstr>
      <vt:lpstr>Komentowanie kodu</vt:lpstr>
      <vt:lpstr>Kilka słów na temat komentowania kodu</vt:lpstr>
      <vt:lpstr>Inne zasady pomagające zachować „czysty kod”</vt:lpstr>
      <vt:lpstr>Inne zasady pomagające zachować „czysty kod”</vt:lpstr>
      <vt:lpstr>Przykłady standardów kodowania dla najpopularniejszych języków programowania</vt:lpstr>
      <vt:lpstr>Prezentacja programu PowerPoint</vt:lpstr>
      <vt:lpstr>Prezentacja programu PowerPoint</vt:lpstr>
      <vt:lpstr>Prezentacja programu PowerPoint</vt:lpstr>
      <vt:lpstr>Prezentacja programu PowerPoint</vt:lpstr>
      <vt:lpstr>Źródła: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2020-04-15T10:52:05Z</dcterms:created>
  <dcterms:modified xsi:type="dcterms:W3CDTF">2020-04-15T14:01:31Z</dcterms:modified>
</cp:coreProperties>
</file>