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mp4" ContentType="video/unknown"/>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329" r:id="rId2"/>
    <p:sldId id="331" r:id="rId3"/>
    <p:sldId id="332" r:id="rId4"/>
    <p:sldId id="333" r:id="rId5"/>
    <p:sldId id="334" r:id="rId6"/>
    <p:sldId id="335" r:id="rId7"/>
    <p:sldId id="311" r:id="rId8"/>
    <p:sldId id="323" r:id="rId9"/>
    <p:sldId id="260" r:id="rId10"/>
    <p:sldId id="264" r:id="rId11"/>
    <p:sldId id="278" r:id="rId12"/>
    <p:sldId id="279" r:id="rId13"/>
    <p:sldId id="280" r:id="rId14"/>
    <p:sldId id="282" r:id="rId15"/>
    <p:sldId id="265" r:id="rId16"/>
    <p:sldId id="321" r:id="rId17"/>
    <p:sldId id="324" r:id="rId18"/>
    <p:sldId id="336" r:id="rId19"/>
    <p:sldId id="285" r:id="rId20"/>
    <p:sldId id="288" r:id="rId21"/>
    <p:sldId id="325" r:id="rId22"/>
    <p:sldId id="290" r:id="rId23"/>
    <p:sldId id="293" r:id="rId24"/>
    <p:sldId id="294" r:id="rId25"/>
    <p:sldId id="298" r:id="rId26"/>
    <p:sldId id="339" r:id="rId27"/>
    <p:sldId id="297" r:id="rId28"/>
    <p:sldId id="326" r:id="rId29"/>
    <p:sldId id="327" r:id="rId30"/>
    <p:sldId id="337" r:id="rId31"/>
    <p:sldId id="312" r:id="rId32"/>
    <p:sldId id="328" r:id="rId33"/>
    <p:sldId id="33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F050"/>
    <a:srgbClr val="F414E4"/>
    <a:srgbClr val="F117F1"/>
    <a:srgbClr val="AA5E6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09" autoAdjust="0"/>
    <p:restoredTop sz="49126" autoAdjust="0"/>
  </p:normalViewPr>
  <p:slideViewPr>
    <p:cSldViewPr snapToGrid="0">
      <p:cViewPr>
        <p:scale>
          <a:sx n="82" d="100"/>
          <a:sy n="82" d="100"/>
        </p:scale>
        <p:origin x="-534" y="21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7D58D4-242D-409E-B5B2-98F64BEF9C68}" type="datetimeFigureOut">
              <a:rPr lang="en-US" smtClean="0"/>
              <a:t>1/21/2019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680E52-2F15-440B-B8F5-CBF08A55979E}" type="slidenum">
              <a:rPr lang="en-US" smtClean="0"/>
              <a:t>‹#›</a:t>
            </a:fld>
            <a:endParaRPr lang="en-US"/>
          </a:p>
        </p:txBody>
      </p:sp>
    </p:spTree>
    <p:extLst>
      <p:ext uri="{BB962C8B-B14F-4D97-AF65-F5344CB8AC3E}">
        <p14:creationId xmlns:p14="http://schemas.microsoft.com/office/powerpoint/2010/main" val="1036756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kaggle.com/ntnu-testimon/paysim1"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www.analyticsvidhya.com/blog/2015/06/tuning-random-forest-model/"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scipy.org/doc/scipy/reference/generated/scipy.stats.boxcox.html#scipy-stats-boxcox"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s://docs.scipy.org/doc/scipy/reference/generated/scipy.stats.boxcox.html#scipy.stats.boxcox" TargetMode="External"/><Relationship Id="rId4" Type="http://schemas.openxmlformats.org/officeDocument/2006/relationships/hyperlink" Target="https://github.com/scipy/scipy/blob/v1.2.0/scipy/stats/morestats.py#L941-L1046"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680E52-2F15-440B-B8F5-CBF08A55979E}" type="slidenum">
              <a:rPr lang="en-US" smtClean="0"/>
              <a:t>2</a:t>
            </a:fld>
            <a:endParaRPr lang="en-US"/>
          </a:p>
        </p:txBody>
      </p:sp>
    </p:spTree>
    <p:extLst>
      <p:ext uri="{BB962C8B-B14F-4D97-AF65-F5344CB8AC3E}">
        <p14:creationId xmlns:p14="http://schemas.microsoft.com/office/powerpoint/2010/main" val="28217138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method of using a validation set to estimate testing errors can be repeated several times in order to improve the testing error estimation. This approach is known as k-fold cross-validation. How to cross-validate then?</a:t>
            </a:r>
          </a:p>
          <a:p>
            <a:r>
              <a:rPr lang="en-US" dirty="0"/>
              <a:t>  </a:t>
            </a:r>
          </a:p>
          <a:p>
            <a:r>
              <a:rPr lang="en-US" dirty="0"/>
              <a:t>Divide the training set into 𝑘 mutually exclusive subsets or folds, each of approximately equal size;</a:t>
            </a:r>
          </a:p>
          <a:p>
            <a:r>
              <a:rPr lang="en-US" dirty="0"/>
              <a:t>The k rectangles in the plot denote the k folds of data. The validation set and the training set are marked with different colors.</a:t>
            </a:r>
          </a:p>
          <a:p>
            <a:r>
              <a:rPr lang="en-US" dirty="0"/>
              <a:t>Training and testing is performed 𝑘 times. In each iteration, fit a model on the “blue” data, test it on the “green” data;</a:t>
            </a:r>
          </a:p>
          <a:p>
            <a:r>
              <a:rPr lang="en-US" dirty="0"/>
              <a:t>Keep track of accuracy score for each iteration</a:t>
            </a:r>
          </a:p>
          <a:p>
            <a:r>
              <a:rPr lang="en-US" dirty="0"/>
              <a:t>Each example is used the same number of times for training and exactly once for testing.</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8D680E52-2F15-440B-B8F5-CBF08A55979E}" type="slidenum">
              <a:rPr lang="en-US" smtClean="0"/>
              <a:t>13</a:t>
            </a:fld>
            <a:endParaRPr lang="en-US"/>
          </a:p>
        </p:txBody>
      </p:sp>
    </p:spTree>
    <p:extLst>
      <p:ext uri="{BB962C8B-B14F-4D97-AF65-F5344CB8AC3E}">
        <p14:creationId xmlns:p14="http://schemas.microsoft.com/office/powerpoint/2010/main" val="40326992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cross-validation approach is typically used with the classification techniques that can be parameterized to obtain models with different levels of complexity. The complexity of the best model can be estimated by adjusting the parameter of the learning algorithm (e.g., the pruning level of a decision tree) until the empirical model produced by the learning algorithm attains the lowest error rate on the validation set. </a:t>
            </a:r>
          </a:p>
          <a:p>
            <a:endParaRPr lang="en-US" dirty="0"/>
          </a:p>
          <a:p>
            <a:r>
              <a:rPr lang="en-US" dirty="0"/>
              <a:t>Specify a set of reasonable parameter settings for the optimization;</a:t>
            </a:r>
          </a:p>
          <a:p>
            <a:r>
              <a:rPr lang="en-US" dirty="0"/>
              <a:t>For each parameter setting, do 𝑘-fold cross-validation, get the average accuracy from the  𝑘 times of iteration;</a:t>
            </a:r>
          </a:p>
          <a:p>
            <a:r>
              <a:rPr lang="en-US" dirty="0"/>
              <a:t>Select the parameter setting that corresponds to the highest average accuracy;</a:t>
            </a:r>
          </a:p>
          <a:p>
            <a:endParaRPr lang="en-US" dirty="0"/>
          </a:p>
          <a:p>
            <a:r>
              <a:rPr lang="en-US" dirty="0"/>
              <a:t>By doing this, we can find a model of the right complexity that is not susceptible to overfitting.</a:t>
            </a:r>
          </a:p>
          <a:p>
            <a:endParaRPr lang="en-US" dirty="0"/>
          </a:p>
          <a:p>
            <a:r>
              <a:rPr lang="en-US" dirty="0"/>
              <a:t>Once the model has been constructed, run the model (with the selected parameter setting) over the testing set to get the performance of the model. It is often useful to measure the performance of the model on the testing set because such a measure provides an unbiased estimation of its accuracy. The accuracy score computed from the testing set can be used to compare the relative performance of different classifiers on the same domain.  </a:t>
            </a:r>
          </a:p>
          <a:p>
            <a:endParaRPr lang="en-US" dirty="0"/>
          </a:p>
          <a:p>
            <a:r>
              <a:rPr lang="en-US" dirty="0"/>
              <a:t>The performance of the model should be better than the default model (with no cross-validation) because it controls overfitting.</a:t>
            </a:r>
          </a:p>
          <a:p>
            <a:endParaRPr lang="en-US" dirty="0"/>
          </a:p>
        </p:txBody>
      </p:sp>
      <p:sp>
        <p:nvSpPr>
          <p:cNvPr id="4" name="Slide Number Placeholder 3"/>
          <p:cNvSpPr>
            <a:spLocks noGrp="1"/>
          </p:cNvSpPr>
          <p:nvPr>
            <p:ph type="sldNum" sz="quarter" idx="10"/>
          </p:nvPr>
        </p:nvSpPr>
        <p:spPr/>
        <p:txBody>
          <a:bodyPr/>
          <a:lstStyle/>
          <a:p>
            <a:fld id="{8D680E52-2F15-440B-B8F5-CBF08A55979E}" type="slidenum">
              <a:rPr lang="en-US" smtClean="0"/>
              <a:t>14</a:t>
            </a:fld>
            <a:endParaRPr lang="en-US"/>
          </a:p>
        </p:txBody>
      </p:sp>
    </p:spTree>
    <p:extLst>
      <p:ext uri="{BB962C8B-B14F-4D97-AF65-F5344CB8AC3E}">
        <p14:creationId xmlns:p14="http://schemas.microsoft.com/office/powerpoint/2010/main" val="19122457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decision tree classification</a:t>
            </a:r>
          </a:p>
          <a:p>
            <a:r>
              <a:rPr lang="en-US" dirty="0"/>
              <a:t>Basic algorithm: Tree is constructed in a top-down recursive partitioning manner</a:t>
            </a:r>
          </a:p>
          <a:p>
            <a:r>
              <a:rPr lang="en-US" dirty="0"/>
              <a:t> At start, all the training examples are at the root. Consider all possible values of all variables;</a:t>
            </a:r>
          </a:p>
          <a:p>
            <a:r>
              <a:rPr lang="en-US" dirty="0"/>
              <a:t> Select the variable/value (X=t1) that </a:t>
            </a:r>
            <a:r>
              <a:rPr lang="en-US" b="1" dirty="0"/>
              <a:t>produces the greatest “separation” </a:t>
            </a:r>
            <a:r>
              <a:rPr lang="en-US" dirty="0"/>
              <a:t>in the target. (X=t1) is called a “split”;</a:t>
            </a:r>
          </a:p>
          <a:p>
            <a:r>
              <a:rPr lang="en-US" dirty="0"/>
              <a:t> If X&lt; t1 then send the data to the “left”; otherwise, send data point to the “right”;</a:t>
            </a:r>
          </a:p>
          <a:p>
            <a:r>
              <a:rPr lang="en-US" dirty="0"/>
              <a:t> Now </a:t>
            </a:r>
            <a:r>
              <a:rPr lang="en-US" b="1" dirty="0"/>
              <a:t>repeat same process </a:t>
            </a:r>
            <a:r>
              <a:rPr lang="en-US" dirty="0"/>
              <a:t>on these two “nodes”. You get a “tree”;</a:t>
            </a:r>
          </a:p>
          <a:p>
            <a:r>
              <a:rPr lang="en-US" dirty="0"/>
              <a:t> Note: CART only uses binary splits.</a:t>
            </a:r>
          </a:p>
          <a:p>
            <a:endParaRPr lang="en-US" dirty="0"/>
          </a:p>
        </p:txBody>
      </p:sp>
      <p:sp>
        <p:nvSpPr>
          <p:cNvPr id="4" name="Slide Number Placeholder 3"/>
          <p:cNvSpPr>
            <a:spLocks noGrp="1"/>
          </p:cNvSpPr>
          <p:nvPr>
            <p:ph type="sldNum" sz="quarter" idx="10"/>
          </p:nvPr>
        </p:nvSpPr>
        <p:spPr/>
        <p:txBody>
          <a:bodyPr/>
          <a:lstStyle/>
          <a:p>
            <a:fld id="{8D680E52-2F15-440B-B8F5-CBF08A55979E}" type="slidenum">
              <a:rPr lang="en-US" smtClean="0"/>
              <a:t>15</a:t>
            </a:fld>
            <a:endParaRPr lang="en-US"/>
          </a:p>
        </p:txBody>
      </p:sp>
    </p:spTree>
    <p:extLst>
      <p:ext uri="{BB962C8B-B14F-4D97-AF65-F5344CB8AC3E}">
        <p14:creationId xmlns:p14="http://schemas.microsoft.com/office/powerpoint/2010/main" val="15229065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decision tree classification</a:t>
            </a:r>
          </a:p>
          <a:p>
            <a:r>
              <a:rPr lang="en-US" dirty="0"/>
              <a:t>Basic algorithm: Tree is constructed in a top-down recursive partitioning manner</a:t>
            </a:r>
          </a:p>
          <a:p>
            <a:r>
              <a:rPr lang="en-US" dirty="0"/>
              <a:t> At start, all the training examples are at the root. Consider all possible values of all variables;</a:t>
            </a:r>
          </a:p>
          <a:p>
            <a:r>
              <a:rPr lang="en-US" dirty="0"/>
              <a:t> Select the variable/value (X=t1) that </a:t>
            </a:r>
            <a:r>
              <a:rPr lang="en-US" b="1" dirty="0"/>
              <a:t>produces the greatest “separation” </a:t>
            </a:r>
            <a:r>
              <a:rPr lang="en-US" dirty="0"/>
              <a:t>in the target. (X=t1) is called a “split”;</a:t>
            </a:r>
          </a:p>
          <a:p>
            <a:r>
              <a:rPr lang="en-US" dirty="0"/>
              <a:t> If X&lt; t1 then send the data to the “left”; otherwise, send data point to the “right”;</a:t>
            </a:r>
          </a:p>
          <a:p>
            <a:r>
              <a:rPr lang="en-US" dirty="0"/>
              <a:t> Now </a:t>
            </a:r>
            <a:r>
              <a:rPr lang="en-US" b="1" dirty="0"/>
              <a:t>repeat same process </a:t>
            </a:r>
            <a:r>
              <a:rPr lang="en-US" dirty="0"/>
              <a:t>on these two “nodes”. You get a “tree”;</a:t>
            </a:r>
          </a:p>
          <a:p>
            <a:r>
              <a:rPr lang="en-US" dirty="0"/>
              <a:t> Note: CART only uses binary splits.</a:t>
            </a:r>
          </a:p>
          <a:p>
            <a:endParaRPr lang="en-US" dirty="0"/>
          </a:p>
        </p:txBody>
      </p:sp>
      <p:sp>
        <p:nvSpPr>
          <p:cNvPr id="4" name="Slide Number Placeholder 3"/>
          <p:cNvSpPr>
            <a:spLocks noGrp="1"/>
          </p:cNvSpPr>
          <p:nvPr>
            <p:ph type="sldNum" sz="quarter" idx="10"/>
          </p:nvPr>
        </p:nvSpPr>
        <p:spPr/>
        <p:txBody>
          <a:bodyPr/>
          <a:lstStyle/>
          <a:p>
            <a:fld id="{8D680E52-2F15-440B-B8F5-CBF08A55979E}" type="slidenum">
              <a:rPr lang="en-US" smtClean="0"/>
              <a:t>16</a:t>
            </a:fld>
            <a:endParaRPr lang="en-US"/>
          </a:p>
        </p:txBody>
      </p:sp>
    </p:spTree>
    <p:extLst>
      <p:ext uri="{BB962C8B-B14F-4D97-AF65-F5344CB8AC3E}">
        <p14:creationId xmlns:p14="http://schemas.microsoft.com/office/powerpoint/2010/main" val="15229065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latin typeface="Times New Roman" pitchFamily="18" charset="0"/>
                    <a:cs typeface="Times New Roman" pitchFamily="18" charset="0"/>
                  </a:rPr>
                  <a:t>The smaller the degree of impurity, the more skewed the class distribution. For example, a node with class distribution (0, 1) has zero impurity, whereas a node with uniform class distribution (0.5, 0.5) has the highest impurity.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𝐸𝑛𝑡𝑟𝑜𝑝𝑦</m:t>
                      </m:r>
                      <m:r>
                        <a:rPr lang="en-US" b="0" i="1" smtClean="0">
                          <a:latin typeface="Cambria Math"/>
                        </a:rPr>
                        <m:t> </m:t>
                      </m:r>
                      <m:d>
                        <m:dPr>
                          <m:ctrlPr>
                            <a:rPr lang="en-US" b="0" i="1" smtClean="0">
                              <a:latin typeface="Cambria Math"/>
                            </a:rPr>
                          </m:ctrlPr>
                        </m:dPr>
                        <m:e>
                          <m:r>
                            <a:rPr lang="en-US" b="0" i="1" smtClean="0">
                              <a:latin typeface="Cambria Math"/>
                            </a:rPr>
                            <m:t>𝑡</m:t>
                          </m:r>
                        </m:e>
                      </m:d>
                      <m:r>
                        <a:rPr lang="en-US" b="0" i="1" smtClean="0">
                          <a:latin typeface="Cambria Math"/>
                        </a:rPr>
                        <m:t>=−</m:t>
                      </m:r>
                      <m:nary>
                        <m:naryPr>
                          <m:chr m:val="∑"/>
                          <m:ctrlPr>
                            <a:rPr lang="en-US" b="0" i="1" smtClean="0">
                              <a:latin typeface="Cambria Math"/>
                            </a:rPr>
                          </m:ctrlPr>
                        </m:naryPr>
                        <m:sub>
                          <m:r>
                            <m:rPr>
                              <m:brk m:alnAt="23"/>
                            </m:rPr>
                            <a:rPr lang="en-US" b="0" i="1" smtClean="0">
                              <a:latin typeface="Cambria Math"/>
                            </a:rPr>
                            <m:t>𝑖</m:t>
                          </m:r>
                          <m:r>
                            <a:rPr lang="en-US" b="0" i="1" smtClean="0">
                              <a:latin typeface="Cambria Math"/>
                            </a:rPr>
                            <m:t>=0</m:t>
                          </m:r>
                        </m:sub>
                        <m:sup>
                          <m:r>
                            <a:rPr lang="en-US" b="0" i="1" smtClean="0">
                              <a:latin typeface="Cambria Math"/>
                            </a:rPr>
                            <m:t>𝑐</m:t>
                          </m:r>
                          <m:r>
                            <a:rPr lang="en-US" b="0" i="1" smtClean="0">
                              <a:latin typeface="Cambria Math"/>
                            </a:rPr>
                            <m:t>−1</m:t>
                          </m:r>
                        </m:sup>
                        <m:e>
                          <m:r>
                            <a:rPr lang="en-US" b="0" i="1" smtClean="0">
                              <a:latin typeface="Cambria Math"/>
                            </a:rPr>
                            <m:t>𝑝</m:t>
                          </m:r>
                          <m:r>
                            <a:rPr lang="en-US" b="0" i="1" smtClean="0">
                              <a:latin typeface="Cambria Math"/>
                            </a:rPr>
                            <m:t>(</m:t>
                          </m:r>
                          <m:r>
                            <a:rPr lang="en-US" b="0" i="1" smtClean="0">
                              <a:latin typeface="Cambria Math"/>
                            </a:rPr>
                            <m:t>𝑖</m:t>
                          </m:r>
                          <m:r>
                            <a:rPr lang="en-US" b="0" i="1" smtClean="0">
                              <a:latin typeface="Cambria Math"/>
                            </a:rPr>
                            <m:t>|</m:t>
                          </m:r>
                          <m:r>
                            <a:rPr lang="en-US" b="0" i="1" smtClean="0">
                              <a:latin typeface="Cambria Math"/>
                            </a:rPr>
                            <m:t>𝑡</m:t>
                          </m:r>
                          <m:r>
                            <a:rPr lang="en-US" b="0" i="1" smtClean="0">
                              <a:latin typeface="Cambria Math"/>
                            </a:rPr>
                            <m:t>)</m:t>
                          </m:r>
                          <m:func>
                            <m:funcPr>
                              <m:ctrlPr>
                                <a:rPr lang="en-US" b="0" i="1" smtClean="0">
                                  <a:latin typeface="Cambria Math"/>
                                </a:rPr>
                              </m:ctrlPr>
                            </m:funcPr>
                            <m:fName>
                              <m:sSub>
                                <m:sSubPr>
                                  <m:ctrlPr>
                                    <a:rPr lang="en-US" b="0" i="1" smtClean="0">
                                      <a:latin typeface="Cambria Math"/>
                                    </a:rPr>
                                  </m:ctrlPr>
                                </m:sSubPr>
                                <m:e>
                                  <m:r>
                                    <m:rPr>
                                      <m:sty m:val="p"/>
                                    </m:rPr>
                                    <a:rPr lang="en-US" b="0" i="0" smtClean="0">
                                      <a:latin typeface="Cambria Math"/>
                                    </a:rPr>
                                    <m:t>log</m:t>
                                  </m:r>
                                </m:e>
                                <m:sub>
                                  <m:r>
                                    <a:rPr lang="en-US" b="0" i="1" smtClean="0">
                                      <a:latin typeface="Cambria Math"/>
                                    </a:rPr>
                                    <m:t>2</m:t>
                                  </m:r>
                                </m:sub>
                              </m:sSub>
                            </m:fName>
                            <m:e>
                              <m:r>
                                <a:rPr lang="en-US" b="0" i="1" smtClean="0">
                                  <a:latin typeface="Cambria Math"/>
                                </a:rPr>
                                <m:t>𝑝</m:t>
                              </m:r>
                              <m:d>
                                <m:dPr>
                                  <m:ctrlPr>
                                    <a:rPr lang="en-US" b="0" i="1" smtClean="0">
                                      <a:latin typeface="Cambria Math"/>
                                    </a:rPr>
                                  </m:ctrlPr>
                                </m:dPr>
                                <m:e>
                                  <m:r>
                                    <a:rPr lang="en-US" b="0" i="1" smtClean="0">
                                      <a:latin typeface="Cambria Math"/>
                                    </a:rPr>
                                    <m:t>𝑖</m:t>
                                  </m:r>
                                </m:e>
                                <m:e>
                                  <m:r>
                                    <a:rPr lang="en-US" b="0" i="1" smtClean="0">
                                      <a:latin typeface="Cambria Math"/>
                                    </a:rPr>
                                    <m:t>𝑡</m:t>
                                  </m:r>
                                </m:e>
                              </m:d>
                              <m:r>
                                <a:rPr lang="en-US" b="0" i="1" smtClean="0">
                                  <a:latin typeface="Cambria Math"/>
                                </a:rPr>
                                <m:t>,</m:t>
                              </m:r>
                            </m:e>
                          </m:func>
                        </m:e>
                      </m:nary>
                    </m:oMath>
                  </m:oMathPara>
                </a14:m>
                <a:endParaRPr lang="en-US" dirty="0"/>
              </a:p>
              <a:p>
                <a:pPr marL="0" indent="0" algn="ctr">
                  <a:buNone/>
                </a:pPr>
                <a14:m>
                  <m:oMath xmlns:m="http://schemas.openxmlformats.org/officeDocument/2006/math">
                    <m:r>
                      <a:rPr lang="en-US" b="0" i="1" smtClean="0">
                        <a:latin typeface="Cambria Math"/>
                      </a:rPr>
                      <m:t>𝐺𝑖𝑛𝑖</m:t>
                    </m:r>
                    <m:d>
                      <m:dPr>
                        <m:ctrlPr>
                          <a:rPr lang="en-US" b="0" i="1" smtClean="0">
                            <a:latin typeface="Cambria Math"/>
                          </a:rPr>
                        </m:ctrlPr>
                      </m:dPr>
                      <m:e>
                        <m:r>
                          <a:rPr lang="en-US" b="0" i="1" smtClean="0">
                            <a:latin typeface="Cambria Math"/>
                          </a:rPr>
                          <m:t>𝑡</m:t>
                        </m:r>
                      </m:e>
                    </m:d>
                    <m:r>
                      <a:rPr lang="en-US" b="0" i="1" smtClean="0">
                        <a:latin typeface="Cambria Math"/>
                      </a:rPr>
                      <m:t>=1−</m:t>
                    </m:r>
                    <m:nary>
                      <m:naryPr>
                        <m:chr m:val="∑"/>
                        <m:ctrlPr>
                          <a:rPr lang="en-US" b="0" i="1" smtClean="0">
                            <a:latin typeface="Cambria Math"/>
                          </a:rPr>
                        </m:ctrlPr>
                      </m:naryPr>
                      <m:sub>
                        <m:r>
                          <m:rPr>
                            <m:brk m:alnAt="23"/>
                          </m:rPr>
                          <a:rPr lang="en-US" b="0" i="1" smtClean="0">
                            <a:latin typeface="Cambria Math"/>
                          </a:rPr>
                          <m:t>𝑖</m:t>
                        </m:r>
                        <m:r>
                          <a:rPr lang="en-US" b="0" i="1" smtClean="0">
                            <a:latin typeface="Cambria Math"/>
                          </a:rPr>
                          <m:t>=0</m:t>
                        </m:r>
                      </m:sub>
                      <m:sup>
                        <m:r>
                          <a:rPr lang="en-US" b="0" i="1" smtClean="0">
                            <a:latin typeface="Cambria Math"/>
                          </a:rPr>
                          <m:t>𝑐</m:t>
                        </m:r>
                        <m:r>
                          <a:rPr lang="en-US" b="0" i="1" smtClean="0">
                            <a:latin typeface="Cambria Math"/>
                          </a:rPr>
                          <m:t>−1</m:t>
                        </m:r>
                      </m:sup>
                      <m:e>
                        <m:sSup>
                          <m:sSupPr>
                            <m:ctrlPr>
                              <a:rPr lang="en-US" b="0" i="1" smtClean="0">
                                <a:latin typeface="Cambria Math"/>
                              </a:rPr>
                            </m:ctrlPr>
                          </m:sSupPr>
                          <m:e>
                            <m:d>
                              <m:dPr>
                                <m:begChr m:val="["/>
                                <m:endChr m:val="]"/>
                                <m:ctrlPr>
                                  <a:rPr lang="en-US" b="0" i="1" smtClean="0">
                                    <a:latin typeface="Cambria Math"/>
                                  </a:rPr>
                                </m:ctrlPr>
                              </m:dPr>
                              <m:e>
                                <m:r>
                                  <a:rPr lang="en-US" b="0" i="1" smtClean="0">
                                    <a:latin typeface="Cambria Math"/>
                                  </a:rPr>
                                  <m:t>𝑝</m:t>
                                </m:r>
                                <m:r>
                                  <a:rPr lang="en-US" b="0" i="1" smtClean="0">
                                    <a:latin typeface="Cambria Math"/>
                                  </a:rPr>
                                  <m:t>(</m:t>
                                </m:r>
                                <m:r>
                                  <a:rPr lang="en-US" b="0" i="1" smtClean="0">
                                    <a:latin typeface="Cambria Math"/>
                                  </a:rPr>
                                  <m:t>𝑖</m:t>
                                </m:r>
                                <m:r>
                                  <a:rPr lang="en-US" b="0" i="1" smtClean="0">
                                    <a:latin typeface="Cambria Math"/>
                                  </a:rPr>
                                  <m:t>|</m:t>
                                </m:r>
                                <m:r>
                                  <a:rPr lang="en-US" b="0" i="1" smtClean="0">
                                    <a:latin typeface="Cambria Math"/>
                                  </a:rPr>
                                  <m:t>𝑡</m:t>
                                </m:r>
                                <m:r>
                                  <a:rPr lang="en-US" b="0" i="1" smtClean="0">
                                    <a:latin typeface="Cambria Math"/>
                                  </a:rPr>
                                  <m:t>)</m:t>
                                </m:r>
                              </m:e>
                            </m:d>
                          </m:e>
                          <m:sup>
                            <m:r>
                              <a:rPr lang="en-US" b="0" i="1" smtClean="0">
                                <a:latin typeface="Cambria Math"/>
                              </a:rPr>
                              <m:t>2</m:t>
                            </m:r>
                          </m:sup>
                        </m:sSup>
                      </m:e>
                    </m:nary>
                  </m:oMath>
                </a14:m>
                <a:r>
                  <a:rPr lang="en-US" dirty="0"/>
                  <a:t>,</a:t>
                </a:r>
              </a:p>
              <a:p>
                <a:pPr marL="0" indent="0" algn="ctr">
                  <a:buNone/>
                </a:pPr>
                <a14:m>
                  <m:oMath xmlns:m="http://schemas.openxmlformats.org/officeDocument/2006/math">
                    <m:r>
                      <a:rPr lang="en-US" b="0" i="1" smtClean="0">
                        <a:latin typeface="Cambria Math"/>
                      </a:rPr>
                      <m:t>𝐶𝑙𝑎𝑠𝑠𝑖𝑓𝑖𝑐𝑎𝑡𝑖𝑜𝑛</m:t>
                    </m:r>
                    <m:r>
                      <a:rPr lang="en-US" b="0" i="1" smtClean="0">
                        <a:latin typeface="Cambria Math"/>
                      </a:rPr>
                      <m:t> </m:t>
                    </m:r>
                    <m:r>
                      <a:rPr lang="en-US" b="0" i="1" smtClean="0">
                        <a:latin typeface="Cambria Math"/>
                      </a:rPr>
                      <m:t>𝑒𝑟𝑟𝑜𝑟</m:t>
                    </m:r>
                    <m:d>
                      <m:dPr>
                        <m:ctrlPr>
                          <a:rPr lang="en-US" b="0" i="1" smtClean="0">
                            <a:latin typeface="Cambria Math"/>
                          </a:rPr>
                        </m:ctrlPr>
                      </m:dPr>
                      <m:e>
                        <m:r>
                          <a:rPr lang="en-US" b="0" i="1" smtClean="0">
                            <a:latin typeface="Cambria Math"/>
                          </a:rPr>
                          <m:t>𝑡</m:t>
                        </m:r>
                      </m:e>
                    </m:d>
                    <m:r>
                      <a:rPr lang="en-US" b="0" i="1" smtClean="0">
                        <a:latin typeface="Cambria Math"/>
                      </a:rPr>
                      <m:t>=1−</m:t>
                    </m:r>
                    <m:func>
                      <m:funcPr>
                        <m:ctrlPr>
                          <a:rPr lang="en-US" b="0" i="1" smtClean="0">
                            <a:latin typeface="Cambria Math"/>
                          </a:rPr>
                        </m:ctrlPr>
                      </m:funcPr>
                      <m:fName>
                        <m:limLow>
                          <m:limLowPr>
                            <m:ctrlPr>
                              <a:rPr lang="en-US" b="0" i="1" smtClean="0">
                                <a:latin typeface="Cambria Math"/>
                              </a:rPr>
                            </m:ctrlPr>
                          </m:limLowPr>
                          <m:e>
                            <m:r>
                              <m:rPr>
                                <m:sty m:val="p"/>
                              </m:rPr>
                              <a:rPr lang="en-US" b="0" i="0" smtClean="0">
                                <a:latin typeface="Cambria Math"/>
                              </a:rPr>
                              <m:t>max</m:t>
                            </m:r>
                          </m:e>
                          <m:lim>
                            <m:r>
                              <a:rPr lang="en-US" b="0" i="1" smtClean="0">
                                <a:latin typeface="Cambria Math"/>
                              </a:rPr>
                              <m:t>𝑖</m:t>
                            </m:r>
                          </m:lim>
                        </m:limLow>
                      </m:fName>
                      <m:e>
                        <m:d>
                          <m:dPr>
                            <m:begChr m:val="["/>
                            <m:endChr m:val="]"/>
                            <m:ctrlPr>
                              <a:rPr lang="en-US" b="0" i="1" smtClean="0">
                                <a:latin typeface="Cambria Math"/>
                              </a:rPr>
                            </m:ctrlPr>
                          </m:dPr>
                          <m:e>
                            <m:r>
                              <a:rPr lang="en-US" b="0" i="1" smtClean="0">
                                <a:latin typeface="Cambria Math"/>
                              </a:rPr>
                              <m:t>𝑝</m:t>
                            </m:r>
                            <m:r>
                              <a:rPr lang="en-US" b="0" i="1" smtClean="0">
                                <a:latin typeface="Cambria Math"/>
                              </a:rPr>
                              <m:t>(</m:t>
                            </m:r>
                            <m:r>
                              <a:rPr lang="en-US" b="0" i="1" smtClean="0">
                                <a:latin typeface="Cambria Math"/>
                              </a:rPr>
                              <m:t>𝑖</m:t>
                            </m:r>
                            <m:r>
                              <a:rPr lang="en-US" b="0" i="1" smtClean="0">
                                <a:latin typeface="Cambria Math"/>
                              </a:rPr>
                              <m:t>|</m:t>
                            </m:r>
                            <m:r>
                              <a:rPr lang="en-US" b="0" i="1" smtClean="0">
                                <a:latin typeface="Cambria Math"/>
                              </a:rPr>
                              <m:t>𝑡</m:t>
                            </m:r>
                            <m:r>
                              <a:rPr lang="en-US" b="0" i="1" smtClean="0">
                                <a:latin typeface="Cambria Math"/>
                              </a:rPr>
                              <m:t>)</m:t>
                            </m:r>
                          </m:e>
                        </m:d>
                      </m:e>
                    </m:func>
                  </m:oMath>
                </a14:m>
                <a:r>
                  <a:rPr lang="en-US" dirty="0"/>
                  <a:t>,</a:t>
                </a:r>
              </a:p>
              <a:p>
                <a:pPr marL="0" indent="0">
                  <a:buNone/>
                </a:pPr>
                <a:r>
                  <a:rPr lang="en-US" dirty="0">
                    <a:latin typeface="Times New Roman" pitchFamily="18" charset="0"/>
                    <a:cs typeface="Times New Roman" pitchFamily="18" charset="0"/>
                  </a:rPr>
                  <a:t>where </a:t>
                </a:r>
                <a14:m>
                  <m:oMath xmlns:m="http://schemas.openxmlformats.org/officeDocument/2006/math">
                    <m:r>
                      <a:rPr lang="en-US" b="0" i="1" smtClean="0">
                        <a:latin typeface="Cambria Math"/>
                      </a:rPr>
                      <m:t>𝑝</m:t>
                    </m:r>
                    <m:d>
                      <m:dPr>
                        <m:ctrlPr>
                          <a:rPr lang="en-US" b="0" i="1" smtClean="0">
                            <a:latin typeface="Cambria Math"/>
                          </a:rPr>
                        </m:ctrlPr>
                      </m:dPr>
                      <m:e>
                        <m:r>
                          <a:rPr lang="en-US" b="0" i="1" smtClean="0">
                            <a:latin typeface="Cambria Math"/>
                          </a:rPr>
                          <m:t>𝑖</m:t>
                        </m:r>
                      </m:e>
                      <m:e>
                        <m:r>
                          <a:rPr lang="en-US" b="0" i="1" smtClean="0">
                            <a:latin typeface="Cambria Math"/>
                          </a:rPr>
                          <m:t>𝑡</m:t>
                        </m:r>
                      </m:e>
                    </m:d>
                    <m:r>
                      <a:rPr lang="en-US" b="0" i="0" smtClean="0">
                        <a:latin typeface="Cambria Math"/>
                      </a:rPr>
                      <m:t> </m:t>
                    </m:r>
                  </m:oMath>
                </a14:m>
                <a:r>
                  <a:rPr lang="en-US" dirty="0">
                    <a:latin typeface="Times New Roman" pitchFamily="18" charset="0"/>
                    <a:cs typeface="Times New Roman" pitchFamily="18" charset="0"/>
                  </a:rPr>
                  <a:t>denotes the fraction of records belonging to class </a:t>
                </a:r>
                <a:r>
                  <a:rPr lang="en-US" i="1" dirty="0">
                    <a:latin typeface="Times New Roman" pitchFamily="18" charset="0"/>
                    <a:cs typeface="Times New Roman" pitchFamily="18" charset="0"/>
                  </a:rPr>
                  <a:t>i</a:t>
                </a:r>
                <a:r>
                  <a:rPr lang="en-US" dirty="0">
                    <a:latin typeface="Times New Roman" pitchFamily="18" charset="0"/>
                    <a:cs typeface="Times New Roman" pitchFamily="18" charset="0"/>
                  </a:rPr>
                  <a:t> at a given node </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c</a:t>
                </a:r>
                <a:r>
                  <a:rPr lang="en-US" dirty="0">
                    <a:latin typeface="Times New Roman" pitchFamily="18" charset="0"/>
                    <a:cs typeface="Times New Roman" pitchFamily="18" charset="0"/>
                  </a:rPr>
                  <a:t> is the number of classes and </a:t>
                </a:r>
                <a14:m>
                  <m:oMath xmlns:m="http://schemas.openxmlformats.org/officeDocument/2006/math">
                    <m:r>
                      <a:rPr lang="en-US" b="0" i="1" smtClean="0">
                        <a:latin typeface="Cambria Math"/>
                      </a:rPr>
                      <m:t>0</m:t>
                    </m:r>
                    <m:func>
                      <m:funcPr>
                        <m:ctrlPr>
                          <a:rPr lang="en-US" b="0" i="1" smtClean="0">
                            <a:latin typeface="Cambria Math"/>
                          </a:rPr>
                        </m:ctrlPr>
                      </m:funcPr>
                      <m:fName>
                        <m:sSub>
                          <m:sSubPr>
                            <m:ctrlPr>
                              <a:rPr lang="en-US" b="0" i="1" smtClean="0">
                                <a:latin typeface="Cambria Math"/>
                              </a:rPr>
                            </m:ctrlPr>
                          </m:sSubPr>
                          <m:e>
                            <m:r>
                              <a:rPr lang="en-US" b="0" i="1" smtClean="0">
                                <a:latin typeface="Cambria Math"/>
                              </a:rPr>
                              <m:t>𝑙𝑜𝑔</m:t>
                            </m:r>
                          </m:e>
                          <m:sub>
                            <m:r>
                              <a:rPr lang="en-US" b="0" i="1" smtClean="0">
                                <a:latin typeface="Cambria Math"/>
                              </a:rPr>
                              <m:t>2</m:t>
                            </m:r>
                          </m:sub>
                        </m:sSub>
                      </m:fName>
                      <m:e>
                        <m:r>
                          <a:rPr lang="en-US" b="0" i="1" smtClean="0">
                            <a:latin typeface="Cambria Math"/>
                          </a:rPr>
                          <m:t>0=0</m:t>
                        </m:r>
                      </m:e>
                    </m:func>
                  </m:oMath>
                </a14:m>
                <a:r>
                  <a:rPr lang="en-US" dirty="0">
                    <a:latin typeface="Times New Roman" pitchFamily="18" charset="0"/>
                    <a:cs typeface="Times New Roman" pitchFamily="18" charset="0"/>
                  </a:rPr>
                  <a:t> in entropy calculations.</a:t>
                </a:r>
              </a:p>
              <a:p>
                <a:pPr marL="0" indent="0">
                  <a:buNone/>
                </a:pP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Need some thing more here. </a:t>
                </a:r>
              </a:p>
              <a:p>
                <a:r>
                  <a:rPr lang="en-US" dirty="0" smtClean="0"/>
                  <a:t>It illustrates the consistency among different impurity measures. The choice of impurity measure has little effect on the performance of decision tree induction algorithms. </a:t>
                </a:r>
              </a:p>
              <a:p>
                <a:endParaRPr lang="en-US" dirty="0" smtClean="0"/>
              </a:p>
              <a:p>
                <a:r>
                  <a:rPr lang="en-US" dirty="0" smtClean="0"/>
                  <a:t>To determine how well a test condition performs, we need to compare the degree of impurity of the parent node (before splitting) with the degree of impurity of the child nodes (after splitting). The larger their difference, the better the test condition. The gain is a criterion that can be used to determine the goodness of a split. Decision tree induction algorithms often choose a test condition that maximizes</a:t>
                </a:r>
                <a:r>
                  <a:rPr lang="en-US" baseline="0" dirty="0" smtClean="0"/>
                  <a:t> the gain. Since parent is the same for all test conditions, maximizing the gain is equivalent to minimizing the weighted average impurity measures of the child nodes. When entropy is used as the impurity measure, the difference in entropy is known as the information gain. </a:t>
                </a:r>
                <a:endParaRPr lang="en-US" dirty="0"/>
              </a:p>
              <a:p>
                <a:endParaRPr lang="en-US" dirty="0" smtClean="0"/>
              </a:p>
              <a:p>
                <a:r>
                  <a:rPr lang="en-US" sz="1200" dirty="0" smtClean="0">
                    <a:latin typeface="Times New Roman" pitchFamily="18" charset="0"/>
                    <a:cs typeface="Times New Roman" pitchFamily="18" charset="0"/>
                  </a:rPr>
                  <a:t>Typical stopping conditions for a node:</a:t>
                </a:r>
              </a:p>
              <a:p>
                <a:r>
                  <a:rPr lang="en-US" sz="1200" dirty="0" smtClean="0">
                    <a:latin typeface="Times New Roman" pitchFamily="18" charset="0"/>
                    <a:cs typeface="Times New Roman" pitchFamily="18" charset="0"/>
                  </a:rPr>
                  <a:t>   When all records for a given node belong to the same class;</a:t>
                </a:r>
              </a:p>
              <a:p>
                <a:r>
                  <a:rPr lang="en-US" sz="1200" dirty="0" smtClean="0">
                    <a:latin typeface="Times New Roman" pitchFamily="18" charset="0"/>
                    <a:cs typeface="Times New Roman" pitchFamily="18" charset="0"/>
                  </a:rPr>
                  <a:t>   When there are no remaining attributes for further partitioning—when all the records have similar attribute values;</a:t>
                </a:r>
              </a:p>
              <a:p>
                <a:r>
                  <a:rPr lang="en-US" sz="1200" dirty="0" smtClean="0">
                    <a:latin typeface="Times New Roman" pitchFamily="18" charset="0"/>
                    <a:cs typeface="Times New Roman" pitchFamily="18" charset="0"/>
                  </a:rPr>
                  <a:t>   When there are no samples left;</a:t>
                </a:r>
              </a:p>
              <a:p>
                <a:endParaRPr lang="en-US" sz="1200" dirty="0" smtClean="0">
                  <a:latin typeface="Times New Roman" pitchFamily="18" charset="0"/>
                  <a:cs typeface="Times New Roman" pitchFamily="18" charset="0"/>
                </a:endParaRPr>
              </a:p>
              <a:p>
                <a:r>
                  <a:rPr lang="en-US" sz="1200" dirty="0" smtClean="0">
                    <a:latin typeface="Times New Roman" pitchFamily="18" charset="0"/>
                    <a:cs typeface="Times New Roman" pitchFamily="18" charset="0"/>
                  </a:rPr>
                  <a:t>Early termination (Pre-pruning)</a:t>
                </a:r>
              </a:p>
              <a:p>
                <a:r>
                  <a:rPr lang="en-US" sz="1200" dirty="0" smtClean="0">
                    <a:latin typeface="Times New Roman" pitchFamily="18" charset="0"/>
                    <a:cs typeface="Times New Roman" pitchFamily="18" charset="0"/>
                  </a:rPr>
                  <a:t> Address </a:t>
                </a:r>
                <a:r>
                  <a:rPr lang="en-US" sz="1200" dirty="0" err="1" smtClean="0">
                    <a:latin typeface="Times New Roman" pitchFamily="18" charset="0"/>
                    <a:cs typeface="Times New Roman" pitchFamily="18" charset="0"/>
                  </a:rPr>
                  <a:t>overfitting</a:t>
                </a:r>
                <a:endParaRPr lang="en-US" sz="1200" dirty="0" smtClean="0">
                  <a:latin typeface="Times New Roman" pitchFamily="18" charset="0"/>
                  <a:cs typeface="Times New Roman" pitchFamily="18" charset="0"/>
                </a:endParaRPr>
              </a:p>
              <a:p>
                <a:r>
                  <a:rPr lang="en-US" sz="1200" dirty="0" smtClean="0">
                    <a:latin typeface="Times New Roman" pitchFamily="18" charset="0"/>
                    <a:cs typeface="Times New Roman" pitchFamily="18" charset="0"/>
                  </a:rPr>
                  <a:t> Impose more restrictive conditions for node splitting</a:t>
                </a:r>
              </a:p>
              <a:p>
                <a:r>
                  <a:rPr lang="en-US" sz="1200" dirty="0" smtClean="0">
                    <a:latin typeface="Times New Roman" pitchFamily="18" charset="0"/>
                    <a:cs typeface="Times New Roman" pitchFamily="18" charset="0"/>
                  </a:rPr>
                  <a:t> User-specified thresholds are the input values for the model parameters that control model complexity. Use cross-validation to select the best parameters so as to get the optimal decision tree.</a:t>
                </a:r>
              </a:p>
              <a:p>
                <a:endParaRPr lang="en-US" sz="1200" dirty="0" smtClean="0">
                  <a:latin typeface="Times New Roman" pitchFamily="18" charset="0"/>
                  <a:cs typeface="Times New Roman" pitchFamily="18" charset="0"/>
                </a:endParaRPr>
              </a:p>
              <a:p>
                <a:r>
                  <a:rPr lang="en-US" sz="1200" dirty="0" smtClean="0">
                    <a:latin typeface="Times New Roman" pitchFamily="18" charset="0"/>
                    <a:cs typeface="Times New Roman" pitchFamily="18" charset="0"/>
                  </a:rPr>
                  <a:t>More restrictive conditions for node splitting:</a:t>
                </a:r>
              </a:p>
              <a:p>
                <a:r>
                  <a:rPr lang="en-US" sz="1200" dirty="0" smtClean="0">
                    <a:latin typeface="Times New Roman" pitchFamily="18" charset="0"/>
                    <a:cs typeface="Times New Roman" pitchFamily="18" charset="0"/>
                  </a:rPr>
                  <a:t>  Stop if the depth of the tree is larger than some user-specified threshold;</a:t>
                </a:r>
              </a:p>
              <a:p>
                <a:r>
                  <a:rPr lang="en-US" sz="1200" dirty="0" smtClean="0">
                    <a:latin typeface="Times New Roman" pitchFamily="18" charset="0"/>
                    <a:cs typeface="Times New Roman" pitchFamily="18" charset="0"/>
                  </a:rPr>
                  <a:t>  Stop if the number of samples required to split an internal node is less than some user-specified threshold;</a:t>
                </a:r>
              </a:p>
              <a:p>
                <a:r>
                  <a:rPr lang="en-US" sz="1200" dirty="0" smtClean="0">
                    <a:latin typeface="Times New Roman" pitchFamily="18" charset="0"/>
                    <a:cs typeface="Times New Roman" pitchFamily="18" charset="0"/>
                  </a:rPr>
                  <a:t>  Stop if expanding the current node does not improve impurity measures (e.g., </a:t>
                </a:r>
                <a:r>
                  <a:rPr lang="en-US" sz="1200" dirty="0" err="1" smtClean="0">
                    <a:latin typeface="Times New Roman" pitchFamily="18" charset="0"/>
                    <a:cs typeface="Times New Roman" pitchFamily="18" charset="0"/>
                  </a:rPr>
                  <a:t>Gini</a:t>
                </a:r>
                <a:r>
                  <a:rPr lang="en-US" sz="1200" dirty="0" smtClean="0">
                    <a:latin typeface="Times New Roman" pitchFamily="18" charset="0"/>
                    <a:cs typeface="Times New Roman" pitchFamily="18" charset="0"/>
                  </a:rPr>
                  <a:t> or entropy) with some user-specified threshold.</a:t>
                </a:r>
              </a:p>
              <a:p>
                <a:r>
                  <a:rPr lang="en-US" sz="1200" dirty="0" smtClean="0">
                    <a:latin typeface="Times New Roman" pitchFamily="18" charset="0"/>
                    <a:cs typeface="Times New Roman" pitchFamily="18" charset="0"/>
                  </a:rPr>
                  <a:t>  need more information here.</a:t>
                </a:r>
              </a:p>
              <a:p>
                <a:r>
                  <a:rPr lang="en-US" sz="1200" baseline="0" dirty="0" smtClean="0">
                    <a:latin typeface="Times New Roman" pitchFamily="18" charset="0"/>
                    <a:cs typeface="Times New Roman" pitchFamily="18" charset="0"/>
                  </a:rPr>
                  <a:t>  Stop if the number of samples required to be at a leaf node is less than some user-specified threshold;</a:t>
                </a:r>
              </a:p>
              <a:p>
                <a:r>
                  <a:rPr lang="en-US" sz="1200" baseline="0" dirty="0" smtClean="0">
                    <a:latin typeface="Times New Roman" pitchFamily="18" charset="0"/>
                    <a:cs typeface="Times New Roman" pitchFamily="18" charset="0"/>
                  </a:rPr>
                  <a:t>  Stop if the weighted fraction of the sum total of weights (of all the input samples) required to be at a leaf node is less than some user-specified threshold;</a:t>
                </a:r>
              </a:p>
              <a:p>
                <a:r>
                  <a:rPr lang="en-US" sz="1200" baseline="0" dirty="0" smtClean="0">
                    <a:latin typeface="Times New Roman" pitchFamily="18" charset="0"/>
                    <a:cs typeface="Times New Roman" pitchFamily="18" charset="0"/>
                  </a:rPr>
                  <a:t>  Stop if the number of features to consider when looking for the best split is larger than some user-specified threshold;</a:t>
                </a:r>
              </a:p>
              <a:p>
                <a:r>
                  <a:rPr lang="en-US" sz="1200" baseline="0" dirty="0" smtClean="0">
                    <a:latin typeface="Times New Roman" pitchFamily="18" charset="0"/>
                    <a:cs typeface="Times New Roman" pitchFamily="18" charset="0"/>
                  </a:rPr>
                  <a:t>  Stop if the number of leaf nodes is larger than some user-specified threshold;</a:t>
                </a:r>
              </a:p>
              <a:p>
                <a:r>
                  <a:rPr lang="en-US" sz="1200" baseline="0" dirty="0" smtClean="0">
                    <a:latin typeface="Times New Roman" pitchFamily="18" charset="0"/>
                    <a:cs typeface="Times New Roman" pitchFamily="18" charset="0"/>
                  </a:rPr>
                  <a:t>  Stop if the split at a node induces a decrease of the impurity less than or equal to some user-specified threshold;</a:t>
                </a:r>
              </a:p>
              <a:p>
                <a:r>
                  <a:rPr lang="en-US" sz="1200" baseline="0" dirty="0" smtClean="0">
                    <a:latin typeface="Times New Roman" pitchFamily="18" charset="0"/>
                    <a:cs typeface="Times New Roman" pitchFamily="18" charset="0"/>
                  </a:rPr>
                  <a:t>  </a:t>
                </a:r>
                <a:endParaRPr lang="en-US" sz="1200" dirty="0" smtClean="0">
                  <a:latin typeface="Times New Roman" pitchFamily="18" charset="0"/>
                  <a:cs typeface="Times New Roman" pitchFamily="18" charset="0"/>
                </a:endParaRPr>
              </a:p>
              <a:p>
                <a:endParaRPr lang="en-US" sz="1200" dirty="0" smtClean="0">
                  <a:latin typeface="Times New Roman" pitchFamily="18" charset="0"/>
                  <a:cs typeface="Times New Roman" pitchFamily="18" charset="0"/>
                </a:endParaRPr>
              </a:p>
              <a:p>
                <a:endParaRPr lang="en-US" sz="1200" dirty="0" smtClean="0">
                  <a:latin typeface="Times New Roman" pitchFamily="18" charset="0"/>
                  <a:cs typeface="Times New Roman" pitchFamily="18" charset="0"/>
                </a:endParaRPr>
              </a:p>
              <a:p>
                <a:endParaRPr lang="en-US" sz="1200" dirty="0" smtClean="0">
                  <a:latin typeface="Times New Roman" pitchFamily="18" charset="0"/>
                  <a:cs typeface="Times New Roman" pitchFamily="18" charset="0"/>
                </a:endParaRPr>
              </a:p>
              <a:p>
                <a:endParaRPr lang="en-US" dirty="0"/>
              </a:p>
            </p:txBody>
          </p:sp>
        </mc:Choice>
        <mc:Fallback xmlns="">
          <p:sp>
            <p:nvSpPr>
              <p:cNvPr id="3" name="Notes Placeholder 2"/>
              <p:cNvSpPr>
                <a:spLocks noGrp="1"/>
              </p:cNvSpPr>
              <p:nvPr>
                <p:ph type="body" idx="1"/>
              </p:nvPr>
            </p:nvSpPr>
            <p:spPr/>
            <p:txBody>
              <a:bodyPr/>
              <a:lstStyle/>
              <a:p>
                <a:r>
                  <a:rPr lang="en-US" dirty="0" smtClean="0">
                    <a:latin typeface="Times New Roman" pitchFamily="18" charset="0"/>
                    <a:cs typeface="Times New Roman" pitchFamily="18" charset="0"/>
                  </a:rPr>
                  <a:t>The smaller the degree of impurity, the more skewed the class distribution. For example, a node with class distribution (0, 1) has zero impurity, whereas a node with uniform class distribution (0.5, 0.5) has the highest impurity. </a:t>
                </a:r>
              </a:p>
              <a:p>
                <a:pPr marL="0" indent="0">
                  <a:buNone/>
                </a:pPr>
                <a:r>
                  <a:rPr lang="en-US" b="0" i="0" smtClean="0">
                    <a:latin typeface="Cambria Math"/>
                  </a:rPr>
                  <a:t>𝐸𝑛𝑡𝑟𝑜𝑝𝑦 (𝑡)=−∑_(𝑖=0)^(𝑐−1)▒〖𝑝(𝑖|𝑡)log_2⁡〖𝑝(𝑖│𝑡),〗 〗</a:t>
                </a:r>
                <a:endParaRPr lang="en-US" dirty="0"/>
              </a:p>
              <a:p>
                <a:pPr marL="0" indent="0" algn="ctr">
                  <a:buNone/>
                </a:pPr>
                <a:r>
                  <a:rPr lang="en-US" b="0" i="0" smtClean="0">
                    <a:latin typeface="Cambria Math"/>
                  </a:rPr>
                  <a:t>𝐺𝑖𝑛𝑖(𝑡)=1−∑_(𝑖=0)^(𝑐−1)▒[𝑝(𝑖|𝑡)]^2 </a:t>
                </a:r>
                <a:r>
                  <a:rPr lang="en-US" dirty="0"/>
                  <a:t>,</a:t>
                </a:r>
              </a:p>
              <a:p>
                <a:pPr marL="0" indent="0" algn="ctr">
                  <a:buNone/>
                </a:pPr>
                <a:r>
                  <a:rPr lang="en-US" b="0" i="0" smtClean="0">
                    <a:latin typeface="Cambria Math"/>
                  </a:rPr>
                  <a:t>𝐶𝑙𝑎𝑠𝑠𝑖𝑓𝑖𝑐𝑎𝑡𝑖𝑜𝑛 𝑒𝑟𝑟𝑜𝑟(𝑡)=1−max┬𝑖⁡[𝑝(𝑖|𝑡)]</a:t>
                </a:r>
                <a:r>
                  <a:rPr lang="en-US" dirty="0"/>
                  <a:t>,</a:t>
                </a:r>
              </a:p>
              <a:p>
                <a:pPr marL="0" indent="0">
                  <a:buNone/>
                </a:pPr>
                <a:r>
                  <a:rPr lang="en-US" dirty="0">
                    <a:latin typeface="Times New Roman" pitchFamily="18" charset="0"/>
                    <a:cs typeface="Times New Roman" pitchFamily="18" charset="0"/>
                  </a:rPr>
                  <a:t>where </a:t>
                </a:r>
                <a:r>
                  <a:rPr lang="en-US" b="0" i="0" smtClean="0">
                    <a:latin typeface="Cambria Math"/>
                  </a:rPr>
                  <a:t>𝑝(𝑖│𝑡)  </a:t>
                </a:r>
                <a:r>
                  <a:rPr lang="en-US" dirty="0">
                    <a:latin typeface="Times New Roman" pitchFamily="18" charset="0"/>
                    <a:cs typeface="Times New Roman" pitchFamily="18" charset="0"/>
                  </a:rPr>
                  <a:t>denotes the fraction of records belonging to class </a:t>
                </a:r>
                <a:r>
                  <a:rPr lang="en-US" i="1" dirty="0">
                    <a:latin typeface="Times New Roman" pitchFamily="18" charset="0"/>
                    <a:cs typeface="Times New Roman" pitchFamily="18" charset="0"/>
                  </a:rPr>
                  <a:t>i</a:t>
                </a:r>
                <a:r>
                  <a:rPr lang="en-US" dirty="0">
                    <a:latin typeface="Times New Roman" pitchFamily="18" charset="0"/>
                    <a:cs typeface="Times New Roman" pitchFamily="18" charset="0"/>
                  </a:rPr>
                  <a:t> at a given node </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c</a:t>
                </a:r>
                <a:r>
                  <a:rPr lang="en-US" dirty="0">
                    <a:latin typeface="Times New Roman" pitchFamily="18" charset="0"/>
                    <a:cs typeface="Times New Roman" pitchFamily="18" charset="0"/>
                  </a:rPr>
                  <a:t> is the number of classes and </a:t>
                </a:r>
                <a:r>
                  <a:rPr lang="en-US" b="0" i="0" smtClean="0">
                    <a:latin typeface="Cambria Math"/>
                  </a:rPr>
                  <a:t>0 〖𝑙𝑜𝑔〗_2⁡〖0=0〗</a:t>
                </a:r>
                <a:r>
                  <a:rPr lang="en-US" dirty="0">
                    <a:latin typeface="Times New Roman" pitchFamily="18" charset="0"/>
                    <a:cs typeface="Times New Roman" pitchFamily="18" charset="0"/>
                  </a:rPr>
                  <a:t> in entropy calculations.</a:t>
                </a:r>
              </a:p>
              <a:p>
                <a:pPr marL="0" indent="0">
                  <a:buNone/>
                </a:pP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Need some thing more here. </a:t>
                </a:r>
              </a:p>
              <a:p>
                <a:r>
                  <a:rPr lang="en-US" dirty="0" smtClean="0"/>
                  <a:t>It illustrates the consistency among different impurity measures. The choice of impurity measure has little effect on the performance of decision tree induction algorithms. </a:t>
                </a:r>
              </a:p>
              <a:p>
                <a:endParaRPr lang="en-US" dirty="0" smtClean="0"/>
              </a:p>
              <a:p>
                <a:r>
                  <a:rPr lang="en-US" dirty="0" smtClean="0"/>
                  <a:t>To determine how well a test condition performs, we need to compare the degree of impurity of the parent node (before splitting) with the degree of impurity of the child nodes (after splitting). The larger their difference, the better the test condition. The gain is a criterion that can be used to determine the goodness of a split. Decision tree induction algorithms often choose a test condition that maximizes</a:t>
                </a:r>
                <a:r>
                  <a:rPr lang="en-US" baseline="0" dirty="0" smtClean="0"/>
                  <a:t> the gain. Since parent is the same for all test conditions, maximizing the gain is equivalent to minimizing the weighted average impurity measures of the child nodes. When entropy is used as the impurity measure, the difference in entropy is known as the information gain. </a:t>
                </a:r>
                <a:endParaRPr lang="en-US" dirty="0"/>
              </a:p>
              <a:p>
                <a:endParaRPr lang="en-US" dirty="0" smtClean="0"/>
              </a:p>
              <a:p>
                <a:r>
                  <a:rPr lang="en-US" sz="1200" dirty="0" smtClean="0">
                    <a:latin typeface="Times New Roman" pitchFamily="18" charset="0"/>
                    <a:cs typeface="Times New Roman" pitchFamily="18" charset="0"/>
                  </a:rPr>
                  <a:t>Typical stopping conditions for a node:</a:t>
                </a:r>
              </a:p>
              <a:p>
                <a:r>
                  <a:rPr lang="en-US" sz="1200" dirty="0" smtClean="0">
                    <a:latin typeface="Times New Roman" pitchFamily="18" charset="0"/>
                    <a:cs typeface="Times New Roman" pitchFamily="18" charset="0"/>
                  </a:rPr>
                  <a:t>   When all records for a given node belong to the same class;</a:t>
                </a:r>
              </a:p>
              <a:p>
                <a:r>
                  <a:rPr lang="en-US" sz="1200" dirty="0" smtClean="0">
                    <a:latin typeface="Times New Roman" pitchFamily="18" charset="0"/>
                    <a:cs typeface="Times New Roman" pitchFamily="18" charset="0"/>
                  </a:rPr>
                  <a:t>   When there are no remaining attributes for further partitioning—when all the records have similar attribute values;</a:t>
                </a:r>
              </a:p>
              <a:p>
                <a:r>
                  <a:rPr lang="en-US" sz="1200" dirty="0" smtClean="0">
                    <a:latin typeface="Times New Roman" pitchFamily="18" charset="0"/>
                    <a:cs typeface="Times New Roman" pitchFamily="18" charset="0"/>
                  </a:rPr>
                  <a:t>   When there are no samples left;</a:t>
                </a:r>
              </a:p>
              <a:p>
                <a:endParaRPr lang="en-US" sz="1200" dirty="0" smtClean="0">
                  <a:latin typeface="Times New Roman" pitchFamily="18" charset="0"/>
                  <a:cs typeface="Times New Roman" pitchFamily="18" charset="0"/>
                </a:endParaRPr>
              </a:p>
              <a:p>
                <a:r>
                  <a:rPr lang="en-US" sz="1200" dirty="0" smtClean="0">
                    <a:latin typeface="Times New Roman" pitchFamily="18" charset="0"/>
                    <a:cs typeface="Times New Roman" pitchFamily="18" charset="0"/>
                  </a:rPr>
                  <a:t>Early termination (Pre-pruning)</a:t>
                </a:r>
              </a:p>
              <a:p>
                <a:r>
                  <a:rPr lang="en-US" sz="1200" dirty="0" smtClean="0">
                    <a:latin typeface="Times New Roman" pitchFamily="18" charset="0"/>
                    <a:cs typeface="Times New Roman" pitchFamily="18" charset="0"/>
                  </a:rPr>
                  <a:t> Address </a:t>
                </a:r>
                <a:r>
                  <a:rPr lang="en-US" sz="1200" dirty="0" err="1" smtClean="0">
                    <a:latin typeface="Times New Roman" pitchFamily="18" charset="0"/>
                    <a:cs typeface="Times New Roman" pitchFamily="18" charset="0"/>
                  </a:rPr>
                  <a:t>overfitting</a:t>
                </a:r>
                <a:endParaRPr lang="en-US" sz="1200" dirty="0" smtClean="0">
                  <a:latin typeface="Times New Roman" pitchFamily="18" charset="0"/>
                  <a:cs typeface="Times New Roman" pitchFamily="18" charset="0"/>
                </a:endParaRPr>
              </a:p>
              <a:p>
                <a:r>
                  <a:rPr lang="en-US" sz="1200" dirty="0" smtClean="0">
                    <a:latin typeface="Times New Roman" pitchFamily="18" charset="0"/>
                    <a:cs typeface="Times New Roman" pitchFamily="18" charset="0"/>
                  </a:rPr>
                  <a:t> Impose more restrictive conditions for node splitting</a:t>
                </a:r>
              </a:p>
              <a:p>
                <a:r>
                  <a:rPr lang="en-US" sz="1200" dirty="0" smtClean="0">
                    <a:latin typeface="Times New Roman" pitchFamily="18" charset="0"/>
                    <a:cs typeface="Times New Roman" pitchFamily="18" charset="0"/>
                  </a:rPr>
                  <a:t> User-specified thresholds are the input values for the model parameters that control model complexity. Use cross-validation to select the best parameters so as to get the optimal decision tree.</a:t>
                </a:r>
              </a:p>
              <a:p>
                <a:endParaRPr lang="en-US" sz="1200" dirty="0" smtClean="0">
                  <a:latin typeface="Times New Roman" pitchFamily="18" charset="0"/>
                  <a:cs typeface="Times New Roman" pitchFamily="18" charset="0"/>
                </a:endParaRPr>
              </a:p>
              <a:p>
                <a:r>
                  <a:rPr lang="en-US" sz="1200" dirty="0" smtClean="0">
                    <a:latin typeface="Times New Roman" pitchFamily="18" charset="0"/>
                    <a:cs typeface="Times New Roman" pitchFamily="18" charset="0"/>
                  </a:rPr>
                  <a:t>More restrictive conditions for node splitting:</a:t>
                </a:r>
              </a:p>
              <a:p>
                <a:r>
                  <a:rPr lang="en-US" sz="1200" dirty="0" smtClean="0">
                    <a:latin typeface="Times New Roman" pitchFamily="18" charset="0"/>
                    <a:cs typeface="Times New Roman" pitchFamily="18" charset="0"/>
                  </a:rPr>
                  <a:t>  Stop if the depth of the tree is larger than some user-specified threshold;</a:t>
                </a:r>
              </a:p>
              <a:p>
                <a:r>
                  <a:rPr lang="en-US" sz="1200" dirty="0" smtClean="0">
                    <a:latin typeface="Times New Roman" pitchFamily="18" charset="0"/>
                    <a:cs typeface="Times New Roman" pitchFamily="18" charset="0"/>
                  </a:rPr>
                  <a:t>  Stop if the number of samples required to split an internal node is less than some user-specified threshold;</a:t>
                </a:r>
              </a:p>
              <a:p>
                <a:r>
                  <a:rPr lang="en-US" sz="1200" dirty="0" smtClean="0">
                    <a:latin typeface="Times New Roman" pitchFamily="18" charset="0"/>
                    <a:cs typeface="Times New Roman" pitchFamily="18" charset="0"/>
                  </a:rPr>
                  <a:t>  Stop if expanding the current node does not improve impurity measures (e.g., </a:t>
                </a:r>
                <a:r>
                  <a:rPr lang="en-US" sz="1200" dirty="0" err="1" smtClean="0">
                    <a:latin typeface="Times New Roman" pitchFamily="18" charset="0"/>
                    <a:cs typeface="Times New Roman" pitchFamily="18" charset="0"/>
                  </a:rPr>
                  <a:t>Gini</a:t>
                </a:r>
                <a:r>
                  <a:rPr lang="en-US" sz="1200" dirty="0" smtClean="0">
                    <a:latin typeface="Times New Roman" pitchFamily="18" charset="0"/>
                    <a:cs typeface="Times New Roman" pitchFamily="18" charset="0"/>
                  </a:rPr>
                  <a:t> or entropy) with some user-specified threshold.</a:t>
                </a:r>
              </a:p>
              <a:p>
                <a:r>
                  <a:rPr lang="en-US" sz="1200" dirty="0" smtClean="0">
                    <a:latin typeface="Times New Roman" pitchFamily="18" charset="0"/>
                    <a:cs typeface="Times New Roman" pitchFamily="18" charset="0"/>
                  </a:rPr>
                  <a:t>  need more information here.</a:t>
                </a:r>
              </a:p>
              <a:p>
                <a:r>
                  <a:rPr lang="en-US" sz="1200" baseline="0" dirty="0" smtClean="0">
                    <a:latin typeface="Times New Roman" pitchFamily="18" charset="0"/>
                    <a:cs typeface="Times New Roman" pitchFamily="18" charset="0"/>
                  </a:rPr>
                  <a:t>  Stop if the number of samples required to be at a leaf node is less than some user-specified threshold;</a:t>
                </a:r>
              </a:p>
              <a:p>
                <a:r>
                  <a:rPr lang="en-US" sz="1200" baseline="0" dirty="0" smtClean="0">
                    <a:latin typeface="Times New Roman" pitchFamily="18" charset="0"/>
                    <a:cs typeface="Times New Roman" pitchFamily="18" charset="0"/>
                  </a:rPr>
                  <a:t>  Stop if the weighted fraction of the sum total of weights (of all the input samples) required to be at a leaf node is less than some user-specified threshold;</a:t>
                </a:r>
              </a:p>
              <a:p>
                <a:r>
                  <a:rPr lang="en-US" sz="1200" baseline="0" dirty="0" smtClean="0">
                    <a:latin typeface="Times New Roman" pitchFamily="18" charset="0"/>
                    <a:cs typeface="Times New Roman" pitchFamily="18" charset="0"/>
                  </a:rPr>
                  <a:t>  Stop if the number of features to consider when looking for the best split is larger than some user-specified threshold;</a:t>
                </a:r>
              </a:p>
              <a:p>
                <a:r>
                  <a:rPr lang="en-US" sz="1200" baseline="0" dirty="0" smtClean="0">
                    <a:latin typeface="Times New Roman" pitchFamily="18" charset="0"/>
                    <a:cs typeface="Times New Roman" pitchFamily="18" charset="0"/>
                  </a:rPr>
                  <a:t>  Stop if the number of leaf nodes is larger than some user-specified threshold;</a:t>
                </a:r>
              </a:p>
              <a:p>
                <a:r>
                  <a:rPr lang="en-US" sz="1200" baseline="0" dirty="0" smtClean="0">
                    <a:latin typeface="Times New Roman" pitchFamily="18" charset="0"/>
                    <a:cs typeface="Times New Roman" pitchFamily="18" charset="0"/>
                  </a:rPr>
                  <a:t>  Stop if the split at a node induces a decrease of the impurity less than or equal to some user-specified threshold;</a:t>
                </a:r>
              </a:p>
              <a:p>
                <a:r>
                  <a:rPr lang="en-US" sz="1200" baseline="0" dirty="0" smtClean="0">
                    <a:latin typeface="Times New Roman" pitchFamily="18" charset="0"/>
                    <a:cs typeface="Times New Roman" pitchFamily="18" charset="0"/>
                  </a:rPr>
                  <a:t>  </a:t>
                </a:r>
                <a:endParaRPr lang="en-US" sz="1200" dirty="0" smtClean="0">
                  <a:latin typeface="Times New Roman" pitchFamily="18" charset="0"/>
                  <a:cs typeface="Times New Roman" pitchFamily="18" charset="0"/>
                </a:endParaRPr>
              </a:p>
              <a:p>
                <a:endParaRPr lang="en-US" sz="1200" dirty="0" smtClean="0">
                  <a:latin typeface="Times New Roman" pitchFamily="18" charset="0"/>
                  <a:cs typeface="Times New Roman" pitchFamily="18" charset="0"/>
                </a:endParaRPr>
              </a:p>
              <a:p>
                <a:endParaRPr lang="en-US" sz="1200" dirty="0" smtClean="0">
                  <a:latin typeface="Times New Roman" pitchFamily="18" charset="0"/>
                  <a:cs typeface="Times New Roman" pitchFamily="18" charset="0"/>
                </a:endParaRPr>
              </a:p>
              <a:p>
                <a:endParaRPr lang="en-US" sz="1200" dirty="0" smtClean="0">
                  <a:latin typeface="Times New Roman" pitchFamily="18" charset="0"/>
                  <a:cs typeface="Times New Roman" pitchFamily="18" charset="0"/>
                </a:endParaRPr>
              </a:p>
              <a:p>
                <a:endParaRPr lang="en-US" dirty="0"/>
              </a:p>
            </p:txBody>
          </p:sp>
        </mc:Fallback>
      </mc:AlternateContent>
      <p:sp>
        <p:nvSpPr>
          <p:cNvPr id="4" name="Slide Number Placeholder 3"/>
          <p:cNvSpPr>
            <a:spLocks noGrp="1"/>
          </p:cNvSpPr>
          <p:nvPr>
            <p:ph type="sldNum" sz="quarter" idx="10"/>
          </p:nvPr>
        </p:nvSpPr>
        <p:spPr/>
        <p:txBody>
          <a:bodyPr/>
          <a:lstStyle/>
          <a:p>
            <a:fld id="{8D680E52-2F15-440B-B8F5-CBF08A55979E}" type="slidenum">
              <a:rPr lang="en-US" smtClean="0"/>
              <a:t>17</a:t>
            </a:fld>
            <a:endParaRPr lang="en-US"/>
          </a:p>
        </p:txBody>
      </p:sp>
    </p:spTree>
    <p:extLst>
      <p:ext uri="{BB962C8B-B14F-4D97-AF65-F5344CB8AC3E}">
        <p14:creationId xmlns:p14="http://schemas.microsoft.com/office/powerpoint/2010/main" val="40582099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A set</a:t>
            </a:r>
            <a:r>
              <a:rPr lang="en-US" baseline="0" dirty="0" smtClean="0"/>
              <a:t> of weak learners are combined to create a strong learner that obtains better performance than a single one.</a:t>
            </a:r>
            <a:endParaRPr lang="en-US" dirty="0" smtClean="0"/>
          </a:p>
          <a:p>
            <a:pPr marL="171450" indent="-171450">
              <a:buFont typeface="Arial" panose="020B0604020202020204" pitchFamily="34" charset="0"/>
              <a:buChar char="•"/>
            </a:pPr>
            <a:r>
              <a:rPr lang="en-US" dirty="0" smtClean="0"/>
              <a:t>A </a:t>
            </a:r>
            <a:r>
              <a:rPr lang="en-US" dirty="0"/>
              <a:t>given data set, D, is used to create k training sets, D1, D2, ……, Dk. Each of these training sets is used to generate a base classifier Ci. The classifiers can be the same or be different. Given a new data tuple to classify, the new data tuple could be from the testing set or the unseen data, the base classifiers each vote by returning a class prediction for the new data tuple. The ensemble returns a class prediction based on the votes of the base classifiers. </a:t>
            </a:r>
            <a:endParaRPr lang="en-US" dirty="0" smtClean="0"/>
          </a:p>
          <a:p>
            <a:pPr marL="171450" indent="-171450">
              <a:buFont typeface="Arial" panose="020B0604020202020204" pitchFamily="34" charset="0"/>
              <a:buChar char="•"/>
            </a:pPr>
            <a:r>
              <a:rPr lang="en-US" dirty="0" smtClean="0"/>
              <a:t>Multiple training sets are created by resampling</a:t>
            </a:r>
            <a:r>
              <a:rPr lang="en-US" baseline="0" dirty="0" smtClean="0"/>
              <a:t> the original data according to some sampling distribution. The sampling distribution determines how likely it is that an example will be selected for training, and it may vary from one trial to another. A classifier is then built from each training set using a particular learning algorithm. Bagging and boosting are two examples of ensemble methods that manipulate their training sets. </a:t>
            </a:r>
          </a:p>
          <a:p>
            <a:pPr marL="171450" indent="-171450">
              <a:buFont typeface="Arial" panose="020B0604020202020204" pitchFamily="34" charset="0"/>
              <a:buChar char="•"/>
            </a:pPr>
            <a:r>
              <a:rPr lang="en-US" baseline="0" dirty="0" smtClean="0"/>
              <a:t>The base classifiers can be generated sequentially (one after another) or in parallel (all at once). </a:t>
            </a:r>
          </a:p>
          <a:p>
            <a:pPr marL="171450" indent="-171450">
              <a:buFont typeface="Arial" panose="020B0604020202020204" pitchFamily="34" charset="0"/>
              <a:buChar char="•"/>
            </a:pPr>
            <a:r>
              <a:rPr lang="en-US" baseline="0" dirty="0" smtClean="0"/>
              <a:t>Ensemble methods work better with unstable classifiers, i.e., base classifiers that are sensitive to minor perturbations in the training set. Examples of unstable classifiers include decision trees, artificial neural networks.</a:t>
            </a:r>
          </a:p>
          <a:p>
            <a:pPr marL="171450" indent="-171450">
              <a:buFont typeface="Arial" panose="020B0604020202020204" pitchFamily="34" charset="0"/>
              <a:buChar char="•"/>
            </a:pPr>
            <a:r>
              <a:rPr lang="en-US" baseline="0" dirty="0" smtClean="0"/>
              <a:t>The class can be obtained by taking a majority vote on the individual predictors or by weighting each prediction with the accuracy of the base classifier. </a:t>
            </a: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4D0263E5-2B0D-460B-AB19-C4AF88B34E9B}" type="slidenum">
              <a:rPr lang="en-US" smtClean="0"/>
              <a:t>19</a:t>
            </a:fld>
            <a:endParaRPr lang="en-US"/>
          </a:p>
        </p:txBody>
      </p:sp>
    </p:spTree>
    <p:extLst>
      <p:ext uri="{BB962C8B-B14F-4D97-AF65-F5344CB8AC3E}">
        <p14:creationId xmlns:p14="http://schemas.microsoft.com/office/powerpoint/2010/main" val="34704672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For example, consider an ensemble that performs majority voting. That is, given a tuple X to classify, it collects the class label predictions returned from the base classifiers and outputs the class in majority. The base classifiers may make mistakes, but the ensemble will misclassify X only if over half of the base classifiers are in error. </a:t>
                </a:r>
                <a:endParaRPr kumimoji="0" lang="en-US" sz="1200" b="0" i="0" u="none" strike="noStrike" kern="1200" cap="none" spc="0" normalizeH="0" baseline="0" dirty="0">
                  <a:ln>
                    <a:noFill/>
                  </a:ln>
                  <a:solidFill>
                    <a:schemeClr val="tx1"/>
                  </a:solidFill>
                  <a:effectLst/>
                  <a:uLnTx/>
                  <a:uFillTx/>
                  <a:latin typeface="+mn-lt"/>
                  <a:ea typeface="+mn-ea"/>
                  <a:cs typeface="+mn-cs"/>
                </a:endParaRPr>
              </a:p>
              <a:p>
                <a:pPr marL="171450" indent="-171450">
                  <a:buFont typeface="Arial" panose="020B0604020202020204" pitchFamily="34" charset="0"/>
                  <a:buChar char="•"/>
                </a:pP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If the base classifiers are independent—i.e., their errors are uncorrelated—then, the ensemble makes a wrong prediction only if more than half of the base classifiers predict incorrectly</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14:m>
                  <m:oMathPara xmlns:m="http://schemas.openxmlformats.org/officeDocument/2006/math">
                    <m:oMathParaPr>
                      <m:jc m:val="centerGroup"/>
                    </m:oMathParaPr>
                    <m:oMath xmlns:m="http://schemas.openxmlformats.org/officeDocument/2006/math">
                      <m:sSub>
                        <m:sSubPr>
                          <m:ctrlPr>
                            <a:rPr kumimoji="0" lang="en-US" sz="2800" b="0" i="1" u="none" strike="noStrike" kern="1200" cap="none" spc="0" normalizeH="0" baseline="0" noProof="0" smtClean="0">
                              <a:ln>
                                <a:noFill/>
                              </a:ln>
                              <a:solidFill>
                                <a:prstClr val="black"/>
                              </a:solidFill>
                              <a:effectLst/>
                              <a:uLnTx/>
                              <a:uFillTx/>
                              <a:latin typeface="Cambria Math"/>
                              <a:ea typeface="+mn-ea"/>
                              <a:cs typeface="Times New Roman" panose="02020603050405020304" pitchFamily="18" charset="0"/>
                            </a:rPr>
                          </m:ctrlPr>
                        </m:sSubPr>
                        <m:e>
                          <m:r>
                            <a:rPr kumimoji="0" lang="en-US" sz="2800" b="0" i="1" u="none" strike="noStrike" kern="1200" cap="none" spc="0" normalizeH="0" baseline="0" noProof="0" smtClean="0">
                              <a:ln>
                                <a:noFill/>
                              </a:ln>
                              <a:solidFill>
                                <a:prstClr val="black"/>
                              </a:solidFill>
                              <a:effectLst/>
                              <a:uLnTx/>
                              <a:uFillTx/>
                              <a:latin typeface="Cambria Math"/>
                              <a:ea typeface="+mn-ea"/>
                              <a:cs typeface="Times New Roman" panose="02020603050405020304" pitchFamily="18" charset="0"/>
                            </a:rPr>
                            <m:t>𝑒</m:t>
                          </m:r>
                        </m:e>
                        <m:sub>
                          <m:r>
                            <a:rPr kumimoji="0" lang="en-US" sz="2800" b="0" i="1" u="none" strike="noStrike" kern="1200" cap="none" spc="0" normalizeH="0" baseline="0" noProof="0" smtClean="0">
                              <a:ln>
                                <a:noFill/>
                              </a:ln>
                              <a:solidFill>
                                <a:prstClr val="black"/>
                              </a:solidFill>
                              <a:effectLst/>
                              <a:uLnTx/>
                              <a:uFillTx/>
                              <a:latin typeface="Cambria Math"/>
                              <a:ea typeface="+mn-ea"/>
                              <a:cs typeface="Times New Roman" panose="02020603050405020304" pitchFamily="18" charset="0"/>
                            </a:rPr>
                            <m:t>𝑒𝑛𝑠𝑒𝑚𝑏𝑙𝑒</m:t>
                          </m:r>
                        </m:sub>
                      </m:sSub>
                      <m:r>
                        <a:rPr kumimoji="0" lang="en-US" sz="2800" b="0" i="1" u="none" strike="noStrike" kern="1200" cap="none" spc="0" normalizeH="0" baseline="0" noProof="0" smtClean="0">
                          <a:ln>
                            <a:noFill/>
                          </a:ln>
                          <a:solidFill>
                            <a:prstClr val="black"/>
                          </a:solidFill>
                          <a:effectLst/>
                          <a:uLnTx/>
                          <a:uFillTx/>
                          <a:latin typeface="Cambria Math"/>
                          <a:ea typeface="+mn-ea"/>
                          <a:cs typeface="Times New Roman" panose="02020603050405020304" pitchFamily="18" charset="0"/>
                        </a:rPr>
                        <m:t>=</m:t>
                      </m:r>
                      <m:nary>
                        <m:naryPr>
                          <m:chr m:val="∑"/>
                          <m:limLoc m:val="subSup"/>
                          <m:ctrlPr>
                            <a:rPr kumimoji="0" lang="en-US" sz="2800" b="0" i="1" u="none" strike="noStrike" kern="1200" cap="none" spc="0" normalizeH="0" baseline="0" noProof="0" smtClean="0">
                              <a:ln>
                                <a:noFill/>
                              </a:ln>
                              <a:solidFill>
                                <a:prstClr val="black"/>
                              </a:solidFill>
                              <a:effectLst/>
                              <a:uLnTx/>
                              <a:uFillTx/>
                              <a:latin typeface="Cambria Math"/>
                              <a:ea typeface="+mn-ea"/>
                              <a:cs typeface="Times New Roman" panose="02020603050405020304" pitchFamily="18" charset="0"/>
                            </a:rPr>
                          </m:ctrlPr>
                        </m:naryPr>
                        <m:sub>
                          <m:r>
                            <m:rPr>
                              <m:brk m:alnAt="25"/>
                            </m:rPr>
                            <a:rPr kumimoji="0" lang="en-US" sz="2800" b="0" i="1" u="none" strike="noStrike" kern="1200" cap="none" spc="0" normalizeH="0" baseline="0" noProof="0" smtClean="0">
                              <a:ln>
                                <a:noFill/>
                              </a:ln>
                              <a:solidFill>
                                <a:prstClr val="black"/>
                              </a:solidFill>
                              <a:effectLst/>
                              <a:uLnTx/>
                              <a:uFillTx/>
                              <a:latin typeface="Cambria Math"/>
                              <a:ea typeface="+mn-ea"/>
                              <a:cs typeface="Times New Roman" panose="02020603050405020304" pitchFamily="18" charset="0"/>
                            </a:rPr>
                            <m:t>𝑖</m:t>
                          </m:r>
                          <m:r>
                            <a:rPr kumimoji="0" lang="en-US" sz="2800" b="0" i="1" u="none" strike="noStrike" kern="1200" cap="none" spc="0" normalizeH="0" baseline="0" noProof="0" smtClean="0">
                              <a:ln>
                                <a:noFill/>
                              </a:ln>
                              <a:solidFill>
                                <a:prstClr val="black"/>
                              </a:solidFill>
                              <a:effectLst/>
                              <a:uLnTx/>
                              <a:uFillTx/>
                              <a:latin typeface="Cambria Math"/>
                              <a:ea typeface="+mn-ea"/>
                              <a:cs typeface="Times New Roman" panose="02020603050405020304" pitchFamily="18" charset="0"/>
                            </a:rPr>
                            <m:t>=</m:t>
                          </m:r>
                          <m:d>
                            <m:dPr>
                              <m:begChr m:val="["/>
                              <m:endChr m:val="]"/>
                              <m:ctrlPr>
                                <a:rPr kumimoji="0" lang="en-US" sz="2800" b="0" i="1" u="none" strike="noStrike" kern="1200" cap="none" spc="0" normalizeH="0" baseline="0" noProof="0" smtClean="0">
                                  <a:ln>
                                    <a:noFill/>
                                  </a:ln>
                                  <a:solidFill>
                                    <a:prstClr val="black"/>
                                  </a:solidFill>
                                  <a:effectLst/>
                                  <a:uLnTx/>
                                  <a:uFillTx/>
                                  <a:latin typeface="Cambria Math"/>
                                  <a:ea typeface="+mn-ea"/>
                                  <a:cs typeface="Times New Roman" panose="02020603050405020304" pitchFamily="18" charset="0"/>
                                </a:rPr>
                              </m:ctrlPr>
                            </m:dPr>
                            <m:e>
                              <m:f>
                                <m:fPr>
                                  <m:ctrlPr>
                                    <a:rPr kumimoji="0" lang="en-US" sz="2800" b="0" i="1" u="none" strike="noStrike" kern="1200" cap="none" spc="0" normalizeH="0" baseline="0" noProof="0" smtClean="0">
                                      <a:ln>
                                        <a:noFill/>
                                      </a:ln>
                                      <a:solidFill>
                                        <a:prstClr val="black"/>
                                      </a:solidFill>
                                      <a:effectLst/>
                                      <a:uLnTx/>
                                      <a:uFillTx/>
                                      <a:latin typeface="Cambria Math"/>
                                      <a:ea typeface="+mn-ea"/>
                                      <a:cs typeface="Times New Roman" panose="02020603050405020304" pitchFamily="18" charset="0"/>
                                    </a:rPr>
                                  </m:ctrlPr>
                                </m:fPr>
                                <m:num>
                                  <m:r>
                                    <a:rPr kumimoji="0" lang="en-US" sz="2800" b="0" i="1" u="none" strike="noStrike" kern="1200" cap="none" spc="0" normalizeH="0" baseline="0" noProof="0" smtClean="0">
                                      <a:ln>
                                        <a:noFill/>
                                      </a:ln>
                                      <a:solidFill>
                                        <a:prstClr val="black"/>
                                      </a:solidFill>
                                      <a:effectLst/>
                                      <a:uLnTx/>
                                      <a:uFillTx/>
                                      <a:latin typeface="Cambria Math"/>
                                      <a:ea typeface="+mn-ea"/>
                                      <a:cs typeface="Times New Roman" panose="02020603050405020304" pitchFamily="18" charset="0"/>
                                    </a:rPr>
                                    <m:t>𝑛</m:t>
                                  </m:r>
                                </m:num>
                                <m:den>
                                  <m:r>
                                    <a:rPr kumimoji="0" lang="en-US" sz="2800" b="0" i="1" u="none" strike="noStrike" kern="1200" cap="none" spc="0" normalizeH="0" baseline="0" noProof="0" smtClean="0">
                                      <a:ln>
                                        <a:noFill/>
                                      </a:ln>
                                      <a:solidFill>
                                        <a:prstClr val="black"/>
                                      </a:solidFill>
                                      <a:effectLst/>
                                      <a:uLnTx/>
                                      <a:uFillTx/>
                                      <a:latin typeface="Cambria Math"/>
                                      <a:ea typeface="+mn-ea"/>
                                      <a:cs typeface="Times New Roman" panose="02020603050405020304" pitchFamily="18" charset="0"/>
                                    </a:rPr>
                                    <m:t>2</m:t>
                                  </m:r>
                                </m:den>
                              </m:f>
                            </m:e>
                          </m:d>
                          <m:r>
                            <m:rPr>
                              <m:brk m:alnAt="25"/>
                            </m:rPr>
                            <a:rPr kumimoji="0" lang="en-US" sz="2800" b="0" i="1" u="none" strike="noStrike" kern="1200" cap="none" spc="0" normalizeH="0" baseline="0" noProof="0" smtClean="0">
                              <a:ln>
                                <a:noFill/>
                              </a:ln>
                              <a:solidFill>
                                <a:prstClr val="black"/>
                              </a:solidFill>
                              <a:effectLst/>
                              <a:uLnTx/>
                              <a:uFillTx/>
                              <a:latin typeface="Cambria Math"/>
                              <a:ea typeface="+mn-ea"/>
                              <a:cs typeface="Times New Roman" panose="02020603050405020304" pitchFamily="18" charset="0"/>
                            </a:rPr>
                            <m:t>+</m:t>
                          </m:r>
                          <m:r>
                            <a:rPr kumimoji="0" lang="en-US" sz="2800" b="0" i="1" u="none" strike="noStrike" kern="1200" cap="none" spc="0" normalizeH="0" baseline="0" noProof="0" smtClean="0">
                              <a:ln>
                                <a:noFill/>
                              </a:ln>
                              <a:solidFill>
                                <a:prstClr val="black"/>
                              </a:solidFill>
                              <a:effectLst/>
                              <a:uLnTx/>
                              <a:uFillTx/>
                              <a:latin typeface="Cambria Math"/>
                              <a:ea typeface="+mn-ea"/>
                              <a:cs typeface="Times New Roman" panose="02020603050405020304" pitchFamily="18" charset="0"/>
                            </a:rPr>
                            <m:t>1</m:t>
                          </m:r>
                        </m:sub>
                        <m:sup>
                          <m:r>
                            <a:rPr kumimoji="0" lang="en-US" sz="2800" b="0" i="1" u="none" strike="noStrike" kern="1200" cap="none" spc="0" normalizeH="0" baseline="0" noProof="0" smtClean="0">
                              <a:ln>
                                <a:noFill/>
                              </a:ln>
                              <a:solidFill>
                                <a:prstClr val="black"/>
                              </a:solidFill>
                              <a:effectLst/>
                              <a:uLnTx/>
                              <a:uFillTx/>
                              <a:latin typeface="Cambria Math"/>
                              <a:ea typeface="+mn-ea"/>
                              <a:cs typeface="Times New Roman" panose="02020603050405020304" pitchFamily="18" charset="0"/>
                            </a:rPr>
                            <m:t>𝑛</m:t>
                          </m:r>
                        </m:sup>
                        <m:e>
                          <m:d>
                            <m:dPr>
                              <m:ctrlPr>
                                <a:rPr kumimoji="0" lang="en-US" sz="2800" b="0" i="1" u="none" strike="noStrike" kern="1200" cap="none" spc="0" normalizeH="0" baseline="0" noProof="0" smtClean="0">
                                  <a:ln>
                                    <a:noFill/>
                                  </a:ln>
                                  <a:solidFill>
                                    <a:prstClr val="black"/>
                                  </a:solidFill>
                                  <a:effectLst/>
                                  <a:uLnTx/>
                                  <a:uFillTx/>
                                  <a:latin typeface="Cambria Math"/>
                                  <a:ea typeface="+mn-ea"/>
                                  <a:cs typeface="Times New Roman" panose="02020603050405020304" pitchFamily="18" charset="0"/>
                                </a:rPr>
                              </m:ctrlPr>
                            </m:dPr>
                            <m:e>
                              <m:m>
                                <m:mPr>
                                  <m:mcs>
                                    <m:mc>
                                      <m:mcPr>
                                        <m:count m:val="1"/>
                                        <m:mcJc m:val="center"/>
                                      </m:mcPr>
                                    </m:mc>
                                  </m:mcs>
                                  <m:ctrlPr>
                                    <a:rPr kumimoji="0" lang="en-US" sz="2800" b="0" i="1" u="none" strike="noStrike" kern="1200" cap="none" spc="0" normalizeH="0" baseline="0" noProof="0" smtClean="0">
                                      <a:ln>
                                        <a:noFill/>
                                      </a:ln>
                                      <a:solidFill>
                                        <a:prstClr val="black"/>
                                      </a:solidFill>
                                      <a:effectLst/>
                                      <a:uLnTx/>
                                      <a:uFillTx/>
                                      <a:latin typeface="Cambria Math"/>
                                      <a:ea typeface="+mn-ea"/>
                                      <a:cs typeface="Times New Roman" panose="02020603050405020304" pitchFamily="18" charset="0"/>
                                    </a:rPr>
                                  </m:ctrlPr>
                                </m:mPr>
                                <m:mr>
                                  <m:e>
                                    <m:r>
                                      <m:rPr>
                                        <m:brk m:alnAt="7"/>
                                      </m:rPr>
                                      <a:rPr kumimoji="0" lang="en-US" sz="2800" b="0" i="1" u="none" strike="noStrike" kern="1200" cap="none" spc="0" normalizeH="0" baseline="0" noProof="0" smtClean="0">
                                        <a:ln>
                                          <a:noFill/>
                                        </a:ln>
                                        <a:solidFill>
                                          <a:prstClr val="black"/>
                                        </a:solidFill>
                                        <a:effectLst/>
                                        <a:uLnTx/>
                                        <a:uFillTx/>
                                        <a:latin typeface="Cambria Math"/>
                                        <a:ea typeface="+mn-ea"/>
                                        <a:cs typeface="Times New Roman" panose="02020603050405020304" pitchFamily="18" charset="0"/>
                                      </a:rPr>
                                      <m:t>𝑛</m:t>
                                    </m:r>
                                  </m:e>
                                </m:mr>
                                <m:mr>
                                  <m:e>
                                    <m:r>
                                      <a:rPr kumimoji="0" lang="en-US" sz="2800" b="0" i="1" u="none" strike="noStrike" kern="1200" cap="none" spc="0" normalizeH="0" baseline="0" noProof="0" smtClean="0">
                                        <a:ln>
                                          <a:noFill/>
                                        </a:ln>
                                        <a:solidFill>
                                          <a:prstClr val="black"/>
                                        </a:solidFill>
                                        <a:effectLst/>
                                        <a:uLnTx/>
                                        <a:uFillTx/>
                                        <a:latin typeface="Cambria Math"/>
                                        <a:ea typeface="+mn-ea"/>
                                        <a:cs typeface="Times New Roman" panose="02020603050405020304" pitchFamily="18" charset="0"/>
                                      </a:rPr>
                                      <m:t>𝑖</m:t>
                                    </m:r>
                                  </m:e>
                                </m:mr>
                              </m:m>
                            </m:e>
                          </m:d>
                        </m:e>
                      </m:nary>
                      <m:sSup>
                        <m:sSupPr>
                          <m:ctrlPr>
                            <a:rPr kumimoji="0" lang="en-US" sz="2800" b="0" i="1" u="none" strike="noStrike" kern="1200" cap="none" spc="0" normalizeH="0" baseline="0" noProof="0" smtClean="0">
                              <a:ln>
                                <a:noFill/>
                              </a:ln>
                              <a:solidFill>
                                <a:prstClr val="black"/>
                              </a:solidFill>
                              <a:effectLst/>
                              <a:uLnTx/>
                              <a:uFillTx/>
                              <a:latin typeface="Cambria Math"/>
                              <a:ea typeface="+mn-ea"/>
                              <a:cs typeface="Times New Roman" panose="02020603050405020304" pitchFamily="18" charset="0"/>
                            </a:rPr>
                          </m:ctrlPr>
                        </m:sSupPr>
                        <m:e>
                          <m:r>
                            <a:rPr kumimoji="0" lang="en-US" sz="2800" b="0" i="1" u="none" strike="noStrike" kern="1200" cap="none" spc="0" normalizeH="0" baseline="0" noProof="0">
                              <a:ln>
                                <a:noFill/>
                              </a:ln>
                              <a:solidFill>
                                <a:prstClr val="black"/>
                              </a:solidFill>
                              <a:effectLst/>
                              <a:uLnTx/>
                              <a:uFillTx/>
                              <a:latin typeface="Cambria Math"/>
                              <a:ea typeface="Cambria Math"/>
                              <a:cs typeface="Times New Roman" panose="02020603050405020304" pitchFamily="18" charset="0"/>
                            </a:rPr>
                            <m:t>𝜖</m:t>
                          </m:r>
                        </m:e>
                        <m:sup>
                          <m:r>
                            <a:rPr kumimoji="0" lang="en-US" sz="2800" b="0" i="1" u="none" strike="noStrike" kern="1200" cap="none" spc="0" normalizeH="0" baseline="0" noProof="0" smtClean="0">
                              <a:ln>
                                <a:noFill/>
                              </a:ln>
                              <a:solidFill>
                                <a:prstClr val="black"/>
                              </a:solidFill>
                              <a:effectLst/>
                              <a:uLnTx/>
                              <a:uFillTx/>
                              <a:latin typeface="Cambria Math"/>
                              <a:ea typeface="+mn-ea"/>
                              <a:cs typeface="Times New Roman" panose="02020603050405020304" pitchFamily="18" charset="0"/>
                            </a:rPr>
                            <m:t>𝑖</m:t>
                          </m:r>
                        </m:sup>
                      </m:sSup>
                      <m:sSup>
                        <m:sSupPr>
                          <m:ctrlPr>
                            <a:rPr kumimoji="0" lang="en-US" sz="2800" b="0" i="1" u="none" strike="noStrike" kern="1200" cap="none" spc="0" normalizeH="0" baseline="0" noProof="0" smtClean="0">
                              <a:ln>
                                <a:noFill/>
                              </a:ln>
                              <a:solidFill>
                                <a:prstClr val="black"/>
                              </a:solidFill>
                              <a:effectLst/>
                              <a:uLnTx/>
                              <a:uFillTx/>
                              <a:latin typeface="Cambria Math"/>
                              <a:ea typeface="+mn-ea"/>
                              <a:cs typeface="Times New Roman" panose="02020603050405020304" pitchFamily="18" charset="0"/>
                            </a:rPr>
                          </m:ctrlPr>
                        </m:sSupPr>
                        <m:e>
                          <m:d>
                            <m:dPr>
                              <m:ctrlPr>
                                <a:rPr kumimoji="0" lang="en-US" sz="2800" b="0" i="1" u="none" strike="noStrike" kern="1200" cap="none" spc="0" normalizeH="0" baseline="0" noProof="0" smtClean="0">
                                  <a:ln>
                                    <a:noFill/>
                                  </a:ln>
                                  <a:solidFill>
                                    <a:prstClr val="black"/>
                                  </a:solidFill>
                                  <a:effectLst/>
                                  <a:uLnTx/>
                                  <a:uFillTx/>
                                  <a:latin typeface="Cambria Math"/>
                                  <a:ea typeface="+mn-ea"/>
                                  <a:cs typeface="Times New Roman" panose="02020603050405020304" pitchFamily="18" charset="0"/>
                                </a:rPr>
                              </m:ctrlPr>
                            </m:dPr>
                            <m:e>
                              <m:r>
                                <a:rPr kumimoji="0" lang="en-US" sz="2800" b="0" i="1" u="none" strike="noStrike" kern="1200" cap="none" spc="0" normalizeH="0" baseline="0" noProof="0" smtClean="0">
                                  <a:ln>
                                    <a:noFill/>
                                  </a:ln>
                                  <a:solidFill>
                                    <a:prstClr val="black"/>
                                  </a:solidFill>
                                  <a:effectLst/>
                                  <a:uLnTx/>
                                  <a:uFillTx/>
                                  <a:latin typeface="Cambria Math"/>
                                  <a:ea typeface="+mn-ea"/>
                                  <a:cs typeface="Times New Roman" panose="02020603050405020304" pitchFamily="18" charset="0"/>
                                </a:rPr>
                                <m:t>1−</m:t>
                              </m:r>
                              <m:r>
                                <a:rPr kumimoji="0" lang="en-US" sz="2800" b="0" i="1" u="none" strike="noStrike" kern="1200" cap="none" spc="0" normalizeH="0" baseline="0" noProof="0" smtClean="0">
                                  <a:ln>
                                    <a:noFill/>
                                  </a:ln>
                                  <a:solidFill>
                                    <a:prstClr val="black"/>
                                  </a:solidFill>
                                  <a:effectLst/>
                                  <a:uLnTx/>
                                  <a:uFillTx/>
                                  <a:latin typeface="Cambria Math"/>
                                  <a:ea typeface="Cambria Math"/>
                                  <a:cs typeface="Times New Roman" panose="02020603050405020304" pitchFamily="18" charset="0"/>
                                </a:rPr>
                                <m:t>𝜀</m:t>
                              </m:r>
                            </m:e>
                          </m:d>
                        </m:e>
                        <m:sup>
                          <m:r>
                            <a:rPr kumimoji="0" lang="en-US" sz="2800" b="0" i="1" u="none" strike="noStrike" kern="1200" cap="none" spc="0" normalizeH="0" baseline="0" noProof="0" smtClean="0">
                              <a:ln>
                                <a:noFill/>
                              </a:ln>
                              <a:solidFill>
                                <a:prstClr val="black"/>
                              </a:solidFill>
                              <a:effectLst/>
                              <a:uLnTx/>
                              <a:uFillTx/>
                              <a:latin typeface="Cambria Math"/>
                              <a:ea typeface="+mn-ea"/>
                              <a:cs typeface="Times New Roman" panose="02020603050405020304" pitchFamily="18" charset="0"/>
                            </a:rPr>
                            <m:t>𝑛</m:t>
                          </m:r>
                          <m:r>
                            <a:rPr kumimoji="0" lang="en-US" sz="2800" b="0" i="1" u="none" strike="noStrike" kern="1200" cap="none" spc="0" normalizeH="0" baseline="0" noProof="0" smtClean="0">
                              <a:ln>
                                <a:noFill/>
                              </a:ln>
                              <a:solidFill>
                                <a:prstClr val="black"/>
                              </a:solidFill>
                              <a:effectLst/>
                              <a:uLnTx/>
                              <a:uFillTx/>
                              <a:latin typeface="Cambria Math"/>
                              <a:ea typeface="+mn-ea"/>
                              <a:cs typeface="Times New Roman" panose="02020603050405020304" pitchFamily="18" charset="0"/>
                            </a:rPr>
                            <m:t>−</m:t>
                          </m:r>
                          <m:r>
                            <a:rPr kumimoji="0" lang="en-US" sz="2800" b="0" i="1" u="none" strike="noStrike" kern="1200" cap="none" spc="0" normalizeH="0" baseline="0" noProof="0" smtClean="0">
                              <a:ln>
                                <a:noFill/>
                              </a:ln>
                              <a:solidFill>
                                <a:prstClr val="black"/>
                              </a:solidFill>
                              <a:effectLst/>
                              <a:uLnTx/>
                              <a:uFillTx/>
                              <a:latin typeface="Cambria Math"/>
                              <a:ea typeface="+mn-ea"/>
                              <a:cs typeface="Times New Roman" panose="02020603050405020304" pitchFamily="18" charset="0"/>
                            </a:rPr>
                            <m:t>𝑖</m:t>
                          </m:r>
                        </m:sup>
                      </m:sSup>
                    </m:oMath>
                  </m:oMathPara>
                </a14:m>
                <a:endPar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In practice, it is difficult to ensure total independence among the base classifiers. Improvements in accuracies have been observed in ensemble methods in which the base classifiers are slightly correlated</a:t>
                </a:r>
                <a:r>
                  <a:rPr lang="en-US" dirty="0" smtClean="0"/>
                  <a:t>.</a:t>
                </a:r>
              </a:p>
              <a:p>
                <a:pPr marL="0" indent="0">
                  <a:buFont typeface="Arial" panose="020B0604020202020204" pitchFamily="34" charset="0"/>
                  <a:buNone/>
                </a:pPr>
                <a:endParaRPr lang="en-US" dirty="0" smtClean="0"/>
              </a:p>
              <a:p>
                <a:pPr marL="171450" indent="-171450">
                  <a:buFont typeface="Arial" panose="020B0604020202020204" pitchFamily="34" charset="0"/>
                  <a:buChar char="•"/>
                </a:pPr>
                <a:r>
                  <a:rPr lang="en-US" dirty="0" smtClean="0"/>
                  <a:t>The figure shows the error rate of an ensemble of 25 binary classifiers for different base classifier error rates € and for different degree of independence among base classifiers. Here, each of the 25 binary classifiers has the same error rate e. The ensemble classifier predicts the class label of a test example by taking a majority vote on the predictions made by the base classifiers. </a:t>
                </a:r>
              </a:p>
              <a:p>
                <a:pPr marL="171450" indent="-171450">
                  <a:buFont typeface="Arial" panose="020B0604020202020204" pitchFamily="34" charset="0"/>
                  <a:buChar char="•"/>
                </a:pPr>
                <a:r>
                  <a:rPr lang="en-US" dirty="0" smtClean="0"/>
                  <a:t>The diagonal line represents the case in which the base classifiers are identical. This means the base classifiers are all the same, and the training set for each base classifier is the same, too. If the base classifiers are the same, and the error rates are the same, when aggregating them, then the ensemble will misclassify the same examples predicted incorrectly by the base classifiers. Thus, the error rate of the ensemble remains the same.</a:t>
                </a:r>
              </a:p>
              <a:p>
                <a:pPr marL="171450" indent="-171450">
                  <a:buFont typeface="Arial" panose="020B0604020202020204" pitchFamily="34" charset="0"/>
                  <a:buChar char="•"/>
                </a:pPr>
                <a:r>
                  <a:rPr lang="en-US" dirty="0" smtClean="0"/>
                  <a:t>The solid lines represent the cases in which the base classifiers are correlated with different degrees. Improvement in accuracy is less in the case where the base classifiers are correlated. Improvement in accuracy is more in the case where the base classifiers are independent.</a:t>
                </a:r>
              </a:p>
              <a:p>
                <a:pPr marL="171450" indent="-171450">
                  <a:buFont typeface="Arial" panose="020B0604020202020204" pitchFamily="34" charset="0"/>
                  <a:buChar char="•"/>
                </a:pPr>
                <a:r>
                  <a:rPr lang="en-US" dirty="0" smtClean="0"/>
                  <a:t>Ensemble performs worse than the base classifiers when e is larger than 0.5.</a:t>
                </a:r>
              </a:p>
              <a:p>
                <a:pPr marL="171450" indent="-171450">
                  <a:buFont typeface="Arial" panose="020B0604020202020204" pitchFamily="34" charset="0"/>
                  <a:buChar char="•"/>
                </a:pPr>
                <a:endParaRPr lang="en-US" dirty="0"/>
              </a:p>
            </p:txBody>
          </p:sp>
        </mc:Choice>
        <mc:Fallback xmlns="">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For example, consider an ensemble that performs majority voting. That is, given a tuple X to classify, it collects the class label predictions returned from the base classifiers and outputs the class in majority. The base classifiers may make mistakes, but the ensemble will misclassify X only if over half of the base classifiers are in error. </a:t>
                </a:r>
                <a:endParaRPr kumimoji="0" lang="en-US" sz="1200" b="0" i="0" u="none" strike="noStrike" kern="1200" cap="none" spc="0" normalizeH="0" baseline="0" dirty="0">
                  <a:ln>
                    <a:noFill/>
                  </a:ln>
                  <a:solidFill>
                    <a:schemeClr val="tx1"/>
                  </a:solidFill>
                  <a:effectLst/>
                  <a:uLnTx/>
                  <a:uFillTx/>
                  <a:latin typeface="+mn-lt"/>
                  <a:ea typeface="+mn-ea"/>
                  <a:cs typeface="+mn-cs"/>
                </a:endParaRPr>
              </a:p>
              <a:p>
                <a:pPr marL="171450" indent="-171450">
                  <a:buFont typeface="Arial" panose="020B0604020202020204" pitchFamily="34" charset="0"/>
                  <a:buChar char="•"/>
                </a:pP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If the base classifiers are independent—i.e., their errors are uncorrelated—then, the ensemble makes a wrong prediction only if more than half of the base classifiers predict incorrectly</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a:ln>
                      <a:noFill/>
                    </a:ln>
                    <a:solidFill>
                      <a:prstClr val="black"/>
                    </a:solidFill>
                    <a:effectLst/>
                    <a:uLnTx/>
                    <a:uFillTx/>
                    <a:latin typeface="Cambria Math"/>
                    <a:ea typeface="+mn-ea"/>
                    <a:cs typeface="Times New Roman" panose="02020603050405020304" pitchFamily="18" charset="0"/>
                  </a:rPr>
                  <a:t>𝑒</a:t>
                </a:r>
                <a:r>
                  <a:rPr kumimoji="0" lang="en-US" sz="2800" b="0" i="0"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a:t>_</a:t>
                </a:r>
                <a:r>
                  <a:rPr kumimoji="0" lang="en-US" sz="2800" b="0" i="0" u="none" strike="noStrike" kern="1200" cap="none" spc="0" normalizeH="0" baseline="0" noProof="0">
                    <a:ln>
                      <a:noFill/>
                    </a:ln>
                    <a:solidFill>
                      <a:prstClr val="black"/>
                    </a:solidFill>
                    <a:effectLst/>
                    <a:uLnTx/>
                    <a:uFillTx/>
                    <a:latin typeface="Cambria Math"/>
                    <a:ea typeface="+mn-ea"/>
                    <a:cs typeface="Times New Roman" panose="02020603050405020304" pitchFamily="18" charset="0"/>
                  </a:rPr>
                  <a:t>𝑒𝑛𝑠𝑒𝑚𝑏𝑙𝑒=</a:t>
                </a:r>
                <a:r>
                  <a:rPr kumimoji="0" lang="en-US" sz="2800" b="0" i="0"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a:t>∑2_(</a:t>
                </a:r>
                <a:r>
                  <a:rPr kumimoji="0" lang="en-US" sz="2800" b="0" i="0" u="none" strike="noStrike" kern="1200" cap="none" spc="0" normalizeH="0" baseline="0" noProof="0">
                    <a:ln>
                      <a:noFill/>
                    </a:ln>
                    <a:solidFill>
                      <a:prstClr val="black"/>
                    </a:solidFill>
                    <a:effectLst/>
                    <a:uLnTx/>
                    <a:uFillTx/>
                    <a:latin typeface="Cambria Math"/>
                    <a:ea typeface="+mn-ea"/>
                    <a:cs typeface="Times New Roman" panose="02020603050405020304" pitchFamily="18" charset="0"/>
                  </a:rPr>
                  <a:t>𝑖=</a:t>
                </a:r>
                <a:r>
                  <a:rPr kumimoji="0" lang="en-US" sz="2800" b="0" i="0"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a:t>[</a:t>
                </a:r>
                <a:r>
                  <a:rPr kumimoji="0" lang="en-US" sz="2800" b="0" i="0" u="none" strike="noStrike" kern="1200" cap="none" spc="0" normalizeH="0" baseline="0" noProof="0">
                    <a:ln>
                      <a:noFill/>
                    </a:ln>
                    <a:solidFill>
                      <a:prstClr val="black"/>
                    </a:solidFill>
                    <a:effectLst/>
                    <a:uLnTx/>
                    <a:uFillTx/>
                    <a:latin typeface="Cambria Math"/>
                    <a:ea typeface="+mn-ea"/>
                    <a:cs typeface="Times New Roman" panose="02020603050405020304" pitchFamily="18" charset="0"/>
                  </a:rPr>
                  <a:t>𝑛</a:t>
                </a:r>
                <a:r>
                  <a:rPr kumimoji="0" lang="en-US" sz="2800" b="0" i="0"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a:t>/</a:t>
                </a:r>
                <a:r>
                  <a:rPr kumimoji="0" lang="en-US" sz="2800" b="0" i="0" u="none" strike="noStrike" kern="1200" cap="none" spc="0" normalizeH="0" baseline="0" noProof="0">
                    <a:ln>
                      <a:noFill/>
                    </a:ln>
                    <a:solidFill>
                      <a:prstClr val="black"/>
                    </a:solidFill>
                    <a:effectLst/>
                    <a:uLnTx/>
                    <a:uFillTx/>
                    <a:latin typeface="Cambria Math"/>
                    <a:ea typeface="+mn-ea"/>
                    <a:cs typeface="Times New Roman" panose="02020603050405020304" pitchFamily="18" charset="0"/>
                  </a:rPr>
                  <a:t>2</a:t>
                </a:r>
                <a:r>
                  <a:rPr kumimoji="0" lang="en-US" sz="2800" b="0" i="0"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a:t>]</a:t>
                </a:r>
                <a:r>
                  <a:rPr kumimoji="0" lang="en-US" sz="2800" b="0" i="0" u="none" strike="noStrike" kern="1200" cap="none" spc="0" normalizeH="0" baseline="0" noProof="0">
                    <a:ln>
                      <a:noFill/>
                    </a:ln>
                    <a:solidFill>
                      <a:prstClr val="black"/>
                    </a:solidFill>
                    <a:effectLst/>
                    <a:uLnTx/>
                    <a:uFillTx/>
                    <a:latin typeface="Cambria Math"/>
                    <a:ea typeface="+mn-ea"/>
                    <a:cs typeface="Times New Roman" panose="02020603050405020304" pitchFamily="18" charset="0"/>
                  </a:rPr>
                  <a:t>+1</a:t>
                </a:r>
                <a:r>
                  <a:rPr kumimoji="0" lang="en-US" sz="2800" b="0" i="0"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a:t>)^</a:t>
                </a:r>
                <a:r>
                  <a:rPr kumimoji="0" lang="en-US" sz="2800" b="0" i="0" u="none" strike="noStrike" kern="1200" cap="none" spc="0" normalizeH="0" baseline="0" noProof="0">
                    <a:ln>
                      <a:noFill/>
                    </a:ln>
                    <a:solidFill>
                      <a:prstClr val="black"/>
                    </a:solidFill>
                    <a:effectLst/>
                    <a:uLnTx/>
                    <a:uFillTx/>
                    <a:latin typeface="Cambria Math"/>
                    <a:ea typeface="+mn-ea"/>
                    <a:cs typeface="Times New Roman" panose="02020603050405020304" pitchFamily="18" charset="0"/>
                  </a:rPr>
                  <a:t>𝑛</a:t>
                </a:r>
                <a:r>
                  <a:rPr kumimoji="0" lang="en-US" sz="2800" b="0" i="0"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a:t>▒(■8(</a:t>
                </a:r>
                <a:r>
                  <a:rPr kumimoji="0" lang="en-US" sz="2800" b="0" i="0" u="none" strike="noStrike" kern="1200" cap="none" spc="0" normalizeH="0" baseline="0" noProof="0">
                    <a:ln>
                      <a:noFill/>
                    </a:ln>
                    <a:solidFill>
                      <a:prstClr val="black"/>
                    </a:solidFill>
                    <a:effectLst/>
                    <a:uLnTx/>
                    <a:uFillTx/>
                    <a:latin typeface="Cambria Math"/>
                    <a:ea typeface="+mn-ea"/>
                    <a:cs typeface="Times New Roman" panose="02020603050405020304" pitchFamily="18" charset="0"/>
                  </a:rPr>
                  <a:t>𝑛</a:t>
                </a:r>
                <a:r>
                  <a:rPr kumimoji="0" lang="en-US" sz="2800" b="0" i="0"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a:t>@</a:t>
                </a:r>
                <a:r>
                  <a:rPr kumimoji="0" lang="en-US" sz="2800" b="0" i="0" u="none" strike="noStrike" kern="1200" cap="none" spc="0" normalizeH="0" baseline="0" noProof="0">
                    <a:ln>
                      <a:noFill/>
                    </a:ln>
                    <a:solidFill>
                      <a:prstClr val="black"/>
                    </a:solidFill>
                    <a:effectLst/>
                    <a:uLnTx/>
                    <a:uFillTx/>
                    <a:latin typeface="Cambria Math"/>
                    <a:ea typeface="+mn-ea"/>
                    <a:cs typeface="Times New Roman" panose="02020603050405020304" pitchFamily="18" charset="0"/>
                  </a:rPr>
                  <a:t>𝑖</a:t>
                </a:r>
                <a:r>
                  <a:rPr kumimoji="0" lang="en-US" sz="2800" b="0" i="0"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a:t>))  </a:t>
                </a:r>
                <a:r>
                  <a:rPr kumimoji="0" lang="en-US" sz="2800" b="0" i="0" u="none" strike="noStrike" kern="1200" cap="none" spc="0" normalizeH="0" baseline="0" noProof="0">
                    <a:ln>
                      <a:noFill/>
                    </a:ln>
                    <a:solidFill>
                      <a:prstClr val="black"/>
                    </a:solidFill>
                    <a:effectLst/>
                    <a:uLnTx/>
                    <a:uFillTx/>
                    <a:latin typeface="Cambria Math"/>
                    <a:ea typeface="Cambria Math"/>
                    <a:cs typeface="Times New Roman" panose="02020603050405020304" pitchFamily="18" charset="0"/>
                  </a:rPr>
                  <a:t>𝜖</a:t>
                </a:r>
                <a:r>
                  <a:rPr kumimoji="0" lang="en-US" sz="2800" b="0" i="0"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a:t>^</a:t>
                </a:r>
                <a:r>
                  <a:rPr kumimoji="0" lang="en-US" sz="2800" b="0" i="0" u="none" strike="noStrike" kern="1200" cap="none" spc="0" normalizeH="0" baseline="0" noProof="0">
                    <a:ln>
                      <a:noFill/>
                    </a:ln>
                    <a:solidFill>
                      <a:prstClr val="black"/>
                    </a:solidFill>
                    <a:effectLst/>
                    <a:uLnTx/>
                    <a:uFillTx/>
                    <a:latin typeface="Cambria Math"/>
                    <a:ea typeface="+mn-ea"/>
                    <a:cs typeface="Times New Roman" panose="02020603050405020304" pitchFamily="18" charset="0"/>
                  </a:rPr>
                  <a:t>𝑖</a:t>
                </a:r>
                <a:r>
                  <a:rPr kumimoji="0" lang="en-US" sz="2800" b="0" i="0"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a:t> (</a:t>
                </a:r>
                <a:r>
                  <a:rPr kumimoji="0" lang="en-US" sz="2800" b="0" i="0" u="none" strike="noStrike" kern="1200" cap="none" spc="0" normalizeH="0" baseline="0" noProof="0">
                    <a:ln>
                      <a:noFill/>
                    </a:ln>
                    <a:solidFill>
                      <a:prstClr val="black"/>
                    </a:solidFill>
                    <a:effectLst/>
                    <a:uLnTx/>
                    <a:uFillTx/>
                    <a:latin typeface="Cambria Math"/>
                    <a:ea typeface="+mn-ea"/>
                    <a:cs typeface="Times New Roman" panose="02020603050405020304" pitchFamily="18" charset="0"/>
                  </a:rPr>
                  <a:t>1−</a:t>
                </a:r>
                <a:r>
                  <a:rPr kumimoji="0" lang="en-US" sz="2800" b="0" i="0" u="none" strike="noStrike" kern="1200" cap="none" spc="0" normalizeH="0" baseline="0" noProof="0">
                    <a:ln>
                      <a:noFill/>
                    </a:ln>
                    <a:solidFill>
                      <a:prstClr val="black"/>
                    </a:solidFill>
                    <a:effectLst/>
                    <a:uLnTx/>
                    <a:uFillTx/>
                    <a:latin typeface="Cambria Math"/>
                    <a:ea typeface="Cambria Math"/>
                    <a:cs typeface="Times New Roman" panose="02020603050405020304" pitchFamily="18" charset="0"/>
                  </a:rPr>
                  <a:t>𝜀</a:t>
                </a:r>
                <a:r>
                  <a:rPr kumimoji="0" lang="en-US" sz="2800" b="0" i="0" u="none" strike="noStrike" kern="1200" cap="none" spc="0" normalizeH="0" baseline="0" noProof="0">
                    <a:ln>
                      <a:noFill/>
                    </a:ln>
                    <a:solidFill>
                      <a:prstClr val="black"/>
                    </a:solidFill>
                    <a:effectLst/>
                    <a:uLnTx/>
                    <a:uFillTx/>
                    <a:latin typeface="Cambria Math" panose="02040503050406030204" pitchFamily="18" charset="0"/>
                    <a:ea typeface="Cambria Math"/>
                    <a:cs typeface="Times New Roman" panose="02020603050405020304" pitchFamily="18" charset="0"/>
                  </a:rPr>
                  <a:t>)</a:t>
                </a:r>
                <a:r>
                  <a:rPr kumimoji="0" lang="en-US" sz="2800" b="0" i="0"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a:t>^(</a:t>
                </a:r>
                <a:r>
                  <a:rPr kumimoji="0" lang="en-US" sz="2800" b="0" i="0" u="none" strike="noStrike" kern="1200" cap="none" spc="0" normalizeH="0" baseline="0" noProof="0">
                    <a:ln>
                      <a:noFill/>
                    </a:ln>
                    <a:solidFill>
                      <a:prstClr val="black"/>
                    </a:solidFill>
                    <a:effectLst/>
                    <a:uLnTx/>
                    <a:uFillTx/>
                    <a:latin typeface="Cambria Math"/>
                    <a:ea typeface="+mn-ea"/>
                    <a:cs typeface="Times New Roman" panose="02020603050405020304" pitchFamily="18" charset="0"/>
                  </a:rPr>
                  <a:t>𝑛−𝑖</a:t>
                </a:r>
                <a:r>
                  <a:rPr kumimoji="0" lang="en-US" sz="2800" b="0" i="0"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a:t>)</a:t>
                </a:r>
                <a:endPar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In practice, it is difficult to ensure total independence among the base classifiers. Improvements in accuracies have been observed in ensemble methods in which the base classifiers are slightly correlated.</a:t>
                </a:r>
              </a:p>
            </p:txBody>
          </p:sp>
        </mc:Fallback>
      </mc:AlternateContent>
      <p:sp>
        <p:nvSpPr>
          <p:cNvPr id="4" name="Slide Number Placeholder 3"/>
          <p:cNvSpPr>
            <a:spLocks noGrp="1"/>
          </p:cNvSpPr>
          <p:nvPr>
            <p:ph type="sldNum" sz="quarter" idx="10"/>
          </p:nvPr>
        </p:nvSpPr>
        <p:spPr/>
        <p:txBody>
          <a:bodyPr/>
          <a:lstStyle/>
          <a:p>
            <a:fld id="{4D0263E5-2B0D-460B-AB19-C4AF88B34E9B}" type="slidenum">
              <a:rPr lang="en-US" smtClean="0"/>
              <a:t>20</a:t>
            </a:fld>
            <a:endParaRPr lang="en-US"/>
          </a:p>
        </p:txBody>
      </p:sp>
    </p:spTree>
    <p:extLst>
      <p:ext uri="{BB962C8B-B14F-4D97-AF65-F5344CB8AC3E}">
        <p14:creationId xmlns:p14="http://schemas.microsoft.com/office/powerpoint/2010/main" val="21025052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Picture 1:</a:t>
            </a:r>
            <a:r>
              <a:rPr lang="en-US" dirty="0" smtClean="0"/>
              <a:t> To use Bagging or Boosting you must select a base learner algorithm. For example, if we choose a classification tree, Bagging and Boosting would consist of a pool of trees as big as we want.</a:t>
            </a:r>
          </a:p>
          <a:p>
            <a:endParaRPr lang="en-US" dirty="0" smtClean="0"/>
          </a:p>
          <a:p>
            <a:r>
              <a:rPr lang="en-US" b="1" dirty="0" smtClean="0">
                <a:effectLst/>
              </a:rPr>
              <a:t>Picture 2:</a:t>
            </a:r>
            <a:r>
              <a:rPr lang="en-US" dirty="0" smtClean="0">
                <a:effectLst/>
              </a:rPr>
              <a:t> Bagging and Boosting get N learners by generating additional data in the training stage. N new training data sets are produced by </a:t>
            </a:r>
            <a:r>
              <a:rPr lang="en-US" b="1" dirty="0" smtClean="0">
                <a:effectLst/>
              </a:rPr>
              <a:t>random sampling with replacement</a:t>
            </a:r>
            <a:r>
              <a:rPr lang="en-US" dirty="0" smtClean="0">
                <a:effectLst/>
              </a:rPr>
              <a:t> from the original set. By sampling with replacement some observations may be repeated in each new training data set.</a:t>
            </a:r>
            <a:r>
              <a:rPr lang="en-US" baseline="0" dirty="0" smtClean="0">
                <a:effectLst/>
              </a:rPr>
              <a:t> </a:t>
            </a:r>
            <a:r>
              <a:rPr lang="en-US" dirty="0" smtClean="0">
                <a:effectLst/>
              </a:rPr>
              <a:t>In the case of Bagging, any element has the same probability to appear in a new data set. However, for Boosting the observations are weighted and therefore some of them will take part in the new sets more often.</a:t>
            </a:r>
            <a:r>
              <a:rPr lang="en-US" baseline="0" dirty="0" smtClean="0">
                <a:effectLst/>
              </a:rPr>
              <a:t> </a:t>
            </a:r>
            <a:r>
              <a:rPr lang="en-US" dirty="0" smtClean="0"/>
              <a:t>These multiple sets are used to train the same learner algorithm and therefore different classifiers are produced.</a:t>
            </a:r>
          </a:p>
          <a:p>
            <a:endParaRPr lang="en-US" dirty="0" smtClean="0">
              <a:effectLst/>
            </a:endParaRPr>
          </a:p>
          <a:p>
            <a:r>
              <a:rPr lang="en-US" b="1" dirty="0" smtClean="0"/>
              <a:t>Picture 3:</a:t>
            </a:r>
            <a:r>
              <a:rPr lang="en-US" dirty="0" smtClean="0"/>
              <a:t> While the training stage is parallel for Bagging (i.e., each model is built independently), Boosting builds the new learner in a sequential way.</a:t>
            </a:r>
            <a:r>
              <a:rPr lang="en-US" baseline="0" dirty="0" smtClean="0"/>
              <a:t> </a:t>
            </a:r>
            <a:r>
              <a:rPr lang="en-US" dirty="0" smtClean="0"/>
              <a:t>In Boosting algorithms each classifier is trained on data, taking into account the previous classifiers’ success. After each training step, the weights are</a:t>
            </a:r>
            <a:r>
              <a:rPr lang="en-US" baseline="0" dirty="0" smtClean="0"/>
              <a:t> </a:t>
            </a:r>
            <a:r>
              <a:rPr lang="en-US" dirty="0" smtClean="0"/>
              <a:t>redistributed. M</a:t>
            </a:r>
            <a:r>
              <a:rPr lang="en-US" b="1" dirty="0" smtClean="0"/>
              <a:t>isclassified data increases its weights</a:t>
            </a:r>
            <a:r>
              <a:rPr lang="en-US" dirty="0" smtClean="0"/>
              <a:t> to emphasize the most difficult cases. In this way, subsequent learners will focus on them during their training.</a:t>
            </a:r>
            <a:r>
              <a:rPr lang="en-US" baseline="0" dirty="0" smtClean="0"/>
              <a:t> </a:t>
            </a:r>
          </a:p>
          <a:p>
            <a:endParaRPr lang="en-US" baseline="0" dirty="0" smtClean="0">
              <a:effectLst/>
            </a:endParaRPr>
          </a:p>
          <a:p>
            <a:r>
              <a:rPr lang="en-US" b="1" dirty="0" smtClean="0"/>
              <a:t>Picture 4:</a:t>
            </a:r>
            <a:r>
              <a:rPr lang="en-US" dirty="0" smtClean="0"/>
              <a:t> Some of the Boosting techniques include an extra-condition to keep or discard a single learner. For example, in </a:t>
            </a:r>
            <a:r>
              <a:rPr lang="en-US" dirty="0" err="1" smtClean="0"/>
              <a:t>AdaBoost</a:t>
            </a:r>
            <a:r>
              <a:rPr lang="en-US" dirty="0" smtClean="0"/>
              <a:t>, the most renowned, an error less than 50% is required to maintain the model; otherwise, the iteration is repeated until achieving a learner better than a random guess.</a:t>
            </a:r>
          </a:p>
          <a:p>
            <a:endParaRPr lang="en-US" baseline="0" dirty="0" smtClean="0">
              <a:effectLst/>
            </a:endParaRPr>
          </a:p>
          <a:p>
            <a:r>
              <a:rPr lang="en-US" b="1" dirty="0" smtClean="0"/>
              <a:t>Picture 5: </a:t>
            </a:r>
            <a:r>
              <a:rPr lang="en-US" dirty="0" smtClean="0"/>
              <a:t>To predict the class of new data we only need to </a:t>
            </a:r>
            <a:r>
              <a:rPr lang="en-US" b="1" dirty="0" smtClean="0"/>
              <a:t>apply the N learners to the new observations.</a:t>
            </a:r>
            <a:r>
              <a:rPr lang="en-US" dirty="0" smtClean="0"/>
              <a:t> In Bagging the result is obtained by averaging the responses of the N learners (or majority vote). However, Boosting assigns a second set of weights, this time for the N classifiers, in order to take a </a:t>
            </a:r>
            <a:r>
              <a:rPr lang="en-US" b="1" dirty="0" smtClean="0"/>
              <a:t>weighted average</a:t>
            </a:r>
            <a:r>
              <a:rPr lang="en-US" dirty="0" smtClean="0"/>
              <a:t> of their estimates. In the Boosting training stage, the algorithm allocates weights to each resulting model. A learner with good a classification result on the training data will be assigned a higher weight than a poor one. So when evaluating a new learner, Boosting needs to keep track of learners’ errors, too. </a:t>
            </a:r>
            <a:endParaRPr lang="en-US" dirty="0" smtClean="0">
              <a:effectLst/>
            </a:endParaRPr>
          </a:p>
          <a:p>
            <a:endParaRPr lang="en-US" dirty="0" smtClean="0">
              <a:effectLst/>
            </a:endParaRPr>
          </a:p>
          <a:p>
            <a:r>
              <a:rPr lang="en-US" dirty="0" smtClean="0"/>
              <a:t> </a:t>
            </a:r>
            <a:endParaRPr lang="en-US" dirty="0"/>
          </a:p>
        </p:txBody>
      </p:sp>
      <p:sp>
        <p:nvSpPr>
          <p:cNvPr id="4" name="Slide Number Placeholder 3"/>
          <p:cNvSpPr>
            <a:spLocks noGrp="1"/>
          </p:cNvSpPr>
          <p:nvPr>
            <p:ph type="sldNum" sz="quarter" idx="10"/>
          </p:nvPr>
        </p:nvSpPr>
        <p:spPr/>
        <p:txBody>
          <a:bodyPr/>
          <a:lstStyle/>
          <a:p>
            <a:fld id="{8D680E52-2F15-440B-B8F5-CBF08A55979E}" type="slidenum">
              <a:rPr lang="en-US" smtClean="0"/>
              <a:t>21</a:t>
            </a:fld>
            <a:endParaRPr lang="en-US"/>
          </a:p>
        </p:txBody>
      </p:sp>
    </p:spTree>
    <p:extLst>
      <p:ext uri="{BB962C8B-B14F-4D97-AF65-F5344CB8AC3E}">
        <p14:creationId xmlns:p14="http://schemas.microsoft.com/office/powerpoint/2010/main" val="9671225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Each tree is planted and grown as follows:</a:t>
            </a:r>
          </a:p>
          <a:p>
            <a:pPr marL="228600" indent="-228600">
              <a:buFont typeface="Arial" panose="020B0604020202020204" pitchFamily="34" charset="0"/>
              <a:buAutoNum type="arabicPeriod"/>
            </a:pPr>
            <a:r>
              <a:rPr lang="en-US" dirty="0" smtClean="0"/>
              <a:t>Assume number of cases in the training set is N. Then, sample of these N cases is taken at random but with replacement. This sample will be the training set for growing the tree.</a:t>
            </a:r>
          </a:p>
          <a:p>
            <a:pPr marL="228600" indent="-228600">
              <a:buFont typeface="Arial" panose="020B0604020202020204" pitchFamily="34" charset="0"/>
              <a:buAutoNum type="arabicPeriod"/>
            </a:pPr>
            <a:r>
              <a:rPr lang="en-US" dirty="0" smtClean="0"/>
              <a:t>If there are M input variables, a number of m &lt; M is specified such that at each node, m variables are selected at random out of the M. The best split on these m is used to split the node. The value of m is held constant while we grow the forest.</a:t>
            </a:r>
          </a:p>
          <a:p>
            <a:pPr marL="228600" indent="-228600">
              <a:buFont typeface="Arial" panose="020B0604020202020204" pitchFamily="34" charset="0"/>
              <a:buAutoNum type="arabicPeriod"/>
            </a:pPr>
            <a:r>
              <a:rPr lang="en-US" dirty="0" smtClean="0"/>
              <a:t>Each tree is grown to the largest extent possible and there is no pruning.</a:t>
            </a:r>
          </a:p>
          <a:p>
            <a:pPr marL="228600" indent="-228600">
              <a:buFont typeface="Arial" panose="020B0604020202020204" pitchFamily="34" charset="0"/>
              <a:buAutoNum type="arabicPeriod"/>
            </a:pPr>
            <a:r>
              <a:rPr lang="en-US" dirty="0" smtClean="0"/>
              <a:t>Predict new data by aggregating the predictions of the </a:t>
            </a:r>
            <a:r>
              <a:rPr lang="en-US" dirty="0" err="1" smtClean="0"/>
              <a:t>ntree</a:t>
            </a:r>
            <a:r>
              <a:rPr lang="en-US" dirty="0" smtClean="0"/>
              <a:t> trees (i.e., majority votes for classification).</a:t>
            </a:r>
          </a:p>
          <a:p>
            <a:pPr marL="0" indent="0">
              <a:buFont typeface="Arial" panose="020B0604020202020204" pitchFamily="34" charset="0"/>
              <a:buNone/>
            </a:pPr>
            <a:endParaRPr lang="en-US" dirty="0" smtClean="0"/>
          </a:p>
          <a:p>
            <a:pPr marL="171450" indent="-171450">
              <a:buFont typeface="Arial" panose="020B0604020202020204" pitchFamily="34" charset="0"/>
              <a:buChar char="•"/>
            </a:pPr>
            <a:r>
              <a:rPr lang="en-US" dirty="0" smtClean="0"/>
              <a:t>Why take random sample with replacement?</a:t>
            </a:r>
          </a:p>
          <a:p>
            <a:pPr marL="228600" indent="-228600">
              <a:buFont typeface="Arial" panose="020B0604020202020204" pitchFamily="34" charset="0"/>
              <a:buAutoNum type="arabicPeriod"/>
            </a:pPr>
            <a:r>
              <a:rPr lang="en-US" dirty="0" smtClean="0"/>
              <a:t>This step is the bagging method. Bagging, known as bootstrap aggregating, is a technique that repeatedly samples (with replacement) from a data set according to a uniform probability distribution. Each bootstrap sample has the same size as the original data. Because the sampling is done with replacement, some instances may appear several times in the same training set, while others may be omitted from the training set. On average, a bootstrap sample contains approximately 63% of the original training data. Random sample with replacement ensures that every sample has an equal probability of being selected. Bagging does not focus on any particular instance of the training data. It is therefore less susceptible to model </a:t>
            </a:r>
            <a:r>
              <a:rPr lang="en-US" dirty="0" err="1" smtClean="0"/>
              <a:t>overfitting</a:t>
            </a:r>
            <a:r>
              <a:rPr lang="en-US" dirty="0" smtClean="0"/>
              <a:t> when applied to noisy data. </a:t>
            </a:r>
          </a:p>
          <a:p>
            <a:pPr marL="228600" indent="-228600">
              <a:buFont typeface="Arial" panose="020B0604020202020204" pitchFamily="34" charset="0"/>
              <a:buAutoNum type="arabicPeriod"/>
            </a:pPr>
            <a:endParaRPr lang="en-US" dirty="0" smtClean="0"/>
          </a:p>
          <a:p>
            <a:pPr marL="171450" indent="-171450">
              <a:buFont typeface="Arial" panose="020B0604020202020204" pitchFamily="34" charset="0"/>
              <a:buChar char="•"/>
            </a:pPr>
            <a:r>
              <a:rPr lang="en-US" dirty="0" smtClean="0"/>
              <a:t>Why take random selection of subset of features?</a:t>
            </a:r>
          </a:p>
          <a:p>
            <a:pPr marL="228600" indent="-228600">
              <a:buFont typeface="Arial" panose="020B0604020202020204" pitchFamily="34" charset="0"/>
              <a:buAutoNum type="arabicPeriod"/>
            </a:pPr>
            <a:r>
              <a:rPr lang="en-US" b="0" i="0" u="none" strike="noStrike" dirty="0" smtClean="0">
                <a:effectLst/>
                <a:latin typeface="medium-content-serif-font"/>
              </a:rPr>
              <a:t>Decision trees aspire to minimize the cost, which means they make use of strongest predictors/classifiers for splitting the branches. </a:t>
            </a:r>
            <a:r>
              <a:rPr lang="en-US" b="0" i="1" u="none" strike="noStrike" dirty="0" smtClean="0">
                <a:effectLst/>
                <a:latin typeface="medium-content-serif-font"/>
              </a:rPr>
              <a:t>So, most of the trees made from bootstrapped samples would use the same strong predictor in different splits. This relates the trees and leads to variance</a:t>
            </a:r>
            <a:r>
              <a:rPr lang="en-US" b="0" i="0" u="none" strike="noStrike" dirty="0" smtClean="0">
                <a:effectLst/>
                <a:latin typeface="medium-content-serif-font"/>
              </a:rPr>
              <a:t>. </a:t>
            </a:r>
            <a:r>
              <a:rPr lang="en-US" b="0" i="1" u="none" strike="noStrike" dirty="0" smtClean="0">
                <a:effectLst/>
                <a:latin typeface="medium-content-slab-serif-font"/>
              </a:rPr>
              <a:t>We can improve the prediction accuracy of Bagged Trees using Random Forests. </a:t>
            </a:r>
            <a:r>
              <a:rPr lang="en-US" sz="1200" b="0" i="0" u="none" strike="noStrike" kern="1200" dirty="0" smtClean="0">
                <a:solidFill>
                  <a:schemeClr val="tx1"/>
                </a:solidFill>
                <a:effectLst/>
                <a:latin typeface="+mn-lt"/>
                <a:ea typeface="+mn-ea"/>
                <a:cs typeface="+mn-cs"/>
              </a:rPr>
              <a:t>While splitting branches of any tree, a random sampled of </a:t>
            </a:r>
            <a:r>
              <a:rPr lang="en-US" sz="1200" b="0" i="1" u="none" strike="noStrike" kern="1200" dirty="0" smtClean="0">
                <a:solidFill>
                  <a:schemeClr val="tx1"/>
                </a:solidFill>
                <a:effectLst/>
                <a:latin typeface="+mn-lt"/>
                <a:ea typeface="+mn-ea"/>
                <a:cs typeface="+mn-cs"/>
              </a:rPr>
              <a:t>m</a:t>
            </a:r>
            <a:r>
              <a:rPr lang="en-US" sz="1200" b="0" i="0" u="none" strike="noStrike" kern="1200" dirty="0" smtClean="0">
                <a:solidFill>
                  <a:schemeClr val="tx1"/>
                </a:solidFill>
                <a:effectLst/>
                <a:latin typeface="+mn-lt"/>
                <a:ea typeface="+mn-ea"/>
                <a:cs typeface="+mn-cs"/>
              </a:rPr>
              <a:t> predictors is chosen as split candidates from the full set of </a:t>
            </a:r>
            <a:r>
              <a:rPr lang="en-US" sz="1200" b="0" i="1" u="none" strike="noStrike" kern="1200" dirty="0" smtClean="0">
                <a:solidFill>
                  <a:schemeClr val="tx1"/>
                </a:solidFill>
                <a:effectLst/>
                <a:latin typeface="+mn-lt"/>
                <a:ea typeface="+mn-ea"/>
                <a:cs typeface="+mn-cs"/>
              </a:rPr>
              <a:t>p</a:t>
            </a:r>
            <a:r>
              <a:rPr lang="en-US" sz="1200" b="0" i="0" u="none" strike="noStrike" kern="1200" dirty="0" smtClean="0">
                <a:solidFill>
                  <a:schemeClr val="tx1"/>
                </a:solidFill>
                <a:effectLst/>
                <a:latin typeface="+mn-lt"/>
                <a:ea typeface="+mn-ea"/>
                <a:cs typeface="+mn-cs"/>
              </a:rPr>
              <a:t> predictors. The split is then allowed to only use one of those </a:t>
            </a:r>
            <a:r>
              <a:rPr lang="en-US" sz="1200" b="0" i="1" u="none" strike="noStrike" kern="1200" dirty="0" smtClean="0">
                <a:solidFill>
                  <a:schemeClr val="tx1"/>
                </a:solidFill>
                <a:effectLst/>
                <a:latin typeface="+mn-lt"/>
                <a:ea typeface="+mn-ea"/>
                <a:cs typeface="+mn-cs"/>
              </a:rPr>
              <a:t>m</a:t>
            </a:r>
            <a:r>
              <a:rPr lang="en-US" sz="1200" b="0" i="0" u="none" strike="noStrike" kern="1200" dirty="0" smtClean="0">
                <a:solidFill>
                  <a:schemeClr val="tx1"/>
                </a:solidFill>
                <a:effectLst/>
                <a:latin typeface="+mn-lt"/>
                <a:ea typeface="+mn-ea"/>
                <a:cs typeface="+mn-cs"/>
              </a:rPr>
              <a:t> predictors. A fresh sample of </a:t>
            </a:r>
            <a:r>
              <a:rPr lang="en-US" sz="1200" b="0" i="1" u="none" strike="noStrike" kern="1200" dirty="0" smtClean="0">
                <a:solidFill>
                  <a:schemeClr val="tx1"/>
                </a:solidFill>
                <a:effectLst/>
                <a:latin typeface="+mn-lt"/>
                <a:ea typeface="+mn-ea"/>
                <a:cs typeface="+mn-cs"/>
              </a:rPr>
              <a:t>m</a:t>
            </a:r>
            <a:r>
              <a:rPr lang="en-US" sz="1200" b="0" i="0" u="none" strike="noStrike" kern="1200" dirty="0" smtClean="0">
                <a:solidFill>
                  <a:schemeClr val="tx1"/>
                </a:solidFill>
                <a:effectLst/>
                <a:latin typeface="+mn-lt"/>
                <a:ea typeface="+mn-ea"/>
                <a:cs typeface="+mn-cs"/>
              </a:rPr>
              <a:t> predictors is taken at each split. You can try different values and tune it using cross validation. </a:t>
            </a:r>
            <a:r>
              <a:rPr lang="en-US" b="0" i="0" u="none" strike="noStrike" dirty="0" smtClean="0">
                <a:effectLst/>
                <a:latin typeface="medium-content-serif-font"/>
              </a:rPr>
              <a:t>Thus, on average, (</a:t>
            </a:r>
            <a:r>
              <a:rPr lang="en-US" b="0" i="1" u="none" strike="noStrike" dirty="0" smtClean="0">
                <a:effectLst/>
                <a:latin typeface="medium-content-serif-font"/>
              </a:rPr>
              <a:t>p</a:t>
            </a:r>
            <a:r>
              <a:rPr lang="en-US" b="0" i="0" u="none" strike="noStrike" dirty="0" smtClean="0">
                <a:effectLst/>
                <a:latin typeface="medium-content-serif-font"/>
              </a:rPr>
              <a:t> — </a:t>
            </a:r>
            <a:r>
              <a:rPr lang="en-US" b="0" i="1" u="none" strike="noStrike" dirty="0" smtClean="0">
                <a:effectLst/>
                <a:latin typeface="medium-content-serif-font"/>
              </a:rPr>
              <a:t>m</a:t>
            </a:r>
            <a:r>
              <a:rPr lang="en-US" b="0" i="0" u="none" strike="noStrike" dirty="0" smtClean="0">
                <a:effectLst/>
                <a:latin typeface="medium-content-serif-font"/>
              </a:rPr>
              <a:t>) / </a:t>
            </a:r>
            <a:r>
              <a:rPr lang="en-US" b="0" i="1" u="none" strike="noStrike" dirty="0" smtClean="0">
                <a:effectLst/>
                <a:latin typeface="medium-content-serif-font"/>
              </a:rPr>
              <a:t>p</a:t>
            </a:r>
            <a:r>
              <a:rPr lang="en-US" b="0" i="0" u="none" strike="noStrike" dirty="0" smtClean="0">
                <a:effectLst/>
                <a:latin typeface="medium-content-serif-font"/>
              </a:rPr>
              <a:t> of the splits will not even consider the strong predictor. This is known as </a:t>
            </a:r>
            <a:r>
              <a:rPr lang="en-US" b="1" i="1" u="none" strike="noStrike" dirty="0" err="1" smtClean="0">
                <a:effectLst/>
                <a:latin typeface="medium-content-serif-font"/>
              </a:rPr>
              <a:t>decorrelating</a:t>
            </a:r>
            <a:r>
              <a:rPr lang="en-US" b="0" i="1" u="none" strike="noStrike" dirty="0" smtClean="0">
                <a:effectLst/>
                <a:latin typeface="medium-content-serif-font"/>
              </a:rPr>
              <a:t> the trees, as we fix the issue of each tree using same strong predictor.</a:t>
            </a:r>
          </a:p>
          <a:p>
            <a:pPr marL="228600" indent="-228600">
              <a:buFont typeface="Arial" panose="020B0604020202020204" pitchFamily="34" charset="0"/>
              <a:buAutoNum type="arabicPeriod"/>
            </a:pPr>
            <a:r>
              <a:rPr lang="en-US" dirty="0" smtClean="0"/>
              <a:t>Randomly select F input features to split at each node of the decision tree. The strength and correlation of random forests may depend on the size of F. if F is small, then the trees tend to be less correlated. On the other hand, the strength of the tree classifier tends to improve with a larger number of features. As a tradeoff, the number of features chosen is one of the parameters to turn and select. </a:t>
            </a:r>
          </a:p>
          <a:p>
            <a:pPr marL="0" indent="0">
              <a:buFont typeface="Arial" panose="020B0604020202020204" pitchFamily="34" charset="0"/>
              <a:buNone/>
            </a:pPr>
            <a:endParaRPr lang="en-US" dirty="0" smtClean="0"/>
          </a:p>
          <a:p>
            <a:pPr marL="171450" indent="-171450">
              <a:buFont typeface="Arial" panose="020B0604020202020204" pitchFamily="34" charset="0"/>
              <a:buChar char="•"/>
            </a:pPr>
            <a:r>
              <a:rPr lang="en-US" dirty="0" smtClean="0"/>
              <a:t>Why each tree is grown to the largest extent without pre- or post-pruning?</a:t>
            </a:r>
          </a:p>
          <a:p>
            <a:pPr marL="0" indent="0">
              <a:buFont typeface="Arial" panose="020B0604020202020204" pitchFamily="34" charset="0"/>
              <a:buNone/>
            </a:pPr>
            <a:r>
              <a:rPr lang="en-US" dirty="0" smtClean="0"/>
              <a:t>1. This may help reduce the bias present in the resulting tree. </a:t>
            </a:r>
          </a:p>
          <a:p>
            <a:endParaRPr lang="en-US" dirty="0"/>
          </a:p>
        </p:txBody>
      </p:sp>
      <p:sp>
        <p:nvSpPr>
          <p:cNvPr id="4" name="Slide Number Placeholder 3"/>
          <p:cNvSpPr>
            <a:spLocks noGrp="1"/>
          </p:cNvSpPr>
          <p:nvPr>
            <p:ph type="sldNum" sz="quarter" idx="10"/>
          </p:nvPr>
        </p:nvSpPr>
        <p:spPr/>
        <p:txBody>
          <a:bodyPr/>
          <a:lstStyle/>
          <a:p>
            <a:fld id="{8D680E52-2F15-440B-B8F5-CBF08A55979E}" type="slidenum">
              <a:rPr lang="en-US" smtClean="0"/>
              <a:t>22</a:t>
            </a:fld>
            <a:endParaRPr lang="en-US"/>
          </a:p>
        </p:txBody>
      </p:sp>
    </p:spTree>
    <p:extLst>
      <p:ext uri="{BB962C8B-B14F-4D97-AF65-F5344CB8AC3E}">
        <p14:creationId xmlns:p14="http://schemas.microsoft.com/office/powerpoint/2010/main" val="41862697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Each tree is planted and grown as follows:</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Assume number of cases in the training set is N. Then, sample of these N cases is taken at random but with replacement. This sample will be the training set for growing the tree.</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If there are M input variables, a number of m &lt; M is specified such that at each node, m variables are selected at random out of the M. The best split on these m is used to split the node. The value of m is held constant while we grow the forest.</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Each tree is grown to the largest extent possible and there is no pruning.</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Predict new data by aggregating the predictions of the </a:t>
            </a:r>
            <a:r>
              <a:rPr kumimoji="0" lang="en-US" sz="1200" b="0" i="0" u="none" strike="noStrike" kern="1200" cap="none" spc="0" normalizeH="0" baseline="0" noProof="0" dirty="0" err="1" smtClean="0">
                <a:ln>
                  <a:noFill/>
                </a:ln>
                <a:solidFill>
                  <a:prstClr val="black"/>
                </a:solidFill>
                <a:effectLst/>
                <a:uLnTx/>
                <a:uFillTx/>
                <a:latin typeface="+mn-lt"/>
                <a:ea typeface="+mn-ea"/>
                <a:cs typeface="+mn-cs"/>
              </a:rPr>
              <a:t>ntree</a:t>
            </a:r>
            <a:r>
              <a:rPr kumimoji="0" lang="en-US" sz="1200" b="0" i="0" u="none" strike="noStrike" kern="1200" cap="none" spc="0" normalizeH="0" baseline="0" noProof="0" dirty="0" smtClean="0">
                <a:ln>
                  <a:noFill/>
                </a:ln>
                <a:solidFill>
                  <a:prstClr val="black"/>
                </a:solidFill>
                <a:effectLst/>
                <a:uLnTx/>
                <a:uFillTx/>
                <a:latin typeface="+mn-lt"/>
                <a:ea typeface="+mn-ea"/>
                <a:cs typeface="+mn-cs"/>
              </a:rPr>
              <a:t> trees (i.e., majority votes for classification).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Why take random sample with replacement?</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This step is the bagging method. Bagging, known as bootstrap aggregating, is a technique that repeatedly samples (with replacement) from a data set according to a uniform probability distribution. Each bootstrap sample has the same size as the original data. Because the sampling is done with replacement, some instances may appear several times in the same training set, while others may be omitted from the training set. On average, a bootstrap sample contains approximately 63% of the original training data. Random sample with replacement ensures that every sample has an equal probability of being selected. Bagging does not focus on any particular instance of the training data. It is therefore less susceptible to model </a:t>
            </a:r>
            <a:r>
              <a:rPr kumimoji="0" lang="en-US" sz="1200" b="0" i="0" u="none" strike="noStrike" kern="1200" cap="none" spc="0" normalizeH="0" baseline="0" noProof="0" dirty="0" err="1" smtClean="0">
                <a:ln>
                  <a:noFill/>
                </a:ln>
                <a:solidFill>
                  <a:prstClr val="black"/>
                </a:solidFill>
                <a:effectLst/>
                <a:uLnTx/>
                <a:uFillTx/>
                <a:latin typeface="+mn-lt"/>
                <a:ea typeface="+mn-ea"/>
                <a:cs typeface="+mn-cs"/>
              </a:rPr>
              <a:t>overfitting</a:t>
            </a:r>
            <a:r>
              <a:rPr kumimoji="0" lang="en-US" sz="1200" b="0" i="0" u="none" strike="noStrike" kern="1200" cap="none" spc="0" normalizeH="0" baseline="0" noProof="0" dirty="0" smtClean="0">
                <a:ln>
                  <a:noFill/>
                </a:ln>
                <a:solidFill>
                  <a:prstClr val="black"/>
                </a:solidFill>
                <a:effectLst/>
                <a:uLnTx/>
                <a:uFillTx/>
                <a:latin typeface="+mn-lt"/>
                <a:ea typeface="+mn-ea"/>
                <a:cs typeface="+mn-cs"/>
              </a:rPr>
              <a:t> when applied to noisy data. </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endParaRPr kumimoji="0" lang="en-US" sz="1200" b="0" i="0" u="none" strike="noStrike" kern="1200" cap="none" spc="0" normalizeH="0" baseline="0" noProof="0" dirty="0" smtClean="0">
              <a:ln>
                <a:noFill/>
              </a:ln>
              <a:solidFill>
                <a:prstClr val="black"/>
              </a:solidFill>
              <a:effectLst/>
              <a:uLnTx/>
              <a:uFillTx/>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Why take random selection of subset of features?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1. Randomly select F input features to split at each node of the decision tree. The strength and correlation of random forests may depend on the size of F. if F is small, then the trees tend to be less correlated. On the other hand, the strength of the tree classifier tends to improve with a larger number of features. As a tradeoff, the number of features chosen is one of the parameters to turn and select.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Why each tree is grown to the largest extent without pre- or post-pruning?</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1. This may help reduce the bias present in the resulting tree. </a:t>
            </a:r>
          </a:p>
          <a:p>
            <a:endParaRPr lang="en-US" dirty="0"/>
          </a:p>
          <a:p>
            <a:pPr marL="171450" indent="-171450">
              <a:buFont typeface="Arial" panose="020B0604020202020204" pitchFamily="34" charset="0"/>
              <a:buChar char="•"/>
            </a:pPr>
            <a:r>
              <a:rPr lang="en-US" dirty="0" smtClean="0"/>
              <a:t>Tree boosting vs. random forest:</a:t>
            </a:r>
          </a:p>
          <a:p>
            <a:pPr marL="228600" indent="-228600">
              <a:buFont typeface="Arial" panose="020B0604020202020204" pitchFamily="34" charset="0"/>
              <a:buAutoNum type="arabicPeriod"/>
            </a:pPr>
            <a:r>
              <a:rPr lang="en-US" dirty="0" smtClean="0"/>
              <a:t>Tree boosting: the base learners are decision trees, they are trained sequentially with the later trees focusing more on the mistakes made by the earlier ones. There is the dependence among the individual trees. </a:t>
            </a:r>
          </a:p>
          <a:p>
            <a:pPr marL="0" indent="0">
              <a:buFont typeface="Arial" panose="020B0604020202020204" pitchFamily="34" charset="0"/>
              <a:buNone/>
            </a:pPr>
            <a:r>
              <a:rPr lang="en-US" dirty="0" smtClean="0"/>
              <a:t>      Random forest: the base learners are decision trees, they are trained in parallel on different data subsets and using random features. The randomness makes the individual trees less dependent.</a:t>
            </a:r>
          </a:p>
          <a:p>
            <a:pPr marL="0" indent="0">
              <a:buFont typeface="Arial" panose="020B0604020202020204" pitchFamily="34" charset="0"/>
              <a:buNone/>
            </a:pPr>
            <a:r>
              <a:rPr lang="en-US" dirty="0" smtClean="0"/>
              <a:t>2. </a:t>
            </a:r>
          </a:p>
          <a:p>
            <a:endParaRPr lang="en-US" dirty="0" smtClean="0"/>
          </a:p>
        </p:txBody>
      </p:sp>
      <p:sp>
        <p:nvSpPr>
          <p:cNvPr id="4" name="Slide Number Placeholder 3"/>
          <p:cNvSpPr>
            <a:spLocks noGrp="1"/>
          </p:cNvSpPr>
          <p:nvPr>
            <p:ph type="sldNum" sz="quarter" idx="10"/>
          </p:nvPr>
        </p:nvSpPr>
        <p:spPr/>
        <p:txBody>
          <a:bodyPr/>
          <a:lstStyle/>
          <a:p>
            <a:fld id="{8D680E52-2F15-440B-B8F5-CBF08A55979E}" type="slidenum">
              <a:rPr lang="en-US" smtClean="0"/>
              <a:t>23</a:t>
            </a:fld>
            <a:endParaRPr lang="en-US"/>
          </a:p>
        </p:txBody>
      </p:sp>
    </p:spTree>
    <p:extLst>
      <p:ext uri="{BB962C8B-B14F-4D97-AF65-F5344CB8AC3E}">
        <p14:creationId xmlns:p14="http://schemas.microsoft.com/office/powerpoint/2010/main" val="4186269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a:ea typeface="Times New Roman"/>
                <a:cs typeface="+mn-cs"/>
              </a:rPr>
              <a:t>Our dataset for this project is a synthetic financial datasets for fraud detection downloaded from </a:t>
            </a:r>
            <a:r>
              <a:rPr kumimoji="0" lang="en-US" sz="1200" b="0" i="0" u="none" strike="noStrike" kern="1200" cap="none" spc="0" normalizeH="0" baseline="0" noProof="0" dirty="0" err="1">
                <a:ln>
                  <a:noFill/>
                </a:ln>
                <a:solidFill>
                  <a:prstClr val="black"/>
                </a:solidFill>
                <a:effectLst/>
                <a:uLnTx/>
                <a:uFillTx/>
                <a:latin typeface="Times New Roman"/>
                <a:ea typeface="Times New Roman"/>
                <a:cs typeface="+mn-cs"/>
              </a:rPr>
              <a:t>Kaggle</a:t>
            </a:r>
            <a:r>
              <a:rPr kumimoji="0" lang="en-US" sz="1200" b="0" i="0" u="none" strike="noStrike" kern="1200" cap="none" spc="0" normalizeH="0" baseline="0" noProof="0" dirty="0">
                <a:ln>
                  <a:noFill/>
                </a:ln>
                <a:solidFill>
                  <a:prstClr val="black"/>
                </a:solidFill>
                <a:effectLst/>
                <a:uLnTx/>
                <a:uFillTx/>
                <a:latin typeface="Times New Roman"/>
                <a:ea typeface="Times New Roman"/>
                <a:cs typeface="+mn-cs"/>
              </a:rPr>
              <a:t> Datasets (</a:t>
            </a:r>
            <a:r>
              <a:rPr kumimoji="0" lang="en-US" sz="1200" b="0" i="0" u="sng" strike="noStrike" kern="1200" cap="none" spc="0" normalizeH="0" baseline="0" noProof="0" dirty="0">
                <a:ln>
                  <a:noFill/>
                </a:ln>
                <a:solidFill>
                  <a:srgbClr val="1155CC"/>
                </a:solidFill>
                <a:effectLst/>
                <a:uLnTx/>
                <a:uFillTx/>
                <a:latin typeface="Times New Roman"/>
                <a:ea typeface="Times New Roman"/>
                <a:cs typeface="+mn-cs"/>
                <a:hlinkClick r:id="rId3"/>
              </a:rPr>
              <a:t>https://www.kaggle.com/ntnu-testimon/paysim1</a:t>
            </a:r>
            <a:r>
              <a:rPr kumimoji="0" lang="en-US" sz="1200" b="0" i="0" u="sng" strike="noStrike" kern="1200" cap="none" spc="0" normalizeH="0" baseline="0" noProof="0" dirty="0">
                <a:ln>
                  <a:noFill/>
                </a:ln>
                <a:solidFill>
                  <a:srgbClr val="000080"/>
                </a:solidFill>
                <a:effectLst/>
                <a:uLnTx/>
                <a:uFillTx/>
                <a:latin typeface="Times New Roman"/>
                <a:ea typeface="Times New Roman"/>
                <a:cs typeface="+mn-cs"/>
                <a:hlinkClick r:id="rId3"/>
              </a:rPr>
              <a:t>)</a:t>
            </a:r>
            <a:r>
              <a:rPr kumimoji="0" lang="en-US" sz="1200" b="0" i="0" u="none" strike="noStrike" kern="1200" cap="none" spc="0" normalizeH="0" baseline="0" noProof="0" dirty="0">
                <a:ln>
                  <a:noFill/>
                </a:ln>
                <a:solidFill>
                  <a:prstClr val="black"/>
                </a:solidFill>
                <a:effectLst/>
                <a:uLnTx/>
                <a:uFillTx/>
                <a:latin typeface="Times New Roman"/>
                <a:ea typeface="Times New Roman"/>
                <a:cs typeface="+mn-cs"/>
              </a:rPr>
              <a:t>. </a:t>
            </a:r>
            <a:r>
              <a:rPr kumimoji="0" lang="en-US" sz="1200" b="0" i="0" u="none" strike="noStrike" kern="1200" cap="none" spc="0" normalizeH="0" baseline="0" noProof="0" dirty="0">
                <a:ln>
                  <a:noFill/>
                </a:ln>
                <a:solidFill>
                  <a:srgbClr val="000000"/>
                </a:solidFill>
                <a:effectLst/>
                <a:uLnTx/>
                <a:uFillTx/>
                <a:latin typeface="Times New Roman"/>
                <a:ea typeface="Times New Roman"/>
                <a:cs typeface="+mn-cs"/>
              </a:rPr>
              <a:t>It is a synthetic dataset generated using the simulator called </a:t>
            </a:r>
            <a:r>
              <a:rPr kumimoji="0" lang="en-US" sz="1200" b="0" i="0" u="none" strike="noStrike" kern="1200" cap="none" spc="0" normalizeH="0" baseline="0" noProof="0" dirty="0" err="1">
                <a:ln>
                  <a:noFill/>
                </a:ln>
                <a:solidFill>
                  <a:srgbClr val="000000"/>
                </a:solidFill>
                <a:effectLst/>
                <a:uLnTx/>
                <a:uFillTx/>
                <a:latin typeface="Times New Roman"/>
                <a:ea typeface="Times New Roman"/>
                <a:cs typeface="+mn-cs"/>
              </a:rPr>
              <a:t>PaySim</a:t>
            </a:r>
            <a:r>
              <a:rPr kumimoji="0" lang="en-US" sz="1200" b="0" i="0" u="none" strike="noStrike" kern="1200" cap="none" spc="0" normalizeH="0" baseline="0" noProof="0" dirty="0">
                <a:ln>
                  <a:noFill/>
                </a:ln>
                <a:solidFill>
                  <a:srgbClr val="000000"/>
                </a:solidFill>
                <a:effectLst/>
                <a:uLnTx/>
                <a:uFillTx/>
                <a:latin typeface="Times New Roman"/>
                <a:ea typeface="Times New Roman"/>
                <a:cs typeface="+mn-cs"/>
              </a:rPr>
              <a:t>. </a:t>
            </a:r>
            <a:r>
              <a:rPr kumimoji="0" lang="en-US" sz="1200" b="0" i="0" u="none" strike="noStrike" kern="1200" cap="none" spc="0" normalizeH="0" baseline="0" noProof="0" dirty="0" err="1">
                <a:ln>
                  <a:noFill/>
                </a:ln>
                <a:solidFill>
                  <a:srgbClr val="000000"/>
                </a:solidFill>
                <a:effectLst/>
                <a:uLnTx/>
                <a:uFillTx/>
                <a:latin typeface="Times New Roman"/>
                <a:ea typeface="Times New Roman"/>
                <a:cs typeface="+mn-cs"/>
              </a:rPr>
              <a:t>PaySim</a:t>
            </a:r>
            <a:r>
              <a:rPr kumimoji="0" lang="en-US" sz="1200" b="0" i="0" u="none" strike="noStrike" kern="1200" cap="none" spc="0" normalizeH="0" baseline="0" noProof="0" dirty="0">
                <a:ln>
                  <a:noFill/>
                </a:ln>
                <a:solidFill>
                  <a:srgbClr val="000000"/>
                </a:solidFill>
                <a:effectLst/>
                <a:uLnTx/>
                <a:uFillTx/>
                <a:latin typeface="Times New Roman"/>
                <a:ea typeface="Times New Roman"/>
                <a:cs typeface="+mn-cs"/>
              </a:rPr>
              <a:t> uses aggregated data from the private dataset to generate a synthetic dataset that resembles the normal operation of transactions and injects malicious behavior to later evaluate the performance of fraud detection methods.</a:t>
            </a:r>
            <a:r>
              <a:rPr kumimoji="0" lang="en-US" sz="1400" b="0" i="0" u="none" strike="noStrike" kern="1200" cap="none" spc="0" normalizeH="0" baseline="0" noProof="0" dirty="0">
                <a:ln>
                  <a:noFill/>
                </a:ln>
                <a:solidFill>
                  <a:srgbClr val="000000"/>
                </a:solidFill>
                <a:effectLst/>
                <a:uLnTx/>
                <a:uFillTx/>
                <a:latin typeface="Times New Roman"/>
                <a:ea typeface="Times New Roman"/>
                <a:cs typeface="+mn-cs"/>
              </a:rPr>
              <a:t> </a:t>
            </a:r>
            <a:r>
              <a:rPr kumimoji="0" lang="en-US" sz="1400" b="0" i="0" u="none" strike="noStrike" kern="1200" cap="none" spc="0" normalizeH="0" baseline="0" noProof="0" dirty="0" err="1">
                <a:ln>
                  <a:noFill/>
                </a:ln>
                <a:solidFill>
                  <a:srgbClr val="000000"/>
                </a:solidFill>
                <a:effectLst/>
                <a:uLnTx/>
                <a:uFillTx/>
                <a:latin typeface="Times New Roman"/>
                <a:ea typeface="Times New Roman"/>
                <a:cs typeface="+mn-cs"/>
              </a:rPr>
              <a:t>PaySim</a:t>
            </a:r>
            <a:r>
              <a:rPr kumimoji="0" lang="en-US" sz="1400" b="0" i="0" u="none" strike="noStrike" kern="1200" cap="none" spc="0" normalizeH="0" baseline="0" noProof="0" dirty="0">
                <a:ln>
                  <a:noFill/>
                </a:ln>
                <a:solidFill>
                  <a:srgbClr val="000000"/>
                </a:solidFill>
                <a:effectLst/>
                <a:uLnTx/>
                <a:uFillTx/>
                <a:latin typeface="Times New Roman"/>
                <a:ea typeface="Times New Roman"/>
                <a:cs typeface="+mn-cs"/>
              </a:rPr>
              <a:t> simulates mobile money transactions based on a sample of real transactions extracted from one month of financial logs from a mobile money service implemented in an African country. The original logs were provided by a multinational company, who is the provider of the mobile financial service which is currently running in more than 14 countries all around the world. This synthetic dataset is scaled down 1/4 of the original dataset and it is created just for Kaggle.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Times New Roman"/>
              <a:ea typeface="Calibri"/>
              <a:cs typeface="+mn-cs"/>
            </a:endParaRPr>
          </a:p>
          <a:p>
            <a:pPr marL="228600" marR="0" lvl="0" indent="-22860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This is a sample of 1 row with headers explanation:</a:t>
            </a:r>
          </a:p>
          <a:p>
            <a:pPr marL="228600" marR="0" lvl="0" indent="-228600" algn="l" defTabSz="914400" rtl="0" eaLnBrk="1" fontAlgn="base" latinLnBrk="0" hangingPunct="1">
              <a:lnSpc>
                <a:spcPct val="100000"/>
              </a:lnSpc>
              <a:spcBef>
                <a:spcPts val="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   1,PAYMENT,1060.31,C429214117,1089.0,28.69,M1591654462,0.0,0.0,0,0</a:t>
            </a:r>
          </a:p>
          <a:p>
            <a:pPr marL="228600" marR="0" lvl="0" indent="-228600" algn="l" defTabSz="914400" rtl="0" eaLnBrk="1" fontAlgn="base" latinLnBrk="0" hangingPunct="1">
              <a:lnSpc>
                <a:spcPct val="100000"/>
              </a:lnSpc>
              <a:spcBef>
                <a:spcPts val="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a:p>
            <a:pPr marL="228600" marR="0" lvl="0" indent="-22860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step</a:t>
            </a:r>
            <a:r>
              <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 - maps a unit of time in the real world. In this case 1 step is 1 hour of time. Total steps 744 (30 days simulation).</a:t>
            </a:r>
          </a:p>
          <a:p>
            <a:pPr marL="228600" marR="0" lvl="0" indent="-22860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type</a:t>
            </a:r>
            <a:r>
              <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 - CASH-IN, CASH-OUT, DEBIT, PAYMENT and TRANSFER.</a:t>
            </a:r>
          </a:p>
          <a:p>
            <a:pPr marL="228600" marR="0" lvl="0" indent="-22860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amount</a:t>
            </a:r>
            <a:r>
              <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 - amount of the transaction in local currency.</a:t>
            </a:r>
          </a:p>
          <a:p>
            <a:pPr marL="228600" marR="0" lvl="0" indent="-22860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err="1">
                <a:ln>
                  <a:noFill/>
                </a:ln>
                <a:solidFill>
                  <a:prstClr val="black"/>
                </a:solidFill>
                <a:effectLst/>
                <a:uLnTx/>
                <a:uFillTx/>
                <a:latin typeface="Times New Roman" pitchFamily="18" charset="0"/>
                <a:ea typeface="+mn-ea"/>
                <a:cs typeface="Times New Roman" pitchFamily="18" charset="0"/>
              </a:rPr>
              <a:t>nameOrig</a:t>
            </a:r>
            <a:r>
              <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 - customer who started the transaction</a:t>
            </a:r>
          </a:p>
          <a:p>
            <a:pPr marL="228600" marR="0" lvl="0" indent="-22860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err="1">
                <a:ln>
                  <a:noFill/>
                </a:ln>
                <a:solidFill>
                  <a:prstClr val="black"/>
                </a:solidFill>
                <a:effectLst/>
                <a:uLnTx/>
                <a:uFillTx/>
                <a:latin typeface="Times New Roman" pitchFamily="18" charset="0"/>
                <a:ea typeface="+mn-ea"/>
                <a:cs typeface="Times New Roman" pitchFamily="18" charset="0"/>
              </a:rPr>
              <a:t>oldbalanceOrg</a:t>
            </a:r>
            <a:r>
              <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 - initial balance before the transaction</a:t>
            </a:r>
          </a:p>
          <a:p>
            <a:pPr marL="228600" marR="0" lvl="0" indent="-22860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err="1">
                <a:ln>
                  <a:noFill/>
                </a:ln>
                <a:solidFill>
                  <a:prstClr val="black"/>
                </a:solidFill>
                <a:effectLst/>
                <a:uLnTx/>
                <a:uFillTx/>
                <a:latin typeface="Times New Roman" pitchFamily="18" charset="0"/>
                <a:ea typeface="+mn-ea"/>
                <a:cs typeface="Times New Roman" pitchFamily="18" charset="0"/>
              </a:rPr>
              <a:t>newbalanceOrig</a:t>
            </a:r>
            <a:r>
              <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 - new balance after the transaction</a:t>
            </a:r>
          </a:p>
          <a:p>
            <a:pPr marL="228600" marR="0" lvl="0" indent="-22860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err="1">
                <a:ln>
                  <a:noFill/>
                </a:ln>
                <a:solidFill>
                  <a:prstClr val="black"/>
                </a:solidFill>
                <a:effectLst/>
                <a:uLnTx/>
                <a:uFillTx/>
                <a:latin typeface="Times New Roman" pitchFamily="18" charset="0"/>
                <a:ea typeface="+mn-ea"/>
                <a:cs typeface="Times New Roman" pitchFamily="18" charset="0"/>
              </a:rPr>
              <a:t>nameDest</a:t>
            </a:r>
            <a:r>
              <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 - customer who is the recipient of the transaction</a:t>
            </a:r>
          </a:p>
          <a:p>
            <a:pPr marL="228600" marR="0" lvl="0" indent="-22860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err="1">
                <a:ln>
                  <a:noFill/>
                </a:ln>
                <a:solidFill>
                  <a:prstClr val="black"/>
                </a:solidFill>
                <a:effectLst/>
                <a:uLnTx/>
                <a:uFillTx/>
                <a:latin typeface="Times New Roman" pitchFamily="18" charset="0"/>
                <a:ea typeface="+mn-ea"/>
                <a:cs typeface="Times New Roman" pitchFamily="18" charset="0"/>
              </a:rPr>
              <a:t>oldbalanceDest</a:t>
            </a:r>
            <a:r>
              <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 - initial balance recipient before the transaction. Note that there is not information for customers that start with M (Merchants).</a:t>
            </a:r>
          </a:p>
          <a:p>
            <a:pPr marL="228600" marR="0" lvl="0" indent="-22860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err="1">
                <a:ln>
                  <a:noFill/>
                </a:ln>
                <a:solidFill>
                  <a:prstClr val="black"/>
                </a:solidFill>
                <a:effectLst/>
                <a:uLnTx/>
                <a:uFillTx/>
                <a:latin typeface="Times New Roman" pitchFamily="18" charset="0"/>
                <a:ea typeface="+mn-ea"/>
                <a:cs typeface="Times New Roman" pitchFamily="18" charset="0"/>
              </a:rPr>
              <a:t>newbalanceDest</a:t>
            </a:r>
            <a:r>
              <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 - new balance recipient after the transaction. Note that there is not information for customers that start with M (Merchants).</a:t>
            </a:r>
          </a:p>
          <a:p>
            <a:pPr marL="228600" marR="0" lvl="0" indent="-22860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err="1">
                <a:ln>
                  <a:noFill/>
                </a:ln>
                <a:solidFill>
                  <a:prstClr val="black"/>
                </a:solidFill>
                <a:effectLst/>
                <a:uLnTx/>
                <a:uFillTx/>
                <a:latin typeface="Times New Roman" pitchFamily="18" charset="0"/>
                <a:ea typeface="+mn-ea"/>
                <a:cs typeface="Times New Roman" pitchFamily="18" charset="0"/>
              </a:rPr>
              <a:t>isFraud</a:t>
            </a:r>
            <a:r>
              <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 </a:t>
            </a:r>
            <a:r>
              <a:rPr kumimoji="0" lang="en-US" sz="1800" b="0" i="0" u="none" strike="noStrike" kern="1200" cap="none" spc="0" normalizeH="0" baseline="0" noProof="0" dirty="0">
                <a:ln>
                  <a:noFill/>
                </a:ln>
                <a:solidFill>
                  <a:srgbClr val="FF0000"/>
                </a:solidFill>
                <a:effectLst/>
                <a:uLnTx/>
                <a:uFillTx/>
                <a:latin typeface="Times New Roman" pitchFamily="18" charset="0"/>
                <a:ea typeface="+mn-ea"/>
                <a:cs typeface="Times New Roman" pitchFamily="18" charset="0"/>
              </a:rPr>
              <a:t>- This is the transactions made by the fraudulent agents inside the simulation. In this specific dataset the fraudulent behavior of the agents aims to profit by taking control of customers accounts and trying to empty the funds by transferring to another account and then cashing out of the system.</a:t>
            </a:r>
          </a:p>
          <a:p>
            <a:pPr marL="228600" marR="0" lvl="0" indent="-22860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err="1">
                <a:ln>
                  <a:noFill/>
                </a:ln>
                <a:solidFill>
                  <a:prstClr val="black"/>
                </a:solidFill>
                <a:effectLst/>
                <a:uLnTx/>
                <a:uFillTx/>
                <a:latin typeface="Times New Roman" pitchFamily="18" charset="0"/>
                <a:ea typeface="+mn-ea"/>
                <a:cs typeface="Times New Roman" pitchFamily="18" charset="0"/>
              </a:rPr>
              <a:t>isFlaggedFraud</a:t>
            </a:r>
            <a:r>
              <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 - The business model aims to control massive transfers from one account to another and flags illegal attempts. An illegal attempt in this dataset is an attempt to transfer more than 200.000 in a single transaction.</a:t>
            </a:r>
            <a:endParaRPr kumimoji="0" lang="en-US" sz="1600" b="0" i="0" u="none" strike="noStrike" kern="1200" cap="none" spc="0" normalizeH="0" baseline="0" noProof="0" dirty="0">
              <a:ln>
                <a:noFill/>
              </a:ln>
              <a:solidFill>
                <a:srgbClr val="000000"/>
              </a:solidFill>
              <a:effectLst/>
              <a:uLnTx/>
              <a:uFillTx/>
              <a:latin typeface="+mn-lt"/>
              <a:ea typeface="Calibri"/>
              <a:cs typeface="+mn-cs"/>
            </a:endParaRPr>
          </a:p>
          <a:p>
            <a:endParaRPr lang="en-US" dirty="0"/>
          </a:p>
          <a:p>
            <a:endParaRPr lang="en-US" dirty="0"/>
          </a:p>
        </p:txBody>
      </p:sp>
      <p:sp>
        <p:nvSpPr>
          <p:cNvPr id="4" name="Slide Number Placeholder 3"/>
          <p:cNvSpPr>
            <a:spLocks noGrp="1"/>
          </p:cNvSpPr>
          <p:nvPr>
            <p:ph type="sldNum" sz="quarter" idx="10"/>
          </p:nvPr>
        </p:nvSpPr>
        <p:spPr/>
        <p:txBody>
          <a:bodyPr/>
          <a:lstStyle/>
          <a:p>
            <a:fld id="{8D680E52-2F15-440B-B8F5-CBF08A55979E}" type="slidenum">
              <a:rPr lang="en-US" smtClean="0"/>
              <a:t>3</a:t>
            </a:fld>
            <a:endParaRPr lang="en-US"/>
          </a:p>
        </p:txBody>
      </p:sp>
    </p:spTree>
    <p:extLst>
      <p:ext uri="{BB962C8B-B14F-4D97-AF65-F5344CB8AC3E}">
        <p14:creationId xmlns:p14="http://schemas.microsoft.com/office/powerpoint/2010/main" val="9721368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Decision boundary by (a) a single decision tree, (b) an ensemble of decision trees. The actual decision boundary is a straight line.</a:t>
            </a:r>
            <a:endParaRPr lang="en-US" dirty="0" smtClean="0"/>
          </a:p>
          <a:p>
            <a:pPr marL="171450" indent="-171450">
              <a:buFont typeface="Arial" panose="020B0604020202020204" pitchFamily="34" charset="0"/>
              <a:buChar char="•"/>
            </a:pPr>
            <a:r>
              <a:rPr lang="en-US" dirty="0" smtClean="0"/>
              <a:t>Random </a:t>
            </a:r>
            <a:r>
              <a:rPr lang="en-US" dirty="0"/>
              <a:t>forest improves accuracy compared with a single tree because (1) it aggregates predictions from multiple trees, and (2) it builds randomness into the process so that the individual trees are less dependent.</a:t>
            </a:r>
          </a:p>
          <a:p>
            <a:pPr marL="171450" indent="-171450">
              <a:buFont typeface="Arial" panose="020B0604020202020204" pitchFamily="34" charset="0"/>
              <a:buChar char="•"/>
            </a:pPr>
            <a:r>
              <a:rPr lang="en-US" dirty="0"/>
              <a:t>This figure illustrates the power of random forest.</a:t>
            </a:r>
            <a:r>
              <a:rPr lang="en-US" baseline="0" dirty="0"/>
              <a:t> Consider a simple two-class problem described by two attributes, x1 and x2. The ensemble’s decision boundary is much closer to the true linear decision boundary than the decision boundary of a single tree. This is because the error rate of the ensemble is considerably </a:t>
            </a:r>
            <a:r>
              <a:rPr lang="en-US" baseline="0" dirty="0" smtClean="0"/>
              <a:t>lower </a:t>
            </a:r>
            <a:r>
              <a:rPr lang="en-US" baseline="0" dirty="0"/>
              <a:t>than the error rate of the base classifiers if the base classifiers do a reasonably good job.  </a:t>
            </a:r>
            <a:endParaRPr lang="en-US" baseline="0" dirty="0" smtClean="0"/>
          </a:p>
          <a:p>
            <a:pPr marL="0" indent="0">
              <a:buFont typeface="Arial" panose="020B0604020202020204" pitchFamily="34" charset="0"/>
              <a:buNone/>
            </a:pPr>
            <a:endParaRPr lang="en-US" baseline="0" dirty="0" smtClean="0"/>
          </a:p>
          <a:p>
            <a:r>
              <a:rPr lang="en-US" dirty="0" smtClean="0">
                <a:effectLst/>
              </a:rPr>
              <a:t>The “random” part of random forest is that for each split on a tree, you take a random subset of the features but still use the same splitting criteria.</a:t>
            </a:r>
          </a:p>
          <a:p>
            <a:r>
              <a:rPr lang="en-US" dirty="0" smtClean="0">
                <a:effectLst/>
              </a:rPr>
              <a:t>The parameters for decision trees are also available for random forest implementations but each have additional parameters.</a:t>
            </a:r>
          </a:p>
          <a:p>
            <a:r>
              <a:rPr lang="en-US" dirty="0" smtClean="0">
                <a:effectLst/>
              </a:rPr>
              <a:t>Spark has two additional parameters: “</a:t>
            </a:r>
            <a:r>
              <a:rPr lang="en-US" dirty="0" err="1" smtClean="0">
                <a:effectLst/>
              </a:rPr>
              <a:t>numTrees</a:t>
            </a:r>
            <a:r>
              <a:rPr lang="en-US" dirty="0" smtClean="0">
                <a:effectLst/>
              </a:rPr>
              <a:t>” — how many trees to use in the random forest; and “</a:t>
            </a:r>
            <a:r>
              <a:rPr lang="en-US" dirty="0" err="1" smtClean="0">
                <a:effectLst/>
              </a:rPr>
              <a:t>featureSubsetStrategy</a:t>
            </a:r>
            <a:r>
              <a:rPr lang="en-US" dirty="0" smtClean="0">
                <a:effectLst/>
              </a:rPr>
              <a:t>” — how to select the subset of features at each split.</a:t>
            </a:r>
          </a:p>
          <a:p>
            <a:r>
              <a:rPr lang="en-US" dirty="0" err="1" smtClean="0">
                <a:effectLst/>
              </a:rPr>
              <a:t>Scikit</a:t>
            </a:r>
            <a:r>
              <a:rPr lang="en-US" dirty="0" smtClean="0">
                <a:effectLst/>
              </a:rPr>
              <a:t>-learn has two parameters that map with those seen with Spark: “</a:t>
            </a:r>
            <a:r>
              <a:rPr lang="en-US" dirty="0" err="1" smtClean="0">
                <a:effectLst/>
              </a:rPr>
              <a:t>n_estimators</a:t>
            </a:r>
            <a:r>
              <a:rPr lang="en-US" dirty="0" smtClean="0">
                <a:effectLst/>
              </a:rPr>
              <a:t>” — the number of trees; “</a:t>
            </a:r>
            <a:r>
              <a:rPr lang="en-US" dirty="0" err="1" smtClean="0">
                <a:effectLst/>
              </a:rPr>
              <a:t>max_features</a:t>
            </a:r>
            <a:r>
              <a:rPr lang="en-US" dirty="0" smtClean="0">
                <a:effectLst/>
              </a:rPr>
              <a:t>” — the number of features in your subset (this is also available in the decision tree algorithm). It also has the following: “bootstrap” — whether the data should be bootstrapped when sampling for trees; “</a:t>
            </a:r>
            <a:r>
              <a:rPr lang="en-US" dirty="0" err="1" smtClean="0">
                <a:effectLst/>
              </a:rPr>
              <a:t>oob_score</a:t>
            </a:r>
            <a:r>
              <a:rPr lang="en-US" dirty="0" smtClean="0">
                <a:effectLst/>
              </a:rPr>
              <a:t>” — whether the score should be based only on examples that haven’t been used in each tree (out-of-bag); “</a:t>
            </a:r>
            <a:r>
              <a:rPr lang="en-US" dirty="0" err="1" smtClean="0">
                <a:effectLst/>
              </a:rPr>
              <a:t>n_jobs</a:t>
            </a:r>
            <a:r>
              <a:rPr lang="en-US" dirty="0" smtClean="0">
                <a:effectLst/>
              </a:rPr>
              <a:t>” — the number of jobs (trees to build) to run in parallel; “verbose” — a value to indicate how much information to print when fitting and predicting; and “</a:t>
            </a:r>
            <a:r>
              <a:rPr lang="en-US" dirty="0" err="1" smtClean="0">
                <a:effectLst/>
              </a:rPr>
              <a:t>warm_start</a:t>
            </a:r>
            <a:r>
              <a:rPr lang="en-US" dirty="0" smtClean="0">
                <a:effectLst/>
              </a:rPr>
              <a:t>” — to be used if you are adding more estimators (trees) to an existing ensemble (forest).</a:t>
            </a:r>
          </a:p>
          <a:p>
            <a:r>
              <a:rPr lang="en-US" dirty="0" smtClean="0">
                <a:effectLst/>
              </a:rPr>
              <a:t>Here’s an article for more information on random forest parameter tuning with </a:t>
            </a:r>
            <a:r>
              <a:rPr lang="en-US" dirty="0" err="1" smtClean="0">
                <a:effectLst/>
              </a:rPr>
              <a:t>Scikit</a:t>
            </a:r>
            <a:r>
              <a:rPr lang="en-US" dirty="0" smtClean="0">
                <a:effectLst/>
              </a:rPr>
              <a:t>-learn: </a:t>
            </a:r>
            <a:r>
              <a:rPr lang="en-US" dirty="0" smtClean="0">
                <a:effectLst/>
                <a:hlinkClick r:id="rId3"/>
              </a:rPr>
              <a:t>https://www.analyticsvidhya.com/blog/2015/06/tuning-random-forest-model/</a:t>
            </a:r>
            <a:endParaRPr lang="en-US" dirty="0" smtClean="0">
              <a:effectLst/>
            </a:endParaRPr>
          </a:p>
          <a:p>
            <a:endParaRPr lang="en-US" dirty="0">
              <a:effectLst/>
            </a:endParaRPr>
          </a:p>
        </p:txBody>
      </p:sp>
      <p:sp>
        <p:nvSpPr>
          <p:cNvPr id="4" name="Slide Number Placeholder 3"/>
          <p:cNvSpPr>
            <a:spLocks noGrp="1"/>
          </p:cNvSpPr>
          <p:nvPr>
            <p:ph type="sldNum" sz="quarter" idx="10"/>
          </p:nvPr>
        </p:nvSpPr>
        <p:spPr/>
        <p:txBody>
          <a:bodyPr/>
          <a:lstStyle/>
          <a:p>
            <a:fld id="{4D0263E5-2B0D-460B-AB19-C4AF88B34E9B}" type="slidenum">
              <a:rPr lang="en-US" smtClean="0"/>
              <a:t>24</a:t>
            </a:fld>
            <a:endParaRPr lang="en-US"/>
          </a:p>
        </p:txBody>
      </p:sp>
    </p:spTree>
    <p:extLst>
      <p:ext uri="{BB962C8B-B14F-4D97-AF65-F5344CB8AC3E}">
        <p14:creationId xmlns:p14="http://schemas.microsoft.com/office/powerpoint/2010/main" val="6294040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Bagging is to repeatedly sample from a data set with replacement. Random forest is bagging plus random selection of features. Boosting is to adaptively change the distribution of training examples so that the base classifiers will focus on examples that are hard to classify.</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171450" indent="-171450">
              <a:buFont typeface="Arial" panose="020B0604020202020204" pitchFamily="34" charset="0"/>
              <a:buChar char="•"/>
            </a:pPr>
            <a:r>
              <a:rPr lang="en-US" dirty="0" smtClean="0"/>
              <a:t>Tree boosting vs. random forest:</a:t>
            </a:r>
          </a:p>
          <a:p>
            <a:pPr marL="228600" indent="-228600">
              <a:buFont typeface="Arial" panose="020B0604020202020204" pitchFamily="34" charset="0"/>
              <a:buAutoNum type="arabicPeriod"/>
            </a:pPr>
            <a:r>
              <a:rPr lang="en-US" dirty="0" smtClean="0"/>
              <a:t>Tree boosting: the base learners are decision trees, they are trained sequentially with the later trees focusing more on the mistakes made by the earlier ones. There is the dependence among the individual trees. </a:t>
            </a:r>
          </a:p>
          <a:p>
            <a:pPr marL="0" indent="0">
              <a:buFont typeface="Arial" panose="020B0604020202020204" pitchFamily="34" charset="0"/>
              <a:buNone/>
            </a:pPr>
            <a:r>
              <a:rPr lang="en-US" dirty="0" smtClean="0"/>
              <a:t>      Random forest: the base learners are decision trees, they are trained in parallel on different data subsets and using random features. The randomness makes the individual trees less dependent.</a:t>
            </a:r>
          </a:p>
          <a:p>
            <a:pPr marL="0" indent="0">
              <a:buFont typeface="Arial" panose="020B0604020202020204" pitchFamily="34" charset="0"/>
              <a:buNone/>
            </a:pPr>
            <a:endParaRPr lang="en-US" dirty="0" smtClean="0"/>
          </a:p>
          <a:p>
            <a:endParaRPr lang="en-US" dirty="0" smtClean="0"/>
          </a:p>
          <a:p>
            <a:pPr marL="171450" indent="-171450">
              <a:buFont typeface="Arial" panose="020B0604020202020204" pitchFamily="34" charset="0"/>
              <a:buChar char="•"/>
            </a:pPr>
            <a:r>
              <a:rPr lang="en-US" dirty="0" smtClean="0"/>
              <a:t>The algorithm:</a:t>
            </a:r>
          </a:p>
          <a:p>
            <a:pPr marL="228600" indent="-228600">
              <a:buFont typeface="Arial" panose="020B0604020202020204" pitchFamily="34" charset="0"/>
              <a:buAutoNum type="arabicPeriod"/>
            </a:pPr>
            <a:r>
              <a:rPr lang="en-US" dirty="0" smtClean="0"/>
              <a:t>Weights are assigned to each training tuple</a:t>
            </a:r>
          </a:p>
          <a:p>
            <a:pPr marL="228600" indent="-228600">
              <a:buFont typeface="Arial" panose="020B0604020202020204" pitchFamily="34" charset="0"/>
              <a:buAutoNum type="arabicPeriod"/>
            </a:pPr>
            <a:r>
              <a:rPr lang="en-US" dirty="0" smtClean="0"/>
              <a:t>A series of k classifiers is iteratively learned</a:t>
            </a:r>
          </a:p>
          <a:p>
            <a:pPr marL="228600" indent="-228600">
              <a:buFont typeface="Arial" panose="020B0604020202020204" pitchFamily="34" charset="0"/>
              <a:buAutoNum type="arabicPeriod"/>
            </a:pPr>
            <a:r>
              <a:rPr lang="en-US" dirty="0" smtClean="0"/>
              <a:t>Choose a classifier</a:t>
            </a:r>
            <a:r>
              <a:rPr lang="en-US" baseline="0" dirty="0" smtClean="0"/>
              <a:t> with the lowest error (in the case where sampling distribution is changed, the classifier that classifies the hard tuples correctly will have the lowest error rate because more hard tuples are chosen in the sample. In the case where to build a model toward high-weighted tuples, the classifier that classifies the hard tuples correctly will have the lowest error rate because the model error rate is based on the weight of each tuple)</a:t>
            </a:r>
          </a:p>
          <a:p>
            <a:pPr marL="228600" indent="-228600">
              <a:buFont typeface="Arial" panose="020B0604020202020204" pitchFamily="34" charset="0"/>
              <a:buAutoNum type="arabicPeriod"/>
            </a:pPr>
            <a:r>
              <a:rPr lang="en-US" baseline="0" dirty="0" smtClean="0"/>
              <a:t>Use the  classifier chosen to make predictions on the full set of observations</a:t>
            </a:r>
            <a:endParaRPr lang="en-US" dirty="0" smtClean="0"/>
          </a:p>
          <a:p>
            <a:pPr marL="228600" indent="-228600">
              <a:buFont typeface="Arial" panose="020B0604020202020204" pitchFamily="34" charset="0"/>
              <a:buAutoNum type="arabicPeriod"/>
            </a:pPr>
            <a:r>
              <a:rPr lang="en-US" dirty="0" smtClean="0"/>
              <a:t>After a classifier is learned, the weights are updated to allow the subsequent classifier to pay more attention to the training tuples that were misclassified by the last learner</a:t>
            </a:r>
          </a:p>
          <a:p>
            <a:pPr marL="228600" indent="-228600">
              <a:buFont typeface="Arial" panose="020B0604020202020204" pitchFamily="34" charset="0"/>
              <a:buAutoNum type="arabicPeriod"/>
            </a:pPr>
            <a:r>
              <a:rPr lang="en-US" dirty="0" smtClean="0"/>
              <a:t>The final ensemble learner combines the votes of each individual classifier, where the weight of each classifier’s vote is a function of its accuracy.</a:t>
            </a:r>
          </a:p>
          <a:p>
            <a:pPr marL="228600" indent="-228600">
              <a:buFont typeface="Arial" panose="020B0604020202020204" pitchFamily="34" charset="0"/>
              <a:buAutoNum type="arabicPeriod"/>
            </a:pPr>
            <a:endParaRPr lang="en-US" dirty="0" smtClean="0"/>
          </a:p>
          <a:p>
            <a:pPr marL="171450" indent="-171450" rtl="0">
              <a:buFont typeface="Arial" panose="020B0604020202020204" pitchFamily="34" charset="0"/>
              <a:buChar char="•"/>
            </a:pPr>
            <a:r>
              <a:rPr lang="en-US" dirty="0" smtClean="0"/>
              <a:t>This is a classifier-level view of how tree boosting works.</a:t>
            </a:r>
          </a:p>
          <a:p>
            <a:pPr marL="228600" indent="-228600" rtl="0">
              <a:buFont typeface="Arial" panose="020B0604020202020204" pitchFamily="34" charset="0"/>
              <a:buAutoNum type="arabicPeriod"/>
            </a:pPr>
            <a:r>
              <a:rPr lang="en-US" dirty="0" smtClean="0"/>
              <a:t>The figure shows the structures of decision trees during iterations in a tree boosting model.</a:t>
            </a:r>
          </a:p>
          <a:p>
            <a:pPr marL="228600" indent="-228600" rtl="0">
              <a:buFont typeface="Arial" panose="020B0604020202020204" pitchFamily="34" charset="0"/>
              <a:buAutoNum type="arabicPeriod"/>
            </a:pPr>
            <a:r>
              <a:rPr lang="en-US" dirty="0" smtClean="0"/>
              <a:t>A tree boosting model often contains hundreds and thousands of decision trees. In each round, the sampling distribution of the training set is updated. Because of that, in each round, a new training set that biased toward high-weight tuples is used. As a result, we expect different tree structures during the iteration process. </a:t>
            </a:r>
          </a:p>
          <a:p>
            <a:pPr marL="228600" indent="-228600" rtl="0">
              <a:buFont typeface="Arial" panose="020B0604020202020204" pitchFamily="34" charset="0"/>
              <a:buAutoNum type="arabicPeriod"/>
            </a:pPr>
            <a:r>
              <a:rPr lang="en-US" dirty="0" smtClean="0"/>
              <a:t>In this tree boosting model, individual trees induced are clustered based on the tree structure , and for each cluster, it displays its most representative tree.  </a:t>
            </a:r>
          </a:p>
          <a:p>
            <a:pPr marL="228600" indent="-228600" rtl="0">
              <a:buFont typeface="Arial" panose="020B0604020202020204" pitchFamily="34" charset="0"/>
              <a:buAutoNum type="arabicPeriod"/>
            </a:pPr>
            <a:r>
              <a:rPr lang="en-US" dirty="0" smtClean="0"/>
              <a:t>The x dimension is the iterations. Larger trees occurred at the beginning of the training process, while the later iterations generate much smaller trees. It shows that earlier trees are the more important classifiers, doing harder job to classify with more node splitting. </a:t>
            </a:r>
          </a:p>
          <a:p>
            <a:pPr marL="0" indent="0">
              <a:buFont typeface="Arial" panose="020B0604020202020204" pitchFamily="34" charset="0"/>
              <a:buNone/>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D680E52-2F15-440B-B8F5-CBF08A55979E}" type="slidenum">
              <a:rPr lang="en-US" smtClean="0"/>
              <a:t>25</a:t>
            </a:fld>
            <a:endParaRPr lang="en-US"/>
          </a:p>
        </p:txBody>
      </p:sp>
    </p:spTree>
    <p:extLst>
      <p:ext uri="{BB962C8B-B14F-4D97-AF65-F5344CB8AC3E}">
        <p14:creationId xmlns:p14="http://schemas.microsoft.com/office/powerpoint/2010/main" val="39596857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Boosting is an iterative procedure used to adaptively change the distribution of training examples so that the base classifiers will focus on examples that are hard to classify. Boosting assigns a weight to each training example and may adaptively change the weight at the end of each boosting round. The weights assigned to the training examples can be used as a sampling distribution to draw</a:t>
            </a:r>
            <a:r>
              <a:rPr lang="en-US" baseline="0" dirty="0" smtClean="0"/>
              <a:t> a set of bootstrap samples from the original data. </a:t>
            </a:r>
            <a:r>
              <a:rPr lang="en-US" dirty="0" smtClean="0"/>
              <a:t> </a:t>
            </a:r>
          </a:p>
          <a:p>
            <a:endParaRPr lang="en-US" dirty="0" smtClean="0"/>
          </a:p>
          <a:p>
            <a:r>
              <a:rPr lang="en-US" dirty="0" smtClean="0"/>
              <a:t>Initially,</a:t>
            </a:r>
            <a:r>
              <a:rPr lang="en-US" baseline="0" dirty="0" smtClean="0"/>
              <a:t> the examples are assigned equal weights, 1/N, so that they are equally likely to be chosen for training. A sample is drawn according to the sampling distribution of the training examples to obtain a new training set. Next, a classifier is induced from the training set and used to classify all the examples in the original data. The weights of the training examples are updated at the end of each boosting round. Examples that are classified incorrectly will have their weights increased, while those that are classified correctly will have their weights decreased. This forces the classifier to focus on examples that are difficult to classify in subsequent iterations. </a:t>
            </a:r>
          </a:p>
          <a:p>
            <a:endParaRPr lang="en-US" baseline="0" dirty="0" smtClean="0"/>
          </a:p>
          <a:p>
            <a:r>
              <a:rPr lang="en-US" baseline="0" dirty="0" smtClean="0"/>
              <a:t>The table shows the examples chosen during each boosting round. Initially, all the examples are assigned the same weights. However, some examples may be chosen more than once, e.g., examples 3 and 7, because the sampling is done with replacement. A classifier built from the data is then used to classify all the examples. Suppose example 4 is difficult to classify. The weight for this example will be increased in future iterations as it gets misclassified repeatedly. Meanwhile, examples that were not chosen in the previous round, e.g., examples 1 and 5, also have a better chance of being selected in the next round since their predictions in the previous round were likely to be wrong. As the boosting rounds proceed, examples that are the hardest to classify tend to become even more prevalent. The final ensemble is obtained by aggregating the base classifiers obtained from each boosting round.  </a:t>
            </a:r>
          </a:p>
          <a:p>
            <a:endParaRPr lang="en-US" baseline="0" dirty="0" smtClean="0"/>
          </a:p>
          <a:p>
            <a:r>
              <a:rPr lang="en-US" baseline="0" dirty="0" smtClean="0"/>
              <a:t>Each tuple’s chance of being selected is based on its weight. A tuple’s weight reflects how difficult it is to classify. The basic idea is that when we build a classifier, we want it to focus more on the misclassified tuples of the previous round. Some classifiers may be better at classifying some difficult tuples than others. In this way, we build a series of classifiers that complements each other. </a:t>
            </a:r>
          </a:p>
          <a:p>
            <a:endParaRPr lang="en-US" baseline="0" dirty="0" smtClean="0"/>
          </a:p>
          <a:p>
            <a:r>
              <a:rPr lang="en-US" baseline="0" dirty="0" smtClean="0"/>
              <a:t>Unlike bagging, where each classifier was assigned an equal vote, boosting assigns a weight to each classifier’s vote, based on how well the classifier performed. The lower a classifier’s error rate, the more accurate it is, the higher its weight for voting should be. </a:t>
            </a:r>
            <a:endParaRPr lang="en-US" dirty="0" smtClean="0"/>
          </a:p>
          <a:p>
            <a:endParaRPr lang="en-US" dirty="0"/>
          </a:p>
        </p:txBody>
      </p:sp>
      <p:sp>
        <p:nvSpPr>
          <p:cNvPr id="4" name="Slide Number Placeholder 3"/>
          <p:cNvSpPr>
            <a:spLocks noGrp="1"/>
          </p:cNvSpPr>
          <p:nvPr>
            <p:ph type="sldNum" sz="quarter" idx="10"/>
          </p:nvPr>
        </p:nvSpPr>
        <p:spPr/>
        <p:txBody>
          <a:bodyPr/>
          <a:lstStyle/>
          <a:p>
            <a:fld id="{8D680E52-2F15-440B-B8F5-CBF08A55979E}" type="slidenum">
              <a:rPr lang="en-US" smtClean="0"/>
              <a:t>26</a:t>
            </a:fld>
            <a:endParaRPr lang="en-US"/>
          </a:p>
        </p:txBody>
      </p:sp>
    </p:spTree>
    <p:extLst>
      <p:ext uri="{BB962C8B-B14F-4D97-AF65-F5344CB8AC3E}">
        <p14:creationId xmlns:p14="http://schemas.microsoft.com/office/powerpoint/2010/main" val="27356845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assume we have 10 input observations that we want to classify as + or -.</a:t>
            </a:r>
          </a:p>
          <a:p>
            <a:endParaRPr lang="en-US" dirty="0" smtClean="0"/>
          </a:p>
          <a:p>
            <a:r>
              <a:rPr lang="en-US" dirty="0" smtClean="0"/>
              <a:t>The boosting algorithm will start</a:t>
            </a:r>
            <a:r>
              <a:rPr lang="en-US" baseline="0" dirty="0" smtClean="0"/>
              <a:t> with box 1 as shown above. It assigns equal weights (denoted by size of the signs) to all inputs and predicts + for inputs in blue region and – for inputs in the pink region, using a decision tree D1.</a:t>
            </a:r>
          </a:p>
          <a:p>
            <a:endParaRPr lang="en-US" baseline="0" dirty="0" smtClean="0"/>
          </a:p>
          <a:p>
            <a:r>
              <a:rPr lang="en-US" baseline="0" dirty="0" smtClean="0"/>
              <a:t>In the next iteration, box 2, weights of wrongly classified plus signs are greater than other inputs. A decision tree D2 is chosen such that these observations are now classified correctly.</a:t>
            </a:r>
          </a:p>
          <a:p>
            <a:endParaRPr lang="en-US" baseline="0" dirty="0" smtClean="0"/>
          </a:p>
          <a:p>
            <a:r>
              <a:rPr lang="en-US" baseline="0" dirty="0" smtClean="0"/>
              <a:t>In the final iteration, box 3, it has 3 misclassified negatives from the previous run. So a decision tree D3 is chosen to correct that. </a:t>
            </a:r>
          </a:p>
          <a:p>
            <a:endParaRPr lang="en-US" baseline="0" dirty="0" smtClean="0"/>
          </a:p>
          <a:p>
            <a:r>
              <a:rPr lang="en-US" baseline="0" dirty="0" smtClean="0"/>
              <a:t>Finally, the output strong learner or box 4, has a strong rule that is made by combining individual weak decision rules. </a:t>
            </a:r>
            <a:endParaRPr lang="en-US" dirty="0"/>
          </a:p>
        </p:txBody>
      </p:sp>
      <p:sp>
        <p:nvSpPr>
          <p:cNvPr id="4" name="Slide Number Placeholder 3"/>
          <p:cNvSpPr>
            <a:spLocks noGrp="1"/>
          </p:cNvSpPr>
          <p:nvPr>
            <p:ph type="sldNum" sz="quarter" idx="10"/>
          </p:nvPr>
        </p:nvSpPr>
        <p:spPr/>
        <p:txBody>
          <a:bodyPr/>
          <a:lstStyle/>
          <a:p>
            <a:fld id="{8D680E52-2F15-440B-B8F5-CBF08A55979E}" type="slidenum">
              <a:rPr lang="en-US" smtClean="0"/>
              <a:t>27</a:t>
            </a:fld>
            <a:endParaRPr lang="en-US"/>
          </a:p>
        </p:txBody>
      </p:sp>
    </p:spTree>
    <p:extLst>
      <p:ext uri="{BB962C8B-B14F-4D97-AF65-F5344CB8AC3E}">
        <p14:creationId xmlns:p14="http://schemas.microsoft.com/office/powerpoint/2010/main" val="29608790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This is another class-level view of how tree boosting works.</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This figure displays the temporal confusion matrix. (a) confusion matrices are organized along the training iterations. (b) Each column is represented by a stacked bar with the solid class color for true positives (TPs, the diagonal cell), transparent and the shaded class colors for false positives (FPs, the non-diagonal cells), and the bar height representing the instance number in the cell. (c) Stacked bars at different iterations are connected to form a stripe. (d) All the stripes are stacked to form the temporal confusion matrix that reveals the change of TP and FP for each class over iterations.</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It visually illustrates the performance changes of the model through a training process. Later trees improves the performance because later trees focus more on the mistakes made by the earlier ones.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smtClean="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Performance comparison of tree boosting versus random forest</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Random Forest: In this approach, trees are grown deep and are not pruned. Thus each individual tree has high variance, but low bias. Averaging these trees reduces the variance dramatically.</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r>
              <a:rPr kumimoji="0" lang="en-US" sz="1200" b="0" i="0" u="none" strike="noStrike" kern="1200" cap="none" spc="0" normalizeH="0" baseline="0" noProof="0" dirty="0" smtClean="0">
                <a:ln>
                  <a:noFill/>
                </a:ln>
                <a:solidFill>
                  <a:srgbClr val="000000"/>
                </a:solidFill>
                <a:effectLst/>
                <a:uLnTx/>
                <a:uFillTx/>
                <a:latin typeface="+mn-lt"/>
                <a:ea typeface="+mn-ea"/>
                <a:cs typeface="+mn-cs"/>
              </a:rPr>
              <a:t>In tree boosting, specifically gradient boosting decision tree (GBDT), the base learners are decision trees, and they are trained sequentially with the later trees focusing more on the mistakes made by the earlier ones. This makes the decision trees complementary to each other, and hence their ensemble greatly reduces the bias in each individual tree. </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r>
              <a:rPr kumimoji="0" lang="en-US" sz="1200" b="0" i="0" u="none" strike="noStrike" kern="1200" cap="none" spc="0" normalizeH="0" baseline="0" noProof="0" dirty="0" smtClean="0">
                <a:ln>
                  <a:noFill/>
                </a:ln>
                <a:solidFill>
                  <a:srgbClr val="000000"/>
                </a:solidFill>
                <a:effectLst/>
                <a:uLnTx/>
                <a:uFillTx/>
                <a:latin typeface="+mn-lt"/>
                <a:ea typeface="+mn-ea"/>
                <a:cs typeface="+mn-cs"/>
              </a:rPr>
              <a:t>A cousin of GBDT is random forest (RF) whose base learners are also decision trees, but they are trained in parallel on different data subsets and using random features. This randomness makes the individual trees less dependent. As a result, their ensemble reduces the variance when applying to different data, but cannot reduce the bias. Large individual trees are usually generated in RF to alleviate </a:t>
            </a:r>
            <a:r>
              <a:rPr kumimoji="0" lang="en-US" sz="1200" b="0" i="0" u="none" strike="noStrike" kern="1200" cap="none" spc="0" normalizeH="0" baseline="0" noProof="0" dirty="0" smtClean="0">
                <a:ln>
                  <a:noFill/>
                </a:ln>
                <a:solidFill>
                  <a:srgbClr val="000000"/>
                </a:solidFill>
                <a:effectLst/>
                <a:uLnTx/>
                <a:uFillTx/>
                <a:latin typeface="Nimbus Rom No 9 L"/>
                <a:ea typeface="+mn-ea"/>
                <a:cs typeface="+mn-cs"/>
              </a:rPr>
              <a:t>the bias. The dependence of the individual trees in GBDT makes it generally perform better than RF. </a:t>
            </a:r>
            <a:r>
              <a:rPr kumimoji="0" lang="en-US" sz="1200" b="0" i="0" u="none" strike="noStrike" kern="1200" cap="none" spc="0" normalizeH="0" baseline="0" noProof="0" dirty="0" smtClean="0">
                <a:ln>
                  <a:noFill/>
                </a:ln>
                <a:solidFill>
                  <a:srgbClr val="000000"/>
                </a:solidFill>
                <a:effectLst/>
                <a:uLnTx/>
                <a:uFillTx/>
                <a:latin typeface="+mn-lt"/>
                <a:ea typeface="+mn-ea"/>
                <a:cs typeface="+mn-cs"/>
              </a:rPr>
              <a:t> </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endParaRPr kumimoji="0" lang="en-US" sz="1200" b="0" i="0" u="none" strike="noStrike" kern="1200" cap="none" spc="0" normalizeH="0" baseline="0" noProof="0" dirty="0" smtClean="0">
              <a:ln>
                <a:noFill/>
              </a:ln>
              <a:solidFill>
                <a:srgbClr val="000000"/>
              </a:solidFill>
              <a:effectLst/>
              <a:uLnTx/>
              <a:uFillTx/>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endParaRPr kumimoji="0" lang="en-US" sz="1200" b="0" i="0" u="none" strike="noStrike" kern="1200" cap="none" spc="0" normalizeH="0" baseline="0" noProof="0" dirty="0" smtClean="0">
              <a:ln>
                <a:noFill/>
              </a:ln>
              <a:solidFill>
                <a:prstClr val="black"/>
              </a:solidFill>
              <a:effectLst/>
              <a:uLnTx/>
              <a:uFillTx/>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endParaRPr kumimoji="0" lang="en-US" sz="1200" b="0" i="0" u="none" strike="noStrike" kern="1200" cap="none" spc="0" normalizeH="0" baseline="0" noProof="0" dirty="0" smtClean="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smtClean="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smtClean="0">
              <a:ln>
                <a:noFill/>
              </a:ln>
              <a:solidFill>
                <a:prstClr val="black"/>
              </a:solidFill>
              <a:effectLst/>
              <a:uLnTx/>
              <a:uFillTx/>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D680E52-2F15-440B-B8F5-CBF08A55979E}" type="slidenum">
              <a:rPr lang="en-US" smtClean="0"/>
              <a:t>28</a:t>
            </a:fld>
            <a:endParaRPr lang="en-US"/>
          </a:p>
        </p:txBody>
      </p:sp>
    </p:spTree>
    <p:extLst>
      <p:ext uri="{BB962C8B-B14F-4D97-AF65-F5344CB8AC3E}">
        <p14:creationId xmlns:p14="http://schemas.microsoft.com/office/powerpoint/2010/main" val="23321575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a variety of benefits to dimensionality reduction. A key benefit is that many data mining algorithms work better if the dimensionality the number of attributes in the data-is lower. This is partly because dimensionality reduction can eliminate irrelevant features and reduce noise and partly because of the curse of dimensionality, which is explained below. Another benefit is that a reduction of dimensionality can lead to a more understandable model because the model may involve fewer attributes. Also, dimensionality reduction may allow the data to be more easily visualized. Even if dimensionality reduction doesn't reduce the data to two or three dimensions, data is often visualized by looking at pairs or triplets of attributes, and the number of such combinations is greatly reduced. Finally, the amount of time and memory required by the data mining algorithm is reduced with a reduction in dimensionality. </a:t>
            </a:r>
          </a:p>
          <a:p>
            <a:endParaRPr lang="en-US" dirty="0" smtClean="0"/>
          </a:p>
          <a:p>
            <a:r>
              <a:rPr lang="en-US" dirty="0" smtClean="0"/>
              <a:t>The curse of dimensionality refers to the phenomenon that many types of data analysis become significantly harder as the dimensionality of the data increases. Specifically, as dimensionality increases, the data becomes increasingly sparse in the space that it occupies. For classification, this can mean that there are not enough data objects to allow the creation of a model that reliably assigns a class to all possible objects. For clustering, the definitions of density and the distance between points, which are critical for clustering, become less meaningful. As a result, many clustering and classification algorithms (and other data analysis algorithms) have trouble with high-dimensional data-reduced classification accuracy and poor quality clusters.</a:t>
            </a:r>
          </a:p>
          <a:p>
            <a:endParaRPr lang="en-US" dirty="0" smtClean="0"/>
          </a:p>
          <a:p>
            <a:r>
              <a:rPr lang="en-US" dirty="0" smtClean="0"/>
              <a:t>Filter approaches Features are selected before the data mining algorithm is run, using some approach that is independent of the data mining task. For example, we might select sets of attributes whose pairwise correlation is as low as possible.</a:t>
            </a:r>
          </a:p>
          <a:p>
            <a:endParaRPr lang="en-US" dirty="0" smtClean="0"/>
          </a:p>
          <a:p>
            <a:r>
              <a:rPr lang="en-US" dirty="0" smtClean="0"/>
              <a:t>Wrapper approaches These methods use the target data mining algorithm as a black box to find the best subset of attributes, in a way similar to that of the ideal algorithm described above, but typically without enumerating all possible subsets.</a:t>
            </a:r>
          </a:p>
          <a:p>
            <a:endParaRPr lang="en-US" dirty="0" smtClean="0"/>
          </a:p>
          <a:p>
            <a:r>
              <a:rPr lang="en-US" dirty="0" smtClean="0"/>
              <a:t>It is possible to encompass both the filter and wrapper approaches within a common architecture. The feature selection process is viewed as consisting of four parts: a measure for evaluating a subset, a search strategy that controls the generation of a new subset of features, a stopping criterion, and a validation procedure. Filter methods and wrapper methods differ only in the way in which they evaluate a subset of features. For a wrapper method, subset evaluation uses the target data mining algorithm, while for a filter approach, the evaluation technique is distinct from the target data mining algorithm. </a:t>
            </a:r>
          </a:p>
          <a:p>
            <a:endParaRPr lang="en-US" dirty="0" smtClean="0"/>
          </a:p>
          <a:p>
            <a:r>
              <a:rPr lang="en-US" dirty="0" smtClean="0"/>
              <a:t>An integral part of the search is an evaluation step to judge how the current subset of features compares to others that have been considered. This requires an evaluation measure that attempts to determine the goodness of a subset of attributes with respect to a particular data mining task, such as classification or clustering. For the filter approach, such measures attempt to predict how well the actual data mining algorithm will perform on a given set of attributes. For the wrapper approach, where evaluation consists of actually running the target data mining application, the subset evaluation function is simply the criterion normally used to measure the result of the data mining. </a:t>
            </a:r>
          </a:p>
          <a:p>
            <a:endParaRPr lang="en-US" dirty="0" smtClean="0"/>
          </a:p>
          <a:p>
            <a:r>
              <a:rPr lang="en-US" dirty="0" smtClean="0"/>
              <a:t>Because the number of subsets can be enormous and it is impractical to examine them all, some sort of stopping criterion is necessary. This strategy is usually based on one or more conditions involving the following: the number of iterations, whether the value of the subset evaluation measure is optimal or exceeds a certain threshold, whether a subset of a certain size has been obtained, whether simultaneous size and evaluation criteria have been achieved, and whether any improvement can be achieved by the options available to the search strategy.</a:t>
            </a:r>
          </a:p>
          <a:p>
            <a:endParaRPr lang="en-US" dirty="0" smtClean="0"/>
          </a:p>
          <a:p>
            <a:r>
              <a:rPr lang="en-US" dirty="0" smtClean="0"/>
              <a:t>Finally, once a subset of features has been selected, the results of the target data mining algorithm on the selected subset should be validated. A straightforward evaluation approach is to run the algorithm with the full set of features and compare the full results to results obtained using the subset of features. Hopefully, the subset of features will produce results that are better than or almost as good as those produced when using all features. Another validation approach is to use a number of different feature selection algorithms to obtain subsets of features and then compare the results of running the data mining algorithm on each subset.</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D680E52-2F15-440B-B8F5-CBF08A55979E}" type="slidenum">
              <a:rPr lang="en-US" smtClean="0"/>
              <a:t>31</a:t>
            </a:fld>
            <a:endParaRPr lang="en-US"/>
          </a:p>
        </p:txBody>
      </p:sp>
    </p:spTree>
    <p:extLst>
      <p:ext uri="{BB962C8B-B14F-4D97-AF65-F5344CB8AC3E}">
        <p14:creationId xmlns:p14="http://schemas.microsoft.com/office/powerpoint/2010/main" val="16772152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solidFill>
                  <a:srgbClr val="000000"/>
                </a:solidFill>
                <a:latin typeface="Consolas"/>
              </a:rPr>
              <a:t>The default tree -- no thresholds</a:t>
            </a:r>
          </a:p>
          <a:p>
            <a:endParaRPr lang="en-US" sz="1200" dirty="0" smtClean="0">
              <a:solidFill>
                <a:srgbClr val="000000"/>
              </a:solidFill>
              <a:latin typeface="Consolas"/>
            </a:endParaRPr>
          </a:p>
          <a:p>
            <a:r>
              <a:rPr lang="en-US" sz="1200" dirty="0" err="1" smtClean="0">
                <a:solidFill>
                  <a:srgbClr val="000000"/>
                </a:solidFill>
                <a:latin typeface="Consolas"/>
              </a:rPr>
              <a:t>y_data_test</a:t>
            </a:r>
            <a:r>
              <a:rPr lang="en-US" sz="1200" dirty="0" smtClean="0">
                <a:solidFill>
                  <a:srgbClr val="000000"/>
                </a:solidFill>
                <a:latin typeface="Consolas"/>
              </a:rPr>
              <a:t> shape before: (4928, 1)</a:t>
            </a:r>
          </a:p>
          <a:p>
            <a:endParaRPr lang="en-US" sz="1200" dirty="0" smtClean="0">
              <a:solidFill>
                <a:srgbClr val="000000"/>
              </a:solidFill>
              <a:latin typeface="Consolas"/>
            </a:endParaRPr>
          </a:p>
          <a:p>
            <a:r>
              <a:rPr lang="en-US" sz="1200" dirty="0" err="1" smtClean="0">
                <a:solidFill>
                  <a:srgbClr val="000000"/>
                </a:solidFill>
                <a:latin typeface="Consolas"/>
              </a:rPr>
              <a:t>y_data_test</a:t>
            </a:r>
            <a:r>
              <a:rPr lang="en-US" sz="1200" dirty="0" smtClean="0">
                <a:solidFill>
                  <a:srgbClr val="000000"/>
                </a:solidFill>
                <a:latin typeface="Consolas"/>
              </a:rPr>
              <a:t> shape after: (4928,)</a:t>
            </a:r>
          </a:p>
          <a:p>
            <a:endParaRPr lang="en-US" sz="1200" dirty="0" smtClean="0">
              <a:solidFill>
                <a:srgbClr val="000000"/>
              </a:solidFill>
              <a:latin typeface="Consolas"/>
            </a:endParaRPr>
          </a:p>
          <a:p>
            <a:r>
              <a:rPr lang="en-US" sz="1200" dirty="0" err="1" smtClean="0">
                <a:solidFill>
                  <a:srgbClr val="000000"/>
                </a:solidFill>
                <a:latin typeface="Consolas"/>
              </a:rPr>
              <a:t>y_data_train</a:t>
            </a:r>
            <a:r>
              <a:rPr lang="en-US" sz="1200" dirty="0" smtClean="0">
                <a:solidFill>
                  <a:srgbClr val="000000"/>
                </a:solidFill>
                <a:latin typeface="Consolas"/>
              </a:rPr>
              <a:t> shape before: (11498, 1)</a:t>
            </a:r>
          </a:p>
          <a:p>
            <a:endParaRPr lang="en-US" sz="1200" dirty="0" smtClean="0">
              <a:solidFill>
                <a:srgbClr val="000000"/>
              </a:solidFill>
              <a:latin typeface="Consolas"/>
            </a:endParaRPr>
          </a:p>
          <a:p>
            <a:r>
              <a:rPr lang="en-US" sz="1200" dirty="0" err="1" smtClean="0">
                <a:solidFill>
                  <a:srgbClr val="000000"/>
                </a:solidFill>
                <a:latin typeface="Consolas"/>
              </a:rPr>
              <a:t>y_data_train</a:t>
            </a:r>
            <a:r>
              <a:rPr lang="en-US" sz="1200" dirty="0" smtClean="0">
                <a:solidFill>
                  <a:srgbClr val="000000"/>
                </a:solidFill>
                <a:latin typeface="Consolas"/>
              </a:rPr>
              <a:t> shape after: (11498,)</a:t>
            </a:r>
          </a:p>
          <a:p>
            <a:endParaRPr lang="en-US" sz="1200" dirty="0" smtClean="0">
              <a:solidFill>
                <a:srgbClr val="000000"/>
              </a:solidFill>
              <a:latin typeface="Consolas"/>
            </a:endParaRPr>
          </a:p>
          <a:p>
            <a:r>
              <a:rPr lang="en-US" sz="1200" dirty="0" smtClean="0">
                <a:solidFill>
                  <a:srgbClr val="000000"/>
                </a:solidFill>
                <a:latin typeface="Consolas"/>
              </a:rPr>
              <a:t>default tree recall:: 0.98721591</a:t>
            </a:r>
          </a:p>
          <a:p>
            <a:endParaRPr lang="en-US" sz="1200" dirty="0" smtClean="0">
              <a:solidFill>
                <a:srgbClr val="000000"/>
              </a:solidFill>
              <a:latin typeface="Consolas"/>
            </a:endParaRPr>
          </a:p>
          <a:p>
            <a:r>
              <a:rPr lang="en-US" sz="1200" dirty="0" smtClean="0">
                <a:solidFill>
                  <a:srgbClr val="000000"/>
                </a:solidFill>
                <a:latin typeface="Consolas"/>
              </a:rPr>
              <a:t>Feature ranking::Default Single Tree:</a:t>
            </a:r>
          </a:p>
          <a:p>
            <a:endParaRPr lang="en-US" sz="1200" dirty="0" smtClean="0">
              <a:solidFill>
                <a:srgbClr val="000000"/>
              </a:solidFill>
              <a:latin typeface="Consolas"/>
            </a:endParaRPr>
          </a:p>
          <a:p>
            <a:r>
              <a:rPr lang="en-US" sz="1200" dirty="0" smtClean="0">
                <a:solidFill>
                  <a:srgbClr val="000000"/>
                </a:solidFill>
                <a:latin typeface="Consolas"/>
              </a:rPr>
              <a:t>1. feature 3 [</a:t>
            </a:r>
            <a:r>
              <a:rPr lang="en-US" sz="1200" dirty="0" err="1" smtClean="0">
                <a:solidFill>
                  <a:srgbClr val="000000"/>
                </a:solidFill>
                <a:latin typeface="Consolas"/>
              </a:rPr>
              <a:t>oldbalanceOrg_boxcox</a:t>
            </a:r>
            <a:r>
              <a:rPr lang="en-US" sz="1200" dirty="0" smtClean="0">
                <a:solidFill>
                  <a:srgbClr val="000000"/>
                </a:solidFill>
                <a:latin typeface="Consolas"/>
              </a:rPr>
              <a:t>] importance (0.588757)</a:t>
            </a:r>
          </a:p>
          <a:p>
            <a:endParaRPr lang="en-US" sz="1200" dirty="0" smtClean="0">
              <a:solidFill>
                <a:srgbClr val="000000"/>
              </a:solidFill>
              <a:latin typeface="Consolas"/>
            </a:endParaRPr>
          </a:p>
          <a:p>
            <a:r>
              <a:rPr lang="en-US" sz="1200" dirty="0" smtClean="0">
                <a:solidFill>
                  <a:srgbClr val="000000"/>
                </a:solidFill>
                <a:latin typeface="Consolas"/>
              </a:rPr>
              <a:t>2. feature 1 [</a:t>
            </a:r>
            <a:r>
              <a:rPr lang="en-US" sz="1200" dirty="0" err="1" smtClean="0">
                <a:solidFill>
                  <a:srgbClr val="000000"/>
                </a:solidFill>
                <a:latin typeface="Consolas"/>
              </a:rPr>
              <a:t>amount_boxcox</a:t>
            </a:r>
            <a:r>
              <a:rPr lang="en-US" sz="1200" dirty="0" smtClean="0">
                <a:solidFill>
                  <a:srgbClr val="000000"/>
                </a:solidFill>
                <a:latin typeface="Consolas"/>
              </a:rPr>
              <a:t>] importance (0.157569)</a:t>
            </a:r>
          </a:p>
          <a:p>
            <a:endParaRPr lang="en-US" sz="1200" dirty="0" smtClean="0">
              <a:solidFill>
                <a:srgbClr val="000000"/>
              </a:solidFill>
              <a:latin typeface="Consolas"/>
            </a:endParaRPr>
          </a:p>
          <a:p>
            <a:r>
              <a:rPr lang="en-US" sz="1200" dirty="0" smtClean="0">
                <a:solidFill>
                  <a:srgbClr val="000000"/>
                </a:solidFill>
                <a:latin typeface="Consolas"/>
              </a:rPr>
              <a:t>3. feature 4 [</a:t>
            </a:r>
            <a:r>
              <a:rPr lang="en-US" sz="1200" dirty="0" err="1" smtClean="0">
                <a:solidFill>
                  <a:srgbClr val="000000"/>
                </a:solidFill>
                <a:latin typeface="Consolas"/>
              </a:rPr>
              <a:t>newbalanceDest_boxcox</a:t>
            </a:r>
            <a:r>
              <a:rPr lang="en-US" sz="1200" dirty="0" smtClean="0">
                <a:solidFill>
                  <a:srgbClr val="000000"/>
                </a:solidFill>
                <a:latin typeface="Consolas"/>
              </a:rPr>
              <a:t>] importance (0.135222)</a:t>
            </a:r>
          </a:p>
          <a:p>
            <a:endParaRPr lang="en-US" sz="1200" dirty="0" smtClean="0">
              <a:solidFill>
                <a:srgbClr val="000000"/>
              </a:solidFill>
              <a:latin typeface="Consolas"/>
            </a:endParaRPr>
          </a:p>
          <a:p>
            <a:r>
              <a:rPr lang="en-US" sz="1200" dirty="0" smtClean="0">
                <a:solidFill>
                  <a:srgbClr val="000000"/>
                </a:solidFill>
                <a:latin typeface="Consolas"/>
              </a:rPr>
              <a:t>4. feature 5 [</a:t>
            </a:r>
            <a:r>
              <a:rPr lang="en-US" sz="1200" dirty="0" err="1" smtClean="0">
                <a:solidFill>
                  <a:srgbClr val="000000"/>
                </a:solidFill>
                <a:latin typeface="Consolas"/>
              </a:rPr>
              <a:t>newbalanceOrig_boxcox</a:t>
            </a:r>
            <a:r>
              <a:rPr lang="en-US" sz="1200" dirty="0" smtClean="0">
                <a:solidFill>
                  <a:srgbClr val="000000"/>
                </a:solidFill>
                <a:latin typeface="Consolas"/>
              </a:rPr>
              <a:t>] importance (0.108221)</a:t>
            </a:r>
          </a:p>
          <a:p>
            <a:endParaRPr lang="en-US" sz="1200" dirty="0" smtClean="0">
              <a:solidFill>
                <a:srgbClr val="000000"/>
              </a:solidFill>
              <a:latin typeface="Consolas"/>
            </a:endParaRPr>
          </a:p>
          <a:p>
            <a:r>
              <a:rPr lang="en-US" sz="1200" dirty="0" smtClean="0">
                <a:solidFill>
                  <a:srgbClr val="000000"/>
                </a:solidFill>
                <a:latin typeface="Consolas"/>
              </a:rPr>
              <a:t>5. feature 0 [</a:t>
            </a:r>
            <a:r>
              <a:rPr lang="en-US" sz="1200" dirty="0" err="1" smtClean="0">
                <a:solidFill>
                  <a:srgbClr val="000000"/>
                </a:solidFill>
                <a:latin typeface="Consolas"/>
              </a:rPr>
              <a:t>type_num</a:t>
            </a:r>
            <a:r>
              <a:rPr lang="en-US" sz="1200" dirty="0" smtClean="0">
                <a:solidFill>
                  <a:srgbClr val="000000"/>
                </a:solidFill>
                <a:latin typeface="Consolas"/>
              </a:rPr>
              <a:t>] importance (0.005228)</a:t>
            </a:r>
          </a:p>
          <a:p>
            <a:endParaRPr lang="en-US" sz="1200" dirty="0" smtClean="0">
              <a:solidFill>
                <a:srgbClr val="000000"/>
              </a:solidFill>
              <a:latin typeface="Consolas"/>
            </a:endParaRPr>
          </a:p>
          <a:p>
            <a:r>
              <a:rPr lang="en-US" sz="1200" dirty="0" smtClean="0">
                <a:solidFill>
                  <a:srgbClr val="000000"/>
                </a:solidFill>
                <a:latin typeface="Consolas"/>
              </a:rPr>
              <a:t>6. feature 2 [</a:t>
            </a:r>
            <a:r>
              <a:rPr lang="en-US" sz="1200" dirty="0" err="1" smtClean="0">
                <a:solidFill>
                  <a:srgbClr val="000000"/>
                </a:solidFill>
                <a:latin typeface="Consolas"/>
              </a:rPr>
              <a:t>oldbalanceDest_boxcox</a:t>
            </a:r>
            <a:r>
              <a:rPr lang="en-US" sz="1200" dirty="0" smtClean="0">
                <a:solidFill>
                  <a:srgbClr val="000000"/>
                </a:solidFill>
                <a:latin typeface="Consolas"/>
              </a:rPr>
              <a:t>] importance (0.005002)</a:t>
            </a:r>
          </a:p>
          <a:p>
            <a:endParaRPr lang="en-US" sz="1200" dirty="0" smtClean="0">
              <a:solidFill>
                <a:srgbClr val="000000"/>
              </a:solidFill>
              <a:latin typeface="Consolas"/>
            </a:endParaRPr>
          </a:p>
          <a:p>
            <a:r>
              <a:rPr lang="en-US" sz="1200" dirty="0" smtClean="0">
                <a:solidFill>
                  <a:srgbClr val="000000"/>
                </a:solidFill>
                <a:latin typeface="Consolas"/>
              </a:rPr>
              <a:t>Grid Parameter Search via 10-fold cross-validation</a:t>
            </a:r>
          </a:p>
          <a:p>
            <a:endParaRPr lang="en-US" sz="1200" dirty="0" smtClean="0">
              <a:solidFill>
                <a:srgbClr val="000000"/>
              </a:solidFill>
              <a:latin typeface="Consolas"/>
            </a:endParaRPr>
          </a:p>
          <a:p>
            <a:endParaRPr lang="en-US" sz="1200" dirty="0" smtClean="0">
              <a:solidFill>
                <a:srgbClr val="000000"/>
              </a:solidFill>
              <a:latin typeface="Consolas"/>
            </a:endParaRPr>
          </a:p>
          <a:p>
            <a:r>
              <a:rPr lang="en-US" sz="1200" dirty="0" smtClean="0">
                <a:solidFill>
                  <a:srgbClr val="000000"/>
                </a:solidFill>
                <a:latin typeface="Consolas"/>
              </a:rPr>
              <a:t>Best Parameters based on Recall:</a:t>
            </a:r>
          </a:p>
          <a:p>
            <a:endParaRPr lang="en-US" sz="1200" dirty="0" smtClean="0">
              <a:solidFill>
                <a:srgbClr val="000000"/>
              </a:solidFill>
              <a:latin typeface="Consolas"/>
            </a:endParaRPr>
          </a:p>
          <a:p>
            <a:r>
              <a:rPr lang="en-US" sz="1200" dirty="0" smtClean="0">
                <a:solidFill>
                  <a:srgbClr val="000000"/>
                </a:solidFill>
                <a:latin typeface="Consolas"/>
              </a:rPr>
              <a:t>parameter: criterion setting: </a:t>
            </a:r>
            <a:r>
              <a:rPr lang="en-US" sz="1200" dirty="0" err="1" smtClean="0">
                <a:solidFill>
                  <a:srgbClr val="000000"/>
                </a:solidFill>
                <a:latin typeface="Consolas"/>
              </a:rPr>
              <a:t>gini</a:t>
            </a:r>
            <a:endParaRPr lang="en-US" sz="1200" dirty="0" smtClean="0">
              <a:solidFill>
                <a:srgbClr val="000000"/>
              </a:solidFill>
              <a:latin typeface="Consolas"/>
            </a:endParaRPr>
          </a:p>
          <a:p>
            <a:endParaRPr lang="en-US" sz="1200" dirty="0" smtClean="0">
              <a:solidFill>
                <a:srgbClr val="000000"/>
              </a:solidFill>
              <a:latin typeface="Consolas"/>
            </a:endParaRPr>
          </a:p>
          <a:p>
            <a:r>
              <a:rPr lang="en-US" sz="1200" dirty="0" smtClean="0">
                <a:solidFill>
                  <a:srgbClr val="000000"/>
                </a:solidFill>
                <a:latin typeface="Consolas"/>
              </a:rPr>
              <a:t>parameter: </a:t>
            </a:r>
            <a:r>
              <a:rPr lang="en-US" sz="1200" dirty="0" err="1" smtClean="0">
                <a:solidFill>
                  <a:srgbClr val="000000"/>
                </a:solidFill>
                <a:latin typeface="Consolas"/>
              </a:rPr>
              <a:t>max_depth</a:t>
            </a:r>
            <a:r>
              <a:rPr lang="en-US" sz="1200" dirty="0" smtClean="0">
                <a:solidFill>
                  <a:srgbClr val="000000"/>
                </a:solidFill>
                <a:latin typeface="Consolas"/>
              </a:rPr>
              <a:t> setting: 10</a:t>
            </a:r>
          </a:p>
          <a:p>
            <a:endParaRPr lang="en-US" sz="1200" dirty="0" smtClean="0">
              <a:solidFill>
                <a:srgbClr val="000000"/>
              </a:solidFill>
              <a:latin typeface="Consolas"/>
            </a:endParaRPr>
          </a:p>
          <a:p>
            <a:r>
              <a:rPr lang="en-US" sz="1200" dirty="0" smtClean="0">
                <a:solidFill>
                  <a:srgbClr val="000000"/>
                </a:solidFill>
                <a:latin typeface="Consolas"/>
              </a:rPr>
              <a:t>parameter: </a:t>
            </a:r>
            <a:r>
              <a:rPr lang="en-US" sz="1200" dirty="0" err="1" smtClean="0">
                <a:solidFill>
                  <a:srgbClr val="000000"/>
                </a:solidFill>
                <a:latin typeface="Consolas"/>
              </a:rPr>
              <a:t>min_samples_leaf</a:t>
            </a:r>
            <a:r>
              <a:rPr lang="en-US" sz="1200" dirty="0" smtClean="0">
                <a:solidFill>
                  <a:srgbClr val="000000"/>
                </a:solidFill>
                <a:latin typeface="Consolas"/>
              </a:rPr>
              <a:t> setting: 5</a:t>
            </a:r>
          </a:p>
          <a:p>
            <a:endParaRPr lang="en-US" sz="1200" dirty="0" smtClean="0">
              <a:solidFill>
                <a:srgbClr val="000000"/>
              </a:solidFill>
              <a:latin typeface="Consolas"/>
            </a:endParaRPr>
          </a:p>
          <a:p>
            <a:r>
              <a:rPr lang="en-US" sz="1200" dirty="0" smtClean="0">
                <a:solidFill>
                  <a:srgbClr val="000000"/>
                </a:solidFill>
                <a:latin typeface="Consolas"/>
              </a:rPr>
              <a:t>parameter: </a:t>
            </a:r>
            <a:r>
              <a:rPr lang="en-US" sz="1200" dirty="0" err="1" smtClean="0">
                <a:solidFill>
                  <a:srgbClr val="000000"/>
                </a:solidFill>
                <a:latin typeface="Consolas"/>
              </a:rPr>
              <a:t>min_samples_split</a:t>
            </a:r>
            <a:r>
              <a:rPr lang="en-US" sz="1200" dirty="0" smtClean="0">
                <a:solidFill>
                  <a:srgbClr val="000000"/>
                </a:solidFill>
                <a:latin typeface="Consolas"/>
              </a:rPr>
              <a:t> setting: 30</a:t>
            </a:r>
          </a:p>
          <a:p>
            <a:endParaRPr lang="en-US" sz="1200" dirty="0" smtClean="0">
              <a:solidFill>
                <a:srgbClr val="000000"/>
              </a:solidFill>
              <a:latin typeface="Consolas"/>
            </a:endParaRPr>
          </a:p>
          <a:p>
            <a:endParaRPr lang="en-US" sz="1200" dirty="0" smtClean="0">
              <a:solidFill>
                <a:srgbClr val="000000"/>
              </a:solidFill>
              <a:latin typeface="Consolas"/>
            </a:endParaRPr>
          </a:p>
          <a:p>
            <a:endParaRPr lang="en-US" sz="1200" dirty="0" smtClean="0">
              <a:solidFill>
                <a:srgbClr val="000000"/>
              </a:solidFill>
              <a:latin typeface="Consolas"/>
            </a:endParaRPr>
          </a:p>
          <a:p>
            <a:r>
              <a:rPr lang="en-US" sz="1200" dirty="0" smtClean="0">
                <a:solidFill>
                  <a:srgbClr val="000000"/>
                </a:solidFill>
                <a:latin typeface="Consolas"/>
              </a:rPr>
              <a:t>Testing best parameters [Grid] based on Recall...</a:t>
            </a:r>
          </a:p>
          <a:p>
            <a:endParaRPr lang="en-US" sz="1200" dirty="0" smtClean="0">
              <a:solidFill>
                <a:srgbClr val="000000"/>
              </a:solidFill>
              <a:latin typeface="Consolas"/>
            </a:endParaRPr>
          </a:p>
          <a:p>
            <a:r>
              <a:rPr lang="en-US" sz="1200" dirty="0" smtClean="0">
                <a:solidFill>
                  <a:srgbClr val="000000"/>
                </a:solidFill>
                <a:latin typeface="Consolas"/>
              </a:rPr>
              <a:t>Grid search tree Recall:: 0.99384742</a:t>
            </a:r>
          </a:p>
          <a:p>
            <a:endParaRPr lang="en-US" sz="1200" dirty="0" smtClean="0">
              <a:solidFill>
                <a:srgbClr val="000000"/>
              </a:solidFill>
              <a:latin typeface="Consolas"/>
            </a:endParaRPr>
          </a:p>
          <a:p>
            <a:r>
              <a:rPr lang="en-US" sz="1200" dirty="0" smtClean="0">
                <a:solidFill>
                  <a:srgbClr val="000000"/>
                </a:solidFill>
                <a:latin typeface="Consolas"/>
              </a:rPr>
              <a:t>Feature ranking::Grid Single Tree:</a:t>
            </a:r>
          </a:p>
          <a:p>
            <a:endParaRPr lang="en-US" sz="1200" dirty="0" smtClean="0">
              <a:solidFill>
                <a:srgbClr val="000000"/>
              </a:solidFill>
              <a:latin typeface="Consolas"/>
            </a:endParaRPr>
          </a:p>
          <a:p>
            <a:r>
              <a:rPr lang="en-US" sz="1200" dirty="0" smtClean="0">
                <a:solidFill>
                  <a:srgbClr val="000000"/>
                </a:solidFill>
                <a:latin typeface="Consolas"/>
              </a:rPr>
              <a:t>1. feature 3 [</a:t>
            </a:r>
            <a:r>
              <a:rPr lang="en-US" sz="1200" dirty="0" err="1" smtClean="0">
                <a:solidFill>
                  <a:srgbClr val="000000"/>
                </a:solidFill>
                <a:latin typeface="Consolas"/>
              </a:rPr>
              <a:t>oldbalanceOrg_boxcox</a:t>
            </a:r>
            <a:r>
              <a:rPr lang="en-US" sz="1200" dirty="0" smtClean="0">
                <a:solidFill>
                  <a:srgbClr val="000000"/>
                </a:solidFill>
                <a:latin typeface="Consolas"/>
              </a:rPr>
              <a:t>] importance (0.567796)</a:t>
            </a:r>
          </a:p>
          <a:p>
            <a:endParaRPr lang="en-US" sz="1200" dirty="0" smtClean="0">
              <a:solidFill>
                <a:srgbClr val="000000"/>
              </a:solidFill>
              <a:latin typeface="Consolas"/>
            </a:endParaRPr>
          </a:p>
          <a:p>
            <a:r>
              <a:rPr lang="en-US" sz="1200" dirty="0" smtClean="0">
                <a:solidFill>
                  <a:srgbClr val="000000"/>
                </a:solidFill>
                <a:latin typeface="Consolas"/>
              </a:rPr>
              <a:t>2. feature 1 [</a:t>
            </a:r>
            <a:r>
              <a:rPr lang="en-US" sz="1200" dirty="0" err="1" smtClean="0">
                <a:solidFill>
                  <a:srgbClr val="000000"/>
                </a:solidFill>
                <a:latin typeface="Consolas"/>
              </a:rPr>
              <a:t>amount_boxcox</a:t>
            </a:r>
            <a:r>
              <a:rPr lang="en-US" sz="1200" dirty="0" smtClean="0">
                <a:solidFill>
                  <a:srgbClr val="000000"/>
                </a:solidFill>
                <a:latin typeface="Consolas"/>
              </a:rPr>
              <a:t>] importance (0.182193)</a:t>
            </a:r>
          </a:p>
          <a:p>
            <a:endParaRPr lang="en-US" sz="1200" dirty="0" smtClean="0">
              <a:solidFill>
                <a:srgbClr val="000000"/>
              </a:solidFill>
              <a:latin typeface="Consolas"/>
            </a:endParaRPr>
          </a:p>
          <a:p>
            <a:r>
              <a:rPr lang="en-US" sz="1200" dirty="0" smtClean="0">
                <a:solidFill>
                  <a:srgbClr val="000000"/>
                </a:solidFill>
                <a:latin typeface="Consolas"/>
              </a:rPr>
              <a:t>3. feature 4 [</a:t>
            </a:r>
            <a:r>
              <a:rPr lang="en-US" sz="1200" dirty="0" err="1" smtClean="0">
                <a:solidFill>
                  <a:srgbClr val="000000"/>
                </a:solidFill>
                <a:latin typeface="Consolas"/>
              </a:rPr>
              <a:t>newbalanceDest_boxcox</a:t>
            </a:r>
            <a:r>
              <a:rPr lang="en-US" sz="1200" dirty="0" smtClean="0">
                <a:solidFill>
                  <a:srgbClr val="000000"/>
                </a:solidFill>
                <a:latin typeface="Consolas"/>
              </a:rPr>
              <a:t>] importance (0.136072)</a:t>
            </a:r>
          </a:p>
          <a:p>
            <a:endParaRPr lang="en-US" sz="1200" dirty="0" smtClean="0">
              <a:solidFill>
                <a:srgbClr val="000000"/>
              </a:solidFill>
              <a:latin typeface="Consolas"/>
            </a:endParaRPr>
          </a:p>
          <a:p>
            <a:r>
              <a:rPr lang="en-US" sz="1200" dirty="0" smtClean="0">
                <a:solidFill>
                  <a:srgbClr val="000000"/>
                </a:solidFill>
                <a:latin typeface="Consolas"/>
              </a:rPr>
              <a:t>4. feature 5 [</a:t>
            </a:r>
            <a:r>
              <a:rPr lang="en-US" sz="1200" dirty="0" err="1" smtClean="0">
                <a:solidFill>
                  <a:srgbClr val="000000"/>
                </a:solidFill>
                <a:latin typeface="Consolas"/>
              </a:rPr>
              <a:t>newbalanceOrig_boxcox</a:t>
            </a:r>
            <a:r>
              <a:rPr lang="en-US" sz="1200" dirty="0" smtClean="0">
                <a:solidFill>
                  <a:srgbClr val="000000"/>
                </a:solidFill>
                <a:latin typeface="Consolas"/>
              </a:rPr>
              <a:t>] importance (0.110699)</a:t>
            </a:r>
          </a:p>
          <a:p>
            <a:endParaRPr lang="en-US" sz="1200" dirty="0" smtClean="0">
              <a:solidFill>
                <a:srgbClr val="000000"/>
              </a:solidFill>
              <a:latin typeface="Consolas"/>
            </a:endParaRPr>
          </a:p>
          <a:p>
            <a:r>
              <a:rPr lang="en-US" sz="1200" dirty="0" smtClean="0">
                <a:solidFill>
                  <a:srgbClr val="000000"/>
                </a:solidFill>
                <a:latin typeface="Consolas"/>
              </a:rPr>
              <a:t>5. feature 0 [</a:t>
            </a:r>
            <a:r>
              <a:rPr lang="en-US" sz="1200" dirty="0" err="1" smtClean="0">
                <a:solidFill>
                  <a:srgbClr val="000000"/>
                </a:solidFill>
                <a:latin typeface="Consolas"/>
              </a:rPr>
              <a:t>type_num</a:t>
            </a:r>
            <a:r>
              <a:rPr lang="en-US" sz="1200" dirty="0" smtClean="0">
                <a:solidFill>
                  <a:srgbClr val="000000"/>
                </a:solidFill>
                <a:latin typeface="Consolas"/>
              </a:rPr>
              <a:t>] importance (0.002999)</a:t>
            </a:r>
          </a:p>
          <a:p>
            <a:endParaRPr lang="en-US" sz="1200" dirty="0" smtClean="0">
              <a:solidFill>
                <a:srgbClr val="000000"/>
              </a:solidFill>
              <a:latin typeface="Consolas"/>
            </a:endParaRPr>
          </a:p>
          <a:p>
            <a:r>
              <a:rPr lang="en-US" sz="1200" dirty="0" smtClean="0">
                <a:solidFill>
                  <a:srgbClr val="000000"/>
                </a:solidFill>
                <a:latin typeface="Consolas"/>
              </a:rPr>
              <a:t>6. feature 2 [</a:t>
            </a:r>
            <a:r>
              <a:rPr lang="en-US" sz="1200" dirty="0" err="1" smtClean="0">
                <a:solidFill>
                  <a:srgbClr val="000000"/>
                </a:solidFill>
                <a:latin typeface="Consolas"/>
              </a:rPr>
              <a:t>oldbalanceDest_boxcox</a:t>
            </a:r>
            <a:r>
              <a:rPr lang="en-US" sz="1200" dirty="0" smtClean="0">
                <a:solidFill>
                  <a:srgbClr val="000000"/>
                </a:solidFill>
                <a:latin typeface="Consolas"/>
              </a:rPr>
              <a:t>] importance (0.000241)</a:t>
            </a:r>
          </a:p>
          <a:p>
            <a:endParaRPr lang="en-US" sz="1200" dirty="0" smtClean="0">
              <a:solidFill>
                <a:srgbClr val="000000"/>
              </a:solidFill>
              <a:latin typeface="Consolas"/>
            </a:endParaRPr>
          </a:p>
          <a:p>
            <a:r>
              <a:rPr lang="en-US" sz="1200" dirty="0" smtClean="0">
                <a:solidFill>
                  <a:srgbClr val="000000"/>
                </a:solidFill>
                <a:latin typeface="Consolas"/>
              </a:rPr>
              <a:t>C:\Program Files (x86)\Microsoft Visual Studio\Shared\Python36_64\lib\site-packages\</a:t>
            </a:r>
            <a:r>
              <a:rPr lang="en-US" sz="1200" dirty="0" err="1" smtClean="0">
                <a:solidFill>
                  <a:srgbClr val="000000"/>
                </a:solidFill>
                <a:latin typeface="Consolas"/>
              </a:rPr>
              <a:t>sklearn</a:t>
            </a:r>
            <a:r>
              <a:rPr lang="en-US" sz="1200" dirty="0" smtClean="0">
                <a:solidFill>
                  <a:srgbClr val="000000"/>
                </a:solidFill>
                <a:latin typeface="Consolas"/>
              </a:rPr>
              <a:t>\ensemble\forest.py:246: </a:t>
            </a:r>
            <a:r>
              <a:rPr lang="en-US" sz="1200" dirty="0" err="1" smtClean="0">
                <a:solidFill>
                  <a:srgbClr val="000000"/>
                </a:solidFill>
                <a:latin typeface="Consolas"/>
              </a:rPr>
              <a:t>FutureWarning</a:t>
            </a:r>
            <a:r>
              <a:rPr lang="en-US" sz="1200" dirty="0" smtClean="0">
                <a:solidFill>
                  <a:srgbClr val="000000"/>
                </a:solidFill>
                <a:latin typeface="Consolas"/>
              </a:rPr>
              <a:t>: The default value of </a:t>
            </a:r>
            <a:r>
              <a:rPr lang="en-US" sz="1200" dirty="0" err="1" smtClean="0">
                <a:solidFill>
                  <a:srgbClr val="000000"/>
                </a:solidFill>
                <a:latin typeface="Consolas"/>
              </a:rPr>
              <a:t>n_estimators</a:t>
            </a:r>
            <a:r>
              <a:rPr lang="en-US" sz="1200" dirty="0" smtClean="0">
                <a:solidFill>
                  <a:srgbClr val="000000"/>
                </a:solidFill>
                <a:latin typeface="Consolas"/>
              </a:rPr>
              <a:t> will change from 10 in version 0.20 to 100 in 0.22.</a:t>
            </a:r>
          </a:p>
          <a:p>
            <a:r>
              <a:rPr lang="en-US" sz="1200" dirty="0" smtClean="0">
                <a:solidFill>
                  <a:srgbClr val="000000"/>
                </a:solidFill>
                <a:latin typeface="Consolas"/>
              </a:rPr>
              <a:t>  "10 in version 0.20 to 100 in 0.22.", </a:t>
            </a:r>
            <a:r>
              <a:rPr lang="en-US" sz="1200" dirty="0" err="1" smtClean="0">
                <a:solidFill>
                  <a:srgbClr val="000000"/>
                </a:solidFill>
                <a:latin typeface="Consolas"/>
              </a:rPr>
              <a:t>FutureWarning</a:t>
            </a:r>
            <a:r>
              <a:rPr lang="en-US" sz="1200" dirty="0" smtClean="0">
                <a:solidFill>
                  <a:srgbClr val="000000"/>
                </a:solidFill>
                <a:latin typeface="Consolas"/>
              </a:rPr>
              <a:t>)</a:t>
            </a:r>
          </a:p>
          <a:p>
            <a:r>
              <a:rPr lang="en-US" sz="1200" dirty="0" smtClean="0">
                <a:solidFill>
                  <a:srgbClr val="000000"/>
                </a:solidFill>
                <a:latin typeface="Consolas"/>
              </a:rPr>
              <a:t>Random Forest default recall:: 0.98396916</a:t>
            </a:r>
          </a:p>
          <a:p>
            <a:endParaRPr lang="en-US" sz="1200" dirty="0" smtClean="0">
              <a:solidFill>
                <a:srgbClr val="000000"/>
              </a:solidFill>
              <a:latin typeface="Consolas"/>
            </a:endParaRPr>
          </a:p>
          <a:p>
            <a:r>
              <a:rPr lang="en-US" sz="1200" dirty="0" smtClean="0">
                <a:solidFill>
                  <a:srgbClr val="000000"/>
                </a:solidFill>
                <a:latin typeface="Consolas"/>
              </a:rPr>
              <a:t>Feature ranking::Default Random Forest:</a:t>
            </a:r>
          </a:p>
          <a:p>
            <a:endParaRPr lang="en-US" sz="1200" dirty="0" smtClean="0">
              <a:solidFill>
                <a:srgbClr val="000000"/>
              </a:solidFill>
              <a:latin typeface="Consolas"/>
            </a:endParaRPr>
          </a:p>
          <a:p>
            <a:r>
              <a:rPr lang="en-US" sz="1200" dirty="0" smtClean="0">
                <a:solidFill>
                  <a:srgbClr val="000000"/>
                </a:solidFill>
                <a:latin typeface="Consolas"/>
              </a:rPr>
              <a:t>1. feature 3 [</a:t>
            </a:r>
            <a:r>
              <a:rPr lang="en-US" sz="1200" dirty="0" err="1" smtClean="0">
                <a:solidFill>
                  <a:srgbClr val="000000"/>
                </a:solidFill>
                <a:latin typeface="Consolas"/>
              </a:rPr>
              <a:t>oldbalanceOrg_boxcox</a:t>
            </a:r>
            <a:r>
              <a:rPr lang="en-US" sz="1200" dirty="0" smtClean="0">
                <a:solidFill>
                  <a:srgbClr val="000000"/>
                </a:solidFill>
                <a:latin typeface="Consolas"/>
              </a:rPr>
              <a:t>] importance (0.389425)</a:t>
            </a:r>
          </a:p>
          <a:p>
            <a:endParaRPr lang="en-US" sz="1200" dirty="0" smtClean="0">
              <a:solidFill>
                <a:srgbClr val="000000"/>
              </a:solidFill>
              <a:latin typeface="Consolas"/>
            </a:endParaRPr>
          </a:p>
          <a:p>
            <a:r>
              <a:rPr lang="en-US" sz="1200" dirty="0" smtClean="0">
                <a:solidFill>
                  <a:srgbClr val="000000"/>
                </a:solidFill>
                <a:latin typeface="Consolas"/>
              </a:rPr>
              <a:t>2. feature 4 [</a:t>
            </a:r>
            <a:r>
              <a:rPr lang="en-US" sz="1200" dirty="0" err="1" smtClean="0">
                <a:solidFill>
                  <a:srgbClr val="000000"/>
                </a:solidFill>
                <a:latin typeface="Consolas"/>
              </a:rPr>
              <a:t>newbalanceDest_boxcox</a:t>
            </a:r>
            <a:r>
              <a:rPr lang="en-US" sz="1200" dirty="0" smtClean="0">
                <a:solidFill>
                  <a:srgbClr val="000000"/>
                </a:solidFill>
                <a:latin typeface="Consolas"/>
              </a:rPr>
              <a:t>] importance (0.232314)</a:t>
            </a:r>
          </a:p>
          <a:p>
            <a:endParaRPr lang="en-US" sz="1200" dirty="0" smtClean="0">
              <a:solidFill>
                <a:srgbClr val="000000"/>
              </a:solidFill>
              <a:latin typeface="Consolas"/>
            </a:endParaRPr>
          </a:p>
          <a:p>
            <a:r>
              <a:rPr lang="en-US" sz="1200" dirty="0" smtClean="0">
                <a:solidFill>
                  <a:srgbClr val="000000"/>
                </a:solidFill>
                <a:latin typeface="Consolas"/>
              </a:rPr>
              <a:t>3. feature 1 [</a:t>
            </a:r>
            <a:r>
              <a:rPr lang="en-US" sz="1200" dirty="0" err="1" smtClean="0">
                <a:solidFill>
                  <a:srgbClr val="000000"/>
                </a:solidFill>
                <a:latin typeface="Consolas"/>
              </a:rPr>
              <a:t>amount_boxcox</a:t>
            </a:r>
            <a:r>
              <a:rPr lang="en-US" sz="1200" dirty="0" smtClean="0">
                <a:solidFill>
                  <a:srgbClr val="000000"/>
                </a:solidFill>
                <a:latin typeface="Consolas"/>
              </a:rPr>
              <a:t>] importance (0.167007)</a:t>
            </a:r>
          </a:p>
          <a:p>
            <a:endParaRPr lang="en-US" sz="1200" dirty="0" smtClean="0">
              <a:solidFill>
                <a:srgbClr val="000000"/>
              </a:solidFill>
              <a:latin typeface="Consolas"/>
            </a:endParaRPr>
          </a:p>
          <a:p>
            <a:r>
              <a:rPr lang="en-US" sz="1200" dirty="0" smtClean="0">
                <a:solidFill>
                  <a:srgbClr val="000000"/>
                </a:solidFill>
                <a:latin typeface="Consolas"/>
              </a:rPr>
              <a:t>4. feature 2 [</a:t>
            </a:r>
            <a:r>
              <a:rPr lang="en-US" sz="1200" dirty="0" err="1" smtClean="0">
                <a:solidFill>
                  <a:srgbClr val="000000"/>
                </a:solidFill>
                <a:latin typeface="Consolas"/>
              </a:rPr>
              <a:t>oldbalanceDest_boxcox</a:t>
            </a:r>
            <a:r>
              <a:rPr lang="en-US" sz="1200" dirty="0" smtClean="0">
                <a:solidFill>
                  <a:srgbClr val="000000"/>
                </a:solidFill>
                <a:latin typeface="Consolas"/>
              </a:rPr>
              <a:t>] importance (0.114294)</a:t>
            </a:r>
          </a:p>
          <a:p>
            <a:endParaRPr lang="en-US" sz="1200" dirty="0" smtClean="0">
              <a:solidFill>
                <a:srgbClr val="000000"/>
              </a:solidFill>
              <a:latin typeface="Consolas"/>
            </a:endParaRPr>
          </a:p>
          <a:p>
            <a:r>
              <a:rPr lang="en-US" sz="1200" dirty="0" smtClean="0">
                <a:solidFill>
                  <a:srgbClr val="000000"/>
                </a:solidFill>
                <a:latin typeface="Consolas"/>
              </a:rPr>
              <a:t>5. feature 5 [</a:t>
            </a:r>
            <a:r>
              <a:rPr lang="en-US" sz="1200" dirty="0" err="1" smtClean="0">
                <a:solidFill>
                  <a:srgbClr val="000000"/>
                </a:solidFill>
                <a:latin typeface="Consolas"/>
              </a:rPr>
              <a:t>newbalanceOrig_boxcox</a:t>
            </a:r>
            <a:r>
              <a:rPr lang="en-US" sz="1200" dirty="0" smtClean="0">
                <a:solidFill>
                  <a:srgbClr val="000000"/>
                </a:solidFill>
                <a:latin typeface="Consolas"/>
              </a:rPr>
              <a:t>] importance (0.060431)</a:t>
            </a:r>
          </a:p>
          <a:p>
            <a:endParaRPr lang="en-US" sz="1200" dirty="0" smtClean="0">
              <a:solidFill>
                <a:srgbClr val="000000"/>
              </a:solidFill>
              <a:latin typeface="Consolas"/>
            </a:endParaRPr>
          </a:p>
          <a:p>
            <a:r>
              <a:rPr lang="en-US" sz="1200" dirty="0" smtClean="0">
                <a:solidFill>
                  <a:srgbClr val="000000"/>
                </a:solidFill>
                <a:latin typeface="Consolas"/>
              </a:rPr>
              <a:t>6. feature 0 [</a:t>
            </a:r>
            <a:r>
              <a:rPr lang="en-US" sz="1200" dirty="0" err="1" smtClean="0">
                <a:solidFill>
                  <a:srgbClr val="000000"/>
                </a:solidFill>
                <a:latin typeface="Consolas"/>
              </a:rPr>
              <a:t>type_num</a:t>
            </a:r>
            <a:r>
              <a:rPr lang="en-US" sz="1200" dirty="0" smtClean="0">
                <a:solidFill>
                  <a:srgbClr val="000000"/>
                </a:solidFill>
                <a:latin typeface="Consolas"/>
              </a:rPr>
              <a:t>] importance (0.036529)</a:t>
            </a:r>
          </a:p>
          <a:p>
            <a:endParaRPr lang="en-US" sz="1200" dirty="0" smtClean="0">
              <a:solidFill>
                <a:srgbClr val="000000"/>
              </a:solidFill>
              <a:latin typeface="Consolas"/>
            </a:endParaRPr>
          </a:p>
          <a:p>
            <a:r>
              <a:rPr lang="en-US" sz="1200" dirty="0" smtClean="0">
                <a:solidFill>
                  <a:srgbClr val="000000"/>
                </a:solidFill>
                <a:latin typeface="Consolas"/>
              </a:rPr>
              <a:t>Example -- Recall at </a:t>
            </a:r>
            <a:r>
              <a:rPr lang="en-US" sz="1200" dirty="0" err="1" smtClean="0">
                <a:solidFill>
                  <a:srgbClr val="000000"/>
                </a:solidFill>
                <a:latin typeface="Consolas"/>
              </a:rPr>
              <a:t>numTrees</a:t>
            </a:r>
            <a:r>
              <a:rPr lang="en-US" sz="1200" dirty="0" smtClean="0">
                <a:solidFill>
                  <a:srgbClr val="000000"/>
                </a:solidFill>
                <a:latin typeface="Consolas"/>
              </a:rPr>
              <a:t> = 50, </a:t>
            </a:r>
            <a:r>
              <a:rPr lang="en-US" sz="1200" dirty="0" err="1" smtClean="0">
                <a:solidFill>
                  <a:srgbClr val="000000"/>
                </a:solidFill>
                <a:latin typeface="Consolas"/>
              </a:rPr>
              <a:t>max_features</a:t>
            </a:r>
            <a:r>
              <a:rPr lang="en-US" sz="1200" dirty="0" smtClean="0">
                <a:solidFill>
                  <a:srgbClr val="000000"/>
                </a:solidFill>
                <a:latin typeface="Consolas"/>
              </a:rPr>
              <a:t> = log2:: mean: 0.98874653 (</a:t>
            </a:r>
            <a:r>
              <a:rPr lang="en-US" sz="1200" dirty="0" err="1" smtClean="0">
                <a:solidFill>
                  <a:srgbClr val="000000"/>
                </a:solidFill>
                <a:latin typeface="Consolas"/>
              </a:rPr>
              <a:t>std</a:t>
            </a:r>
            <a:r>
              <a:rPr lang="en-US" sz="1200" dirty="0" smtClean="0">
                <a:solidFill>
                  <a:srgbClr val="000000"/>
                </a:solidFill>
                <a:latin typeface="Consolas"/>
              </a:rPr>
              <a:t>: 0.00465857)</a:t>
            </a:r>
          </a:p>
          <a:p>
            <a:endParaRPr lang="en-US" sz="1200" dirty="0" smtClean="0">
              <a:solidFill>
                <a:srgbClr val="000000"/>
              </a:solidFill>
              <a:latin typeface="Consolas"/>
            </a:endParaRPr>
          </a:p>
          <a:p>
            <a:r>
              <a:rPr lang="en-US" sz="1200" dirty="0" smtClean="0">
                <a:solidFill>
                  <a:srgbClr val="000000"/>
                </a:solidFill>
                <a:latin typeface="Consolas"/>
              </a:rPr>
              <a:t>Recall at </a:t>
            </a:r>
            <a:r>
              <a:rPr lang="en-US" sz="1200" dirty="0" err="1" smtClean="0">
                <a:solidFill>
                  <a:srgbClr val="000000"/>
                </a:solidFill>
                <a:latin typeface="Consolas"/>
              </a:rPr>
              <a:t>numTrees</a:t>
            </a:r>
            <a:r>
              <a:rPr lang="en-US" sz="1200" dirty="0" smtClean="0">
                <a:solidFill>
                  <a:srgbClr val="000000"/>
                </a:solidFill>
                <a:latin typeface="Consolas"/>
              </a:rPr>
              <a:t> = 100, </a:t>
            </a:r>
            <a:r>
              <a:rPr lang="en-US" sz="1200" dirty="0" err="1" smtClean="0">
                <a:solidFill>
                  <a:srgbClr val="000000"/>
                </a:solidFill>
                <a:latin typeface="Consolas"/>
              </a:rPr>
              <a:t>max_features</a:t>
            </a:r>
            <a:r>
              <a:rPr lang="en-US" sz="1200" dirty="0" smtClean="0">
                <a:solidFill>
                  <a:srgbClr val="000000"/>
                </a:solidFill>
                <a:latin typeface="Consolas"/>
              </a:rPr>
              <a:t> = None:: mean: 0.99705523 (</a:t>
            </a:r>
            <a:r>
              <a:rPr lang="en-US" sz="1200" dirty="0" err="1" smtClean="0">
                <a:solidFill>
                  <a:srgbClr val="000000"/>
                </a:solidFill>
                <a:latin typeface="Consolas"/>
              </a:rPr>
              <a:t>std</a:t>
            </a:r>
            <a:r>
              <a:rPr lang="en-US" sz="1200" dirty="0" smtClean="0">
                <a:solidFill>
                  <a:srgbClr val="000000"/>
                </a:solidFill>
                <a:latin typeface="Consolas"/>
              </a:rPr>
              <a:t>: 0.00269079)</a:t>
            </a:r>
          </a:p>
          <a:p>
            <a:endParaRPr lang="en-US" sz="1200" dirty="0" smtClean="0">
              <a:solidFill>
                <a:srgbClr val="000000"/>
              </a:solidFill>
              <a:latin typeface="Consolas"/>
            </a:endParaRPr>
          </a:p>
          <a:p>
            <a:r>
              <a:rPr lang="en-US" sz="1200" dirty="0" smtClean="0">
                <a:solidFill>
                  <a:srgbClr val="000000"/>
                </a:solidFill>
                <a:latin typeface="Consolas"/>
              </a:rPr>
              <a:t>Recall at </a:t>
            </a:r>
            <a:r>
              <a:rPr lang="en-US" sz="1200" dirty="0" err="1" smtClean="0">
                <a:solidFill>
                  <a:srgbClr val="000000"/>
                </a:solidFill>
                <a:latin typeface="Consolas"/>
              </a:rPr>
              <a:t>numTrees</a:t>
            </a:r>
            <a:r>
              <a:rPr lang="en-US" sz="1200" dirty="0" smtClean="0">
                <a:solidFill>
                  <a:srgbClr val="000000"/>
                </a:solidFill>
                <a:latin typeface="Consolas"/>
              </a:rPr>
              <a:t> = 100, </a:t>
            </a:r>
            <a:r>
              <a:rPr lang="en-US" sz="1200" dirty="0" err="1" smtClean="0">
                <a:solidFill>
                  <a:srgbClr val="000000"/>
                </a:solidFill>
                <a:latin typeface="Consolas"/>
              </a:rPr>
              <a:t>max_features</a:t>
            </a:r>
            <a:r>
              <a:rPr lang="en-US" sz="1200" dirty="0" smtClean="0">
                <a:solidFill>
                  <a:srgbClr val="000000"/>
                </a:solidFill>
                <a:latin typeface="Consolas"/>
              </a:rPr>
              <a:t> = log2:: mean: 0.99099656 (</a:t>
            </a:r>
            <a:r>
              <a:rPr lang="en-US" sz="1200" dirty="0" err="1" smtClean="0">
                <a:solidFill>
                  <a:srgbClr val="000000"/>
                </a:solidFill>
                <a:latin typeface="Consolas"/>
              </a:rPr>
              <a:t>std</a:t>
            </a:r>
            <a:r>
              <a:rPr lang="en-US" sz="1200" dirty="0" smtClean="0">
                <a:solidFill>
                  <a:srgbClr val="000000"/>
                </a:solidFill>
                <a:latin typeface="Consolas"/>
              </a:rPr>
              <a:t>: 0.00463140)</a:t>
            </a:r>
          </a:p>
          <a:p>
            <a:endParaRPr lang="en-US" sz="1200" dirty="0" smtClean="0">
              <a:solidFill>
                <a:srgbClr val="000000"/>
              </a:solidFill>
              <a:latin typeface="Consolas"/>
            </a:endParaRPr>
          </a:p>
          <a:p>
            <a:r>
              <a:rPr lang="en-US" sz="1200" dirty="0" smtClean="0">
                <a:solidFill>
                  <a:srgbClr val="000000"/>
                </a:solidFill>
                <a:latin typeface="Consolas"/>
              </a:rPr>
              <a:t>Recall at </a:t>
            </a:r>
            <a:r>
              <a:rPr lang="en-US" sz="1200" dirty="0" err="1" smtClean="0">
                <a:solidFill>
                  <a:srgbClr val="000000"/>
                </a:solidFill>
                <a:latin typeface="Consolas"/>
              </a:rPr>
              <a:t>numTrees</a:t>
            </a:r>
            <a:r>
              <a:rPr lang="en-US" sz="1200" dirty="0" smtClean="0">
                <a:solidFill>
                  <a:srgbClr val="000000"/>
                </a:solidFill>
                <a:latin typeface="Consolas"/>
              </a:rPr>
              <a:t> = 100, </a:t>
            </a:r>
            <a:r>
              <a:rPr lang="en-US" sz="1200" dirty="0" err="1" smtClean="0">
                <a:solidFill>
                  <a:srgbClr val="000000"/>
                </a:solidFill>
                <a:latin typeface="Consolas"/>
              </a:rPr>
              <a:t>max_features</a:t>
            </a:r>
            <a:r>
              <a:rPr lang="en-US" sz="1200" dirty="0" smtClean="0">
                <a:solidFill>
                  <a:srgbClr val="000000"/>
                </a:solidFill>
                <a:latin typeface="Consolas"/>
              </a:rPr>
              <a:t> = </a:t>
            </a:r>
            <a:r>
              <a:rPr lang="en-US" sz="1200" dirty="0" err="1" smtClean="0">
                <a:solidFill>
                  <a:srgbClr val="000000"/>
                </a:solidFill>
                <a:latin typeface="Consolas"/>
              </a:rPr>
              <a:t>sqrt</a:t>
            </a:r>
            <a:r>
              <a:rPr lang="en-US" sz="1200" dirty="0" smtClean="0">
                <a:solidFill>
                  <a:srgbClr val="000000"/>
                </a:solidFill>
                <a:latin typeface="Consolas"/>
              </a:rPr>
              <a:t>:: mean: 0.99099656 (</a:t>
            </a:r>
            <a:r>
              <a:rPr lang="en-US" sz="1200" dirty="0" err="1" smtClean="0">
                <a:solidFill>
                  <a:srgbClr val="000000"/>
                </a:solidFill>
                <a:latin typeface="Consolas"/>
              </a:rPr>
              <a:t>std</a:t>
            </a:r>
            <a:r>
              <a:rPr lang="en-US" sz="1200" dirty="0" smtClean="0">
                <a:solidFill>
                  <a:srgbClr val="000000"/>
                </a:solidFill>
                <a:latin typeface="Consolas"/>
              </a:rPr>
              <a:t>: 0.00463140)</a:t>
            </a:r>
          </a:p>
          <a:p>
            <a:endParaRPr lang="en-US" sz="1200" dirty="0" smtClean="0">
              <a:solidFill>
                <a:srgbClr val="000000"/>
              </a:solidFill>
              <a:latin typeface="Consolas"/>
            </a:endParaRPr>
          </a:p>
          <a:p>
            <a:r>
              <a:rPr lang="en-US" sz="1200" dirty="0" smtClean="0">
                <a:solidFill>
                  <a:srgbClr val="000000"/>
                </a:solidFill>
                <a:latin typeface="Consolas"/>
              </a:rPr>
              <a:t>Recall at </a:t>
            </a:r>
            <a:r>
              <a:rPr lang="en-US" sz="1200" dirty="0" err="1" smtClean="0">
                <a:solidFill>
                  <a:srgbClr val="000000"/>
                </a:solidFill>
                <a:latin typeface="Consolas"/>
              </a:rPr>
              <a:t>numTrees</a:t>
            </a:r>
            <a:r>
              <a:rPr lang="en-US" sz="1200" dirty="0" smtClean="0">
                <a:solidFill>
                  <a:srgbClr val="000000"/>
                </a:solidFill>
                <a:latin typeface="Consolas"/>
              </a:rPr>
              <a:t> = 150, </a:t>
            </a:r>
            <a:r>
              <a:rPr lang="en-US" sz="1200" dirty="0" err="1" smtClean="0">
                <a:solidFill>
                  <a:srgbClr val="000000"/>
                </a:solidFill>
                <a:latin typeface="Consolas"/>
              </a:rPr>
              <a:t>max_features</a:t>
            </a:r>
            <a:r>
              <a:rPr lang="en-US" sz="1200" dirty="0" smtClean="0">
                <a:solidFill>
                  <a:srgbClr val="000000"/>
                </a:solidFill>
                <a:latin typeface="Consolas"/>
              </a:rPr>
              <a:t> = None:: mean: 0.99705523 (</a:t>
            </a:r>
            <a:r>
              <a:rPr lang="en-US" sz="1200" dirty="0" err="1" smtClean="0">
                <a:solidFill>
                  <a:srgbClr val="000000"/>
                </a:solidFill>
                <a:latin typeface="Consolas"/>
              </a:rPr>
              <a:t>std</a:t>
            </a:r>
            <a:r>
              <a:rPr lang="en-US" sz="1200" dirty="0" smtClean="0">
                <a:solidFill>
                  <a:srgbClr val="000000"/>
                </a:solidFill>
                <a:latin typeface="Consolas"/>
              </a:rPr>
              <a:t>: 0.00269079)</a:t>
            </a:r>
          </a:p>
          <a:p>
            <a:endParaRPr lang="en-US" sz="1200" dirty="0" smtClean="0">
              <a:solidFill>
                <a:srgbClr val="000000"/>
              </a:solidFill>
              <a:latin typeface="Consolas"/>
            </a:endParaRPr>
          </a:p>
          <a:p>
            <a:r>
              <a:rPr lang="en-US" sz="1200" dirty="0" smtClean="0">
                <a:solidFill>
                  <a:srgbClr val="000000"/>
                </a:solidFill>
                <a:latin typeface="Consolas"/>
              </a:rPr>
              <a:t>Recall at </a:t>
            </a:r>
            <a:r>
              <a:rPr lang="en-US" sz="1200" dirty="0" err="1" smtClean="0">
                <a:solidFill>
                  <a:srgbClr val="000000"/>
                </a:solidFill>
                <a:latin typeface="Consolas"/>
              </a:rPr>
              <a:t>numTrees</a:t>
            </a:r>
            <a:r>
              <a:rPr lang="en-US" sz="1200" dirty="0" smtClean="0">
                <a:solidFill>
                  <a:srgbClr val="000000"/>
                </a:solidFill>
                <a:latin typeface="Consolas"/>
              </a:rPr>
              <a:t> = 150, </a:t>
            </a:r>
            <a:r>
              <a:rPr lang="en-US" sz="1200" dirty="0" err="1" smtClean="0">
                <a:solidFill>
                  <a:srgbClr val="000000"/>
                </a:solidFill>
                <a:latin typeface="Consolas"/>
              </a:rPr>
              <a:t>max_features</a:t>
            </a:r>
            <a:r>
              <a:rPr lang="en-US" sz="1200" dirty="0" smtClean="0">
                <a:solidFill>
                  <a:srgbClr val="000000"/>
                </a:solidFill>
                <a:latin typeface="Consolas"/>
              </a:rPr>
              <a:t> = log2:: mean: 0.98961098 (</a:t>
            </a:r>
            <a:r>
              <a:rPr lang="en-US" sz="1200" dirty="0" err="1" smtClean="0">
                <a:solidFill>
                  <a:srgbClr val="000000"/>
                </a:solidFill>
                <a:latin typeface="Consolas"/>
              </a:rPr>
              <a:t>std</a:t>
            </a:r>
            <a:r>
              <a:rPr lang="en-US" sz="1200" dirty="0" smtClean="0">
                <a:solidFill>
                  <a:srgbClr val="000000"/>
                </a:solidFill>
                <a:latin typeface="Consolas"/>
              </a:rPr>
              <a:t>: 0.00444730)</a:t>
            </a:r>
          </a:p>
          <a:p>
            <a:endParaRPr lang="en-US" sz="1200" dirty="0" smtClean="0">
              <a:solidFill>
                <a:srgbClr val="000000"/>
              </a:solidFill>
              <a:latin typeface="Consolas"/>
            </a:endParaRPr>
          </a:p>
          <a:p>
            <a:r>
              <a:rPr lang="en-US" sz="1200" dirty="0" smtClean="0">
                <a:solidFill>
                  <a:srgbClr val="000000"/>
                </a:solidFill>
                <a:latin typeface="Consolas"/>
              </a:rPr>
              <a:t>Recall at </a:t>
            </a:r>
            <a:r>
              <a:rPr lang="en-US" sz="1200" dirty="0" err="1" smtClean="0">
                <a:solidFill>
                  <a:srgbClr val="000000"/>
                </a:solidFill>
                <a:latin typeface="Consolas"/>
              </a:rPr>
              <a:t>numTrees</a:t>
            </a:r>
            <a:r>
              <a:rPr lang="en-US" sz="1200" dirty="0" smtClean="0">
                <a:solidFill>
                  <a:srgbClr val="000000"/>
                </a:solidFill>
                <a:latin typeface="Consolas"/>
              </a:rPr>
              <a:t> = 150, </a:t>
            </a:r>
            <a:r>
              <a:rPr lang="en-US" sz="1200" dirty="0" err="1" smtClean="0">
                <a:solidFill>
                  <a:srgbClr val="000000"/>
                </a:solidFill>
                <a:latin typeface="Consolas"/>
              </a:rPr>
              <a:t>max_features</a:t>
            </a:r>
            <a:r>
              <a:rPr lang="en-US" sz="1200" dirty="0" smtClean="0">
                <a:solidFill>
                  <a:srgbClr val="000000"/>
                </a:solidFill>
                <a:latin typeface="Consolas"/>
              </a:rPr>
              <a:t> = </a:t>
            </a:r>
            <a:r>
              <a:rPr lang="en-US" sz="1200" dirty="0" err="1" smtClean="0">
                <a:solidFill>
                  <a:srgbClr val="000000"/>
                </a:solidFill>
                <a:latin typeface="Consolas"/>
              </a:rPr>
              <a:t>sqrt</a:t>
            </a:r>
            <a:r>
              <a:rPr lang="en-US" sz="1200" dirty="0" smtClean="0">
                <a:solidFill>
                  <a:srgbClr val="000000"/>
                </a:solidFill>
                <a:latin typeface="Consolas"/>
              </a:rPr>
              <a:t>:: mean: 0.98961098 (</a:t>
            </a:r>
            <a:r>
              <a:rPr lang="en-US" sz="1200" dirty="0" err="1" smtClean="0">
                <a:solidFill>
                  <a:srgbClr val="000000"/>
                </a:solidFill>
                <a:latin typeface="Consolas"/>
              </a:rPr>
              <a:t>std</a:t>
            </a:r>
            <a:r>
              <a:rPr lang="en-US" sz="1200" dirty="0" smtClean="0">
                <a:solidFill>
                  <a:srgbClr val="000000"/>
                </a:solidFill>
                <a:latin typeface="Consolas"/>
              </a:rPr>
              <a:t>: 0.00444730)</a:t>
            </a:r>
          </a:p>
          <a:p>
            <a:endParaRPr lang="en-US" sz="1200" dirty="0" smtClean="0">
              <a:solidFill>
                <a:srgbClr val="000000"/>
              </a:solidFill>
              <a:latin typeface="Consolas"/>
            </a:endParaRPr>
          </a:p>
          <a:p>
            <a:r>
              <a:rPr lang="en-US" sz="1200" dirty="0" smtClean="0">
                <a:solidFill>
                  <a:srgbClr val="000000"/>
                </a:solidFill>
                <a:latin typeface="Consolas"/>
              </a:rPr>
              <a:t>Recall at </a:t>
            </a:r>
            <a:r>
              <a:rPr lang="en-US" sz="1200" dirty="0" err="1" smtClean="0">
                <a:solidFill>
                  <a:srgbClr val="000000"/>
                </a:solidFill>
                <a:latin typeface="Consolas"/>
              </a:rPr>
              <a:t>numTrees</a:t>
            </a:r>
            <a:r>
              <a:rPr lang="en-US" sz="1200" dirty="0" smtClean="0">
                <a:solidFill>
                  <a:srgbClr val="000000"/>
                </a:solidFill>
                <a:latin typeface="Consolas"/>
              </a:rPr>
              <a:t> = 200, </a:t>
            </a:r>
            <a:r>
              <a:rPr lang="en-US" sz="1200" dirty="0" err="1" smtClean="0">
                <a:solidFill>
                  <a:srgbClr val="000000"/>
                </a:solidFill>
                <a:latin typeface="Consolas"/>
              </a:rPr>
              <a:t>max_features</a:t>
            </a:r>
            <a:r>
              <a:rPr lang="en-US" sz="1200" dirty="0" smtClean="0">
                <a:solidFill>
                  <a:srgbClr val="000000"/>
                </a:solidFill>
                <a:latin typeface="Consolas"/>
              </a:rPr>
              <a:t> = None:: mean: 0.99688192 (</a:t>
            </a:r>
            <a:r>
              <a:rPr lang="en-US" sz="1200" dirty="0" err="1" smtClean="0">
                <a:solidFill>
                  <a:srgbClr val="000000"/>
                </a:solidFill>
                <a:latin typeface="Consolas"/>
              </a:rPr>
              <a:t>std</a:t>
            </a:r>
            <a:r>
              <a:rPr lang="en-US" sz="1200" dirty="0" smtClean="0">
                <a:solidFill>
                  <a:srgbClr val="000000"/>
                </a:solidFill>
                <a:latin typeface="Consolas"/>
              </a:rPr>
              <a:t>: 0.00266283)</a:t>
            </a:r>
          </a:p>
          <a:p>
            <a:endParaRPr lang="en-US" sz="1200" dirty="0" smtClean="0">
              <a:solidFill>
                <a:srgbClr val="000000"/>
              </a:solidFill>
              <a:latin typeface="Consolas"/>
            </a:endParaRPr>
          </a:p>
          <a:p>
            <a:r>
              <a:rPr lang="en-US" sz="1200" dirty="0" smtClean="0">
                <a:solidFill>
                  <a:srgbClr val="000000"/>
                </a:solidFill>
                <a:latin typeface="Consolas"/>
              </a:rPr>
              <a:t>Recall at </a:t>
            </a:r>
            <a:r>
              <a:rPr lang="en-US" sz="1200" dirty="0" err="1" smtClean="0">
                <a:solidFill>
                  <a:srgbClr val="000000"/>
                </a:solidFill>
                <a:latin typeface="Consolas"/>
              </a:rPr>
              <a:t>numTrees</a:t>
            </a:r>
            <a:r>
              <a:rPr lang="en-US" sz="1200" dirty="0" smtClean="0">
                <a:solidFill>
                  <a:srgbClr val="000000"/>
                </a:solidFill>
                <a:latin typeface="Consolas"/>
              </a:rPr>
              <a:t> = 200, </a:t>
            </a:r>
            <a:r>
              <a:rPr lang="en-US" sz="1200" dirty="0" err="1" smtClean="0">
                <a:solidFill>
                  <a:srgbClr val="000000"/>
                </a:solidFill>
                <a:latin typeface="Consolas"/>
              </a:rPr>
              <a:t>max_features</a:t>
            </a:r>
            <a:r>
              <a:rPr lang="en-US" sz="1200" dirty="0" smtClean="0">
                <a:solidFill>
                  <a:srgbClr val="000000"/>
                </a:solidFill>
                <a:latin typeface="Consolas"/>
              </a:rPr>
              <a:t> = log2:: mean: 0.99064874 (</a:t>
            </a:r>
            <a:r>
              <a:rPr lang="en-US" sz="1200" dirty="0" err="1" smtClean="0">
                <a:solidFill>
                  <a:srgbClr val="000000"/>
                </a:solidFill>
                <a:latin typeface="Consolas"/>
              </a:rPr>
              <a:t>std</a:t>
            </a:r>
            <a:r>
              <a:rPr lang="en-US" sz="1200" dirty="0" smtClean="0">
                <a:solidFill>
                  <a:srgbClr val="000000"/>
                </a:solidFill>
                <a:latin typeface="Consolas"/>
              </a:rPr>
              <a:t>: 0.00432738)</a:t>
            </a:r>
          </a:p>
          <a:p>
            <a:endParaRPr lang="en-US" sz="1200" dirty="0" smtClean="0">
              <a:solidFill>
                <a:srgbClr val="000000"/>
              </a:solidFill>
              <a:latin typeface="Consolas"/>
            </a:endParaRPr>
          </a:p>
          <a:p>
            <a:r>
              <a:rPr lang="en-US" sz="1200" dirty="0" smtClean="0">
                <a:solidFill>
                  <a:srgbClr val="000000"/>
                </a:solidFill>
                <a:latin typeface="Consolas"/>
              </a:rPr>
              <a:t>Recall at </a:t>
            </a:r>
            <a:r>
              <a:rPr lang="en-US" sz="1200" dirty="0" err="1" smtClean="0">
                <a:solidFill>
                  <a:srgbClr val="000000"/>
                </a:solidFill>
                <a:latin typeface="Consolas"/>
              </a:rPr>
              <a:t>numTrees</a:t>
            </a:r>
            <a:r>
              <a:rPr lang="en-US" sz="1200" dirty="0" smtClean="0">
                <a:solidFill>
                  <a:srgbClr val="000000"/>
                </a:solidFill>
                <a:latin typeface="Consolas"/>
              </a:rPr>
              <a:t> = 200, </a:t>
            </a:r>
            <a:r>
              <a:rPr lang="en-US" sz="1200" dirty="0" err="1" smtClean="0">
                <a:solidFill>
                  <a:srgbClr val="000000"/>
                </a:solidFill>
                <a:latin typeface="Consolas"/>
              </a:rPr>
              <a:t>max_features</a:t>
            </a:r>
            <a:r>
              <a:rPr lang="en-US" sz="1200" dirty="0" smtClean="0">
                <a:solidFill>
                  <a:srgbClr val="000000"/>
                </a:solidFill>
                <a:latin typeface="Consolas"/>
              </a:rPr>
              <a:t> = </a:t>
            </a:r>
            <a:r>
              <a:rPr lang="en-US" sz="1200" dirty="0" err="1" smtClean="0">
                <a:solidFill>
                  <a:srgbClr val="000000"/>
                </a:solidFill>
                <a:latin typeface="Consolas"/>
              </a:rPr>
              <a:t>sqrt</a:t>
            </a:r>
            <a:r>
              <a:rPr lang="en-US" sz="1200" dirty="0" smtClean="0">
                <a:solidFill>
                  <a:srgbClr val="000000"/>
                </a:solidFill>
                <a:latin typeface="Consolas"/>
              </a:rPr>
              <a:t>:: mean: 0.99064874 (</a:t>
            </a:r>
            <a:r>
              <a:rPr lang="en-US" sz="1200" dirty="0" err="1" smtClean="0">
                <a:solidFill>
                  <a:srgbClr val="000000"/>
                </a:solidFill>
                <a:latin typeface="Consolas"/>
              </a:rPr>
              <a:t>std</a:t>
            </a:r>
            <a:r>
              <a:rPr lang="en-US" sz="1200" dirty="0" smtClean="0">
                <a:solidFill>
                  <a:srgbClr val="000000"/>
                </a:solidFill>
                <a:latin typeface="Consolas"/>
              </a:rPr>
              <a:t>: 0.00432738)</a:t>
            </a:r>
          </a:p>
          <a:p>
            <a:endParaRPr lang="en-US" sz="1200" dirty="0" smtClean="0">
              <a:solidFill>
                <a:srgbClr val="000000"/>
              </a:solidFill>
              <a:latin typeface="Consolas"/>
            </a:endParaRPr>
          </a:p>
          <a:p>
            <a:r>
              <a:rPr lang="en-US" sz="1200" dirty="0" smtClean="0">
                <a:solidFill>
                  <a:srgbClr val="000000"/>
                </a:solidFill>
                <a:latin typeface="Consolas"/>
              </a:rPr>
              <a:t>Recall at </a:t>
            </a:r>
            <a:r>
              <a:rPr lang="en-US" sz="1200" dirty="0" err="1" smtClean="0">
                <a:solidFill>
                  <a:srgbClr val="000000"/>
                </a:solidFill>
                <a:latin typeface="Consolas"/>
              </a:rPr>
              <a:t>numTrees</a:t>
            </a:r>
            <a:r>
              <a:rPr lang="en-US" sz="1200" dirty="0" smtClean="0">
                <a:solidFill>
                  <a:srgbClr val="000000"/>
                </a:solidFill>
                <a:latin typeface="Consolas"/>
              </a:rPr>
              <a:t> = 250, </a:t>
            </a:r>
            <a:r>
              <a:rPr lang="en-US" sz="1200" dirty="0" err="1" smtClean="0">
                <a:solidFill>
                  <a:srgbClr val="000000"/>
                </a:solidFill>
                <a:latin typeface="Consolas"/>
              </a:rPr>
              <a:t>max_features</a:t>
            </a:r>
            <a:r>
              <a:rPr lang="en-US" sz="1200" dirty="0" smtClean="0">
                <a:solidFill>
                  <a:srgbClr val="000000"/>
                </a:solidFill>
                <a:latin typeface="Consolas"/>
              </a:rPr>
              <a:t> = None:: mean: 0.99722824 (</a:t>
            </a:r>
            <a:r>
              <a:rPr lang="en-US" sz="1200" dirty="0" err="1" smtClean="0">
                <a:solidFill>
                  <a:srgbClr val="000000"/>
                </a:solidFill>
                <a:latin typeface="Consolas"/>
              </a:rPr>
              <a:t>std</a:t>
            </a:r>
            <a:r>
              <a:rPr lang="en-US" sz="1200" dirty="0" smtClean="0">
                <a:solidFill>
                  <a:srgbClr val="000000"/>
                </a:solidFill>
                <a:latin typeface="Consolas"/>
              </a:rPr>
              <a:t>: 0.00270765)</a:t>
            </a:r>
          </a:p>
          <a:p>
            <a:endParaRPr lang="en-US" sz="1200" dirty="0" smtClean="0">
              <a:solidFill>
                <a:srgbClr val="000000"/>
              </a:solidFill>
              <a:latin typeface="Consolas"/>
            </a:endParaRPr>
          </a:p>
          <a:p>
            <a:r>
              <a:rPr lang="en-US" sz="1200" dirty="0" smtClean="0">
                <a:solidFill>
                  <a:srgbClr val="000000"/>
                </a:solidFill>
                <a:latin typeface="Consolas"/>
              </a:rPr>
              <a:t>Recall at </a:t>
            </a:r>
            <a:r>
              <a:rPr lang="en-US" sz="1200" dirty="0" err="1" smtClean="0">
                <a:solidFill>
                  <a:srgbClr val="000000"/>
                </a:solidFill>
                <a:latin typeface="Consolas"/>
              </a:rPr>
              <a:t>numTrees</a:t>
            </a:r>
            <a:r>
              <a:rPr lang="en-US" sz="1200" dirty="0" smtClean="0">
                <a:solidFill>
                  <a:srgbClr val="000000"/>
                </a:solidFill>
                <a:latin typeface="Consolas"/>
              </a:rPr>
              <a:t> = 250, </a:t>
            </a:r>
            <a:r>
              <a:rPr lang="en-US" sz="1200" dirty="0" err="1" smtClean="0">
                <a:solidFill>
                  <a:srgbClr val="000000"/>
                </a:solidFill>
                <a:latin typeface="Consolas"/>
              </a:rPr>
              <a:t>max_features</a:t>
            </a:r>
            <a:r>
              <a:rPr lang="en-US" sz="1200" dirty="0" smtClean="0">
                <a:solidFill>
                  <a:srgbClr val="000000"/>
                </a:solidFill>
                <a:latin typeface="Consolas"/>
              </a:rPr>
              <a:t> = log2:: mean: 0.99064874 (</a:t>
            </a:r>
            <a:r>
              <a:rPr lang="en-US" sz="1200" dirty="0" err="1" smtClean="0">
                <a:solidFill>
                  <a:srgbClr val="000000"/>
                </a:solidFill>
                <a:latin typeface="Consolas"/>
              </a:rPr>
              <a:t>std</a:t>
            </a:r>
            <a:r>
              <a:rPr lang="en-US" sz="1200" dirty="0" smtClean="0">
                <a:solidFill>
                  <a:srgbClr val="000000"/>
                </a:solidFill>
                <a:latin typeface="Consolas"/>
              </a:rPr>
              <a:t>: 0.00418675)</a:t>
            </a:r>
          </a:p>
          <a:p>
            <a:endParaRPr lang="en-US" sz="1200" dirty="0" smtClean="0">
              <a:solidFill>
                <a:srgbClr val="000000"/>
              </a:solidFill>
              <a:latin typeface="Consolas"/>
            </a:endParaRPr>
          </a:p>
          <a:p>
            <a:r>
              <a:rPr lang="en-US" sz="1200" dirty="0" smtClean="0">
                <a:solidFill>
                  <a:srgbClr val="000000"/>
                </a:solidFill>
                <a:latin typeface="Consolas"/>
              </a:rPr>
              <a:t>Recall at </a:t>
            </a:r>
            <a:r>
              <a:rPr lang="en-US" sz="1200" dirty="0" err="1" smtClean="0">
                <a:solidFill>
                  <a:srgbClr val="000000"/>
                </a:solidFill>
                <a:latin typeface="Consolas"/>
              </a:rPr>
              <a:t>numTrees</a:t>
            </a:r>
            <a:r>
              <a:rPr lang="en-US" sz="1200" dirty="0" smtClean="0">
                <a:solidFill>
                  <a:srgbClr val="000000"/>
                </a:solidFill>
                <a:latin typeface="Consolas"/>
              </a:rPr>
              <a:t> = 250, </a:t>
            </a:r>
            <a:r>
              <a:rPr lang="en-US" sz="1200" dirty="0" err="1" smtClean="0">
                <a:solidFill>
                  <a:srgbClr val="000000"/>
                </a:solidFill>
                <a:latin typeface="Consolas"/>
              </a:rPr>
              <a:t>max_features</a:t>
            </a:r>
            <a:r>
              <a:rPr lang="en-US" sz="1200" dirty="0" smtClean="0">
                <a:solidFill>
                  <a:srgbClr val="000000"/>
                </a:solidFill>
                <a:latin typeface="Consolas"/>
              </a:rPr>
              <a:t> = </a:t>
            </a:r>
            <a:r>
              <a:rPr lang="en-US" sz="1200" dirty="0" err="1" smtClean="0">
                <a:solidFill>
                  <a:srgbClr val="000000"/>
                </a:solidFill>
                <a:latin typeface="Consolas"/>
              </a:rPr>
              <a:t>sqrt</a:t>
            </a:r>
            <a:r>
              <a:rPr lang="en-US" sz="1200" dirty="0" smtClean="0">
                <a:solidFill>
                  <a:srgbClr val="000000"/>
                </a:solidFill>
                <a:latin typeface="Consolas"/>
              </a:rPr>
              <a:t>:: mean: 0.99064874 (</a:t>
            </a:r>
            <a:r>
              <a:rPr lang="en-US" sz="1200" dirty="0" err="1" smtClean="0">
                <a:solidFill>
                  <a:srgbClr val="000000"/>
                </a:solidFill>
                <a:latin typeface="Consolas"/>
              </a:rPr>
              <a:t>std</a:t>
            </a:r>
            <a:r>
              <a:rPr lang="en-US" sz="1200" dirty="0" smtClean="0">
                <a:solidFill>
                  <a:srgbClr val="000000"/>
                </a:solidFill>
                <a:latin typeface="Consolas"/>
              </a:rPr>
              <a:t>: 0.00418675)</a:t>
            </a:r>
          </a:p>
          <a:p>
            <a:endParaRPr lang="en-US" sz="1200" dirty="0" smtClean="0">
              <a:solidFill>
                <a:srgbClr val="000000"/>
              </a:solidFill>
              <a:latin typeface="Consolas"/>
            </a:endParaRPr>
          </a:p>
          <a:p>
            <a:r>
              <a:rPr lang="en-US" sz="1200" dirty="0" smtClean="0">
                <a:solidFill>
                  <a:srgbClr val="000000"/>
                </a:solidFill>
                <a:latin typeface="Consolas"/>
              </a:rPr>
              <a:t>Recall at </a:t>
            </a:r>
            <a:r>
              <a:rPr lang="en-US" sz="1200" dirty="0" err="1" smtClean="0">
                <a:solidFill>
                  <a:srgbClr val="000000"/>
                </a:solidFill>
                <a:latin typeface="Consolas"/>
              </a:rPr>
              <a:t>numTrees</a:t>
            </a:r>
            <a:r>
              <a:rPr lang="en-US" sz="1200" dirty="0" smtClean="0">
                <a:solidFill>
                  <a:srgbClr val="000000"/>
                </a:solidFill>
                <a:latin typeface="Consolas"/>
              </a:rPr>
              <a:t> = 300, </a:t>
            </a:r>
            <a:r>
              <a:rPr lang="en-US" sz="1200" dirty="0" err="1" smtClean="0">
                <a:solidFill>
                  <a:srgbClr val="000000"/>
                </a:solidFill>
                <a:latin typeface="Consolas"/>
              </a:rPr>
              <a:t>max_features</a:t>
            </a:r>
            <a:r>
              <a:rPr lang="en-US" sz="1200" dirty="0" smtClean="0">
                <a:solidFill>
                  <a:srgbClr val="000000"/>
                </a:solidFill>
                <a:latin typeface="Consolas"/>
              </a:rPr>
              <a:t> = None:: mean: 0.99705523 (</a:t>
            </a:r>
            <a:r>
              <a:rPr lang="en-US" sz="1200" dirty="0" err="1" smtClean="0">
                <a:solidFill>
                  <a:srgbClr val="000000"/>
                </a:solidFill>
                <a:latin typeface="Consolas"/>
              </a:rPr>
              <a:t>std</a:t>
            </a:r>
            <a:r>
              <a:rPr lang="en-US" sz="1200" dirty="0" smtClean="0">
                <a:solidFill>
                  <a:srgbClr val="000000"/>
                </a:solidFill>
                <a:latin typeface="Consolas"/>
              </a:rPr>
              <a:t>: 0.00269079)</a:t>
            </a:r>
          </a:p>
          <a:p>
            <a:endParaRPr lang="en-US" sz="1200" dirty="0" smtClean="0">
              <a:solidFill>
                <a:srgbClr val="000000"/>
              </a:solidFill>
              <a:latin typeface="Consolas"/>
            </a:endParaRPr>
          </a:p>
          <a:p>
            <a:r>
              <a:rPr lang="en-US" sz="1200" dirty="0" smtClean="0">
                <a:solidFill>
                  <a:srgbClr val="000000"/>
                </a:solidFill>
                <a:latin typeface="Consolas"/>
              </a:rPr>
              <a:t>Recall at </a:t>
            </a:r>
            <a:r>
              <a:rPr lang="en-US" sz="1200" dirty="0" err="1" smtClean="0">
                <a:solidFill>
                  <a:srgbClr val="000000"/>
                </a:solidFill>
                <a:latin typeface="Consolas"/>
              </a:rPr>
              <a:t>numTrees</a:t>
            </a:r>
            <a:r>
              <a:rPr lang="en-US" sz="1200" dirty="0" smtClean="0">
                <a:solidFill>
                  <a:srgbClr val="000000"/>
                </a:solidFill>
                <a:latin typeface="Consolas"/>
              </a:rPr>
              <a:t> = 300, </a:t>
            </a:r>
            <a:r>
              <a:rPr lang="en-US" sz="1200" dirty="0" err="1" smtClean="0">
                <a:solidFill>
                  <a:srgbClr val="000000"/>
                </a:solidFill>
                <a:latin typeface="Consolas"/>
              </a:rPr>
              <a:t>max_features</a:t>
            </a:r>
            <a:r>
              <a:rPr lang="en-US" sz="1200" dirty="0" smtClean="0">
                <a:solidFill>
                  <a:srgbClr val="000000"/>
                </a:solidFill>
                <a:latin typeface="Consolas"/>
              </a:rPr>
              <a:t> = log2:: mean: 0.99099446 (</a:t>
            </a:r>
            <a:r>
              <a:rPr lang="en-US" sz="1200" dirty="0" err="1" smtClean="0">
                <a:solidFill>
                  <a:srgbClr val="000000"/>
                </a:solidFill>
                <a:latin typeface="Consolas"/>
              </a:rPr>
              <a:t>std</a:t>
            </a:r>
            <a:r>
              <a:rPr lang="en-US" sz="1200" dirty="0" smtClean="0">
                <a:solidFill>
                  <a:srgbClr val="000000"/>
                </a:solidFill>
                <a:latin typeface="Consolas"/>
              </a:rPr>
              <a:t>: 0.00437030)</a:t>
            </a:r>
          </a:p>
          <a:p>
            <a:endParaRPr lang="en-US" sz="1200" dirty="0" smtClean="0">
              <a:solidFill>
                <a:srgbClr val="000000"/>
              </a:solidFill>
              <a:latin typeface="Consolas"/>
            </a:endParaRPr>
          </a:p>
          <a:p>
            <a:r>
              <a:rPr lang="en-US" sz="1200" dirty="0" smtClean="0">
                <a:solidFill>
                  <a:srgbClr val="000000"/>
                </a:solidFill>
                <a:latin typeface="Consolas"/>
              </a:rPr>
              <a:t>Recall at </a:t>
            </a:r>
            <a:r>
              <a:rPr lang="en-US" sz="1200" dirty="0" err="1" smtClean="0">
                <a:solidFill>
                  <a:srgbClr val="000000"/>
                </a:solidFill>
                <a:latin typeface="Consolas"/>
              </a:rPr>
              <a:t>numTrees</a:t>
            </a:r>
            <a:r>
              <a:rPr lang="en-US" sz="1200" dirty="0" smtClean="0">
                <a:solidFill>
                  <a:srgbClr val="000000"/>
                </a:solidFill>
                <a:latin typeface="Consolas"/>
              </a:rPr>
              <a:t> = 300, </a:t>
            </a:r>
            <a:r>
              <a:rPr lang="en-US" sz="1200" dirty="0" err="1" smtClean="0">
                <a:solidFill>
                  <a:srgbClr val="000000"/>
                </a:solidFill>
                <a:latin typeface="Consolas"/>
              </a:rPr>
              <a:t>max_features</a:t>
            </a:r>
            <a:r>
              <a:rPr lang="en-US" sz="1200" dirty="0" smtClean="0">
                <a:solidFill>
                  <a:srgbClr val="000000"/>
                </a:solidFill>
                <a:latin typeface="Consolas"/>
              </a:rPr>
              <a:t> = </a:t>
            </a:r>
            <a:r>
              <a:rPr lang="en-US" sz="1200" dirty="0" err="1" smtClean="0">
                <a:solidFill>
                  <a:srgbClr val="000000"/>
                </a:solidFill>
                <a:latin typeface="Consolas"/>
              </a:rPr>
              <a:t>sqrt</a:t>
            </a:r>
            <a:r>
              <a:rPr lang="en-US" sz="1200" dirty="0" smtClean="0">
                <a:solidFill>
                  <a:srgbClr val="000000"/>
                </a:solidFill>
                <a:latin typeface="Consolas"/>
              </a:rPr>
              <a:t>:: mean: 0.99099446 (</a:t>
            </a:r>
            <a:r>
              <a:rPr lang="en-US" sz="1200" dirty="0" err="1" smtClean="0">
                <a:solidFill>
                  <a:srgbClr val="000000"/>
                </a:solidFill>
                <a:latin typeface="Consolas"/>
              </a:rPr>
              <a:t>std</a:t>
            </a:r>
            <a:r>
              <a:rPr lang="en-US" sz="1200" dirty="0" smtClean="0">
                <a:solidFill>
                  <a:srgbClr val="000000"/>
                </a:solidFill>
                <a:latin typeface="Consolas"/>
              </a:rPr>
              <a:t>: 0.00437030)</a:t>
            </a:r>
          </a:p>
          <a:p>
            <a:endParaRPr lang="en-US" sz="1200" dirty="0" smtClean="0">
              <a:solidFill>
                <a:srgbClr val="000000"/>
              </a:solidFill>
              <a:latin typeface="Consolas"/>
            </a:endParaRPr>
          </a:p>
          <a:p>
            <a:r>
              <a:rPr lang="en-US" sz="1200" dirty="0" smtClean="0">
                <a:solidFill>
                  <a:srgbClr val="000000"/>
                </a:solidFill>
                <a:latin typeface="Consolas"/>
              </a:rPr>
              <a:t>best number of trees: 250; max number of </a:t>
            </a:r>
            <a:r>
              <a:rPr lang="en-US" sz="1200" dirty="0" err="1" smtClean="0">
                <a:solidFill>
                  <a:srgbClr val="000000"/>
                </a:solidFill>
                <a:latin typeface="Consolas"/>
              </a:rPr>
              <a:t>fearures</a:t>
            </a:r>
            <a:r>
              <a:rPr lang="en-US" sz="1200" dirty="0" smtClean="0">
                <a:solidFill>
                  <a:srgbClr val="000000"/>
                </a:solidFill>
                <a:latin typeface="Consolas"/>
              </a:rPr>
              <a:t>: None</a:t>
            </a:r>
          </a:p>
          <a:p>
            <a:endParaRPr lang="en-US" sz="1200" dirty="0" smtClean="0">
              <a:solidFill>
                <a:srgbClr val="000000"/>
              </a:solidFill>
              <a:latin typeface="Consolas"/>
            </a:endParaRPr>
          </a:p>
          <a:p>
            <a:endParaRPr lang="en-US" sz="1200" dirty="0" smtClean="0">
              <a:solidFill>
                <a:srgbClr val="000000"/>
              </a:solidFill>
              <a:latin typeface="Consolas"/>
            </a:endParaRPr>
          </a:p>
          <a:p>
            <a:endParaRPr lang="en-US" sz="1200" dirty="0" smtClean="0">
              <a:solidFill>
                <a:srgbClr val="000000"/>
              </a:solidFill>
              <a:latin typeface="Consolas"/>
            </a:endParaRPr>
          </a:p>
          <a:p>
            <a:r>
              <a:rPr lang="en-US" sz="1200" dirty="0" smtClean="0">
                <a:solidFill>
                  <a:srgbClr val="000000"/>
                </a:solidFill>
                <a:latin typeface="Consolas"/>
              </a:rPr>
              <a:t>Testing Random Forest Grid based on Recall...</a:t>
            </a:r>
          </a:p>
          <a:p>
            <a:endParaRPr lang="en-US" sz="1200" dirty="0" smtClean="0">
              <a:solidFill>
                <a:srgbClr val="000000"/>
              </a:solidFill>
              <a:latin typeface="Consolas"/>
            </a:endParaRPr>
          </a:p>
          <a:p>
            <a:r>
              <a:rPr lang="en-US" sz="1200" dirty="0" smtClean="0">
                <a:solidFill>
                  <a:srgbClr val="000000"/>
                </a:solidFill>
                <a:latin typeface="Consolas"/>
              </a:rPr>
              <a:t>Random Forest Grid Recall:: 0.99630845</a:t>
            </a:r>
          </a:p>
          <a:p>
            <a:endParaRPr lang="en-US" sz="1200" dirty="0" smtClean="0">
              <a:solidFill>
                <a:srgbClr val="000000"/>
              </a:solidFill>
              <a:latin typeface="Consolas"/>
            </a:endParaRPr>
          </a:p>
          <a:p>
            <a:r>
              <a:rPr lang="en-US" sz="1200" dirty="0" smtClean="0">
                <a:solidFill>
                  <a:srgbClr val="000000"/>
                </a:solidFill>
                <a:latin typeface="Consolas"/>
              </a:rPr>
              <a:t>Feature ranking: Random Forest Grid</a:t>
            </a:r>
          </a:p>
          <a:p>
            <a:endParaRPr lang="en-US" sz="1200" dirty="0" smtClean="0">
              <a:solidFill>
                <a:srgbClr val="000000"/>
              </a:solidFill>
              <a:latin typeface="Consolas"/>
            </a:endParaRPr>
          </a:p>
          <a:p>
            <a:r>
              <a:rPr lang="en-US" sz="1200" dirty="0" smtClean="0">
                <a:solidFill>
                  <a:srgbClr val="000000"/>
                </a:solidFill>
                <a:latin typeface="Consolas"/>
              </a:rPr>
              <a:t>1. feature 3 [</a:t>
            </a:r>
            <a:r>
              <a:rPr lang="en-US" sz="1200" dirty="0" err="1" smtClean="0">
                <a:solidFill>
                  <a:srgbClr val="000000"/>
                </a:solidFill>
                <a:latin typeface="Consolas"/>
              </a:rPr>
              <a:t>oldbalanceOrg_boxcox</a:t>
            </a:r>
            <a:r>
              <a:rPr lang="en-US" sz="1200" dirty="0" smtClean="0">
                <a:solidFill>
                  <a:srgbClr val="000000"/>
                </a:solidFill>
                <a:latin typeface="Consolas"/>
              </a:rPr>
              <a:t>] importance (0.588184)</a:t>
            </a:r>
          </a:p>
          <a:p>
            <a:endParaRPr lang="en-US" sz="1200" dirty="0" smtClean="0">
              <a:solidFill>
                <a:srgbClr val="000000"/>
              </a:solidFill>
              <a:latin typeface="Consolas"/>
            </a:endParaRPr>
          </a:p>
          <a:p>
            <a:r>
              <a:rPr lang="en-US" sz="1200" dirty="0" smtClean="0">
                <a:solidFill>
                  <a:srgbClr val="000000"/>
                </a:solidFill>
                <a:latin typeface="Consolas"/>
              </a:rPr>
              <a:t>2. feature 1 [</a:t>
            </a:r>
            <a:r>
              <a:rPr lang="en-US" sz="1200" dirty="0" err="1" smtClean="0">
                <a:solidFill>
                  <a:srgbClr val="000000"/>
                </a:solidFill>
                <a:latin typeface="Consolas"/>
              </a:rPr>
              <a:t>amount_boxcox</a:t>
            </a:r>
            <a:r>
              <a:rPr lang="en-US" sz="1200" dirty="0" smtClean="0">
                <a:solidFill>
                  <a:srgbClr val="000000"/>
                </a:solidFill>
                <a:latin typeface="Consolas"/>
              </a:rPr>
              <a:t>] importance (0.153277)</a:t>
            </a:r>
          </a:p>
          <a:p>
            <a:endParaRPr lang="en-US" sz="1200" dirty="0" smtClean="0">
              <a:solidFill>
                <a:srgbClr val="000000"/>
              </a:solidFill>
              <a:latin typeface="Consolas"/>
            </a:endParaRPr>
          </a:p>
          <a:p>
            <a:r>
              <a:rPr lang="en-US" sz="1200" dirty="0" smtClean="0">
                <a:solidFill>
                  <a:srgbClr val="000000"/>
                </a:solidFill>
                <a:latin typeface="Consolas"/>
              </a:rPr>
              <a:t>3. feature 4 [</a:t>
            </a:r>
            <a:r>
              <a:rPr lang="en-US" sz="1200" dirty="0" err="1" smtClean="0">
                <a:solidFill>
                  <a:srgbClr val="000000"/>
                </a:solidFill>
                <a:latin typeface="Consolas"/>
              </a:rPr>
              <a:t>newbalanceDest_boxcox</a:t>
            </a:r>
            <a:r>
              <a:rPr lang="en-US" sz="1200" dirty="0" smtClean="0">
                <a:solidFill>
                  <a:srgbClr val="000000"/>
                </a:solidFill>
                <a:latin typeface="Consolas"/>
              </a:rPr>
              <a:t>] importance (0.142348)</a:t>
            </a:r>
          </a:p>
          <a:p>
            <a:endParaRPr lang="en-US" sz="1200" dirty="0" smtClean="0">
              <a:solidFill>
                <a:srgbClr val="000000"/>
              </a:solidFill>
              <a:latin typeface="Consolas"/>
            </a:endParaRPr>
          </a:p>
          <a:p>
            <a:r>
              <a:rPr lang="en-US" sz="1200" dirty="0" smtClean="0">
                <a:solidFill>
                  <a:srgbClr val="000000"/>
                </a:solidFill>
                <a:latin typeface="Consolas"/>
              </a:rPr>
              <a:t>4. feature 5 [</a:t>
            </a:r>
            <a:r>
              <a:rPr lang="en-US" sz="1200" dirty="0" err="1" smtClean="0">
                <a:solidFill>
                  <a:srgbClr val="000000"/>
                </a:solidFill>
                <a:latin typeface="Consolas"/>
              </a:rPr>
              <a:t>newbalanceOrig_boxcox</a:t>
            </a:r>
            <a:r>
              <a:rPr lang="en-US" sz="1200" dirty="0" smtClean="0">
                <a:solidFill>
                  <a:srgbClr val="000000"/>
                </a:solidFill>
                <a:latin typeface="Consolas"/>
              </a:rPr>
              <a:t>] importance (0.111348)</a:t>
            </a:r>
          </a:p>
          <a:p>
            <a:endParaRPr lang="en-US" sz="1200" dirty="0" smtClean="0">
              <a:solidFill>
                <a:srgbClr val="000000"/>
              </a:solidFill>
              <a:latin typeface="Consolas"/>
            </a:endParaRPr>
          </a:p>
          <a:p>
            <a:r>
              <a:rPr lang="en-US" sz="1200" dirty="0" smtClean="0">
                <a:solidFill>
                  <a:srgbClr val="000000"/>
                </a:solidFill>
                <a:latin typeface="Consolas"/>
              </a:rPr>
              <a:t>5. feature 0 [</a:t>
            </a:r>
            <a:r>
              <a:rPr lang="en-US" sz="1200" dirty="0" err="1" smtClean="0">
                <a:solidFill>
                  <a:srgbClr val="000000"/>
                </a:solidFill>
                <a:latin typeface="Consolas"/>
              </a:rPr>
              <a:t>type_num</a:t>
            </a:r>
            <a:r>
              <a:rPr lang="en-US" sz="1200" dirty="0" smtClean="0">
                <a:solidFill>
                  <a:srgbClr val="000000"/>
                </a:solidFill>
                <a:latin typeface="Consolas"/>
              </a:rPr>
              <a:t>] importance (0.002432)</a:t>
            </a:r>
          </a:p>
          <a:p>
            <a:endParaRPr lang="en-US" sz="1200" dirty="0" smtClean="0">
              <a:solidFill>
                <a:srgbClr val="000000"/>
              </a:solidFill>
              <a:latin typeface="Consolas"/>
            </a:endParaRPr>
          </a:p>
          <a:p>
            <a:r>
              <a:rPr lang="en-US" sz="1200" dirty="0" smtClean="0">
                <a:solidFill>
                  <a:srgbClr val="000000"/>
                </a:solidFill>
                <a:latin typeface="Consolas"/>
              </a:rPr>
              <a:t>6. feature 2 [</a:t>
            </a:r>
            <a:r>
              <a:rPr lang="en-US" sz="1200" dirty="0" err="1" smtClean="0">
                <a:solidFill>
                  <a:srgbClr val="000000"/>
                </a:solidFill>
                <a:latin typeface="Consolas"/>
              </a:rPr>
              <a:t>oldbalanceDest_boxcox</a:t>
            </a:r>
            <a:r>
              <a:rPr lang="en-US" sz="1200" dirty="0" smtClean="0">
                <a:solidFill>
                  <a:srgbClr val="000000"/>
                </a:solidFill>
                <a:latin typeface="Consolas"/>
              </a:rPr>
              <a:t>] importance (0.002411)</a:t>
            </a:r>
          </a:p>
          <a:p>
            <a:endParaRPr lang="en-US" sz="1200" dirty="0" smtClean="0">
              <a:solidFill>
                <a:srgbClr val="000000"/>
              </a:solidFill>
              <a:latin typeface="Consolas"/>
            </a:endParaRPr>
          </a:p>
          <a:p>
            <a:r>
              <a:rPr lang="en-US" sz="1200" dirty="0" smtClean="0">
                <a:solidFill>
                  <a:srgbClr val="000000"/>
                </a:solidFill>
                <a:latin typeface="Consolas"/>
              </a:rPr>
              <a:t>GBM default recall:: 0.98051948</a:t>
            </a:r>
          </a:p>
          <a:p>
            <a:endParaRPr lang="en-US" sz="1200" dirty="0" smtClean="0">
              <a:solidFill>
                <a:srgbClr val="000000"/>
              </a:solidFill>
              <a:latin typeface="Consolas"/>
            </a:endParaRPr>
          </a:p>
          <a:p>
            <a:r>
              <a:rPr lang="en-US" sz="1200" dirty="0" smtClean="0">
                <a:solidFill>
                  <a:srgbClr val="000000"/>
                </a:solidFill>
                <a:latin typeface="Consolas"/>
              </a:rPr>
              <a:t>Feature ranking::Default GBM:</a:t>
            </a:r>
          </a:p>
          <a:p>
            <a:endParaRPr lang="en-US" sz="1200" dirty="0" smtClean="0">
              <a:solidFill>
                <a:srgbClr val="000000"/>
              </a:solidFill>
              <a:latin typeface="Consolas"/>
            </a:endParaRPr>
          </a:p>
          <a:p>
            <a:r>
              <a:rPr lang="en-US" sz="1200" dirty="0" smtClean="0">
                <a:solidFill>
                  <a:srgbClr val="000000"/>
                </a:solidFill>
                <a:latin typeface="Consolas"/>
              </a:rPr>
              <a:t>1. feature 3 [</a:t>
            </a:r>
            <a:r>
              <a:rPr lang="en-US" sz="1200" dirty="0" err="1" smtClean="0">
                <a:solidFill>
                  <a:srgbClr val="000000"/>
                </a:solidFill>
                <a:latin typeface="Consolas"/>
              </a:rPr>
              <a:t>oldbalanceOrg_boxcox</a:t>
            </a:r>
            <a:r>
              <a:rPr lang="en-US" sz="1200" dirty="0" smtClean="0">
                <a:solidFill>
                  <a:srgbClr val="000000"/>
                </a:solidFill>
                <a:latin typeface="Consolas"/>
              </a:rPr>
              <a:t>] importance (0.629770)</a:t>
            </a:r>
          </a:p>
          <a:p>
            <a:endParaRPr lang="en-US" sz="1200" dirty="0" smtClean="0">
              <a:solidFill>
                <a:srgbClr val="000000"/>
              </a:solidFill>
              <a:latin typeface="Consolas"/>
            </a:endParaRPr>
          </a:p>
          <a:p>
            <a:r>
              <a:rPr lang="en-US" sz="1200" dirty="0" smtClean="0">
                <a:solidFill>
                  <a:srgbClr val="000000"/>
                </a:solidFill>
                <a:latin typeface="Consolas"/>
              </a:rPr>
              <a:t>2. feature 4 [</a:t>
            </a:r>
            <a:r>
              <a:rPr lang="en-US" sz="1200" dirty="0" err="1" smtClean="0">
                <a:solidFill>
                  <a:srgbClr val="000000"/>
                </a:solidFill>
                <a:latin typeface="Consolas"/>
              </a:rPr>
              <a:t>newbalanceDest_boxcox</a:t>
            </a:r>
            <a:r>
              <a:rPr lang="en-US" sz="1200" dirty="0" smtClean="0">
                <a:solidFill>
                  <a:srgbClr val="000000"/>
                </a:solidFill>
                <a:latin typeface="Consolas"/>
              </a:rPr>
              <a:t>] importance (0.170017)</a:t>
            </a:r>
          </a:p>
          <a:p>
            <a:endParaRPr lang="en-US" sz="1200" dirty="0" smtClean="0">
              <a:solidFill>
                <a:srgbClr val="000000"/>
              </a:solidFill>
              <a:latin typeface="Consolas"/>
            </a:endParaRPr>
          </a:p>
          <a:p>
            <a:r>
              <a:rPr lang="en-US" sz="1200" dirty="0" smtClean="0">
                <a:solidFill>
                  <a:srgbClr val="000000"/>
                </a:solidFill>
                <a:latin typeface="Consolas"/>
              </a:rPr>
              <a:t>3. feature 5 [</a:t>
            </a:r>
            <a:r>
              <a:rPr lang="en-US" sz="1200" dirty="0" err="1" smtClean="0">
                <a:solidFill>
                  <a:srgbClr val="000000"/>
                </a:solidFill>
                <a:latin typeface="Consolas"/>
              </a:rPr>
              <a:t>newbalanceOrig_boxcox</a:t>
            </a:r>
            <a:r>
              <a:rPr lang="en-US" sz="1200" dirty="0" smtClean="0">
                <a:solidFill>
                  <a:srgbClr val="000000"/>
                </a:solidFill>
                <a:latin typeface="Consolas"/>
              </a:rPr>
              <a:t>] importance (0.110982)</a:t>
            </a:r>
          </a:p>
          <a:p>
            <a:endParaRPr lang="en-US" sz="1200" dirty="0" smtClean="0">
              <a:solidFill>
                <a:srgbClr val="000000"/>
              </a:solidFill>
              <a:latin typeface="Consolas"/>
            </a:endParaRPr>
          </a:p>
          <a:p>
            <a:r>
              <a:rPr lang="en-US" sz="1200" dirty="0" smtClean="0">
                <a:solidFill>
                  <a:srgbClr val="000000"/>
                </a:solidFill>
                <a:latin typeface="Consolas"/>
              </a:rPr>
              <a:t>4. feature 1 [</a:t>
            </a:r>
            <a:r>
              <a:rPr lang="en-US" sz="1200" dirty="0" err="1" smtClean="0">
                <a:solidFill>
                  <a:srgbClr val="000000"/>
                </a:solidFill>
                <a:latin typeface="Consolas"/>
              </a:rPr>
              <a:t>amount_boxcox</a:t>
            </a:r>
            <a:r>
              <a:rPr lang="en-US" sz="1200" dirty="0" smtClean="0">
                <a:solidFill>
                  <a:srgbClr val="000000"/>
                </a:solidFill>
                <a:latin typeface="Consolas"/>
              </a:rPr>
              <a:t>] importance (0.077894)</a:t>
            </a:r>
          </a:p>
          <a:p>
            <a:endParaRPr lang="en-US" sz="1200" dirty="0" smtClean="0">
              <a:solidFill>
                <a:srgbClr val="000000"/>
              </a:solidFill>
              <a:latin typeface="Consolas"/>
            </a:endParaRPr>
          </a:p>
          <a:p>
            <a:r>
              <a:rPr lang="en-US" sz="1200" dirty="0" smtClean="0">
                <a:solidFill>
                  <a:srgbClr val="000000"/>
                </a:solidFill>
                <a:latin typeface="Consolas"/>
              </a:rPr>
              <a:t>5. feature 0 [</a:t>
            </a:r>
            <a:r>
              <a:rPr lang="en-US" sz="1200" dirty="0" err="1" smtClean="0">
                <a:solidFill>
                  <a:srgbClr val="000000"/>
                </a:solidFill>
                <a:latin typeface="Consolas"/>
              </a:rPr>
              <a:t>type_num</a:t>
            </a:r>
            <a:r>
              <a:rPr lang="en-US" sz="1200" dirty="0" smtClean="0">
                <a:solidFill>
                  <a:srgbClr val="000000"/>
                </a:solidFill>
                <a:latin typeface="Consolas"/>
              </a:rPr>
              <a:t>] importance (0.009508)</a:t>
            </a:r>
          </a:p>
          <a:p>
            <a:endParaRPr lang="en-US" sz="1200" dirty="0" smtClean="0">
              <a:solidFill>
                <a:srgbClr val="000000"/>
              </a:solidFill>
              <a:latin typeface="Consolas"/>
            </a:endParaRPr>
          </a:p>
          <a:p>
            <a:r>
              <a:rPr lang="en-US" sz="1200" dirty="0" smtClean="0">
                <a:solidFill>
                  <a:srgbClr val="000000"/>
                </a:solidFill>
                <a:latin typeface="Consolas"/>
              </a:rPr>
              <a:t>6. feature 2 [</a:t>
            </a:r>
            <a:r>
              <a:rPr lang="en-US" sz="1200" dirty="0" err="1" smtClean="0">
                <a:solidFill>
                  <a:srgbClr val="000000"/>
                </a:solidFill>
                <a:latin typeface="Consolas"/>
              </a:rPr>
              <a:t>oldbalanceDest_boxcox</a:t>
            </a:r>
            <a:r>
              <a:rPr lang="en-US" sz="1200" dirty="0" smtClean="0">
                <a:solidFill>
                  <a:srgbClr val="000000"/>
                </a:solidFill>
                <a:latin typeface="Consolas"/>
              </a:rPr>
              <a:t>] importance (0.001827)</a:t>
            </a:r>
          </a:p>
          <a:p>
            <a:endParaRPr lang="en-US" sz="1200" dirty="0" smtClean="0">
              <a:solidFill>
                <a:srgbClr val="000000"/>
              </a:solidFill>
              <a:latin typeface="Consolas"/>
            </a:endParaRPr>
          </a:p>
          <a:p>
            <a:r>
              <a:rPr lang="en-US" sz="1200" dirty="0" smtClean="0">
                <a:solidFill>
                  <a:srgbClr val="000000"/>
                </a:solidFill>
                <a:latin typeface="Consolas"/>
              </a:rPr>
              <a:t>Example -- when </a:t>
            </a:r>
            <a:r>
              <a:rPr lang="en-US" sz="1200" dirty="0" err="1" smtClean="0">
                <a:solidFill>
                  <a:srgbClr val="000000"/>
                </a:solidFill>
                <a:latin typeface="Consolas"/>
              </a:rPr>
              <a:t>learning_rate</a:t>
            </a:r>
            <a:r>
              <a:rPr lang="en-US" sz="1200" dirty="0" smtClean="0">
                <a:solidFill>
                  <a:srgbClr val="000000"/>
                </a:solidFill>
                <a:latin typeface="Consolas"/>
              </a:rPr>
              <a:t> = 0.2, recall at </a:t>
            </a:r>
            <a:r>
              <a:rPr lang="en-US" sz="1200" dirty="0" err="1" smtClean="0">
                <a:solidFill>
                  <a:srgbClr val="000000"/>
                </a:solidFill>
                <a:latin typeface="Consolas"/>
              </a:rPr>
              <a:t>numTrees</a:t>
            </a:r>
            <a:r>
              <a:rPr lang="en-US" sz="1200" dirty="0" smtClean="0">
                <a:solidFill>
                  <a:srgbClr val="000000"/>
                </a:solidFill>
                <a:latin typeface="Consolas"/>
              </a:rPr>
              <a:t> = 70 and at subsample = 0.8:: mean: 0.99722973 (</a:t>
            </a:r>
            <a:r>
              <a:rPr lang="en-US" sz="1200" dirty="0" err="1" smtClean="0">
                <a:solidFill>
                  <a:srgbClr val="000000"/>
                </a:solidFill>
                <a:latin typeface="Consolas"/>
              </a:rPr>
              <a:t>std</a:t>
            </a:r>
            <a:r>
              <a:rPr lang="en-US" sz="1200" dirty="0" smtClean="0">
                <a:solidFill>
                  <a:srgbClr val="000000"/>
                </a:solidFill>
                <a:latin typeface="Consolas"/>
              </a:rPr>
              <a:t>: 0.00158691)</a:t>
            </a:r>
          </a:p>
          <a:p>
            <a:endParaRPr lang="en-US" sz="1200" dirty="0" smtClean="0">
              <a:solidFill>
                <a:srgbClr val="000000"/>
              </a:solidFill>
              <a:latin typeface="Consolas"/>
            </a:endParaRPr>
          </a:p>
          <a:p>
            <a:r>
              <a:rPr lang="en-US" sz="1200" dirty="0" smtClean="0">
                <a:solidFill>
                  <a:srgbClr val="000000"/>
                </a:solidFill>
                <a:latin typeface="Consolas"/>
              </a:rPr>
              <a:t>when </a:t>
            </a:r>
            <a:r>
              <a:rPr lang="en-US" sz="1200" dirty="0" err="1" smtClean="0">
                <a:solidFill>
                  <a:srgbClr val="000000"/>
                </a:solidFill>
                <a:latin typeface="Consolas"/>
              </a:rPr>
              <a:t>learning_rate</a:t>
            </a:r>
            <a:r>
              <a:rPr lang="en-US" sz="1200" dirty="0" smtClean="0">
                <a:solidFill>
                  <a:srgbClr val="000000"/>
                </a:solidFill>
                <a:latin typeface="Consolas"/>
              </a:rPr>
              <a:t> = 0.2, recall at </a:t>
            </a:r>
            <a:r>
              <a:rPr lang="en-US" sz="1200" dirty="0" err="1" smtClean="0">
                <a:solidFill>
                  <a:srgbClr val="000000"/>
                </a:solidFill>
                <a:latin typeface="Consolas"/>
              </a:rPr>
              <a:t>numTrees</a:t>
            </a:r>
            <a:r>
              <a:rPr lang="en-US" sz="1200" dirty="0" smtClean="0">
                <a:solidFill>
                  <a:srgbClr val="000000"/>
                </a:solidFill>
                <a:latin typeface="Consolas"/>
              </a:rPr>
              <a:t> = 20:: mean: 0.99670950 (</a:t>
            </a:r>
            <a:r>
              <a:rPr lang="en-US" sz="1200" dirty="0" err="1" smtClean="0">
                <a:solidFill>
                  <a:srgbClr val="000000"/>
                </a:solidFill>
                <a:latin typeface="Consolas"/>
              </a:rPr>
              <a:t>std</a:t>
            </a:r>
            <a:r>
              <a:rPr lang="en-US" sz="1200" dirty="0" smtClean="0">
                <a:solidFill>
                  <a:srgbClr val="000000"/>
                </a:solidFill>
                <a:latin typeface="Consolas"/>
              </a:rPr>
              <a:t>: 0.00250494)</a:t>
            </a:r>
          </a:p>
          <a:p>
            <a:endParaRPr lang="en-US" sz="1200" dirty="0" smtClean="0">
              <a:solidFill>
                <a:srgbClr val="000000"/>
              </a:solidFill>
              <a:latin typeface="Consolas"/>
            </a:endParaRPr>
          </a:p>
          <a:p>
            <a:r>
              <a:rPr lang="en-US" sz="1200" dirty="0" smtClean="0">
                <a:solidFill>
                  <a:srgbClr val="000000"/>
                </a:solidFill>
                <a:latin typeface="Consolas"/>
              </a:rPr>
              <a:t>when </a:t>
            </a:r>
            <a:r>
              <a:rPr lang="en-US" sz="1200" dirty="0" err="1" smtClean="0">
                <a:solidFill>
                  <a:srgbClr val="000000"/>
                </a:solidFill>
                <a:latin typeface="Consolas"/>
              </a:rPr>
              <a:t>learning_rate</a:t>
            </a:r>
            <a:r>
              <a:rPr lang="en-US" sz="1200" dirty="0" smtClean="0">
                <a:solidFill>
                  <a:srgbClr val="000000"/>
                </a:solidFill>
                <a:latin typeface="Consolas"/>
              </a:rPr>
              <a:t> = 0.2, recall at </a:t>
            </a:r>
            <a:r>
              <a:rPr lang="en-US" sz="1200" dirty="0" err="1" smtClean="0">
                <a:solidFill>
                  <a:srgbClr val="000000"/>
                </a:solidFill>
                <a:latin typeface="Consolas"/>
              </a:rPr>
              <a:t>numTrees</a:t>
            </a:r>
            <a:r>
              <a:rPr lang="en-US" sz="1200" dirty="0" smtClean="0">
                <a:solidFill>
                  <a:srgbClr val="000000"/>
                </a:solidFill>
                <a:latin typeface="Consolas"/>
              </a:rPr>
              <a:t> = 30:: mean: 0.99670980 (</a:t>
            </a:r>
            <a:r>
              <a:rPr lang="en-US" sz="1200" dirty="0" err="1" smtClean="0">
                <a:solidFill>
                  <a:srgbClr val="000000"/>
                </a:solidFill>
                <a:latin typeface="Consolas"/>
              </a:rPr>
              <a:t>std</a:t>
            </a:r>
            <a:r>
              <a:rPr lang="en-US" sz="1200" dirty="0" smtClean="0">
                <a:solidFill>
                  <a:srgbClr val="000000"/>
                </a:solidFill>
                <a:latin typeface="Consolas"/>
              </a:rPr>
              <a:t>: 0.00211457)</a:t>
            </a:r>
          </a:p>
          <a:p>
            <a:endParaRPr lang="en-US" sz="1200" dirty="0" smtClean="0">
              <a:solidFill>
                <a:srgbClr val="000000"/>
              </a:solidFill>
              <a:latin typeface="Consolas"/>
            </a:endParaRPr>
          </a:p>
          <a:p>
            <a:r>
              <a:rPr lang="en-US" sz="1200" dirty="0" smtClean="0">
                <a:solidFill>
                  <a:srgbClr val="000000"/>
                </a:solidFill>
                <a:latin typeface="Consolas"/>
              </a:rPr>
              <a:t>when </a:t>
            </a:r>
            <a:r>
              <a:rPr lang="en-US" sz="1200" dirty="0" err="1" smtClean="0">
                <a:solidFill>
                  <a:srgbClr val="000000"/>
                </a:solidFill>
                <a:latin typeface="Consolas"/>
              </a:rPr>
              <a:t>learning_rate</a:t>
            </a:r>
            <a:r>
              <a:rPr lang="en-US" sz="1200" dirty="0" smtClean="0">
                <a:solidFill>
                  <a:srgbClr val="000000"/>
                </a:solidFill>
                <a:latin typeface="Consolas"/>
              </a:rPr>
              <a:t> = 0.2, recall at </a:t>
            </a:r>
            <a:r>
              <a:rPr lang="en-US" sz="1200" dirty="0" err="1" smtClean="0">
                <a:solidFill>
                  <a:srgbClr val="000000"/>
                </a:solidFill>
                <a:latin typeface="Consolas"/>
              </a:rPr>
              <a:t>numTrees</a:t>
            </a:r>
            <a:r>
              <a:rPr lang="en-US" sz="1200" dirty="0" smtClean="0">
                <a:solidFill>
                  <a:srgbClr val="000000"/>
                </a:solidFill>
                <a:latin typeface="Consolas"/>
              </a:rPr>
              <a:t> = 40:: mean: 0.99688341 (</a:t>
            </a:r>
            <a:r>
              <a:rPr lang="en-US" sz="1200" dirty="0" err="1" smtClean="0">
                <a:solidFill>
                  <a:srgbClr val="000000"/>
                </a:solidFill>
                <a:latin typeface="Consolas"/>
              </a:rPr>
              <a:t>std</a:t>
            </a:r>
            <a:r>
              <a:rPr lang="en-US" sz="1200" dirty="0" smtClean="0">
                <a:solidFill>
                  <a:srgbClr val="000000"/>
                </a:solidFill>
                <a:latin typeface="Consolas"/>
              </a:rPr>
              <a:t>: 0.00150951)</a:t>
            </a:r>
          </a:p>
          <a:p>
            <a:endParaRPr lang="en-US" sz="1200" dirty="0" smtClean="0">
              <a:solidFill>
                <a:srgbClr val="000000"/>
              </a:solidFill>
              <a:latin typeface="Consolas"/>
            </a:endParaRPr>
          </a:p>
          <a:p>
            <a:r>
              <a:rPr lang="en-US" sz="1200" dirty="0" smtClean="0">
                <a:solidFill>
                  <a:srgbClr val="000000"/>
                </a:solidFill>
                <a:latin typeface="Consolas"/>
              </a:rPr>
              <a:t>when </a:t>
            </a:r>
            <a:r>
              <a:rPr lang="en-US" sz="1200" dirty="0" err="1" smtClean="0">
                <a:solidFill>
                  <a:srgbClr val="000000"/>
                </a:solidFill>
                <a:latin typeface="Consolas"/>
              </a:rPr>
              <a:t>learning_rate</a:t>
            </a:r>
            <a:r>
              <a:rPr lang="en-US" sz="1200" dirty="0" smtClean="0">
                <a:solidFill>
                  <a:srgbClr val="000000"/>
                </a:solidFill>
                <a:latin typeface="Consolas"/>
              </a:rPr>
              <a:t> = 0.2, recall at </a:t>
            </a:r>
            <a:r>
              <a:rPr lang="en-US" sz="1200" dirty="0" err="1" smtClean="0">
                <a:solidFill>
                  <a:srgbClr val="000000"/>
                </a:solidFill>
                <a:latin typeface="Consolas"/>
              </a:rPr>
              <a:t>numTrees</a:t>
            </a:r>
            <a:r>
              <a:rPr lang="en-US" sz="1200" dirty="0" smtClean="0">
                <a:solidFill>
                  <a:srgbClr val="000000"/>
                </a:solidFill>
                <a:latin typeface="Consolas"/>
              </a:rPr>
              <a:t> = 50:: mean: 0.99688341 (</a:t>
            </a:r>
            <a:r>
              <a:rPr lang="en-US" sz="1200" dirty="0" err="1" smtClean="0">
                <a:solidFill>
                  <a:srgbClr val="000000"/>
                </a:solidFill>
                <a:latin typeface="Consolas"/>
              </a:rPr>
              <a:t>std</a:t>
            </a:r>
            <a:r>
              <a:rPr lang="en-US" sz="1200" dirty="0" smtClean="0">
                <a:solidFill>
                  <a:srgbClr val="000000"/>
                </a:solidFill>
                <a:latin typeface="Consolas"/>
              </a:rPr>
              <a:t>: 0.00186438)</a:t>
            </a:r>
          </a:p>
          <a:p>
            <a:endParaRPr lang="en-US" sz="1200" dirty="0" smtClean="0">
              <a:solidFill>
                <a:srgbClr val="000000"/>
              </a:solidFill>
              <a:latin typeface="Consolas"/>
            </a:endParaRPr>
          </a:p>
          <a:p>
            <a:r>
              <a:rPr lang="en-US" sz="1200" dirty="0" smtClean="0">
                <a:solidFill>
                  <a:srgbClr val="000000"/>
                </a:solidFill>
                <a:latin typeface="Consolas"/>
              </a:rPr>
              <a:t>when </a:t>
            </a:r>
            <a:r>
              <a:rPr lang="en-US" sz="1200" dirty="0" err="1" smtClean="0">
                <a:solidFill>
                  <a:srgbClr val="000000"/>
                </a:solidFill>
                <a:latin typeface="Consolas"/>
              </a:rPr>
              <a:t>learning_rate</a:t>
            </a:r>
            <a:r>
              <a:rPr lang="en-US" sz="1200" dirty="0" smtClean="0">
                <a:solidFill>
                  <a:srgbClr val="000000"/>
                </a:solidFill>
                <a:latin typeface="Consolas"/>
              </a:rPr>
              <a:t> = 0.2, recall at </a:t>
            </a:r>
            <a:r>
              <a:rPr lang="en-US" sz="1200" dirty="0" err="1" smtClean="0">
                <a:solidFill>
                  <a:srgbClr val="000000"/>
                </a:solidFill>
                <a:latin typeface="Consolas"/>
              </a:rPr>
              <a:t>numTrees</a:t>
            </a:r>
            <a:r>
              <a:rPr lang="en-US" sz="1200" dirty="0" smtClean="0">
                <a:solidFill>
                  <a:srgbClr val="000000"/>
                </a:solidFill>
                <a:latin typeface="Consolas"/>
              </a:rPr>
              <a:t> = 60:: mean: 0.99740275 (</a:t>
            </a:r>
            <a:r>
              <a:rPr lang="en-US" sz="1200" dirty="0" err="1" smtClean="0">
                <a:solidFill>
                  <a:srgbClr val="000000"/>
                </a:solidFill>
                <a:latin typeface="Consolas"/>
              </a:rPr>
              <a:t>std</a:t>
            </a:r>
            <a:r>
              <a:rPr lang="en-US" sz="1200" dirty="0" smtClean="0">
                <a:solidFill>
                  <a:srgbClr val="000000"/>
                </a:solidFill>
                <a:latin typeface="Consolas"/>
              </a:rPr>
              <a:t>: 0.00177415)</a:t>
            </a:r>
          </a:p>
          <a:p>
            <a:endParaRPr lang="en-US" sz="1200" dirty="0" smtClean="0">
              <a:solidFill>
                <a:srgbClr val="000000"/>
              </a:solidFill>
              <a:latin typeface="Consolas"/>
            </a:endParaRPr>
          </a:p>
          <a:p>
            <a:r>
              <a:rPr lang="en-US" sz="1200" dirty="0" smtClean="0">
                <a:solidFill>
                  <a:srgbClr val="000000"/>
                </a:solidFill>
                <a:latin typeface="Consolas"/>
              </a:rPr>
              <a:t>when </a:t>
            </a:r>
            <a:r>
              <a:rPr lang="en-US" sz="1200" dirty="0" err="1" smtClean="0">
                <a:solidFill>
                  <a:srgbClr val="000000"/>
                </a:solidFill>
                <a:latin typeface="Consolas"/>
              </a:rPr>
              <a:t>learning_rate</a:t>
            </a:r>
            <a:r>
              <a:rPr lang="en-US" sz="1200" dirty="0" smtClean="0">
                <a:solidFill>
                  <a:srgbClr val="000000"/>
                </a:solidFill>
                <a:latin typeface="Consolas"/>
              </a:rPr>
              <a:t> = 0.2, recall at </a:t>
            </a:r>
            <a:r>
              <a:rPr lang="en-US" sz="1200" dirty="0" err="1" smtClean="0">
                <a:solidFill>
                  <a:srgbClr val="000000"/>
                </a:solidFill>
                <a:latin typeface="Consolas"/>
              </a:rPr>
              <a:t>numTrees</a:t>
            </a:r>
            <a:r>
              <a:rPr lang="en-US" sz="1200" dirty="0" smtClean="0">
                <a:solidFill>
                  <a:srgbClr val="000000"/>
                </a:solidFill>
                <a:latin typeface="Consolas"/>
              </a:rPr>
              <a:t> = 70:: mean: 0.99722973 (</a:t>
            </a:r>
            <a:r>
              <a:rPr lang="en-US" sz="1200" dirty="0" err="1" smtClean="0">
                <a:solidFill>
                  <a:srgbClr val="000000"/>
                </a:solidFill>
                <a:latin typeface="Consolas"/>
              </a:rPr>
              <a:t>std</a:t>
            </a:r>
            <a:r>
              <a:rPr lang="en-US" sz="1200" dirty="0" smtClean="0">
                <a:solidFill>
                  <a:srgbClr val="000000"/>
                </a:solidFill>
                <a:latin typeface="Consolas"/>
              </a:rPr>
              <a:t>: 0.00158691)</a:t>
            </a:r>
          </a:p>
          <a:p>
            <a:endParaRPr lang="en-US" sz="1200" dirty="0" smtClean="0">
              <a:solidFill>
                <a:srgbClr val="000000"/>
              </a:solidFill>
              <a:latin typeface="Consolas"/>
            </a:endParaRPr>
          </a:p>
          <a:p>
            <a:r>
              <a:rPr lang="en-US" sz="1200" dirty="0" smtClean="0">
                <a:solidFill>
                  <a:srgbClr val="000000"/>
                </a:solidFill>
                <a:latin typeface="Consolas"/>
              </a:rPr>
              <a:t>when </a:t>
            </a:r>
            <a:r>
              <a:rPr lang="en-US" sz="1200" dirty="0" err="1" smtClean="0">
                <a:solidFill>
                  <a:srgbClr val="000000"/>
                </a:solidFill>
                <a:latin typeface="Consolas"/>
              </a:rPr>
              <a:t>learning_rate</a:t>
            </a:r>
            <a:r>
              <a:rPr lang="en-US" sz="1200" dirty="0" smtClean="0">
                <a:solidFill>
                  <a:srgbClr val="000000"/>
                </a:solidFill>
                <a:latin typeface="Consolas"/>
              </a:rPr>
              <a:t> = 0.2, recall at </a:t>
            </a:r>
            <a:r>
              <a:rPr lang="en-US" sz="1200" dirty="0" err="1" smtClean="0">
                <a:solidFill>
                  <a:srgbClr val="000000"/>
                </a:solidFill>
                <a:latin typeface="Consolas"/>
              </a:rPr>
              <a:t>numTrees</a:t>
            </a:r>
            <a:r>
              <a:rPr lang="en-US" sz="1200" dirty="0" smtClean="0">
                <a:solidFill>
                  <a:srgbClr val="000000"/>
                </a:solidFill>
                <a:latin typeface="Consolas"/>
              </a:rPr>
              <a:t> = 80:: mean: 0.99740275 (</a:t>
            </a:r>
            <a:r>
              <a:rPr lang="en-US" sz="1200" dirty="0" err="1" smtClean="0">
                <a:solidFill>
                  <a:srgbClr val="000000"/>
                </a:solidFill>
                <a:latin typeface="Consolas"/>
              </a:rPr>
              <a:t>std</a:t>
            </a:r>
            <a:r>
              <a:rPr lang="en-US" sz="1200" dirty="0" smtClean="0">
                <a:solidFill>
                  <a:srgbClr val="000000"/>
                </a:solidFill>
                <a:latin typeface="Consolas"/>
              </a:rPr>
              <a:t>: 0.00177415)</a:t>
            </a:r>
          </a:p>
          <a:p>
            <a:endParaRPr lang="en-US" sz="1200" dirty="0" smtClean="0">
              <a:solidFill>
                <a:srgbClr val="000000"/>
              </a:solidFill>
              <a:latin typeface="Consolas"/>
            </a:endParaRPr>
          </a:p>
          <a:p>
            <a:r>
              <a:rPr lang="en-US" sz="1200" dirty="0" smtClean="0">
                <a:solidFill>
                  <a:srgbClr val="000000"/>
                </a:solidFill>
                <a:latin typeface="Consolas"/>
              </a:rPr>
              <a:t>when </a:t>
            </a:r>
            <a:r>
              <a:rPr lang="en-US" sz="1200" dirty="0" err="1" smtClean="0">
                <a:solidFill>
                  <a:srgbClr val="000000"/>
                </a:solidFill>
                <a:latin typeface="Consolas"/>
              </a:rPr>
              <a:t>learning_rate</a:t>
            </a:r>
            <a:r>
              <a:rPr lang="en-US" sz="1200" dirty="0" smtClean="0">
                <a:solidFill>
                  <a:srgbClr val="000000"/>
                </a:solidFill>
                <a:latin typeface="Consolas"/>
              </a:rPr>
              <a:t> = 0.2, recall at </a:t>
            </a:r>
            <a:r>
              <a:rPr lang="en-US" sz="1200" dirty="0" err="1" smtClean="0">
                <a:solidFill>
                  <a:srgbClr val="000000"/>
                </a:solidFill>
                <a:latin typeface="Consolas"/>
              </a:rPr>
              <a:t>numTrees</a:t>
            </a:r>
            <a:r>
              <a:rPr lang="en-US" sz="1200" dirty="0" smtClean="0">
                <a:solidFill>
                  <a:srgbClr val="000000"/>
                </a:solidFill>
                <a:latin typeface="Consolas"/>
              </a:rPr>
              <a:t> = 90:: mean: 0.99722973 (</a:t>
            </a:r>
            <a:r>
              <a:rPr lang="en-US" sz="1200" dirty="0" err="1" smtClean="0">
                <a:solidFill>
                  <a:srgbClr val="000000"/>
                </a:solidFill>
                <a:latin typeface="Consolas"/>
              </a:rPr>
              <a:t>std</a:t>
            </a:r>
            <a:r>
              <a:rPr lang="en-US" sz="1200" dirty="0" smtClean="0">
                <a:solidFill>
                  <a:srgbClr val="000000"/>
                </a:solidFill>
                <a:latin typeface="Consolas"/>
              </a:rPr>
              <a:t>: 0.00158691)</a:t>
            </a:r>
          </a:p>
          <a:p>
            <a:endParaRPr lang="en-US" sz="1200" dirty="0" smtClean="0">
              <a:solidFill>
                <a:srgbClr val="000000"/>
              </a:solidFill>
              <a:latin typeface="Consolas"/>
            </a:endParaRPr>
          </a:p>
          <a:p>
            <a:r>
              <a:rPr lang="en-US" sz="1200" dirty="0" smtClean="0">
                <a:solidFill>
                  <a:srgbClr val="000000"/>
                </a:solidFill>
                <a:latin typeface="Consolas"/>
              </a:rPr>
              <a:t>when </a:t>
            </a:r>
            <a:r>
              <a:rPr lang="en-US" sz="1200" dirty="0" err="1" smtClean="0">
                <a:solidFill>
                  <a:srgbClr val="000000"/>
                </a:solidFill>
                <a:latin typeface="Consolas"/>
              </a:rPr>
              <a:t>learning_rate</a:t>
            </a:r>
            <a:r>
              <a:rPr lang="en-US" sz="1200" dirty="0" smtClean="0">
                <a:solidFill>
                  <a:srgbClr val="000000"/>
                </a:solidFill>
                <a:latin typeface="Consolas"/>
              </a:rPr>
              <a:t> = 0.2, recall at </a:t>
            </a:r>
            <a:r>
              <a:rPr lang="en-US" sz="1200" dirty="0" err="1" smtClean="0">
                <a:solidFill>
                  <a:srgbClr val="000000"/>
                </a:solidFill>
                <a:latin typeface="Consolas"/>
              </a:rPr>
              <a:t>numTrees</a:t>
            </a:r>
            <a:r>
              <a:rPr lang="en-US" sz="1200" dirty="0" smtClean="0">
                <a:solidFill>
                  <a:srgbClr val="000000"/>
                </a:solidFill>
                <a:latin typeface="Consolas"/>
              </a:rPr>
              <a:t> = 100:: mean: 0.99722973 (</a:t>
            </a:r>
            <a:r>
              <a:rPr lang="en-US" sz="1200" dirty="0" err="1" smtClean="0">
                <a:solidFill>
                  <a:srgbClr val="000000"/>
                </a:solidFill>
                <a:latin typeface="Consolas"/>
              </a:rPr>
              <a:t>std</a:t>
            </a:r>
            <a:r>
              <a:rPr lang="en-US" sz="1200" dirty="0" smtClean="0">
                <a:solidFill>
                  <a:srgbClr val="000000"/>
                </a:solidFill>
                <a:latin typeface="Consolas"/>
              </a:rPr>
              <a:t>: 0.00158691)</a:t>
            </a:r>
          </a:p>
          <a:p>
            <a:endParaRPr lang="en-US" sz="1200" dirty="0" smtClean="0">
              <a:solidFill>
                <a:srgbClr val="000000"/>
              </a:solidFill>
              <a:latin typeface="Consolas"/>
            </a:endParaRPr>
          </a:p>
          <a:p>
            <a:r>
              <a:rPr lang="en-US" sz="1200" dirty="0" smtClean="0">
                <a:solidFill>
                  <a:srgbClr val="000000"/>
                </a:solidFill>
                <a:latin typeface="Consolas"/>
              </a:rPr>
              <a:t>GBM Grid:: best number of trees: 60</a:t>
            </a:r>
          </a:p>
          <a:p>
            <a:endParaRPr lang="en-US" sz="1200" dirty="0" smtClean="0">
              <a:solidFill>
                <a:srgbClr val="000000"/>
              </a:solidFill>
              <a:latin typeface="Consolas"/>
            </a:endParaRPr>
          </a:p>
          <a:p>
            <a:r>
              <a:rPr lang="en-US" sz="1200" dirty="0" smtClean="0">
                <a:solidFill>
                  <a:srgbClr val="000000"/>
                </a:solidFill>
                <a:latin typeface="Consolas"/>
              </a:rPr>
              <a:t>when </a:t>
            </a:r>
            <a:r>
              <a:rPr lang="en-US" sz="1200" dirty="0" err="1" smtClean="0">
                <a:solidFill>
                  <a:srgbClr val="000000"/>
                </a:solidFill>
                <a:latin typeface="Consolas"/>
              </a:rPr>
              <a:t>learning_rate</a:t>
            </a:r>
            <a:r>
              <a:rPr lang="en-US" sz="1200" dirty="0" smtClean="0">
                <a:solidFill>
                  <a:srgbClr val="000000"/>
                </a:solidFill>
                <a:latin typeface="Consolas"/>
              </a:rPr>
              <a:t> = 0.2, tree number = 60, recall at subsample = 0.6:: mean: 0.99757516 (</a:t>
            </a:r>
            <a:r>
              <a:rPr lang="en-US" sz="1200" dirty="0" err="1" smtClean="0">
                <a:solidFill>
                  <a:srgbClr val="000000"/>
                </a:solidFill>
                <a:latin typeface="Consolas"/>
              </a:rPr>
              <a:t>std</a:t>
            </a:r>
            <a:r>
              <a:rPr lang="en-US" sz="1200" dirty="0" smtClean="0">
                <a:solidFill>
                  <a:srgbClr val="000000"/>
                </a:solidFill>
                <a:latin typeface="Consolas"/>
              </a:rPr>
              <a:t>: 0.00176743)</a:t>
            </a:r>
          </a:p>
          <a:p>
            <a:endParaRPr lang="en-US" sz="1200" dirty="0" smtClean="0">
              <a:solidFill>
                <a:srgbClr val="000000"/>
              </a:solidFill>
              <a:latin typeface="Consolas"/>
            </a:endParaRPr>
          </a:p>
          <a:p>
            <a:r>
              <a:rPr lang="en-US" sz="1200" dirty="0" smtClean="0">
                <a:solidFill>
                  <a:srgbClr val="000000"/>
                </a:solidFill>
                <a:latin typeface="Consolas"/>
              </a:rPr>
              <a:t>when </a:t>
            </a:r>
            <a:r>
              <a:rPr lang="en-US" sz="1200" dirty="0" err="1" smtClean="0">
                <a:solidFill>
                  <a:srgbClr val="000000"/>
                </a:solidFill>
                <a:latin typeface="Consolas"/>
              </a:rPr>
              <a:t>learning_rate</a:t>
            </a:r>
            <a:r>
              <a:rPr lang="en-US" sz="1200" dirty="0" smtClean="0">
                <a:solidFill>
                  <a:srgbClr val="000000"/>
                </a:solidFill>
                <a:latin typeface="Consolas"/>
              </a:rPr>
              <a:t> = 0.2, tree number = 60, recall at subsample = 0.7:: mean: 0.99757546 (</a:t>
            </a:r>
            <a:r>
              <a:rPr lang="en-US" sz="1200" dirty="0" err="1" smtClean="0">
                <a:solidFill>
                  <a:srgbClr val="000000"/>
                </a:solidFill>
                <a:latin typeface="Consolas"/>
              </a:rPr>
              <a:t>std</a:t>
            </a:r>
            <a:r>
              <a:rPr lang="en-US" sz="1200" dirty="0" smtClean="0">
                <a:solidFill>
                  <a:srgbClr val="000000"/>
                </a:solidFill>
                <a:latin typeface="Consolas"/>
              </a:rPr>
              <a:t>: 0.00176696)</a:t>
            </a:r>
          </a:p>
          <a:p>
            <a:endParaRPr lang="en-US" sz="1200" dirty="0" smtClean="0">
              <a:solidFill>
                <a:srgbClr val="000000"/>
              </a:solidFill>
              <a:latin typeface="Consolas"/>
            </a:endParaRPr>
          </a:p>
          <a:p>
            <a:r>
              <a:rPr lang="en-US" sz="1200" dirty="0" smtClean="0">
                <a:solidFill>
                  <a:srgbClr val="000000"/>
                </a:solidFill>
                <a:latin typeface="Consolas"/>
              </a:rPr>
              <a:t>when </a:t>
            </a:r>
            <a:r>
              <a:rPr lang="en-US" sz="1200" dirty="0" err="1" smtClean="0">
                <a:solidFill>
                  <a:srgbClr val="000000"/>
                </a:solidFill>
                <a:latin typeface="Consolas"/>
              </a:rPr>
              <a:t>learning_rate</a:t>
            </a:r>
            <a:r>
              <a:rPr lang="en-US" sz="1200" dirty="0" smtClean="0">
                <a:solidFill>
                  <a:srgbClr val="000000"/>
                </a:solidFill>
                <a:latin typeface="Consolas"/>
              </a:rPr>
              <a:t> = 0.2, tree number = 60, recall at subsample = 0.75:: mean: 0.99740215 (</a:t>
            </a:r>
            <a:r>
              <a:rPr lang="en-US" sz="1200" dirty="0" err="1" smtClean="0">
                <a:solidFill>
                  <a:srgbClr val="000000"/>
                </a:solidFill>
                <a:latin typeface="Consolas"/>
              </a:rPr>
              <a:t>std</a:t>
            </a:r>
            <a:r>
              <a:rPr lang="en-US" sz="1200" dirty="0" smtClean="0">
                <a:solidFill>
                  <a:srgbClr val="000000"/>
                </a:solidFill>
                <a:latin typeface="Consolas"/>
              </a:rPr>
              <a:t>: 0.00208668)</a:t>
            </a:r>
          </a:p>
          <a:p>
            <a:endParaRPr lang="en-US" sz="1200" dirty="0" smtClean="0">
              <a:solidFill>
                <a:srgbClr val="000000"/>
              </a:solidFill>
              <a:latin typeface="Consolas"/>
            </a:endParaRPr>
          </a:p>
          <a:p>
            <a:r>
              <a:rPr lang="en-US" sz="1200" dirty="0" smtClean="0">
                <a:solidFill>
                  <a:srgbClr val="000000"/>
                </a:solidFill>
                <a:latin typeface="Consolas"/>
              </a:rPr>
              <a:t>when </a:t>
            </a:r>
            <a:r>
              <a:rPr lang="en-US" sz="1200" dirty="0" err="1" smtClean="0">
                <a:solidFill>
                  <a:srgbClr val="000000"/>
                </a:solidFill>
                <a:latin typeface="Consolas"/>
              </a:rPr>
              <a:t>learning_rate</a:t>
            </a:r>
            <a:r>
              <a:rPr lang="en-US" sz="1200" dirty="0" smtClean="0">
                <a:solidFill>
                  <a:srgbClr val="000000"/>
                </a:solidFill>
                <a:latin typeface="Consolas"/>
              </a:rPr>
              <a:t> = 0.2, tree number = 60, recall at subsample = 0.8:: mean: 0.99740275 (</a:t>
            </a:r>
            <a:r>
              <a:rPr lang="en-US" sz="1200" dirty="0" err="1" smtClean="0">
                <a:solidFill>
                  <a:srgbClr val="000000"/>
                </a:solidFill>
                <a:latin typeface="Consolas"/>
              </a:rPr>
              <a:t>std</a:t>
            </a:r>
            <a:r>
              <a:rPr lang="en-US" sz="1200" dirty="0" smtClean="0">
                <a:solidFill>
                  <a:srgbClr val="000000"/>
                </a:solidFill>
                <a:latin typeface="Consolas"/>
              </a:rPr>
              <a:t>: 0.00177415)</a:t>
            </a:r>
          </a:p>
          <a:p>
            <a:endParaRPr lang="en-US" sz="1200" dirty="0" smtClean="0">
              <a:solidFill>
                <a:srgbClr val="000000"/>
              </a:solidFill>
              <a:latin typeface="Consolas"/>
            </a:endParaRPr>
          </a:p>
          <a:p>
            <a:r>
              <a:rPr lang="en-US" sz="1200" dirty="0" smtClean="0">
                <a:solidFill>
                  <a:srgbClr val="000000"/>
                </a:solidFill>
                <a:latin typeface="Consolas"/>
              </a:rPr>
              <a:t>when </a:t>
            </a:r>
            <a:r>
              <a:rPr lang="en-US" sz="1200" dirty="0" err="1" smtClean="0">
                <a:solidFill>
                  <a:srgbClr val="000000"/>
                </a:solidFill>
                <a:latin typeface="Consolas"/>
              </a:rPr>
              <a:t>learning_rate</a:t>
            </a:r>
            <a:r>
              <a:rPr lang="en-US" sz="1200" dirty="0" smtClean="0">
                <a:solidFill>
                  <a:srgbClr val="000000"/>
                </a:solidFill>
                <a:latin typeface="Consolas"/>
              </a:rPr>
              <a:t> = 0.2, tree number = 60, recall at subsample = 0.85:: mean: 0.99722884 (</a:t>
            </a:r>
            <a:r>
              <a:rPr lang="en-US" sz="1200" dirty="0" err="1" smtClean="0">
                <a:solidFill>
                  <a:srgbClr val="000000"/>
                </a:solidFill>
                <a:latin typeface="Consolas"/>
              </a:rPr>
              <a:t>std</a:t>
            </a:r>
            <a:r>
              <a:rPr lang="en-US" sz="1200" dirty="0" smtClean="0">
                <a:solidFill>
                  <a:srgbClr val="000000"/>
                </a:solidFill>
                <a:latin typeface="Consolas"/>
              </a:rPr>
              <a:t>: 0.00192979)</a:t>
            </a:r>
          </a:p>
          <a:p>
            <a:endParaRPr lang="en-US" sz="1200" dirty="0" smtClean="0">
              <a:solidFill>
                <a:srgbClr val="000000"/>
              </a:solidFill>
              <a:latin typeface="Consolas"/>
            </a:endParaRPr>
          </a:p>
          <a:p>
            <a:r>
              <a:rPr lang="en-US" sz="1200" dirty="0" smtClean="0">
                <a:solidFill>
                  <a:srgbClr val="000000"/>
                </a:solidFill>
                <a:latin typeface="Consolas"/>
              </a:rPr>
              <a:t>when </a:t>
            </a:r>
            <a:r>
              <a:rPr lang="en-US" sz="1200" dirty="0" err="1" smtClean="0">
                <a:solidFill>
                  <a:srgbClr val="000000"/>
                </a:solidFill>
                <a:latin typeface="Consolas"/>
              </a:rPr>
              <a:t>learning_rate</a:t>
            </a:r>
            <a:r>
              <a:rPr lang="en-US" sz="1200" dirty="0" smtClean="0">
                <a:solidFill>
                  <a:srgbClr val="000000"/>
                </a:solidFill>
                <a:latin typeface="Consolas"/>
              </a:rPr>
              <a:t> = 0.2, tree number = 60, recall at subsample = 0.9:: mean: 0.99688281 (</a:t>
            </a:r>
            <a:r>
              <a:rPr lang="en-US" sz="1200" dirty="0" err="1" smtClean="0">
                <a:solidFill>
                  <a:srgbClr val="000000"/>
                </a:solidFill>
                <a:latin typeface="Consolas"/>
              </a:rPr>
              <a:t>std</a:t>
            </a:r>
            <a:r>
              <a:rPr lang="en-US" sz="1200" dirty="0" smtClean="0">
                <a:solidFill>
                  <a:srgbClr val="000000"/>
                </a:solidFill>
                <a:latin typeface="Consolas"/>
              </a:rPr>
              <a:t>: 0.00169699)</a:t>
            </a:r>
          </a:p>
          <a:p>
            <a:endParaRPr lang="en-US" sz="1200" dirty="0" smtClean="0">
              <a:solidFill>
                <a:srgbClr val="000000"/>
              </a:solidFill>
              <a:latin typeface="Consolas"/>
            </a:endParaRPr>
          </a:p>
          <a:p>
            <a:r>
              <a:rPr lang="en-US" sz="1200" dirty="0" smtClean="0">
                <a:solidFill>
                  <a:srgbClr val="000000"/>
                </a:solidFill>
                <a:latin typeface="Consolas"/>
              </a:rPr>
              <a:t>GBM Grid:: best subsample size: 0.7</a:t>
            </a:r>
          </a:p>
          <a:p>
            <a:endParaRPr lang="en-US" sz="1200" dirty="0" smtClean="0">
              <a:solidFill>
                <a:srgbClr val="000000"/>
              </a:solidFill>
              <a:latin typeface="Consolas"/>
            </a:endParaRPr>
          </a:p>
          <a:p>
            <a:r>
              <a:rPr lang="en-US" sz="1200" dirty="0" smtClean="0">
                <a:solidFill>
                  <a:srgbClr val="000000"/>
                </a:solidFill>
                <a:latin typeface="Consolas"/>
              </a:rPr>
              <a:t>when learning rate = 0.1, number of trees = 120, recall:: mean: 0.99722884 (</a:t>
            </a:r>
            <a:r>
              <a:rPr lang="en-US" sz="1200" dirty="0" err="1" smtClean="0">
                <a:solidFill>
                  <a:srgbClr val="000000"/>
                </a:solidFill>
                <a:latin typeface="Consolas"/>
              </a:rPr>
              <a:t>std</a:t>
            </a:r>
            <a:r>
              <a:rPr lang="en-US" sz="1200" dirty="0" smtClean="0">
                <a:solidFill>
                  <a:srgbClr val="000000"/>
                </a:solidFill>
                <a:latin typeface="Consolas"/>
              </a:rPr>
              <a:t>: 0.00192979)</a:t>
            </a:r>
          </a:p>
          <a:p>
            <a:endParaRPr lang="en-US" sz="1200" dirty="0" smtClean="0">
              <a:solidFill>
                <a:srgbClr val="000000"/>
              </a:solidFill>
              <a:latin typeface="Consolas"/>
            </a:endParaRPr>
          </a:p>
          <a:p>
            <a:r>
              <a:rPr lang="en-US" sz="1200" dirty="0" smtClean="0">
                <a:solidFill>
                  <a:srgbClr val="000000"/>
                </a:solidFill>
                <a:latin typeface="Consolas"/>
              </a:rPr>
              <a:t>when learning rate = 0.05, number of trees = 240, recall:: mean: 0.99774877 (</a:t>
            </a:r>
            <a:r>
              <a:rPr lang="en-US" sz="1200" dirty="0" err="1" smtClean="0">
                <a:solidFill>
                  <a:srgbClr val="000000"/>
                </a:solidFill>
                <a:latin typeface="Consolas"/>
              </a:rPr>
              <a:t>std</a:t>
            </a:r>
            <a:r>
              <a:rPr lang="en-US" sz="1200" dirty="0" smtClean="0">
                <a:solidFill>
                  <a:srgbClr val="000000"/>
                </a:solidFill>
                <a:latin typeface="Consolas"/>
              </a:rPr>
              <a:t>: 0.00155906)</a:t>
            </a:r>
          </a:p>
          <a:p>
            <a:endParaRPr lang="en-US" sz="1200" dirty="0" smtClean="0">
              <a:solidFill>
                <a:srgbClr val="000000"/>
              </a:solidFill>
              <a:latin typeface="Consolas"/>
            </a:endParaRPr>
          </a:p>
          <a:p>
            <a:r>
              <a:rPr lang="en-US" sz="1200" dirty="0" smtClean="0">
                <a:solidFill>
                  <a:srgbClr val="000000"/>
                </a:solidFill>
                <a:latin typeface="Consolas"/>
              </a:rPr>
              <a:t>when learning rate = 0.01, number of trees = 1200, recall:: mean: 0.99774877 (</a:t>
            </a:r>
            <a:r>
              <a:rPr lang="en-US" sz="1200" dirty="0" err="1" smtClean="0">
                <a:solidFill>
                  <a:srgbClr val="000000"/>
                </a:solidFill>
                <a:latin typeface="Consolas"/>
              </a:rPr>
              <a:t>std</a:t>
            </a:r>
            <a:r>
              <a:rPr lang="en-US" sz="1200" dirty="0" smtClean="0">
                <a:solidFill>
                  <a:srgbClr val="000000"/>
                </a:solidFill>
                <a:latin typeface="Consolas"/>
              </a:rPr>
              <a:t>: 0.00155906)</a:t>
            </a:r>
          </a:p>
          <a:p>
            <a:endParaRPr lang="en-US" sz="1200" dirty="0" smtClean="0">
              <a:solidFill>
                <a:srgbClr val="000000"/>
              </a:solidFill>
              <a:latin typeface="Consolas"/>
            </a:endParaRPr>
          </a:p>
          <a:p>
            <a:r>
              <a:rPr lang="en-US" sz="1200" dirty="0" smtClean="0">
                <a:solidFill>
                  <a:srgbClr val="000000"/>
                </a:solidFill>
                <a:latin typeface="Consolas"/>
              </a:rPr>
              <a:t>GBM Grid:: best pair of learning rate and number of trees: 0.05 and 240</a:t>
            </a:r>
          </a:p>
          <a:p>
            <a:endParaRPr lang="en-US" sz="1200" dirty="0" smtClean="0">
              <a:solidFill>
                <a:srgbClr val="000000"/>
              </a:solidFill>
              <a:latin typeface="Consolas"/>
            </a:endParaRPr>
          </a:p>
          <a:p>
            <a:endParaRPr lang="en-US" sz="1200" dirty="0" smtClean="0">
              <a:solidFill>
                <a:srgbClr val="000000"/>
              </a:solidFill>
              <a:latin typeface="Consolas"/>
            </a:endParaRPr>
          </a:p>
          <a:p>
            <a:endParaRPr lang="en-US" sz="1200" dirty="0" smtClean="0">
              <a:solidFill>
                <a:srgbClr val="000000"/>
              </a:solidFill>
              <a:latin typeface="Consolas"/>
            </a:endParaRPr>
          </a:p>
          <a:p>
            <a:r>
              <a:rPr lang="en-US" sz="1200" dirty="0" smtClean="0">
                <a:solidFill>
                  <a:srgbClr val="000000"/>
                </a:solidFill>
                <a:latin typeface="Consolas"/>
              </a:rPr>
              <a:t>Testing GBM Grid based on Recall...</a:t>
            </a:r>
          </a:p>
          <a:p>
            <a:endParaRPr lang="en-US" sz="1200" dirty="0" smtClean="0">
              <a:solidFill>
                <a:srgbClr val="000000"/>
              </a:solidFill>
              <a:latin typeface="Consolas"/>
            </a:endParaRPr>
          </a:p>
          <a:p>
            <a:r>
              <a:rPr lang="en-US" sz="1200" dirty="0" smtClean="0">
                <a:solidFill>
                  <a:srgbClr val="000000"/>
                </a:solidFill>
                <a:latin typeface="Consolas"/>
              </a:rPr>
              <a:t>GBM Grid Recall:: 0.99753897</a:t>
            </a:r>
          </a:p>
          <a:p>
            <a:endParaRPr lang="en-US" sz="1200" dirty="0" smtClean="0">
              <a:solidFill>
                <a:srgbClr val="000000"/>
              </a:solidFill>
              <a:latin typeface="Consolas"/>
            </a:endParaRPr>
          </a:p>
          <a:p>
            <a:r>
              <a:rPr lang="en-US" sz="1200" dirty="0" smtClean="0">
                <a:solidFill>
                  <a:srgbClr val="000000"/>
                </a:solidFill>
                <a:latin typeface="Consolas"/>
              </a:rPr>
              <a:t>Feature ranking: GBM Grid</a:t>
            </a:r>
          </a:p>
          <a:p>
            <a:endParaRPr lang="en-US" sz="1200" dirty="0" smtClean="0">
              <a:solidFill>
                <a:srgbClr val="000000"/>
              </a:solidFill>
              <a:latin typeface="Consolas"/>
            </a:endParaRPr>
          </a:p>
          <a:p>
            <a:r>
              <a:rPr lang="en-US" sz="1200" dirty="0" smtClean="0">
                <a:solidFill>
                  <a:srgbClr val="000000"/>
                </a:solidFill>
                <a:latin typeface="Consolas"/>
              </a:rPr>
              <a:t>1. feature 3 [</a:t>
            </a:r>
            <a:r>
              <a:rPr lang="en-US" sz="1200" dirty="0" err="1" smtClean="0">
                <a:solidFill>
                  <a:srgbClr val="000000"/>
                </a:solidFill>
                <a:latin typeface="Consolas"/>
              </a:rPr>
              <a:t>oldbalanceOrg_boxcox</a:t>
            </a:r>
            <a:r>
              <a:rPr lang="en-US" sz="1200" dirty="0" smtClean="0">
                <a:solidFill>
                  <a:srgbClr val="000000"/>
                </a:solidFill>
                <a:latin typeface="Consolas"/>
              </a:rPr>
              <a:t>] importance (0.574897)</a:t>
            </a:r>
          </a:p>
          <a:p>
            <a:endParaRPr lang="en-US" sz="1200" dirty="0" smtClean="0">
              <a:solidFill>
                <a:srgbClr val="000000"/>
              </a:solidFill>
              <a:latin typeface="Consolas"/>
            </a:endParaRPr>
          </a:p>
          <a:p>
            <a:r>
              <a:rPr lang="en-US" sz="1200" dirty="0" smtClean="0">
                <a:solidFill>
                  <a:srgbClr val="000000"/>
                </a:solidFill>
                <a:latin typeface="Consolas"/>
              </a:rPr>
              <a:t>2. feature 1 [</a:t>
            </a:r>
            <a:r>
              <a:rPr lang="en-US" sz="1200" dirty="0" err="1" smtClean="0">
                <a:solidFill>
                  <a:srgbClr val="000000"/>
                </a:solidFill>
                <a:latin typeface="Consolas"/>
              </a:rPr>
              <a:t>amount_boxcox</a:t>
            </a:r>
            <a:r>
              <a:rPr lang="en-US" sz="1200" dirty="0" smtClean="0">
                <a:solidFill>
                  <a:srgbClr val="000000"/>
                </a:solidFill>
                <a:latin typeface="Consolas"/>
              </a:rPr>
              <a:t>] importance (0.168064)</a:t>
            </a:r>
          </a:p>
          <a:p>
            <a:endParaRPr lang="en-US" sz="1200" dirty="0" smtClean="0">
              <a:solidFill>
                <a:srgbClr val="000000"/>
              </a:solidFill>
              <a:latin typeface="Consolas"/>
            </a:endParaRPr>
          </a:p>
          <a:p>
            <a:r>
              <a:rPr lang="en-US" sz="1200" dirty="0" smtClean="0">
                <a:solidFill>
                  <a:srgbClr val="000000"/>
                </a:solidFill>
                <a:latin typeface="Consolas"/>
              </a:rPr>
              <a:t>3. feature 4 [</a:t>
            </a:r>
            <a:r>
              <a:rPr lang="en-US" sz="1200" dirty="0" err="1" smtClean="0">
                <a:solidFill>
                  <a:srgbClr val="000000"/>
                </a:solidFill>
                <a:latin typeface="Consolas"/>
              </a:rPr>
              <a:t>newbalanceDest_boxcox</a:t>
            </a:r>
            <a:r>
              <a:rPr lang="en-US" sz="1200" dirty="0" smtClean="0">
                <a:solidFill>
                  <a:srgbClr val="000000"/>
                </a:solidFill>
                <a:latin typeface="Consolas"/>
              </a:rPr>
              <a:t>] importance (0.140347)</a:t>
            </a:r>
          </a:p>
          <a:p>
            <a:endParaRPr lang="en-US" sz="1200" dirty="0" smtClean="0">
              <a:solidFill>
                <a:srgbClr val="000000"/>
              </a:solidFill>
              <a:latin typeface="Consolas"/>
            </a:endParaRPr>
          </a:p>
          <a:p>
            <a:r>
              <a:rPr lang="en-US" sz="1200" dirty="0" smtClean="0">
                <a:solidFill>
                  <a:srgbClr val="000000"/>
                </a:solidFill>
                <a:latin typeface="Consolas"/>
              </a:rPr>
              <a:t>4. feature 5 [</a:t>
            </a:r>
            <a:r>
              <a:rPr lang="en-US" sz="1200" dirty="0" err="1" smtClean="0">
                <a:solidFill>
                  <a:srgbClr val="000000"/>
                </a:solidFill>
                <a:latin typeface="Consolas"/>
              </a:rPr>
              <a:t>newbalanceOrig_boxcox</a:t>
            </a:r>
            <a:r>
              <a:rPr lang="en-US" sz="1200" dirty="0" smtClean="0">
                <a:solidFill>
                  <a:srgbClr val="000000"/>
                </a:solidFill>
                <a:latin typeface="Consolas"/>
              </a:rPr>
              <a:t>] importance (0.108500)</a:t>
            </a:r>
          </a:p>
          <a:p>
            <a:endParaRPr lang="en-US" sz="1200" dirty="0" smtClean="0">
              <a:solidFill>
                <a:srgbClr val="000000"/>
              </a:solidFill>
              <a:latin typeface="Consolas"/>
            </a:endParaRPr>
          </a:p>
          <a:p>
            <a:r>
              <a:rPr lang="en-US" sz="1200" dirty="0" smtClean="0">
                <a:solidFill>
                  <a:srgbClr val="000000"/>
                </a:solidFill>
                <a:latin typeface="Consolas"/>
              </a:rPr>
              <a:t>5. feature 2 [</a:t>
            </a:r>
            <a:r>
              <a:rPr lang="en-US" sz="1200" dirty="0" err="1" smtClean="0">
                <a:solidFill>
                  <a:srgbClr val="000000"/>
                </a:solidFill>
                <a:latin typeface="Consolas"/>
              </a:rPr>
              <a:t>oldbalanceDest_boxcox</a:t>
            </a:r>
            <a:r>
              <a:rPr lang="en-US" sz="1200" dirty="0" smtClean="0">
                <a:solidFill>
                  <a:srgbClr val="000000"/>
                </a:solidFill>
                <a:latin typeface="Consolas"/>
              </a:rPr>
              <a:t>] importance (0.004406)</a:t>
            </a:r>
          </a:p>
          <a:p>
            <a:endParaRPr lang="en-US" sz="1200" dirty="0" smtClean="0">
              <a:solidFill>
                <a:srgbClr val="000000"/>
              </a:solidFill>
              <a:latin typeface="Consolas"/>
            </a:endParaRPr>
          </a:p>
          <a:p>
            <a:r>
              <a:rPr lang="en-US" sz="1200" dirty="0" smtClean="0">
                <a:solidFill>
                  <a:srgbClr val="000000"/>
                </a:solidFill>
                <a:latin typeface="Consolas"/>
              </a:rPr>
              <a:t>6. feature 0 [</a:t>
            </a:r>
            <a:r>
              <a:rPr lang="en-US" sz="1200" dirty="0" err="1" smtClean="0">
                <a:solidFill>
                  <a:srgbClr val="000000"/>
                </a:solidFill>
                <a:latin typeface="Consolas"/>
              </a:rPr>
              <a:t>type_num</a:t>
            </a:r>
            <a:r>
              <a:rPr lang="en-US" sz="1200" dirty="0" smtClean="0">
                <a:solidFill>
                  <a:srgbClr val="000000"/>
                </a:solidFill>
                <a:latin typeface="Consolas"/>
              </a:rPr>
              <a:t>] importance (0.003786)</a:t>
            </a:r>
          </a:p>
          <a:p>
            <a:endParaRPr lang="en-US" dirty="0"/>
          </a:p>
        </p:txBody>
      </p:sp>
      <p:sp>
        <p:nvSpPr>
          <p:cNvPr id="4" name="Slide Number Placeholder 3"/>
          <p:cNvSpPr>
            <a:spLocks noGrp="1"/>
          </p:cNvSpPr>
          <p:nvPr>
            <p:ph type="sldNum" sz="quarter" idx="10"/>
          </p:nvPr>
        </p:nvSpPr>
        <p:spPr/>
        <p:txBody>
          <a:bodyPr/>
          <a:lstStyle/>
          <a:p>
            <a:fld id="{8D680E52-2F15-440B-B8F5-CBF08A55979E}" type="slidenum">
              <a:rPr lang="en-US" smtClean="0"/>
              <a:t>32</a:t>
            </a:fld>
            <a:endParaRPr lang="en-US"/>
          </a:p>
        </p:txBody>
      </p:sp>
    </p:spTree>
    <p:extLst>
      <p:ext uri="{BB962C8B-B14F-4D97-AF65-F5344CB8AC3E}">
        <p14:creationId xmlns:p14="http://schemas.microsoft.com/office/powerpoint/2010/main" val="14726031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Python 3.7.1 (default, Dec 10 2018, 22:54:23) [MSC v.1915 64 bit (AMD64)]</a:t>
            </a:r>
          </a:p>
          <a:p>
            <a:r>
              <a:rPr lang="en-US" dirty="0" smtClean="0"/>
              <a:t>Type "copyright", "credits" or "license" for more information.</a:t>
            </a:r>
          </a:p>
          <a:p>
            <a:endParaRPr lang="en-US" dirty="0" smtClean="0"/>
          </a:p>
          <a:p>
            <a:r>
              <a:rPr lang="en-US" dirty="0" err="1" smtClean="0"/>
              <a:t>IPython</a:t>
            </a:r>
            <a:r>
              <a:rPr lang="en-US" dirty="0" smtClean="0"/>
              <a:t> 7.2.0 -- An enhanced Interactive Python.</a:t>
            </a:r>
          </a:p>
          <a:p>
            <a:endParaRPr lang="en-US" dirty="0" smtClean="0"/>
          </a:p>
          <a:p>
            <a:r>
              <a:rPr lang="en-US" dirty="0" err="1" smtClean="0"/>
              <a:t>runfile</a:t>
            </a:r>
            <a:r>
              <a:rPr lang="en-US" dirty="0" smtClean="0"/>
              <a:t>('D:/</a:t>
            </a:r>
            <a:r>
              <a:rPr lang="en-US" dirty="0" err="1" smtClean="0"/>
              <a:t>DataFest_Coding</a:t>
            </a:r>
            <a:r>
              <a:rPr lang="en-US" dirty="0" smtClean="0"/>
              <a:t>/</a:t>
            </a:r>
            <a:r>
              <a:rPr lang="en-US" dirty="0" err="1" smtClean="0"/>
              <a:t>Tree_Based_Models</a:t>
            </a:r>
            <a:r>
              <a:rPr lang="en-US" dirty="0" smtClean="0"/>
              <a:t>(sklearn_0.20_python_3.6)/</a:t>
            </a:r>
            <a:r>
              <a:rPr lang="en-US" dirty="0" err="1" smtClean="0"/>
              <a:t>Tree_Based</a:t>
            </a:r>
            <a:r>
              <a:rPr lang="en-US" dirty="0" smtClean="0"/>
              <a:t>/</a:t>
            </a:r>
            <a:r>
              <a:rPr lang="en-US" dirty="0" err="1" smtClean="0"/>
              <a:t>Tree_Based_New</a:t>
            </a:r>
            <a:r>
              <a:rPr lang="en-US" dirty="0" smtClean="0"/>
              <a:t>/</a:t>
            </a:r>
            <a:r>
              <a:rPr lang="en-US" dirty="0" err="1" smtClean="0"/>
              <a:t>Tree_Based_New</a:t>
            </a:r>
            <a:r>
              <a:rPr lang="en-US" dirty="0" smtClean="0"/>
              <a:t>/Tree_Based_New.py', </a:t>
            </a:r>
            <a:r>
              <a:rPr lang="en-US" dirty="0" err="1" smtClean="0"/>
              <a:t>wdir</a:t>
            </a:r>
            <a:r>
              <a:rPr lang="en-US" dirty="0" smtClean="0"/>
              <a:t>='D:/</a:t>
            </a:r>
            <a:r>
              <a:rPr lang="en-US" dirty="0" err="1" smtClean="0"/>
              <a:t>DataFest_Coding</a:t>
            </a:r>
            <a:r>
              <a:rPr lang="en-US" dirty="0" smtClean="0"/>
              <a:t>/</a:t>
            </a:r>
            <a:r>
              <a:rPr lang="en-US" dirty="0" err="1" smtClean="0"/>
              <a:t>Tree_Based_Models</a:t>
            </a:r>
            <a:r>
              <a:rPr lang="en-US" dirty="0" smtClean="0"/>
              <a:t>(sklearn_0.20_python_3.6)/</a:t>
            </a:r>
            <a:r>
              <a:rPr lang="en-US" dirty="0" err="1" smtClean="0"/>
              <a:t>Tree_Based</a:t>
            </a:r>
            <a:r>
              <a:rPr lang="en-US" dirty="0" smtClean="0"/>
              <a:t>/</a:t>
            </a:r>
            <a:r>
              <a:rPr lang="en-US" dirty="0" err="1" smtClean="0"/>
              <a:t>Tree_Based_New</a:t>
            </a:r>
            <a:r>
              <a:rPr lang="en-US" dirty="0" smtClean="0"/>
              <a:t>/</a:t>
            </a:r>
            <a:r>
              <a:rPr lang="en-US" dirty="0" err="1" smtClean="0"/>
              <a:t>Tree_Based_New</a:t>
            </a:r>
            <a:r>
              <a:rPr lang="en-US" dirty="0" smtClean="0"/>
              <a:t>')</a:t>
            </a:r>
          </a:p>
          <a:p>
            <a:r>
              <a:rPr lang="en-US" dirty="0" smtClean="0"/>
              <a:t>0.20.1</a:t>
            </a:r>
          </a:p>
          <a:p>
            <a:r>
              <a:rPr lang="en-US" dirty="0" smtClean="0"/>
              <a:t>   </a:t>
            </a:r>
            <a:r>
              <a:rPr lang="en-US" dirty="0" err="1" smtClean="0"/>
              <a:t>isFraud</a:t>
            </a:r>
            <a:r>
              <a:rPr lang="en-US" dirty="0" smtClean="0"/>
              <a:t>  </a:t>
            </a:r>
            <a:r>
              <a:rPr lang="en-US" dirty="0" err="1" smtClean="0"/>
              <a:t>type_num</a:t>
            </a:r>
            <a:r>
              <a:rPr lang="en-US" dirty="0" smtClean="0"/>
              <a:t>  </a:t>
            </a:r>
            <a:r>
              <a:rPr lang="en-US" dirty="0" err="1" smtClean="0"/>
              <a:t>amount_boxcox</a:t>
            </a:r>
            <a:r>
              <a:rPr lang="en-US" dirty="0" smtClean="0"/>
              <a:t>  </a:t>
            </a:r>
            <a:r>
              <a:rPr lang="en-US" dirty="0" err="1" smtClean="0"/>
              <a:t>oldbalanceDest_boxcox</a:t>
            </a:r>
            <a:r>
              <a:rPr lang="en-US" dirty="0" smtClean="0"/>
              <a:t>  \</a:t>
            </a:r>
          </a:p>
          <a:p>
            <a:r>
              <a:rPr lang="en-US" dirty="0" smtClean="0"/>
              <a:t>0        1         1      -4.096788              -1.885453   </a:t>
            </a:r>
          </a:p>
          <a:p>
            <a:r>
              <a:rPr lang="en-US" dirty="0" smtClean="0"/>
              <a:t>1        1         0      -4.096788              -0.907107   </a:t>
            </a:r>
          </a:p>
          <a:p>
            <a:r>
              <a:rPr lang="en-US" dirty="0" smtClean="0"/>
              <a:t>2        1         1      -2.778780              -1.885453   </a:t>
            </a:r>
          </a:p>
          <a:p>
            <a:r>
              <a:rPr lang="en-US" dirty="0" smtClean="0"/>
              <a:t>3        1         0      -2.778780              -0.859264   </a:t>
            </a:r>
          </a:p>
          <a:p>
            <a:r>
              <a:rPr lang="en-US" dirty="0" smtClean="0"/>
              <a:t>4        1         1      -1.574428              -1.885453   </a:t>
            </a:r>
          </a:p>
          <a:p>
            <a:endParaRPr lang="en-US" dirty="0" smtClean="0"/>
          </a:p>
          <a:p>
            <a:r>
              <a:rPr lang="en-US" dirty="0" smtClean="0"/>
              <a:t>   </a:t>
            </a:r>
            <a:r>
              <a:rPr lang="en-US" dirty="0" err="1" smtClean="0"/>
              <a:t>oldbalanceOrg_boxcox</a:t>
            </a:r>
            <a:r>
              <a:rPr lang="en-US" dirty="0" smtClean="0"/>
              <a:t>  </a:t>
            </a:r>
            <a:r>
              <a:rPr lang="en-US" dirty="0" err="1" smtClean="0"/>
              <a:t>newbalanceDest_boxcox</a:t>
            </a:r>
            <a:r>
              <a:rPr lang="en-US" dirty="0" smtClean="0"/>
              <a:t>  </a:t>
            </a:r>
            <a:r>
              <a:rPr lang="en-US" dirty="0" err="1" smtClean="0"/>
              <a:t>newbalanceOrig_boxcox</a:t>
            </a:r>
            <a:r>
              <a:rPr lang="en-US" dirty="0" smtClean="0"/>
              <a:t>  </a:t>
            </a:r>
          </a:p>
          <a:p>
            <a:r>
              <a:rPr lang="en-US" dirty="0" smtClean="0"/>
              <a:t>0              0.087705              -3.872813               -0.33113  </a:t>
            </a:r>
          </a:p>
          <a:p>
            <a:r>
              <a:rPr lang="en-US" dirty="0" smtClean="0"/>
              <a:t>1              0.087705              -3.872813               -0.33113  </a:t>
            </a:r>
          </a:p>
          <a:p>
            <a:r>
              <a:rPr lang="en-US" dirty="0" smtClean="0"/>
              <a:t>2              0.570908              -3.872813               -0.33113  </a:t>
            </a:r>
          </a:p>
          <a:p>
            <a:r>
              <a:rPr lang="en-US" dirty="0" smtClean="0"/>
              <a:t>3              0.570908              -3.872813               -0.33113  </a:t>
            </a:r>
          </a:p>
          <a:p>
            <a:r>
              <a:rPr lang="en-US" dirty="0" smtClean="0"/>
              <a:t>4              0.906331              -3.872813               -0.33113  </a:t>
            </a:r>
          </a:p>
          <a:p>
            <a:r>
              <a:rPr lang="en-US" dirty="0" smtClean="0"/>
              <a:t>1    8213</a:t>
            </a:r>
          </a:p>
          <a:p>
            <a:r>
              <a:rPr lang="en-US" dirty="0" smtClean="0"/>
              <a:t>0    8213</a:t>
            </a:r>
          </a:p>
          <a:p>
            <a:r>
              <a:rPr lang="en-US" dirty="0" smtClean="0"/>
              <a:t>Name: </a:t>
            </a:r>
            <a:r>
              <a:rPr lang="en-US" dirty="0" err="1" smtClean="0"/>
              <a:t>isFraud</a:t>
            </a:r>
            <a:r>
              <a:rPr lang="en-US" dirty="0" smtClean="0"/>
              <a:t>, </a:t>
            </a:r>
            <a:r>
              <a:rPr lang="en-US" dirty="0" err="1" smtClean="0"/>
              <a:t>dtype</a:t>
            </a:r>
            <a:r>
              <a:rPr lang="en-US" dirty="0" smtClean="0"/>
              <a:t>: int64</a:t>
            </a:r>
          </a:p>
          <a:p>
            <a:r>
              <a:rPr lang="en-US" dirty="0" err="1" smtClean="0"/>
              <a:t>classLabel_test</a:t>
            </a:r>
            <a:r>
              <a:rPr lang="en-US" dirty="0" smtClean="0"/>
              <a:t> shape before: (4928, 1)</a:t>
            </a:r>
          </a:p>
          <a:p>
            <a:r>
              <a:rPr lang="en-US" dirty="0" err="1" smtClean="0"/>
              <a:t>classLabel_test</a:t>
            </a:r>
            <a:r>
              <a:rPr lang="en-US" dirty="0" smtClean="0"/>
              <a:t> shape after: (4928,)</a:t>
            </a:r>
          </a:p>
          <a:p>
            <a:r>
              <a:rPr lang="en-US" dirty="0" err="1" smtClean="0"/>
              <a:t>classLabel_train</a:t>
            </a:r>
            <a:r>
              <a:rPr lang="en-US" dirty="0" smtClean="0"/>
              <a:t> shape before: (11498, 1)</a:t>
            </a:r>
          </a:p>
          <a:p>
            <a:r>
              <a:rPr lang="en-US" dirty="0" err="1" smtClean="0"/>
              <a:t>classLabel_train</a:t>
            </a:r>
            <a:r>
              <a:rPr lang="en-US" dirty="0" smtClean="0"/>
              <a:t> shape after: (11498,)</a:t>
            </a:r>
          </a:p>
          <a:p>
            <a:r>
              <a:rPr lang="en-US" dirty="0" smtClean="0"/>
              <a:t>default tree recall:: 0.99261690</a:t>
            </a:r>
          </a:p>
          <a:p>
            <a:r>
              <a:rPr lang="en-US" dirty="0" smtClean="0"/>
              <a:t>parameter: criterion setting: </a:t>
            </a:r>
            <a:r>
              <a:rPr lang="en-US" dirty="0" err="1" smtClean="0"/>
              <a:t>gini</a:t>
            </a:r>
            <a:endParaRPr lang="en-US" dirty="0" smtClean="0"/>
          </a:p>
          <a:p>
            <a:r>
              <a:rPr lang="en-US" dirty="0" smtClean="0"/>
              <a:t>parameter: </a:t>
            </a:r>
            <a:r>
              <a:rPr lang="en-US" dirty="0" err="1" smtClean="0"/>
              <a:t>max_depth</a:t>
            </a:r>
            <a:r>
              <a:rPr lang="en-US" dirty="0" smtClean="0"/>
              <a:t> setting: 10</a:t>
            </a:r>
          </a:p>
          <a:p>
            <a:r>
              <a:rPr lang="en-US" dirty="0" smtClean="0"/>
              <a:t>parameter: </a:t>
            </a:r>
            <a:r>
              <a:rPr lang="en-US" dirty="0" err="1" smtClean="0"/>
              <a:t>min_samples_leaf</a:t>
            </a:r>
            <a:r>
              <a:rPr lang="en-US" dirty="0" smtClean="0"/>
              <a:t> setting: 5</a:t>
            </a:r>
          </a:p>
          <a:p>
            <a:r>
              <a:rPr lang="en-US" dirty="0" smtClean="0"/>
              <a:t>parameter: </a:t>
            </a:r>
            <a:r>
              <a:rPr lang="en-US" dirty="0" err="1" smtClean="0"/>
              <a:t>min_samples_split</a:t>
            </a:r>
            <a:r>
              <a:rPr lang="en-US" dirty="0" smtClean="0"/>
              <a:t> setting: 30</a:t>
            </a:r>
          </a:p>
          <a:p>
            <a:r>
              <a:rPr lang="en-US" dirty="0" smtClean="0"/>
              <a:t>Mean recall score of the best parameters: 0.99324694</a:t>
            </a:r>
          </a:p>
          <a:p>
            <a:endParaRPr lang="en-US" dirty="0" smtClean="0"/>
          </a:p>
          <a:p>
            <a:endParaRPr lang="en-US" dirty="0" smtClean="0"/>
          </a:p>
          <a:p>
            <a:r>
              <a:rPr lang="en-US" dirty="0" smtClean="0"/>
              <a:t>Grid search tree Recall:: 0.99384742</a:t>
            </a:r>
          </a:p>
          <a:p>
            <a:endParaRPr lang="en-US" dirty="0" smtClean="0"/>
          </a:p>
          <a:p>
            <a:endParaRPr lang="en-US" dirty="0" smtClean="0"/>
          </a:p>
          <a:p>
            <a:r>
              <a:rPr lang="en-US" dirty="0" smtClean="0"/>
              <a:t>Recall at </a:t>
            </a:r>
            <a:r>
              <a:rPr lang="en-US" dirty="0" err="1" smtClean="0"/>
              <a:t>numTrees</a:t>
            </a:r>
            <a:r>
              <a:rPr lang="en-US" dirty="0" smtClean="0"/>
              <a:t> = 100, </a:t>
            </a:r>
            <a:r>
              <a:rPr lang="en-US" dirty="0" err="1" smtClean="0"/>
              <a:t>max_features</a:t>
            </a:r>
            <a:r>
              <a:rPr lang="en-US" dirty="0" smtClean="0"/>
              <a:t> = None:: mean: 0.99705523 (</a:t>
            </a:r>
            <a:r>
              <a:rPr lang="en-US" dirty="0" err="1" smtClean="0"/>
              <a:t>std</a:t>
            </a:r>
            <a:r>
              <a:rPr lang="en-US" dirty="0" smtClean="0"/>
              <a:t>: 0.00269079)</a:t>
            </a:r>
          </a:p>
          <a:p>
            <a:endParaRPr lang="en-US" dirty="0" smtClean="0"/>
          </a:p>
          <a:p>
            <a:endParaRPr lang="en-US" dirty="0" smtClean="0"/>
          </a:p>
          <a:p>
            <a:r>
              <a:rPr lang="en-US" dirty="0" smtClean="0"/>
              <a:t>Recall at </a:t>
            </a:r>
            <a:r>
              <a:rPr lang="en-US" dirty="0" err="1" smtClean="0"/>
              <a:t>numTrees</a:t>
            </a:r>
            <a:r>
              <a:rPr lang="en-US" dirty="0" smtClean="0"/>
              <a:t> = 100, </a:t>
            </a:r>
            <a:r>
              <a:rPr lang="en-US" dirty="0" err="1" smtClean="0"/>
              <a:t>max_features</a:t>
            </a:r>
            <a:r>
              <a:rPr lang="en-US" dirty="0" smtClean="0"/>
              <a:t> = log2:: mean: 0.99099656 (</a:t>
            </a:r>
            <a:r>
              <a:rPr lang="en-US" dirty="0" err="1" smtClean="0"/>
              <a:t>std</a:t>
            </a:r>
            <a:r>
              <a:rPr lang="en-US" dirty="0" smtClean="0"/>
              <a:t>: 0.00463140)</a:t>
            </a:r>
          </a:p>
          <a:p>
            <a:endParaRPr lang="en-US" dirty="0" smtClean="0"/>
          </a:p>
          <a:p>
            <a:endParaRPr lang="en-US" dirty="0" smtClean="0"/>
          </a:p>
          <a:p>
            <a:r>
              <a:rPr lang="en-US" dirty="0" smtClean="0"/>
              <a:t>Recall at </a:t>
            </a:r>
            <a:r>
              <a:rPr lang="en-US" dirty="0" err="1" smtClean="0"/>
              <a:t>numTrees</a:t>
            </a:r>
            <a:r>
              <a:rPr lang="en-US" dirty="0" smtClean="0"/>
              <a:t> = 100, </a:t>
            </a:r>
            <a:r>
              <a:rPr lang="en-US" dirty="0" err="1" smtClean="0"/>
              <a:t>max_features</a:t>
            </a:r>
            <a:r>
              <a:rPr lang="en-US" dirty="0" smtClean="0"/>
              <a:t> = </a:t>
            </a:r>
            <a:r>
              <a:rPr lang="en-US" dirty="0" err="1" smtClean="0"/>
              <a:t>sqrt</a:t>
            </a:r>
            <a:r>
              <a:rPr lang="en-US" dirty="0" smtClean="0"/>
              <a:t>:: mean: 0.99099656 (</a:t>
            </a:r>
            <a:r>
              <a:rPr lang="en-US" dirty="0" err="1" smtClean="0"/>
              <a:t>std</a:t>
            </a:r>
            <a:r>
              <a:rPr lang="en-US" dirty="0" smtClean="0"/>
              <a:t>: 0.00463140)</a:t>
            </a:r>
          </a:p>
          <a:p>
            <a:endParaRPr lang="en-US" dirty="0" smtClean="0"/>
          </a:p>
          <a:p>
            <a:endParaRPr lang="en-US" dirty="0" smtClean="0"/>
          </a:p>
          <a:p>
            <a:r>
              <a:rPr lang="en-US" dirty="0" smtClean="0"/>
              <a:t>Recall at </a:t>
            </a:r>
            <a:r>
              <a:rPr lang="en-US" dirty="0" err="1" smtClean="0"/>
              <a:t>numTrees</a:t>
            </a:r>
            <a:r>
              <a:rPr lang="en-US" dirty="0" smtClean="0"/>
              <a:t> = 150, </a:t>
            </a:r>
            <a:r>
              <a:rPr lang="en-US" dirty="0" err="1" smtClean="0"/>
              <a:t>max_features</a:t>
            </a:r>
            <a:r>
              <a:rPr lang="en-US" dirty="0" smtClean="0"/>
              <a:t> = None:: mean: 0.99705523 (</a:t>
            </a:r>
            <a:r>
              <a:rPr lang="en-US" dirty="0" err="1" smtClean="0"/>
              <a:t>std</a:t>
            </a:r>
            <a:r>
              <a:rPr lang="en-US" dirty="0" smtClean="0"/>
              <a:t>: 0.00269079)</a:t>
            </a:r>
          </a:p>
          <a:p>
            <a:endParaRPr lang="en-US" dirty="0" smtClean="0"/>
          </a:p>
          <a:p>
            <a:endParaRPr lang="en-US" dirty="0" smtClean="0"/>
          </a:p>
          <a:p>
            <a:r>
              <a:rPr lang="en-US" dirty="0" smtClean="0"/>
              <a:t>Recall at </a:t>
            </a:r>
            <a:r>
              <a:rPr lang="en-US" dirty="0" err="1" smtClean="0"/>
              <a:t>numTrees</a:t>
            </a:r>
            <a:r>
              <a:rPr lang="en-US" dirty="0" smtClean="0"/>
              <a:t> = 150, </a:t>
            </a:r>
            <a:r>
              <a:rPr lang="en-US" dirty="0" err="1" smtClean="0"/>
              <a:t>max_features</a:t>
            </a:r>
            <a:r>
              <a:rPr lang="en-US" dirty="0" smtClean="0"/>
              <a:t> = log2:: mean: 0.98961098 (</a:t>
            </a:r>
            <a:r>
              <a:rPr lang="en-US" dirty="0" err="1" smtClean="0"/>
              <a:t>std</a:t>
            </a:r>
            <a:r>
              <a:rPr lang="en-US" dirty="0" smtClean="0"/>
              <a:t>: 0.00444730)</a:t>
            </a:r>
          </a:p>
          <a:p>
            <a:endParaRPr lang="en-US" dirty="0" smtClean="0"/>
          </a:p>
          <a:p>
            <a:endParaRPr lang="en-US" dirty="0" smtClean="0"/>
          </a:p>
          <a:p>
            <a:r>
              <a:rPr lang="en-US" dirty="0" smtClean="0"/>
              <a:t>Recall at </a:t>
            </a:r>
            <a:r>
              <a:rPr lang="en-US" dirty="0" err="1" smtClean="0"/>
              <a:t>numTrees</a:t>
            </a:r>
            <a:r>
              <a:rPr lang="en-US" dirty="0" smtClean="0"/>
              <a:t> = 150, </a:t>
            </a:r>
            <a:r>
              <a:rPr lang="en-US" dirty="0" err="1" smtClean="0"/>
              <a:t>max_features</a:t>
            </a:r>
            <a:r>
              <a:rPr lang="en-US" dirty="0" smtClean="0"/>
              <a:t> = </a:t>
            </a:r>
            <a:r>
              <a:rPr lang="en-US" dirty="0" err="1" smtClean="0"/>
              <a:t>sqrt</a:t>
            </a:r>
            <a:r>
              <a:rPr lang="en-US" dirty="0" smtClean="0"/>
              <a:t>:: mean: 0.98961098 (</a:t>
            </a:r>
            <a:r>
              <a:rPr lang="en-US" dirty="0" err="1" smtClean="0"/>
              <a:t>std</a:t>
            </a:r>
            <a:r>
              <a:rPr lang="en-US" dirty="0" smtClean="0"/>
              <a:t>: 0.00444730)</a:t>
            </a:r>
          </a:p>
          <a:p>
            <a:endParaRPr lang="en-US" dirty="0" smtClean="0"/>
          </a:p>
          <a:p>
            <a:endParaRPr lang="en-US" dirty="0" smtClean="0"/>
          </a:p>
          <a:p>
            <a:r>
              <a:rPr lang="en-US" dirty="0" smtClean="0"/>
              <a:t>Recall at </a:t>
            </a:r>
            <a:r>
              <a:rPr lang="en-US" dirty="0" err="1" smtClean="0"/>
              <a:t>numTrees</a:t>
            </a:r>
            <a:r>
              <a:rPr lang="en-US" dirty="0" smtClean="0"/>
              <a:t> = 200, </a:t>
            </a:r>
            <a:r>
              <a:rPr lang="en-US" dirty="0" err="1" smtClean="0"/>
              <a:t>max_features</a:t>
            </a:r>
            <a:r>
              <a:rPr lang="en-US" dirty="0" smtClean="0"/>
              <a:t> = None:: mean: 0.99688192 (</a:t>
            </a:r>
            <a:r>
              <a:rPr lang="en-US" dirty="0" err="1" smtClean="0"/>
              <a:t>std</a:t>
            </a:r>
            <a:r>
              <a:rPr lang="en-US" dirty="0" smtClean="0"/>
              <a:t>: 0.00266283)</a:t>
            </a:r>
          </a:p>
          <a:p>
            <a:endParaRPr lang="en-US" dirty="0" smtClean="0"/>
          </a:p>
          <a:p>
            <a:endParaRPr lang="en-US" dirty="0" smtClean="0"/>
          </a:p>
          <a:p>
            <a:r>
              <a:rPr lang="en-US" dirty="0" smtClean="0"/>
              <a:t>Recall at </a:t>
            </a:r>
            <a:r>
              <a:rPr lang="en-US" dirty="0" err="1" smtClean="0"/>
              <a:t>numTrees</a:t>
            </a:r>
            <a:r>
              <a:rPr lang="en-US" dirty="0" smtClean="0"/>
              <a:t> = 200, </a:t>
            </a:r>
            <a:r>
              <a:rPr lang="en-US" dirty="0" err="1" smtClean="0"/>
              <a:t>max_features</a:t>
            </a:r>
            <a:r>
              <a:rPr lang="en-US" dirty="0" smtClean="0"/>
              <a:t> = log2:: mean: 0.99064874 (</a:t>
            </a:r>
            <a:r>
              <a:rPr lang="en-US" dirty="0" err="1" smtClean="0"/>
              <a:t>std</a:t>
            </a:r>
            <a:r>
              <a:rPr lang="en-US" dirty="0" smtClean="0"/>
              <a:t>: 0.00432738)</a:t>
            </a:r>
          </a:p>
          <a:p>
            <a:endParaRPr lang="en-US" dirty="0" smtClean="0"/>
          </a:p>
          <a:p>
            <a:endParaRPr lang="en-US" dirty="0" smtClean="0"/>
          </a:p>
          <a:p>
            <a:r>
              <a:rPr lang="en-US" dirty="0" smtClean="0"/>
              <a:t>Recall at </a:t>
            </a:r>
            <a:r>
              <a:rPr lang="en-US" dirty="0" err="1" smtClean="0"/>
              <a:t>numTrees</a:t>
            </a:r>
            <a:r>
              <a:rPr lang="en-US" dirty="0" smtClean="0"/>
              <a:t> = 200, </a:t>
            </a:r>
            <a:r>
              <a:rPr lang="en-US" dirty="0" err="1" smtClean="0"/>
              <a:t>max_features</a:t>
            </a:r>
            <a:r>
              <a:rPr lang="en-US" dirty="0" smtClean="0"/>
              <a:t> = </a:t>
            </a:r>
            <a:r>
              <a:rPr lang="en-US" dirty="0" err="1" smtClean="0"/>
              <a:t>sqrt</a:t>
            </a:r>
            <a:r>
              <a:rPr lang="en-US" dirty="0" smtClean="0"/>
              <a:t>:: mean: 0.99064874 (</a:t>
            </a:r>
            <a:r>
              <a:rPr lang="en-US" dirty="0" err="1" smtClean="0"/>
              <a:t>std</a:t>
            </a:r>
            <a:r>
              <a:rPr lang="en-US" dirty="0" smtClean="0"/>
              <a:t>: 0.00432738)</a:t>
            </a:r>
          </a:p>
          <a:p>
            <a:endParaRPr lang="en-US" dirty="0" smtClean="0"/>
          </a:p>
          <a:p>
            <a:endParaRPr lang="en-US" dirty="0" smtClean="0"/>
          </a:p>
          <a:p>
            <a:r>
              <a:rPr lang="en-US" dirty="0" smtClean="0"/>
              <a:t>Recall at </a:t>
            </a:r>
            <a:r>
              <a:rPr lang="en-US" dirty="0" err="1" smtClean="0"/>
              <a:t>numTrees</a:t>
            </a:r>
            <a:r>
              <a:rPr lang="en-US" dirty="0" smtClean="0"/>
              <a:t> = 250, </a:t>
            </a:r>
            <a:r>
              <a:rPr lang="en-US" dirty="0" err="1" smtClean="0"/>
              <a:t>max_features</a:t>
            </a:r>
            <a:r>
              <a:rPr lang="en-US" dirty="0" smtClean="0"/>
              <a:t> = None:: mean: 0.99722824 (</a:t>
            </a:r>
            <a:r>
              <a:rPr lang="en-US" dirty="0" err="1" smtClean="0"/>
              <a:t>std</a:t>
            </a:r>
            <a:r>
              <a:rPr lang="en-US" dirty="0" smtClean="0"/>
              <a:t>: 0.00270765)</a:t>
            </a:r>
          </a:p>
          <a:p>
            <a:endParaRPr lang="en-US" dirty="0" smtClean="0"/>
          </a:p>
          <a:p>
            <a:endParaRPr lang="en-US" dirty="0" smtClean="0"/>
          </a:p>
          <a:p>
            <a:r>
              <a:rPr lang="en-US" dirty="0" smtClean="0"/>
              <a:t>Recall at </a:t>
            </a:r>
            <a:r>
              <a:rPr lang="en-US" dirty="0" err="1" smtClean="0"/>
              <a:t>numTrees</a:t>
            </a:r>
            <a:r>
              <a:rPr lang="en-US" dirty="0" smtClean="0"/>
              <a:t> = 250, </a:t>
            </a:r>
            <a:r>
              <a:rPr lang="en-US" dirty="0" err="1" smtClean="0"/>
              <a:t>max_features</a:t>
            </a:r>
            <a:r>
              <a:rPr lang="en-US" dirty="0" smtClean="0"/>
              <a:t> = log2:: mean: 0.99064874 (</a:t>
            </a:r>
            <a:r>
              <a:rPr lang="en-US" dirty="0" err="1" smtClean="0"/>
              <a:t>std</a:t>
            </a:r>
            <a:r>
              <a:rPr lang="en-US" dirty="0" smtClean="0"/>
              <a:t>: 0.00418675)</a:t>
            </a:r>
          </a:p>
          <a:p>
            <a:endParaRPr lang="en-US" dirty="0" smtClean="0"/>
          </a:p>
          <a:p>
            <a:endParaRPr lang="en-US" dirty="0" smtClean="0"/>
          </a:p>
          <a:p>
            <a:r>
              <a:rPr lang="en-US" dirty="0" smtClean="0"/>
              <a:t>Recall at </a:t>
            </a:r>
            <a:r>
              <a:rPr lang="en-US" dirty="0" err="1" smtClean="0"/>
              <a:t>numTrees</a:t>
            </a:r>
            <a:r>
              <a:rPr lang="en-US" dirty="0" smtClean="0"/>
              <a:t> = 250, </a:t>
            </a:r>
            <a:r>
              <a:rPr lang="en-US" dirty="0" err="1" smtClean="0"/>
              <a:t>max_features</a:t>
            </a:r>
            <a:r>
              <a:rPr lang="en-US" dirty="0" smtClean="0"/>
              <a:t> = </a:t>
            </a:r>
            <a:r>
              <a:rPr lang="en-US" dirty="0" err="1" smtClean="0"/>
              <a:t>sqrt</a:t>
            </a:r>
            <a:r>
              <a:rPr lang="en-US" dirty="0" smtClean="0"/>
              <a:t>:: mean: 0.99064874 (</a:t>
            </a:r>
            <a:r>
              <a:rPr lang="en-US" dirty="0" err="1" smtClean="0"/>
              <a:t>std</a:t>
            </a:r>
            <a:r>
              <a:rPr lang="en-US" dirty="0" smtClean="0"/>
              <a:t>: 0.00418675)</a:t>
            </a:r>
          </a:p>
          <a:p>
            <a:endParaRPr lang="en-US" dirty="0" smtClean="0"/>
          </a:p>
          <a:p>
            <a:endParaRPr lang="en-US" dirty="0" smtClean="0"/>
          </a:p>
          <a:p>
            <a:r>
              <a:rPr lang="en-US" dirty="0" smtClean="0"/>
              <a:t>best number of trees: 250; max number of </a:t>
            </a:r>
            <a:r>
              <a:rPr lang="en-US" dirty="0" err="1" smtClean="0"/>
              <a:t>fearures</a:t>
            </a:r>
            <a:r>
              <a:rPr lang="en-US" dirty="0" smtClean="0"/>
              <a:t>: None; maximum cross-validated mean recall: 0.997228235773869</a:t>
            </a:r>
          </a:p>
          <a:p>
            <a:r>
              <a:rPr lang="en-US" dirty="0" smtClean="0"/>
              <a:t>Random Forest Grid Recall:: 0.99630845</a:t>
            </a:r>
          </a:p>
          <a:p>
            <a:r>
              <a:rPr lang="en-US" dirty="0" smtClean="0"/>
              <a:t>when </a:t>
            </a:r>
            <a:r>
              <a:rPr lang="en-US" dirty="0" err="1" smtClean="0"/>
              <a:t>learning_rate</a:t>
            </a:r>
            <a:r>
              <a:rPr lang="en-US" dirty="0" smtClean="0"/>
              <a:t> = 0.2, recall at </a:t>
            </a:r>
            <a:r>
              <a:rPr lang="en-US" dirty="0" err="1" smtClean="0"/>
              <a:t>numTrees</a:t>
            </a:r>
            <a:r>
              <a:rPr lang="en-US" dirty="0" smtClean="0"/>
              <a:t> = 20 and subsample size = 0.6:: mean: 0.99722884 (</a:t>
            </a:r>
            <a:r>
              <a:rPr lang="en-US" dirty="0" err="1" smtClean="0"/>
              <a:t>std</a:t>
            </a:r>
            <a:r>
              <a:rPr lang="en-US" dirty="0" smtClean="0"/>
              <a:t>: 0.00207962)</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20 and subsample size = 0.7:: mean: 0.99688251 (</a:t>
            </a:r>
            <a:r>
              <a:rPr lang="en-US" dirty="0" err="1" smtClean="0"/>
              <a:t>std</a:t>
            </a:r>
            <a:r>
              <a:rPr lang="en-US" dirty="0" smtClean="0"/>
              <a:t>: 0.00242626)</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20 and subsample size = 0.75:: mean: 0.99688251 (</a:t>
            </a:r>
            <a:r>
              <a:rPr lang="en-US" dirty="0" err="1" smtClean="0"/>
              <a:t>std</a:t>
            </a:r>
            <a:r>
              <a:rPr lang="en-US" dirty="0" smtClean="0"/>
              <a:t>: 0.00254664)</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20 and subsample size = 0.8:: mean: 0.99670950 (</a:t>
            </a:r>
            <a:r>
              <a:rPr lang="en-US" dirty="0" err="1" smtClean="0"/>
              <a:t>std</a:t>
            </a:r>
            <a:r>
              <a:rPr lang="en-US" dirty="0" smtClean="0"/>
              <a:t>: 0.00250494)</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20 and subsample size = 0.85:: mean: 0.99740185 (</a:t>
            </a:r>
            <a:r>
              <a:rPr lang="en-US" dirty="0" err="1" smtClean="0"/>
              <a:t>std</a:t>
            </a:r>
            <a:r>
              <a:rPr lang="en-US" dirty="0" smtClean="0"/>
              <a:t>: 0.00208706)</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20 and subsample size = 0.9:: mean: 0.99653619 (</a:t>
            </a:r>
            <a:r>
              <a:rPr lang="en-US" dirty="0" err="1" smtClean="0"/>
              <a:t>std</a:t>
            </a:r>
            <a:r>
              <a:rPr lang="en-US" dirty="0" smtClean="0"/>
              <a:t>: 0.00189907)</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30 and subsample size = 0.6:: mean: 0.99757546 (</a:t>
            </a:r>
            <a:r>
              <a:rPr lang="en-US" dirty="0" err="1" smtClean="0"/>
              <a:t>std</a:t>
            </a:r>
            <a:r>
              <a:rPr lang="en-US" dirty="0" smtClean="0"/>
              <a:t>: 0.00158789)</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30 and subsample size = 0.7:: mean: 0.99688281 (</a:t>
            </a:r>
            <a:r>
              <a:rPr lang="en-US" dirty="0" err="1" smtClean="0"/>
              <a:t>std</a:t>
            </a:r>
            <a:r>
              <a:rPr lang="en-US" dirty="0" smtClean="0"/>
              <a:t>: 0.00202072)</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30 and subsample size = 0.75:: mean: 0.99688251 (</a:t>
            </a:r>
            <a:r>
              <a:rPr lang="en-US" dirty="0" err="1" smtClean="0"/>
              <a:t>std</a:t>
            </a:r>
            <a:r>
              <a:rPr lang="en-US" dirty="0" smtClean="0"/>
              <a:t>: 0.00202051)</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30 and subsample size = 0.8:: mean: 0.99670980 (</a:t>
            </a:r>
            <a:r>
              <a:rPr lang="en-US" dirty="0" err="1" smtClean="0"/>
              <a:t>std</a:t>
            </a:r>
            <a:r>
              <a:rPr lang="en-US" dirty="0" smtClean="0"/>
              <a:t>: 0.00211457)</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30 and subsample size = 0.85:: mean: 0.99722884 (</a:t>
            </a:r>
            <a:r>
              <a:rPr lang="en-US" dirty="0" err="1" smtClean="0"/>
              <a:t>std</a:t>
            </a:r>
            <a:r>
              <a:rPr lang="en-US" dirty="0" smtClean="0"/>
              <a:t>: 0.00207962)</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30 and subsample size = 0.9:: mean: 0.99653649 (</a:t>
            </a:r>
            <a:r>
              <a:rPr lang="en-US" dirty="0" err="1" smtClean="0"/>
              <a:t>std</a:t>
            </a:r>
            <a:r>
              <a:rPr lang="en-US" dirty="0" smtClean="0"/>
              <a:t>: 0.00173281)</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40 and subsample size = 0.6:: mean: 0.99792178 (</a:t>
            </a:r>
            <a:r>
              <a:rPr lang="en-US" dirty="0" err="1" smtClean="0"/>
              <a:t>std</a:t>
            </a:r>
            <a:r>
              <a:rPr lang="en-US" dirty="0" smtClean="0"/>
              <a:t>: 0.00151054)</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40 and subsample size = 0.7:: mean: 0.99740215 (</a:t>
            </a:r>
            <a:r>
              <a:rPr lang="en-US" dirty="0" err="1" smtClean="0"/>
              <a:t>std</a:t>
            </a:r>
            <a:r>
              <a:rPr lang="en-US" dirty="0" smtClean="0"/>
              <a:t>: 0.00177561)</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40 and subsample size = 0.75:: mean: 0.99740185 (</a:t>
            </a:r>
            <a:r>
              <a:rPr lang="en-US" dirty="0" err="1" smtClean="0"/>
              <a:t>std</a:t>
            </a:r>
            <a:r>
              <a:rPr lang="en-US" dirty="0" smtClean="0"/>
              <a:t>: 0.00208706)</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40 and subsample size = 0.8:: mean: 0.99688341 (</a:t>
            </a:r>
            <a:r>
              <a:rPr lang="en-US" dirty="0" err="1" smtClean="0"/>
              <a:t>std</a:t>
            </a:r>
            <a:r>
              <a:rPr lang="en-US" dirty="0" smtClean="0"/>
              <a:t>: 0.00150951)</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40 and subsample size = 0.85:: mean: 0.99722884 (</a:t>
            </a:r>
            <a:r>
              <a:rPr lang="en-US" dirty="0" err="1" smtClean="0"/>
              <a:t>std</a:t>
            </a:r>
            <a:r>
              <a:rPr lang="en-US" dirty="0" smtClean="0"/>
              <a:t>: 0.00192979)</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40 and subsample size = 0.9:: mean: 0.99653619 (</a:t>
            </a:r>
            <a:r>
              <a:rPr lang="en-US" dirty="0" err="1" smtClean="0"/>
              <a:t>std</a:t>
            </a:r>
            <a:r>
              <a:rPr lang="en-US" dirty="0" smtClean="0"/>
              <a:t>: 0.00173370)</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50 and subsample size = 0.6:: mean: 0.99792148 (</a:t>
            </a:r>
            <a:r>
              <a:rPr lang="en-US" dirty="0" err="1" smtClean="0"/>
              <a:t>std</a:t>
            </a:r>
            <a:r>
              <a:rPr lang="en-US" dirty="0" smtClean="0"/>
              <a:t>: 0.00151116)</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50 and subsample size = 0.7:: mean: 0.99740215 (</a:t>
            </a:r>
            <a:r>
              <a:rPr lang="en-US" dirty="0" err="1" smtClean="0"/>
              <a:t>std</a:t>
            </a:r>
            <a:r>
              <a:rPr lang="en-US" dirty="0" smtClean="0"/>
              <a:t>: 0.00177561)</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50 and subsample size = 0.75:: mean: 0.99722884 (</a:t>
            </a:r>
            <a:r>
              <a:rPr lang="en-US" dirty="0" err="1" smtClean="0"/>
              <a:t>std</a:t>
            </a:r>
            <a:r>
              <a:rPr lang="en-US" dirty="0" smtClean="0"/>
              <a:t>: 0.00207962)</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50 and subsample size = 0.8:: mean: 0.99688341 (</a:t>
            </a:r>
            <a:r>
              <a:rPr lang="en-US" dirty="0" err="1" smtClean="0"/>
              <a:t>std</a:t>
            </a:r>
            <a:r>
              <a:rPr lang="en-US" dirty="0" smtClean="0"/>
              <a:t>: 0.00186438)</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50 and subsample size = 0.85:: mean: 0.99722854 (</a:t>
            </a:r>
            <a:r>
              <a:rPr lang="en-US" dirty="0" err="1" smtClean="0"/>
              <a:t>std</a:t>
            </a:r>
            <a:r>
              <a:rPr lang="en-US" dirty="0" smtClean="0"/>
              <a:t>: 0.00221969)</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50 and subsample size = 0.9:: mean: 0.99670920 (</a:t>
            </a:r>
            <a:r>
              <a:rPr lang="en-US" dirty="0" err="1" smtClean="0"/>
              <a:t>std</a:t>
            </a:r>
            <a:r>
              <a:rPr lang="en-US" dirty="0" smtClean="0"/>
              <a:t>: 0.00211511)</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60 and subsample size = 0.6:: mean: 0.99774847 (</a:t>
            </a:r>
            <a:r>
              <a:rPr lang="en-US" dirty="0" err="1" smtClean="0"/>
              <a:t>std</a:t>
            </a:r>
            <a:r>
              <a:rPr lang="en-US" dirty="0" smtClean="0"/>
              <a:t>: 0.00155963)</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60 and subsample size = 0.7:: mean: 0.99740245 (</a:t>
            </a:r>
            <a:r>
              <a:rPr lang="en-US" dirty="0" err="1" smtClean="0"/>
              <a:t>std</a:t>
            </a:r>
            <a:r>
              <a:rPr lang="en-US" dirty="0" smtClean="0"/>
              <a:t>: 0.00159768)</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60 and subsample size = 0.75:: mean: 0.99740215 (</a:t>
            </a:r>
            <a:r>
              <a:rPr lang="en-US" dirty="0" err="1" smtClean="0"/>
              <a:t>std</a:t>
            </a:r>
            <a:r>
              <a:rPr lang="en-US" dirty="0" smtClean="0"/>
              <a:t>: 0.00208668)</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60 and subsample size = 0.8:: mean: 0.99740275 (</a:t>
            </a:r>
            <a:r>
              <a:rPr lang="en-US" dirty="0" err="1" smtClean="0"/>
              <a:t>std</a:t>
            </a:r>
            <a:r>
              <a:rPr lang="en-US" dirty="0" smtClean="0"/>
              <a:t>: 0.00177415)</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60 and subsample size = 0.85:: mean: 0.99722884 (</a:t>
            </a:r>
            <a:r>
              <a:rPr lang="en-US" dirty="0" err="1" smtClean="0"/>
              <a:t>std</a:t>
            </a:r>
            <a:r>
              <a:rPr lang="en-US" dirty="0" smtClean="0"/>
              <a:t>: 0.00192979)</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60 and subsample size = 0.9:: mean: 0.99688281 (</a:t>
            </a:r>
            <a:r>
              <a:rPr lang="en-US" dirty="0" err="1" smtClean="0"/>
              <a:t>std</a:t>
            </a:r>
            <a:r>
              <a:rPr lang="en-US" dirty="0" smtClean="0"/>
              <a:t>: 0.00169699)</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70 and subsample size = 0.6:: mean: 0.99757516 (</a:t>
            </a:r>
            <a:r>
              <a:rPr lang="en-US" dirty="0" err="1" smtClean="0"/>
              <a:t>std</a:t>
            </a:r>
            <a:r>
              <a:rPr lang="en-US" dirty="0" smtClean="0"/>
              <a:t>: 0.00176743)</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70 and subsample size = 0.7:: mean: 0.99740245 (</a:t>
            </a:r>
            <a:r>
              <a:rPr lang="en-US" dirty="0" err="1" smtClean="0"/>
              <a:t>std</a:t>
            </a:r>
            <a:r>
              <a:rPr lang="en-US" dirty="0" smtClean="0"/>
              <a:t>: 0.00159768)</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70 and subsample size = 0.75:: mean: 0.99757546 (</a:t>
            </a:r>
            <a:r>
              <a:rPr lang="en-US" dirty="0" err="1" smtClean="0"/>
              <a:t>std</a:t>
            </a:r>
            <a:r>
              <a:rPr lang="en-US" dirty="0" smtClean="0"/>
              <a:t>: 0.00176696)</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70 and subsample size = 0.8:: mean: 0.99722973 (</a:t>
            </a:r>
            <a:r>
              <a:rPr lang="en-US" dirty="0" err="1" smtClean="0"/>
              <a:t>std</a:t>
            </a:r>
            <a:r>
              <a:rPr lang="en-US" dirty="0" smtClean="0"/>
              <a:t>: 0.00158691)</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70 and subsample size = 0.85:: mean: 0.99740245 (</a:t>
            </a:r>
            <a:r>
              <a:rPr lang="en-US" dirty="0" err="1" smtClean="0"/>
              <a:t>std</a:t>
            </a:r>
            <a:r>
              <a:rPr lang="en-US" dirty="0" smtClean="0"/>
              <a:t>: 0.00177459)</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70 and subsample size = 0.9:: mean: 0.99688281 (</a:t>
            </a:r>
            <a:r>
              <a:rPr lang="en-US" dirty="0" err="1" smtClean="0"/>
              <a:t>std</a:t>
            </a:r>
            <a:r>
              <a:rPr lang="en-US" dirty="0" smtClean="0"/>
              <a:t>: 0.00151034)</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80 and subsample size = 0.6:: mean: 0.99809479 (</a:t>
            </a:r>
            <a:r>
              <a:rPr lang="en-US" dirty="0" err="1" smtClean="0"/>
              <a:t>std</a:t>
            </a:r>
            <a:r>
              <a:rPr lang="en-US" dirty="0" smtClean="0"/>
              <a:t>: 0.00143977)</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80 and subsample size = 0.7:: mean: 0.99757546 (</a:t>
            </a:r>
            <a:r>
              <a:rPr lang="en-US" dirty="0" err="1" smtClean="0"/>
              <a:t>std</a:t>
            </a:r>
            <a:r>
              <a:rPr lang="en-US" dirty="0" smtClean="0"/>
              <a:t>: 0.00176696)</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80 and subsample size = 0.75:: mean: 0.99740245 (</a:t>
            </a:r>
            <a:r>
              <a:rPr lang="en-US" dirty="0" err="1" smtClean="0"/>
              <a:t>std</a:t>
            </a:r>
            <a:r>
              <a:rPr lang="en-US" dirty="0" smtClean="0"/>
              <a:t>: 0.00193646)</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80 and subsample size = 0.8:: mean: 0.99740275 (</a:t>
            </a:r>
            <a:r>
              <a:rPr lang="en-US" dirty="0" err="1" smtClean="0"/>
              <a:t>std</a:t>
            </a:r>
            <a:r>
              <a:rPr lang="en-US" dirty="0" smtClean="0"/>
              <a:t>: 0.00177415)</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80 and subsample size = 0.85:: mean: 0.99722944 (</a:t>
            </a:r>
            <a:r>
              <a:rPr lang="en-US" dirty="0" err="1" smtClean="0"/>
              <a:t>std</a:t>
            </a:r>
            <a:r>
              <a:rPr lang="en-US" dirty="0" smtClean="0"/>
              <a:t>: 0.00158737)</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80 and subsample size = 0.9:: mean: 0.99688281 (</a:t>
            </a:r>
            <a:r>
              <a:rPr lang="en-US" dirty="0" err="1" smtClean="0"/>
              <a:t>std</a:t>
            </a:r>
            <a:r>
              <a:rPr lang="en-US" dirty="0" smtClean="0"/>
              <a:t>: 0.00151034)</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90 and subsample size = 0.6:: mean: 0.99792148 (</a:t>
            </a:r>
            <a:r>
              <a:rPr lang="en-US" dirty="0" err="1" smtClean="0"/>
              <a:t>std</a:t>
            </a:r>
            <a:r>
              <a:rPr lang="en-US" dirty="0" smtClean="0"/>
              <a:t>: 0.00129726)</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90 and subsample size = 0.7:: mean: 0.99757546 (</a:t>
            </a:r>
            <a:r>
              <a:rPr lang="en-US" dirty="0" err="1" smtClean="0"/>
              <a:t>std</a:t>
            </a:r>
            <a:r>
              <a:rPr lang="en-US" dirty="0" smtClean="0"/>
              <a:t>: 0.00176696)</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90 and subsample size = 0.75:: mean: 0.99740245 (</a:t>
            </a:r>
            <a:r>
              <a:rPr lang="en-US" dirty="0" err="1" smtClean="0"/>
              <a:t>std</a:t>
            </a:r>
            <a:r>
              <a:rPr lang="en-US" dirty="0" smtClean="0"/>
              <a:t>: 0.00193646)</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90 and subsample size = 0.8:: mean: 0.99722973 (</a:t>
            </a:r>
            <a:r>
              <a:rPr lang="en-US" dirty="0" err="1" smtClean="0"/>
              <a:t>std</a:t>
            </a:r>
            <a:r>
              <a:rPr lang="en-US" dirty="0" smtClean="0"/>
              <a:t>: 0.00158691)</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90 and subsample size = 0.85:: mean: 0.99722944 (</a:t>
            </a:r>
            <a:r>
              <a:rPr lang="en-US" dirty="0" err="1" smtClean="0"/>
              <a:t>std</a:t>
            </a:r>
            <a:r>
              <a:rPr lang="en-US" dirty="0" smtClean="0"/>
              <a:t>: 0.00176590)</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90 and subsample size = 0.9:: mean: 0.99688281 (</a:t>
            </a:r>
            <a:r>
              <a:rPr lang="en-US" dirty="0" err="1" smtClean="0"/>
              <a:t>std</a:t>
            </a:r>
            <a:r>
              <a:rPr lang="en-US" dirty="0" smtClean="0"/>
              <a:t>: 0.00151034)</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100 and subsample size = 0.6:: mean: 0.99792148 (</a:t>
            </a:r>
            <a:r>
              <a:rPr lang="en-US" dirty="0" err="1" smtClean="0"/>
              <a:t>std</a:t>
            </a:r>
            <a:r>
              <a:rPr lang="en-US" dirty="0" smtClean="0"/>
              <a:t>: 0.00129726)</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100 and subsample size = 0.7:: mean: 0.99757546 (</a:t>
            </a:r>
            <a:r>
              <a:rPr lang="en-US" dirty="0" err="1" smtClean="0"/>
              <a:t>std</a:t>
            </a:r>
            <a:r>
              <a:rPr lang="en-US" dirty="0" smtClean="0"/>
              <a:t>: 0.00176696)</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100 and subsample size = 0.75:: mean: 0.99740245 (</a:t>
            </a:r>
            <a:r>
              <a:rPr lang="en-US" dirty="0" err="1" smtClean="0"/>
              <a:t>std</a:t>
            </a:r>
            <a:r>
              <a:rPr lang="en-US" dirty="0" smtClean="0"/>
              <a:t>: 0.00193646)</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100 and subsample size = 0.8:: mean: 0.99722973 (</a:t>
            </a:r>
            <a:r>
              <a:rPr lang="en-US" dirty="0" err="1" smtClean="0"/>
              <a:t>std</a:t>
            </a:r>
            <a:r>
              <a:rPr lang="en-US" dirty="0" smtClean="0"/>
              <a:t>: 0.00158691)</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100 and subsample size = 0.85:: mean: 0.99722944 (</a:t>
            </a:r>
            <a:r>
              <a:rPr lang="en-US" dirty="0" err="1" smtClean="0"/>
              <a:t>std</a:t>
            </a:r>
            <a:r>
              <a:rPr lang="en-US" dirty="0" smtClean="0"/>
              <a:t>: 0.00176590)</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100 and subsample size = 0.9:: mean: 0.99688281 (</a:t>
            </a:r>
            <a:r>
              <a:rPr lang="en-US" dirty="0" err="1" smtClean="0"/>
              <a:t>std</a:t>
            </a:r>
            <a:r>
              <a:rPr lang="en-US" dirty="0" smtClean="0"/>
              <a:t>: 0.00151034)</a:t>
            </a:r>
          </a:p>
          <a:p>
            <a:endParaRPr lang="en-US" dirty="0" smtClean="0"/>
          </a:p>
          <a:p>
            <a:endParaRPr lang="en-US" dirty="0" smtClean="0"/>
          </a:p>
          <a:p>
            <a:r>
              <a:rPr lang="en-US" dirty="0" smtClean="0"/>
              <a:t>GBM Grid:: best number of trees: 80; best subsample size: 0.6; maximum cross-validated mean recall: 0.99809479</a:t>
            </a:r>
          </a:p>
          <a:p>
            <a:r>
              <a:rPr lang="en-US" dirty="0" smtClean="0"/>
              <a:t>when learning rate = 0.1, number of trees = 160, recall:: mean: 0.99757546 (</a:t>
            </a:r>
            <a:r>
              <a:rPr lang="en-US" dirty="0" err="1" smtClean="0"/>
              <a:t>std</a:t>
            </a:r>
            <a:r>
              <a:rPr lang="en-US" dirty="0" smtClean="0"/>
              <a:t>: 0.00176696)</a:t>
            </a:r>
          </a:p>
          <a:p>
            <a:endParaRPr lang="en-US" dirty="0" smtClean="0"/>
          </a:p>
          <a:p>
            <a:endParaRPr lang="en-US" dirty="0" smtClean="0"/>
          </a:p>
          <a:p>
            <a:r>
              <a:rPr lang="en-US" dirty="0" smtClean="0"/>
              <a:t>when learning rate = 0.05, number of trees = 320, recall:: mean: 0.99774877 (</a:t>
            </a:r>
            <a:r>
              <a:rPr lang="en-US" dirty="0" err="1" smtClean="0"/>
              <a:t>std</a:t>
            </a:r>
            <a:r>
              <a:rPr lang="en-US" dirty="0" smtClean="0"/>
              <a:t>: 0.00155906)</a:t>
            </a:r>
          </a:p>
          <a:p>
            <a:endParaRPr lang="en-US" dirty="0" smtClean="0"/>
          </a:p>
          <a:p>
            <a:endParaRPr lang="en-US" dirty="0" smtClean="0"/>
          </a:p>
          <a:p>
            <a:r>
              <a:rPr lang="en-US" dirty="0" smtClean="0"/>
              <a:t>when learning rate = 0.01, number of trees = 1600, recall:: mean: 0.99774877 (</a:t>
            </a:r>
            <a:r>
              <a:rPr lang="en-US" dirty="0" err="1" smtClean="0"/>
              <a:t>std</a:t>
            </a:r>
            <a:r>
              <a:rPr lang="en-US" dirty="0" smtClean="0"/>
              <a:t>: 0.00155906)</a:t>
            </a:r>
          </a:p>
          <a:p>
            <a:endParaRPr lang="en-US" dirty="0" smtClean="0"/>
          </a:p>
          <a:p>
            <a:endParaRPr lang="en-US" dirty="0" smtClean="0"/>
          </a:p>
          <a:p>
            <a:r>
              <a:rPr lang="en-US" dirty="0" smtClean="0"/>
              <a:t>GBM Grid:: best pair of learning rate and number of trees: 0.05 and 320, maximum cross-validated mean recall: 0.99774877</a:t>
            </a:r>
          </a:p>
          <a:p>
            <a:endParaRPr lang="en-US" dirty="0" smtClean="0"/>
          </a:p>
          <a:p>
            <a:endParaRPr lang="en-US" dirty="0" smtClean="0"/>
          </a:p>
          <a:p>
            <a:r>
              <a:rPr lang="en-US" dirty="0" smtClean="0"/>
              <a:t>GBM Grid Recall:: 0.99712879</a:t>
            </a:r>
          </a:p>
          <a:p>
            <a:r>
              <a:rPr lang="en-US" dirty="0" smtClean="0"/>
              <a:t>[2.99883702e-03 1.82193176e-01 2.40739209e-04 5.67796280e-01</a:t>
            </a:r>
          </a:p>
          <a:p>
            <a:r>
              <a:rPr lang="en-US" dirty="0" smtClean="0"/>
              <a:t> 1.36072321e-01 1.10698647e-01]</a:t>
            </a:r>
          </a:p>
          <a:p>
            <a:r>
              <a:rPr lang="en-US" dirty="0" smtClean="0"/>
              <a:t>[3 1 4 5 0 2]</a:t>
            </a:r>
          </a:p>
          <a:p>
            <a:r>
              <a:rPr lang="en-US" dirty="0" smtClean="0"/>
              <a:t>Feature ranking::Grid Single Tree:</a:t>
            </a:r>
          </a:p>
          <a:p>
            <a:r>
              <a:rPr lang="en-US" dirty="0" smtClean="0"/>
              <a:t>1. feature 3 [</a:t>
            </a:r>
            <a:r>
              <a:rPr lang="en-US" dirty="0" err="1" smtClean="0"/>
              <a:t>oldbalanceOrg_boxcox</a:t>
            </a:r>
            <a:r>
              <a:rPr lang="en-US" dirty="0" smtClean="0"/>
              <a:t>] importance (0.567796)</a:t>
            </a:r>
          </a:p>
          <a:p>
            <a:r>
              <a:rPr lang="en-US" dirty="0" smtClean="0"/>
              <a:t>2. feature 1 [</a:t>
            </a:r>
            <a:r>
              <a:rPr lang="en-US" dirty="0" err="1" smtClean="0"/>
              <a:t>amount_boxcox</a:t>
            </a:r>
            <a:r>
              <a:rPr lang="en-US" dirty="0" smtClean="0"/>
              <a:t>] importance (0.182193)</a:t>
            </a:r>
          </a:p>
          <a:p>
            <a:r>
              <a:rPr lang="en-US" dirty="0" smtClean="0"/>
              <a:t>3. feature 4 [</a:t>
            </a:r>
            <a:r>
              <a:rPr lang="en-US" dirty="0" err="1" smtClean="0"/>
              <a:t>newbalanceDest_boxcox</a:t>
            </a:r>
            <a:r>
              <a:rPr lang="en-US" dirty="0" smtClean="0"/>
              <a:t>] importance (0.136072)</a:t>
            </a:r>
          </a:p>
          <a:p>
            <a:r>
              <a:rPr lang="en-US" dirty="0" smtClean="0"/>
              <a:t>4. feature 5 [</a:t>
            </a:r>
            <a:r>
              <a:rPr lang="en-US" dirty="0" err="1" smtClean="0"/>
              <a:t>newbalanceOrig_boxcox</a:t>
            </a:r>
            <a:r>
              <a:rPr lang="en-US" dirty="0" smtClean="0"/>
              <a:t>] importance (0.110699)</a:t>
            </a:r>
          </a:p>
          <a:p>
            <a:r>
              <a:rPr lang="en-US" dirty="0" smtClean="0"/>
              <a:t>5. feature 0 [</a:t>
            </a:r>
            <a:r>
              <a:rPr lang="en-US" dirty="0" err="1" smtClean="0"/>
              <a:t>type_num</a:t>
            </a:r>
            <a:r>
              <a:rPr lang="en-US" dirty="0" smtClean="0"/>
              <a:t>] importance (0.002999)</a:t>
            </a:r>
          </a:p>
          <a:p>
            <a:r>
              <a:rPr lang="en-US" dirty="0" smtClean="0"/>
              <a:t>6. feature 2 [</a:t>
            </a:r>
            <a:r>
              <a:rPr lang="en-US" dirty="0" err="1" smtClean="0"/>
              <a:t>oldbalanceDest_boxcox</a:t>
            </a:r>
            <a:r>
              <a:rPr lang="en-US" dirty="0" smtClean="0"/>
              <a:t>] importance (0.000241)</a:t>
            </a:r>
          </a:p>
          <a:p>
            <a:endParaRPr lang="en-US" dirty="0" smtClean="0"/>
          </a:p>
          <a:p>
            <a:r>
              <a:rPr lang="en-US" dirty="0" smtClean="0"/>
              <a:t>￼</a:t>
            </a:r>
          </a:p>
          <a:p>
            <a:r>
              <a:rPr lang="en-US" dirty="0" smtClean="0"/>
              <a:t>[0.00348122 0.01822242 0.00175863 0.01763899 0.01451278 0.00718725]</a:t>
            </a:r>
          </a:p>
          <a:p>
            <a:r>
              <a:rPr lang="en-US" dirty="0" smtClean="0"/>
              <a:t>Feature ranking: Random Forest Grid</a:t>
            </a:r>
          </a:p>
          <a:p>
            <a:r>
              <a:rPr lang="en-US" dirty="0" smtClean="0"/>
              <a:t>1. feature 3 [</a:t>
            </a:r>
            <a:r>
              <a:rPr lang="en-US" dirty="0" err="1" smtClean="0"/>
              <a:t>oldbalanceOrg_boxcox</a:t>
            </a:r>
            <a:r>
              <a:rPr lang="en-US" dirty="0" smtClean="0"/>
              <a:t>] importance (0.588184)</a:t>
            </a:r>
          </a:p>
          <a:p>
            <a:r>
              <a:rPr lang="en-US" dirty="0" smtClean="0"/>
              <a:t>2. feature 1 [</a:t>
            </a:r>
            <a:r>
              <a:rPr lang="en-US" dirty="0" err="1" smtClean="0"/>
              <a:t>amount_boxcox</a:t>
            </a:r>
            <a:r>
              <a:rPr lang="en-US" dirty="0" smtClean="0"/>
              <a:t>] importance (0.153277)</a:t>
            </a:r>
          </a:p>
          <a:p>
            <a:r>
              <a:rPr lang="en-US" dirty="0" smtClean="0"/>
              <a:t>3. feature 4 [</a:t>
            </a:r>
            <a:r>
              <a:rPr lang="en-US" dirty="0" err="1" smtClean="0"/>
              <a:t>newbalanceDest_boxcox</a:t>
            </a:r>
            <a:r>
              <a:rPr lang="en-US" dirty="0" smtClean="0"/>
              <a:t>] importance (0.142348)</a:t>
            </a:r>
          </a:p>
          <a:p>
            <a:r>
              <a:rPr lang="en-US" dirty="0" smtClean="0"/>
              <a:t>4. feature 5 [</a:t>
            </a:r>
            <a:r>
              <a:rPr lang="en-US" dirty="0" err="1" smtClean="0"/>
              <a:t>newbalanceOrig_boxcox</a:t>
            </a:r>
            <a:r>
              <a:rPr lang="en-US" dirty="0" smtClean="0"/>
              <a:t>] importance (0.111348)</a:t>
            </a:r>
          </a:p>
          <a:p>
            <a:r>
              <a:rPr lang="en-US" dirty="0" smtClean="0"/>
              <a:t>5. feature 0 [</a:t>
            </a:r>
            <a:r>
              <a:rPr lang="en-US" dirty="0" err="1" smtClean="0"/>
              <a:t>type_num</a:t>
            </a:r>
            <a:r>
              <a:rPr lang="en-US" dirty="0" smtClean="0"/>
              <a:t>] importance (0.002432)</a:t>
            </a:r>
          </a:p>
          <a:p>
            <a:r>
              <a:rPr lang="en-US" dirty="0" smtClean="0"/>
              <a:t>6. feature 2 [</a:t>
            </a:r>
            <a:r>
              <a:rPr lang="en-US" dirty="0" err="1" smtClean="0"/>
              <a:t>oldbalanceDest_boxcox</a:t>
            </a:r>
            <a:r>
              <a:rPr lang="en-US" dirty="0" smtClean="0"/>
              <a:t>] importance (0.002411)</a:t>
            </a:r>
          </a:p>
          <a:p>
            <a:endParaRPr lang="en-US" dirty="0" smtClean="0"/>
          </a:p>
          <a:p>
            <a:r>
              <a:rPr lang="en-US" dirty="0" smtClean="0"/>
              <a:t>￼</a:t>
            </a:r>
          </a:p>
          <a:p>
            <a:r>
              <a:rPr lang="en-US" dirty="0" smtClean="0"/>
              <a:t>Feature ranking: GBM Grid</a:t>
            </a:r>
          </a:p>
          <a:p>
            <a:r>
              <a:rPr lang="en-US" dirty="0" smtClean="0"/>
              <a:t>1. feature 3 [</a:t>
            </a:r>
            <a:r>
              <a:rPr lang="en-US" dirty="0" err="1" smtClean="0"/>
              <a:t>oldbalanceOrg_boxcox</a:t>
            </a:r>
            <a:r>
              <a:rPr lang="en-US" dirty="0" smtClean="0"/>
              <a:t>] importance (0.577690)</a:t>
            </a:r>
          </a:p>
          <a:p>
            <a:r>
              <a:rPr lang="en-US" dirty="0" smtClean="0"/>
              <a:t>2. feature 1 [</a:t>
            </a:r>
            <a:r>
              <a:rPr lang="en-US" dirty="0" err="1" smtClean="0"/>
              <a:t>amount_boxcox</a:t>
            </a:r>
            <a:r>
              <a:rPr lang="en-US" dirty="0" smtClean="0"/>
              <a:t>] importance (0.162684)</a:t>
            </a:r>
          </a:p>
          <a:p>
            <a:r>
              <a:rPr lang="en-US" dirty="0" smtClean="0"/>
              <a:t>3. feature 4 [</a:t>
            </a:r>
            <a:r>
              <a:rPr lang="en-US" dirty="0" err="1" smtClean="0"/>
              <a:t>newbalanceDest_boxcox</a:t>
            </a:r>
            <a:r>
              <a:rPr lang="en-US" dirty="0" smtClean="0"/>
              <a:t>] importance (0.144398)</a:t>
            </a:r>
          </a:p>
          <a:p>
            <a:r>
              <a:rPr lang="en-US" dirty="0" smtClean="0"/>
              <a:t>4. feature 5 [</a:t>
            </a:r>
            <a:r>
              <a:rPr lang="en-US" dirty="0" err="1" smtClean="0"/>
              <a:t>newbalanceOrig_boxcox</a:t>
            </a:r>
            <a:r>
              <a:rPr lang="en-US" dirty="0" smtClean="0"/>
              <a:t>] importance (0.106614)</a:t>
            </a:r>
          </a:p>
          <a:p>
            <a:r>
              <a:rPr lang="en-US" dirty="0" smtClean="0"/>
              <a:t>5. feature 2 [</a:t>
            </a:r>
            <a:r>
              <a:rPr lang="en-US" dirty="0" err="1" smtClean="0"/>
              <a:t>oldbalanceDest_boxcox</a:t>
            </a:r>
            <a:r>
              <a:rPr lang="en-US" dirty="0" smtClean="0"/>
              <a:t>] importance (0.005181)</a:t>
            </a:r>
          </a:p>
          <a:p>
            <a:r>
              <a:rPr lang="en-US" dirty="0" smtClean="0"/>
              <a:t>6. feature 0 [</a:t>
            </a:r>
            <a:r>
              <a:rPr lang="en-US" dirty="0" err="1" smtClean="0"/>
              <a:t>type_num</a:t>
            </a:r>
            <a:r>
              <a:rPr lang="en-US" dirty="0" smtClean="0"/>
              <a:t>] importance (0.003433)</a:t>
            </a:r>
          </a:p>
          <a:p>
            <a:endParaRPr lang="en-US" dirty="0" smtClean="0"/>
          </a:p>
          <a:p>
            <a:r>
              <a:rPr lang="en-US" dirty="0" smtClean="0"/>
              <a:t>￼</a:t>
            </a:r>
            <a:endParaRPr lang="en-US" dirty="0"/>
          </a:p>
        </p:txBody>
      </p:sp>
      <p:sp>
        <p:nvSpPr>
          <p:cNvPr id="4" name="Slide Number Placeholder 3"/>
          <p:cNvSpPr>
            <a:spLocks noGrp="1"/>
          </p:cNvSpPr>
          <p:nvPr>
            <p:ph type="sldNum" sz="quarter" idx="10"/>
          </p:nvPr>
        </p:nvSpPr>
        <p:spPr/>
        <p:txBody>
          <a:bodyPr/>
          <a:lstStyle/>
          <a:p>
            <a:fld id="{8D680E52-2F15-440B-B8F5-CBF08A55979E}" type="slidenum">
              <a:rPr lang="en-US" smtClean="0"/>
              <a:t>33</a:t>
            </a:fld>
            <a:endParaRPr lang="en-US"/>
          </a:p>
        </p:txBody>
      </p:sp>
    </p:spTree>
    <p:extLst>
      <p:ext uri="{BB962C8B-B14F-4D97-AF65-F5344CB8AC3E}">
        <p14:creationId xmlns:p14="http://schemas.microsoft.com/office/powerpoint/2010/main" val="1086249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200" b="0" i="0" u="none" strike="noStrike" kern="1200" cap="none" spc="0" normalizeH="0" baseline="0" noProof="0" dirty="0">
                <a:ln>
                  <a:noFill/>
                </a:ln>
                <a:solidFill>
                  <a:srgbClr val="000000"/>
                </a:solidFill>
                <a:effectLst/>
                <a:uLnTx/>
                <a:uFillTx/>
                <a:latin typeface="Times New Roman"/>
                <a:ea typeface="Times New Roman"/>
                <a:cs typeface="+mn-cs"/>
              </a:rPr>
              <a:t>The dataset has 6,362,620 records, 10 features, and 1 class feature. We checked missing data and there were no null values. There are 5 transaction types, but we only focused on “Transfer” and “Cash out” transaction types, as they had been identified to have fraud transactions. Therefore, records of unrelated transaction types were deleted, which finally produced 2,770,409 records.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kumimoji="0" lang="en-US" sz="1200" b="0" i="0" u="none" strike="noStrike" kern="1200" cap="none" spc="0" normalizeH="0" baseline="0" noProof="0" dirty="0">
              <a:ln>
                <a:noFill/>
              </a:ln>
              <a:solidFill>
                <a:srgbClr val="000000"/>
              </a:solidFill>
              <a:effectLst/>
              <a:uLnTx/>
              <a:uFillTx/>
              <a:latin typeface="Times New Roman"/>
              <a:ea typeface="Times New Roman"/>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imes New Roman"/>
                <a:ea typeface="Times New Roman"/>
                <a:cs typeface="+mn-cs"/>
              </a:rPr>
              <a:t>2.  The ratio of fraud transactions of the filtered dataset was only 0.2965%. This is a very imbalanced dataset. We sampled it to have a balanced data. We sampled the dataset to create a 50-50 ratio by randomly selecting </a:t>
            </a:r>
            <a:r>
              <a:rPr kumimoji="0" lang="en-US" sz="1200" b="0" i="1" u="none" strike="noStrike" kern="1200" cap="none" spc="0" normalizeH="0" baseline="0" noProof="0" dirty="0">
                <a:ln>
                  <a:noFill/>
                </a:ln>
                <a:solidFill>
                  <a:srgbClr val="000000"/>
                </a:solidFill>
                <a:effectLst/>
                <a:uLnTx/>
                <a:uFillTx/>
                <a:latin typeface="Times New Roman"/>
                <a:ea typeface="Times New Roman"/>
                <a:cs typeface="+mn-cs"/>
              </a:rPr>
              <a:t>8,213 </a:t>
            </a:r>
            <a:r>
              <a:rPr kumimoji="0" lang="en-US" sz="1200" b="0" i="0" u="none" strike="noStrike" kern="1200" cap="none" spc="0" normalizeH="0" baseline="0" noProof="0" dirty="0">
                <a:ln>
                  <a:noFill/>
                </a:ln>
                <a:solidFill>
                  <a:srgbClr val="000000"/>
                </a:solidFill>
                <a:effectLst/>
                <a:uLnTx/>
                <a:uFillTx/>
                <a:latin typeface="Times New Roman"/>
                <a:ea typeface="Times New Roman"/>
                <a:cs typeface="+mn-cs"/>
              </a:rPr>
              <a:t>records from the majority class, with the number 8,213</a:t>
            </a:r>
            <a:r>
              <a:rPr kumimoji="0" lang="en-US" sz="1200" b="0" i="1" u="none" strike="noStrike" kern="1200" cap="none" spc="0" normalizeH="0" baseline="0" noProof="0" dirty="0">
                <a:ln>
                  <a:noFill/>
                </a:ln>
                <a:solidFill>
                  <a:srgbClr val="000000"/>
                </a:solidFill>
                <a:effectLst/>
                <a:uLnTx/>
                <a:uFillTx/>
                <a:latin typeface="Times New Roman"/>
                <a:ea typeface="Times New Roman"/>
                <a:cs typeface="+mn-cs"/>
              </a:rPr>
              <a:t> </a:t>
            </a:r>
            <a:r>
              <a:rPr kumimoji="0" lang="en-US" sz="1200" b="0" i="0" u="none" strike="noStrike" kern="1200" cap="none" spc="0" normalizeH="0" baseline="0" noProof="0" dirty="0">
                <a:ln>
                  <a:noFill/>
                </a:ln>
                <a:solidFill>
                  <a:srgbClr val="000000"/>
                </a:solidFill>
                <a:effectLst/>
                <a:uLnTx/>
                <a:uFillTx/>
                <a:latin typeface="Times New Roman"/>
                <a:ea typeface="Times New Roman"/>
                <a:cs typeface="+mn-cs"/>
              </a:rPr>
              <a:t>representing the total number of records in the minority class. It produced 16,426 records.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Times New Roman"/>
              <a:ea typeface="Calibri"/>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Resampling</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Class imbalanced problem: The data distribution of each class differs substantially where the main class or classes of interest are rare.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Class imbalance problem:  An accuracy rate of, say, 97% may make the classiﬁer seem quite accurate, but what if only, say, 3% of the training tuples are actually cancer? Clearly, an accuracy rate of 97% may not be acceptable—the classiﬁer could be correctly labeling only the non-cancer tuples, for instance, and misclassifying all the cancer tuples.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Ways to deal with class imbalanced data: oversampling, under-sampling, threshold moving, ensemble techniques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Perform under-sampling approach:  It randomly eliminates cases from the majority (negative) class until there are an equal number of positive and negative cases.</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kumimoji="0" lang="en-US" sz="1400" b="0" i="0" u="none" strike="noStrike" kern="1200" cap="none" spc="0" normalizeH="0" baseline="0" noProof="0" dirty="0">
              <a:ln>
                <a:noFill/>
              </a:ln>
              <a:solidFill>
                <a:srgbClr val="000000"/>
              </a:solidFill>
              <a:effectLst/>
              <a:uLnTx/>
              <a:uFillTx/>
              <a:latin typeface="+mn-lt"/>
              <a:ea typeface="Calibri"/>
              <a:cs typeface="+mn-cs"/>
            </a:endParaRPr>
          </a:p>
          <a:p>
            <a:endParaRPr lang="en-US" dirty="0"/>
          </a:p>
        </p:txBody>
      </p:sp>
      <p:sp>
        <p:nvSpPr>
          <p:cNvPr id="4" name="Slide Number Placeholder 3"/>
          <p:cNvSpPr>
            <a:spLocks noGrp="1"/>
          </p:cNvSpPr>
          <p:nvPr>
            <p:ph type="sldNum" sz="quarter" idx="10"/>
          </p:nvPr>
        </p:nvSpPr>
        <p:spPr/>
        <p:txBody>
          <a:bodyPr/>
          <a:lstStyle/>
          <a:p>
            <a:fld id="{8D680E52-2F15-440B-B8F5-CBF08A55979E}" type="slidenum">
              <a:rPr lang="en-US" smtClean="0"/>
              <a:t>4</a:t>
            </a:fld>
            <a:endParaRPr lang="en-US"/>
          </a:p>
        </p:txBody>
      </p:sp>
    </p:spTree>
    <p:extLst>
      <p:ext uri="{BB962C8B-B14F-4D97-AF65-F5344CB8AC3E}">
        <p14:creationId xmlns:p14="http://schemas.microsoft.com/office/powerpoint/2010/main" val="10595418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3. The relevant features to fraud transaction were “type”, “amount”, “</a:t>
            </a:r>
            <a:r>
              <a:rPr kumimoji="0" lang="en-US" sz="1200" b="0" i="0" u="none" strike="noStrike" kern="1200" cap="none" spc="0" normalizeH="0" baseline="0" noProof="0" dirty="0" err="1">
                <a:ln>
                  <a:noFill/>
                </a:ln>
                <a:solidFill>
                  <a:prstClr val="black"/>
                </a:solidFill>
                <a:effectLst/>
                <a:uLnTx/>
                <a:uFillTx/>
                <a:latin typeface="+mn-lt"/>
                <a:ea typeface="+mn-ea"/>
                <a:cs typeface="+mn-cs"/>
              </a:rPr>
              <a:t>oldbalanceOrg</a:t>
            </a:r>
            <a:r>
              <a:rPr kumimoji="0" lang="en-US" sz="1200" b="0" i="0" u="none" strike="noStrike" kern="1200" cap="none" spc="0" normalizeH="0" baseline="0" noProof="0" dirty="0">
                <a:ln>
                  <a:noFill/>
                </a:ln>
                <a:solidFill>
                  <a:prstClr val="black"/>
                </a:solidFill>
                <a:effectLst/>
                <a:uLnTx/>
                <a:uFillTx/>
                <a:latin typeface="+mn-lt"/>
                <a:ea typeface="+mn-ea"/>
                <a:cs typeface="+mn-cs"/>
              </a:rPr>
              <a:t>”, “</a:t>
            </a:r>
            <a:r>
              <a:rPr kumimoji="0" lang="en-US" sz="1200" b="0" i="0" u="none" strike="noStrike" kern="1200" cap="none" spc="0" normalizeH="0" baseline="0" noProof="0" dirty="0" err="1">
                <a:ln>
                  <a:noFill/>
                </a:ln>
                <a:solidFill>
                  <a:prstClr val="black"/>
                </a:solidFill>
                <a:effectLst/>
                <a:uLnTx/>
                <a:uFillTx/>
                <a:latin typeface="+mn-lt"/>
                <a:ea typeface="+mn-ea"/>
                <a:cs typeface="+mn-cs"/>
              </a:rPr>
              <a:t>newbalanceOrig</a:t>
            </a:r>
            <a:r>
              <a:rPr kumimoji="0" lang="en-US" sz="1200" b="0" i="0" u="none" strike="noStrike" kern="1200" cap="none" spc="0" normalizeH="0" baseline="0" noProof="0" dirty="0">
                <a:ln>
                  <a:noFill/>
                </a:ln>
                <a:solidFill>
                  <a:prstClr val="black"/>
                </a:solidFill>
                <a:effectLst/>
                <a:uLnTx/>
                <a:uFillTx/>
                <a:latin typeface="+mn-lt"/>
                <a:ea typeface="+mn-ea"/>
                <a:cs typeface="+mn-cs"/>
              </a:rPr>
              <a:t>”, “</a:t>
            </a:r>
            <a:r>
              <a:rPr kumimoji="0" lang="en-US" sz="1200" b="0" i="0" u="none" strike="noStrike" kern="1200" cap="none" spc="0" normalizeH="0" baseline="0" noProof="0" dirty="0" err="1">
                <a:ln>
                  <a:noFill/>
                </a:ln>
                <a:solidFill>
                  <a:prstClr val="black"/>
                </a:solidFill>
                <a:effectLst/>
                <a:uLnTx/>
                <a:uFillTx/>
                <a:latin typeface="+mn-lt"/>
                <a:ea typeface="+mn-ea"/>
                <a:cs typeface="+mn-cs"/>
              </a:rPr>
              <a:t>oldbalanceDest</a:t>
            </a:r>
            <a:r>
              <a:rPr kumimoji="0" lang="en-US" sz="1200" b="0" i="0" u="none" strike="noStrike" kern="1200" cap="none" spc="0" normalizeH="0" baseline="0" noProof="0" dirty="0">
                <a:ln>
                  <a:noFill/>
                </a:ln>
                <a:solidFill>
                  <a:prstClr val="black"/>
                </a:solidFill>
                <a:effectLst/>
                <a:uLnTx/>
                <a:uFillTx/>
                <a:latin typeface="+mn-lt"/>
                <a:ea typeface="+mn-ea"/>
                <a:cs typeface="+mn-cs"/>
              </a:rPr>
              <a:t>”, and “</a:t>
            </a:r>
            <a:r>
              <a:rPr kumimoji="0" lang="en-US" sz="1200" b="0" i="0" u="none" strike="noStrike" kern="1200" cap="none" spc="0" normalizeH="0" baseline="0" noProof="0" dirty="0" err="1">
                <a:ln>
                  <a:noFill/>
                </a:ln>
                <a:solidFill>
                  <a:prstClr val="black"/>
                </a:solidFill>
                <a:effectLst/>
                <a:uLnTx/>
                <a:uFillTx/>
                <a:latin typeface="+mn-lt"/>
                <a:ea typeface="+mn-ea"/>
                <a:cs typeface="+mn-cs"/>
              </a:rPr>
              <a:t>newbalanceDest</a:t>
            </a:r>
            <a:r>
              <a:rPr kumimoji="0" lang="en-US" sz="1200" b="0" i="0" u="none" strike="noStrike" kern="1200" cap="none" spc="0" normalizeH="0" baseline="0" noProof="0" dirty="0">
                <a:ln>
                  <a:noFill/>
                </a:ln>
                <a:solidFill>
                  <a:prstClr val="black"/>
                </a:solidFill>
                <a:effectLst/>
                <a:uLnTx/>
                <a:uFillTx/>
                <a:latin typeface="+mn-lt"/>
                <a:ea typeface="+mn-ea"/>
                <a:cs typeface="+mn-cs"/>
              </a:rPr>
              <a:t>”. We thus deleted the unrelated features. We binarized the values of “type” feature from string into binary numeric. All relevant features were used as predictors. Feature selection will be refined at the later stage.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imes New Roman"/>
                <a:ea typeface="Times New Roman"/>
                <a:cs typeface="+mn-cs"/>
              </a:rPr>
              <a:t>4. We standardized the continuous features—“amount”, “</a:t>
            </a:r>
            <a:r>
              <a:rPr kumimoji="0" lang="en-US" sz="1200" b="0" i="0" u="none" strike="noStrike" kern="1200" cap="none" spc="0" normalizeH="0" baseline="0" noProof="0" dirty="0" err="1">
                <a:ln>
                  <a:noFill/>
                </a:ln>
                <a:solidFill>
                  <a:srgbClr val="000000"/>
                </a:solidFill>
                <a:effectLst/>
                <a:uLnTx/>
                <a:uFillTx/>
                <a:latin typeface="Times New Roman"/>
                <a:ea typeface="Times New Roman"/>
                <a:cs typeface="+mn-cs"/>
              </a:rPr>
              <a:t>oldbalanceOrg</a:t>
            </a:r>
            <a:r>
              <a:rPr kumimoji="0" lang="en-US" sz="1200" b="0" i="0" u="none" strike="noStrike" kern="1200" cap="none" spc="0" normalizeH="0" baseline="0" noProof="0" dirty="0">
                <a:ln>
                  <a:noFill/>
                </a:ln>
                <a:solidFill>
                  <a:srgbClr val="000000"/>
                </a:solidFill>
                <a:effectLst/>
                <a:uLnTx/>
                <a:uFillTx/>
                <a:latin typeface="Times New Roman"/>
                <a:ea typeface="Times New Roman"/>
                <a:cs typeface="+mn-cs"/>
              </a:rPr>
              <a:t>”, “</a:t>
            </a:r>
            <a:r>
              <a:rPr kumimoji="0" lang="en-US" sz="1200" b="0" i="0" u="none" strike="noStrike" kern="1200" cap="none" spc="0" normalizeH="0" baseline="0" noProof="0" dirty="0" err="1">
                <a:ln>
                  <a:noFill/>
                </a:ln>
                <a:solidFill>
                  <a:srgbClr val="000000"/>
                </a:solidFill>
                <a:effectLst/>
                <a:uLnTx/>
                <a:uFillTx/>
                <a:latin typeface="Times New Roman"/>
                <a:ea typeface="Times New Roman"/>
                <a:cs typeface="+mn-cs"/>
              </a:rPr>
              <a:t>newbalanceOrig</a:t>
            </a:r>
            <a:r>
              <a:rPr kumimoji="0" lang="en-US" sz="1200" b="0" i="0" u="none" strike="noStrike" kern="1200" cap="none" spc="0" normalizeH="0" baseline="0" noProof="0" dirty="0">
                <a:ln>
                  <a:noFill/>
                </a:ln>
                <a:solidFill>
                  <a:srgbClr val="000000"/>
                </a:solidFill>
                <a:effectLst/>
                <a:uLnTx/>
                <a:uFillTx/>
                <a:latin typeface="Times New Roman"/>
                <a:ea typeface="Times New Roman"/>
                <a:cs typeface="+mn-cs"/>
              </a:rPr>
              <a:t>”, “</a:t>
            </a:r>
            <a:r>
              <a:rPr kumimoji="0" lang="en-US" sz="1200" b="0" i="0" u="none" strike="noStrike" kern="1200" cap="none" spc="0" normalizeH="0" baseline="0" noProof="0" dirty="0" err="1">
                <a:ln>
                  <a:noFill/>
                </a:ln>
                <a:solidFill>
                  <a:srgbClr val="000000"/>
                </a:solidFill>
                <a:effectLst/>
                <a:uLnTx/>
                <a:uFillTx/>
                <a:latin typeface="Times New Roman"/>
                <a:ea typeface="Times New Roman"/>
                <a:cs typeface="+mn-cs"/>
              </a:rPr>
              <a:t>oldbalanceDest</a:t>
            </a:r>
            <a:r>
              <a:rPr kumimoji="0" lang="en-US" sz="1200" b="0" i="0" u="none" strike="noStrike" kern="1200" cap="none" spc="0" normalizeH="0" baseline="0" noProof="0" dirty="0">
                <a:ln>
                  <a:noFill/>
                </a:ln>
                <a:solidFill>
                  <a:srgbClr val="000000"/>
                </a:solidFill>
                <a:effectLst/>
                <a:uLnTx/>
                <a:uFillTx/>
                <a:latin typeface="Times New Roman"/>
                <a:ea typeface="Times New Roman"/>
                <a:cs typeface="+mn-cs"/>
              </a:rPr>
              <a:t>”, and “</a:t>
            </a:r>
            <a:r>
              <a:rPr kumimoji="0" lang="en-US" sz="1200" b="0" i="0" u="none" strike="noStrike" kern="1200" cap="none" spc="0" normalizeH="0" baseline="0" noProof="0" dirty="0" err="1">
                <a:ln>
                  <a:noFill/>
                </a:ln>
                <a:solidFill>
                  <a:srgbClr val="000000"/>
                </a:solidFill>
                <a:effectLst/>
                <a:uLnTx/>
                <a:uFillTx/>
                <a:latin typeface="Times New Roman"/>
                <a:ea typeface="Times New Roman"/>
                <a:cs typeface="+mn-cs"/>
              </a:rPr>
              <a:t>newbalanceDest</a:t>
            </a:r>
            <a:r>
              <a:rPr kumimoji="0" lang="en-US" sz="1200" b="0" i="0" u="none" strike="noStrike" kern="1200" cap="none" spc="0" normalizeH="0" baseline="0" noProof="0" dirty="0">
                <a:ln>
                  <a:noFill/>
                </a:ln>
                <a:solidFill>
                  <a:srgbClr val="000000"/>
                </a:solidFill>
                <a:effectLst/>
                <a:uLnTx/>
                <a:uFillTx/>
                <a:latin typeface="Times New Roman"/>
                <a:ea typeface="Times New Roman"/>
                <a:cs typeface="+mn-cs"/>
              </a:rPr>
              <a:t>”—through </a:t>
            </a:r>
            <a:r>
              <a:rPr kumimoji="0" lang="en-US" sz="1200" b="0" i="0" u="none" strike="noStrike" kern="1200" cap="none" spc="0" normalizeH="0" baseline="0" noProof="0" dirty="0" err="1">
                <a:ln>
                  <a:noFill/>
                </a:ln>
                <a:solidFill>
                  <a:srgbClr val="000000"/>
                </a:solidFill>
                <a:effectLst/>
                <a:uLnTx/>
                <a:uFillTx/>
                <a:latin typeface="Times New Roman"/>
                <a:ea typeface="Times New Roman"/>
                <a:cs typeface="+mn-cs"/>
              </a:rPr>
              <a:t>boxcox</a:t>
            </a:r>
            <a:r>
              <a:rPr kumimoji="0" lang="en-US" sz="1200" b="0" i="0" u="none" strike="noStrike" kern="1200" cap="none" spc="0" normalizeH="0" baseline="0" noProof="0" dirty="0">
                <a:ln>
                  <a:noFill/>
                </a:ln>
                <a:solidFill>
                  <a:srgbClr val="000000"/>
                </a:solidFill>
                <a:effectLst/>
                <a:uLnTx/>
                <a:uFillTx/>
                <a:latin typeface="Times New Roman"/>
                <a:ea typeface="Times New Roman"/>
                <a:cs typeface="+mn-cs"/>
              </a:rPr>
              <a:t> transformation.</a:t>
            </a:r>
            <a:endParaRPr kumimoji="0" lang="en-US" sz="1400" b="0" i="0" u="none" strike="noStrike" kern="1200" cap="none" spc="0" normalizeH="0" baseline="0" noProof="0" dirty="0">
              <a:ln>
                <a:noFill/>
              </a:ln>
              <a:solidFill>
                <a:srgbClr val="000000"/>
              </a:solidFill>
              <a:effectLst/>
              <a:uLnTx/>
              <a:uFillTx/>
              <a:latin typeface="+mn-lt"/>
              <a:ea typeface="Calibri"/>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Normalization: this technique is needed for distance-based mining algorithms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Reasons for Normalization: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 Facilitate convergence in classification for ANN algorithm;</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 Reduce the effect of outliers or extreme values on classification in decision tree algorithm that is sensitive to deviations;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 For distance-based methods, such as clustering, prevent attributes with initially large ranges (e.g., income) from outweighing attributes with initially smaller ranges (e.g., binary attributes)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Normal Distribution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   Many ML algorithms assume data are normally distributed. Normalizing data distribution can improve prediction accuracy.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   </a:t>
            </a:r>
            <a:r>
              <a:rPr kumimoji="0" lang="en-US" sz="1200" b="0" i="0" u="none" strike="noStrike" kern="1200" cap="none" spc="0" normalizeH="0" baseline="0" noProof="0" dirty="0">
                <a:ln>
                  <a:noFill/>
                </a:ln>
                <a:solidFill>
                  <a:prstClr val="black"/>
                </a:solidFill>
                <a:effectLst/>
                <a:uLnTx/>
                <a:uFillTx/>
                <a:latin typeface="Times New Roman"/>
                <a:ea typeface="+mn-ea"/>
                <a:cs typeface="+mn-cs"/>
              </a:rPr>
              <a:t>This procedure finds the appropriate Box-Cox power transformation (1964) for a single batch of data. It is used to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a:ea typeface="+mn-ea"/>
                <a:cs typeface="+mn-cs"/>
              </a:rPr>
              <a:t>modify the distributional shape of a set of data to be more normally distributed so that tests and confidence limits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a:ea typeface="+mn-ea"/>
                <a:cs typeface="+mn-cs"/>
              </a:rPr>
              <a:t>that require normality can be appropriately used. It cannot correct every data ill. For example, data that contain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a:ea typeface="+mn-ea"/>
                <a:cs typeface="+mn-cs"/>
              </a:rPr>
              <a:t>outliers may not be properly normalized by this technique.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Times New Roman"/>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a:ea typeface="+mn-ea"/>
                <a:cs typeface="+mn-cs"/>
              </a:rPr>
              <a:t>The Box-Cox transformation has the following mathematical form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mbriaMath"/>
                <a:ea typeface="+mn-ea"/>
                <a:cs typeface="+mn-cs"/>
              </a:rPr>
              <a:t>𝑌 = (𝑋 + 𝛿)Power(</a:t>
            </a:r>
            <a:r>
              <a:rPr kumimoji="0" lang="en-US" sz="900" b="0" i="0" u="none" strike="noStrike" kern="1200" cap="none" spc="0" normalizeH="0" baseline="0" noProof="0" dirty="0">
                <a:ln>
                  <a:noFill/>
                </a:ln>
                <a:solidFill>
                  <a:prstClr val="black"/>
                </a:solidFill>
                <a:effectLst/>
                <a:uLnTx/>
                <a:uFillTx/>
                <a:latin typeface="CambriaMath"/>
                <a:ea typeface="+mn-ea"/>
                <a:cs typeface="+mn-cs"/>
              </a:rPr>
              <a:t>𝜆)</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NewRomanPSMT"/>
                <a:ea typeface="+mn-ea"/>
                <a:cs typeface="+mn-cs"/>
              </a:rPr>
              <a:t>where λ is the exponent (power) and δ </a:t>
            </a:r>
            <a:r>
              <a:rPr kumimoji="0" lang="en-US" sz="1200" b="0" i="0" u="none" strike="noStrike" kern="1200" cap="none" spc="0" normalizeH="0" baseline="0" noProof="0" dirty="0">
                <a:ln>
                  <a:noFill/>
                </a:ln>
                <a:solidFill>
                  <a:prstClr val="black"/>
                </a:solidFill>
                <a:effectLst/>
                <a:uLnTx/>
                <a:uFillTx/>
                <a:latin typeface="Times New Roman"/>
                <a:ea typeface="+mn-ea"/>
                <a:cs typeface="+mn-cs"/>
              </a:rPr>
              <a:t>is a shift amount that is added when </a:t>
            </a:r>
            <a:r>
              <a:rPr kumimoji="0" lang="en-US" sz="1200" b="0" i="1" u="none" strike="noStrike" kern="1200" cap="none" spc="0" normalizeH="0" baseline="0" noProof="0" dirty="0">
                <a:ln>
                  <a:noFill/>
                </a:ln>
                <a:solidFill>
                  <a:prstClr val="black"/>
                </a:solidFill>
                <a:effectLst/>
                <a:uLnTx/>
                <a:uFillTx/>
                <a:latin typeface="Times New Roman"/>
                <a:ea typeface="+mn-ea"/>
                <a:cs typeface="+mn-cs"/>
              </a:rPr>
              <a:t>X </a:t>
            </a:r>
            <a:r>
              <a:rPr kumimoji="0" lang="en-US" sz="1200" b="0" i="0" u="none" strike="noStrike" kern="1200" cap="none" spc="0" normalizeH="0" baseline="0" noProof="0" dirty="0">
                <a:ln>
                  <a:noFill/>
                </a:ln>
                <a:solidFill>
                  <a:prstClr val="black"/>
                </a:solidFill>
                <a:effectLst/>
                <a:uLnTx/>
                <a:uFillTx/>
                <a:latin typeface="TimesNewRomanPSMT"/>
                <a:ea typeface="+mn-ea"/>
                <a:cs typeface="+mn-cs"/>
              </a:rPr>
              <a:t>is zero or negative. When λ is zero,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a:ea typeface="+mn-ea"/>
                <a:cs typeface="+mn-cs"/>
              </a:rPr>
              <a:t>the above definition is replaced by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mbriaMath"/>
                <a:ea typeface="+mn-ea"/>
                <a:cs typeface="+mn-cs"/>
              </a:rPr>
              <a:t>𝑌 = ln(X + </a:t>
            </a:r>
            <a:r>
              <a:rPr kumimoji="0" lang="el-GR" sz="1200" b="0" i="0" u="none" strike="noStrike" kern="1200" cap="none" spc="0" normalizeH="0" baseline="0" noProof="0" dirty="0">
                <a:ln>
                  <a:noFill/>
                </a:ln>
                <a:solidFill>
                  <a:prstClr val="black"/>
                </a:solidFill>
                <a:effectLst/>
                <a:uLnTx/>
                <a:uFillTx/>
                <a:latin typeface="CambriaMath"/>
                <a:ea typeface="+mn-ea"/>
                <a:cs typeface="+mn-cs"/>
              </a:rPr>
              <a:t>δ)</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NewRomanPSMT"/>
                <a:ea typeface="+mn-ea"/>
                <a:cs typeface="+mn-cs"/>
              </a:rPr>
              <a:t>Usually, the standard λ values of </a:t>
            </a:r>
            <a:r>
              <a:rPr kumimoji="0" lang="en-US" sz="1200" b="0" i="0" u="none" strike="noStrike" kern="1200" cap="none" spc="0" normalizeH="0" baseline="0" noProof="0" dirty="0">
                <a:ln>
                  <a:noFill/>
                </a:ln>
                <a:solidFill>
                  <a:prstClr val="black"/>
                </a:solidFill>
                <a:effectLst/>
                <a:uLnTx/>
                <a:uFillTx/>
                <a:latin typeface="Times New Roman"/>
                <a:ea typeface="+mn-ea"/>
                <a:cs typeface="+mn-cs"/>
              </a:rPr>
              <a:t>-2, -1.5, -1, -0.5, 0, 0.5, 1, 1.5, and 2 are investigated to determine which, if any,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a:ea typeface="+mn-ea"/>
                <a:cs typeface="+mn-cs"/>
              </a:rPr>
              <a:t>is most suitable. </a:t>
            </a:r>
            <a:r>
              <a:rPr kumimoji="0" lang="en-US" sz="1200" b="0" i="0" u="none" strike="noStrike" kern="1200" cap="none" spc="0" normalizeH="0" baseline="0" noProof="0" dirty="0">
                <a:ln>
                  <a:noFill/>
                </a:ln>
                <a:solidFill>
                  <a:prstClr val="black"/>
                </a:solidFill>
                <a:effectLst/>
                <a:uLnTx/>
                <a:uFillTx/>
                <a:latin typeface="TimesNewRomanPSMT"/>
                <a:ea typeface="+mn-ea"/>
                <a:cs typeface="+mn-cs"/>
              </a:rPr>
              <a:t>The program will also solve for the optimum value of λ using maximum likelihood estimation.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a:ea typeface="+mn-ea"/>
                <a:cs typeface="+mn-cs"/>
              </a:rPr>
              <a:t>The program also calculates confidence limits about the optimum value. The usual procedure is to adopt the most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a:ea typeface="+mn-ea"/>
                <a:cs typeface="+mn-cs"/>
              </a:rPr>
              <a:t>convenient standard value between the confidence li</a:t>
            </a:r>
            <a:r>
              <a:rPr kumimoji="0" lang="en-US" sz="1200" b="0" i="0" u="none" strike="noStrike" kern="1200" cap="none" spc="0" normalizeH="0" baseline="0" noProof="0" dirty="0">
                <a:ln>
                  <a:noFill/>
                </a:ln>
                <a:solidFill>
                  <a:prstClr val="black"/>
                </a:solidFill>
                <a:effectLst/>
                <a:uLnTx/>
                <a:uFillTx/>
                <a:latin typeface="TimesNewRomanPSMT"/>
                <a:ea typeface="+mn-ea"/>
                <a:cs typeface="+mn-cs"/>
              </a:rPr>
              <a:t>mits. For example, if the confidence limits were 0.4 to 1.1, λ</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a:ea typeface="+mn-ea"/>
                <a:cs typeface="+mn-cs"/>
              </a:rPr>
              <a:t>would be set to the standard value of ‘1’ (no transformation) since this is the most convenient. Care must be used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a:ea typeface="+mn-ea"/>
                <a:cs typeface="+mn-cs"/>
              </a:rPr>
              <a:t>when using the confidence limits, because they are heavily dependent on the sample size.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Times New Roman"/>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Also see </a:t>
            </a:r>
            <a:r>
              <a:rPr kumimoji="0" lang="en-US" sz="1200" b="0" i="0" u="none" strike="noStrike" kern="1200" cap="none" spc="0" normalizeH="0" baseline="0" noProof="0" dirty="0" err="1">
                <a:ln>
                  <a:noFill/>
                </a:ln>
                <a:solidFill>
                  <a:prstClr val="black"/>
                </a:solidFill>
                <a:effectLst/>
                <a:uLnTx/>
                <a:uFillTx/>
                <a:latin typeface="+mn-lt"/>
                <a:ea typeface="+mn-ea"/>
                <a:cs typeface="+mn-cs"/>
              </a:rPr>
              <a:t>scipy.stats.boxcox</a:t>
            </a:r>
            <a:r>
              <a:rPr kumimoji="0" lang="en-US" sz="1200" b="0" i="0" u="none" strike="noStrike" kern="1200" cap="none" spc="0" normalizeH="0" baseline="0" noProof="0" dirty="0">
                <a:ln>
                  <a:noFill/>
                </a:ln>
                <a:solidFill>
                  <a:prstClr val="black"/>
                </a:solidFill>
                <a:effectLst/>
                <a:uLnTx/>
                <a:uFillTx/>
                <a:latin typeface="+mn-lt"/>
                <a:ea typeface="+mn-ea"/>
                <a:cs typeface="+mn-cs"/>
              </a:rPr>
              <a:t>() documentation for operational details.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a:ln>
                  <a:noFill/>
                </a:ln>
                <a:solidFill>
                  <a:prstClr val="black"/>
                </a:solidFill>
                <a:effectLst/>
                <a:uLnTx/>
                <a:uFillTx/>
                <a:latin typeface="+mn-lt"/>
                <a:ea typeface="+mn-ea"/>
                <a:cs typeface="+mn-cs"/>
              </a:rPr>
              <a:t>scipy.stats.boxcox</a:t>
            </a:r>
            <a:r>
              <a:rPr kumimoji="0" lang="en-US" sz="1200" b="1" i="0" u="none" strike="noStrike" kern="1200" cap="none" spc="0" normalizeH="0" baseline="0" noProof="0" dirty="0">
                <a:ln>
                  <a:noFill/>
                </a:ln>
                <a:solidFill>
                  <a:prstClr val="black"/>
                </a:solidFill>
                <a:effectLst/>
                <a:uLnTx/>
                <a:uFillTx/>
                <a:latin typeface="+mn-lt"/>
                <a:ea typeface="+mn-ea"/>
                <a:cs typeface="+mn-cs"/>
                <a:hlinkClick r:id="rId3" tooltip="Permalink to this headline"/>
              </a:rPr>
              <a:t>¶</a:t>
            </a:r>
            <a:endParaRPr kumimoji="0" lang="en-US" sz="12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prstClr val="black"/>
                </a:solidFill>
                <a:effectLst/>
                <a:uLnTx/>
                <a:uFillTx/>
                <a:latin typeface="+mn-lt"/>
                <a:ea typeface="+mn-ea"/>
                <a:cs typeface="+mn-cs"/>
              </a:rPr>
              <a:t>scipy.stats.boxcox</a:t>
            </a:r>
            <a:r>
              <a:rPr kumimoji="0" lang="en-US" sz="1200" b="0" i="0" u="none" strike="noStrike" kern="1200" cap="none" spc="0" normalizeH="0" baseline="0" noProof="0" dirty="0">
                <a:ln>
                  <a:noFill/>
                </a:ln>
                <a:solidFill>
                  <a:prstClr val="black"/>
                </a:solidFill>
                <a:effectLst/>
                <a:uLnTx/>
                <a:uFillTx/>
                <a:latin typeface="+mn-lt"/>
                <a:ea typeface="+mn-ea"/>
                <a:cs typeface="+mn-cs"/>
              </a:rPr>
              <a:t>(</a:t>
            </a:r>
            <a:r>
              <a:rPr kumimoji="0" lang="en-US" sz="1200" b="0" i="1" u="none" strike="noStrike" kern="1200" cap="none" spc="0" normalizeH="0" baseline="0" noProof="0" dirty="0">
                <a:ln>
                  <a:noFill/>
                </a:ln>
                <a:solidFill>
                  <a:prstClr val="black"/>
                </a:solidFill>
                <a:effectLst/>
                <a:uLnTx/>
                <a:uFillTx/>
                <a:latin typeface="+mn-lt"/>
                <a:ea typeface="+mn-ea"/>
                <a:cs typeface="+mn-cs"/>
              </a:rPr>
              <a:t>x</a:t>
            </a:r>
            <a:r>
              <a:rPr kumimoji="0" lang="en-US" sz="1200" b="0" i="0" u="none" strike="noStrike" kern="1200" cap="none" spc="0" normalizeH="0" baseline="0" noProof="0" dirty="0">
                <a:ln>
                  <a:noFill/>
                </a:ln>
                <a:solidFill>
                  <a:prstClr val="black"/>
                </a:solidFill>
                <a:effectLst/>
                <a:uLnTx/>
                <a:uFillTx/>
                <a:latin typeface="+mn-lt"/>
                <a:ea typeface="+mn-ea"/>
                <a:cs typeface="+mn-cs"/>
              </a:rPr>
              <a:t>, </a:t>
            </a:r>
            <a:r>
              <a:rPr kumimoji="0" lang="en-US" sz="1200" b="0" i="1" u="none" strike="noStrike" kern="1200" cap="none" spc="0" normalizeH="0" baseline="0" noProof="0" dirty="0" err="1">
                <a:ln>
                  <a:noFill/>
                </a:ln>
                <a:solidFill>
                  <a:prstClr val="black"/>
                </a:solidFill>
                <a:effectLst/>
                <a:uLnTx/>
                <a:uFillTx/>
                <a:latin typeface="+mn-lt"/>
                <a:ea typeface="+mn-ea"/>
                <a:cs typeface="+mn-cs"/>
              </a:rPr>
              <a:t>lmbda</a:t>
            </a:r>
            <a:r>
              <a:rPr kumimoji="0" lang="en-US" sz="1200" b="0" i="1" u="none" strike="noStrike" kern="1200" cap="none" spc="0" normalizeH="0" baseline="0" noProof="0" dirty="0">
                <a:ln>
                  <a:noFill/>
                </a:ln>
                <a:solidFill>
                  <a:prstClr val="black"/>
                </a:solidFill>
                <a:effectLst/>
                <a:uLnTx/>
                <a:uFillTx/>
                <a:latin typeface="+mn-lt"/>
                <a:ea typeface="+mn-ea"/>
                <a:cs typeface="+mn-cs"/>
              </a:rPr>
              <a:t>=None</a:t>
            </a:r>
            <a:r>
              <a:rPr kumimoji="0" lang="en-US" sz="1200" b="0" i="0" u="none" strike="noStrike" kern="1200" cap="none" spc="0" normalizeH="0" baseline="0" noProof="0" dirty="0">
                <a:ln>
                  <a:noFill/>
                </a:ln>
                <a:solidFill>
                  <a:prstClr val="black"/>
                </a:solidFill>
                <a:effectLst/>
                <a:uLnTx/>
                <a:uFillTx/>
                <a:latin typeface="+mn-lt"/>
                <a:ea typeface="+mn-ea"/>
                <a:cs typeface="+mn-cs"/>
              </a:rPr>
              <a:t>, </a:t>
            </a:r>
            <a:r>
              <a:rPr kumimoji="0" lang="en-US" sz="1200" b="0" i="1" u="none" strike="noStrike" kern="1200" cap="none" spc="0" normalizeH="0" baseline="0" noProof="0" dirty="0">
                <a:ln>
                  <a:noFill/>
                </a:ln>
                <a:solidFill>
                  <a:prstClr val="black"/>
                </a:solidFill>
                <a:effectLst/>
                <a:uLnTx/>
                <a:uFillTx/>
                <a:latin typeface="+mn-lt"/>
                <a:ea typeface="+mn-ea"/>
                <a:cs typeface="+mn-cs"/>
              </a:rPr>
              <a:t>alpha=None</a:t>
            </a:r>
            <a:r>
              <a:rPr kumimoji="0" lang="en-US" sz="1200" b="0" i="0" u="none" strike="noStrike" kern="1200" cap="none" spc="0" normalizeH="0" baseline="0" noProof="0" dirty="0">
                <a:ln>
                  <a:noFill/>
                </a:ln>
                <a:solidFill>
                  <a:prstClr val="black"/>
                </a:solidFill>
                <a:effectLst/>
                <a:uLnTx/>
                <a:uFillTx/>
                <a:latin typeface="+mn-lt"/>
                <a:ea typeface="+mn-ea"/>
                <a:cs typeface="+mn-cs"/>
              </a:rPr>
              <a:t>)</a:t>
            </a:r>
            <a:r>
              <a:rPr kumimoji="0" lang="en-US" sz="1200" b="0" i="0" u="none" strike="noStrike" kern="1200" cap="none" spc="0" normalizeH="0" baseline="0" noProof="0" dirty="0">
                <a:ln>
                  <a:noFill/>
                </a:ln>
                <a:solidFill>
                  <a:prstClr val="black"/>
                </a:solidFill>
                <a:effectLst/>
                <a:uLnTx/>
                <a:uFillTx/>
                <a:latin typeface="+mn-lt"/>
                <a:ea typeface="+mn-ea"/>
                <a:cs typeface="+mn-cs"/>
                <a:hlinkClick r:id="rId4"/>
              </a:rPr>
              <a:t>[source]</a:t>
            </a:r>
            <a:r>
              <a:rPr kumimoji="0" lang="en-US" sz="1200" b="0" i="0" u="none" strike="noStrike" kern="1200" cap="none" spc="0" normalizeH="0" baseline="0" noProof="0" dirty="0">
                <a:ln>
                  <a:noFill/>
                </a:ln>
                <a:solidFill>
                  <a:prstClr val="black"/>
                </a:solidFill>
                <a:effectLst/>
                <a:uLnTx/>
                <a:uFillTx/>
                <a:latin typeface="+mn-lt"/>
                <a:ea typeface="+mn-ea"/>
                <a:cs typeface="+mn-cs"/>
                <a:hlinkClick r:id="rId5" tooltip="Permalink to this definition"/>
              </a:rPr>
              <a:t>¶</a:t>
            </a:r>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Return a positive dataset transformed by a Box-Cox power transformation.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mn-lt"/>
                <a:ea typeface="+mn-ea"/>
                <a:cs typeface="+mn-cs"/>
              </a:rPr>
              <a:t>Parameters: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mn-lt"/>
                <a:ea typeface="+mn-ea"/>
                <a:cs typeface="+mn-cs"/>
              </a:rPr>
              <a:t>x</a:t>
            </a:r>
            <a:r>
              <a:rPr kumimoji="0" lang="en-US" sz="1200" b="0" i="0" u="none" strike="noStrike" kern="1200" cap="none" spc="0" normalizeH="0" baseline="0" noProof="0" dirty="0">
                <a:ln>
                  <a:noFill/>
                </a:ln>
                <a:solidFill>
                  <a:prstClr val="black"/>
                </a:solidFill>
                <a:effectLst/>
                <a:uLnTx/>
                <a:uFillTx/>
                <a:latin typeface="+mn-lt"/>
                <a:ea typeface="+mn-ea"/>
                <a:cs typeface="+mn-cs"/>
              </a:rPr>
              <a:t> : </a:t>
            </a:r>
            <a:r>
              <a:rPr kumimoji="0" lang="en-US" sz="1200" b="0" i="0" u="none" strike="noStrike" kern="1200" cap="none" spc="0" normalizeH="0" baseline="0" noProof="0" dirty="0" err="1">
                <a:ln>
                  <a:noFill/>
                </a:ln>
                <a:solidFill>
                  <a:prstClr val="black"/>
                </a:solidFill>
                <a:effectLst/>
                <a:uLnTx/>
                <a:uFillTx/>
                <a:latin typeface="+mn-lt"/>
                <a:ea typeface="+mn-ea"/>
                <a:cs typeface="+mn-cs"/>
              </a:rPr>
              <a:t>ndarrayInput</a:t>
            </a:r>
            <a:r>
              <a:rPr kumimoji="0" lang="en-US" sz="1200" b="0" i="0" u="none" strike="noStrike" kern="1200" cap="none" spc="0" normalizeH="0" baseline="0" noProof="0" dirty="0">
                <a:ln>
                  <a:noFill/>
                </a:ln>
                <a:solidFill>
                  <a:prstClr val="black"/>
                </a:solidFill>
                <a:effectLst/>
                <a:uLnTx/>
                <a:uFillTx/>
                <a:latin typeface="+mn-lt"/>
                <a:ea typeface="+mn-ea"/>
                <a:cs typeface="+mn-cs"/>
              </a:rPr>
              <a:t> array. Should be 1-dimensional.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a:ln>
                  <a:noFill/>
                </a:ln>
                <a:solidFill>
                  <a:prstClr val="black"/>
                </a:solidFill>
                <a:effectLst/>
                <a:uLnTx/>
                <a:uFillTx/>
                <a:latin typeface="+mn-lt"/>
                <a:ea typeface="+mn-ea"/>
                <a:cs typeface="+mn-cs"/>
              </a:rPr>
              <a:t>lmbda</a:t>
            </a:r>
            <a:r>
              <a:rPr kumimoji="0" lang="en-US" sz="1200" b="0" i="0" u="none" strike="noStrike" kern="1200" cap="none" spc="0" normalizeH="0" baseline="0" noProof="0" dirty="0">
                <a:ln>
                  <a:noFill/>
                </a:ln>
                <a:solidFill>
                  <a:prstClr val="black"/>
                </a:solidFill>
                <a:effectLst/>
                <a:uLnTx/>
                <a:uFillTx/>
                <a:latin typeface="+mn-lt"/>
                <a:ea typeface="+mn-ea"/>
                <a:cs typeface="+mn-cs"/>
              </a:rPr>
              <a:t> : {None, scalar}, </a:t>
            </a:r>
            <a:r>
              <a:rPr kumimoji="0" lang="en-US" sz="1200" b="0" i="0" u="none" strike="noStrike" kern="1200" cap="none" spc="0" normalizeH="0" baseline="0" noProof="0" dirty="0" err="1">
                <a:ln>
                  <a:noFill/>
                </a:ln>
                <a:solidFill>
                  <a:prstClr val="black"/>
                </a:solidFill>
                <a:effectLst/>
                <a:uLnTx/>
                <a:uFillTx/>
                <a:latin typeface="+mn-lt"/>
                <a:ea typeface="+mn-ea"/>
                <a:cs typeface="+mn-cs"/>
              </a:rPr>
              <a:t>optionalIf</a:t>
            </a:r>
            <a:r>
              <a:rPr kumimoji="0" lang="en-US" sz="1200" b="0" i="0" u="none" strike="noStrike" kern="1200" cap="none" spc="0" normalizeH="0" baseline="0" noProof="0" dirty="0">
                <a:ln>
                  <a:noFill/>
                </a:ln>
                <a:solidFill>
                  <a:prstClr val="black"/>
                </a:solidFill>
                <a:effectLst/>
                <a:uLnTx/>
                <a:uFillTx/>
                <a:latin typeface="+mn-lt"/>
                <a:ea typeface="+mn-ea"/>
                <a:cs typeface="+mn-cs"/>
              </a:rPr>
              <a:t> </a:t>
            </a:r>
            <a:r>
              <a:rPr kumimoji="0" lang="en-US" sz="1200" b="0" i="1" u="none" strike="noStrike" kern="1200" cap="none" spc="0" normalizeH="0" baseline="0" noProof="0" dirty="0" err="1">
                <a:ln>
                  <a:noFill/>
                </a:ln>
                <a:solidFill>
                  <a:prstClr val="black"/>
                </a:solidFill>
                <a:effectLst/>
                <a:uLnTx/>
                <a:uFillTx/>
                <a:latin typeface="+mn-lt"/>
                <a:ea typeface="+mn-ea"/>
                <a:cs typeface="+mn-cs"/>
              </a:rPr>
              <a:t>lmbda</a:t>
            </a:r>
            <a:r>
              <a:rPr kumimoji="0" lang="en-US" sz="1200" b="0" i="0" u="none" strike="noStrike" kern="1200" cap="none" spc="0" normalizeH="0" baseline="0" noProof="0" dirty="0">
                <a:ln>
                  <a:noFill/>
                </a:ln>
                <a:solidFill>
                  <a:prstClr val="black"/>
                </a:solidFill>
                <a:effectLst/>
                <a:uLnTx/>
                <a:uFillTx/>
                <a:latin typeface="+mn-lt"/>
                <a:ea typeface="+mn-ea"/>
                <a:cs typeface="+mn-cs"/>
              </a:rPr>
              <a:t> is not None, do the transformation for that value.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If </a:t>
            </a:r>
            <a:r>
              <a:rPr kumimoji="0" lang="en-US" sz="1200" b="0" i="1" u="none" strike="noStrike" kern="1200" cap="none" spc="0" normalizeH="0" baseline="0" noProof="0" dirty="0" err="1">
                <a:ln>
                  <a:noFill/>
                </a:ln>
                <a:solidFill>
                  <a:prstClr val="black"/>
                </a:solidFill>
                <a:effectLst/>
                <a:uLnTx/>
                <a:uFillTx/>
                <a:latin typeface="+mn-lt"/>
                <a:ea typeface="+mn-ea"/>
                <a:cs typeface="+mn-cs"/>
              </a:rPr>
              <a:t>lmbda</a:t>
            </a:r>
            <a:r>
              <a:rPr kumimoji="0" lang="en-US" sz="1200" b="0" i="0" u="none" strike="noStrike" kern="1200" cap="none" spc="0" normalizeH="0" baseline="0" noProof="0" dirty="0">
                <a:ln>
                  <a:noFill/>
                </a:ln>
                <a:solidFill>
                  <a:prstClr val="black"/>
                </a:solidFill>
                <a:effectLst/>
                <a:uLnTx/>
                <a:uFillTx/>
                <a:latin typeface="+mn-lt"/>
                <a:ea typeface="+mn-ea"/>
                <a:cs typeface="+mn-cs"/>
              </a:rPr>
              <a:t> is None, find the lambda that maximizes the log-likelihood function and return it as the second output argument.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mn-lt"/>
                <a:ea typeface="+mn-ea"/>
                <a:cs typeface="+mn-cs"/>
              </a:rPr>
              <a:t>alpha</a:t>
            </a:r>
            <a:r>
              <a:rPr kumimoji="0" lang="en-US" sz="1200" b="0" i="0" u="none" strike="noStrike" kern="1200" cap="none" spc="0" normalizeH="0" baseline="0" noProof="0" dirty="0">
                <a:ln>
                  <a:noFill/>
                </a:ln>
                <a:solidFill>
                  <a:prstClr val="black"/>
                </a:solidFill>
                <a:effectLst/>
                <a:uLnTx/>
                <a:uFillTx/>
                <a:latin typeface="+mn-lt"/>
                <a:ea typeface="+mn-ea"/>
                <a:cs typeface="+mn-cs"/>
              </a:rPr>
              <a:t> : {None, float}, </a:t>
            </a:r>
            <a:r>
              <a:rPr kumimoji="0" lang="en-US" sz="1200" b="0" i="0" u="none" strike="noStrike" kern="1200" cap="none" spc="0" normalizeH="0" baseline="0" noProof="0" dirty="0" err="1">
                <a:ln>
                  <a:noFill/>
                </a:ln>
                <a:solidFill>
                  <a:prstClr val="black"/>
                </a:solidFill>
                <a:effectLst/>
                <a:uLnTx/>
                <a:uFillTx/>
                <a:latin typeface="+mn-lt"/>
                <a:ea typeface="+mn-ea"/>
                <a:cs typeface="+mn-cs"/>
              </a:rPr>
              <a:t>optionalIf</a:t>
            </a:r>
            <a:r>
              <a:rPr kumimoji="0" lang="en-US" sz="1200" b="0" i="0" u="none" strike="noStrike" kern="1200" cap="none" spc="0" normalizeH="0" baseline="0" noProof="0" dirty="0">
                <a:ln>
                  <a:noFill/>
                </a:ln>
                <a:solidFill>
                  <a:prstClr val="black"/>
                </a:solidFill>
                <a:effectLst/>
                <a:uLnTx/>
                <a:uFillTx/>
                <a:latin typeface="+mn-lt"/>
                <a:ea typeface="+mn-ea"/>
                <a:cs typeface="+mn-cs"/>
              </a:rPr>
              <a:t> alpha is not None, return the 100 * (1-alpha)% confidence interval for </a:t>
            </a:r>
            <a:r>
              <a:rPr kumimoji="0" lang="en-US" sz="1200" b="0" i="1" u="none" strike="noStrike" kern="1200" cap="none" spc="0" normalizeH="0" baseline="0" noProof="0" dirty="0" err="1">
                <a:ln>
                  <a:noFill/>
                </a:ln>
                <a:solidFill>
                  <a:prstClr val="black"/>
                </a:solidFill>
                <a:effectLst/>
                <a:uLnTx/>
                <a:uFillTx/>
                <a:latin typeface="+mn-lt"/>
                <a:ea typeface="+mn-ea"/>
                <a:cs typeface="+mn-cs"/>
              </a:rPr>
              <a:t>lmbda</a:t>
            </a:r>
            <a:r>
              <a:rPr kumimoji="0" lang="en-US" sz="1200" b="0" i="0" u="none" strike="noStrike" kern="1200" cap="none" spc="0" normalizeH="0" baseline="0" noProof="0" dirty="0">
                <a:ln>
                  <a:noFill/>
                </a:ln>
                <a:solidFill>
                  <a:prstClr val="black"/>
                </a:solidFill>
                <a:effectLst/>
                <a:uLnTx/>
                <a:uFillTx/>
                <a:latin typeface="+mn-lt"/>
                <a:ea typeface="+mn-ea"/>
                <a:cs typeface="+mn-cs"/>
              </a:rPr>
              <a:t> as the third output argument. Must be between 0.0 and 1.0.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mn-lt"/>
                <a:ea typeface="+mn-ea"/>
                <a:cs typeface="+mn-cs"/>
              </a:rPr>
              <a:t>Returns: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a:ln>
                  <a:noFill/>
                </a:ln>
                <a:solidFill>
                  <a:prstClr val="black"/>
                </a:solidFill>
                <a:effectLst/>
                <a:uLnTx/>
                <a:uFillTx/>
                <a:latin typeface="+mn-lt"/>
                <a:ea typeface="+mn-ea"/>
                <a:cs typeface="+mn-cs"/>
              </a:rPr>
              <a:t>boxcox</a:t>
            </a:r>
            <a:r>
              <a:rPr kumimoji="0" lang="en-US" sz="1200" b="0" i="0" u="none" strike="noStrike" kern="1200" cap="none" spc="0" normalizeH="0" baseline="0" noProof="0" dirty="0">
                <a:ln>
                  <a:noFill/>
                </a:ln>
                <a:solidFill>
                  <a:prstClr val="black"/>
                </a:solidFill>
                <a:effectLst/>
                <a:uLnTx/>
                <a:uFillTx/>
                <a:latin typeface="+mn-lt"/>
                <a:ea typeface="+mn-ea"/>
                <a:cs typeface="+mn-cs"/>
              </a:rPr>
              <a:t> : </a:t>
            </a:r>
            <a:r>
              <a:rPr kumimoji="0" lang="en-US" sz="1200" b="0" i="0" u="none" strike="noStrike" kern="1200" cap="none" spc="0" normalizeH="0" baseline="0" noProof="0" dirty="0" err="1">
                <a:ln>
                  <a:noFill/>
                </a:ln>
                <a:solidFill>
                  <a:prstClr val="black"/>
                </a:solidFill>
                <a:effectLst/>
                <a:uLnTx/>
                <a:uFillTx/>
                <a:latin typeface="+mn-lt"/>
                <a:ea typeface="+mn-ea"/>
                <a:cs typeface="+mn-cs"/>
              </a:rPr>
              <a:t>ndarrayBox</a:t>
            </a:r>
            <a:r>
              <a:rPr kumimoji="0" lang="en-US" sz="1200" b="0" i="0" u="none" strike="noStrike" kern="1200" cap="none" spc="0" normalizeH="0" baseline="0" noProof="0" dirty="0">
                <a:ln>
                  <a:noFill/>
                </a:ln>
                <a:solidFill>
                  <a:prstClr val="black"/>
                </a:solidFill>
                <a:effectLst/>
                <a:uLnTx/>
                <a:uFillTx/>
                <a:latin typeface="+mn-lt"/>
                <a:ea typeface="+mn-ea"/>
                <a:cs typeface="+mn-cs"/>
              </a:rPr>
              <a:t>-Cox power transformed array.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a:ln>
                  <a:noFill/>
                </a:ln>
                <a:solidFill>
                  <a:prstClr val="black"/>
                </a:solidFill>
                <a:effectLst/>
                <a:uLnTx/>
                <a:uFillTx/>
                <a:latin typeface="+mn-lt"/>
                <a:ea typeface="+mn-ea"/>
                <a:cs typeface="+mn-cs"/>
              </a:rPr>
              <a:t>maxlog</a:t>
            </a:r>
            <a:r>
              <a:rPr kumimoji="0" lang="en-US" sz="1200" b="0" i="0" u="none" strike="noStrike" kern="1200" cap="none" spc="0" normalizeH="0" baseline="0" noProof="0" dirty="0">
                <a:ln>
                  <a:noFill/>
                </a:ln>
                <a:solidFill>
                  <a:prstClr val="black"/>
                </a:solidFill>
                <a:effectLst/>
                <a:uLnTx/>
                <a:uFillTx/>
                <a:latin typeface="+mn-lt"/>
                <a:ea typeface="+mn-ea"/>
                <a:cs typeface="+mn-cs"/>
              </a:rPr>
              <a:t> : float, </a:t>
            </a:r>
            <a:r>
              <a:rPr kumimoji="0" lang="en-US" sz="1200" b="0" i="0" u="none" strike="noStrike" kern="1200" cap="none" spc="0" normalizeH="0" baseline="0" noProof="0" dirty="0" err="1">
                <a:ln>
                  <a:noFill/>
                </a:ln>
                <a:solidFill>
                  <a:prstClr val="black"/>
                </a:solidFill>
                <a:effectLst/>
                <a:uLnTx/>
                <a:uFillTx/>
                <a:latin typeface="+mn-lt"/>
                <a:ea typeface="+mn-ea"/>
                <a:cs typeface="+mn-cs"/>
              </a:rPr>
              <a:t>optionalIf</a:t>
            </a:r>
            <a:r>
              <a:rPr kumimoji="0" lang="en-US" sz="1200" b="0" i="0" u="none" strike="noStrike" kern="1200" cap="none" spc="0" normalizeH="0" baseline="0" noProof="0" dirty="0">
                <a:ln>
                  <a:noFill/>
                </a:ln>
                <a:solidFill>
                  <a:prstClr val="black"/>
                </a:solidFill>
                <a:effectLst/>
                <a:uLnTx/>
                <a:uFillTx/>
                <a:latin typeface="+mn-lt"/>
                <a:ea typeface="+mn-ea"/>
                <a:cs typeface="+mn-cs"/>
              </a:rPr>
              <a:t> the </a:t>
            </a:r>
            <a:r>
              <a:rPr kumimoji="0" lang="en-US" sz="1200" b="0" i="1" u="none" strike="noStrike" kern="1200" cap="none" spc="0" normalizeH="0" baseline="0" noProof="0" dirty="0" err="1">
                <a:ln>
                  <a:noFill/>
                </a:ln>
                <a:solidFill>
                  <a:prstClr val="black"/>
                </a:solidFill>
                <a:effectLst/>
                <a:uLnTx/>
                <a:uFillTx/>
                <a:latin typeface="+mn-lt"/>
                <a:ea typeface="+mn-ea"/>
                <a:cs typeface="+mn-cs"/>
              </a:rPr>
              <a:t>lmbda</a:t>
            </a:r>
            <a:r>
              <a:rPr kumimoji="0" lang="en-US" sz="1200" b="0" i="0" u="none" strike="noStrike" kern="1200" cap="none" spc="0" normalizeH="0" baseline="0" noProof="0" dirty="0">
                <a:ln>
                  <a:noFill/>
                </a:ln>
                <a:solidFill>
                  <a:prstClr val="black"/>
                </a:solidFill>
                <a:effectLst/>
                <a:uLnTx/>
                <a:uFillTx/>
                <a:latin typeface="+mn-lt"/>
                <a:ea typeface="+mn-ea"/>
                <a:cs typeface="+mn-cs"/>
              </a:rPr>
              <a:t> parameter is None, the second returned argument is the lambda that maximizes the log-likelihood function.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mn-lt"/>
                <a:ea typeface="+mn-ea"/>
                <a:cs typeface="+mn-cs"/>
              </a:rPr>
              <a:t>(</a:t>
            </a:r>
            <a:r>
              <a:rPr kumimoji="0" lang="en-US" sz="1200" b="1" i="0" u="none" strike="noStrike" kern="1200" cap="none" spc="0" normalizeH="0" baseline="0" noProof="0" dirty="0" err="1">
                <a:ln>
                  <a:noFill/>
                </a:ln>
                <a:solidFill>
                  <a:prstClr val="black"/>
                </a:solidFill>
                <a:effectLst/>
                <a:uLnTx/>
                <a:uFillTx/>
                <a:latin typeface="+mn-lt"/>
                <a:ea typeface="+mn-ea"/>
                <a:cs typeface="+mn-cs"/>
              </a:rPr>
              <a:t>min_ci</a:t>
            </a:r>
            <a:r>
              <a:rPr kumimoji="0" lang="en-US" sz="1200" b="1" i="0" u="none" strike="noStrike" kern="1200" cap="none" spc="0" normalizeH="0" baseline="0" noProof="0" dirty="0">
                <a:ln>
                  <a:noFill/>
                </a:ln>
                <a:solidFill>
                  <a:prstClr val="black"/>
                </a:solidFill>
                <a:effectLst/>
                <a:uLnTx/>
                <a:uFillTx/>
                <a:latin typeface="+mn-lt"/>
                <a:ea typeface="+mn-ea"/>
                <a:cs typeface="+mn-cs"/>
              </a:rPr>
              <a:t>, </a:t>
            </a:r>
            <a:r>
              <a:rPr kumimoji="0" lang="en-US" sz="1200" b="1" i="0" u="none" strike="noStrike" kern="1200" cap="none" spc="0" normalizeH="0" baseline="0" noProof="0" dirty="0" err="1">
                <a:ln>
                  <a:noFill/>
                </a:ln>
                <a:solidFill>
                  <a:prstClr val="black"/>
                </a:solidFill>
                <a:effectLst/>
                <a:uLnTx/>
                <a:uFillTx/>
                <a:latin typeface="+mn-lt"/>
                <a:ea typeface="+mn-ea"/>
                <a:cs typeface="+mn-cs"/>
              </a:rPr>
              <a:t>max_ci</a:t>
            </a:r>
            <a:r>
              <a:rPr kumimoji="0" lang="en-US" sz="1200" b="1" i="0" u="none" strike="noStrike" kern="1200" cap="none" spc="0" normalizeH="0" baseline="0" noProof="0" dirty="0">
                <a:ln>
                  <a:noFill/>
                </a:ln>
                <a:solidFill>
                  <a:prstClr val="black"/>
                </a:solidFill>
                <a:effectLst/>
                <a:uLnTx/>
                <a:uFillTx/>
                <a:latin typeface="+mn-lt"/>
                <a:ea typeface="+mn-ea"/>
                <a:cs typeface="+mn-cs"/>
              </a:rPr>
              <a:t>)</a:t>
            </a:r>
            <a:r>
              <a:rPr kumimoji="0" lang="en-US" sz="1200" b="0" i="0" u="none" strike="noStrike" kern="1200" cap="none" spc="0" normalizeH="0" baseline="0" noProof="0" dirty="0">
                <a:ln>
                  <a:noFill/>
                </a:ln>
                <a:solidFill>
                  <a:prstClr val="black"/>
                </a:solidFill>
                <a:effectLst/>
                <a:uLnTx/>
                <a:uFillTx/>
                <a:latin typeface="+mn-lt"/>
                <a:ea typeface="+mn-ea"/>
                <a:cs typeface="+mn-cs"/>
              </a:rPr>
              <a:t> : tuple of float, </a:t>
            </a:r>
            <a:r>
              <a:rPr kumimoji="0" lang="en-US" sz="1200" b="0" i="0" u="none" strike="noStrike" kern="1200" cap="none" spc="0" normalizeH="0" baseline="0" noProof="0" dirty="0" err="1">
                <a:ln>
                  <a:noFill/>
                </a:ln>
                <a:solidFill>
                  <a:prstClr val="black"/>
                </a:solidFill>
                <a:effectLst/>
                <a:uLnTx/>
                <a:uFillTx/>
                <a:latin typeface="+mn-lt"/>
                <a:ea typeface="+mn-ea"/>
                <a:cs typeface="+mn-cs"/>
              </a:rPr>
              <a:t>optionalIf</a:t>
            </a:r>
            <a:r>
              <a:rPr kumimoji="0" lang="en-US" sz="1200" b="0" i="0" u="none" strike="noStrike" kern="1200" cap="none" spc="0" normalizeH="0" baseline="0" noProof="0" dirty="0">
                <a:ln>
                  <a:noFill/>
                </a:ln>
                <a:solidFill>
                  <a:prstClr val="black"/>
                </a:solidFill>
                <a:effectLst/>
                <a:uLnTx/>
                <a:uFillTx/>
                <a:latin typeface="+mn-lt"/>
                <a:ea typeface="+mn-ea"/>
                <a:cs typeface="+mn-cs"/>
              </a:rPr>
              <a:t> </a:t>
            </a:r>
            <a:r>
              <a:rPr kumimoji="0" lang="en-US" sz="1200" b="0" i="1" u="none" strike="noStrike" kern="1200" cap="none" spc="0" normalizeH="0" baseline="0" noProof="0" dirty="0" err="1">
                <a:ln>
                  <a:noFill/>
                </a:ln>
                <a:solidFill>
                  <a:prstClr val="black"/>
                </a:solidFill>
                <a:effectLst/>
                <a:uLnTx/>
                <a:uFillTx/>
                <a:latin typeface="+mn-lt"/>
                <a:ea typeface="+mn-ea"/>
                <a:cs typeface="+mn-cs"/>
              </a:rPr>
              <a:t>lmbda</a:t>
            </a:r>
            <a:r>
              <a:rPr kumimoji="0" lang="en-US" sz="1200" b="0" i="0" u="none" strike="noStrike" kern="1200" cap="none" spc="0" normalizeH="0" baseline="0" noProof="0" dirty="0">
                <a:ln>
                  <a:noFill/>
                </a:ln>
                <a:solidFill>
                  <a:prstClr val="black"/>
                </a:solidFill>
                <a:effectLst/>
                <a:uLnTx/>
                <a:uFillTx/>
                <a:latin typeface="+mn-lt"/>
                <a:ea typeface="+mn-ea"/>
                <a:cs typeface="+mn-cs"/>
              </a:rPr>
              <a:t> parameter is None and alpha is not None, this returned tuple of floats represents the minimum and maximum confidence limits given alpha.</a:t>
            </a:r>
            <a:endParaRPr lang="en-US" dirty="0"/>
          </a:p>
        </p:txBody>
      </p:sp>
      <p:sp>
        <p:nvSpPr>
          <p:cNvPr id="4" name="Slide Number Placeholder 3"/>
          <p:cNvSpPr>
            <a:spLocks noGrp="1"/>
          </p:cNvSpPr>
          <p:nvPr>
            <p:ph type="sldNum" sz="quarter" idx="10"/>
          </p:nvPr>
        </p:nvSpPr>
        <p:spPr/>
        <p:txBody>
          <a:bodyPr/>
          <a:lstStyle/>
          <a:p>
            <a:fld id="{8D680E52-2F15-440B-B8F5-CBF08A55979E}" type="slidenum">
              <a:rPr lang="en-US" smtClean="0"/>
              <a:t>5</a:t>
            </a:fld>
            <a:endParaRPr lang="en-US"/>
          </a:p>
        </p:txBody>
      </p:sp>
    </p:spTree>
    <p:extLst>
      <p:ext uri="{BB962C8B-B14F-4D97-AF65-F5344CB8AC3E}">
        <p14:creationId xmlns:p14="http://schemas.microsoft.com/office/powerpoint/2010/main" val="3697912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D680E52-2F15-440B-B8F5-CBF08A55979E}" type="slidenum">
              <a:rPr lang="en-US" smtClean="0"/>
              <a:t>6</a:t>
            </a:fld>
            <a:endParaRPr lang="en-US"/>
          </a:p>
        </p:txBody>
      </p:sp>
    </p:spTree>
    <p:extLst>
      <p:ext uri="{BB962C8B-B14F-4D97-AF65-F5344CB8AC3E}">
        <p14:creationId xmlns:p14="http://schemas.microsoft.com/office/powerpoint/2010/main" val="3833894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spcBef>
                <a:spcPts val="0"/>
              </a:spcBef>
              <a:spcAft>
                <a:spcPts val="0"/>
              </a:spcAft>
              <a:buFont typeface="+mj-lt"/>
              <a:buNone/>
            </a:pPr>
            <a:r>
              <a:rPr lang="en-US" sz="1200" dirty="0" smtClean="0">
                <a:solidFill>
                  <a:srgbClr val="000000"/>
                </a:solidFill>
                <a:effectLst/>
                <a:latin typeface="Times New Roman"/>
                <a:ea typeface="Times New Roman"/>
              </a:rPr>
              <a:t>For the model evaluation, we are more inclined to increase the recall score rather than the precision score or the accuracy score in order to capture the most fraudulent transactions. This is because if we predict a normal transaction to be fraudulent, it is not as serious as the opposite situation. </a:t>
            </a:r>
            <a:endParaRPr lang="en-US" sz="1400" dirty="0" smtClean="0">
              <a:solidFill>
                <a:srgbClr val="000000"/>
              </a:solidFill>
              <a:effectLst/>
              <a:latin typeface="+mn-lt"/>
              <a:ea typeface="Calibri"/>
            </a:endParaRPr>
          </a:p>
          <a:p>
            <a:endParaRPr lang="en-US" dirty="0"/>
          </a:p>
        </p:txBody>
      </p:sp>
      <p:sp>
        <p:nvSpPr>
          <p:cNvPr id="4" name="Slide Number Placeholder 3"/>
          <p:cNvSpPr>
            <a:spLocks noGrp="1"/>
          </p:cNvSpPr>
          <p:nvPr>
            <p:ph type="sldNum" sz="quarter" idx="10"/>
          </p:nvPr>
        </p:nvSpPr>
        <p:spPr/>
        <p:txBody>
          <a:bodyPr/>
          <a:lstStyle/>
          <a:p>
            <a:fld id="{8D680E52-2F15-440B-B8F5-CBF08A55979E}" type="slidenum">
              <a:rPr lang="en-US" smtClean="0"/>
              <a:t>7</a:t>
            </a:fld>
            <a:endParaRPr lang="en-US"/>
          </a:p>
        </p:txBody>
      </p:sp>
    </p:spTree>
    <p:extLst>
      <p:ext uri="{BB962C8B-B14F-4D97-AF65-F5344CB8AC3E}">
        <p14:creationId xmlns:p14="http://schemas.microsoft.com/office/powerpoint/2010/main" val="2480848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Classification is a two-step process:</a:t>
            </a:r>
          </a:p>
          <a:p>
            <a:endParaRPr lang="en-US" dirty="0"/>
          </a:p>
          <a:p>
            <a:r>
              <a:rPr lang="en-US" dirty="0"/>
              <a:t>Model construction: describing a set of predetermined classes</a:t>
            </a:r>
          </a:p>
          <a:p>
            <a:r>
              <a:rPr lang="en-US" dirty="0"/>
              <a:t> Each sample is assumed to belong to a predefined class, as determined by the class label attribute</a:t>
            </a:r>
          </a:p>
          <a:p>
            <a:r>
              <a:rPr lang="en-US" dirty="0"/>
              <a:t> The set of samples used for model construction is training set</a:t>
            </a:r>
          </a:p>
          <a:p>
            <a:r>
              <a:rPr lang="en-US" dirty="0"/>
              <a:t> The model is represented as classification rules or mathematical formulae</a:t>
            </a:r>
          </a:p>
          <a:p>
            <a:endParaRPr lang="en-US" dirty="0"/>
          </a:p>
          <a:p>
            <a:r>
              <a:rPr lang="en-US" dirty="0"/>
              <a:t>Model usage: for classifying future or unknown objects</a:t>
            </a:r>
          </a:p>
          <a:p>
            <a:r>
              <a:rPr lang="en-US" dirty="0"/>
              <a:t> Estimate accuracy of the model</a:t>
            </a:r>
          </a:p>
          <a:p>
            <a:r>
              <a:rPr lang="en-US" dirty="0"/>
              <a:t> The known label of test sample is compared with the classified result from the model</a:t>
            </a:r>
          </a:p>
          <a:p>
            <a:r>
              <a:rPr lang="en-US" dirty="0"/>
              <a:t> Accuracy rate is the percentage of test set samples that are correctly classified by the model</a:t>
            </a:r>
          </a:p>
          <a:p>
            <a:r>
              <a:rPr lang="en-US" dirty="0"/>
              <a:t> Test set is independent of training set (otherwise over-fitting)</a:t>
            </a:r>
          </a:p>
          <a:p>
            <a:r>
              <a:rPr lang="en-US" dirty="0"/>
              <a:t> If the accuracy is acceptable, use the model to classify data tuples whose class labels are not known</a:t>
            </a:r>
          </a:p>
          <a:p>
            <a:endParaRPr lang="en-US" dirty="0"/>
          </a:p>
        </p:txBody>
      </p:sp>
      <p:sp>
        <p:nvSpPr>
          <p:cNvPr id="4" name="Slide Number Placeholder 3"/>
          <p:cNvSpPr>
            <a:spLocks noGrp="1"/>
          </p:cNvSpPr>
          <p:nvPr>
            <p:ph type="sldNum" sz="quarter" idx="10"/>
          </p:nvPr>
        </p:nvSpPr>
        <p:spPr/>
        <p:txBody>
          <a:bodyPr/>
          <a:lstStyle/>
          <a:p>
            <a:fld id="{8D680E52-2F15-440B-B8F5-CBF08A55979E}" type="slidenum">
              <a:rPr lang="en-US" smtClean="0"/>
              <a:t>10</a:t>
            </a:fld>
            <a:endParaRPr lang="en-US"/>
          </a:p>
        </p:txBody>
      </p:sp>
    </p:spTree>
    <p:extLst>
      <p:ext uri="{BB962C8B-B14F-4D97-AF65-F5344CB8AC3E}">
        <p14:creationId xmlns:p14="http://schemas.microsoft.com/office/powerpoint/2010/main" val="3945577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good classification model must not only fit the training data well, it must also accurately classify records it has never seen before. This is important because a model that fits the training data too well can have a poorer prediction over the testing data than a model with a higher training error. Such a situation is known as model overfitting. As the slide shows,</a:t>
            </a:r>
          </a:p>
          <a:p>
            <a:endParaRPr lang="en-US" dirty="0"/>
          </a:p>
          <a:p>
            <a:r>
              <a:rPr lang="en-US" dirty="0"/>
              <a:t>Underfitting: when the classification model is too simple, both training and testing errors are large. It occurs because the model has yet to learn the true structure of the data. </a:t>
            </a:r>
          </a:p>
          <a:p>
            <a:r>
              <a:rPr lang="en-US" dirty="0"/>
              <a:t>Overfitting: as we increase the complexity of the model, both training errors and testing errors become smaller. But as we continue to increase the complexity of the model beyond some cutoff point, it will overfit the training data. Training errors continue to lower, but testing errors rise up. This is because when the model is too complicated, it may reflect anomalies due to noise or outliers. These specifics do not generalize well on the testing examples. In the extreme situation, a model can perfectly fits the training data. In this case, the model is purely descriptive, describing every detail of the training data. </a:t>
            </a:r>
          </a:p>
          <a:p>
            <a:r>
              <a:rPr lang="en-US" dirty="0"/>
              <a:t>Overfitting thus leads to poor accuracy for testing set and unseen samples. </a:t>
            </a:r>
          </a:p>
          <a:p>
            <a:endParaRPr lang="en-US" dirty="0"/>
          </a:p>
        </p:txBody>
      </p:sp>
      <p:sp>
        <p:nvSpPr>
          <p:cNvPr id="4" name="Slide Number Placeholder 3"/>
          <p:cNvSpPr>
            <a:spLocks noGrp="1"/>
          </p:cNvSpPr>
          <p:nvPr>
            <p:ph type="sldNum" sz="quarter" idx="10"/>
          </p:nvPr>
        </p:nvSpPr>
        <p:spPr/>
        <p:txBody>
          <a:bodyPr/>
          <a:lstStyle/>
          <a:p>
            <a:fld id="{8D680E52-2F15-440B-B8F5-CBF08A55979E}" type="slidenum">
              <a:rPr lang="en-US" smtClean="0"/>
              <a:t>11</a:t>
            </a:fld>
            <a:endParaRPr lang="en-US"/>
          </a:p>
        </p:txBody>
      </p:sp>
    </p:spTree>
    <p:extLst>
      <p:ext uri="{BB962C8B-B14F-4D97-AF65-F5344CB8AC3E}">
        <p14:creationId xmlns:p14="http://schemas.microsoft.com/office/powerpoint/2010/main" val="23886018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determine the right model complexity? The ideal complexity of a model is that the model has the lowest testing error. The problem is that the learning algorithm has only access to the training set during the model building process, it has no knowledge about the testing set, thus does not know how well the model will perform on the testing set. The best it can do is to </a:t>
            </a:r>
            <a:r>
              <a:rPr lang="en-US" b="1" dirty="0"/>
              <a:t>estimate</a:t>
            </a:r>
            <a:r>
              <a:rPr lang="en-US" dirty="0"/>
              <a:t> the testing error of the induced tree. </a:t>
            </a:r>
          </a:p>
          <a:p>
            <a:endParaRPr lang="en-US" dirty="0"/>
          </a:p>
          <a:p>
            <a:r>
              <a:rPr lang="en-US" dirty="0"/>
              <a:t>How to estimate testing errors? There are several approaches. For example, one approach explicitly computes testing errors as the sum of training errors and a penalty term for model complexity. The approach we cover here is to use a validation set. In this approach, instead of using the training set to estimate the testing error, the original training data is divided into two smaller subsets. One of the subsets is used for training, while the other, known as the validation set, is used for estimating the testing error.  </a:t>
            </a:r>
          </a:p>
        </p:txBody>
      </p:sp>
      <p:sp>
        <p:nvSpPr>
          <p:cNvPr id="4" name="Slide Number Placeholder 3"/>
          <p:cNvSpPr>
            <a:spLocks noGrp="1"/>
          </p:cNvSpPr>
          <p:nvPr>
            <p:ph type="sldNum" sz="quarter" idx="10"/>
          </p:nvPr>
        </p:nvSpPr>
        <p:spPr/>
        <p:txBody>
          <a:bodyPr/>
          <a:lstStyle/>
          <a:p>
            <a:fld id="{8D680E52-2F15-440B-B8F5-CBF08A55979E}" type="slidenum">
              <a:rPr lang="en-US" smtClean="0"/>
              <a:t>12</a:t>
            </a:fld>
            <a:endParaRPr lang="en-US"/>
          </a:p>
        </p:txBody>
      </p:sp>
    </p:spTree>
    <p:extLst>
      <p:ext uri="{BB962C8B-B14F-4D97-AF65-F5344CB8AC3E}">
        <p14:creationId xmlns:p14="http://schemas.microsoft.com/office/powerpoint/2010/main" val="2422003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240941-E7F5-4462-8855-DCFC7A0F04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99797459-AA19-4058-B4CC-6821B84C0D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4437278A-4C01-422F-B0D9-0BD79D97EE05}"/>
              </a:ext>
            </a:extLst>
          </p:cNvPr>
          <p:cNvSpPr>
            <a:spLocks noGrp="1"/>
          </p:cNvSpPr>
          <p:nvPr>
            <p:ph type="dt" sz="half" idx="10"/>
          </p:nvPr>
        </p:nvSpPr>
        <p:spPr/>
        <p:txBody>
          <a:bodyPr/>
          <a:lstStyle/>
          <a:p>
            <a:fld id="{448D6468-30BF-44D9-8735-0F021614212C}" type="datetimeFigureOut">
              <a:rPr lang="en-US" smtClean="0"/>
              <a:t>1/21/2019</a:t>
            </a:fld>
            <a:endParaRPr lang="en-US"/>
          </a:p>
        </p:txBody>
      </p:sp>
      <p:sp>
        <p:nvSpPr>
          <p:cNvPr id="5" name="Footer Placeholder 4">
            <a:extLst>
              <a:ext uri="{FF2B5EF4-FFF2-40B4-BE49-F238E27FC236}">
                <a16:creationId xmlns:a16="http://schemas.microsoft.com/office/drawing/2014/main" xmlns="" id="{8A352009-E118-4B94-AAB2-78062B34EE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08A2356-7D08-4773-ADA5-5966B2D9C541}"/>
              </a:ext>
            </a:extLst>
          </p:cNvPr>
          <p:cNvSpPr>
            <a:spLocks noGrp="1"/>
          </p:cNvSpPr>
          <p:nvPr>
            <p:ph type="sldNum" sz="quarter" idx="12"/>
          </p:nvPr>
        </p:nvSpPr>
        <p:spPr/>
        <p:txBody>
          <a:bodyPr/>
          <a:lstStyle/>
          <a:p>
            <a:fld id="{EA351F1B-02A7-468D-A258-60841A6B9BB4}" type="slidenum">
              <a:rPr lang="en-US" smtClean="0"/>
              <a:t>‹#›</a:t>
            </a:fld>
            <a:endParaRPr lang="en-US"/>
          </a:p>
        </p:txBody>
      </p:sp>
    </p:spTree>
    <p:extLst>
      <p:ext uri="{BB962C8B-B14F-4D97-AF65-F5344CB8AC3E}">
        <p14:creationId xmlns:p14="http://schemas.microsoft.com/office/powerpoint/2010/main" val="1325097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9018A7-72B9-466D-BA36-4758253E2D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C349C874-C0C6-44DB-BA5B-BE0EC1AB131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22428A7-0B4C-4B56-A0E7-5F304BE9572B}"/>
              </a:ext>
            </a:extLst>
          </p:cNvPr>
          <p:cNvSpPr>
            <a:spLocks noGrp="1"/>
          </p:cNvSpPr>
          <p:nvPr>
            <p:ph type="dt" sz="half" idx="10"/>
          </p:nvPr>
        </p:nvSpPr>
        <p:spPr/>
        <p:txBody>
          <a:bodyPr/>
          <a:lstStyle/>
          <a:p>
            <a:fld id="{448D6468-30BF-44D9-8735-0F021614212C}" type="datetimeFigureOut">
              <a:rPr lang="en-US" smtClean="0"/>
              <a:t>1/21/2019</a:t>
            </a:fld>
            <a:endParaRPr lang="en-US"/>
          </a:p>
        </p:txBody>
      </p:sp>
      <p:sp>
        <p:nvSpPr>
          <p:cNvPr id="5" name="Footer Placeholder 4">
            <a:extLst>
              <a:ext uri="{FF2B5EF4-FFF2-40B4-BE49-F238E27FC236}">
                <a16:creationId xmlns:a16="http://schemas.microsoft.com/office/drawing/2014/main" xmlns="" id="{2BBE8241-1B17-4F79-935E-FAD1779733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3889D64-D20F-48E1-AA97-C0C77B7DA5C5}"/>
              </a:ext>
            </a:extLst>
          </p:cNvPr>
          <p:cNvSpPr>
            <a:spLocks noGrp="1"/>
          </p:cNvSpPr>
          <p:nvPr>
            <p:ph type="sldNum" sz="quarter" idx="12"/>
          </p:nvPr>
        </p:nvSpPr>
        <p:spPr/>
        <p:txBody>
          <a:bodyPr/>
          <a:lstStyle/>
          <a:p>
            <a:fld id="{EA351F1B-02A7-468D-A258-60841A6B9BB4}" type="slidenum">
              <a:rPr lang="en-US" smtClean="0"/>
              <a:t>‹#›</a:t>
            </a:fld>
            <a:endParaRPr lang="en-US"/>
          </a:p>
        </p:txBody>
      </p:sp>
    </p:spTree>
    <p:extLst>
      <p:ext uri="{BB962C8B-B14F-4D97-AF65-F5344CB8AC3E}">
        <p14:creationId xmlns:p14="http://schemas.microsoft.com/office/powerpoint/2010/main" val="2845438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6D577B08-5053-4BBE-9E07-4190ACADB2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E83E5356-1A41-4B2A-A797-8219392EE20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E61F2A4-45C3-4F3B-8318-4A5ADDEBD6AF}"/>
              </a:ext>
            </a:extLst>
          </p:cNvPr>
          <p:cNvSpPr>
            <a:spLocks noGrp="1"/>
          </p:cNvSpPr>
          <p:nvPr>
            <p:ph type="dt" sz="half" idx="10"/>
          </p:nvPr>
        </p:nvSpPr>
        <p:spPr/>
        <p:txBody>
          <a:bodyPr/>
          <a:lstStyle/>
          <a:p>
            <a:fld id="{448D6468-30BF-44D9-8735-0F021614212C}" type="datetimeFigureOut">
              <a:rPr lang="en-US" smtClean="0"/>
              <a:t>1/21/2019</a:t>
            </a:fld>
            <a:endParaRPr lang="en-US"/>
          </a:p>
        </p:txBody>
      </p:sp>
      <p:sp>
        <p:nvSpPr>
          <p:cNvPr id="5" name="Footer Placeholder 4">
            <a:extLst>
              <a:ext uri="{FF2B5EF4-FFF2-40B4-BE49-F238E27FC236}">
                <a16:creationId xmlns:a16="http://schemas.microsoft.com/office/drawing/2014/main" xmlns="" id="{D82C607B-EFE3-4178-A4D8-2D63AA0A0B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0763030-02E7-4C24-AEDD-E470D1A42EE1}"/>
              </a:ext>
            </a:extLst>
          </p:cNvPr>
          <p:cNvSpPr>
            <a:spLocks noGrp="1"/>
          </p:cNvSpPr>
          <p:nvPr>
            <p:ph type="sldNum" sz="quarter" idx="12"/>
          </p:nvPr>
        </p:nvSpPr>
        <p:spPr/>
        <p:txBody>
          <a:bodyPr/>
          <a:lstStyle/>
          <a:p>
            <a:fld id="{EA351F1B-02A7-468D-A258-60841A6B9BB4}" type="slidenum">
              <a:rPr lang="en-US" smtClean="0"/>
              <a:t>‹#›</a:t>
            </a:fld>
            <a:endParaRPr lang="en-US"/>
          </a:p>
        </p:txBody>
      </p:sp>
    </p:spTree>
    <p:extLst>
      <p:ext uri="{BB962C8B-B14F-4D97-AF65-F5344CB8AC3E}">
        <p14:creationId xmlns:p14="http://schemas.microsoft.com/office/powerpoint/2010/main" val="505326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146B5D-DE9D-4F0E-B183-064A7F4937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567F4F4E-1B4D-4FA3-BFE4-0951FF8CCB4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ED6567C-AF20-49F5-85E4-CB606B18E579}"/>
              </a:ext>
            </a:extLst>
          </p:cNvPr>
          <p:cNvSpPr>
            <a:spLocks noGrp="1"/>
          </p:cNvSpPr>
          <p:nvPr>
            <p:ph type="dt" sz="half" idx="10"/>
          </p:nvPr>
        </p:nvSpPr>
        <p:spPr/>
        <p:txBody>
          <a:bodyPr/>
          <a:lstStyle/>
          <a:p>
            <a:fld id="{448D6468-30BF-44D9-8735-0F021614212C}" type="datetimeFigureOut">
              <a:rPr lang="en-US" smtClean="0"/>
              <a:t>1/21/2019</a:t>
            </a:fld>
            <a:endParaRPr lang="en-US"/>
          </a:p>
        </p:txBody>
      </p:sp>
      <p:sp>
        <p:nvSpPr>
          <p:cNvPr id="5" name="Footer Placeholder 4">
            <a:extLst>
              <a:ext uri="{FF2B5EF4-FFF2-40B4-BE49-F238E27FC236}">
                <a16:creationId xmlns:a16="http://schemas.microsoft.com/office/drawing/2014/main" xmlns="" id="{B4CF8E84-2255-4AEE-8E02-530EED84FD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E534206-33FA-4C71-8244-95854C24ACF0}"/>
              </a:ext>
            </a:extLst>
          </p:cNvPr>
          <p:cNvSpPr>
            <a:spLocks noGrp="1"/>
          </p:cNvSpPr>
          <p:nvPr>
            <p:ph type="sldNum" sz="quarter" idx="12"/>
          </p:nvPr>
        </p:nvSpPr>
        <p:spPr/>
        <p:txBody>
          <a:bodyPr/>
          <a:lstStyle/>
          <a:p>
            <a:fld id="{EA351F1B-02A7-468D-A258-60841A6B9BB4}" type="slidenum">
              <a:rPr lang="en-US" smtClean="0"/>
              <a:t>‹#›</a:t>
            </a:fld>
            <a:endParaRPr lang="en-US"/>
          </a:p>
        </p:txBody>
      </p:sp>
    </p:spTree>
    <p:extLst>
      <p:ext uri="{BB962C8B-B14F-4D97-AF65-F5344CB8AC3E}">
        <p14:creationId xmlns:p14="http://schemas.microsoft.com/office/powerpoint/2010/main" val="3046609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7B6F78-5600-4479-B659-F286D0F61C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82D663E5-61CF-4D52-B2DF-43D6DA53F4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2F0A2DE1-3EFC-41C8-B067-78CF7AA63998}"/>
              </a:ext>
            </a:extLst>
          </p:cNvPr>
          <p:cNvSpPr>
            <a:spLocks noGrp="1"/>
          </p:cNvSpPr>
          <p:nvPr>
            <p:ph type="dt" sz="half" idx="10"/>
          </p:nvPr>
        </p:nvSpPr>
        <p:spPr/>
        <p:txBody>
          <a:bodyPr/>
          <a:lstStyle/>
          <a:p>
            <a:fld id="{448D6468-30BF-44D9-8735-0F021614212C}" type="datetimeFigureOut">
              <a:rPr lang="en-US" smtClean="0"/>
              <a:t>1/21/2019</a:t>
            </a:fld>
            <a:endParaRPr lang="en-US"/>
          </a:p>
        </p:txBody>
      </p:sp>
      <p:sp>
        <p:nvSpPr>
          <p:cNvPr id="5" name="Footer Placeholder 4">
            <a:extLst>
              <a:ext uri="{FF2B5EF4-FFF2-40B4-BE49-F238E27FC236}">
                <a16:creationId xmlns:a16="http://schemas.microsoft.com/office/drawing/2014/main" xmlns="" id="{099DE2E6-005A-46D4-92AE-AE01BFD641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38A6972-9D94-440B-8973-494B8F490EA3}"/>
              </a:ext>
            </a:extLst>
          </p:cNvPr>
          <p:cNvSpPr>
            <a:spLocks noGrp="1"/>
          </p:cNvSpPr>
          <p:nvPr>
            <p:ph type="sldNum" sz="quarter" idx="12"/>
          </p:nvPr>
        </p:nvSpPr>
        <p:spPr/>
        <p:txBody>
          <a:bodyPr/>
          <a:lstStyle/>
          <a:p>
            <a:fld id="{EA351F1B-02A7-468D-A258-60841A6B9BB4}" type="slidenum">
              <a:rPr lang="en-US" smtClean="0"/>
              <a:t>‹#›</a:t>
            </a:fld>
            <a:endParaRPr lang="en-US"/>
          </a:p>
        </p:txBody>
      </p:sp>
    </p:spTree>
    <p:extLst>
      <p:ext uri="{BB962C8B-B14F-4D97-AF65-F5344CB8AC3E}">
        <p14:creationId xmlns:p14="http://schemas.microsoft.com/office/powerpoint/2010/main" val="3906938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B45BDB-43C4-4FA1-9C67-F426C9143C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0AC770C4-AD38-434C-93FF-F0129EEDBF4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5A9F88A6-B819-45E2-A714-C9344503E4C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D380E611-AC00-4DE5-BE36-8A5CC73E8E1F}"/>
              </a:ext>
            </a:extLst>
          </p:cNvPr>
          <p:cNvSpPr>
            <a:spLocks noGrp="1"/>
          </p:cNvSpPr>
          <p:nvPr>
            <p:ph type="dt" sz="half" idx="10"/>
          </p:nvPr>
        </p:nvSpPr>
        <p:spPr/>
        <p:txBody>
          <a:bodyPr/>
          <a:lstStyle/>
          <a:p>
            <a:fld id="{448D6468-30BF-44D9-8735-0F021614212C}" type="datetimeFigureOut">
              <a:rPr lang="en-US" smtClean="0"/>
              <a:t>1/21/2019</a:t>
            </a:fld>
            <a:endParaRPr lang="en-US"/>
          </a:p>
        </p:txBody>
      </p:sp>
      <p:sp>
        <p:nvSpPr>
          <p:cNvPr id="6" name="Footer Placeholder 5">
            <a:extLst>
              <a:ext uri="{FF2B5EF4-FFF2-40B4-BE49-F238E27FC236}">
                <a16:creationId xmlns:a16="http://schemas.microsoft.com/office/drawing/2014/main" xmlns="" id="{2FEC6BFB-DE10-475B-ACD2-A0355D32DD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2E0863E2-A533-41B3-88FF-E1E92C730344}"/>
              </a:ext>
            </a:extLst>
          </p:cNvPr>
          <p:cNvSpPr>
            <a:spLocks noGrp="1"/>
          </p:cNvSpPr>
          <p:nvPr>
            <p:ph type="sldNum" sz="quarter" idx="12"/>
          </p:nvPr>
        </p:nvSpPr>
        <p:spPr/>
        <p:txBody>
          <a:bodyPr/>
          <a:lstStyle/>
          <a:p>
            <a:fld id="{EA351F1B-02A7-468D-A258-60841A6B9BB4}" type="slidenum">
              <a:rPr lang="en-US" smtClean="0"/>
              <a:t>‹#›</a:t>
            </a:fld>
            <a:endParaRPr lang="en-US"/>
          </a:p>
        </p:txBody>
      </p:sp>
    </p:spTree>
    <p:extLst>
      <p:ext uri="{BB962C8B-B14F-4D97-AF65-F5344CB8AC3E}">
        <p14:creationId xmlns:p14="http://schemas.microsoft.com/office/powerpoint/2010/main" val="2132339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C09B42-357B-40C9-82CF-CEE9EC1529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032974E1-23A4-4367-AA6C-94B0338C66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B9EFABB8-8536-4DC8-98CD-D493C6DD479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1E388231-5786-4B29-9280-3B9DD78EC2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2ACC1CF8-2B6C-43AA-9E76-EFDB40FF254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A06FA4CE-6CD5-4DFE-88F0-1E9D5FDE2971}"/>
              </a:ext>
            </a:extLst>
          </p:cNvPr>
          <p:cNvSpPr>
            <a:spLocks noGrp="1"/>
          </p:cNvSpPr>
          <p:nvPr>
            <p:ph type="dt" sz="half" idx="10"/>
          </p:nvPr>
        </p:nvSpPr>
        <p:spPr/>
        <p:txBody>
          <a:bodyPr/>
          <a:lstStyle/>
          <a:p>
            <a:fld id="{448D6468-30BF-44D9-8735-0F021614212C}" type="datetimeFigureOut">
              <a:rPr lang="en-US" smtClean="0"/>
              <a:t>1/21/2019</a:t>
            </a:fld>
            <a:endParaRPr lang="en-US"/>
          </a:p>
        </p:txBody>
      </p:sp>
      <p:sp>
        <p:nvSpPr>
          <p:cNvPr id="8" name="Footer Placeholder 7">
            <a:extLst>
              <a:ext uri="{FF2B5EF4-FFF2-40B4-BE49-F238E27FC236}">
                <a16:creationId xmlns:a16="http://schemas.microsoft.com/office/drawing/2014/main" xmlns="" id="{69013970-8764-4D2F-B5A2-6A9C1E4377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D920EA1A-2ADC-41A6-9EDC-C8610B01F2C8}"/>
              </a:ext>
            </a:extLst>
          </p:cNvPr>
          <p:cNvSpPr>
            <a:spLocks noGrp="1"/>
          </p:cNvSpPr>
          <p:nvPr>
            <p:ph type="sldNum" sz="quarter" idx="12"/>
          </p:nvPr>
        </p:nvSpPr>
        <p:spPr/>
        <p:txBody>
          <a:bodyPr/>
          <a:lstStyle/>
          <a:p>
            <a:fld id="{EA351F1B-02A7-468D-A258-60841A6B9BB4}" type="slidenum">
              <a:rPr lang="en-US" smtClean="0"/>
              <a:t>‹#›</a:t>
            </a:fld>
            <a:endParaRPr lang="en-US"/>
          </a:p>
        </p:txBody>
      </p:sp>
    </p:spTree>
    <p:extLst>
      <p:ext uri="{BB962C8B-B14F-4D97-AF65-F5344CB8AC3E}">
        <p14:creationId xmlns:p14="http://schemas.microsoft.com/office/powerpoint/2010/main" val="4210210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3D8112-871E-4C0C-95D8-1C2A29CEE6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DE7307CF-FE28-4954-A6B5-71A3E5325700}"/>
              </a:ext>
            </a:extLst>
          </p:cNvPr>
          <p:cNvSpPr>
            <a:spLocks noGrp="1"/>
          </p:cNvSpPr>
          <p:nvPr>
            <p:ph type="dt" sz="half" idx="10"/>
          </p:nvPr>
        </p:nvSpPr>
        <p:spPr/>
        <p:txBody>
          <a:bodyPr/>
          <a:lstStyle/>
          <a:p>
            <a:fld id="{448D6468-30BF-44D9-8735-0F021614212C}" type="datetimeFigureOut">
              <a:rPr lang="en-US" smtClean="0"/>
              <a:t>1/21/2019</a:t>
            </a:fld>
            <a:endParaRPr lang="en-US"/>
          </a:p>
        </p:txBody>
      </p:sp>
      <p:sp>
        <p:nvSpPr>
          <p:cNvPr id="4" name="Footer Placeholder 3">
            <a:extLst>
              <a:ext uri="{FF2B5EF4-FFF2-40B4-BE49-F238E27FC236}">
                <a16:creationId xmlns:a16="http://schemas.microsoft.com/office/drawing/2014/main" xmlns="" id="{6F111CB7-3347-4A14-A2E4-B3E498FC57A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860B57CF-9D5A-4FDE-A174-5CCF817D6236}"/>
              </a:ext>
            </a:extLst>
          </p:cNvPr>
          <p:cNvSpPr>
            <a:spLocks noGrp="1"/>
          </p:cNvSpPr>
          <p:nvPr>
            <p:ph type="sldNum" sz="quarter" idx="12"/>
          </p:nvPr>
        </p:nvSpPr>
        <p:spPr/>
        <p:txBody>
          <a:bodyPr/>
          <a:lstStyle/>
          <a:p>
            <a:fld id="{EA351F1B-02A7-468D-A258-60841A6B9BB4}" type="slidenum">
              <a:rPr lang="en-US" smtClean="0"/>
              <a:t>‹#›</a:t>
            </a:fld>
            <a:endParaRPr lang="en-US"/>
          </a:p>
        </p:txBody>
      </p:sp>
    </p:spTree>
    <p:extLst>
      <p:ext uri="{BB962C8B-B14F-4D97-AF65-F5344CB8AC3E}">
        <p14:creationId xmlns:p14="http://schemas.microsoft.com/office/powerpoint/2010/main" val="3527004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27344E3-2211-4E16-8D39-23AC07E835E6}"/>
              </a:ext>
            </a:extLst>
          </p:cNvPr>
          <p:cNvSpPr>
            <a:spLocks noGrp="1"/>
          </p:cNvSpPr>
          <p:nvPr>
            <p:ph type="dt" sz="half" idx="10"/>
          </p:nvPr>
        </p:nvSpPr>
        <p:spPr/>
        <p:txBody>
          <a:bodyPr/>
          <a:lstStyle/>
          <a:p>
            <a:fld id="{448D6468-30BF-44D9-8735-0F021614212C}" type="datetimeFigureOut">
              <a:rPr lang="en-US" smtClean="0"/>
              <a:t>1/21/2019</a:t>
            </a:fld>
            <a:endParaRPr lang="en-US"/>
          </a:p>
        </p:txBody>
      </p:sp>
      <p:sp>
        <p:nvSpPr>
          <p:cNvPr id="3" name="Footer Placeholder 2">
            <a:extLst>
              <a:ext uri="{FF2B5EF4-FFF2-40B4-BE49-F238E27FC236}">
                <a16:creationId xmlns:a16="http://schemas.microsoft.com/office/drawing/2014/main" xmlns="" id="{C8C7D708-EC39-4F3E-99FC-7CBAF0C23B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7911CB3D-877A-4BB2-9362-6AD161539582}"/>
              </a:ext>
            </a:extLst>
          </p:cNvPr>
          <p:cNvSpPr>
            <a:spLocks noGrp="1"/>
          </p:cNvSpPr>
          <p:nvPr>
            <p:ph type="sldNum" sz="quarter" idx="12"/>
          </p:nvPr>
        </p:nvSpPr>
        <p:spPr/>
        <p:txBody>
          <a:bodyPr/>
          <a:lstStyle/>
          <a:p>
            <a:fld id="{EA351F1B-02A7-468D-A258-60841A6B9BB4}" type="slidenum">
              <a:rPr lang="en-US" smtClean="0"/>
              <a:t>‹#›</a:t>
            </a:fld>
            <a:endParaRPr lang="en-US"/>
          </a:p>
        </p:txBody>
      </p:sp>
    </p:spTree>
    <p:extLst>
      <p:ext uri="{BB962C8B-B14F-4D97-AF65-F5344CB8AC3E}">
        <p14:creationId xmlns:p14="http://schemas.microsoft.com/office/powerpoint/2010/main" val="2500376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7508A8-59F2-4BA6-837A-733DDF884D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FF2FB793-1A1F-4CAB-A46A-A7A4A462BB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7E1FBEB4-A001-47F6-A220-2C22485C69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71D3D4B6-4C21-4C93-8993-1AA56CFB6868}"/>
              </a:ext>
            </a:extLst>
          </p:cNvPr>
          <p:cNvSpPr>
            <a:spLocks noGrp="1"/>
          </p:cNvSpPr>
          <p:nvPr>
            <p:ph type="dt" sz="half" idx="10"/>
          </p:nvPr>
        </p:nvSpPr>
        <p:spPr/>
        <p:txBody>
          <a:bodyPr/>
          <a:lstStyle/>
          <a:p>
            <a:fld id="{448D6468-30BF-44D9-8735-0F021614212C}" type="datetimeFigureOut">
              <a:rPr lang="en-US" smtClean="0"/>
              <a:t>1/21/2019</a:t>
            </a:fld>
            <a:endParaRPr lang="en-US"/>
          </a:p>
        </p:txBody>
      </p:sp>
      <p:sp>
        <p:nvSpPr>
          <p:cNvPr id="6" name="Footer Placeholder 5">
            <a:extLst>
              <a:ext uri="{FF2B5EF4-FFF2-40B4-BE49-F238E27FC236}">
                <a16:creationId xmlns:a16="http://schemas.microsoft.com/office/drawing/2014/main" xmlns="" id="{0AB6B869-BE73-4104-A81A-08ABFE2E55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A3C29CC-D52D-45D9-BCE8-08C3303D02B5}"/>
              </a:ext>
            </a:extLst>
          </p:cNvPr>
          <p:cNvSpPr>
            <a:spLocks noGrp="1"/>
          </p:cNvSpPr>
          <p:nvPr>
            <p:ph type="sldNum" sz="quarter" idx="12"/>
          </p:nvPr>
        </p:nvSpPr>
        <p:spPr/>
        <p:txBody>
          <a:bodyPr/>
          <a:lstStyle/>
          <a:p>
            <a:fld id="{EA351F1B-02A7-468D-A258-60841A6B9BB4}" type="slidenum">
              <a:rPr lang="en-US" smtClean="0"/>
              <a:t>‹#›</a:t>
            </a:fld>
            <a:endParaRPr lang="en-US"/>
          </a:p>
        </p:txBody>
      </p:sp>
    </p:spTree>
    <p:extLst>
      <p:ext uri="{BB962C8B-B14F-4D97-AF65-F5344CB8AC3E}">
        <p14:creationId xmlns:p14="http://schemas.microsoft.com/office/powerpoint/2010/main" val="2199404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FEDDDE-1553-4E0A-8B22-4ADFB05A3F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8AEF38D6-C140-4C46-A0C4-26581F1084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E444DAD9-B5E2-465F-A920-E0DC8D022A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B0226617-D44C-4D21-9721-0DAB470FEF4B}"/>
              </a:ext>
            </a:extLst>
          </p:cNvPr>
          <p:cNvSpPr>
            <a:spLocks noGrp="1"/>
          </p:cNvSpPr>
          <p:nvPr>
            <p:ph type="dt" sz="half" idx="10"/>
          </p:nvPr>
        </p:nvSpPr>
        <p:spPr/>
        <p:txBody>
          <a:bodyPr/>
          <a:lstStyle/>
          <a:p>
            <a:fld id="{448D6468-30BF-44D9-8735-0F021614212C}" type="datetimeFigureOut">
              <a:rPr lang="en-US" smtClean="0"/>
              <a:t>1/21/2019</a:t>
            </a:fld>
            <a:endParaRPr lang="en-US"/>
          </a:p>
        </p:txBody>
      </p:sp>
      <p:sp>
        <p:nvSpPr>
          <p:cNvPr id="6" name="Footer Placeholder 5">
            <a:extLst>
              <a:ext uri="{FF2B5EF4-FFF2-40B4-BE49-F238E27FC236}">
                <a16:creationId xmlns:a16="http://schemas.microsoft.com/office/drawing/2014/main" xmlns="" id="{2A1B134D-B337-412B-85B4-FAAF0DFCCB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5762CBE3-F7E9-45AE-9834-7A9B0E2FFD31}"/>
              </a:ext>
            </a:extLst>
          </p:cNvPr>
          <p:cNvSpPr>
            <a:spLocks noGrp="1"/>
          </p:cNvSpPr>
          <p:nvPr>
            <p:ph type="sldNum" sz="quarter" idx="12"/>
          </p:nvPr>
        </p:nvSpPr>
        <p:spPr/>
        <p:txBody>
          <a:bodyPr/>
          <a:lstStyle/>
          <a:p>
            <a:fld id="{EA351F1B-02A7-468D-A258-60841A6B9BB4}" type="slidenum">
              <a:rPr lang="en-US" smtClean="0"/>
              <a:t>‹#›</a:t>
            </a:fld>
            <a:endParaRPr lang="en-US"/>
          </a:p>
        </p:txBody>
      </p:sp>
    </p:spTree>
    <p:extLst>
      <p:ext uri="{BB962C8B-B14F-4D97-AF65-F5344CB8AC3E}">
        <p14:creationId xmlns:p14="http://schemas.microsoft.com/office/powerpoint/2010/main" val="3159646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D73A0296-CEB8-46F3-9C9F-A201A1FCE2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CEE3BF3E-ED3F-4D10-853A-A0D5FDA515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F4E212D-E154-474B-ACD5-84B4C261B3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8D6468-30BF-44D9-8735-0F021614212C}" type="datetimeFigureOut">
              <a:rPr lang="en-US" smtClean="0"/>
              <a:t>1/21/2019</a:t>
            </a:fld>
            <a:endParaRPr lang="en-US"/>
          </a:p>
        </p:txBody>
      </p:sp>
      <p:sp>
        <p:nvSpPr>
          <p:cNvPr id="5" name="Footer Placeholder 4">
            <a:extLst>
              <a:ext uri="{FF2B5EF4-FFF2-40B4-BE49-F238E27FC236}">
                <a16:creationId xmlns:a16="http://schemas.microsoft.com/office/drawing/2014/main" xmlns="" id="{8C46379E-887B-444F-998E-CFA2081FA4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48C0D156-7793-465B-8423-A78868CED7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351F1B-02A7-468D-A258-60841A6B9BB4}" type="slidenum">
              <a:rPr lang="en-US" smtClean="0"/>
              <a:t>‹#›</a:t>
            </a:fld>
            <a:endParaRPr lang="en-US"/>
          </a:p>
        </p:txBody>
      </p:sp>
    </p:spTree>
    <p:extLst>
      <p:ext uri="{BB962C8B-B14F-4D97-AF65-F5344CB8AC3E}">
        <p14:creationId xmlns:p14="http://schemas.microsoft.com/office/powerpoint/2010/main" val="704761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9.png"/><Relationship Id="rId4"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hyperlink" Target="http://bit.ly/Datafest19_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23.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46.png"/><Relationship Id="rId3" Type="http://schemas.openxmlformats.org/officeDocument/2006/relationships/image" Target="../media/image36.png"/><Relationship Id="rId7" Type="http://schemas.openxmlformats.org/officeDocument/2006/relationships/image" Target="../media/image40.png"/><Relationship Id="rId12" Type="http://schemas.openxmlformats.org/officeDocument/2006/relationships/image" Target="../media/image45.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9.png"/><Relationship Id="rId11" Type="http://schemas.openxmlformats.org/officeDocument/2006/relationships/image" Target="../media/image44.png"/><Relationship Id="rId5" Type="http://schemas.openxmlformats.org/officeDocument/2006/relationships/image" Target="../media/image38.pn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2.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2.mp4"/><Relationship Id="rId1" Type="http://schemas.microsoft.com/office/2007/relationships/media" Target="../media/media2.mp4"/><Relationship Id="rId5" Type="http://schemas.openxmlformats.org/officeDocument/2006/relationships/image" Target="../media/image47.png"/><Relationship Id="rId4" Type="http://schemas.openxmlformats.org/officeDocument/2006/relationships/notesSlide" Target="../notesSlides/notesSlide2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8A32E98-3ADB-416B-996B-12C9C35198F2}"/>
              </a:ext>
            </a:extLst>
          </p:cNvPr>
          <p:cNvSpPr>
            <a:spLocks noGrp="1"/>
          </p:cNvSpPr>
          <p:nvPr>
            <p:ph type="ctrTitle"/>
          </p:nvPr>
        </p:nvSpPr>
        <p:spPr>
          <a:xfrm>
            <a:off x="1447800" y="659098"/>
            <a:ext cx="9144000" cy="533399"/>
          </a:xfrm>
        </p:spPr>
        <p:txBody>
          <a:bodyPr>
            <a:noAutofit/>
          </a:bodyPr>
          <a:lstStyle/>
          <a:p>
            <a:r>
              <a:rPr lang="en-US" sz="4000" dirty="0">
                <a:latin typeface="Times New Roman" panose="02020603050405020304" pitchFamily="18" charset="0"/>
                <a:cs typeface="Times New Roman" panose="02020603050405020304" pitchFamily="18" charset="0"/>
              </a:rPr>
              <a:t>Goals</a:t>
            </a:r>
          </a:p>
        </p:txBody>
      </p:sp>
      <p:sp>
        <p:nvSpPr>
          <p:cNvPr id="3" name="Subtitle 2">
            <a:extLst>
              <a:ext uri="{FF2B5EF4-FFF2-40B4-BE49-F238E27FC236}">
                <a16:creationId xmlns="" xmlns:a16="http://schemas.microsoft.com/office/drawing/2014/main" id="{73D8BC7D-1800-47AB-BE61-3786143BBA4E}"/>
              </a:ext>
            </a:extLst>
          </p:cNvPr>
          <p:cNvSpPr>
            <a:spLocks noGrp="1"/>
          </p:cNvSpPr>
          <p:nvPr>
            <p:ph type="subTitle" idx="1"/>
          </p:nvPr>
        </p:nvSpPr>
        <p:spPr>
          <a:xfrm>
            <a:off x="1524000" y="1922586"/>
            <a:ext cx="9144000" cy="4089400"/>
          </a:xfrm>
        </p:spPr>
        <p:txBody>
          <a:bodyPr>
            <a:normAutofit/>
          </a:bodyPr>
          <a:lstStyle/>
          <a:p>
            <a:pPr marL="457200" indent="-4572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Illustrate a typical machine learning workflow</a:t>
            </a:r>
          </a:p>
          <a:p>
            <a:pPr marL="457200" indent="-4572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Demonstrate techniques that can improve predictive </a:t>
            </a:r>
            <a:r>
              <a:rPr lang="en-US" sz="2800" dirty="0" smtClean="0">
                <a:latin typeface="Times New Roman" panose="02020603050405020304" pitchFamily="18" charset="0"/>
                <a:cs typeface="Times New Roman" panose="02020603050405020304" pitchFamily="18" charset="0"/>
              </a:rPr>
              <a:t>performance </a:t>
            </a:r>
            <a:r>
              <a:rPr lang="en-US" sz="2800" dirty="0">
                <a:latin typeface="Times New Roman" panose="02020603050405020304" pitchFamily="18" charset="0"/>
                <a:cs typeface="Times New Roman" panose="02020603050405020304" pitchFamily="18" charset="0"/>
              </a:rPr>
              <a:t>of machine learning models</a:t>
            </a:r>
          </a:p>
          <a:p>
            <a:pPr marL="457200" indent="-4572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Compare predictive performance of multiple models by applying these techniques</a:t>
            </a:r>
          </a:p>
          <a:p>
            <a:pPr algn="l"/>
            <a:endParaRPr lang="en-US" sz="2800" dirty="0">
              <a:latin typeface="Times New Roman" panose="02020603050405020304" pitchFamily="18" charset="0"/>
              <a:cs typeface="Times New Roman" panose="02020603050405020304" pitchFamily="18" charset="0"/>
            </a:endParaRPr>
          </a:p>
          <a:p>
            <a:pPr algn="l"/>
            <a:r>
              <a:rPr lang="en-US" sz="2800" dirty="0">
                <a:latin typeface="Times New Roman" panose="02020603050405020304" pitchFamily="18" charset="0"/>
                <a:cs typeface="Times New Roman" panose="02020603050405020304" pitchFamily="18" charset="0"/>
              </a:rPr>
              <a:t> </a:t>
            </a:r>
          </a:p>
          <a:p>
            <a:pPr marL="457200" indent="-457200" algn="l">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5725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38460"/>
          </a:xfrm>
        </p:spPr>
        <p:txBody>
          <a:bodyPr>
            <a:normAutofit/>
          </a:bodyPr>
          <a:lstStyle/>
          <a:p>
            <a:pPr algn="ctr"/>
            <a:r>
              <a:rPr lang="en-US" sz="4000" dirty="0">
                <a:latin typeface="Times New Roman" pitchFamily="18" charset="0"/>
                <a:cs typeface="Times New Roman" pitchFamily="18" charset="0"/>
              </a:rPr>
              <a:t>Illustrating Classification Task </a:t>
            </a:r>
          </a:p>
        </p:txBody>
      </p:sp>
      <p:pic>
        <p:nvPicPr>
          <p:cNvPr id="4" name="Content Placeholder 3">
            <a:extLst>
              <a:ext uri="{FF2B5EF4-FFF2-40B4-BE49-F238E27FC236}">
                <a16:creationId xmlns:a16="http://schemas.microsoft.com/office/drawing/2014/main" xmlns="" id="{3C40C477-E1FF-4E14-8AB4-7E23C8FCC81B}"/>
              </a:ext>
            </a:extLst>
          </p:cNvPr>
          <p:cNvPicPr>
            <a:picLocks noGrp="1" noChangeAspect="1"/>
          </p:cNvPicPr>
          <p:nvPr>
            <p:ph idx="1"/>
          </p:nvPr>
        </p:nvPicPr>
        <p:blipFill>
          <a:blip r:embed="rId3"/>
          <a:stretch>
            <a:fillRect/>
          </a:stretch>
        </p:blipFill>
        <p:spPr>
          <a:xfrm>
            <a:off x="1689843" y="2549269"/>
            <a:ext cx="1613778" cy="859789"/>
          </a:xfrm>
          <a:prstGeom prst="rect">
            <a:avLst/>
          </a:prstGeom>
        </p:spPr>
      </p:pic>
      <p:sp>
        <p:nvSpPr>
          <p:cNvPr id="8" name="Flowchart: Magnetic Disk 7">
            <a:extLst>
              <a:ext uri="{FF2B5EF4-FFF2-40B4-BE49-F238E27FC236}">
                <a16:creationId xmlns:a16="http://schemas.microsoft.com/office/drawing/2014/main" xmlns="" id="{41ADC391-36B5-4255-9320-E472DDAF5760}"/>
              </a:ext>
            </a:extLst>
          </p:cNvPr>
          <p:cNvSpPr/>
          <p:nvPr/>
        </p:nvSpPr>
        <p:spPr>
          <a:xfrm>
            <a:off x="8789105" y="3418306"/>
            <a:ext cx="1662886" cy="1011023"/>
          </a:xfrm>
          <a:prstGeom prst="flowChartMagneticDisk">
            <a:avLst/>
          </a:prstGeom>
          <a:solidFill>
            <a:srgbClr val="FFFF00"/>
          </a:solidFill>
          <a:ln w="3175" cap="flat" cmpd="sng" algn="ctr">
            <a:solidFill>
              <a:srgbClr val="5B9BD5"/>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0"/>
              </a:spcAft>
            </a:pPr>
            <a:r>
              <a:rPr lang="en-US" dirty="0">
                <a:effectLst/>
                <a:latin typeface="Times New Roman" panose="02020603050405020304" pitchFamily="18" charset="0"/>
                <a:ea typeface="DengXian" panose="02010600030101010101" pitchFamily="2" charset="-122"/>
                <a:cs typeface="Times New Roman" panose="02020603050405020304" pitchFamily="18" charset="0"/>
              </a:rPr>
              <a:t>Classifier</a:t>
            </a:r>
          </a:p>
          <a:p>
            <a:pPr marL="0" marR="0" algn="ctr">
              <a:lnSpc>
                <a:spcPct val="107000"/>
              </a:lnSpc>
              <a:spcBef>
                <a:spcPts val="0"/>
              </a:spcBef>
              <a:spcAft>
                <a:spcPts val="0"/>
              </a:spcAft>
            </a:pPr>
            <a:r>
              <a:rPr lang="en-US" dirty="0">
                <a:effectLst/>
                <a:latin typeface="Times New Roman" panose="02020603050405020304" pitchFamily="18" charset="0"/>
                <a:ea typeface="DengXian" panose="02010600030101010101" pitchFamily="2" charset="-122"/>
                <a:cs typeface="Times New Roman" panose="02020603050405020304" pitchFamily="18" charset="0"/>
              </a:rPr>
              <a:t>(Model)</a:t>
            </a:r>
          </a:p>
        </p:txBody>
      </p:sp>
      <p:sp>
        <p:nvSpPr>
          <p:cNvPr id="9" name="Flowchart: Magnetic Disk 8">
            <a:extLst>
              <a:ext uri="{FF2B5EF4-FFF2-40B4-BE49-F238E27FC236}">
                <a16:creationId xmlns:a16="http://schemas.microsoft.com/office/drawing/2014/main" xmlns="" id="{9D4C39D5-94E1-4506-91B9-F8391EB0E8D4}"/>
              </a:ext>
            </a:extLst>
          </p:cNvPr>
          <p:cNvSpPr/>
          <p:nvPr/>
        </p:nvSpPr>
        <p:spPr>
          <a:xfrm>
            <a:off x="8789105" y="5396839"/>
            <a:ext cx="1713052" cy="738460"/>
          </a:xfrm>
          <a:prstGeom prst="flowChartMagneticDisk">
            <a:avLst/>
          </a:prstGeom>
          <a:solidFill>
            <a:srgbClr val="ED7D31">
              <a:lumMod val="20000"/>
              <a:lumOff val="80000"/>
            </a:srgbClr>
          </a:solidFill>
          <a:ln w="3175" cap="flat" cmpd="sng" algn="ctr">
            <a:solidFill>
              <a:srgbClr val="5B9BD5"/>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b="0" i="0" u="none" strike="noStrike" kern="0" cap="none" spc="0" normalizeH="0" baseline="0" noProof="0" dirty="0">
                <a:ln>
                  <a:noFill/>
                </a:ln>
                <a:solidFill>
                  <a:sysClr val="windowText" lastClr="000000"/>
                </a:solidFill>
                <a:effectLst/>
                <a:uLnTx/>
                <a:uFillTx/>
                <a:latin typeface="Times New Roman" panose="02020603050405020304" pitchFamily="18" charset="0"/>
                <a:ea typeface="DengXian" panose="02010600030101010101" pitchFamily="2" charset="-122"/>
                <a:cs typeface="Arial" panose="020B0604020202020204" pitchFamily="34" charset="0"/>
              </a:rPr>
              <a:t>Unseen Data</a:t>
            </a:r>
            <a:endParaRPr kumimoji="0" lang="en-US" b="0" i="0" u="none" strike="noStrike" kern="0" cap="none" spc="0" normalizeH="0" baseline="0" noProof="0" dirty="0">
              <a:ln>
                <a:noFill/>
              </a:ln>
              <a:solidFill>
                <a:sysClr val="windowText" lastClr="000000"/>
              </a:solidFill>
              <a:effectLst/>
              <a:uLnTx/>
              <a:uFillTx/>
              <a:latin typeface="Calibri" panose="020F0502020204030204" pitchFamily="34" charset="0"/>
              <a:ea typeface="DengXian" panose="02010600030101010101" pitchFamily="2" charset="-122"/>
              <a:cs typeface="Arial" panose="020B0604020202020204" pitchFamily="34" charset="0"/>
            </a:endParaRPr>
          </a:p>
        </p:txBody>
      </p:sp>
      <p:sp>
        <p:nvSpPr>
          <p:cNvPr id="10" name="Text Box 5">
            <a:extLst>
              <a:ext uri="{FF2B5EF4-FFF2-40B4-BE49-F238E27FC236}">
                <a16:creationId xmlns:a16="http://schemas.microsoft.com/office/drawing/2014/main" xmlns="" id="{34A7BDE6-A79F-4DBE-B6FA-DE239F3468B3}"/>
              </a:ext>
            </a:extLst>
          </p:cNvPr>
          <p:cNvSpPr txBox="1"/>
          <p:nvPr/>
        </p:nvSpPr>
        <p:spPr>
          <a:xfrm>
            <a:off x="5131451" y="1432253"/>
            <a:ext cx="1662888" cy="738460"/>
          </a:xfrm>
          <a:prstGeom prst="rect">
            <a:avLst/>
          </a:prstGeom>
          <a:solidFill>
            <a:schemeClr val="accent2">
              <a:lumMod val="60000"/>
              <a:lumOff val="40000"/>
            </a:schemeClr>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0"/>
              </a:spcAft>
            </a:pPr>
            <a:r>
              <a:rPr lang="en-US" dirty="0">
                <a:effectLst/>
                <a:latin typeface="Times New Roman" panose="02020603050405020304" pitchFamily="18" charset="0"/>
                <a:ea typeface="DengXian" panose="02010600030101010101" pitchFamily="2" charset="-122"/>
                <a:cs typeface="Times New Roman" panose="02020603050405020304" pitchFamily="18" charset="0"/>
              </a:rPr>
              <a:t>Classification</a:t>
            </a:r>
          </a:p>
          <a:p>
            <a:pPr marL="0" marR="0">
              <a:lnSpc>
                <a:spcPct val="107000"/>
              </a:lnSpc>
              <a:spcBef>
                <a:spcPts val="0"/>
              </a:spcBef>
              <a:spcAft>
                <a:spcPts val="0"/>
              </a:spcAft>
            </a:pPr>
            <a:r>
              <a:rPr lang="en-US" dirty="0">
                <a:effectLst/>
                <a:latin typeface="Times New Roman" panose="02020603050405020304" pitchFamily="18" charset="0"/>
                <a:ea typeface="DengXian" panose="02010600030101010101" pitchFamily="2" charset="-122"/>
                <a:cs typeface="Times New Roman" panose="02020603050405020304" pitchFamily="18" charset="0"/>
              </a:rPr>
              <a:t>Algorithms</a:t>
            </a:r>
          </a:p>
        </p:txBody>
      </p:sp>
      <p:sp>
        <p:nvSpPr>
          <p:cNvPr id="11" name="Text Box 6">
            <a:extLst>
              <a:ext uri="{FF2B5EF4-FFF2-40B4-BE49-F238E27FC236}">
                <a16:creationId xmlns:a16="http://schemas.microsoft.com/office/drawing/2014/main" xmlns="" id="{EC3783DA-56B1-4EAB-BC27-F10A9CAD913F}"/>
              </a:ext>
            </a:extLst>
          </p:cNvPr>
          <p:cNvSpPr txBox="1"/>
          <p:nvPr/>
        </p:nvSpPr>
        <p:spPr>
          <a:xfrm>
            <a:off x="5131450" y="3003006"/>
            <a:ext cx="1662887" cy="631445"/>
          </a:xfrm>
          <a:prstGeom prst="rect">
            <a:avLst/>
          </a:prstGeom>
          <a:solidFill>
            <a:srgbClr val="E7E6E6">
              <a:lumMod val="90000"/>
            </a:srgbClr>
          </a:solidFill>
          <a:ln w="635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7000"/>
              </a:lnSpc>
              <a:spcBef>
                <a:spcPts val="0"/>
              </a:spcBef>
              <a:spcAft>
                <a:spcPts val="0"/>
              </a:spcAft>
              <a:buClrTx/>
              <a:buSzTx/>
              <a:buFontTx/>
              <a:buNone/>
              <a:tabLst/>
              <a:defRPr/>
            </a:pPr>
            <a:r>
              <a:rPr kumimoji="0" lang="en-US" b="0" i="0" u="none" strike="noStrike" kern="0" cap="none" spc="0" normalizeH="0" baseline="0" noProof="0" dirty="0">
                <a:ln>
                  <a:noFill/>
                </a:ln>
                <a:solidFill>
                  <a:sysClr val="windowText" lastClr="000000"/>
                </a:solidFill>
                <a:effectLst/>
                <a:uLnTx/>
                <a:uFillTx/>
                <a:latin typeface="Times New Roman" panose="02020603050405020304" pitchFamily="18" charset="0"/>
                <a:ea typeface="DengXian" panose="02010600030101010101" pitchFamily="2" charset="-122"/>
                <a:cs typeface="Arial" panose="020B0604020202020204" pitchFamily="34" charset="0"/>
              </a:rPr>
              <a:t>Learn Model</a:t>
            </a:r>
            <a:endParaRPr kumimoji="0" lang="en-US" b="0" i="0" u="none" strike="noStrike" kern="0" cap="none" spc="0" normalizeH="0" baseline="0" noProof="0" dirty="0">
              <a:ln>
                <a:noFill/>
              </a:ln>
              <a:solidFill>
                <a:sysClr val="windowText" lastClr="000000"/>
              </a:solidFill>
              <a:effectLst/>
              <a:uLnTx/>
              <a:uFillTx/>
              <a:latin typeface="Calibri" panose="020F0502020204030204" pitchFamily="34" charset="0"/>
              <a:ea typeface="DengXian" panose="02010600030101010101" pitchFamily="2" charset="-122"/>
              <a:cs typeface="Arial" panose="020B0604020202020204" pitchFamily="34" charset="0"/>
            </a:endParaRPr>
          </a:p>
        </p:txBody>
      </p:sp>
      <p:sp>
        <p:nvSpPr>
          <p:cNvPr id="12" name="Text Box 8">
            <a:extLst>
              <a:ext uri="{FF2B5EF4-FFF2-40B4-BE49-F238E27FC236}">
                <a16:creationId xmlns:a16="http://schemas.microsoft.com/office/drawing/2014/main" xmlns="" id="{7B8A70CB-2E2A-485B-80A1-41DB9ADF482E}"/>
              </a:ext>
            </a:extLst>
          </p:cNvPr>
          <p:cNvSpPr txBox="1"/>
          <p:nvPr/>
        </p:nvSpPr>
        <p:spPr>
          <a:xfrm>
            <a:off x="5131450" y="4564451"/>
            <a:ext cx="1662886" cy="631445"/>
          </a:xfrm>
          <a:prstGeom prst="rect">
            <a:avLst/>
          </a:prstGeom>
          <a:solidFill>
            <a:srgbClr val="E7E6E6">
              <a:lumMod val="90000"/>
            </a:srgbClr>
          </a:solidFill>
          <a:ln w="635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0"/>
              </a:spcAft>
            </a:pPr>
            <a:r>
              <a:rPr lang="en-US" dirty="0">
                <a:effectLst/>
                <a:latin typeface="Times New Roman" panose="02020603050405020304" pitchFamily="18" charset="0"/>
                <a:ea typeface="DengXian" panose="02010600030101010101" pitchFamily="2" charset="-122"/>
                <a:cs typeface="Arial" panose="020B0604020202020204" pitchFamily="34" charset="0"/>
              </a:rPr>
              <a:t>Apply Model</a:t>
            </a:r>
            <a:endParaRPr lang="en-US" dirty="0">
              <a:effectLst/>
              <a:latin typeface="Calibri" panose="020F0502020204030204" pitchFamily="34" charset="0"/>
              <a:ea typeface="DengXian" panose="02010600030101010101" pitchFamily="2" charset="-122"/>
              <a:cs typeface="Arial" panose="020B0604020202020204" pitchFamily="34" charset="0"/>
            </a:endParaRPr>
          </a:p>
        </p:txBody>
      </p:sp>
      <p:sp>
        <p:nvSpPr>
          <p:cNvPr id="13" name="Flowchart: Magnetic Disk 12">
            <a:extLst>
              <a:ext uri="{FF2B5EF4-FFF2-40B4-BE49-F238E27FC236}">
                <a16:creationId xmlns:a16="http://schemas.microsoft.com/office/drawing/2014/main" xmlns="" id="{08530E08-C9F7-433E-92DE-94778D580E41}"/>
              </a:ext>
            </a:extLst>
          </p:cNvPr>
          <p:cNvSpPr/>
          <p:nvPr/>
        </p:nvSpPr>
        <p:spPr>
          <a:xfrm>
            <a:off x="1689843" y="4854741"/>
            <a:ext cx="1527858" cy="735092"/>
          </a:xfrm>
          <a:prstGeom prst="flowChartMagneticDisk">
            <a:avLst/>
          </a:prstGeom>
          <a:solidFill>
            <a:schemeClr val="accent6">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Testing Set</a:t>
            </a:r>
          </a:p>
        </p:txBody>
      </p:sp>
      <p:cxnSp>
        <p:nvCxnSpPr>
          <p:cNvPr id="15" name="Straight Arrow Connector 14">
            <a:extLst>
              <a:ext uri="{FF2B5EF4-FFF2-40B4-BE49-F238E27FC236}">
                <a16:creationId xmlns:a16="http://schemas.microsoft.com/office/drawing/2014/main" xmlns="" id="{FC53F11D-C88B-43C5-8D77-97A2DBB76788}"/>
              </a:ext>
            </a:extLst>
          </p:cNvPr>
          <p:cNvCxnSpPr>
            <a:cxnSpLocks/>
            <a:stCxn id="4" idx="3"/>
            <a:endCxn id="11" idx="1"/>
          </p:cNvCxnSpPr>
          <p:nvPr/>
        </p:nvCxnSpPr>
        <p:spPr>
          <a:xfrm>
            <a:off x="3303621" y="2979164"/>
            <a:ext cx="1827829" cy="339565"/>
          </a:xfrm>
          <a:prstGeom prst="straightConnector1">
            <a:avLst/>
          </a:prstGeom>
          <a:ln w="9525">
            <a:headEnd type="none" w="med" len="med"/>
            <a:tailEnd type="arrow" w="lg" len="lg"/>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xmlns="" id="{5513E671-ADFD-4ECA-B5CC-62246FA20DCE}"/>
              </a:ext>
            </a:extLst>
          </p:cNvPr>
          <p:cNvCxnSpPr>
            <a:cxnSpLocks/>
          </p:cNvCxnSpPr>
          <p:nvPr/>
        </p:nvCxnSpPr>
        <p:spPr>
          <a:xfrm>
            <a:off x="6794336" y="3364645"/>
            <a:ext cx="1994769" cy="559173"/>
          </a:xfrm>
          <a:prstGeom prst="straightConnector1">
            <a:avLst/>
          </a:prstGeom>
          <a:ln w="9525">
            <a:headEnd type="none" w="med" len="med"/>
            <a:tailEnd type="arrow" w="lg" len="lg"/>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xmlns="" id="{386C5198-1310-4302-B320-A0A5821E75BC}"/>
              </a:ext>
            </a:extLst>
          </p:cNvPr>
          <p:cNvCxnSpPr>
            <a:cxnSpLocks/>
            <a:endCxn id="12" idx="3"/>
          </p:cNvCxnSpPr>
          <p:nvPr/>
        </p:nvCxnSpPr>
        <p:spPr>
          <a:xfrm flipH="1">
            <a:off x="6794336" y="3963490"/>
            <a:ext cx="1994770" cy="916684"/>
          </a:xfrm>
          <a:prstGeom prst="straightConnector1">
            <a:avLst/>
          </a:prstGeom>
          <a:ln w="9525">
            <a:headEnd type="none" w="med" len="med"/>
            <a:tailEnd type="arrow" w="lg" len="lg"/>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xmlns="" id="{ABF95DAC-5B13-4444-9218-218523EBDF46}"/>
              </a:ext>
            </a:extLst>
          </p:cNvPr>
          <p:cNvCxnSpPr>
            <a:cxnSpLocks/>
            <a:endCxn id="13" idx="4"/>
          </p:cNvCxnSpPr>
          <p:nvPr/>
        </p:nvCxnSpPr>
        <p:spPr>
          <a:xfrm flipH="1">
            <a:off x="3217701" y="4893375"/>
            <a:ext cx="1923326" cy="328912"/>
          </a:xfrm>
          <a:prstGeom prst="straightConnector1">
            <a:avLst/>
          </a:prstGeom>
          <a:ln w="9525">
            <a:headEnd type="none" w="med" len="med"/>
            <a:tailEnd type="arrow" w="lg" len="lg"/>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xmlns="" id="{BC7FCD00-2EC7-4D26-96EB-B17C1DBF5F77}"/>
              </a:ext>
            </a:extLst>
          </p:cNvPr>
          <p:cNvCxnSpPr>
            <a:cxnSpLocks/>
          </p:cNvCxnSpPr>
          <p:nvPr/>
        </p:nvCxnSpPr>
        <p:spPr>
          <a:xfrm flipH="1">
            <a:off x="9608007" y="4429329"/>
            <a:ext cx="12541" cy="967510"/>
          </a:xfrm>
          <a:prstGeom prst="straightConnector1">
            <a:avLst/>
          </a:prstGeom>
          <a:ln w="9525">
            <a:headEnd type="none" w="med" len="med"/>
            <a:tailEnd type="arrow" w="lg" len="lg"/>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xmlns="" id="{12F7E25D-AD5A-48FE-912E-1FDCD52DFCA2}"/>
              </a:ext>
            </a:extLst>
          </p:cNvPr>
          <p:cNvCxnSpPr>
            <a:cxnSpLocks/>
            <a:endCxn id="11" idx="0"/>
          </p:cNvCxnSpPr>
          <p:nvPr/>
        </p:nvCxnSpPr>
        <p:spPr>
          <a:xfrm>
            <a:off x="5962893" y="2170713"/>
            <a:ext cx="1" cy="832293"/>
          </a:xfrm>
          <a:prstGeom prst="straightConnector1">
            <a:avLst/>
          </a:prstGeom>
          <a:ln w="9525">
            <a:headEnd type="none" w="med" len="med"/>
            <a:tailEnd type="arrow"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87192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AF2377-397C-4790-B2E3-94AC63BB828B}"/>
              </a:ext>
            </a:extLst>
          </p:cNvPr>
          <p:cNvSpPr>
            <a:spLocks noGrp="1"/>
          </p:cNvSpPr>
          <p:nvPr>
            <p:ph type="title"/>
          </p:nvPr>
        </p:nvSpPr>
        <p:spPr>
          <a:xfrm>
            <a:off x="838200" y="365125"/>
            <a:ext cx="10515600" cy="789907"/>
          </a:xfrm>
        </p:spPr>
        <p:txBody>
          <a:bodyPr>
            <a:normAutofit/>
          </a:bodyPr>
          <a:lstStyle/>
          <a:p>
            <a:pPr algn="ctr"/>
            <a:r>
              <a:rPr lang="en-US" sz="4000" dirty="0">
                <a:latin typeface="Times New Roman" panose="02020603050405020304" pitchFamily="18" charset="0"/>
                <a:cs typeface="Times New Roman" panose="02020603050405020304" pitchFamily="18" charset="0"/>
              </a:rPr>
              <a:t>Model Underfitting and Overfitting</a:t>
            </a:r>
          </a:p>
        </p:txBody>
      </p:sp>
      <p:pic>
        <p:nvPicPr>
          <p:cNvPr id="3" name="Picture 2" descr="bias-va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20419" y="1213737"/>
            <a:ext cx="7055329" cy="5644263"/>
          </a:xfrm>
          <a:prstGeom prst="rect">
            <a:avLst/>
          </a:prstGeom>
        </p:spPr>
      </p:pic>
    </p:spTree>
    <p:extLst>
      <p:ext uri="{BB962C8B-B14F-4D97-AF65-F5344CB8AC3E}">
        <p14:creationId xmlns:p14="http://schemas.microsoft.com/office/powerpoint/2010/main" val="14629448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EF02D6-C7D1-4E67-A608-159333860CA5}"/>
              </a:ext>
            </a:extLst>
          </p:cNvPr>
          <p:cNvSpPr>
            <a:spLocks noGrp="1"/>
          </p:cNvSpPr>
          <p:nvPr>
            <p:ph type="title"/>
          </p:nvPr>
        </p:nvSpPr>
        <p:spPr>
          <a:xfrm>
            <a:off x="838199" y="516731"/>
            <a:ext cx="10515600" cy="701675"/>
          </a:xfrm>
        </p:spPr>
        <p:txBody>
          <a:bodyPr>
            <a:normAutofit/>
          </a:bodyPr>
          <a:lstStyle/>
          <a:p>
            <a:pPr algn="ctr"/>
            <a:r>
              <a:rPr lang="en-US" sz="4000" dirty="0">
                <a:latin typeface="Times New Roman" panose="02020603050405020304" pitchFamily="18" charset="0"/>
                <a:cs typeface="Times New Roman" panose="02020603050405020304" pitchFamily="18" charset="0"/>
              </a:rPr>
              <a:t>The Approach: Use a Validation Set</a:t>
            </a:r>
          </a:p>
        </p:txBody>
      </p:sp>
      <p:sp>
        <p:nvSpPr>
          <p:cNvPr id="15" name="Text Box 2">
            <a:extLst>
              <a:ext uri="{FF2B5EF4-FFF2-40B4-BE49-F238E27FC236}">
                <a16:creationId xmlns:a16="http://schemas.microsoft.com/office/drawing/2014/main" xmlns="" id="{08B6F9C5-C140-46C0-AD4F-55E1BBB1B9C8}"/>
              </a:ext>
            </a:extLst>
          </p:cNvPr>
          <p:cNvSpPr txBox="1">
            <a:spLocks noChangeArrowheads="1"/>
          </p:cNvSpPr>
          <p:nvPr/>
        </p:nvSpPr>
        <p:spPr bwMode="auto">
          <a:xfrm>
            <a:off x="3401295" y="1820729"/>
            <a:ext cx="2146537" cy="522259"/>
          </a:xfrm>
          <a:prstGeom prst="rect">
            <a:avLst/>
          </a:prstGeom>
          <a:solidFill>
            <a:schemeClr val="accent1">
              <a:lumMod val="40000"/>
              <a:lumOff val="60000"/>
            </a:schemeClr>
          </a:solidFill>
          <a:ln w="9525">
            <a:solidFill>
              <a:srgbClr val="000000"/>
            </a:solidFill>
            <a:miter lim="800000"/>
            <a:headEnd/>
            <a:tailEnd/>
          </a:ln>
        </p:spPr>
        <p:txBody>
          <a:bodyPr rot="0" vert="horz" wrap="square" lIns="91440" tIns="45720" rIns="91440" bIns="45720" anchor="t" anchorCtr="0">
            <a:spAutoFit/>
          </a:bodyPr>
          <a:lstStyle/>
          <a:p>
            <a:pPr marL="0" marR="0">
              <a:lnSpc>
                <a:spcPct val="107000"/>
              </a:lnSpc>
              <a:spcBef>
                <a:spcPts val="0"/>
              </a:spcBef>
              <a:spcAft>
                <a:spcPts val="800"/>
              </a:spcAft>
            </a:pPr>
            <a:r>
              <a:rPr lang="en-US"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2800" dirty="0">
                <a:effectLst/>
                <a:latin typeface="Times New Roman" panose="02020603050405020304" pitchFamily="18" charset="0"/>
                <a:ea typeface="DengXian" panose="02010600030101010101" pitchFamily="2" charset="-122"/>
                <a:cs typeface="Times New Roman" panose="02020603050405020304" pitchFamily="18" charset="0"/>
              </a:rPr>
              <a:t>Training Set</a:t>
            </a:r>
          </a:p>
        </p:txBody>
      </p:sp>
      <p:sp>
        <p:nvSpPr>
          <p:cNvPr id="16" name="Left Brace 15">
            <a:extLst>
              <a:ext uri="{FF2B5EF4-FFF2-40B4-BE49-F238E27FC236}">
                <a16:creationId xmlns:a16="http://schemas.microsoft.com/office/drawing/2014/main" xmlns="" id="{EDAF325A-A085-42F2-A48A-80144B6A1EA9}"/>
              </a:ext>
            </a:extLst>
          </p:cNvPr>
          <p:cNvSpPr/>
          <p:nvPr/>
        </p:nvSpPr>
        <p:spPr>
          <a:xfrm rot="16200000" flipH="1">
            <a:off x="4073758" y="1076310"/>
            <a:ext cx="701675" cy="3342807"/>
          </a:xfrm>
          <a:prstGeom prst="leftBrace">
            <a:avLst>
              <a:gd name="adj1" fmla="val 0"/>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9" name="TextBox 18">
            <a:extLst>
              <a:ext uri="{FF2B5EF4-FFF2-40B4-BE49-F238E27FC236}">
                <a16:creationId xmlns:a16="http://schemas.microsoft.com/office/drawing/2014/main" xmlns="" id="{6DE1D91E-1F1F-4A5D-946D-7C22015A62E0}"/>
              </a:ext>
            </a:extLst>
          </p:cNvPr>
          <p:cNvSpPr txBox="1"/>
          <p:nvPr/>
        </p:nvSpPr>
        <p:spPr>
          <a:xfrm>
            <a:off x="622092" y="3126847"/>
            <a:ext cx="4422097" cy="523220"/>
          </a:xfrm>
          <a:prstGeom prst="rect">
            <a:avLst/>
          </a:prstGeom>
          <a:solidFill>
            <a:schemeClr val="bg2"/>
          </a:solid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Rest of Training Set</a:t>
            </a:r>
          </a:p>
        </p:txBody>
      </p:sp>
      <p:sp>
        <p:nvSpPr>
          <p:cNvPr id="20" name="TextBox 19">
            <a:extLst>
              <a:ext uri="{FF2B5EF4-FFF2-40B4-BE49-F238E27FC236}">
                <a16:creationId xmlns:a16="http://schemas.microsoft.com/office/drawing/2014/main" xmlns="" id="{7DFEE6DD-54F4-4059-8C9F-5F803B3FA000}"/>
              </a:ext>
            </a:extLst>
          </p:cNvPr>
          <p:cNvSpPr txBox="1"/>
          <p:nvPr/>
        </p:nvSpPr>
        <p:spPr>
          <a:xfrm>
            <a:off x="5001717" y="3126847"/>
            <a:ext cx="2188564" cy="523220"/>
          </a:xfrm>
          <a:prstGeom prst="rect">
            <a:avLst/>
          </a:prstGeom>
          <a:solidFill>
            <a:schemeClr val="accent2"/>
          </a:solidFill>
        </p:spPr>
        <p:txBody>
          <a:bodyPr wrap="square" rtlCol="0">
            <a:spAutoFit/>
          </a:bodyPr>
          <a:lstStyle/>
          <a:p>
            <a:r>
              <a:rPr lang="en-US" sz="2800" dirty="0">
                <a:latin typeface="Times New Roman" panose="02020603050405020304" pitchFamily="18" charset="0"/>
                <a:cs typeface="Times New Roman" panose="02020603050405020304" pitchFamily="18" charset="0"/>
              </a:rPr>
              <a:t>Validation Set</a:t>
            </a:r>
          </a:p>
        </p:txBody>
      </p:sp>
      <p:sp>
        <p:nvSpPr>
          <p:cNvPr id="21" name="TextBox 20">
            <a:extLst>
              <a:ext uri="{FF2B5EF4-FFF2-40B4-BE49-F238E27FC236}">
                <a16:creationId xmlns:a16="http://schemas.microsoft.com/office/drawing/2014/main" xmlns="" id="{7CD51965-FFCF-47D4-BFE8-4109C87C3500}"/>
              </a:ext>
            </a:extLst>
          </p:cNvPr>
          <p:cNvSpPr txBox="1"/>
          <p:nvPr/>
        </p:nvSpPr>
        <p:spPr>
          <a:xfrm>
            <a:off x="9167251" y="1814158"/>
            <a:ext cx="2059897" cy="523220"/>
          </a:xfrm>
          <a:prstGeom prst="rect">
            <a:avLst/>
          </a:prstGeom>
          <a:solidFill>
            <a:schemeClr val="accent6">
              <a:lumMod val="40000"/>
              <a:lumOff val="60000"/>
            </a:schemeClr>
          </a:solidFill>
          <a:ln w="3175">
            <a:solidFill>
              <a:schemeClr val="tx1"/>
            </a:solidFill>
          </a:ln>
        </p:spPr>
        <p:txBody>
          <a:bodyPr wrap="square" rtlCol="0">
            <a:spAutoFit/>
          </a:bodyPr>
          <a:lstStyle/>
          <a:p>
            <a:r>
              <a:rPr lang="en-US" sz="2800" dirty="0">
                <a:latin typeface="Times New Roman" panose="02020603050405020304" pitchFamily="18" charset="0"/>
                <a:cs typeface="Times New Roman" panose="02020603050405020304" pitchFamily="18" charset="0"/>
              </a:rPr>
              <a:t>Testing Set</a:t>
            </a:r>
          </a:p>
        </p:txBody>
      </p:sp>
      <p:cxnSp>
        <p:nvCxnSpPr>
          <p:cNvPr id="23" name="Straight Arrow Connector 22">
            <a:extLst>
              <a:ext uri="{FF2B5EF4-FFF2-40B4-BE49-F238E27FC236}">
                <a16:creationId xmlns:a16="http://schemas.microsoft.com/office/drawing/2014/main" xmlns="" id="{8E55C41B-C19A-4E8E-8654-EB86C4B6D698}"/>
              </a:ext>
            </a:extLst>
          </p:cNvPr>
          <p:cNvCxnSpPr>
            <a:cxnSpLocks/>
          </p:cNvCxnSpPr>
          <p:nvPr/>
        </p:nvCxnSpPr>
        <p:spPr>
          <a:xfrm flipH="1">
            <a:off x="2391088" y="3650067"/>
            <a:ext cx="367261" cy="934437"/>
          </a:xfrm>
          <a:prstGeom prst="straightConnector1">
            <a:avLst/>
          </a:prstGeom>
          <a:ln>
            <a:headEnd type="none" w="med" len="med"/>
            <a:tailEnd type="arrow" w="lg" len="lg"/>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xmlns="" id="{5D1D3CED-5AD9-4004-A9A8-19EB237ED204}"/>
              </a:ext>
            </a:extLst>
          </p:cNvPr>
          <p:cNvSpPr txBox="1"/>
          <p:nvPr/>
        </p:nvSpPr>
        <p:spPr>
          <a:xfrm>
            <a:off x="150820" y="4450489"/>
            <a:ext cx="4422097"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Reserved for </a:t>
            </a:r>
            <a:r>
              <a:rPr lang="en-US" sz="2800" dirty="0">
                <a:solidFill>
                  <a:srgbClr val="3366FF"/>
                </a:solidFill>
                <a:latin typeface="Times New Roman" panose="02020603050405020304" pitchFamily="18" charset="0"/>
                <a:cs typeface="Times New Roman" panose="02020603050405020304" pitchFamily="18" charset="0"/>
              </a:rPr>
              <a:t>Model Building</a:t>
            </a:r>
          </a:p>
        </p:txBody>
      </p:sp>
      <p:cxnSp>
        <p:nvCxnSpPr>
          <p:cNvPr id="30" name="Straight Arrow Connector 29">
            <a:extLst>
              <a:ext uri="{FF2B5EF4-FFF2-40B4-BE49-F238E27FC236}">
                <a16:creationId xmlns:a16="http://schemas.microsoft.com/office/drawing/2014/main" xmlns="" id="{B3F14B2B-A2F8-4C5E-BB64-B97DE892313B}"/>
              </a:ext>
            </a:extLst>
          </p:cNvPr>
          <p:cNvCxnSpPr>
            <a:cxnSpLocks/>
          </p:cNvCxnSpPr>
          <p:nvPr/>
        </p:nvCxnSpPr>
        <p:spPr>
          <a:xfrm>
            <a:off x="5872790" y="3650067"/>
            <a:ext cx="357578" cy="934437"/>
          </a:xfrm>
          <a:prstGeom prst="straightConnector1">
            <a:avLst/>
          </a:prstGeom>
          <a:ln>
            <a:headEnd type="none" w="med" len="med"/>
            <a:tailEnd type="arrow" w="lg" len="lg"/>
          </a:ln>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xmlns="" id="{00BB36DF-92FB-4378-8EAF-719C54874E85}"/>
              </a:ext>
            </a:extLst>
          </p:cNvPr>
          <p:cNvSpPr txBox="1"/>
          <p:nvPr/>
        </p:nvSpPr>
        <p:spPr>
          <a:xfrm>
            <a:off x="4857511" y="4483773"/>
            <a:ext cx="393492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Used for </a:t>
            </a:r>
            <a:r>
              <a:rPr lang="en-US" sz="2800" dirty="0">
                <a:solidFill>
                  <a:srgbClr val="FF0000"/>
                </a:solidFill>
                <a:latin typeface="Times New Roman" panose="02020603050405020304" pitchFamily="18" charset="0"/>
                <a:cs typeface="Times New Roman" panose="02020603050405020304" pitchFamily="18" charset="0"/>
              </a:rPr>
              <a:t>Error Estimation</a:t>
            </a:r>
          </a:p>
        </p:txBody>
      </p:sp>
      <p:cxnSp>
        <p:nvCxnSpPr>
          <p:cNvPr id="36" name="Straight Arrow Connector 35">
            <a:extLst>
              <a:ext uri="{FF2B5EF4-FFF2-40B4-BE49-F238E27FC236}">
                <a16:creationId xmlns:a16="http://schemas.microsoft.com/office/drawing/2014/main" xmlns="" id="{8F303456-2A84-420F-9492-C5A7CA661054}"/>
              </a:ext>
            </a:extLst>
          </p:cNvPr>
          <p:cNvCxnSpPr>
            <a:cxnSpLocks/>
          </p:cNvCxnSpPr>
          <p:nvPr/>
        </p:nvCxnSpPr>
        <p:spPr>
          <a:xfrm>
            <a:off x="10197200" y="2371931"/>
            <a:ext cx="0" cy="1427677"/>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38" name="TextBox 37">
            <a:extLst>
              <a:ext uri="{FF2B5EF4-FFF2-40B4-BE49-F238E27FC236}">
                <a16:creationId xmlns:a16="http://schemas.microsoft.com/office/drawing/2014/main" xmlns="" id="{37C797F7-27EC-4971-8B51-A6E9D65DF6F7}"/>
              </a:ext>
            </a:extLst>
          </p:cNvPr>
          <p:cNvSpPr txBox="1"/>
          <p:nvPr/>
        </p:nvSpPr>
        <p:spPr>
          <a:xfrm>
            <a:off x="9277000" y="3765543"/>
            <a:ext cx="2698221" cy="1384995"/>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Used for Model </a:t>
            </a:r>
            <a:r>
              <a:rPr lang="en-US" sz="2800" dirty="0">
                <a:solidFill>
                  <a:srgbClr val="008000"/>
                </a:solidFill>
                <a:latin typeface="Times New Roman" panose="02020603050405020304" pitchFamily="18" charset="0"/>
                <a:cs typeface="Times New Roman" panose="02020603050405020304" pitchFamily="18" charset="0"/>
              </a:rPr>
              <a:t>Performance Estimation</a:t>
            </a:r>
          </a:p>
        </p:txBody>
      </p:sp>
    </p:spTree>
    <p:extLst>
      <p:ext uri="{BB962C8B-B14F-4D97-AF65-F5344CB8AC3E}">
        <p14:creationId xmlns:p14="http://schemas.microsoft.com/office/powerpoint/2010/main" val="24101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9" grpId="0" animBg="1"/>
      <p:bldP spid="20" grpId="0" animBg="1"/>
      <p:bldP spid="21" grpId="0" animBg="1"/>
      <p:bldP spid="28" grpId="0"/>
      <p:bldP spid="33" grpId="0"/>
      <p:bldP spid="3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BFF880-F21C-43BB-BD41-82C8C3590C35}"/>
              </a:ext>
            </a:extLst>
          </p:cNvPr>
          <p:cNvSpPr>
            <a:spLocks noGrp="1"/>
          </p:cNvSpPr>
          <p:nvPr>
            <p:ph type="title"/>
          </p:nvPr>
        </p:nvSpPr>
        <p:spPr>
          <a:xfrm>
            <a:off x="838200" y="365125"/>
            <a:ext cx="10515600" cy="631337"/>
          </a:xfrm>
        </p:spPr>
        <p:txBody>
          <a:bodyPr>
            <a:normAutofit fontScale="90000"/>
          </a:bodyPr>
          <a:lstStyle/>
          <a:p>
            <a:pPr algn="ctr"/>
            <a:r>
              <a:rPr lang="en-US" sz="4000" dirty="0">
                <a:latin typeface="Times New Roman" panose="02020603050405020304" pitchFamily="18" charset="0"/>
                <a:cs typeface="Times New Roman" panose="02020603050405020304" pitchFamily="18" charset="0"/>
              </a:rPr>
              <a:t>Cross-Validation</a:t>
            </a:r>
          </a:p>
        </p:txBody>
      </p:sp>
      <p:pic>
        <p:nvPicPr>
          <p:cNvPr id="13" name="animation.mp4">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5"/>
          <a:stretch>
            <a:fillRect/>
          </a:stretch>
        </p:blipFill>
        <p:spPr>
          <a:xfrm>
            <a:off x="2936631" y="1213338"/>
            <a:ext cx="7046818" cy="4963625"/>
          </a:xfrm>
        </p:spPr>
      </p:pic>
    </p:spTree>
    <p:extLst>
      <p:ext uri="{BB962C8B-B14F-4D97-AF65-F5344CB8AC3E}">
        <p14:creationId xmlns:p14="http://schemas.microsoft.com/office/powerpoint/2010/main" val="3976853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5000" fill="hold"/>
                                        <p:tgtEl>
                                          <p:spTgt spid="1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13"/>
                </p:tgtEl>
              </p:cMediaNode>
            </p:video>
            <p:seq concurrent="1" nextAc="seek">
              <p:cTn id="8" restart="whenNotActive" fill="hold" evtFilter="cancelBubble" nodeType="interactiveSeq">
                <p:stCondLst>
                  <p:cond evt="onClick" delay="0">
                    <p:tgtEl>
                      <p:spTgt spid="1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3"/>
                                        </p:tgtEl>
                                      </p:cBhvr>
                                    </p:cmd>
                                  </p:childTnLst>
                                </p:cTn>
                              </p:par>
                            </p:childTnLst>
                          </p:cTn>
                        </p:par>
                      </p:childTnLst>
                    </p:cTn>
                  </p:par>
                </p:childTnLst>
              </p:cTn>
              <p:nextCondLst>
                <p:cond evt="onClick" delay="0">
                  <p:tgtEl>
                    <p:spTgt spid="13"/>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2EC426-E6BD-48E3-AC0F-98D655D1EA37}"/>
              </a:ext>
            </a:extLst>
          </p:cNvPr>
          <p:cNvSpPr>
            <a:spLocks noGrp="1"/>
          </p:cNvSpPr>
          <p:nvPr>
            <p:ph type="title"/>
          </p:nvPr>
        </p:nvSpPr>
        <p:spPr>
          <a:xfrm>
            <a:off x="838200" y="365126"/>
            <a:ext cx="10515600" cy="666506"/>
          </a:xfrm>
        </p:spPr>
        <p:txBody>
          <a:bodyPr>
            <a:normAutofit/>
          </a:bodyPr>
          <a:lstStyle/>
          <a:p>
            <a:pPr algn="ctr"/>
            <a:r>
              <a:rPr lang="en-US" sz="4000" dirty="0">
                <a:latin typeface="Times New Roman" panose="02020603050405020304" pitchFamily="18" charset="0"/>
                <a:cs typeface="Times New Roman" panose="02020603050405020304" pitchFamily="18" charset="0"/>
              </a:rPr>
              <a:t>Grid Search Method</a:t>
            </a:r>
          </a:p>
        </p:txBody>
      </p:sp>
      <p:sp>
        <p:nvSpPr>
          <p:cNvPr id="3" name="TextBox 2"/>
          <p:cNvSpPr txBox="1"/>
          <p:nvPr/>
        </p:nvSpPr>
        <p:spPr>
          <a:xfrm>
            <a:off x="1169043" y="1275333"/>
            <a:ext cx="9757458" cy="5016758"/>
          </a:xfrm>
          <a:prstGeom prst="rect">
            <a:avLst/>
          </a:prstGeom>
          <a:noFill/>
        </p:spPr>
        <p:txBody>
          <a:bodyPr wrap="square" rtlCol="0">
            <a:spAutoFit/>
          </a:bodyPr>
          <a:lstStyle/>
          <a:p>
            <a:r>
              <a:rPr lang="en-US" sz="2800" dirty="0" smtClean="0">
                <a:latin typeface="Times New Roman" pitchFamily="18" charset="0"/>
                <a:cs typeface="Times New Roman" pitchFamily="18" charset="0"/>
              </a:rPr>
              <a:t> Parameter 1	    Parameter 2     Parameter 3	Cross-Validated Mean</a:t>
            </a:r>
          </a:p>
          <a:p>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Gini</a:t>
            </a:r>
            <a:r>
              <a:rPr lang="en-US" sz="2400" dirty="0" smtClean="0">
                <a:latin typeface="Times New Roman" pitchFamily="18" charset="0"/>
                <a:cs typeface="Times New Roman" pitchFamily="18" charset="0"/>
              </a:rPr>
              <a:t>                       20                        10                         0.992</a:t>
            </a: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Gini</a:t>
            </a:r>
            <a:r>
              <a:rPr lang="en-US" sz="2400" dirty="0" smtClean="0">
                <a:latin typeface="Times New Roman" pitchFamily="18" charset="0"/>
                <a:cs typeface="Times New Roman" pitchFamily="18" charset="0"/>
              </a:rPr>
              <a:t>                       20                        15                         0.990</a:t>
            </a: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Gini</a:t>
            </a:r>
            <a:r>
              <a:rPr lang="en-US" sz="2400" dirty="0" smtClean="0">
                <a:latin typeface="Times New Roman" pitchFamily="18" charset="0"/>
                <a:cs typeface="Times New Roman" pitchFamily="18" charset="0"/>
              </a:rPr>
              <a:t>                       30                        10                         0.993</a:t>
            </a: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Gini</a:t>
            </a:r>
            <a:r>
              <a:rPr lang="en-US" sz="2400" dirty="0" smtClean="0">
                <a:latin typeface="Times New Roman" pitchFamily="18" charset="0"/>
                <a:cs typeface="Times New Roman" pitchFamily="18" charset="0"/>
              </a:rPr>
              <a:t>                       30                        15                         0.991</a:t>
            </a:r>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Gini</a:t>
            </a:r>
            <a:r>
              <a:rPr lang="en-US" sz="2400" dirty="0" smtClean="0">
                <a:latin typeface="Times New Roman" pitchFamily="18" charset="0"/>
                <a:cs typeface="Times New Roman" pitchFamily="18" charset="0"/>
              </a:rPr>
              <a:t>                       40                        10                         0.994</a:t>
            </a:r>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Gini</a:t>
            </a:r>
            <a:r>
              <a:rPr lang="en-US" sz="2400" dirty="0" smtClean="0">
                <a:latin typeface="Times New Roman" pitchFamily="18" charset="0"/>
                <a:cs typeface="Times New Roman" pitchFamily="18" charset="0"/>
              </a:rPr>
              <a:t>                       40                        15                         0.992</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Entropy                 20                        10                         0.994</a:t>
            </a:r>
          </a:p>
          <a:p>
            <a:r>
              <a:rPr lang="en-US" sz="2400" dirty="0" smtClean="0">
                <a:latin typeface="Times New Roman" pitchFamily="18" charset="0"/>
                <a:cs typeface="Times New Roman" pitchFamily="18" charset="0"/>
              </a:rPr>
              <a:t>        Entropy                 20                        15                         0.992</a:t>
            </a:r>
          </a:p>
          <a:p>
            <a:r>
              <a:rPr lang="en-US" sz="2400" dirty="0" smtClean="0">
                <a:latin typeface="Times New Roman" pitchFamily="18" charset="0"/>
                <a:cs typeface="Times New Roman" pitchFamily="18" charset="0"/>
              </a:rPr>
              <a:t>        Entropy                 30                        10                         0.995</a:t>
            </a:r>
          </a:p>
          <a:p>
            <a:r>
              <a:rPr lang="en-US" sz="2400" dirty="0" smtClean="0">
                <a:latin typeface="Times New Roman" pitchFamily="18" charset="0"/>
                <a:cs typeface="Times New Roman" pitchFamily="18" charset="0"/>
              </a:rPr>
              <a:t>        Entropy                 30                        15                         0.993</a:t>
            </a:r>
          </a:p>
          <a:p>
            <a:r>
              <a:rPr lang="en-US" sz="2400" dirty="0" smtClean="0">
                <a:latin typeface="Times New Roman" pitchFamily="18" charset="0"/>
                <a:cs typeface="Times New Roman" pitchFamily="18" charset="0"/>
              </a:rPr>
              <a:t>        </a:t>
            </a:r>
            <a:r>
              <a:rPr lang="en-US" sz="2400" dirty="0" smtClean="0">
                <a:solidFill>
                  <a:srgbClr val="FF0000"/>
                </a:solidFill>
                <a:latin typeface="Times New Roman" pitchFamily="18" charset="0"/>
                <a:cs typeface="Times New Roman" pitchFamily="18" charset="0"/>
              </a:rPr>
              <a:t>Entropy                 40                        10                         0.996</a:t>
            </a:r>
          </a:p>
          <a:p>
            <a:r>
              <a:rPr lang="en-US" sz="2400" dirty="0" smtClean="0">
                <a:latin typeface="Times New Roman" pitchFamily="18" charset="0"/>
                <a:cs typeface="Times New Roman" pitchFamily="18" charset="0"/>
              </a:rPr>
              <a:t>        Entropy                 40                        15                         0.994</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8635477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0230"/>
            <a:ext cx="10515600" cy="756745"/>
          </a:xfrm>
        </p:spPr>
        <p:txBody>
          <a:bodyPr>
            <a:normAutofit/>
          </a:bodyPr>
          <a:lstStyle/>
          <a:p>
            <a:pPr algn="ctr"/>
            <a:r>
              <a:rPr lang="en-US" sz="4000" dirty="0" smtClean="0">
                <a:latin typeface="Times New Roman" pitchFamily="18" charset="0"/>
                <a:cs typeface="Times New Roman" pitchFamily="18" charset="0"/>
              </a:rPr>
              <a:t>Classification and Regression Trees (CART)</a:t>
            </a:r>
            <a:endParaRPr lang="en-US" sz="4000" dirty="0">
              <a:latin typeface="Times New Roman" pitchFamily="18" charset="0"/>
              <a:cs typeface="Times New Roman" pitchFamily="18" charset="0"/>
            </a:endParaRPr>
          </a:p>
        </p:txBody>
      </p:sp>
      <p:pic>
        <p:nvPicPr>
          <p:cNvPr id="5" name="Content Placeholder 4">
            <a:extLst>
              <a:ext uri="{FF2B5EF4-FFF2-40B4-BE49-F238E27FC236}">
                <a16:creationId xmlns:a16="http://schemas.microsoft.com/office/drawing/2014/main" xmlns="" id="{0FCE3BA2-F4F8-4B24-AA78-29655CC9FF7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21211" y="1311508"/>
            <a:ext cx="3932767" cy="5434436"/>
          </a:xfrm>
        </p:spPr>
      </p:pic>
      <p:sp>
        <p:nvSpPr>
          <p:cNvPr id="6" name="Arrow: Right 5">
            <a:extLst>
              <a:ext uri="{FF2B5EF4-FFF2-40B4-BE49-F238E27FC236}">
                <a16:creationId xmlns:a16="http://schemas.microsoft.com/office/drawing/2014/main" xmlns="" id="{8D95E7CB-D5FB-4749-BBBA-AC32695CFBF7}"/>
              </a:ext>
            </a:extLst>
          </p:cNvPr>
          <p:cNvSpPr/>
          <p:nvPr/>
        </p:nvSpPr>
        <p:spPr>
          <a:xfrm>
            <a:off x="4677454" y="3613076"/>
            <a:ext cx="1348488" cy="341672"/>
          </a:xfrm>
          <a:prstGeom prst="rightArrow">
            <a:avLst/>
          </a:prstGeom>
          <a:solidFill>
            <a:srgbClr val="AA5E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xmlns="" id="{000422C5-3738-4C3C-8870-9446CC685394}"/>
              </a:ext>
            </a:extLst>
          </p:cNvPr>
          <p:cNvSpPr txBox="1"/>
          <p:nvPr/>
        </p:nvSpPr>
        <p:spPr>
          <a:xfrm>
            <a:off x="7228582" y="2253040"/>
            <a:ext cx="939681" cy="400110"/>
          </a:xfrm>
          <a:prstGeom prst="rect">
            <a:avLst/>
          </a:prstGeom>
          <a:solidFill>
            <a:srgbClr val="FFFF00"/>
          </a:solidFill>
          <a:ln>
            <a:solidFill>
              <a:schemeClr val="tx1"/>
            </a:solidFill>
          </a:ln>
        </p:spPr>
        <p:txBody>
          <a:bodyPr wrap="none" rtlCol="0">
            <a:spAutoFit/>
          </a:bodyPr>
          <a:lstStyle/>
          <a:p>
            <a:r>
              <a:rPr lang="en-US" sz="2000" dirty="0">
                <a:latin typeface="Times New Roman" panose="02020603050405020304" pitchFamily="18" charset="0"/>
                <a:cs typeface="Times New Roman" panose="02020603050405020304" pitchFamily="18" charset="0"/>
              </a:rPr>
              <a:t>Refund</a:t>
            </a:r>
          </a:p>
        </p:txBody>
      </p:sp>
      <p:cxnSp>
        <p:nvCxnSpPr>
          <p:cNvPr id="9" name="Straight Arrow Connector 8">
            <a:extLst>
              <a:ext uri="{FF2B5EF4-FFF2-40B4-BE49-F238E27FC236}">
                <a16:creationId xmlns:a16="http://schemas.microsoft.com/office/drawing/2014/main" xmlns="" id="{E2CC33E2-3918-4753-AB49-2B0600A5AF17}"/>
              </a:ext>
            </a:extLst>
          </p:cNvPr>
          <p:cNvCxnSpPr>
            <a:cxnSpLocks/>
          </p:cNvCxnSpPr>
          <p:nvPr/>
        </p:nvCxnSpPr>
        <p:spPr>
          <a:xfrm flipH="1">
            <a:off x="6765061" y="2660119"/>
            <a:ext cx="463677" cy="544059"/>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xmlns="" id="{B0350805-6A49-4DA0-B3FD-5007624EBCD5}"/>
              </a:ext>
            </a:extLst>
          </p:cNvPr>
          <p:cNvCxnSpPr>
            <a:cxnSpLocks/>
            <a:endCxn id="20" idx="0"/>
          </p:cNvCxnSpPr>
          <p:nvPr/>
        </p:nvCxnSpPr>
        <p:spPr>
          <a:xfrm>
            <a:off x="8170197" y="2644022"/>
            <a:ext cx="873136" cy="560156"/>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xmlns="" id="{23F4AD7E-EF0C-4183-B0E4-537C345C98BA}"/>
              </a:ext>
            </a:extLst>
          </p:cNvPr>
          <p:cNvSpPr txBox="1"/>
          <p:nvPr/>
        </p:nvSpPr>
        <p:spPr>
          <a:xfrm>
            <a:off x="6657107" y="2624176"/>
            <a:ext cx="483146"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Yes</a:t>
            </a:r>
          </a:p>
        </p:txBody>
      </p:sp>
      <p:sp>
        <p:nvSpPr>
          <p:cNvPr id="15" name="TextBox 14">
            <a:extLst>
              <a:ext uri="{FF2B5EF4-FFF2-40B4-BE49-F238E27FC236}">
                <a16:creationId xmlns:a16="http://schemas.microsoft.com/office/drawing/2014/main" xmlns="" id="{98889ADC-A289-49C2-A316-8BC9683D6F7A}"/>
              </a:ext>
            </a:extLst>
          </p:cNvPr>
          <p:cNvSpPr txBox="1"/>
          <p:nvPr/>
        </p:nvSpPr>
        <p:spPr>
          <a:xfrm>
            <a:off x="8430367" y="2624176"/>
            <a:ext cx="434734"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No</a:t>
            </a:r>
          </a:p>
        </p:txBody>
      </p:sp>
      <p:sp>
        <p:nvSpPr>
          <p:cNvPr id="18" name="TextBox 17">
            <a:extLst>
              <a:ext uri="{FF2B5EF4-FFF2-40B4-BE49-F238E27FC236}">
                <a16:creationId xmlns:a16="http://schemas.microsoft.com/office/drawing/2014/main" xmlns="" id="{E6ABB376-22E0-48FB-ABFB-55C748385D75}"/>
              </a:ext>
            </a:extLst>
          </p:cNvPr>
          <p:cNvSpPr txBox="1"/>
          <p:nvPr/>
        </p:nvSpPr>
        <p:spPr>
          <a:xfrm>
            <a:off x="6545470" y="3206705"/>
            <a:ext cx="518091" cy="369332"/>
          </a:xfrm>
          <a:prstGeom prst="rect">
            <a:avLst/>
          </a:prstGeom>
          <a:solidFill>
            <a:schemeClr val="accent1">
              <a:lumMod val="60000"/>
              <a:lumOff val="40000"/>
            </a:schemeClr>
          </a:solidFill>
        </p:spPr>
        <p:txBody>
          <a:bodyPr wrap="none" rtlCol="0">
            <a:spAutoFit/>
          </a:bodyPr>
          <a:lstStyle/>
          <a:p>
            <a:r>
              <a:rPr lang="en-US" dirty="0">
                <a:latin typeface="Times New Roman" panose="02020603050405020304" pitchFamily="18" charset="0"/>
                <a:cs typeface="Times New Roman" panose="02020603050405020304" pitchFamily="18" charset="0"/>
              </a:rPr>
              <a:t>NO</a:t>
            </a:r>
          </a:p>
        </p:txBody>
      </p:sp>
      <p:sp>
        <p:nvSpPr>
          <p:cNvPr id="20" name="TextBox 19">
            <a:extLst>
              <a:ext uri="{FF2B5EF4-FFF2-40B4-BE49-F238E27FC236}">
                <a16:creationId xmlns:a16="http://schemas.microsoft.com/office/drawing/2014/main" xmlns="" id="{78153F85-8EEC-4FD2-A71A-4DC12CB9FEF5}"/>
              </a:ext>
            </a:extLst>
          </p:cNvPr>
          <p:cNvSpPr txBox="1"/>
          <p:nvPr/>
        </p:nvSpPr>
        <p:spPr>
          <a:xfrm>
            <a:off x="8598339" y="3204178"/>
            <a:ext cx="889987" cy="400110"/>
          </a:xfrm>
          <a:prstGeom prst="rect">
            <a:avLst/>
          </a:prstGeom>
          <a:solidFill>
            <a:srgbClr val="FFFF00"/>
          </a:solidFill>
          <a:ln>
            <a:solidFill>
              <a:schemeClr val="tx1"/>
            </a:solidFill>
          </a:ln>
        </p:spPr>
        <p:txBody>
          <a:bodyPr wrap="none" rtlCol="0">
            <a:spAutoFit/>
          </a:bodyPr>
          <a:lstStyle/>
          <a:p>
            <a:r>
              <a:rPr lang="en-US" sz="2000" dirty="0" smtClean="0">
                <a:latin typeface="Times New Roman" panose="02020603050405020304" pitchFamily="18" charset="0"/>
                <a:cs typeface="Times New Roman" panose="02020603050405020304" pitchFamily="18" charset="0"/>
              </a:rPr>
              <a:t>Mar St</a:t>
            </a:r>
            <a:endParaRPr lang="en-US" sz="2000" dirty="0">
              <a:latin typeface="Times New Roman" panose="02020603050405020304" pitchFamily="18" charset="0"/>
              <a:cs typeface="Times New Roman" panose="02020603050405020304" pitchFamily="18" charset="0"/>
            </a:endParaRPr>
          </a:p>
        </p:txBody>
      </p:sp>
      <p:cxnSp>
        <p:nvCxnSpPr>
          <p:cNvPr id="21" name="Straight Arrow Connector 20">
            <a:extLst>
              <a:ext uri="{FF2B5EF4-FFF2-40B4-BE49-F238E27FC236}">
                <a16:creationId xmlns:a16="http://schemas.microsoft.com/office/drawing/2014/main" xmlns="" id="{BF89C4C6-C584-4539-863C-4048A4AE0DC9}"/>
              </a:ext>
            </a:extLst>
          </p:cNvPr>
          <p:cNvCxnSpPr>
            <a:cxnSpLocks/>
            <a:endCxn id="28" idx="0"/>
          </p:cNvCxnSpPr>
          <p:nvPr/>
        </p:nvCxnSpPr>
        <p:spPr>
          <a:xfrm flipH="1">
            <a:off x="8222132" y="3606635"/>
            <a:ext cx="379746" cy="589767"/>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xmlns="" id="{5E0DB784-AD6C-4FEC-B6BB-3952F56C1CB7}"/>
              </a:ext>
            </a:extLst>
          </p:cNvPr>
          <p:cNvCxnSpPr>
            <a:cxnSpLocks/>
            <a:endCxn id="27" idx="0"/>
          </p:cNvCxnSpPr>
          <p:nvPr/>
        </p:nvCxnSpPr>
        <p:spPr>
          <a:xfrm>
            <a:off x="9422604" y="3586708"/>
            <a:ext cx="792224" cy="609694"/>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xmlns="" id="{09BC77D0-3C13-4F5C-859E-930ED4498738}"/>
              </a:ext>
            </a:extLst>
          </p:cNvPr>
          <p:cNvSpPr txBox="1"/>
          <p:nvPr/>
        </p:nvSpPr>
        <p:spPr>
          <a:xfrm>
            <a:off x="6745737" y="3629451"/>
            <a:ext cx="1749197"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Single, Divorced</a:t>
            </a:r>
          </a:p>
        </p:txBody>
      </p:sp>
      <p:sp>
        <p:nvSpPr>
          <p:cNvPr id="25" name="TextBox 24">
            <a:extLst>
              <a:ext uri="{FF2B5EF4-FFF2-40B4-BE49-F238E27FC236}">
                <a16:creationId xmlns:a16="http://schemas.microsoft.com/office/drawing/2014/main" xmlns="" id="{E160F84F-AAAA-4FA7-BB86-14574B133EAC}"/>
              </a:ext>
            </a:extLst>
          </p:cNvPr>
          <p:cNvSpPr txBox="1"/>
          <p:nvPr/>
        </p:nvSpPr>
        <p:spPr>
          <a:xfrm>
            <a:off x="9743385" y="3600279"/>
            <a:ext cx="942887"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Married</a:t>
            </a:r>
          </a:p>
        </p:txBody>
      </p:sp>
      <p:sp>
        <p:nvSpPr>
          <p:cNvPr id="27" name="TextBox 26">
            <a:extLst>
              <a:ext uri="{FF2B5EF4-FFF2-40B4-BE49-F238E27FC236}">
                <a16:creationId xmlns:a16="http://schemas.microsoft.com/office/drawing/2014/main" xmlns="" id="{694809A5-E074-4AC3-BC84-8F58AF1C5F4E}"/>
              </a:ext>
            </a:extLst>
          </p:cNvPr>
          <p:cNvSpPr txBox="1"/>
          <p:nvPr/>
        </p:nvSpPr>
        <p:spPr>
          <a:xfrm>
            <a:off x="9955782" y="4196402"/>
            <a:ext cx="518091" cy="369332"/>
          </a:xfrm>
          <a:prstGeom prst="rect">
            <a:avLst/>
          </a:prstGeom>
          <a:solidFill>
            <a:schemeClr val="accent1">
              <a:lumMod val="60000"/>
              <a:lumOff val="40000"/>
            </a:schemeClr>
          </a:solidFill>
        </p:spPr>
        <p:txBody>
          <a:bodyPr wrap="none" rtlCol="0">
            <a:spAutoFit/>
          </a:bodyPr>
          <a:lstStyle/>
          <a:p>
            <a:r>
              <a:rPr lang="en-US" dirty="0">
                <a:latin typeface="Times New Roman" panose="02020603050405020304" pitchFamily="18" charset="0"/>
                <a:cs typeface="Times New Roman" panose="02020603050405020304" pitchFamily="18" charset="0"/>
              </a:rPr>
              <a:t>NO</a:t>
            </a:r>
          </a:p>
        </p:txBody>
      </p:sp>
      <p:sp>
        <p:nvSpPr>
          <p:cNvPr id="28" name="TextBox 27">
            <a:extLst>
              <a:ext uri="{FF2B5EF4-FFF2-40B4-BE49-F238E27FC236}">
                <a16:creationId xmlns:a16="http://schemas.microsoft.com/office/drawing/2014/main" xmlns="" id="{4BDA2D64-1C4C-4FFB-A005-7D240B8AA073}"/>
              </a:ext>
            </a:extLst>
          </p:cNvPr>
          <p:cNvSpPr txBox="1"/>
          <p:nvPr/>
        </p:nvSpPr>
        <p:spPr>
          <a:xfrm>
            <a:off x="7743575" y="4196402"/>
            <a:ext cx="957113" cy="400110"/>
          </a:xfrm>
          <a:prstGeom prst="rect">
            <a:avLst/>
          </a:prstGeom>
          <a:solidFill>
            <a:srgbClr val="FFFF00"/>
          </a:solidFill>
          <a:ln>
            <a:solidFill>
              <a:schemeClr val="tx1"/>
            </a:solidFill>
          </a:ln>
        </p:spPr>
        <p:txBody>
          <a:bodyPr wrap="none" rtlCol="0">
            <a:spAutoFit/>
          </a:bodyPr>
          <a:lstStyle/>
          <a:p>
            <a:r>
              <a:rPr lang="en-US" sz="2000" dirty="0" smtClean="0">
                <a:latin typeface="Times New Roman" panose="02020603050405020304" pitchFamily="18" charset="0"/>
                <a:cs typeface="Times New Roman" panose="02020603050405020304" pitchFamily="18" charset="0"/>
              </a:rPr>
              <a:t>Tax </a:t>
            </a:r>
            <a:r>
              <a:rPr lang="en-US" sz="2000" dirty="0" err="1" smtClean="0">
                <a:latin typeface="Times New Roman" panose="02020603050405020304" pitchFamily="18" charset="0"/>
                <a:cs typeface="Times New Roman" panose="02020603050405020304" pitchFamily="18" charset="0"/>
              </a:rPr>
              <a:t>Inc</a:t>
            </a:r>
            <a:endParaRPr lang="en-US" sz="2000" dirty="0">
              <a:latin typeface="Times New Roman" panose="02020603050405020304" pitchFamily="18" charset="0"/>
              <a:cs typeface="Times New Roman" panose="02020603050405020304" pitchFamily="18" charset="0"/>
            </a:endParaRPr>
          </a:p>
        </p:txBody>
      </p:sp>
      <p:cxnSp>
        <p:nvCxnSpPr>
          <p:cNvPr id="29" name="Straight Arrow Connector 28">
            <a:extLst>
              <a:ext uri="{FF2B5EF4-FFF2-40B4-BE49-F238E27FC236}">
                <a16:creationId xmlns:a16="http://schemas.microsoft.com/office/drawing/2014/main" xmlns="" id="{C9850092-7E6D-4D6F-BBDB-3452479A180B}"/>
              </a:ext>
            </a:extLst>
          </p:cNvPr>
          <p:cNvCxnSpPr>
            <a:cxnSpLocks/>
            <a:endCxn id="31" idx="0"/>
          </p:cNvCxnSpPr>
          <p:nvPr/>
        </p:nvCxnSpPr>
        <p:spPr>
          <a:xfrm flipH="1">
            <a:off x="7219662" y="4601046"/>
            <a:ext cx="543690" cy="735528"/>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xmlns="" id="{DF24B5F6-55BD-4D2A-B3E0-A4656B9D7003}"/>
              </a:ext>
            </a:extLst>
          </p:cNvPr>
          <p:cNvCxnSpPr>
            <a:cxnSpLocks/>
          </p:cNvCxnSpPr>
          <p:nvPr/>
        </p:nvCxnSpPr>
        <p:spPr>
          <a:xfrm>
            <a:off x="8618407" y="4600691"/>
            <a:ext cx="704446" cy="724672"/>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xmlns="" id="{210D36EA-C95E-4F2E-AE1F-88C634791DFB}"/>
              </a:ext>
            </a:extLst>
          </p:cNvPr>
          <p:cNvSpPr txBox="1"/>
          <p:nvPr/>
        </p:nvSpPr>
        <p:spPr>
          <a:xfrm>
            <a:off x="6960616" y="5336574"/>
            <a:ext cx="518091" cy="369332"/>
          </a:xfrm>
          <a:prstGeom prst="rect">
            <a:avLst/>
          </a:prstGeom>
          <a:solidFill>
            <a:schemeClr val="accent1">
              <a:lumMod val="60000"/>
              <a:lumOff val="40000"/>
            </a:schemeClr>
          </a:solidFill>
        </p:spPr>
        <p:txBody>
          <a:bodyPr wrap="none" rtlCol="0">
            <a:spAutoFit/>
          </a:bodyPr>
          <a:lstStyle/>
          <a:p>
            <a:r>
              <a:rPr lang="en-US" dirty="0">
                <a:latin typeface="Times New Roman" panose="02020603050405020304" pitchFamily="18" charset="0"/>
                <a:cs typeface="Times New Roman" panose="02020603050405020304" pitchFamily="18" charset="0"/>
              </a:rPr>
              <a:t>NO</a:t>
            </a:r>
          </a:p>
        </p:txBody>
      </p:sp>
      <p:sp>
        <p:nvSpPr>
          <p:cNvPr id="32" name="TextBox 31">
            <a:extLst>
              <a:ext uri="{FF2B5EF4-FFF2-40B4-BE49-F238E27FC236}">
                <a16:creationId xmlns:a16="http://schemas.microsoft.com/office/drawing/2014/main" xmlns="" id="{C5CC520B-FC22-4818-A30F-B5056FF6BCF6}"/>
              </a:ext>
            </a:extLst>
          </p:cNvPr>
          <p:cNvSpPr txBox="1"/>
          <p:nvPr/>
        </p:nvSpPr>
        <p:spPr>
          <a:xfrm>
            <a:off x="9020065" y="5336574"/>
            <a:ext cx="620683" cy="369332"/>
          </a:xfrm>
          <a:prstGeom prst="rect">
            <a:avLst/>
          </a:prstGeom>
          <a:solidFill>
            <a:schemeClr val="accent1">
              <a:lumMod val="60000"/>
              <a:lumOff val="40000"/>
            </a:schemeClr>
          </a:solidFill>
        </p:spPr>
        <p:txBody>
          <a:bodyPr wrap="none" rtlCol="0">
            <a:spAutoFit/>
          </a:bodyPr>
          <a:lstStyle/>
          <a:p>
            <a:r>
              <a:rPr lang="en-US" dirty="0">
                <a:latin typeface="Times New Roman" panose="02020603050405020304" pitchFamily="18" charset="0"/>
                <a:cs typeface="Times New Roman" panose="02020603050405020304" pitchFamily="18" charset="0"/>
              </a:rPr>
              <a:t>YES</a:t>
            </a:r>
          </a:p>
        </p:txBody>
      </p:sp>
      <p:sp>
        <p:nvSpPr>
          <p:cNvPr id="33" name="TextBox 32">
            <a:extLst>
              <a:ext uri="{FF2B5EF4-FFF2-40B4-BE49-F238E27FC236}">
                <a16:creationId xmlns:a16="http://schemas.microsoft.com/office/drawing/2014/main" xmlns="" id="{1B6D9254-5FE1-4E43-A8A2-45D4B4E03C60}"/>
              </a:ext>
            </a:extLst>
          </p:cNvPr>
          <p:cNvSpPr txBox="1"/>
          <p:nvPr/>
        </p:nvSpPr>
        <p:spPr>
          <a:xfrm>
            <a:off x="8865101" y="4665786"/>
            <a:ext cx="76976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&gt; 80K</a:t>
            </a:r>
          </a:p>
        </p:txBody>
      </p:sp>
      <p:sp>
        <p:nvSpPr>
          <p:cNvPr id="34" name="TextBox 33">
            <a:extLst>
              <a:ext uri="{FF2B5EF4-FFF2-40B4-BE49-F238E27FC236}">
                <a16:creationId xmlns:a16="http://schemas.microsoft.com/office/drawing/2014/main" xmlns="" id="{A2432486-B8CB-4C7D-8B5F-38456415DED1}"/>
              </a:ext>
            </a:extLst>
          </p:cNvPr>
          <p:cNvSpPr txBox="1"/>
          <p:nvPr/>
        </p:nvSpPr>
        <p:spPr>
          <a:xfrm>
            <a:off x="6834779" y="4636648"/>
            <a:ext cx="76976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&lt; 80K</a:t>
            </a:r>
          </a:p>
        </p:txBody>
      </p:sp>
      <p:cxnSp>
        <p:nvCxnSpPr>
          <p:cNvPr id="36" name="Straight Arrow Connector 35">
            <a:extLst>
              <a:ext uri="{FF2B5EF4-FFF2-40B4-BE49-F238E27FC236}">
                <a16:creationId xmlns:a16="http://schemas.microsoft.com/office/drawing/2014/main" xmlns="" id="{B1219F69-D8E1-446A-B0CF-CCD2EB3815A3}"/>
              </a:ext>
            </a:extLst>
          </p:cNvPr>
          <p:cNvCxnSpPr>
            <a:cxnSpLocks/>
            <a:stCxn id="45" idx="2"/>
          </p:cNvCxnSpPr>
          <p:nvPr/>
        </p:nvCxnSpPr>
        <p:spPr>
          <a:xfrm flipH="1">
            <a:off x="8190044" y="1854422"/>
            <a:ext cx="1232560" cy="369644"/>
          </a:xfrm>
          <a:prstGeom prst="straightConnector1">
            <a:avLst/>
          </a:prstGeom>
          <a:ln>
            <a:prstDash val="dash"/>
            <a:tailEnd type="triangle" w="lg" len="lg"/>
          </a:ln>
        </p:spPr>
        <p:style>
          <a:lnRef idx="3">
            <a:schemeClr val="accent2"/>
          </a:lnRef>
          <a:fillRef idx="0">
            <a:schemeClr val="accent2"/>
          </a:fillRef>
          <a:effectRef idx="2">
            <a:schemeClr val="accent2"/>
          </a:effectRef>
          <a:fontRef idx="minor">
            <a:schemeClr val="tx1"/>
          </a:fontRef>
        </p:style>
      </p:cxnSp>
      <p:cxnSp>
        <p:nvCxnSpPr>
          <p:cNvPr id="39" name="Straight Arrow Connector 38">
            <a:extLst>
              <a:ext uri="{FF2B5EF4-FFF2-40B4-BE49-F238E27FC236}">
                <a16:creationId xmlns:a16="http://schemas.microsoft.com/office/drawing/2014/main" xmlns="" id="{71C5E06C-749B-40DF-BB13-EC2563BFD5E3}"/>
              </a:ext>
            </a:extLst>
          </p:cNvPr>
          <p:cNvCxnSpPr>
            <a:cxnSpLocks/>
          </p:cNvCxnSpPr>
          <p:nvPr/>
        </p:nvCxnSpPr>
        <p:spPr>
          <a:xfrm flipH="1">
            <a:off x="9125271" y="1745120"/>
            <a:ext cx="385744" cy="1471944"/>
          </a:xfrm>
          <a:prstGeom prst="straightConnector1">
            <a:avLst/>
          </a:prstGeom>
          <a:ln>
            <a:prstDash val="dash"/>
            <a:tailEnd type="triangle" w="lg" len="lg"/>
          </a:ln>
        </p:spPr>
        <p:style>
          <a:lnRef idx="3">
            <a:schemeClr val="accent2"/>
          </a:lnRef>
          <a:fillRef idx="0">
            <a:schemeClr val="accent2"/>
          </a:fillRef>
          <a:effectRef idx="2">
            <a:schemeClr val="accent2"/>
          </a:effectRef>
          <a:fontRef idx="minor">
            <a:schemeClr val="tx1"/>
          </a:fontRef>
        </p:style>
      </p:cxnSp>
      <p:cxnSp>
        <p:nvCxnSpPr>
          <p:cNvPr id="42" name="Straight Arrow Connector 41">
            <a:extLst>
              <a:ext uri="{FF2B5EF4-FFF2-40B4-BE49-F238E27FC236}">
                <a16:creationId xmlns:a16="http://schemas.microsoft.com/office/drawing/2014/main" xmlns="" id="{C6CF229A-1DE5-4864-93DF-17C7A319B2C1}"/>
              </a:ext>
            </a:extLst>
          </p:cNvPr>
          <p:cNvCxnSpPr>
            <a:cxnSpLocks/>
          </p:cNvCxnSpPr>
          <p:nvPr/>
        </p:nvCxnSpPr>
        <p:spPr>
          <a:xfrm flipH="1">
            <a:off x="8075480" y="1844807"/>
            <a:ext cx="1385298" cy="2347061"/>
          </a:xfrm>
          <a:prstGeom prst="straightConnector1">
            <a:avLst/>
          </a:prstGeom>
          <a:ln>
            <a:prstDash val="dash"/>
            <a:tailEnd type="triangle" w="lg" len="lg"/>
          </a:ln>
        </p:spPr>
        <p:style>
          <a:lnRef idx="3">
            <a:schemeClr val="accent2"/>
          </a:lnRef>
          <a:fillRef idx="0">
            <a:schemeClr val="accent2"/>
          </a:fillRef>
          <a:effectRef idx="2">
            <a:schemeClr val="accent2"/>
          </a:effectRef>
          <a:fontRef idx="minor">
            <a:schemeClr val="tx1"/>
          </a:fontRef>
        </p:style>
      </p:cxnSp>
      <p:sp>
        <p:nvSpPr>
          <p:cNvPr id="45" name="TextBox 44">
            <a:extLst>
              <a:ext uri="{FF2B5EF4-FFF2-40B4-BE49-F238E27FC236}">
                <a16:creationId xmlns:a16="http://schemas.microsoft.com/office/drawing/2014/main" xmlns="" id="{C49A067A-8ECC-4FA2-930D-BB0A7A7012C2}"/>
              </a:ext>
            </a:extLst>
          </p:cNvPr>
          <p:cNvSpPr txBox="1"/>
          <p:nvPr/>
        </p:nvSpPr>
        <p:spPr>
          <a:xfrm>
            <a:off x="8353914" y="1454312"/>
            <a:ext cx="2137380" cy="400110"/>
          </a:xfrm>
          <a:prstGeom prst="rect">
            <a:avLst/>
          </a:prstGeom>
          <a:solidFill>
            <a:schemeClr val="bg1"/>
          </a:solidFill>
          <a:ln>
            <a:solidFill>
              <a:schemeClr val="bg1"/>
            </a:solidFill>
          </a:ln>
        </p:spPr>
        <p:txBody>
          <a:bodyPr wrap="none" rtlCol="0">
            <a:spAutoFit/>
          </a:bodyPr>
          <a:lstStyle/>
          <a:p>
            <a:r>
              <a:rPr lang="en-US" sz="2000" dirty="0">
                <a:solidFill>
                  <a:srgbClr val="FF0000"/>
                </a:solidFill>
                <a:latin typeface="Times New Roman" panose="02020603050405020304" pitchFamily="18" charset="0"/>
                <a:cs typeface="Times New Roman" panose="02020603050405020304" pitchFamily="18" charset="0"/>
              </a:rPr>
              <a:t>Splitting Attributes</a:t>
            </a:r>
          </a:p>
        </p:txBody>
      </p:sp>
    </p:spTree>
    <p:extLst>
      <p:ext uri="{BB962C8B-B14F-4D97-AF65-F5344CB8AC3E}">
        <p14:creationId xmlns:p14="http://schemas.microsoft.com/office/powerpoint/2010/main" val="3278451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4" grpId="0"/>
      <p:bldP spid="15" grpId="0"/>
      <p:bldP spid="18" grpId="0" animBg="1"/>
      <p:bldP spid="20" grpId="0" animBg="1"/>
      <p:bldP spid="23" grpId="0"/>
      <p:bldP spid="25" grpId="0"/>
      <p:bldP spid="27" grpId="0" animBg="1"/>
      <p:bldP spid="28" grpId="0" animBg="1"/>
      <p:bldP spid="31" grpId="0" animBg="1"/>
      <p:bldP spid="32" grpId="0" animBg="1"/>
      <p:bldP spid="33" grpId="0"/>
      <p:bldP spid="34" grpId="0"/>
      <p:bldP spid="4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0230"/>
            <a:ext cx="10515600" cy="756745"/>
          </a:xfrm>
        </p:spPr>
        <p:txBody>
          <a:bodyPr>
            <a:normAutofit/>
          </a:bodyPr>
          <a:lstStyle/>
          <a:p>
            <a:pPr algn="ctr"/>
            <a:r>
              <a:rPr lang="en-US" sz="4000" dirty="0" smtClean="0">
                <a:latin typeface="Times New Roman" pitchFamily="18" charset="0"/>
                <a:cs typeface="Times New Roman" pitchFamily="18" charset="0"/>
              </a:rPr>
              <a:t>Classification and Regression Trees (CART)</a:t>
            </a:r>
            <a:endParaRPr lang="en-US" sz="4000" dirty="0">
              <a:latin typeface="Times New Roman" pitchFamily="18" charset="0"/>
              <a:cs typeface="Times New Roman" pitchFamily="18" charset="0"/>
            </a:endParaRPr>
          </a:p>
        </p:txBody>
      </p:sp>
      <p:pic>
        <p:nvPicPr>
          <p:cNvPr id="5" name="Content Placeholder 4">
            <a:extLst>
              <a:ext uri="{FF2B5EF4-FFF2-40B4-BE49-F238E27FC236}">
                <a16:creationId xmlns:a16="http://schemas.microsoft.com/office/drawing/2014/main" xmlns="" id="{0FCE3BA2-F4F8-4B24-AA78-29655CC9FF7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21211" y="1311508"/>
            <a:ext cx="3932767" cy="5434436"/>
          </a:xfrm>
        </p:spPr>
      </p:pic>
      <p:sp>
        <p:nvSpPr>
          <p:cNvPr id="6" name="Arrow: Right 5">
            <a:extLst>
              <a:ext uri="{FF2B5EF4-FFF2-40B4-BE49-F238E27FC236}">
                <a16:creationId xmlns:a16="http://schemas.microsoft.com/office/drawing/2014/main" xmlns="" id="{8D95E7CB-D5FB-4749-BBBA-AC32695CFBF7}"/>
              </a:ext>
            </a:extLst>
          </p:cNvPr>
          <p:cNvSpPr/>
          <p:nvPr/>
        </p:nvSpPr>
        <p:spPr>
          <a:xfrm>
            <a:off x="4677454" y="3613076"/>
            <a:ext cx="1348488" cy="341672"/>
          </a:xfrm>
          <a:prstGeom prst="rightArrow">
            <a:avLst/>
          </a:prstGeom>
          <a:solidFill>
            <a:srgbClr val="AA5E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xmlns="" id="{000422C5-3738-4C3C-8870-9446CC685394}"/>
              </a:ext>
            </a:extLst>
          </p:cNvPr>
          <p:cNvSpPr txBox="1"/>
          <p:nvPr/>
        </p:nvSpPr>
        <p:spPr>
          <a:xfrm>
            <a:off x="7331442" y="2228636"/>
            <a:ext cx="889987" cy="400110"/>
          </a:xfrm>
          <a:prstGeom prst="rect">
            <a:avLst/>
          </a:prstGeom>
          <a:solidFill>
            <a:srgbClr val="FFFF00"/>
          </a:solidFill>
          <a:ln>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prstClr val="black"/>
                </a:solidFill>
                <a:latin typeface="Times New Roman" panose="02020603050405020304" pitchFamily="18" charset="0"/>
                <a:cs typeface="Times New Roman" panose="02020603050405020304" pitchFamily="18" charset="0"/>
              </a:rPr>
              <a:t>Mar St</a:t>
            </a: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cxnSp>
        <p:nvCxnSpPr>
          <p:cNvPr id="37" name="Straight Arrow Connector 36">
            <a:extLst>
              <a:ext uri="{FF2B5EF4-FFF2-40B4-BE49-F238E27FC236}">
                <a16:creationId xmlns:a16="http://schemas.microsoft.com/office/drawing/2014/main" xmlns="" id="{E2CC33E2-3918-4753-AB49-2B0600A5AF17}"/>
              </a:ext>
            </a:extLst>
          </p:cNvPr>
          <p:cNvCxnSpPr>
            <a:cxnSpLocks/>
          </p:cNvCxnSpPr>
          <p:nvPr/>
        </p:nvCxnSpPr>
        <p:spPr>
          <a:xfrm flipH="1">
            <a:off x="6765062" y="2633544"/>
            <a:ext cx="573159" cy="570634"/>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xmlns="" id="{B0350805-6A49-4DA0-B3FD-5007624EBCD5}"/>
              </a:ext>
            </a:extLst>
          </p:cNvPr>
          <p:cNvCxnSpPr>
            <a:cxnSpLocks/>
            <a:endCxn id="44" idx="0"/>
          </p:cNvCxnSpPr>
          <p:nvPr/>
        </p:nvCxnSpPr>
        <p:spPr>
          <a:xfrm>
            <a:off x="8170197" y="2644022"/>
            <a:ext cx="897983" cy="560156"/>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40" name="TextBox 39">
            <a:extLst>
              <a:ext uri="{FF2B5EF4-FFF2-40B4-BE49-F238E27FC236}">
                <a16:creationId xmlns:a16="http://schemas.microsoft.com/office/drawing/2014/main" xmlns="" id="{23F4AD7E-EF0C-4183-B0E4-537C345C98BA}"/>
              </a:ext>
            </a:extLst>
          </p:cNvPr>
          <p:cNvSpPr txBox="1"/>
          <p:nvPr/>
        </p:nvSpPr>
        <p:spPr>
          <a:xfrm>
            <a:off x="8059543" y="3546406"/>
            <a:ext cx="483146"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Yes</a:t>
            </a:r>
          </a:p>
        </p:txBody>
      </p:sp>
      <p:sp>
        <p:nvSpPr>
          <p:cNvPr id="41" name="TextBox 40">
            <a:extLst>
              <a:ext uri="{FF2B5EF4-FFF2-40B4-BE49-F238E27FC236}">
                <a16:creationId xmlns:a16="http://schemas.microsoft.com/office/drawing/2014/main" xmlns="" id="{98889ADC-A289-49C2-A316-8BC9683D6F7A}"/>
              </a:ext>
            </a:extLst>
          </p:cNvPr>
          <p:cNvSpPr txBox="1"/>
          <p:nvPr/>
        </p:nvSpPr>
        <p:spPr>
          <a:xfrm>
            <a:off x="9664603" y="3601129"/>
            <a:ext cx="434734"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No</a:t>
            </a:r>
          </a:p>
        </p:txBody>
      </p:sp>
      <p:sp>
        <p:nvSpPr>
          <p:cNvPr id="43" name="TextBox 42">
            <a:extLst>
              <a:ext uri="{FF2B5EF4-FFF2-40B4-BE49-F238E27FC236}">
                <a16:creationId xmlns:a16="http://schemas.microsoft.com/office/drawing/2014/main" xmlns="" id="{E6ABB376-22E0-48FB-ABFB-55C748385D75}"/>
              </a:ext>
            </a:extLst>
          </p:cNvPr>
          <p:cNvSpPr txBox="1"/>
          <p:nvPr/>
        </p:nvSpPr>
        <p:spPr>
          <a:xfrm>
            <a:off x="6545470" y="3206705"/>
            <a:ext cx="518091" cy="369332"/>
          </a:xfrm>
          <a:prstGeom prst="rect">
            <a:avLst/>
          </a:prstGeom>
          <a:solidFill>
            <a:schemeClr val="accent1">
              <a:lumMod val="60000"/>
              <a:lumOff val="40000"/>
            </a:schemeClr>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NO</a:t>
            </a:r>
          </a:p>
        </p:txBody>
      </p:sp>
      <p:sp>
        <p:nvSpPr>
          <p:cNvPr id="44" name="TextBox 43">
            <a:extLst>
              <a:ext uri="{FF2B5EF4-FFF2-40B4-BE49-F238E27FC236}">
                <a16:creationId xmlns:a16="http://schemas.microsoft.com/office/drawing/2014/main" xmlns="" id="{78153F85-8EEC-4FD2-A71A-4DC12CB9FEF5}"/>
              </a:ext>
            </a:extLst>
          </p:cNvPr>
          <p:cNvSpPr txBox="1"/>
          <p:nvPr/>
        </p:nvSpPr>
        <p:spPr>
          <a:xfrm>
            <a:off x="8598339" y="3204178"/>
            <a:ext cx="939681" cy="400110"/>
          </a:xfrm>
          <a:prstGeom prst="rect">
            <a:avLst/>
          </a:prstGeom>
          <a:solidFill>
            <a:srgbClr val="FFFF00"/>
          </a:solidFill>
          <a:ln>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prstClr val="black"/>
                </a:solidFill>
                <a:latin typeface="Times New Roman" panose="02020603050405020304" pitchFamily="18" charset="0"/>
                <a:cs typeface="Times New Roman" panose="02020603050405020304" pitchFamily="18" charset="0"/>
              </a:rPr>
              <a:t>Refund</a:t>
            </a: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cxnSp>
        <p:nvCxnSpPr>
          <p:cNvPr id="46" name="Straight Arrow Connector 45">
            <a:extLst>
              <a:ext uri="{FF2B5EF4-FFF2-40B4-BE49-F238E27FC236}">
                <a16:creationId xmlns:a16="http://schemas.microsoft.com/office/drawing/2014/main" xmlns="" id="{BF89C4C6-C584-4539-863C-4048A4AE0DC9}"/>
              </a:ext>
            </a:extLst>
          </p:cNvPr>
          <p:cNvCxnSpPr>
            <a:cxnSpLocks/>
            <a:endCxn id="50" idx="0"/>
          </p:cNvCxnSpPr>
          <p:nvPr/>
        </p:nvCxnSpPr>
        <p:spPr>
          <a:xfrm flipH="1">
            <a:off x="8190044" y="3602651"/>
            <a:ext cx="411834" cy="598832"/>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xmlns="" id="{5E0DB784-AD6C-4FEC-B6BB-3952F56C1CB7}"/>
              </a:ext>
            </a:extLst>
          </p:cNvPr>
          <p:cNvCxnSpPr>
            <a:cxnSpLocks/>
          </p:cNvCxnSpPr>
          <p:nvPr/>
        </p:nvCxnSpPr>
        <p:spPr>
          <a:xfrm>
            <a:off x="9538896" y="3609182"/>
            <a:ext cx="427266" cy="503667"/>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48" name="TextBox 47">
            <a:extLst>
              <a:ext uri="{FF2B5EF4-FFF2-40B4-BE49-F238E27FC236}">
                <a16:creationId xmlns:a16="http://schemas.microsoft.com/office/drawing/2014/main" xmlns="" id="{09BC77D0-3C13-4F5C-859E-930ED4498738}"/>
              </a:ext>
            </a:extLst>
          </p:cNvPr>
          <p:cNvSpPr txBox="1"/>
          <p:nvPr/>
        </p:nvSpPr>
        <p:spPr>
          <a:xfrm>
            <a:off x="8350140" y="2547136"/>
            <a:ext cx="174919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Single, Divorced</a:t>
            </a:r>
          </a:p>
        </p:txBody>
      </p:sp>
      <p:sp>
        <p:nvSpPr>
          <p:cNvPr id="49" name="TextBox 48">
            <a:extLst>
              <a:ext uri="{FF2B5EF4-FFF2-40B4-BE49-F238E27FC236}">
                <a16:creationId xmlns:a16="http://schemas.microsoft.com/office/drawing/2014/main" xmlns="" id="{E160F84F-AAAA-4FA7-BB86-14574B133EAC}"/>
              </a:ext>
            </a:extLst>
          </p:cNvPr>
          <p:cNvSpPr txBox="1"/>
          <p:nvPr/>
        </p:nvSpPr>
        <p:spPr>
          <a:xfrm>
            <a:off x="6298163" y="2568840"/>
            <a:ext cx="94288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Married</a:t>
            </a:r>
          </a:p>
        </p:txBody>
      </p:sp>
      <p:sp>
        <p:nvSpPr>
          <p:cNvPr id="50" name="TextBox 49">
            <a:extLst>
              <a:ext uri="{FF2B5EF4-FFF2-40B4-BE49-F238E27FC236}">
                <a16:creationId xmlns:a16="http://schemas.microsoft.com/office/drawing/2014/main" xmlns="" id="{694809A5-E074-4AC3-BC84-8F58AF1C5F4E}"/>
              </a:ext>
            </a:extLst>
          </p:cNvPr>
          <p:cNvSpPr txBox="1"/>
          <p:nvPr/>
        </p:nvSpPr>
        <p:spPr>
          <a:xfrm>
            <a:off x="7930998" y="4201483"/>
            <a:ext cx="518091" cy="369332"/>
          </a:xfrm>
          <a:prstGeom prst="rect">
            <a:avLst/>
          </a:prstGeom>
          <a:solidFill>
            <a:schemeClr val="accent1">
              <a:lumMod val="60000"/>
              <a:lumOff val="4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NO</a:t>
            </a:r>
          </a:p>
        </p:txBody>
      </p:sp>
      <p:sp>
        <p:nvSpPr>
          <p:cNvPr id="51" name="TextBox 50">
            <a:extLst>
              <a:ext uri="{FF2B5EF4-FFF2-40B4-BE49-F238E27FC236}">
                <a16:creationId xmlns:a16="http://schemas.microsoft.com/office/drawing/2014/main" xmlns="" id="{4BDA2D64-1C4C-4FFB-A005-7D240B8AA073}"/>
              </a:ext>
            </a:extLst>
          </p:cNvPr>
          <p:cNvSpPr txBox="1"/>
          <p:nvPr/>
        </p:nvSpPr>
        <p:spPr>
          <a:xfrm>
            <a:off x="9565477" y="4114948"/>
            <a:ext cx="957113" cy="400110"/>
          </a:xfrm>
          <a:prstGeom prst="rect">
            <a:avLst/>
          </a:prstGeom>
          <a:solidFill>
            <a:srgbClr val="FFFF00"/>
          </a:solidFill>
          <a:ln>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Tax </a:t>
            </a:r>
            <a:r>
              <a:rPr kumimoji="0" lang="en-US" sz="20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mn-ea"/>
                <a:cs typeface="Times New Roman" panose="02020603050405020304" pitchFamily="18" charset="0"/>
              </a:rPr>
              <a:t>Inc</a:t>
            </a: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cxnSp>
        <p:nvCxnSpPr>
          <p:cNvPr id="52" name="Straight Arrow Connector 51">
            <a:extLst>
              <a:ext uri="{FF2B5EF4-FFF2-40B4-BE49-F238E27FC236}">
                <a16:creationId xmlns:a16="http://schemas.microsoft.com/office/drawing/2014/main" xmlns="" id="{C9850092-7E6D-4D6F-BBDB-3452479A180B}"/>
              </a:ext>
            </a:extLst>
          </p:cNvPr>
          <p:cNvCxnSpPr>
            <a:cxnSpLocks/>
          </p:cNvCxnSpPr>
          <p:nvPr/>
        </p:nvCxnSpPr>
        <p:spPr>
          <a:xfrm flipH="1">
            <a:off x="9020065" y="4522027"/>
            <a:ext cx="543690" cy="735528"/>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xmlns="" id="{DF24B5F6-55BD-4D2A-B3E0-A4656B9D7003}"/>
              </a:ext>
            </a:extLst>
          </p:cNvPr>
          <p:cNvCxnSpPr>
            <a:cxnSpLocks/>
          </p:cNvCxnSpPr>
          <p:nvPr/>
        </p:nvCxnSpPr>
        <p:spPr>
          <a:xfrm>
            <a:off x="10458414" y="4515058"/>
            <a:ext cx="490216" cy="742497"/>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54" name="TextBox 53">
            <a:extLst>
              <a:ext uri="{FF2B5EF4-FFF2-40B4-BE49-F238E27FC236}">
                <a16:creationId xmlns:a16="http://schemas.microsoft.com/office/drawing/2014/main" xmlns="" id="{210D36EA-C95E-4F2E-AE1F-88C634791DFB}"/>
              </a:ext>
            </a:extLst>
          </p:cNvPr>
          <p:cNvSpPr txBox="1"/>
          <p:nvPr/>
        </p:nvSpPr>
        <p:spPr>
          <a:xfrm>
            <a:off x="8773819" y="5265773"/>
            <a:ext cx="518091" cy="369332"/>
          </a:xfrm>
          <a:prstGeom prst="rect">
            <a:avLst/>
          </a:prstGeom>
          <a:solidFill>
            <a:schemeClr val="accent1">
              <a:lumMod val="60000"/>
              <a:lumOff val="40000"/>
            </a:schemeClr>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NO</a:t>
            </a:r>
          </a:p>
        </p:txBody>
      </p:sp>
      <p:sp>
        <p:nvSpPr>
          <p:cNvPr id="55" name="TextBox 54">
            <a:extLst>
              <a:ext uri="{FF2B5EF4-FFF2-40B4-BE49-F238E27FC236}">
                <a16:creationId xmlns:a16="http://schemas.microsoft.com/office/drawing/2014/main" xmlns="" id="{C5CC520B-FC22-4818-A30F-B5056FF6BCF6}"/>
              </a:ext>
            </a:extLst>
          </p:cNvPr>
          <p:cNvSpPr txBox="1"/>
          <p:nvPr/>
        </p:nvSpPr>
        <p:spPr>
          <a:xfrm>
            <a:off x="10638288" y="5257555"/>
            <a:ext cx="620683" cy="369332"/>
          </a:xfrm>
          <a:prstGeom prst="rect">
            <a:avLst/>
          </a:prstGeom>
          <a:solidFill>
            <a:schemeClr val="accent1">
              <a:lumMod val="60000"/>
              <a:lumOff val="40000"/>
            </a:schemeClr>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YES</a:t>
            </a:r>
          </a:p>
        </p:txBody>
      </p:sp>
      <p:sp>
        <p:nvSpPr>
          <p:cNvPr id="56" name="TextBox 55">
            <a:extLst>
              <a:ext uri="{FF2B5EF4-FFF2-40B4-BE49-F238E27FC236}">
                <a16:creationId xmlns:a16="http://schemas.microsoft.com/office/drawing/2014/main" xmlns="" id="{1B6D9254-5FE1-4E43-A8A2-45D4B4E03C60}"/>
              </a:ext>
            </a:extLst>
          </p:cNvPr>
          <p:cNvSpPr txBox="1"/>
          <p:nvPr/>
        </p:nvSpPr>
        <p:spPr>
          <a:xfrm>
            <a:off x="10618291" y="4629734"/>
            <a:ext cx="76976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&gt; 80K</a:t>
            </a:r>
          </a:p>
        </p:txBody>
      </p:sp>
      <p:sp>
        <p:nvSpPr>
          <p:cNvPr id="57" name="TextBox 56">
            <a:extLst>
              <a:ext uri="{FF2B5EF4-FFF2-40B4-BE49-F238E27FC236}">
                <a16:creationId xmlns:a16="http://schemas.microsoft.com/office/drawing/2014/main" xmlns="" id="{A2432486-B8CB-4C7D-8B5F-38456415DED1}"/>
              </a:ext>
            </a:extLst>
          </p:cNvPr>
          <p:cNvSpPr txBox="1"/>
          <p:nvPr/>
        </p:nvSpPr>
        <p:spPr>
          <a:xfrm>
            <a:off x="8598339" y="4611702"/>
            <a:ext cx="76976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&lt; 80K</a:t>
            </a:r>
          </a:p>
        </p:txBody>
      </p:sp>
      <p:cxnSp>
        <p:nvCxnSpPr>
          <p:cNvPr id="58" name="Straight Arrow Connector 57">
            <a:extLst>
              <a:ext uri="{FF2B5EF4-FFF2-40B4-BE49-F238E27FC236}">
                <a16:creationId xmlns:a16="http://schemas.microsoft.com/office/drawing/2014/main" xmlns="" id="{B1219F69-D8E1-446A-B0CF-CCD2EB3815A3}"/>
              </a:ext>
            </a:extLst>
          </p:cNvPr>
          <p:cNvCxnSpPr>
            <a:cxnSpLocks/>
            <a:stCxn id="61" idx="2"/>
          </p:cNvCxnSpPr>
          <p:nvPr/>
        </p:nvCxnSpPr>
        <p:spPr>
          <a:xfrm flipH="1">
            <a:off x="8190044" y="1854422"/>
            <a:ext cx="1232560" cy="369644"/>
          </a:xfrm>
          <a:prstGeom prst="straightConnector1">
            <a:avLst/>
          </a:prstGeom>
          <a:ln>
            <a:prstDash val="dash"/>
            <a:tailEnd type="triangle" w="lg" len="lg"/>
          </a:ln>
        </p:spPr>
        <p:style>
          <a:lnRef idx="3">
            <a:schemeClr val="accent2"/>
          </a:lnRef>
          <a:fillRef idx="0">
            <a:schemeClr val="accent2"/>
          </a:fillRef>
          <a:effectRef idx="2">
            <a:schemeClr val="accent2"/>
          </a:effectRef>
          <a:fontRef idx="minor">
            <a:schemeClr val="tx1"/>
          </a:fontRef>
        </p:style>
      </p:cxnSp>
      <p:cxnSp>
        <p:nvCxnSpPr>
          <p:cNvPr id="59" name="Straight Arrow Connector 58">
            <a:extLst>
              <a:ext uri="{FF2B5EF4-FFF2-40B4-BE49-F238E27FC236}">
                <a16:creationId xmlns:a16="http://schemas.microsoft.com/office/drawing/2014/main" xmlns="" id="{71C5E06C-749B-40DF-BB13-EC2563BFD5E3}"/>
              </a:ext>
            </a:extLst>
          </p:cNvPr>
          <p:cNvCxnSpPr>
            <a:cxnSpLocks/>
            <a:endCxn id="51" idx="0"/>
          </p:cNvCxnSpPr>
          <p:nvPr/>
        </p:nvCxnSpPr>
        <p:spPr>
          <a:xfrm>
            <a:off x="9548311" y="1844807"/>
            <a:ext cx="495723" cy="2270141"/>
          </a:xfrm>
          <a:prstGeom prst="straightConnector1">
            <a:avLst/>
          </a:prstGeom>
          <a:ln>
            <a:prstDash val="dash"/>
            <a:tailEnd type="triangle" w="lg" len="lg"/>
          </a:ln>
        </p:spPr>
        <p:style>
          <a:lnRef idx="3">
            <a:schemeClr val="accent2"/>
          </a:lnRef>
          <a:fillRef idx="0">
            <a:schemeClr val="accent2"/>
          </a:fillRef>
          <a:effectRef idx="2">
            <a:schemeClr val="accent2"/>
          </a:effectRef>
          <a:fontRef idx="minor">
            <a:schemeClr val="tx1"/>
          </a:fontRef>
        </p:style>
      </p:cxnSp>
      <p:cxnSp>
        <p:nvCxnSpPr>
          <p:cNvPr id="60" name="Straight Arrow Connector 59">
            <a:extLst>
              <a:ext uri="{FF2B5EF4-FFF2-40B4-BE49-F238E27FC236}">
                <a16:creationId xmlns:a16="http://schemas.microsoft.com/office/drawing/2014/main" xmlns="" id="{C6CF229A-1DE5-4864-93DF-17C7A319B2C1}"/>
              </a:ext>
            </a:extLst>
          </p:cNvPr>
          <p:cNvCxnSpPr>
            <a:cxnSpLocks/>
          </p:cNvCxnSpPr>
          <p:nvPr/>
        </p:nvCxnSpPr>
        <p:spPr>
          <a:xfrm flipH="1">
            <a:off x="9179670" y="1844807"/>
            <a:ext cx="281108" cy="1359371"/>
          </a:xfrm>
          <a:prstGeom prst="straightConnector1">
            <a:avLst/>
          </a:prstGeom>
          <a:ln>
            <a:prstDash val="dash"/>
            <a:tailEnd type="triangle" w="lg" len="lg"/>
          </a:ln>
        </p:spPr>
        <p:style>
          <a:lnRef idx="3">
            <a:schemeClr val="accent2"/>
          </a:lnRef>
          <a:fillRef idx="0">
            <a:schemeClr val="accent2"/>
          </a:fillRef>
          <a:effectRef idx="2">
            <a:schemeClr val="accent2"/>
          </a:effectRef>
          <a:fontRef idx="minor">
            <a:schemeClr val="tx1"/>
          </a:fontRef>
        </p:style>
      </p:cxnSp>
      <p:sp>
        <p:nvSpPr>
          <p:cNvPr id="61" name="TextBox 60">
            <a:extLst>
              <a:ext uri="{FF2B5EF4-FFF2-40B4-BE49-F238E27FC236}">
                <a16:creationId xmlns:a16="http://schemas.microsoft.com/office/drawing/2014/main" xmlns="" id="{C49A067A-8ECC-4FA2-930D-BB0A7A7012C2}"/>
              </a:ext>
            </a:extLst>
          </p:cNvPr>
          <p:cNvSpPr txBox="1"/>
          <p:nvPr/>
        </p:nvSpPr>
        <p:spPr>
          <a:xfrm>
            <a:off x="8353914" y="1454312"/>
            <a:ext cx="2137380" cy="400110"/>
          </a:xfrm>
          <a:prstGeom prst="rect">
            <a:avLst/>
          </a:prstGeom>
          <a:solidFill>
            <a:schemeClr val="bg1"/>
          </a:solidFill>
          <a:ln>
            <a:solidFill>
              <a:schemeClr val="bg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Splitting Attributes</a:t>
            </a:r>
          </a:p>
        </p:txBody>
      </p:sp>
    </p:spTree>
    <p:extLst>
      <p:ext uri="{BB962C8B-B14F-4D97-AF65-F5344CB8AC3E}">
        <p14:creationId xmlns:p14="http://schemas.microsoft.com/office/powerpoint/2010/main" val="2767214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5" grpId="0" animBg="1"/>
      <p:bldP spid="40" grpId="0"/>
      <p:bldP spid="41" grpId="0"/>
      <p:bldP spid="43" grpId="0" animBg="1"/>
      <p:bldP spid="44" grpId="0" animBg="1"/>
      <p:bldP spid="48" grpId="0"/>
      <p:bldP spid="49" grpId="0"/>
      <p:bldP spid="50" grpId="0" animBg="1"/>
      <p:bldP spid="51" grpId="0" animBg="1"/>
      <p:bldP spid="54" grpId="0" animBg="1"/>
      <p:bldP spid="55" grpId="0" animBg="1"/>
      <p:bldP spid="56" grpId="0"/>
      <p:bldP spid="57" grpId="0"/>
      <p:bldP spid="6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21296" y="657082"/>
            <a:ext cx="10515600" cy="1325563"/>
          </a:xfrm>
        </p:spPr>
        <p:txBody>
          <a:bodyPr/>
          <a:lstStyle/>
          <a:p>
            <a:pPr algn="ctr"/>
            <a:r>
              <a:rPr lang="en-US" b="1" dirty="0" smtClean="0">
                <a:latin typeface="Times New Roman" pitchFamily="18" charset="0"/>
                <a:cs typeface="Times New Roman" pitchFamily="18" charset="0"/>
              </a:rPr>
              <a:t>Implementation 1</a:t>
            </a:r>
            <a:endParaRPr lang="en-US" b="1" dirty="0">
              <a:latin typeface="Times New Roman" pitchFamily="18" charset="0"/>
              <a:cs typeface="Times New Roman" pitchFamily="18" charset="0"/>
            </a:endParaRPr>
          </a:p>
        </p:txBody>
      </p:sp>
      <p:sp>
        <p:nvSpPr>
          <p:cNvPr id="3" name="Title 3"/>
          <p:cNvSpPr txBox="1">
            <a:spLocks/>
          </p:cNvSpPr>
          <p:nvPr/>
        </p:nvSpPr>
        <p:spPr>
          <a:xfrm>
            <a:off x="761180" y="270750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4000"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5" name="Title 3"/>
              <p:cNvSpPr txBox="1">
                <a:spLocks/>
              </p:cNvSpPr>
              <p:nvPr/>
            </p:nvSpPr>
            <p:spPr>
              <a:xfrm>
                <a:off x="853633" y="2972314"/>
                <a:ext cx="10515600" cy="26182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000" dirty="0" smtClean="0">
                    <a:latin typeface="Times New Roman" pitchFamily="18" charset="0"/>
                    <a:cs typeface="Times New Roman" pitchFamily="18" charset="0"/>
                  </a:rPr>
                  <a:t>Download one file named: </a:t>
                </a:r>
              </a:p>
              <a:p>
                <a:pPr algn="ctr"/>
                <a:r>
                  <a:rPr lang="en-US" sz="3000" dirty="0" smtClean="0">
                    <a:latin typeface="Times New Roman" pitchFamily="18" charset="0"/>
                    <a:cs typeface="Times New Roman" pitchFamily="18" charset="0"/>
                  </a:rPr>
                  <a:t>“Tree_Based_New.py”</a:t>
                </a:r>
                <a:endParaRPr lang="en-US" sz="3000" dirty="0">
                  <a:latin typeface="Times New Roman" pitchFamily="18" charset="0"/>
                  <a:cs typeface="Times New Roman" pitchFamily="18" charset="0"/>
                </a:endParaRPr>
              </a:p>
              <a:p>
                <a:pPr algn="ctr"/>
                <a:r>
                  <a:rPr lang="en-US" sz="3000" dirty="0" smtClean="0">
                    <a:latin typeface="Times New Roman" pitchFamily="18" charset="0"/>
                    <a:cs typeface="Times New Roman" pitchFamily="18" charset="0"/>
                  </a:rPr>
                  <a:t>Right click the file </a:t>
                </a:r>
                <a14:m>
                  <m:oMath xmlns:m="http://schemas.openxmlformats.org/officeDocument/2006/math">
                    <m:r>
                      <a:rPr lang="en-US" sz="3000" i="1" smtClean="0">
                        <a:latin typeface="Cambria Math"/>
                        <a:ea typeface="Cambria Math"/>
                        <a:cs typeface="Times New Roman" pitchFamily="18" charset="0"/>
                      </a:rPr>
                      <m:t>→</m:t>
                    </m:r>
                  </m:oMath>
                </a14:m>
                <a:r>
                  <a:rPr lang="en-US" sz="3000" dirty="0" smtClean="0">
                    <a:latin typeface="Times New Roman" pitchFamily="18" charset="0"/>
                    <a:cs typeface="Times New Roman" pitchFamily="18" charset="0"/>
                  </a:rPr>
                  <a:t> Save Link As</a:t>
                </a:r>
                <a:r>
                  <a:rPr lang="en-US" sz="3000" dirty="0">
                    <a:ea typeface="Cambria Math"/>
                    <a:cs typeface="Times New Roman" pitchFamily="18" charset="0"/>
                  </a:rPr>
                  <a:t> </a:t>
                </a:r>
                <a14:m>
                  <m:oMath xmlns:m="http://schemas.openxmlformats.org/officeDocument/2006/math">
                    <m:r>
                      <a:rPr lang="en-US" sz="3000" i="1">
                        <a:latin typeface="Cambria Math"/>
                        <a:ea typeface="Cambria Math"/>
                        <a:cs typeface="Times New Roman" pitchFamily="18" charset="0"/>
                      </a:rPr>
                      <m:t>→</m:t>
                    </m:r>
                  </m:oMath>
                </a14:m>
                <a:r>
                  <a:rPr lang="en-US" sz="3000" dirty="0" smtClean="0">
                    <a:latin typeface="Times New Roman" pitchFamily="18" charset="0"/>
                    <a:cs typeface="Times New Roman" pitchFamily="18" charset="0"/>
                  </a:rPr>
                  <a:t> Put it on Desktop</a:t>
                </a:r>
              </a:p>
              <a:p>
                <a:pPr algn="ctr"/>
                <a:endParaRPr lang="en-US" sz="3000" dirty="0" smtClean="0">
                  <a:latin typeface="Times New Roman" pitchFamily="18" charset="0"/>
                  <a:cs typeface="Times New Roman" pitchFamily="18" charset="0"/>
                </a:endParaRPr>
              </a:p>
              <a:p>
                <a:pPr algn="ctr"/>
                <a:r>
                  <a:rPr lang="en-US" sz="3000" dirty="0" smtClean="0">
                    <a:latin typeface="Times New Roman" pitchFamily="18" charset="0"/>
                    <a:cs typeface="Times New Roman" pitchFamily="18" charset="0"/>
                  </a:rPr>
                  <a:t>Open Anaconda Navigator </a:t>
                </a:r>
                <a14:m>
                  <m:oMath xmlns:m="http://schemas.openxmlformats.org/officeDocument/2006/math">
                    <m:r>
                      <a:rPr lang="en-US" sz="3000" i="1">
                        <a:solidFill>
                          <a:prstClr val="black"/>
                        </a:solidFill>
                        <a:latin typeface="Cambria Math"/>
                        <a:ea typeface="Cambria Math"/>
                        <a:cs typeface="Times New Roman" pitchFamily="18" charset="0"/>
                      </a:rPr>
                      <m:t>→</m:t>
                    </m:r>
                  </m:oMath>
                </a14:m>
                <a:r>
                  <a:rPr lang="en-US" sz="3000" dirty="0" smtClean="0">
                    <a:latin typeface="Times New Roman" pitchFamily="18" charset="0"/>
                    <a:cs typeface="Times New Roman" pitchFamily="18" charset="0"/>
                  </a:rPr>
                  <a:t> Launch Spyder </a:t>
                </a:r>
                <a14:m>
                  <m:oMath xmlns:m="http://schemas.openxmlformats.org/officeDocument/2006/math">
                    <m:r>
                      <a:rPr lang="en-US" sz="3000" i="1">
                        <a:solidFill>
                          <a:prstClr val="black"/>
                        </a:solidFill>
                        <a:latin typeface="Cambria Math"/>
                        <a:ea typeface="Cambria Math"/>
                        <a:cs typeface="Times New Roman" pitchFamily="18" charset="0"/>
                      </a:rPr>
                      <m:t>→</m:t>
                    </m:r>
                  </m:oMath>
                </a14:m>
                <a:r>
                  <a:rPr lang="en-US" sz="3000" dirty="0" smtClean="0">
                    <a:latin typeface="Times New Roman" pitchFamily="18" charset="0"/>
                    <a:cs typeface="Times New Roman" pitchFamily="18" charset="0"/>
                  </a:rPr>
                  <a:t> Left click File button</a:t>
                </a:r>
                <a:r>
                  <a:rPr lang="en-US" sz="3000" dirty="0">
                    <a:solidFill>
                      <a:prstClr val="black"/>
                    </a:solidFill>
                    <a:latin typeface="Calibri"/>
                    <a:ea typeface="Cambria Math"/>
                    <a:cs typeface="Times New Roman" pitchFamily="18" charset="0"/>
                  </a:rPr>
                  <a:t> </a:t>
                </a:r>
                <a14:m>
                  <m:oMath xmlns:m="http://schemas.openxmlformats.org/officeDocument/2006/math">
                    <m:r>
                      <a:rPr lang="en-US" sz="3000" i="1">
                        <a:solidFill>
                          <a:prstClr val="black"/>
                        </a:solidFill>
                        <a:latin typeface="Cambria Math"/>
                        <a:ea typeface="Cambria Math"/>
                        <a:cs typeface="Times New Roman" pitchFamily="18" charset="0"/>
                      </a:rPr>
                      <m:t>→</m:t>
                    </m:r>
                  </m:oMath>
                </a14:m>
                <a:r>
                  <a:rPr lang="en-US" sz="3000" dirty="0" smtClean="0">
                    <a:latin typeface="Times New Roman" pitchFamily="18" charset="0"/>
                    <a:cs typeface="Times New Roman" pitchFamily="18" charset="0"/>
                  </a:rPr>
                  <a:t> Left click Open button, find this file and open it </a:t>
                </a:r>
              </a:p>
            </p:txBody>
          </p:sp>
        </mc:Choice>
        <mc:Fallback xmlns="">
          <p:sp>
            <p:nvSpPr>
              <p:cNvPr id="5" name="Title 3"/>
              <p:cNvSpPr txBox="1">
                <a:spLocks noRot="1" noChangeAspect="1" noMove="1" noResize="1" noEditPoints="1" noAdjustHandles="1" noChangeArrowheads="1" noChangeShapeType="1" noTextEdit="1"/>
              </p:cNvSpPr>
              <p:nvPr/>
            </p:nvSpPr>
            <p:spPr>
              <a:xfrm>
                <a:off x="853633" y="2972314"/>
                <a:ext cx="10515600" cy="2618257"/>
              </a:xfrm>
              <a:prstGeom prst="rect">
                <a:avLst/>
              </a:prstGeom>
              <a:blipFill rotWithShape="1">
                <a:blip r:embed="rId3"/>
                <a:stretch>
                  <a:fillRect t="-3730" b="-5828"/>
                </a:stretch>
              </a:blipFill>
            </p:spPr>
            <p:txBody>
              <a:bodyPr/>
              <a:lstStyle/>
              <a:p>
                <a:r>
                  <a:rPr lang="en-US">
                    <a:noFill/>
                  </a:rPr>
                  <a:t> </a:t>
                </a:r>
              </a:p>
            </p:txBody>
          </p:sp>
        </mc:Fallback>
      </mc:AlternateContent>
      <p:sp>
        <p:nvSpPr>
          <p:cNvPr id="2" name="Rectangle 1"/>
          <p:cNvSpPr/>
          <p:nvPr/>
        </p:nvSpPr>
        <p:spPr>
          <a:xfrm>
            <a:off x="4004840" y="2184289"/>
            <a:ext cx="4444678" cy="553998"/>
          </a:xfrm>
          <a:prstGeom prst="rect">
            <a:avLst/>
          </a:prstGeom>
        </p:spPr>
        <p:txBody>
          <a:bodyPr wrap="square">
            <a:spAutoFit/>
          </a:bodyPr>
          <a:lstStyle/>
          <a:p>
            <a:r>
              <a:rPr lang="en-US" sz="3000" dirty="0">
                <a:latin typeface="Times New Roman" pitchFamily="18" charset="0"/>
                <a:cs typeface="Times New Roman" pitchFamily="18" charset="0"/>
                <a:hlinkClick r:id="rId4"/>
              </a:rPr>
              <a:t>http://bit.ly/Datafest19_ML</a:t>
            </a:r>
            <a:endParaRPr lang="en-US" sz="3000" dirty="0">
              <a:latin typeface="Times New Roman" pitchFamily="18" charset="0"/>
              <a:cs typeface="Times New Roman" pitchFamily="18" charset="0"/>
            </a:endParaRPr>
          </a:p>
        </p:txBody>
      </p:sp>
    </p:spTree>
    <p:extLst>
      <p:ext uri="{BB962C8B-B14F-4D97-AF65-F5344CB8AC3E}">
        <p14:creationId xmlns:p14="http://schemas.microsoft.com/office/powerpoint/2010/main" val="32994912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19665"/>
          </a:xfrm>
        </p:spPr>
        <p:txBody>
          <a:bodyPr>
            <a:normAutofit/>
          </a:bodyPr>
          <a:lstStyle/>
          <a:p>
            <a:pPr algn="ctr"/>
            <a:r>
              <a:rPr lang="en-US" sz="3400" dirty="0" smtClean="0">
                <a:latin typeface="Times New Roman" pitchFamily="18" charset="0"/>
                <a:cs typeface="Times New Roman" pitchFamily="18" charset="0"/>
              </a:rPr>
              <a:t>EXERCISE 1 CART</a:t>
            </a:r>
            <a:endParaRPr lang="en-US" sz="3400" dirty="0">
              <a:latin typeface="Times New Roman" pitchFamily="18" charset="0"/>
              <a:cs typeface="Times New Roman" pitchFamily="18" charset="0"/>
            </a:endParaRPr>
          </a:p>
        </p:txBody>
      </p:sp>
      <p:sp>
        <p:nvSpPr>
          <p:cNvPr id="4" name="Content Placeholder 3"/>
          <p:cNvSpPr>
            <a:spLocks noGrp="1"/>
          </p:cNvSpPr>
          <p:nvPr>
            <p:ph idx="1"/>
          </p:nvPr>
        </p:nvSpPr>
        <p:spPr>
          <a:xfrm>
            <a:off x="856527" y="1246890"/>
            <a:ext cx="10706582" cy="5327529"/>
          </a:xfrm>
        </p:spPr>
        <p:txBody>
          <a:bodyPr>
            <a:noAutofit/>
          </a:bodyPr>
          <a:lstStyle/>
          <a:p>
            <a:pPr marL="0" indent="0">
              <a:lnSpc>
                <a:spcPct val="100000"/>
              </a:lnSpc>
              <a:spcBef>
                <a:spcPts val="0"/>
              </a:spcBef>
              <a:buNone/>
            </a:pPr>
            <a:r>
              <a:rPr lang="en-US" sz="2000" dirty="0" smtClean="0">
                <a:latin typeface="Times New Roman" pitchFamily="18" charset="0"/>
                <a:cs typeface="Times New Roman" pitchFamily="18" charset="0"/>
              </a:rPr>
              <a:t>1</a:t>
            </a:r>
            <a:r>
              <a:rPr lang="en-US" sz="2000" dirty="0">
                <a:latin typeface="Times New Roman" pitchFamily="18" charset="0"/>
                <a:cs typeface="Times New Roman" pitchFamily="18" charset="0"/>
              </a:rPr>
              <a:t>) Explore the dataset: a. print out the first 10 records;</a:t>
            </a:r>
          </a:p>
          <a:p>
            <a:pPr marL="0" indent="0">
              <a:lnSpc>
                <a:spcPct val="100000"/>
              </a:lnSpc>
              <a:spcBef>
                <a:spcPts val="0"/>
              </a:spcBef>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b</a:t>
            </a:r>
            <a:r>
              <a:rPr lang="en-US" sz="2000" dirty="0">
                <a:latin typeface="Times New Roman" pitchFamily="18" charset="0"/>
                <a:cs typeface="Times New Roman" pitchFamily="18" charset="0"/>
              </a:rPr>
              <a:t>. print out the class distribution.</a:t>
            </a:r>
          </a:p>
          <a:p>
            <a:pPr>
              <a:lnSpc>
                <a:spcPct val="100000"/>
              </a:lnSpc>
              <a:spcBef>
                <a:spcPts val="0"/>
              </a:spcBef>
            </a:pPr>
            <a:endParaRPr lang="en-US" sz="2000" dirty="0">
              <a:latin typeface="Times New Roman" pitchFamily="18" charset="0"/>
              <a:cs typeface="Times New Roman" pitchFamily="18" charset="0"/>
            </a:endParaRPr>
          </a:p>
          <a:p>
            <a:pPr marL="0" indent="0">
              <a:lnSpc>
                <a:spcPct val="100000"/>
              </a:lnSpc>
              <a:spcBef>
                <a:spcPts val="0"/>
              </a:spcBef>
              <a:buNone/>
            </a:pPr>
            <a:r>
              <a:rPr lang="en-US" sz="2000" dirty="0" smtClean="0">
                <a:latin typeface="Times New Roman" pitchFamily="18" charset="0"/>
                <a:cs typeface="Times New Roman" pitchFamily="18" charset="0"/>
              </a:rPr>
              <a:t>2</a:t>
            </a:r>
            <a:r>
              <a:rPr lang="en-US" sz="2000" dirty="0">
                <a:latin typeface="Times New Roman" pitchFamily="18" charset="0"/>
                <a:cs typeface="Times New Roman" pitchFamily="18" charset="0"/>
              </a:rPr>
              <a:t>) Preprocess the dataset: a. separate feature columns from the class label column;</a:t>
            </a:r>
          </a:p>
          <a:p>
            <a:pPr marL="0" indent="0">
              <a:lnSpc>
                <a:spcPct val="100000"/>
              </a:lnSpc>
              <a:spcBef>
                <a:spcPts val="0"/>
              </a:spcBef>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b</a:t>
            </a:r>
            <a:r>
              <a:rPr lang="en-US" sz="2000" dirty="0">
                <a:latin typeface="Times New Roman" pitchFamily="18" charset="0"/>
                <a:cs typeface="Times New Roman" pitchFamily="18" charset="0"/>
              </a:rPr>
              <a:t>. separate data into a training and testing sets at ratio </a:t>
            </a:r>
            <a:r>
              <a:rPr lang="en-US" sz="2000" dirty="0" smtClean="0">
                <a:latin typeface="Times New Roman" pitchFamily="18" charset="0"/>
                <a:cs typeface="Times New Roman" pitchFamily="18" charset="0"/>
              </a:rPr>
              <a:t>8:2;</a:t>
            </a:r>
          </a:p>
          <a:p>
            <a:pPr marL="0" indent="0">
              <a:lnSpc>
                <a:spcPct val="100000"/>
              </a:lnSpc>
              <a:spcBef>
                <a:spcPts val="0"/>
              </a:spcBef>
              <a:buNone/>
            </a:pPr>
            <a:r>
              <a:rPr lang="en-US" sz="2000" dirty="0">
                <a:latin typeface="Times New Roman" pitchFamily="18" charset="0"/>
                <a:cs typeface="Times New Roman" pitchFamily="18" charset="0"/>
              </a:rPr>
              <a:t>		             c. reshape the class column into an 1d array for both training and testing sets.	</a:t>
            </a:r>
            <a:endParaRPr lang="en-US" sz="2000" dirty="0" smtClean="0">
              <a:latin typeface="Times New Roman" pitchFamily="18" charset="0"/>
              <a:cs typeface="Times New Roman" pitchFamily="18" charset="0"/>
            </a:endParaRPr>
          </a:p>
          <a:p>
            <a:pPr marL="0" indent="0">
              <a:lnSpc>
                <a:spcPct val="100000"/>
              </a:lnSpc>
              <a:spcBef>
                <a:spcPts val="0"/>
              </a:spcBef>
              <a:buNone/>
            </a:pPr>
            <a:r>
              <a:rPr lang="en-US" sz="2000" dirty="0" smtClean="0">
                <a:latin typeface="Times New Roman" pitchFamily="18" charset="0"/>
                <a:cs typeface="Times New Roman" pitchFamily="18" charset="0"/>
              </a:rPr>
              <a:t>3</a:t>
            </a:r>
            <a:r>
              <a:rPr lang="en-US" sz="2000" dirty="0">
                <a:latin typeface="Times New Roman" pitchFamily="18" charset="0"/>
                <a:cs typeface="Times New Roman" pitchFamily="18" charset="0"/>
              </a:rPr>
              <a:t>) Build a DEFAULT CART model and report its accuracy performance.</a:t>
            </a:r>
          </a:p>
          <a:p>
            <a:pPr>
              <a:lnSpc>
                <a:spcPct val="100000"/>
              </a:lnSpc>
              <a:spcBef>
                <a:spcPts val="0"/>
              </a:spcBef>
            </a:pPr>
            <a:endParaRPr lang="en-US" sz="2000" dirty="0">
              <a:latin typeface="Times New Roman" pitchFamily="18" charset="0"/>
              <a:cs typeface="Times New Roman" pitchFamily="18" charset="0"/>
            </a:endParaRPr>
          </a:p>
          <a:p>
            <a:pPr marL="0" indent="0">
              <a:lnSpc>
                <a:spcPct val="100000"/>
              </a:lnSpc>
              <a:spcBef>
                <a:spcPts val="0"/>
              </a:spcBef>
              <a:buNone/>
            </a:pPr>
            <a:r>
              <a:rPr lang="en-US" sz="2000" dirty="0" smtClean="0">
                <a:latin typeface="Times New Roman" pitchFamily="18" charset="0"/>
                <a:cs typeface="Times New Roman" pitchFamily="18" charset="0"/>
              </a:rPr>
              <a:t>4</a:t>
            </a:r>
            <a:r>
              <a:rPr lang="en-US" sz="2000" dirty="0">
                <a:latin typeface="Times New Roman" pitchFamily="18" charset="0"/>
                <a:cs typeface="Times New Roman" pitchFamily="18" charset="0"/>
              </a:rPr>
              <a:t>) Use grid search method with 5-fold cross-validation to find the best tree </a:t>
            </a:r>
            <a:r>
              <a:rPr lang="en-US" sz="2000" dirty="0" smtClean="0">
                <a:latin typeface="Times New Roman" pitchFamily="18" charset="0"/>
                <a:cs typeface="Times New Roman" pitchFamily="18" charset="0"/>
              </a:rPr>
              <a:t>parameters and </a:t>
            </a:r>
            <a:r>
              <a:rPr lang="en-US" sz="2000" dirty="0">
                <a:latin typeface="Times New Roman" pitchFamily="18" charset="0"/>
                <a:cs typeface="Times New Roman" pitchFamily="18" charset="0"/>
              </a:rPr>
              <a:t>setting </a:t>
            </a:r>
            <a:r>
              <a:rPr lang="en-US" sz="2000" dirty="0" smtClean="0">
                <a:latin typeface="Times New Roman" pitchFamily="18" charset="0"/>
                <a:cs typeface="Times New Roman" pitchFamily="18" charset="0"/>
              </a:rPr>
              <a:t>as well as </a:t>
            </a:r>
            <a:r>
              <a:rPr lang="en-US" sz="2000" dirty="0">
                <a:latin typeface="Times New Roman" pitchFamily="18" charset="0"/>
                <a:cs typeface="Times New Roman" pitchFamily="18" charset="0"/>
              </a:rPr>
              <a:t>corresponding mean accuracy</a:t>
            </a:r>
            <a:r>
              <a:rPr lang="en-US" sz="2000" dirty="0" smtClean="0">
                <a:latin typeface="Times New Roman" pitchFamily="18" charset="0"/>
                <a:cs typeface="Times New Roman" pitchFamily="18" charset="0"/>
              </a:rPr>
              <a:t>. You could choose parameters different from those used in demonstration.   </a:t>
            </a:r>
            <a:endParaRPr lang="en-US" sz="2000" dirty="0">
              <a:latin typeface="Times New Roman" pitchFamily="18" charset="0"/>
              <a:cs typeface="Times New Roman" pitchFamily="18" charset="0"/>
            </a:endParaRPr>
          </a:p>
          <a:p>
            <a:pPr marL="0" indent="0">
              <a:lnSpc>
                <a:spcPct val="100000"/>
              </a:lnSpc>
              <a:spcBef>
                <a:spcPts val="0"/>
              </a:spcBef>
              <a:buNone/>
            </a:pPr>
            <a:endParaRPr lang="en-US" sz="2000" dirty="0" smtClean="0">
              <a:latin typeface="Times New Roman" pitchFamily="18" charset="0"/>
              <a:cs typeface="Times New Roman" pitchFamily="18" charset="0"/>
            </a:endParaRPr>
          </a:p>
          <a:p>
            <a:pPr marL="0" indent="0">
              <a:lnSpc>
                <a:spcPct val="100000"/>
              </a:lnSpc>
              <a:spcBef>
                <a:spcPts val="0"/>
              </a:spcBef>
              <a:buNone/>
            </a:pPr>
            <a:r>
              <a:rPr lang="en-US" sz="2000" dirty="0" smtClean="0">
                <a:latin typeface="Times New Roman" pitchFamily="18" charset="0"/>
                <a:cs typeface="Times New Roman" pitchFamily="18" charset="0"/>
              </a:rPr>
              <a:t>5</a:t>
            </a:r>
            <a:r>
              <a:rPr lang="en-US" sz="2000" dirty="0">
                <a:latin typeface="Times New Roman" pitchFamily="18" charset="0"/>
                <a:cs typeface="Times New Roman" pitchFamily="18" charset="0"/>
              </a:rPr>
              <a:t>) Report accuracy performance of the optimal tree. Compare this performance with that of the default tree.</a:t>
            </a:r>
          </a:p>
          <a:p>
            <a:pPr marL="0" indent="0">
              <a:lnSpc>
                <a:spcPct val="100000"/>
              </a:lnSpc>
              <a:spcBef>
                <a:spcPts val="0"/>
              </a:spcBef>
              <a:buNone/>
            </a:pPr>
            <a:endParaRPr lang="en-US" sz="2000" dirty="0">
              <a:latin typeface="Times New Roman" pitchFamily="18" charset="0"/>
              <a:cs typeface="Times New Roman" pitchFamily="18" charset="0"/>
            </a:endParaRPr>
          </a:p>
          <a:p>
            <a:pPr marL="0" indent="0">
              <a:lnSpc>
                <a:spcPct val="100000"/>
              </a:lnSpc>
              <a:spcBef>
                <a:spcPts val="0"/>
              </a:spcBef>
              <a:buNone/>
            </a:pPr>
            <a:r>
              <a:rPr lang="en-US" sz="2000" dirty="0" smtClean="0">
                <a:latin typeface="Times New Roman" pitchFamily="18" charset="0"/>
                <a:cs typeface="Times New Roman" pitchFamily="18" charset="0"/>
              </a:rPr>
              <a:t>6</a:t>
            </a:r>
            <a:r>
              <a:rPr lang="en-US" sz="2000" dirty="0">
                <a:latin typeface="Times New Roman" pitchFamily="18" charset="0"/>
                <a:cs typeface="Times New Roman" pitchFamily="18" charset="0"/>
              </a:rPr>
              <a:t>) (Optional) Report feature </a:t>
            </a:r>
            <a:r>
              <a:rPr lang="en-US" sz="2000" dirty="0" smtClean="0">
                <a:latin typeface="Times New Roman" pitchFamily="18" charset="0"/>
                <a:cs typeface="Times New Roman" pitchFamily="18" charset="0"/>
              </a:rPr>
              <a:t>importance </a:t>
            </a:r>
            <a:r>
              <a:rPr lang="en-US" sz="2000" dirty="0">
                <a:latin typeface="Times New Roman" pitchFamily="18" charset="0"/>
                <a:cs typeface="Times New Roman" pitchFamily="18" charset="0"/>
              </a:rPr>
              <a:t>of the optimal tree.</a:t>
            </a:r>
          </a:p>
        </p:txBody>
      </p:sp>
    </p:spTree>
    <p:extLst>
      <p:ext uri="{BB962C8B-B14F-4D97-AF65-F5344CB8AC3E}">
        <p14:creationId xmlns:p14="http://schemas.microsoft.com/office/powerpoint/2010/main" val="1867985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EABED9-1183-4DF6-8C44-2CFFC782F512}"/>
              </a:ext>
            </a:extLst>
          </p:cNvPr>
          <p:cNvSpPr>
            <a:spLocks noGrp="1"/>
          </p:cNvSpPr>
          <p:nvPr>
            <p:ph type="title"/>
          </p:nvPr>
        </p:nvSpPr>
        <p:spPr>
          <a:xfrm>
            <a:off x="838200" y="365126"/>
            <a:ext cx="10515600" cy="810532"/>
          </a:xfrm>
        </p:spPr>
        <p:txBody>
          <a:bodyPr>
            <a:normAutofit/>
          </a:bodyPr>
          <a:lstStyle/>
          <a:p>
            <a:pPr algn="ctr"/>
            <a:r>
              <a:rPr lang="en-US" sz="4000" dirty="0">
                <a:latin typeface="Times New Roman" panose="02020603050405020304" pitchFamily="18" charset="0"/>
                <a:cs typeface="Times New Roman" panose="02020603050405020304" pitchFamily="18" charset="0"/>
              </a:rPr>
              <a:t>Ensemble Methods: Increasing the Accuracy</a:t>
            </a:r>
          </a:p>
        </p:txBody>
      </p:sp>
      <p:sp>
        <p:nvSpPr>
          <p:cNvPr id="6" name="Flowchart: Magnetic Disk 5">
            <a:extLst>
              <a:ext uri="{FF2B5EF4-FFF2-40B4-BE49-F238E27FC236}">
                <a16:creationId xmlns:a16="http://schemas.microsoft.com/office/drawing/2014/main" xmlns="" id="{8E24F51D-6293-4015-BA5B-50E56C2CA2F8}"/>
              </a:ext>
            </a:extLst>
          </p:cNvPr>
          <p:cNvSpPr/>
          <p:nvPr/>
        </p:nvSpPr>
        <p:spPr>
          <a:xfrm>
            <a:off x="950556" y="3265639"/>
            <a:ext cx="1530221" cy="1071787"/>
          </a:xfrm>
          <a:prstGeom prst="flowChartMagneticDisk">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Data</a:t>
            </a:r>
            <a:endPar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xmlns="" id="{F31C81F4-4731-4F01-8AA7-1E03BD22D3C7}"/>
                  </a:ext>
                </a:extLst>
              </p:cNvPr>
              <p:cNvSpPr txBox="1"/>
              <p:nvPr/>
            </p:nvSpPr>
            <p:spPr>
              <a:xfrm>
                <a:off x="3582955" y="1940259"/>
                <a:ext cx="1603194" cy="461665"/>
              </a:xfrm>
              <a:prstGeom prst="rect">
                <a:avLst/>
              </a:prstGeom>
              <a:solidFill>
                <a:schemeClr val="bg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panose="02040503050406030204" pitchFamily="18" charset="0"/>
                            </a:rPr>
                            <m:t>𝐶</m:t>
                          </m:r>
                          <m:r>
                            <a:rPr lang="en-US" sz="2400" b="0" i="1" smtClean="0">
                              <a:latin typeface="Cambria Math"/>
                            </a:rPr>
                            <m:t>𝑙𝑎𝑠𝑠𝑖𝑓𝑖𝑒𝑟</m:t>
                          </m:r>
                        </m:e>
                        <m:sub>
                          <m:r>
                            <a:rPr lang="en-US" sz="2400" b="0" i="1" smtClean="0">
                              <a:latin typeface="Cambria Math" panose="02040503050406030204" pitchFamily="18" charset="0"/>
                            </a:rPr>
                            <m:t>1</m:t>
                          </m:r>
                        </m:sub>
                      </m:sSub>
                    </m:oMath>
                  </m:oMathPara>
                </a14:m>
                <a:endParaRPr lang="en-US" sz="2400" dirty="0"/>
              </a:p>
            </p:txBody>
          </p:sp>
        </mc:Choice>
        <mc:Fallback xmlns="">
          <p:sp>
            <p:nvSpPr>
              <p:cNvPr id="7" name="TextBox 6">
                <a:extLst>
                  <a:ext uri="{FF2B5EF4-FFF2-40B4-BE49-F238E27FC236}">
                    <a16:creationId xmlns="" xmlns:a16="http://schemas.microsoft.com/office/drawing/2014/main" xmlns:a14="http://schemas.microsoft.com/office/drawing/2010/main" id="{F31C81F4-4731-4F01-8AA7-1E03BD22D3C7}"/>
                  </a:ext>
                </a:extLst>
              </p:cNvPr>
              <p:cNvSpPr txBox="1">
                <a:spLocks noRot="1" noChangeAspect="1" noMove="1" noResize="1" noEditPoints="1" noAdjustHandles="1" noChangeArrowheads="1" noChangeShapeType="1" noTextEdit="1"/>
              </p:cNvSpPr>
              <p:nvPr/>
            </p:nvSpPr>
            <p:spPr>
              <a:xfrm>
                <a:off x="3582955" y="1940259"/>
                <a:ext cx="1603194" cy="461665"/>
              </a:xfrm>
              <a:prstGeom prst="rect">
                <a:avLst/>
              </a:prstGeom>
              <a:blipFill rotWithShape="1">
                <a:blip r:embed="rId3"/>
                <a:stretch>
                  <a:fillRect/>
                </a:stretch>
              </a:blipFill>
              <a:ln>
                <a:noFill/>
              </a:ln>
              <a:effectLst>
                <a:outerShdw blurRad="44450" dist="27940" dir="5400000" algn="ctr">
                  <a:srgbClr val="000000">
                    <a:alpha val="32000"/>
                  </a:srgb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xmlns="" id="{4D036770-5CB5-4C7E-98F6-E88C780B4679}"/>
                  </a:ext>
                </a:extLst>
              </p:cNvPr>
              <p:cNvSpPr txBox="1"/>
              <p:nvPr/>
            </p:nvSpPr>
            <p:spPr>
              <a:xfrm>
                <a:off x="3578677" y="2979711"/>
                <a:ext cx="1607471" cy="461665"/>
              </a:xfrm>
              <a:prstGeom prst="rect">
                <a:avLst/>
              </a:prstGeom>
              <a:solidFill>
                <a:schemeClr val="bg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panose="02040503050406030204" pitchFamily="18" charset="0"/>
                            </a:rPr>
                            <m:t>𝐶</m:t>
                          </m:r>
                          <m:r>
                            <a:rPr lang="en-US" sz="2400" b="0" i="1" smtClean="0">
                              <a:latin typeface="Cambria Math"/>
                            </a:rPr>
                            <m:t>𝑙𝑎𝑠𝑠𝑖𝑓𝑖𝑒𝑟</m:t>
                          </m:r>
                        </m:e>
                        <m:sub>
                          <m:r>
                            <a:rPr lang="en-US" sz="2400" b="0" i="1" smtClean="0">
                              <a:latin typeface="Cambria Math" panose="02040503050406030204" pitchFamily="18" charset="0"/>
                            </a:rPr>
                            <m:t>2</m:t>
                          </m:r>
                        </m:sub>
                      </m:sSub>
                    </m:oMath>
                  </m:oMathPara>
                </a14:m>
                <a:endParaRPr lang="en-US" sz="2400" dirty="0"/>
              </a:p>
            </p:txBody>
          </p:sp>
        </mc:Choice>
        <mc:Fallback xmlns="">
          <p:sp>
            <p:nvSpPr>
              <p:cNvPr id="8" name="TextBox 7">
                <a:extLst>
                  <a:ext uri="{FF2B5EF4-FFF2-40B4-BE49-F238E27FC236}">
                    <a16:creationId xmlns="" xmlns:a16="http://schemas.microsoft.com/office/drawing/2014/main" xmlns:a14="http://schemas.microsoft.com/office/drawing/2010/main" id="{4D036770-5CB5-4C7E-98F6-E88C780B4679}"/>
                  </a:ext>
                </a:extLst>
              </p:cNvPr>
              <p:cNvSpPr txBox="1">
                <a:spLocks noRot="1" noChangeAspect="1" noMove="1" noResize="1" noEditPoints="1" noAdjustHandles="1" noChangeArrowheads="1" noChangeShapeType="1" noTextEdit="1"/>
              </p:cNvSpPr>
              <p:nvPr/>
            </p:nvSpPr>
            <p:spPr>
              <a:xfrm>
                <a:off x="3578677" y="2979711"/>
                <a:ext cx="1607471" cy="461665"/>
              </a:xfrm>
              <a:prstGeom prst="rect">
                <a:avLst/>
              </a:prstGeom>
              <a:blipFill rotWithShape="1">
                <a:blip r:embed="rId4"/>
                <a:stretch>
                  <a:fillRect/>
                </a:stretch>
              </a:blipFill>
              <a:ln>
                <a:noFill/>
              </a:ln>
              <a:effectLst>
                <a:outerShdw blurRad="44450" dist="27940" dir="5400000" algn="ctr">
                  <a:srgbClr val="000000">
                    <a:alpha val="32000"/>
                  </a:srgb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xmlns="" id="{49D430E9-7F25-4DF8-B4D3-8DB6F18D549E}"/>
                  </a:ext>
                </a:extLst>
              </p:cNvPr>
              <p:cNvSpPr txBox="1"/>
              <p:nvPr/>
            </p:nvSpPr>
            <p:spPr>
              <a:xfrm>
                <a:off x="3578677" y="5371540"/>
                <a:ext cx="1607471" cy="461665"/>
              </a:xfrm>
              <a:prstGeom prst="rect">
                <a:avLst/>
              </a:prstGeom>
              <a:solidFill>
                <a:schemeClr val="bg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panose="02040503050406030204" pitchFamily="18" charset="0"/>
                            </a:rPr>
                            <m:t>𝐶</m:t>
                          </m:r>
                          <m:r>
                            <a:rPr lang="en-US" sz="2400" b="0" i="1" smtClean="0">
                              <a:latin typeface="Cambria Math"/>
                            </a:rPr>
                            <m:t>𝑙𝑎𝑠𝑠𝑖𝑓𝑖𝑒𝑟</m:t>
                          </m:r>
                        </m:e>
                        <m:sub>
                          <m:r>
                            <a:rPr lang="en-US" sz="2400" b="0" i="1" smtClean="0">
                              <a:latin typeface="Cambria Math" panose="02040503050406030204" pitchFamily="18" charset="0"/>
                            </a:rPr>
                            <m:t>𝑘</m:t>
                          </m:r>
                        </m:sub>
                      </m:sSub>
                    </m:oMath>
                  </m:oMathPara>
                </a14:m>
                <a:endParaRPr lang="en-US" sz="2400" dirty="0"/>
              </a:p>
            </p:txBody>
          </p:sp>
        </mc:Choice>
        <mc:Fallback xmlns="">
          <p:sp>
            <p:nvSpPr>
              <p:cNvPr id="9" name="TextBox 8">
                <a:extLst>
                  <a:ext uri="{FF2B5EF4-FFF2-40B4-BE49-F238E27FC236}">
                    <a16:creationId xmlns="" xmlns:a16="http://schemas.microsoft.com/office/drawing/2014/main" xmlns:a14="http://schemas.microsoft.com/office/drawing/2010/main" id="{49D430E9-7F25-4DF8-B4D3-8DB6F18D549E}"/>
                  </a:ext>
                </a:extLst>
              </p:cNvPr>
              <p:cNvSpPr txBox="1">
                <a:spLocks noRot="1" noChangeAspect="1" noMove="1" noResize="1" noEditPoints="1" noAdjustHandles="1" noChangeArrowheads="1" noChangeShapeType="1" noTextEdit="1"/>
              </p:cNvSpPr>
              <p:nvPr/>
            </p:nvSpPr>
            <p:spPr>
              <a:xfrm>
                <a:off x="3578677" y="5371540"/>
                <a:ext cx="1607471" cy="461665"/>
              </a:xfrm>
              <a:prstGeom prst="rect">
                <a:avLst/>
              </a:prstGeom>
              <a:blipFill rotWithShape="1">
                <a:blip r:embed="rId5"/>
                <a:stretch>
                  <a:fillRect/>
                </a:stretch>
              </a:blipFill>
              <a:ln>
                <a:noFill/>
              </a:ln>
              <a:effectLst>
                <a:outerShdw blurRad="44450" dist="27940" dir="5400000" algn="ctr">
                  <a:srgbClr val="000000">
                    <a:alpha val="32000"/>
                  </a:srgbClr>
                </a:outerShdw>
              </a:effectLst>
            </p:spPr>
            <p:txBody>
              <a:bodyPr/>
              <a:lstStyle/>
              <a:p>
                <a:r>
                  <a:rPr lang="en-US">
                    <a:noFill/>
                  </a:rPr>
                  <a:t> </a:t>
                </a:r>
              </a:p>
            </p:txBody>
          </p:sp>
        </mc:Fallback>
      </mc:AlternateContent>
      <p:sp>
        <p:nvSpPr>
          <p:cNvPr id="10" name="TextBox 9">
            <a:extLst>
              <a:ext uri="{FF2B5EF4-FFF2-40B4-BE49-F238E27FC236}">
                <a16:creationId xmlns:a16="http://schemas.microsoft.com/office/drawing/2014/main" xmlns="" id="{9EC26C60-5CEB-415B-A485-AFD2596344C3}"/>
              </a:ext>
            </a:extLst>
          </p:cNvPr>
          <p:cNvSpPr txBox="1"/>
          <p:nvPr/>
        </p:nvSpPr>
        <p:spPr>
          <a:xfrm>
            <a:off x="4161453" y="3964277"/>
            <a:ext cx="559837" cy="461665"/>
          </a:xfrm>
          <a:prstGeom prst="rect">
            <a:avLst/>
          </a:prstGeom>
          <a:noFill/>
        </p:spPr>
        <p:txBody>
          <a:bodyPr wrap="square" rtlCol="0">
            <a:spAutoFit/>
          </a:bodyPr>
          <a:lstStyle/>
          <a:p>
            <a:r>
              <a:rPr lang="en-US" sz="2400" dirty="0"/>
              <a:t>…</a:t>
            </a:r>
          </a:p>
        </p:txBody>
      </p:sp>
      <p:sp>
        <p:nvSpPr>
          <p:cNvPr id="11" name="Oval 10">
            <a:extLst>
              <a:ext uri="{FF2B5EF4-FFF2-40B4-BE49-F238E27FC236}">
                <a16:creationId xmlns:a16="http://schemas.microsoft.com/office/drawing/2014/main" xmlns="" id="{205A0343-C43B-4C40-8818-D51004451837}"/>
              </a:ext>
            </a:extLst>
          </p:cNvPr>
          <p:cNvSpPr/>
          <p:nvPr/>
        </p:nvSpPr>
        <p:spPr>
          <a:xfrm>
            <a:off x="5955068" y="1483059"/>
            <a:ext cx="2195803" cy="914400"/>
          </a:xfrm>
          <a:prstGeom prst="ellips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New Data Tuple</a:t>
            </a:r>
          </a:p>
        </p:txBody>
      </p:sp>
      <p:sp>
        <p:nvSpPr>
          <p:cNvPr id="12" name="TextBox 11">
            <a:extLst>
              <a:ext uri="{FF2B5EF4-FFF2-40B4-BE49-F238E27FC236}">
                <a16:creationId xmlns:a16="http://schemas.microsoft.com/office/drawing/2014/main" xmlns="" id="{C9AC0A97-84D7-4544-9899-C59F62373DCC}"/>
              </a:ext>
            </a:extLst>
          </p:cNvPr>
          <p:cNvSpPr txBox="1"/>
          <p:nvPr/>
        </p:nvSpPr>
        <p:spPr>
          <a:xfrm>
            <a:off x="5933101" y="3391448"/>
            <a:ext cx="2195803" cy="461665"/>
          </a:xfrm>
          <a:prstGeom prst="rect">
            <a:avLst/>
          </a:prstGeom>
          <a:solidFill>
            <a:schemeClr val="accent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400" dirty="0">
                <a:latin typeface="Times New Roman" panose="02020603050405020304" pitchFamily="18" charset="0"/>
                <a:cs typeface="Times New Roman" panose="02020603050405020304" pitchFamily="18" charset="0"/>
              </a:rPr>
              <a:t>Combine Votes</a:t>
            </a:r>
          </a:p>
        </p:txBody>
      </p:sp>
      <p:sp>
        <p:nvSpPr>
          <p:cNvPr id="13" name="Oval 12">
            <a:extLst>
              <a:ext uri="{FF2B5EF4-FFF2-40B4-BE49-F238E27FC236}">
                <a16:creationId xmlns:a16="http://schemas.microsoft.com/office/drawing/2014/main" xmlns="" id="{63C1DFD7-8E56-4E3F-98DA-DD458366D530}"/>
              </a:ext>
            </a:extLst>
          </p:cNvPr>
          <p:cNvSpPr/>
          <p:nvPr/>
        </p:nvSpPr>
        <p:spPr>
          <a:xfrm>
            <a:off x="8808098" y="3165080"/>
            <a:ext cx="2195803" cy="9144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Class Prediction</a:t>
            </a:r>
          </a:p>
        </p:txBody>
      </p:sp>
      <p:cxnSp>
        <p:nvCxnSpPr>
          <p:cNvPr id="15" name="Straight Arrow Connector 14">
            <a:extLst>
              <a:ext uri="{FF2B5EF4-FFF2-40B4-BE49-F238E27FC236}">
                <a16:creationId xmlns:a16="http://schemas.microsoft.com/office/drawing/2014/main" xmlns="" id="{FB4EDA89-7C94-45A0-9F88-D05B92AA250E}"/>
              </a:ext>
            </a:extLst>
          </p:cNvPr>
          <p:cNvCxnSpPr>
            <a:cxnSpLocks/>
            <a:stCxn id="6" idx="4"/>
            <a:endCxn id="7" idx="1"/>
          </p:cNvCxnSpPr>
          <p:nvPr/>
        </p:nvCxnSpPr>
        <p:spPr>
          <a:xfrm flipV="1">
            <a:off x="2480777" y="2171092"/>
            <a:ext cx="1102178" cy="1630441"/>
          </a:xfrm>
          <a:prstGeom prst="straightConnector1">
            <a:avLst/>
          </a:prstGeom>
          <a:ln w="3175">
            <a:headEnd type="none" w="med" len="med"/>
            <a:tailEnd type="arrow" w="lg" len="lg"/>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xmlns="" id="{9538C313-9C10-4DF9-8213-40B937C73E3A}"/>
              </a:ext>
            </a:extLst>
          </p:cNvPr>
          <p:cNvCxnSpPr>
            <a:cxnSpLocks/>
            <a:stCxn id="6" idx="4"/>
            <a:endCxn id="8" idx="1"/>
          </p:cNvCxnSpPr>
          <p:nvPr/>
        </p:nvCxnSpPr>
        <p:spPr>
          <a:xfrm flipV="1">
            <a:off x="2480777" y="3210544"/>
            <a:ext cx="1097900" cy="590989"/>
          </a:xfrm>
          <a:prstGeom prst="straightConnector1">
            <a:avLst/>
          </a:prstGeom>
          <a:ln w="3175">
            <a:headEnd type="none" w="med" len="med"/>
            <a:tailEnd type="arrow" w="lg" len="lg"/>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xmlns="" id="{FFE0C57F-F272-4158-8F9D-7633944CE723}"/>
              </a:ext>
            </a:extLst>
          </p:cNvPr>
          <p:cNvCxnSpPr>
            <a:cxnSpLocks/>
            <a:stCxn id="6" idx="4"/>
          </p:cNvCxnSpPr>
          <p:nvPr/>
        </p:nvCxnSpPr>
        <p:spPr>
          <a:xfrm>
            <a:off x="2480777" y="3801533"/>
            <a:ext cx="1085461" cy="1806414"/>
          </a:xfrm>
          <a:prstGeom prst="straightConnector1">
            <a:avLst/>
          </a:prstGeom>
          <a:ln w="3175">
            <a:headEnd type="none" w="med" len="med"/>
            <a:tailEnd type="arrow" w="lg" len="lg"/>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xmlns="" id="{C57DF7E8-8DAB-4A87-8F86-29FFBDD81572}"/>
              </a:ext>
            </a:extLst>
          </p:cNvPr>
          <p:cNvCxnSpPr>
            <a:cxnSpLocks/>
          </p:cNvCxnSpPr>
          <p:nvPr/>
        </p:nvCxnSpPr>
        <p:spPr>
          <a:xfrm>
            <a:off x="5186149" y="2171092"/>
            <a:ext cx="751229" cy="1220356"/>
          </a:xfrm>
          <a:prstGeom prst="straightConnector1">
            <a:avLst/>
          </a:prstGeom>
          <a:ln w="3175">
            <a:headEnd type="none" w="med" len="med"/>
            <a:tailEnd type="arrow" w="lg" len="lg"/>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xmlns="" id="{655CC636-DF89-4B19-893B-402FD071F916}"/>
              </a:ext>
            </a:extLst>
          </p:cNvPr>
          <p:cNvCxnSpPr>
            <a:cxnSpLocks/>
            <a:stCxn id="8" idx="3"/>
            <a:endCxn id="12" idx="1"/>
          </p:cNvCxnSpPr>
          <p:nvPr/>
        </p:nvCxnSpPr>
        <p:spPr>
          <a:xfrm>
            <a:off x="5186148" y="3210544"/>
            <a:ext cx="746953" cy="411737"/>
          </a:xfrm>
          <a:prstGeom prst="straightConnector1">
            <a:avLst/>
          </a:prstGeom>
          <a:ln w="3175">
            <a:headEnd type="none" w="med" len="med"/>
            <a:tailEnd type="arrow" w="lg" len="lg"/>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xmlns="" id="{BB45ADD9-CBFD-43A6-BF02-F27D6BBF72D9}"/>
              </a:ext>
            </a:extLst>
          </p:cNvPr>
          <p:cNvCxnSpPr>
            <a:cxnSpLocks/>
          </p:cNvCxnSpPr>
          <p:nvPr/>
        </p:nvCxnSpPr>
        <p:spPr>
          <a:xfrm flipV="1">
            <a:off x="5186149" y="3854759"/>
            <a:ext cx="720128" cy="1753188"/>
          </a:xfrm>
          <a:prstGeom prst="straightConnector1">
            <a:avLst/>
          </a:prstGeom>
          <a:ln w="3175">
            <a:headEnd type="none" w="med" len="med"/>
            <a:tailEnd type="arrow" w="lg" len="lg"/>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xmlns="" id="{96895182-8157-4E38-B468-DAD3E3348FE4}"/>
              </a:ext>
            </a:extLst>
          </p:cNvPr>
          <p:cNvCxnSpPr>
            <a:cxnSpLocks/>
          </p:cNvCxnSpPr>
          <p:nvPr/>
        </p:nvCxnSpPr>
        <p:spPr>
          <a:xfrm>
            <a:off x="7004567" y="2397459"/>
            <a:ext cx="0" cy="993989"/>
          </a:xfrm>
          <a:prstGeom prst="straightConnector1">
            <a:avLst/>
          </a:prstGeom>
          <a:ln w="3175">
            <a:headEnd type="none" w="med" len="med"/>
            <a:tailEnd type="arrow" w="lg" len="lg"/>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xmlns="" id="{D1291E6F-1E1A-4352-935C-5AA59F3DF162}"/>
              </a:ext>
            </a:extLst>
          </p:cNvPr>
          <p:cNvCxnSpPr>
            <a:cxnSpLocks/>
          </p:cNvCxnSpPr>
          <p:nvPr/>
        </p:nvCxnSpPr>
        <p:spPr>
          <a:xfrm flipV="1">
            <a:off x="8128904" y="3622280"/>
            <a:ext cx="679194" cy="1"/>
          </a:xfrm>
          <a:prstGeom prst="straightConnector1">
            <a:avLst/>
          </a:prstGeom>
          <a:ln w="3175">
            <a:headEnd type="none" w="med" len="med"/>
            <a:tailEnd type="arrow" w="lg" len="lg"/>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xmlns="" id="{3E9148BA-B2FD-44A0-82C9-FB9EBE91550A}"/>
                  </a:ext>
                </a:extLst>
              </p:cNvPr>
              <p:cNvSpPr txBox="1"/>
              <p:nvPr/>
            </p:nvSpPr>
            <p:spPr>
              <a:xfrm>
                <a:off x="2373779" y="2610379"/>
                <a:ext cx="39883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panose="02040503050406030204" pitchFamily="18" charset="0"/>
                            </a:rPr>
                            <m:t>𝐷</m:t>
                          </m:r>
                          <m:r>
                            <a:rPr lang="en-US" b="0" i="1" smtClean="0">
                              <a:latin typeface="Cambria Math"/>
                            </a:rPr>
                            <m:t>𝑎𝑡𝑎</m:t>
                          </m:r>
                        </m:e>
                        <m:sub>
                          <m:r>
                            <a:rPr lang="en-US" b="0" i="1" smtClean="0">
                              <a:latin typeface="Cambria Math" panose="02040503050406030204" pitchFamily="18" charset="0"/>
                            </a:rPr>
                            <m:t>1</m:t>
                          </m:r>
                        </m:sub>
                      </m:sSub>
                    </m:oMath>
                  </m:oMathPara>
                </a14:m>
                <a:endParaRPr lang="en-US" dirty="0"/>
              </a:p>
            </p:txBody>
          </p:sp>
        </mc:Choice>
        <mc:Fallback xmlns="">
          <p:sp>
            <p:nvSpPr>
              <p:cNvPr id="52" name="TextBox 51">
                <a:extLst>
                  <a:ext uri="{FF2B5EF4-FFF2-40B4-BE49-F238E27FC236}">
                    <a16:creationId xmlns="" xmlns:a16="http://schemas.microsoft.com/office/drawing/2014/main" xmlns:a14="http://schemas.microsoft.com/office/drawing/2010/main" id="{3E9148BA-B2FD-44A0-82C9-FB9EBE91550A}"/>
                  </a:ext>
                </a:extLst>
              </p:cNvPr>
              <p:cNvSpPr txBox="1">
                <a:spLocks noRot="1" noChangeAspect="1" noMove="1" noResize="1" noEditPoints="1" noAdjustHandles="1" noChangeArrowheads="1" noChangeShapeType="1" noTextEdit="1"/>
              </p:cNvSpPr>
              <p:nvPr/>
            </p:nvSpPr>
            <p:spPr>
              <a:xfrm>
                <a:off x="2373779" y="2610379"/>
                <a:ext cx="398834" cy="369332"/>
              </a:xfrm>
              <a:prstGeom prst="rect">
                <a:avLst/>
              </a:prstGeom>
              <a:blipFill rotWithShape="1">
                <a:blip r:embed="rId6"/>
                <a:stretch>
                  <a:fillRect r="-863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xmlns="" id="{0C90EF16-3B3B-4A8D-A41B-8E2E0F972048}"/>
                  </a:ext>
                </a:extLst>
              </p:cNvPr>
              <p:cNvSpPr txBox="1"/>
              <p:nvPr/>
            </p:nvSpPr>
            <p:spPr>
              <a:xfrm>
                <a:off x="2824090" y="3486396"/>
                <a:ext cx="39883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panose="02040503050406030204" pitchFamily="18" charset="0"/>
                            </a:rPr>
                            <m:t>𝐷</m:t>
                          </m:r>
                          <m:r>
                            <a:rPr lang="en-US" b="0" i="1" smtClean="0">
                              <a:latin typeface="Cambria Math"/>
                            </a:rPr>
                            <m:t>𝑎𝑡𝑎</m:t>
                          </m:r>
                        </m:e>
                        <m:sub>
                          <m:r>
                            <a:rPr lang="en-US" b="0" i="1" smtClean="0">
                              <a:latin typeface="Cambria Math" panose="02040503050406030204" pitchFamily="18" charset="0"/>
                            </a:rPr>
                            <m:t>2</m:t>
                          </m:r>
                        </m:sub>
                      </m:sSub>
                    </m:oMath>
                  </m:oMathPara>
                </a14:m>
                <a:endParaRPr lang="en-US" dirty="0"/>
              </a:p>
            </p:txBody>
          </p:sp>
        </mc:Choice>
        <mc:Fallback xmlns="">
          <p:sp>
            <p:nvSpPr>
              <p:cNvPr id="53" name="TextBox 52">
                <a:extLst>
                  <a:ext uri="{FF2B5EF4-FFF2-40B4-BE49-F238E27FC236}">
                    <a16:creationId xmlns="" xmlns:a16="http://schemas.microsoft.com/office/drawing/2014/main" xmlns:a14="http://schemas.microsoft.com/office/drawing/2010/main" id="{0C90EF16-3B3B-4A8D-A41B-8E2E0F972048}"/>
                  </a:ext>
                </a:extLst>
              </p:cNvPr>
              <p:cNvSpPr txBox="1">
                <a:spLocks noRot="1" noChangeAspect="1" noMove="1" noResize="1" noEditPoints="1" noAdjustHandles="1" noChangeArrowheads="1" noChangeShapeType="1" noTextEdit="1"/>
              </p:cNvSpPr>
              <p:nvPr/>
            </p:nvSpPr>
            <p:spPr>
              <a:xfrm>
                <a:off x="2824090" y="3486396"/>
                <a:ext cx="398834" cy="369332"/>
              </a:xfrm>
              <a:prstGeom prst="rect">
                <a:avLst/>
              </a:prstGeom>
              <a:blipFill rotWithShape="1">
                <a:blip r:embed="rId7"/>
                <a:stretch>
                  <a:fillRect r="-878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xmlns="" id="{F1ACD91B-A150-4E44-986D-2737D36BDFD2}"/>
                  </a:ext>
                </a:extLst>
              </p:cNvPr>
              <p:cNvSpPr txBox="1"/>
              <p:nvPr/>
            </p:nvSpPr>
            <p:spPr>
              <a:xfrm>
                <a:off x="2974207" y="4471653"/>
                <a:ext cx="39883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panose="02040503050406030204" pitchFamily="18" charset="0"/>
                            </a:rPr>
                            <m:t>𝐷</m:t>
                          </m:r>
                          <m:r>
                            <a:rPr lang="en-US" b="0" i="1" smtClean="0">
                              <a:latin typeface="Cambria Math"/>
                            </a:rPr>
                            <m:t>𝑎𝑡𝑎</m:t>
                          </m:r>
                        </m:e>
                        <m:sub>
                          <m:r>
                            <a:rPr lang="en-US" b="0" i="1" smtClean="0">
                              <a:latin typeface="Cambria Math" panose="02040503050406030204" pitchFamily="18" charset="0"/>
                            </a:rPr>
                            <m:t>𝑘</m:t>
                          </m:r>
                        </m:sub>
                      </m:sSub>
                    </m:oMath>
                  </m:oMathPara>
                </a14:m>
                <a:endParaRPr lang="en-US" dirty="0"/>
              </a:p>
            </p:txBody>
          </p:sp>
        </mc:Choice>
        <mc:Fallback xmlns="">
          <p:sp>
            <p:nvSpPr>
              <p:cNvPr id="54" name="TextBox 53">
                <a:extLst>
                  <a:ext uri="{FF2B5EF4-FFF2-40B4-BE49-F238E27FC236}">
                    <a16:creationId xmlns="" xmlns:a16="http://schemas.microsoft.com/office/drawing/2014/main" xmlns:a14="http://schemas.microsoft.com/office/drawing/2010/main" id="{F1ACD91B-A150-4E44-986D-2737D36BDFD2}"/>
                  </a:ext>
                </a:extLst>
              </p:cNvPr>
              <p:cNvSpPr txBox="1">
                <a:spLocks noRot="1" noChangeAspect="1" noMove="1" noResize="1" noEditPoints="1" noAdjustHandles="1" noChangeArrowheads="1" noChangeShapeType="1" noTextEdit="1"/>
              </p:cNvSpPr>
              <p:nvPr/>
            </p:nvSpPr>
            <p:spPr>
              <a:xfrm>
                <a:off x="2974207" y="4471653"/>
                <a:ext cx="398834" cy="369332"/>
              </a:xfrm>
              <a:prstGeom prst="rect">
                <a:avLst/>
              </a:prstGeom>
              <a:blipFill rotWithShape="1">
                <a:blip r:embed="rId8"/>
                <a:stretch>
                  <a:fillRect r="-92308"/>
                </a:stretch>
              </a:blipFill>
            </p:spPr>
            <p:txBody>
              <a:bodyPr/>
              <a:lstStyle/>
              <a:p>
                <a:r>
                  <a:rPr lang="en-US">
                    <a:noFill/>
                  </a:rPr>
                  <a:t> </a:t>
                </a:r>
              </a:p>
            </p:txBody>
          </p:sp>
        </mc:Fallback>
      </mc:AlternateContent>
    </p:spTree>
    <p:extLst>
      <p:ext uri="{BB962C8B-B14F-4D97-AF65-F5344CB8AC3E}">
        <p14:creationId xmlns:p14="http://schemas.microsoft.com/office/powerpoint/2010/main" val="2864473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p:bldP spid="11" grpId="0" animBg="1"/>
      <p:bldP spid="12" grpId="0" animBg="1"/>
      <p:bldP spid="13" grpId="0" animBg="1"/>
      <p:bldP spid="52" grpId="0"/>
      <p:bldP spid="53" grpId="0"/>
      <p:bldP spid="5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B111AA2-F591-46F2-BB3C-ADEEDFE33DF4}"/>
              </a:ext>
            </a:extLst>
          </p:cNvPr>
          <p:cNvSpPr>
            <a:spLocks noGrp="1"/>
          </p:cNvSpPr>
          <p:nvPr>
            <p:ph type="title"/>
          </p:nvPr>
        </p:nvSpPr>
        <p:spPr>
          <a:xfrm>
            <a:off x="806302" y="375758"/>
            <a:ext cx="10515600" cy="538641"/>
          </a:xfrm>
        </p:spPr>
        <p:txBody>
          <a:bodyPr>
            <a:normAutofit fontScale="90000"/>
          </a:bodyPr>
          <a:lstStyle/>
          <a:p>
            <a:pPr algn="ctr"/>
            <a:r>
              <a:rPr lang="en-US" sz="4000" dirty="0">
                <a:latin typeface="Times New Roman" panose="02020603050405020304" pitchFamily="18" charset="0"/>
                <a:cs typeface="Times New Roman" panose="02020603050405020304" pitchFamily="18" charset="0"/>
              </a:rPr>
              <a:t>A Typical Workflow</a:t>
            </a:r>
          </a:p>
        </p:txBody>
      </p:sp>
      <p:cxnSp>
        <p:nvCxnSpPr>
          <p:cNvPr id="6" name="Straight Arrow Connector 5"/>
          <p:cNvCxnSpPr/>
          <p:nvPr/>
        </p:nvCxnSpPr>
        <p:spPr>
          <a:xfrm>
            <a:off x="1823706" y="2636976"/>
            <a:ext cx="335293" cy="0"/>
          </a:xfrm>
          <a:prstGeom prst="straightConnector1">
            <a:avLst/>
          </a:prstGeom>
          <a:ln>
            <a:tailEnd type="arrow" w="lg" len="lg"/>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a:off x="4353190" y="2638061"/>
            <a:ext cx="347110" cy="0"/>
          </a:xfrm>
          <a:prstGeom prst="straightConnector1">
            <a:avLst/>
          </a:prstGeom>
          <a:ln>
            <a:tailEnd type="arrow" w="lg" len="lg"/>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10067" y="2266269"/>
            <a:ext cx="1710266" cy="707886"/>
          </a:xfrm>
          <a:prstGeom prst="rect">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000" b="1" dirty="0">
                <a:latin typeface="Times New Roman" pitchFamily="18" charset="0"/>
                <a:cs typeface="Times New Roman" pitchFamily="18" charset="0"/>
              </a:rPr>
              <a:t>Data </a:t>
            </a:r>
          </a:p>
          <a:p>
            <a:r>
              <a:rPr lang="en-US" sz="2000" b="1" dirty="0">
                <a:latin typeface="Times New Roman" pitchFamily="18" charset="0"/>
                <a:cs typeface="Times New Roman" pitchFamily="18" charset="0"/>
              </a:rPr>
              <a:t>Preprocessing</a:t>
            </a:r>
          </a:p>
        </p:txBody>
      </p:sp>
      <p:sp>
        <p:nvSpPr>
          <p:cNvPr id="16" name="TextBox 15"/>
          <p:cNvSpPr txBox="1"/>
          <p:nvPr/>
        </p:nvSpPr>
        <p:spPr>
          <a:xfrm>
            <a:off x="4691255" y="1967062"/>
            <a:ext cx="2428870" cy="1323439"/>
          </a:xfrm>
          <a:prstGeom prst="rect">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rtlCol="0">
            <a:spAutoFit/>
          </a:bodyPr>
          <a:lstStyle/>
          <a:p>
            <a:r>
              <a:rPr lang="en-US" sz="2000" b="1" dirty="0">
                <a:latin typeface="Times New Roman" pitchFamily="18" charset="0"/>
                <a:cs typeface="Times New Roman" pitchFamily="18" charset="0"/>
              </a:rPr>
              <a:t>Model Comparison</a:t>
            </a:r>
          </a:p>
          <a:p>
            <a:pPr marL="342900" indent="-342900">
              <a:buFont typeface="Wingdings" charset="2"/>
              <a:buChar char="Ø"/>
            </a:pPr>
            <a:r>
              <a:rPr lang="en-US" sz="2000" dirty="0">
                <a:latin typeface="Times New Roman" pitchFamily="18" charset="0"/>
                <a:cs typeface="Times New Roman" pitchFamily="18" charset="0"/>
              </a:rPr>
              <a:t>Cross Validation</a:t>
            </a:r>
          </a:p>
          <a:p>
            <a:pPr marL="342900" indent="-342900">
              <a:buFont typeface="Wingdings" charset="2"/>
              <a:buChar char="Ø"/>
            </a:pPr>
            <a:r>
              <a:rPr lang="en-US" sz="2000" dirty="0">
                <a:latin typeface="Times New Roman" pitchFamily="18" charset="0"/>
                <a:cs typeface="Times New Roman" pitchFamily="18" charset="0"/>
              </a:rPr>
              <a:t>Parameter Turning</a:t>
            </a:r>
          </a:p>
          <a:p>
            <a:endParaRPr lang="en-US" sz="2000" dirty="0">
              <a:latin typeface="Times New Roman" pitchFamily="18" charset="0"/>
              <a:cs typeface="Times New Roman" pitchFamily="18" charset="0"/>
            </a:endParaRPr>
          </a:p>
        </p:txBody>
      </p:sp>
      <p:sp>
        <p:nvSpPr>
          <p:cNvPr id="24" name="TextBox 23"/>
          <p:cNvSpPr txBox="1"/>
          <p:nvPr/>
        </p:nvSpPr>
        <p:spPr>
          <a:xfrm>
            <a:off x="7479962" y="2112342"/>
            <a:ext cx="2608881" cy="1015663"/>
          </a:xfrm>
          <a:prstGeom prst="rect">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000" b="1" dirty="0">
                <a:latin typeface="Times New Roman" pitchFamily="18" charset="0"/>
                <a:cs typeface="Times New Roman" pitchFamily="18" charset="0"/>
              </a:rPr>
              <a:t>Model Performance</a:t>
            </a:r>
          </a:p>
          <a:p>
            <a:pPr marL="342900" indent="-342900">
              <a:buFont typeface="Wingdings" charset="2"/>
              <a:buChar char="Ø"/>
            </a:pPr>
            <a:r>
              <a:rPr lang="en-US" sz="2000" dirty="0">
                <a:latin typeface="Times New Roman" pitchFamily="18" charset="0"/>
                <a:cs typeface="Times New Roman" pitchFamily="18" charset="0"/>
              </a:rPr>
              <a:t>Determine out-of-sample Performance</a:t>
            </a:r>
          </a:p>
        </p:txBody>
      </p:sp>
      <p:sp>
        <p:nvSpPr>
          <p:cNvPr id="4" name="TextBox 3"/>
          <p:cNvSpPr txBox="1"/>
          <p:nvPr/>
        </p:nvSpPr>
        <p:spPr>
          <a:xfrm>
            <a:off x="10405345" y="2246538"/>
            <a:ext cx="1646955" cy="707886"/>
          </a:xfrm>
          <a:prstGeom prst="rect">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000" b="1" dirty="0">
                <a:latin typeface="Times New Roman" pitchFamily="18" charset="0"/>
                <a:cs typeface="Times New Roman" pitchFamily="18" charset="0"/>
              </a:rPr>
              <a:t>Prediction</a:t>
            </a:r>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of</a:t>
            </a:r>
            <a:r>
              <a:rPr lang="en-US" dirty="0">
                <a:latin typeface="Times New Roman" pitchFamily="18" charset="0"/>
                <a:cs typeface="Times New Roman" pitchFamily="18" charset="0"/>
              </a:rPr>
              <a:t> Unseen Data</a:t>
            </a:r>
          </a:p>
        </p:txBody>
      </p:sp>
      <p:cxnSp>
        <p:nvCxnSpPr>
          <p:cNvPr id="26" name="Straight Arrow Connector 25"/>
          <p:cNvCxnSpPr/>
          <p:nvPr/>
        </p:nvCxnSpPr>
        <p:spPr>
          <a:xfrm>
            <a:off x="10092639" y="2618618"/>
            <a:ext cx="318510" cy="0"/>
          </a:xfrm>
          <a:prstGeom prst="straightConnector1">
            <a:avLst/>
          </a:prstGeom>
          <a:ln>
            <a:tailEnd type="arrow" w="lg" len="lg"/>
          </a:ln>
        </p:spPr>
        <p:style>
          <a:lnRef idx="1">
            <a:schemeClr val="dk1"/>
          </a:lnRef>
          <a:fillRef idx="0">
            <a:schemeClr val="dk1"/>
          </a:fillRef>
          <a:effectRef idx="0">
            <a:schemeClr val="dk1"/>
          </a:effectRef>
          <a:fontRef idx="minor">
            <a:schemeClr val="tx1"/>
          </a:fontRef>
        </p:style>
      </p:cxnSp>
      <p:sp>
        <p:nvSpPr>
          <p:cNvPr id="17" name="Oval 16"/>
          <p:cNvSpPr/>
          <p:nvPr/>
        </p:nvSpPr>
        <p:spPr>
          <a:xfrm>
            <a:off x="101401" y="3899805"/>
            <a:ext cx="2647508" cy="98546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latin typeface="Times New Roman" panose="02020603050405020304" pitchFamily="18" charset="0"/>
                <a:cs typeface="Times New Roman" panose="02020603050405020304" pitchFamily="18" charset="0"/>
              </a:rPr>
              <a:t>Divide data into training and testing sets</a:t>
            </a:r>
            <a:endParaRPr lang="en-US" dirty="0">
              <a:latin typeface="Times New Roman" panose="02020603050405020304" pitchFamily="18" charset="0"/>
              <a:cs typeface="Times New Roman" panose="02020603050405020304" pitchFamily="18" charset="0"/>
            </a:endParaRPr>
          </a:p>
        </p:txBody>
      </p:sp>
      <p:sp>
        <p:nvSpPr>
          <p:cNvPr id="20" name="Up Arrow 19"/>
          <p:cNvSpPr/>
          <p:nvPr/>
        </p:nvSpPr>
        <p:spPr>
          <a:xfrm>
            <a:off x="929551" y="3157926"/>
            <a:ext cx="88228" cy="652480"/>
          </a:xfrm>
          <a:prstGeom prst="up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4705796" y="4209078"/>
            <a:ext cx="2371060"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Do </a:t>
            </a:r>
            <a:r>
              <a:rPr lang="en-US" i="1" dirty="0">
                <a:solidFill>
                  <a:schemeClr val="tx1"/>
                </a:solidFill>
                <a:latin typeface="Times New Roman" pitchFamily="18" charset="0"/>
                <a:cs typeface="Times New Roman" pitchFamily="18" charset="0"/>
              </a:rPr>
              <a:t>k</a:t>
            </a:r>
            <a:r>
              <a:rPr lang="en-US" dirty="0">
                <a:solidFill>
                  <a:schemeClr val="tx1"/>
                </a:solidFill>
                <a:latin typeface="Times New Roman" pitchFamily="18" charset="0"/>
                <a:cs typeface="Times New Roman" pitchFamily="18" charset="0"/>
              </a:rPr>
              <a:t>-fold CV on training set</a:t>
            </a:r>
          </a:p>
        </p:txBody>
      </p:sp>
      <p:sp>
        <p:nvSpPr>
          <p:cNvPr id="28" name="Up Arrow 27"/>
          <p:cNvSpPr/>
          <p:nvPr/>
        </p:nvSpPr>
        <p:spPr>
          <a:xfrm>
            <a:off x="5827274" y="3425366"/>
            <a:ext cx="88228" cy="652480"/>
          </a:xfrm>
          <a:prstGeom prst="up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7200564" y="4047626"/>
            <a:ext cx="2302933" cy="13123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Evaluate performance </a:t>
            </a:r>
          </a:p>
          <a:p>
            <a:pPr algn="ctr"/>
            <a:r>
              <a:rPr lang="en-US" b="1" dirty="0">
                <a:solidFill>
                  <a:schemeClr val="tx1"/>
                </a:solidFill>
                <a:latin typeface="Times New Roman" pitchFamily="18" charset="0"/>
                <a:cs typeface="Times New Roman" pitchFamily="18" charset="0"/>
              </a:rPr>
              <a:t>of best model </a:t>
            </a:r>
            <a:r>
              <a:rPr lang="en-US" dirty="0">
                <a:solidFill>
                  <a:schemeClr val="tx1"/>
                </a:solidFill>
                <a:latin typeface="Times New Roman" pitchFamily="18" charset="0"/>
                <a:cs typeface="Times New Roman" pitchFamily="18" charset="0"/>
              </a:rPr>
              <a:t>on testing set</a:t>
            </a:r>
            <a:endParaRPr lang="en-US" dirty="0">
              <a:latin typeface="Times New Roman" pitchFamily="18" charset="0"/>
              <a:cs typeface="Times New Roman" pitchFamily="18" charset="0"/>
            </a:endParaRPr>
          </a:p>
        </p:txBody>
      </p:sp>
      <p:sp>
        <p:nvSpPr>
          <p:cNvPr id="30" name="Up Arrow 29"/>
          <p:cNvSpPr/>
          <p:nvPr/>
        </p:nvSpPr>
        <p:spPr>
          <a:xfrm>
            <a:off x="8353895" y="3272255"/>
            <a:ext cx="88228" cy="652480"/>
          </a:xfrm>
          <a:prstGeom prst="up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9720629" y="3912744"/>
            <a:ext cx="2407872" cy="104872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Predict new data using whole original dataset</a:t>
            </a:r>
            <a:endParaRPr lang="en-US" dirty="0">
              <a:latin typeface="Times New Roman" pitchFamily="18" charset="0"/>
              <a:cs typeface="Times New Roman" pitchFamily="18" charset="0"/>
            </a:endParaRPr>
          </a:p>
        </p:txBody>
      </p:sp>
      <p:sp>
        <p:nvSpPr>
          <p:cNvPr id="32" name="Up Arrow 31"/>
          <p:cNvSpPr/>
          <p:nvPr/>
        </p:nvSpPr>
        <p:spPr>
          <a:xfrm>
            <a:off x="11180472" y="3140394"/>
            <a:ext cx="88228" cy="652480"/>
          </a:xfrm>
          <a:prstGeom prst="up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2165704" y="1968891"/>
            <a:ext cx="2172735" cy="1323439"/>
          </a:xfrm>
          <a:prstGeom prst="rect">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000" b="1" dirty="0">
                <a:latin typeface="Times New Roman" pitchFamily="18" charset="0"/>
                <a:cs typeface="Times New Roman" pitchFamily="18" charset="0"/>
              </a:rPr>
              <a:t>Model Estimation</a:t>
            </a:r>
          </a:p>
          <a:p>
            <a:pPr marL="342900" indent="-342900">
              <a:buFont typeface="Wingdings" charset="2"/>
              <a:buChar char="Ø"/>
            </a:pPr>
            <a:r>
              <a:rPr lang="en-US" sz="2000" dirty="0">
                <a:latin typeface="Times New Roman" pitchFamily="18" charset="0"/>
                <a:cs typeface="Times New Roman" pitchFamily="18" charset="0"/>
              </a:rPr>
              <a:t>CART</a:t>
            </a:r>
          </a:p>
          <a:p>
            <a:pPr marL="342900" indent="-342900">
              <a:buFont typeface="Wingdings" charset="2"/>
              <a:buChar char="Ø"/>
            </a:pPr>
            <a:r>
              <a:rPr lang="en-US" sz="2000" dirty="0">
                <a:latin typeface="Times New Roman" pitchFamily="18" charset="0"/>
                <a:cs typeface="Times New Roman" pitchFamily="18" charset="0"/>
              </a:rPr>
              <a:t>Random Forest</a:t>
            </a:r>
          </a:p>
          <a:p>
            <a:pPr marL="342900" indent="-342900">
              <a:buFont typeface="Wingdings" charset="2"/>
              <a:buChar char="Ø"/>
            </a:pPr>
            <a:r>
              <a:rPr lang="en-US" sz="2000" dirty="0">
                <a:latin typeface="Times New Roman" pitchFamily="18" charset="0"/>
                <a:cs typeface="Times New Roman" pitchFamily="18" charset="0"/>
              </a:rPr>
              <a:t>Tree Boosting</a:t>
            </a:r>
          </a:p>
        </p:txBody>
      </p:sp>
      <p:cxnSp>
        <p:nvCxnSpPr>
          <p:cNvPr id="52" name="Straight Arrow Connector 51"/>
          <p:cNvCxnSpPr/>
          <p:nvPr/>
        </p:nvCxnSpPr>
        <p:spPr>
          <a:xfrm>
            <a:off x="7132318" y="2640581"/>
            <a:ext cx="347110" cy="0"/>
          </a:xfrm>
          <a:prstGeom prst="straightConnector1">
            <a:avLst/>
          </a:prstGeom>
          <a:ln>
            <a:tailEnd type="arrow"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56080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6" grpId="0" animBg="1"/>
      <p:bldP spid="24" grpId="0" animBg="1"/>
      <p:bldP spid="4" grpId="0" animBg="1"/>
      <p:bldP spid="17" grpId="0" animBg="1"/>
      <p:bldP spid="20" grpId="0" animBg="1"/>
      <p:bldP spid="27" grpId="0" animBg="1"/>
      <p:bldP spid="28" grpId="0" animBg="1"/>
      <p:bldP spid="29" grpId="0" animBg="1"/>
      <p:bldP spid="30" grpId="0" animBg="1"/>
      <p:bldP spid="31" grpId="0" animBg="1"/>
      <p:bldP spid="32" grpId="0" animBg="1"/>
      <p:bldP spid="3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A4A49A-FAF4-422F-AB3B-BBB594D2896C}"/>
              </a:ext>
            </a:extLst>
          </p:cNvPr>
          <p:cNvSpPr>
            <a:spLocks noGrp="1"/>
          </p:cNvSpPr>
          <p:nvPr>
            <p:ph type="title"/>
          </p:nvPr>
        </p:nvSpPr>
        <p:spPr>
          <a:xfrm>
            <a:off x="909320" y="527686"/>
            <a:ext cx="10515600" cy="894048"/>
          </a:xfrm>
        </p:spPr>
        <p:txBody>
          <a:bodyPr>
            <a:normAutofit/>
          </a:bodyPr>
          <a:lstStyle/>
          <a:p>
            <a:pPr algn="ctr"/>
            <a:r>
              <a:rPr lang="en-US" sz="4000" dirty="0">
                <a:latin typeface="Times New Roman" panose="02020603050405020304" pitchFamily="18" charset="0"/>
                <a:cs typeface="Times New Roman" panose="02020603050405020304" pitchFamily="18" charset="0"/>
              </a:rPr>
              <a:t>Rational for Ensemble Method</a:t>
            </a:r>
          </a:p>
        </p:txBody>
      </p:sp>
      <p:sp>
        <p:nvSpPr>
          <p:cNvPr id="3" name="Content Placeholder 2">
            <a:extLst>
              <a:ext uri="{FF2B5EF4-FFF2-40B4-BE49-F238E27FC236}">
                <a16:creationId xmlns:a16="http://schemas.microsoft.com/office/drawing/2014/main" xmlns="" id="{88350DF3-A842-4743-AEE9-F4D9C4094C49}"/>
              </a:ext>
            </a:extLst>
          </p:cNvPr>
          <p:cNvSpPr>
            <a:spLocks noGrp="1"/>
          </p:cNvSpPr>
          <p:nvPr>
            <p:ph idx="1"/>
          </p:nvPr>
        </p:nvSpPr>
        <p:spPr>
          <a:xfrm>
            <a:off x="909320" y="1675734"/>
            <a:ext cx="10515600" cy="3790346"/>
          </a:xfrm>
        </p:spPr>
        <p:txBody>
          <a:bodyPr>
            <a:normAutofit/>
          </a:bodyPr>
          <a:lstStyle/>
          <a:p>
            <a:r>
              <a:rPr lang="en-US" dirty="0">
                <a:latin typeface="Times New Roman" panose="02020603050405020304" pitchFamily="18" charset="0"/>
                <a:cs typeface="Times New Roman" panose="02020603050405020304" pitchFamily="18" charset="0"/>
              </a:rPr>
              <a:t>In general, ensembles improve accuracy by aggregating predictions of multiple classifiers. </a:t>
            </a:r>
          </a:p>
          <a:p>
            <a:r>
              <a:rPr lang="en-US" dirty="0">
                <a:latin typeface="Times New Roman" panose="02020603050405020304" pitchFamily="18" charset="0"/>
                <a:cs typeface="Times New Roman" panose="02020603050405020304" pitchFamily="18" charset="0"/>
              </a:rPr>
              <a:t>But two necessary conditions for an ensemble to perform better than a single classifier:</a:t>
            </a:r>
          </a:p>
          <a:p>
            <a:pPr lvl="1">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 The base classifiers should be independent of each other;</a:t>
            </a:r>
          </a:p>
          <a:p>
            <a:pPr lvl="1">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 The base classifiers should do better than a classifier that performs random guessing.</a:t>
            </a:r>
          </a:p>
        </p:txBody>
      </p:sp>
    </p:spTree>
    <p:extLst>
      <p:ext uri="{BB962C8B-B14F-4D97-AF65-F5344CB8AC3E}">
        <p14:creationId xmlns:p14="http://schemas.microsoft.com/office/powerpoint/2010/main" val="1876198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3048"/>
          </a:xfrm>
        </p:spPr>
        <p:txBody>
          <a:bodyPr>
            <a:normAutofit/>
          </a:bodyPr>
          <a:lstStyle/>
          <a:p>
            <a:pPr algn="ctr"/>
            <a:r>
              <a:rPr lang="en-US" sz="3400" dirty="0">
                <a:solidFill>
                  <a:prstClr val="black"/>
                </a:solidFill>
                <a:latin typeface="Times New Roman" panose="02020603050405020304" pitchFamily="18" charset="0"/>
                <a:cs typeface="Times New Roman" panose="02020603050405020304" pitchFamily="18" charset="0"/>
              </a:rPr>
              <a:t>Ensemble Methods</a:t>
            </a:r>
            <a:endParaRPr lang="en-US" sz="34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2270" y="1267434"/>
            <a:ext cx="10463513" cy="4571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972270" y="1267434"/>
            <a:ext cx="10463513" cy="45719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p:nvPr/>
        </p:nvPicPr>
        <p:blipFill>
          <a:blip r:embed="rId4">
            <a:extLst>
              <a:ext uri="{28A0092B-C50C-407E-A947-70E740481C1C}">
                <a14:useLocalDpi xmlns:a14="http://schemas.microsoft.com/office/drawing/2010/main" val="0"/>
              </a:ext>
            </a:extLst>
          </a:blip>
          <a:srcRect/>
          <a:stretch>
            <a:fillRect/>
          </a:stretch>
        </p:blipFill>
        <p:spPr bwMode="auto">
          <a:xfrm>
            <a:off x="972269" y="1267434"/>
            <a:ext cx="10463513" cy="4571998"/>
          </a:xfrm>
          <a:prstGeom prst="rect">
            <a:avLst/>
          </a:prstGeom>
          <a:noFill/>
          <a:ln>
            <a:noFill/>
          </a:ln>
          <a:effectLst/>
          <a:extLst/>
        </p:spPr>
      </p:pic>
      <p:pic>
        <p:nvPicPr>
          <p:cNvPr id="11" name="Picture 10"/>
          <p:cNvPicPr/>
          <p:nvPr/>
        </p:nvPicPr>
        <p:blipFill>
          <a:blip r:embed="rId5">
            <a:extLst>
              <a:ext uri="{28A0092B-C50C-407E-A947-70E740481C1C}">
                <a14:useLocalDpi xmlns:a14="http://schemas.microsoft.com/office/drawing/2010/main" val="0"/>
              </a:ext>
            </a:extLst>
          </a:blip>
          <a:srcRect/>
          <a:stretch>
            <a:fillRect/>
          </a:stretch>
        </p:blipFill>
        <p:spPr bwMode="auto">
          <a:xfrm>
            <a:off x="972270" y="1267434"/>
            <a:ext cx="10463512" cy="4571997"/>
          </a:xfrm>
          <a:prstGeom prst="rect">
            <a:avLst/>
          </a:prstGeom>
          <a:noFill/>
          <a:ln>
            <a:noFill/>
          </a:ln>
          <a:effectLst/>
          <a:extLst/>
        </p:spPr>
      </p:pic>
      <p:pic>
        <p:nvPicPr>
          <p:cNvPr id="12" name="Picture 11"/>
          <p:cNvPicPr/>
          <p:nvPr/>
        </p:nvPicPr>
        <p:blipFill>
          <a:blip r:embed="rId6">
            <a:extLst>
              <a:ext uri="{28A0092B-C50C-407E-A947-70E740481C1C}">
                <a14:useLocalDpi xmlns:a14="http://schemas.microsoft.com/office/drawing/2010/main" val="0"/>
              </a:ext>
            </a:extLst>
          </a:blip>
          <a:srcRect/>
          <a:stretch>
            <a:fillRect/>
          </a:stretch>
        </p:blipFill>
        <p:spPr bwMode="auto">
          <a:xfrm>
            <a:off x="972269" y="1267434"/>
            <a:ext cx="10463513" cy="4571997"/>
          </a:xfrm>
          <a:prstGeom prst="rect">
            <a:avLst/>
          </a:prstGeom>
          <a:noFill/>
          <a:ln>
            <a:noFill/>
          </a:ln>
          <a:effectLst/>
          <a:extLst/>
        </p:spPr>
      </p:pic>
      <p:pic>
        <p:nvPicPr>
          <p:cNvPr id="13" name="Picture 12"/>
          <p:cNvPicPr/>
          <p:nvPr/>
        </p:nvPicPr>
        <p:blipFill>
          <a:blip r:embed="rId7">
            <a:extLst>
              <a:ext uri="{28A0092B-C50C-407E-A947-70E740481C1C}">
                <a14:useLocalDpi xmlns:a14="http://schemas.microsoft.com/office/drawing/2010/main" val="0"/>
              </a:ext>
            </a:extLst>
          </a:blip>
          <a:srcRect/>
          <a:stretch>
            <a:fillRect/>
          </a:stretch>
        </p:blipFill>
        <p:spPr bwMode="auto">
          <a:xfrm>
            <a:off x="972270" y="1267434"/>
            <a:ext cx="10463512" cy="4571997"/>
          </a:xfrm>
          <a:prstGeom prst="rect">
            <a:avLst/>
          </a:prstGeom>
          <a:noFill/>
          <a:ln>
            <a:noFill/>
          </a:ln>
          <a:effectLst/>
          <a:extLst/>
        </p:spPr>
      </p:pic>
    </p:spTree>
    <p:extLst>
      <p:ext uri="{BB962C8B-B14F-4D97-AF65-F5344CB8AC3E}">
        <p14:creationId xmlns:p14="http://schemas.microsoft.com/office/powerpoint/2010/main" val="587301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1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12"/>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1267" y="0"/>
            <a:ext cx="10515600" cy="679903"/>
          </a:xfrm>
        </p:spPr>
        <p:txBody>
          <a:bodyPr>
            <a:normAutofit/>
          </a:bodyPr>
          <a:lstStyle/>
          <a:p>
            <a:pPr algn="ctr"/>
            <a:r>
              <a:rPr lang="en-US" sz="4000" dirty="0" smtClean="0">
                <a:latin typeface="Times New Roman" pitchFamily="18" charset="0"/>
                <a:cs typeface="Times New Roman" pitchFamily="18" charset="0"/>
              </a:rPr>
              <a:t>Random Forest</a:t>
            </a:r>
            <a:endParaRPr lang="en-US" sz="4000" dirty="0">
              <a:latin typeface="Times New Roman" pitchFamily="18" charset="0"/>
              <a:cs typeface="Times New Roman" pitchFamily="18" charset="0"/>
            </a:endParaRPr>
          </a:p>
        </p:txBody>
      </p:sp>
      <p:sp>
        <p:nvSpPr>
          <p:cNvPr id="4" name="TextBox 3"/>
          <p:cNvSpPr txBox="1"/>
          <p:nvPr/>
        </p:nvSpPr>
        <p:spPr>
          <a:xfrm>
            <a:off x="5047254" y="1415497"/>
            <a:ext cx="2715936" cy="523220"/>
          </a:xfrm>
          <a:prstGeom prst="rect">
            <a:avLst/>
          </a:prstGeom>
          <a:solidFill>
            <a:schemeClr val="bg2"/>
          </a:solidFill>
        </p:spPr>
        <p:txBody>
          <a:bodyPr wrap="none" rtlCol="0">
            <a:spAutoFit/>
          </a:bodyPr>
          <a:lstStyle/>
          <a:p>
            <a:r>
              <a:rPr lang="en-US" sz="2800" dirty="0" smtClean="0">
                <a:latin typeface="Times New Roman" pitchFamily="18" charset="0"/>
                <a:cs typeface="Times New Roman" pitchFamily="18" charset="0"/>
              </a:rPr>
              <a:t>All Training Data</a:t>
            </a:r>
            <a:endParaRPr lang="en-US" sz="28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0938" y="2292803"/>
            <a:ext cx="140017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2108" y="2246539"/>
            <a:ext cx="1336052"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6456" y="2272392"/>
            <a:ext cx="1236209"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69311" y="2229983"/>
            <a:ext cx="1401763"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11766" y="4225247"/>
            <a:ext cx="1458005" cy="164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90937" y="4225247"/>
            <a:ext cx="1400175" cy="163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3"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369311" y="4293056"/>
            <a:ext cx="1401763"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4"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62285" y="4251894"/>
            <a:ext cx="1285875" cy="1588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5" name="Picture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576456" y="4247017"/>
            <a:ext cx="1236209" cy="154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7"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50980" y="721177"/>
            <a:ext cx="5638800" cy="624840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5410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037"/>
                                        </p:tgtEl>
                                        <p:attrNameLst>
                                          <p:attrName>style.visibility</p:attrName>
                                        </p:attrNameLst>
                                      </p:cBhvr>
                                      <p:to>
                                        <p:strVal val="visible"/>
                                      </p:to>
                                    </p:set>
                                    <p:anim calcmode="lin" valueType="num">
                                      <p:cBhvr>
                                        <p:cTn id="7" dur="3000" fill="hold"/>
                                        <p:tgtEl>
                                          <p:spTgt spid="1037"/>
                                        </p:tgtEl>
                                        <p:attrNameLst>
                                          <p:attrName>ppt_w</p:attrName>
                                        </p:attrNameLst>
                                      </p:cBhvr>
                                      <p:tavLst>
                                        <p:tav tm="0">
                                          <p:val>
                                            <p:fltVal val="0"/>
                                          </p:val>
                                        </p:tav>
                                        <p:tav tm="100000">
                                          <p:val>
                                            <p:strVal val="#ppt_w"/>
                                          </p:val>
                                        </p:tav>
                                      </p:tavLst>
                                    </p:anim>
                                    <p:anim calcmode="lin" valueType="num">
                                      <p:cBhvr>
                                        <p:cTn id="8" dur="3000" fill="hold"/>
                                        <p:tgtEl>
                                          <p:spTgt spid="1037"/>
                                        </p:tgtEl>
                                        <p:attrNameLst>
                                          <p:attrName>ppt_h</p:attrName>
                                        </p:attrNameLst>
                                      </p:cBhvr>
                                      <p:tavLst>
                                        <p:tav tm="0">
                                          <p:val>
                                            <p:fltVal val="0"/>
                                          </p:val>
                                        </p:tav>
                                        <p:tav tm="100000">
                                          <p:val>
                                            <p:strVal val="#ppt_h"/>
                                          </p:val>
                                        </p:tav>
                                      </p:tavLst>
                                    </p:anim>
                                    <p:anim calcmode="lin" valueType="num">
                                      <p:cBhvr>
                                        <p:cTn id="9" dur="3000" fill="hold"/>
                                        <p:tgtEl>
                                          <p:spTgt spid="1037"/>
                                        </p:tgtEl>
                                        <p:attrNameLst>
                                          <p:attrName>style.rotation</p:attrName>
                                        </p:attrNameLst>
                                      </p:cBhvr>
                                      <p:tavLst>
                                        <p:tav tm="0">
                                          <p:val>
                                            <p:fltVal val="90"/>
                                          </p:val>
                                        </p:tav>
                                        <p:tav tm="100000">
                                          <p:val>
                                            <p:fltVal val="0"/>
                                          </p:val>
                                        </p:tav>
                                      </p:tavLst>
                                    </p:anim>
                                    <p:animEffect transition="in" filter="fade">
                                      <p:cBhvr>
                                        <p:cTn id="10" dur="3000"/>
                                        <p:tgtEl>
                                          <p:spTgt spid="1037"/>
                                        </p:tgtEl>
                                      </p:cBhvr>
                                    </p:animEffect>
                                  </p:childTnLst>
                                </p:cTn>
                              </p:par>
                              <p:par>
                                <p:cTn id="11" presetID="6" presetClass="emph" presetSubtype="0" decel="16000" fill="hold" nodeType="withEffect">
                                  <p:stCondLst>
                                    <p:cond delay="3900"/>
                                  </p:stCondLst>
                                  <p:childTnLst>
                                    <p:animScale>
                                      <p:cBhvr>
                                        <p:cTn id="12" dur="3000" fill="hold"/>
                                        <p:tgtEl>
                                          <p:spTgt spid="1037"/>
                                        </p:tgtEl>
                                      </p:cBhvr>
                                      <p:by x="25000" y="25000"/>
                                    </p:animScale>
                                  </p:childTnLst>
                                </p:cTn>
                              </p:par>
                              <p:par>
                                <p:cTn id="13" presetID="42" presetClass="path" presetSubtype="0" accel="50000" decel="50000" fill="hold" nodeType="withEffect">
                                  <p:stCondLst>
                                    <p:cond delay="3900"/>
                                  </p:stCondLst>
                                  <p:childTnLst>
                                    <p:animMotion origin="layout" path="M -3.97528E-6 1.85185E-6 L -0.3296 -0.11204 " pathEditMode="relative" rAng="0" ptsTypes="AA">
                                      <p:cBhvr>
                                        <p:cTn id="14" dur="2000" fill="hold"/>
                                        <p:tgtEl>
                                          <p:spTgt spid="1037"/>
                                        </p:tgtEl>
                                        <p:attrNameLst>
                                          <p:attrName>ppt_x</p:attrName>
                                          <p:attrName>ppt_y</p:attrName>
                                        </p:attrNameLst>
                                      </p:cBhvr>
                                      <p:rCtr x="-16487" y="-5602"/>
                                    </p:animMotion>
                                  </p:childTnLst>
                                </p:cTn>
                              </p:par>
                              <p:par>
                                <p:cTn id="15" presetID="2" presetClass="entr" presetSubtype="4" fill="hold" nodeType="withEffect">
                                  <p:stCondLst>
                                    <p:cond delay="7000"/>
                                  </p:stCondLst>
                                  <p:childTnLst>
                                    <p:set>
                                      <p:cBhvr>
                                        <p:cTn id="16" dur="1" fill="hold">
                                          <p:stCondLst>
                                            <p:cond delay="0"/>
                                          </p:stCondLst>
                                        </p:cTn>
                                        <p:tgtEl>
                                          <p:spTgt spid="1026"/>
                                        </p:tgtEl>
                                        <p:attrNameLst>
                                          <p:attrName>style.visibility</p:attrName>
                                        </p:attrNameLst>
                                      </p:cBhvr>
                                      <p:to>
                                        <p:strVal val="visible"/>
                                      </p:to>
                                    </p:set>
                                    <p:anim calcmode="lin" valueType="num">
                                      <p:cBhvr additive="base">
                                        <p:cTn id="17" dur="500" fill="hold"/>
                                        <p:tgtEl>
                                          <p:spTgt spid="1026"/>
                                        </p:tgtEl>
                                        <p:attrNameLst>
                                          <p:attrName>ppt_x</p:attrName>
                                        </p:attrNameLst>
                                      </p:cBhvr>
                                      <p:tavLst>
                                        <p:tav tm="0">
                                          <p:val>
                                            <p:strVal val="#ppt_x"/>
                                          </p:val>
                                        </p:tav>
                                        <p:tav tm="100000">
                                          <p:val>
                                            <p:strVal val="#ppt_x"/>
                                          </p:val>
                                        </p:tav>
                                      </p:tavLst>
                                    </p:anim>
                                    <p:anim calcmode="lin" valueType="num">
                                      <p:cBhvr additive="base">
                                        <p:cTn id="18" dur="500" fill="hold"/>
                                        <p:tgtEl>
                                          <p:spTgt spid="1026"/>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7000"/>
                                  </p:stCondLst>
                                  <p:childTnLst>
                                    <p:set>
                                      <p:cBhvr>
                                        <p:cTn id="20" dur="1" fill="hold">
                                          <p:stCondLst>
                                            <p:cond delay="0"/>
                                          </p:stCondLst>
                                        </p:cTn>
                                        <p:tgtEl>
                                          <p:spTgt spid="1027"/>
                                        </p:tgtEl>
                                        <p:attrNameLst>
                                          <p:attrName>style.visibility</p:attrName>
                                        </p:attrNameLst>
                                      </p:cBhvr>
                                      <p:to>
                                        <p:strVal val="visible"/>
                                      </p:to>
                                    </p:set>
                                    <p:anim calcmode="lin" valueType="num">
                                      <p:cBhvr additive="base">
                                        <p:cTn id="21" dur="500" fill="hold"/>
                                        <p:tgtEl>
                                          <p:spTgt spid="1027"/>
                                        </p:tgtEl>
                                        <p:attrNameLst>
                                          <p:attrName>ppt_x</p:attrName>
                                        </p:attrNameLst>
                                      </p:cBhvr>
                                      <p:tavLst>
                                        <p:tav tm="0">
                                          <p:val>
                                            <p:strVal val="#ppt_x"/>
                                          </p:val>
                                        </p:tav>
                                        <p:tav tm="100000">
                                          <p:val>
                                            <p:strVal val="#ppt_x"/>
                                          </p:val>
                                        </p:tav>
                                      </p:tavLst>
                                    </p:anim>
                                    <p:anim calcmode="lin" valueType="num">
                                      <p:cBhvr additive="base">
                                        <p:cTn id="22" dur="500" fill="hold"/>
                                        <p:tgtEl>
                                          <p:spTgt spid="1027"/>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7000"/>
                                  </p:stCondLst>
                                  <p:childTnLst>
                                    <p:set>
                                      <p:cBhvr>
                                        <p:cTn id="24" dur="1" fill="hold">
                                          <p:stCondLst>
                                            <p:cond delay="0"/>
                                          </p:stCondLst>
                                        </p:cTn>
                                        <p:tgtEl>
                                          <p:spTgt spid="1028"/>
                                        </p:tgtEl>
                                        <p:attrNameLst>
                                          <p:attrName>style.visibility</p:attrName>
                                        </p:attrNameLst>
                                      </p:cBhvr>
                                      <p:to>
                                        <p:strVal val="visible"/>
                                      </p:to>
                                    </p:set>
                                    <p:anim calcmode="lin" valueType="num">
                                      <p:cBhvr additive="base">
                                        <p:cTn id="25" dur="500" fill="hold"/>
                                        <p:tgtEl>
                                          <p:spTgt spid="1028"/>
                                        </p:tgtEl>
                                        <p:attrNameLst>
                                          <p:attrName>ppt_x</p:attrName>
                                        </p:attrNameLst>
                                      </p:cBhvr>
                                      <p:tavLst>
                                        <p:tav tm="0">
                                          <p:val>
                                            <p:strVal val="#ppt_x"/>
                                          </p:val>
                                        </p:tav>
                                        <p:tav tm="100000">
                                          <p:val>
                                            <p:strVal val="#ppt_x"/>
                                          </p:val>
                                        </p:tav>
                                      </p:tavLst>
                                    </p:anim>
                                    <p:anim calcmode="lin" valueType="num">
                                      <p:cBhvr additive="base">
                                        <p:cTn id="26" dur="500" fill="hold"/>
                                        <p:tgtEl>
                                          <p:spTgt spid="1028"/>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7000"/>
                                  </p:stCondLst>
                                  <p:childTnLst>
                                    <p:set>
                                      <p:cBhvr>
                                        <p:cTn id="28" dur="1" fill="hold">
                                          <p:stCondLst>
                                            <p:cond delay="0"/>
                                          </p:stCondLst>
                                        </p:cTn>
                                        <p:tgtEl>
                                          <p:spTgt spid="1029"/>
                                        </p:tgtEl>
                                        <p:attrNameLst>
                                          <p:attrName>style.visibility</p:attrName>
                                        </p:attrNameLst>
                                      </p:cBhvr>
                                      <p:to>
                                        <p:strVal val="visible"/>
                                      </p:to>
                                    </p:set>
                                    <p:anim calcmode="lin" valueType="num">
                                      <p:cBhvr additive="base">
                                        <p:cTn id="29" dur="500" fill="hold"/>
                                        <p:tgtEl>
                                          <p:spTgt spid="1029"/>
                                        </p:tgtEl>
                                        <p:attrNameLst>
                                          <p:attrName>ppt_x</p:attrName>
                                        </p:attrNameLst>
                                      </p:cBhvr>
                                      <p:tavLst>
                                        <p:tav tm="0">
                                          <p:val>
                                            <p:strVal val="#ppt_x"/>
                                          </p:val>
                                        </p:tav>
                                        <p:tav tm="100000">
                                          <p:val>
                                            <p:strVal val="#ppt_x"/>
                                          </p:val>
                                        </p:tav>
                                      </p:tavLst>
                                    </p:anim>
                                    <p:anim calcmode="lin" valueType="num">
                                      <p:cBhvr additive="base">
                                        <p:cTn id="30" dur="500" fill="hold"/>
                                        <p:tgtEl>
                                          <p:spTgt spid="1029"/>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7000"/>
                                  </p:stCondLst>
                                  <p:childTnLst>
                                    <p:set>
                                      <p:cBhvr>
                                        <p:cTn id="32" dur="1" fill="hold">
                                          <p:stCondLst>
                                            <p:cond delay="0"/>
                                          </p:stCondLst>
                                        </p:cTn>
                                        <p:tgtEl>
                                          <p:spTgt spid="1030"/>
                                        </p:tgtEl>
                                        <p:attrNameLst>
                                          <p:attrName>style.visibility</p:attrName>
                                        </p:attrNameLst>
                                      </p:cBhvr>
                                      <p:to>
                                        <p:strVal val="visible"/>
                                      </p:to>
                                    </p:set>
                                    <p:anim calcmode="lin" valueType="num">
                                      <p:cBhvr additive="base">
                                        <p:cTn id="33" dur="500" fill="hold"/>
                                        <p:tgtEl>
                                          <p:spTgt spid="1030"/>
                                        </p:tgtEl>
                                        <p:attrNameLst>
                                          <p:attrName>ppt_x</p:attrName>
                                        </p:attrNameLst>
                                      </p:cBhvr>
                                      <p:tavLst>
                                        <p:tav tm="0">
                                          <p:val>
                                            <p:strVal val="#ppt_x"/>
                                          </p:val>
                                        </p:tav>
                                        <p:tav tm="100000">
                                          <p:val>
                                            <p:strVal val="#ppt_x"/>
                                          </p:val>
                                        </p:tav>
                                      </p:tavLst>
                                    </p:anim>
                                    <p:anim calcmode="lin" valueType="num">
                                      <p:cBhvr additive="base">
                                        <p:cTn id="34" dur="500" fill="hold"/>
                                        <p:tgtEl>
                                          <p:spTgt spid="1030"/>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7000"/>
                                  </p:stCondLst>
                                  <p:childTnLst>
                                    <p:set>
                                      <p:cBhvr>
                                        <p:cTn id="36" dur="1" fill="hold">
                                          <p:stCondLst>
                                            <p:cond delay="0"/>
                                          </p:stCondLst>
                                        </p:cTn>
                                        <p:tgtEl>
                                          <p:spTgt spid="1032"/>
                                        </p:tgtEl>
                                        <p:attrNameLst>
                                          <p:attrName>style.visibility</p:attrName>
                                        </p:attrNameLst>
                                      </p:cBhvr>
                                      <p:to>
                                        <p:strVal val="visible"/>
                                      </p:to>
                                    </p:set>
                                    <p:anim calcmode="lin" valueType="num">
                                      <p:cBhvr additive="base">
                                        <p:cTn id="37" dur="500" fill="hold"/>
                                        <p:tgtEl>
                                          <p:spTgt spid="1032"/>
                                        </p:tgtEl>
                                        <p:attrNameLst>
                                          <p:attrName>ppt_x</p:attrName>
                                        </p:attrNameLst>
                                      </p:cBhvr>
                                      <p:tavLst>
                                        <p:tav tm="0">
                                          <p:val>
                                            <p:strVal val="#ppt_x"/>
                                          </p:val>
                                        </p:tav>
                                        <p:tav tm="100000">
                                          <p:val>
                                            <p:strVal val="#ppt_x"/>
                                          </p:val>
                                        </p:tav>
                                      </p:tavLst>
                                    </p:anim>
                                    <p:anim calcmode="lin" valueType="num">
                                      <p:cBhvr additive="base">
                                        <p:cTn id="38" dur="500" fill="hold"/>
                                        <p:tgtEl>
                                          <p:spTgt spid="1032"/>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7000"/>
                                  </p:stCondLst>
                                  <p:childTnLst>
                                    <p:set>
                                      <p:cBhvr>
                                        <p:cTn id="40" dur="1" fill="hold">
                                          <p:stCondLst>
                                            <p:cond delay="0"/>
                                          </p:stCondLst>
                                        </p:cTn>
                                        <p:tgtEl>
                                          <p:spTgt spid="1034"/>
                                        </p:tgtEl>
                                        <p:attrNameLst>
                                          <p:attrName>style.visibility</p:attrName>
                                        </p:attrNameLst>
                                      </p:cBhvr>
                                      <p:to>
                                        <p:strVal val="visible"/>
                                      </p:to>
                                    </p:set>
                                    <p:anim calcmode="lin" valueType="num">
                                      <p:cBhvr additive="base">
                                        <p:cTn id="41" dur="500" fill="hold"/>
                                        <p:tgtEl>
                                          <p:spTgt spid="1034"/>
                                        </p:tgtEl>
                                        <p:attrNameLst>
                                          <p:attrName>ppt_x</p:attrName>
                                        </p:attrNameLst>
                                      </p:cBhvr>
                                      <p:tavLst>
                                        <p:tav tm="0">
                                          <p:val>
                                            <p:strVal val="#ppt_x"/>
                                          </p:val>
                                        </p:tav>
                                        <p:tav tm="100000">
                                          <p:val>
                                            <p:strVal val="#ppt_x"/>
                                          </p:val>
                                        </p:tav>
                                      </p:tavLst>
                                    </p:anim>
                                    <p:anim calcmode="lin" valueType="num">
                                      <p:cBhvr additive="base">
                                        <p:cTn id="42" dur="500" fill="hold"/>
                                        <p:tgtEl>
                                          <p:spTgt spid="1034"/>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7000"/>
                                  </p:stCondLst>
                                  <p:childTnLst>
                                    <p:set>
                                      <p:cBhvr>
                                        <p:cTn id="44" dur="1" fill="hold">
                                          <p:stCondLst>
                                            <p:cond delay="0"/>
                                          </p:stCondLst>
                                        </p:cTn>
                                        <p:tgtEl>
                                          <p:spTgt spid="1035"/>
                                        </p:tgtEl>
                                        <p:attrNameLst>
                                          <p:attrName>style.visibility</p:attrName>
                                        </p:attrNameLst>
                                      </p:cBhvr>
                                      <p:to>
                                        <p:strVal val="visible"/>
                                      </p:to>
                                    </p:set>
                                    <p:anim calcmode="lin" valueType="num">
                                      <p:cBhvr additive="base">
                                        <p:cTn id="45" dur="500" fill="hold"/>
                                        <p:tgtEl>
                                          <p:spTgt spid="1035"/>
                                        </p:tgtEl>
                                        <p:attrNameLst>
                                          <p:attrName>ppt_x</p:attrName>
                                        </p:attrNameLst>
                                      </p:cBhvr>
                                      <p:tavLst>
                                        <p:tav tm="0">
                                          <p:val>
                                            <p:strVal val="#ppt_x"/>
                                          </p:val>
                                        </p:tav>
                                        <p:tav tm="100000">
                                          <p:val>
                                            <p:strVal val="#ppt_x"/>
                                          </p:val>
                                        </p:tav>
                                      </p:tavLst>
                                    </p:anim>
                                    <p:anim calcmode="lin" valueType="num">
                                      <p:cBhvr additive="base">
                                        <p:cTn id="46" dur="500" fill="hold"/>
                                        <p:tgtEl>
                                          <p:spTgt spid="1035"/>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7000"/>
                                  </p:stCondLst>
                                  <p:childTnLst>
                                    <p:set>
                                      <p:cBhvr>
                                        <p:cTn id="48" dur="1" fill="hold">
                                          <p:stCondLst>
                                            <p:cond delay="0"/>
                                          </p:stCondLst>
                                        </p:cTn>
                                        <p:tgtEl>
                                          <p:spTgt spid="1033"/>
                                        </p:tgtEl>
                                        <p:attrNameLst>
                                          <p:attrName>style.visibility</p:attrName>
                                        </p:attrNameLst>
                                      </p:cBhvr>
                                      <p:to>
                                        <p:strVal val="visible"/>
                                      </p:to>
                                    </p:set>
                                    <p:anim calcmode="lin" valueType="num">
                                      <p:cBhvr additive="base">
                                        <p:cTn id="49" dur="500" fill="hold"/>
                                        <p:tgtEl>
                                          <p:spTgt spid="1033"/>
                                        </p:tgtEl>
                                        <p:attrNameLst>
                                          <p:attrName>ppt_x</p:attrName>
                                        </p:attrNameLst>
                                      </p:cBhvr>
                                      <p:tavLst>
                                        <p:tav tm="0">
                                          <p:val>
                                            <p:strVal val="#ppt_x"/>
                                          </p:val>
                                        </p:tav>
                                        <p:tav tm="100000">
                                          <p:val>
                                            <p:strVal val="#ppt_x"/>
                                          </p:val>
                                        </p:tav>
                                      </p:tavLst>
                                    </p:anim>
                                    <p:anim calcmode="lin" valueType="num">
                                      <p:cBhvr additive="base">
                                        <p:cTn id="50" dur="500" fill="hold"/>
                                        <p:tgtEl>
                                          <p:spTgt spid="10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1267" y="0"/>
            <a:ext cx="10515600" cy="679903"/>
          </a:xfrm>
        </p:spPr>
        <p:txBody>
          <a:bodyPr>
            <a:normAutofit/>
          </a:bodyPr>
          <a:lstStyle/>
          <a:p>
            <a:pPr algn="ctr"/>
            <a:r>
              <a:rPr lang="en-US" sz="4000" dirty="0" smtClean="0">
                <a:latin typeface="Times New Roman" pitchFamily="18" charset="0"/>
                <a:cs typeface="Times New Roman" pitchFamily="18" charset="0"/>
              </a:rPr>
              <a:t>Random Forest</a:t>
            </a:r>
            <a:endParaRPr lang="en-US" sz="4000" dirty="0">
              <a:latin typeface="Times New Roman" pitchFamily="18" charset="0"/>
              <a:cs typeface="Times New Roman" pitchFamily="18" charset="0"/>
            </a:endParaRPr>
          </a:p>
        </p:txBody>
      </p:sp>
      <p:sp>
        <p:nvSpPr>
          <p:cNvPr id="4" name="TextBox 3"/>
          <p:cNvSpPr txBox="1"/>
          <p:nvPr/>
        </p:nvSpPr>
        <p:spPr>
          <a:xfrm>
            <a:off x="4860520" y="1415497"/>
            <a:ext cx="2715936" cy="523220"/>
          </a:xfrm>
          <a:prstGeom prst="rect">
            <a:avLst/>
          </a:prstGeom>
          <a:solidFill>
            <a:schemeClr val="bg2"/>
          </a:solidFill>
        </p:spPr>
        <p:txBody>
          <a:bodyPr wrap="none" rtlCol="0">
            <a:spAutoFit/>
          </a:bodyPr>
          <a:lstStyle/>
          <a:p>
            <a:r>
              <a:rPr lang="en-US" sz="2800" dirty="0" smtClean="0">
                <a:latin typeface="Times New Roman" pitchFamily="18" charset="0"/>
                <a:cs typeface="Times New Roman" pitchFamily="18" charset="0"/>
              </a:rPr>
              <a:t>All Training Data</a:t>
            </a:r>
            <a:endParaRPr lang="en-US" sz="28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0938" y="2292803"/>
            <a:ext cx="140017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2108" y="2246539"/>
            <a:ext cx="1336052"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6456" y="2272392"/>
            <a:ext cx="1236209"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69311" y="2229983"/>
            <a:ext cx="1401763"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11766" y="4225247"/>
            <a:ext cx="1458005" cy="164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90937" y="4225247"/>
            <a:ext cx="1400175" cy="163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3"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369311" y="4293056"/>
            <a:ext cx="1401763"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4"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62285" y="4251894"/>
            <a:ext cx="1285875" cy="1588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5" name="Picture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576456" y="4247017"/>
            <a:ext cx="1236209" cy="154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7" name="Picture 1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611766" y="2292802"/>
            <a:ext cx="1458005" cy="152263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Content Placeholder 2"/>
          <p:cNvSpPr>
            <a:spLocks noGrp="1"/>
          </p:cNvSpPr>
          <p:nvPr>
            <p:ph idx="1"/>
          </p:nvPr>
        </p:nvSpPr>
        <p:spPr>
          <a:xfrm>
            <a:off x="960688" y="1131093"/>
            <a:ext cx="10515600" cy="5306106"/>
          </a:xfrm>
          <a:solidFill>
            <a:schemeClr val="accent2"/>
          </a:solidFill>
        </p:spPr>
        <p:txBody>
          <a:bodyPr>
            <a:normAutofit/>
          </a:bodyPr>
          <a:lstStyle/>
          <a:p>
            <a:r>
              <a:rPr lang="en-US" dirty="0" smtClean="0">
                <a:latin typeface="Times New Roman" pitchFamily="18" charset="0"/>
                <a:cs typeface="Times New Roman" pitchFamily="18" charset="0"/>
              </a:rPr>
              <a:t>Each tree is planted as follows:</a:t>
            </a:r>
          </a:p>
          <a:p>
            <a:pPr lvl="1">
              <a:buFont typeface="Wingdings" pitchFamily="2" charset="2"/>
              <a:buChar char="v"/>
            </a:pPr>
            <a:r>
              <a:rPr lang="en-US" sz="2800" dirty="0" smtClean="0">
                <a:latin typeface="Times New Roman" pitchFamily="18" charset="0"/>
                <a:cs typeface="Times New Roman" pitchFamily="18" charset="0"/>
              </a:rPr>
              <a:t> Take a sample from the training set at random with replacement</a:t>
            </a:r>
          </a:p>
          <a:p>
            <a:pPr lvl="1">
              <a:buFont typeface="Wingdings" pitchFamily="2" charset="2"/>
              <a:buChar char="v"/>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At each node,  choose  a subset of variables out of all input variables at random</a:t>
            </a:r>
          </a:p>
          <a:p>
            <a:pPr lvl="1">
              <a:buFont typeface="Wingdings" pitchFamily="2" charset="2"/>
              <a:buChar char="v"/>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Find a variable (and a value for that variable) which optimizes the split </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1384295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6" nodeType="withEffect">
                                  <p:stCondLst>
                                    <p:cond delay="0"/>
                                  </p:stCondLst>
                                  <p:childTnLst>
                                    <p:set>
                                      <p:cBhvr>
                                        <p:cTn id="6" dur="1" fill="hold">
                                          <p:stCondLst>
                                            <p:cond delay="0"/>
                                          </p:stCondLst>
                                        </p:cTn>
                                        <p:tgtEl>
                                          <p:spTgt spid="14">
                                            <p:bg/>
                                          </p:spTgt>
                                        </p:tgtEl>
                                        <p:attrNameLst>
                                          <p:attrName>style.visibility</p:attrName>
                                        </p:attrNameLst>
                                      </p:cBhvr>
                                      <p:to>
                                        <p:strVal val="visible"/>
                                      </p:to>
                                    </p:set>
                                    <p:animEffect transition="in" filter="circle(in)">
                                      <p:cBhvr>
                                        <p:cTn id="7" dur="2000"/>
                                        <p:tgtEl>
                                          <p:spTgt spid="14">
                                            <p:bg/>
                                          </p:spTgt>
                                        </p:tgtEl>
                                      </p:cBhvr>
                                    </p:animEffect>
                                  </p:childTnLst>
                                </p:cTn>
                              </p:par>
                              <p:par>
                                <p:cTn id="8" presetID="6" presetClass="entr" presetSubtype="16" fill="hold" grpId="6" nodeType="withEffect">
                                  <p:stCondLst>
                                    <p:cond delay="0"/>
                                  </p:stCondLst>
                                  <p:childTnLst>
                                    <p:set>
                                      <p:cBhvr>
                                        <p:cTn id="9" dur="1" fill="hold">
                                          <p:stCondLst>
                                            <p:cond delay="0"/>
                                          </p:stCondLst>
                                        </p:cTn>
                                        <p:tgtEl>
                                          <p:spTgt spid="14">
                                            <p:txEl>
                                              <p:pRg st="0" end="0"/>
                                            </p:txEl>
                                          </p:spTgt>
                                        </p:tgtEl>
                                        <p:attrNameLst>
                                          <p:attrName>style.visibility</p:attrName>
                                        </p:attrNameLst>
                                      </p:cBhvr>
                                      <p:to>
                                        <p:strVal val="visible"/>
                                      </p:to>
                                    </p:set>
                                    <p:animEffect transition="in" filter="circle(in)">
                                      <p:cBhvr>
                                        <p:cTn id="10" dur="2000"/>
                                        <p:tgtEl>
                                          <p:spTgt spid="14">
                                            <p:txEl>
                                              <p:pRg st="0" end="0"/>
                                            </p:txEl>
                                          </p:spTgt>
                                        </p:tgtEl>
                                      </p:cBhvr>
                                    </p:animEffect>
                                  </p:childTnLst>
                                </p:cTn>
                              </p:par>
                              <p:par>
                                <p:cTn id="11" presetID="6" presetClass="entr" presetSubtype="16" fill="hold" grpId="6" nodeType="withEffect">
                                  <p:stCondLst>
                                    <p:cond delay="0"/>
                                  </p:stCondLst>
                                  <p:childTnLst>
                                    <p:set>
                                      <p:cBhvr>
                                        <p:cTn id="12" dur="1" fill="hold">
                                          <p:stCondLst>
                                            <p:cond delay="0"/>
                                          </p:stCondLst>
                                        </p:cTn>
                                        <p:tgtEl>
                                          <p:spTgt spid="14">
                                            <p:txEl>
                                              <p:pRg st="1" end="1"/>
                                            </p:txEl>
                                          </p:spTgt>
                                        </p:tgtEl>
                                        <p:attrNameLst>
                                          <p:attrName>style.visibility</p:attrName>
                                        </p:attrNameLst>
                                      </p:cBhvr>
                                      <p:to>
                                        <p:strVal val="visible"/>
                                      </p:to>
                                    </p:set>
                                    <p:animEffect transition="in" filter="circle(in)">
                                      <p:cBhvr>
                                        <p:cTn id="13" dur="2000"/>
                                        <p:tgtEl>
                                          <p:spTgt spid="14">
                                            <p:txEl>
                                              <p:pRg st="1" end="1"/>
                                            </p:txEl>
                                          </p:spTgt>
                                        </p:tgtEl>
                                      </p:cBhvr>
                                    </p:animEffect>
                                  </p:childTnLst>
                                </p:cTn>
                              </p:par>
                              <p:par>
                                <p:cTn id="14" presetID="6" presetClass="entr" presetSubtype="16" fill="hold" grpId="6" nodeType="withEffect">
                                  <p:stCondLst>
                                    <p:cond delay="0"/>
                                  </p:stCondLst>
                                  <p:childTnLst>
                                    <p:set>
                                      <p:cBhvr>
                                        <p:cTn id="15" dur="1" fill="hold">
                                          <p:stCondLst>
                                            <p:cond delay="0"/>
                                          </p:stCondLst>
                                        </p:cTn>
                                        <p:tgtEl>
                                          <p:spTgt spid="14">
                                            <p:txEl>
                                              <p:pRg st="2" end="2"/>
                                            </p:txEl>
                                          </p:spTgt>
                                        </p:tgtEl>
                                        <p:attrNameLst>
                                          <p:attrName>style.visibility</p:attrName>
                                        </p:attrNameLst>
                                      </p:cBhvr>
                                      <p:to>
                                        <p:strVal val="visible"/>
                                      </p:to>
                                    </p:set>
                                    <p:animEffect transition="in" filter="circle(in)">
                                      <p:cBhvr>
                                        <p:cTn id="16" dur="2000"/>
                                        <p:tgtEl>
                                          <p:spTgt spid="14">
                                            <p:txEl>
                                              <p:pRg st="2" end="2"/>
                                            </p:txEl>
                                          </p:spTgt>
                                        </p:tgtEl>
                                      </p:cBhvr>
                                    </p:animEffect>
                                  </p:childTnLst>
                                </p:cTn>
                              </p:par>
                              <p:par>
                                <p:cTn id="17" presetID="6" presetClass="entr" presetSubtype="16" fill="hold" grpId="6" nodeType="withEffect">
                                  <p:stCondLst>
                                    <p:cond delay="0"/>
                                  </p:stCondLst>
                                  <p:childTnLst>
                                    <p:set>
                                      <p:cBhvr>
                                        <p:cTn id="18" dur="1" fill="hold">
                                          <p:stCondLst>
                                            <p:cond delay="0"/>
                                          </p:stCondLst>
                                        </p:cTn>
                                        <p:tgtEl>
                                          <p:spTgt spid="14">
                                            <p:txEl>
                                              <p:pRg st="3" end="3"/>
                                            </p:txEl>
                                          </p:spTgt>
                                        </p:tgtEl>
                                        <p:attrNameLst>
                                          <p:attrName>style.visibility</p:attrName>
                                        </p:attrNameLst>
                                      </p:cBhvr>
                                      <p:to>
                                        <p:strVal val="visible"/>
                                      </p:to>
                                    </p:set>
                                    <p:animEffect transition="in" filter="circle(in)">
                                      <p:cBhvr>
                                        <p:cTn id="19" dur="2000"/>
                                        <p:tgtEl>
                                          <p:spTgt spid="14">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xit" presetSubtype="32" fill="hold" grpId="5" nodeType="clickEffect">
                                  <p:stCondLst>
                                    <p:cond delay="100"/>
                                  </p:stCondLst>
                                  <p:childTnLst>
                                    <p:animEffect transition="out" filter="circle(out)">
                                      <p:cBhvr>
                                        <p:cTn id="23" dur="2000"/>
                                        <p:tgtEl>
                                          <p:spTgt spid="14">
                                            <p:txEl>
                                              <p:pRg st="0" end="0"/>
                                            </p:txEl>
                                          </p:spTgt>
                                        </p:tgtEl>
                                      </p:cBhvr>
                                    </p:animEffect>
                                    <p:set>
                                      <p:cBhvr>
                                        <p:cTn id="24" dur="1" fill="hold">
                                          <p:stCondLst>
                                            <p:cond delay="1999"/>
                                          </p:stCondLst>
                                        </p:cTn>
                                        <p:tgtEl>
                                          <p:spTgt spid="14">
                                            <p:txEl>
                                              <p:pRg st="0" end="0"/>
                                            </p:txEl>
                                          </p:spTgt>
                                        </p:tgtEl>
                                        <p:attrNameLst>
                                          <p:attrName>style.visibility</p:attrName>
                                        </p:attrNameLst>
                                      </p:cBhvr>
                                      <p:to>
                                        <p:strVal val="hidden"/>
                                      </p:to>
                                    </p:set>
                                  </p:childTnLst>
                                </p:cTn>
                              </p:par>
                              <p:par>
                                <p:cTn id="25" presetID="6" presetClass="exit" presetSubtype="32" fill="hold" grpId="5" nodeType="withEffect">
                                  <p:stCondLst>
                                    <p:cond delay="0"/>
                                  </p:stCondLst>
                                  <p:childTnLst>
                                    <p:animEffect transition="out" filter="circle(out)">
                                      <p:cBhvr>
                                        <p:cTn id="26" dur="2000"/>
                                        <p:tgtEl>
                                          <p:spTgt spid="14">
                                            <p:txEl>
                                              <p:pRg st="1" end="1"/>
                                            </p:txEl>
                                          </p:spTgt>
                                        </p:tgtEl>
                                      </p:cBhvr>
                                    </p:animEffect>
                                    <p:set>
                                      <p:cBhvr>
                                        <p:cTn id="27" dur="1" fill="hold">
                                          <p:stCondLst>
                                            <p:cond delay="1999"/>
                                          </p:stCondLst>
                                        </p:cTn>
                                        <p:tgtEl>
                                          <p:spTgt spid="14">
                                            <p:txEl>
                                              <p:pRg st="1" end="1"/>
                                            </p:txEl>
                                          </p:spTgt>
                                        </p:tgtEl>
                                        <p:attrNameLst>
                                          <p:attrName>style.visibility</p:attrName>
                                        </p:attrNameLst>
                                      </p:cBhvr>
                                      <p:to>
                                        <p:strVal val="hidden"/>
                                      </p:to>
                                    </p:set>
                                  </p:childTnLst>
                                </p:cTn>
                              </p:par>
                              <p:par>
                                <p:cTn id="28" presetID="6" presetClass="exit" presetSubtype="32" fill="hold" grpId="5" nodeType="withEffect">
                                  <p:stCondLst>
                                    <p:cond delay="0"/>
                                  </p:stCondLst>
                                  <p:childTnLst>
                                    <p:animEffect transition="out" filter="circle(out)">
                                      <p:cBhvr>
                                        <p:cTn id="29" dur="2000"/>
                                        <p:tgtEl>
                                          <p:spTgt spid="14">
                                            <p:txEl>
                                              <p:pRg st="2" end="2"/>
                                            </p:txEl>
                                          </p:spTgt>
                                        </p:tgtEl>
                                      </p:cBhvr>
                                    </p:animEffect>
                                    <p:set>
                                      <p:cBhvr>
                                        <p:cTn id="30" dur="1" fill="hold">
                                          <p:stCondLst>
                                            <p:cond delay="1999"/>
                                          </p:stCondLst>
                                        </p:cTn>
                                        <p:tgtEl>
                                          <p:spTgt spid="14">
                                            <p:txEl>
                                              <p:pRg st="2" end="2"/>
                                            </p:txEl>
                                          </p:spTgt>
                                        </p:tgtEl>
                                        <p:attrNameLst>
                                          <p:attrName>style.visibility</p:attrName>
                                        </p:attrNameLst>
                                      </p:cBhvr>
                                      <p:to>
                                        <p:strVal val="hidden"/>
                                      </p:to>
                                    </p:set>
                                  </p:childTnLst>
                                </p:cTn>
                              </p:par>
                              <p:par>
                                <p:cTn id="31" presetID="6" presetClass="exit" presetSubtype="32" fill="hold" grpId="5" nodeType="withEffect">
                                  <p:stCondLst>
                                    <p:cond delay="0"/>
                                  </p:stCondLst>
                                  <p:childTnLst>
                                    <p:animEffect transition="out" filter="circle(out)">
                                      <p:cBhvr>
                                        <p:cTn id="32" dur="2000"/>
                                        <p:tgtEl>
                                          <p:spTgt spid="14">
                                            <p:txEl>
                                              <p:pRg st="3" end="3"/>
                                            </p:txEl>
                                          </p:spTgt>
                                        </p:tgtEl>
                                      </p:cBhvr>
                                    </p:animEffect>
                                    <p:set>
                                      <p:cBhvr>
                                        <p:cTn id="33" dur="1" fill="hold">
                                          <p:stCondLst>
                                            <p:cond delay="1999"/>
                                          </p:stCondLst>
                                        </p:cTn>
                                        <p:tgtEl>
                                          <p:spTgt spid="14">
                                            <p:txEl>
                                              <p:pRg st="3" end="3"/>
                                            </p:txEl>
                                          </p:spTgt>
                                        </p:tgtEl>
                                        <p:attrNameLst>
                                          <p:attrName>style.visibility</p:attrName>
                                        </p:attrNameLst>
                                      </p:cBhvr>
                                      <p:to>
                                        <p:strVal val="hidden"/>
                                      </p:to>
                                    </p:set>
                                  </p:childTnLst>
                                </p:cTn>
                              </p:par>
                              <p:par>
                                <p:cTn id="34" presetID="6" presetClass="exit" presetSubtype="32" fill="hold" grpId="5" nodeType="withEffect">
                                  <p:stCondLst>
                                    <p:cond delay="0"/>
                                  </p:stCondLst>
                                  <p:childTnLst>
                                    <p:animEffect transition="out" filter="circle(out)">
                                      <p:cBhvr>
                                        <p:cTn id="35" dur="2000"/>
                                        <p:tgtEl>
                                          <p:spTgt spid="14">
                                            <p:bg/>
                                          </p:spTgt>
                                        </p:tgtEl>
                                      </p:cBhvr>
                                    </p:animEffect>
                                    <p:set>
                                      <p:cBhvr>
                                        <p:cTn id="36" dur="1" fill="hold">
                                          <p:stCondLst>
                                            <p:cond delay="1999"/>
                                          </p:stCondLst>
                                        </p:cTn>
                                        <p:tgtEl>
                                          <p:spTgt spid="14">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5" build="p" animBg="1"/>
      <p:bldP spid="14" grpId="6" build="p"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CEAD03-AFFF-45C9-8D78-A25E4AE1E9E3}"/>
              </a:ext>
            </a:extLst>
          </p:cNvPr>
          <p:cNvSpPr>
            <a:spLocks noGrp="1"/>
          </p:cNvSpPr>
          <p:nvPr>
            <p:ph type="title"/>
          </p:nvPr>
        </p:nvSpPr>
        <p:spPr>
          <a:xfrm>
            <a:off x="838200" y="301468"/>
            <a:ext cx="10515600" cy="759137"/>
          </a:xfrm>
        </p:spPr>
        <p:txBody>
          <a:bodyPr>
            <a:normAutofit/>
          </a:bodyPr>
          <a:lstStyle/>
          <a:p>
            <a:pPr algn="ctr"/>
            <a:r>
              <a:rPr lang="en-US" sz="4000" dirty="0">
                <a:latin typeface="Times New Roman" panose="02020603050405020304" pitchFamily="18" charset="0"/>
                <a:cs typeface="Times New Roman" panose="02020603050405020304" pitchFamily="18" charset="0"/>
              </a:rPr>
              <a:t>Random Forest</a:t>
            </a:r>
          </a:p>
        </p:txBody>
      </p:sp>
      <p:sp>
        <p:nvSpPr>
          <p:cNvPr id="3" name="Content Placeholder 2">
            <a:extLst>
              <a:ext uri="{FF2B5EF4-FFF2-40B4-BE49-F238E27FC236}">
                <a16:creationId xmlns:a16="http://schemas.microsoft.com/office/drawing/2014/main" xmlns="" id="{6F67B35D-021F-4F7C-8802-95AC423BE443}"/>
              </a:ext>
            </a:extLst>
          </p:cNvPr>
          <p:cNvSpPr>
            <a:spLocks noGrp="1"/>
          </p:cNvSpPr>
          <p:nvPr>
            <p:ph idx="1"/>
          </p:nvPr>
        </p:nvSpPr>
        <p:spPr>
          <a:xfrm>
            <a:off x="892098" y="1309255"/>
            <a:ext cx="10515600" cy="3954605"/>
          </a:xfrm>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latin typeface="Times New Roman" pitchFamily="18" charset="0"/>
              <a:cs typeface="Times New Roman" pitchFamily="18" charset="0"/>
            </a:endParaRPr>
          </a:p>
          <a:p>
            <a:pPr marL="0" indent="0">
              <a:buNone/>
            </a:pPr>
            <a:endParaRPr lang="en-US" sz="30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146" y="1391367"/>
            <a:ext cx="10806546" cy="5081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Connector 4"/>
          <p:cNvCxnSpPr/>
          <p:nvPr/>
        </p:nvCxnSpPr>
        <p:spPr>
          <a:xfrm>
            <a:off x="7328848" y="1583140"/>
            <a:ext cx="3889612" cy="3643953"/>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1666754" y="1583138"/>
            <a:ext cx="4143737" cy="3643953"/>
          </a:xfrm>
          <a:prstGeom prst="lin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0">
            <a:schemeClr val="accent2"/>
          </a:fillRef>
          <a:effectRef idx="0">
            <a:schemeClr val="accent2"/>
          </a:effectRef>
          <a:fontRef idx="minor">
            <a:schemeClr val="tx1"/>
          </a:fontRef>
        </p:style>
      </p:cxnSp>
      <p:cxnSp>
        <p:nvCxnSpPr>
          <p:cNvPr id="11" name="Straight Connector 10"/>
          <p:cNvCxnSpPr/>
          <p:nvPr/>
        </p:nvCxnSpPr>
        <p:spPr>
          <a:xfrm>
            <a:off x="1666754" y="1583140"/>
            <a:ext cx="4143737" cy="3643951"/>
          </a:xfrm>
          <a:prstGeom prst="line">
            <a:avLst/>
          </a:prstGeom>
          <a:ln w="57150"/>
        </p:spPr>
        <p:style>
          <a:lnRef idx="1">
            <a:schemeClr val="accent4"/>
          </a:lnRef>
          <a:fillRef idx="0">
            <a:schemeClr val="accent4"/>
          </a:fillRef>
          <a:effectRef idx="0">
            <a:schemeClr val="accent4"/>
          </a:effectRef>
          <a:fontRef idx="minor">
            <a:schemeClr val="tx1"/>
          </a:fontRef>
        </p:style>
      </p:cxnSp>
      <p:cxnSp>
        <p:nvCxnSpPr>
          <p:cNvPr id="15" name="Straight Connector 14"/>
          <p:cNvCxnSpPr/>
          <p:nvPr/>
        </p:nvCxnSpPr>
        <p:spPr>
          <a:xfrm>
            <a:off x="1819154" y="1735540"/>
            <a:ext cx="3991337" cy="3491553"/>
          </a:xfrm>
          <a:prstGeom prst="line">
            <a:avLst/>
          </a:prstGeom>
          <a:ln w="57150"/>
        </p:spPr>
        <p:style>
          <a:lnRef idx="1">
            <a:schemeClr val="accent4"/>
          </a:lnRef>
          <a:fillRef idx="0">
            <a:schemeClr val="accent4"/>
          </a:fillRef>
          <a:effectRef idx="0">
            <a:schemeClr val="accent4"/>
          </a:effectRef>
          <a:fontRef idx="minor">
            <a:schemeClr val="tx1"/>
          </a:fontRef>
        </p:style>
      </p:cxnSp>
      <p:cxnSp>
        <p:nvCxnSpPr>
          <p:cNvPr id="17" name="Straight Connector 16"/>
          <p:cNvCxnSpPr/>
          <p:nvPr/>
        </p:nvCxnSpPr>
        <p:spPr>
          <a:xfrm>
            <a:off x="7328848" y="1583138"/>
            <a:ext cx="3889612" cy="3643955"/>
          </a:xfrm>
          <a:prstGeom prst="line">
            <a:avLst/>
          </a:prstGeom>
          <a:ln w="57150"/>
        </p:spPr>
        <p:style>
          <a:lnRef idx="1">
            <a:schemeClr val="accent4"/>
          </a:lnRef>
          <a:fillRef idx="0">
            <a:schemeClr val="accent4"/>
          </a:fillRef>
          <a:effectRef idx="0">
            <a:schemeClr val="accent4"/>
          </a:effectRef>
          <a:fontRef idx="minor">
            <a:schemeClr val="tx1"/>
          </a:fontRef>
        </p:style>
      </p:cxnSp>
      <p:sp>
        <p:nvSpPr>
          <p:cNvPr id="20" name="Rectangle 19"/>
          <p:cNvSpPr/>
          <p:nvPr/>
        </p:nvSpPr>
        <p:spPr>
          <a:xfrm>
            <a:off x="3507129" y="6018836"/>
            <a:ext cx="509286" cy="3356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8816454" y="6068182"/>
            <a:ext cx="914400" cy="286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819154" y="6075494"/>
            <a:ext cx="4053930" cy="461665"/>
          </a:xfrm>
          <a:prstGeom prst="rect">
            <a:avLst/>
          </a:prstGeom>
          <a:noFill/>
        </p:spPr>
        <p:txBody>
          <a:bodyPr wrap="none" rtlCol="0">
            <a:spAutoFit/>
          </a:bodyPr>
          <a:lstStyle/>
          <a:p>
            <a:r>
              <a:rPr lang="en-US" sz="2400" dirty="0" smtClean="0">
                <a:latin typeface="Times New Roman" pitchFamily="18" charset="0"/>
                <a:cs typeface="Times New Roman" pitchFamily="18" charset="0"/>
              </a:rPr>
              <a:t>Single Decision Tree Boundary</a:t>
            </a:r>
            <a:endParaRPr lang="en-US" sz="2400" dirty="0">
              <a:latin typeface="Times New Roman" pitchFamily="18" charset="0"/>
              <a:cs typeface="Times New Roman" pitchFamily="18" charset="0"/>
            </a:endParaRPr>
          </a:p>
        </p:txBody>
      </p:sp>
      <p:sp>
        <p:nvSpPr>
          <p:cNvPr id="23" name="TextBox 22"/>
          <p:cNvSpPr txBox="1"/>
          <p:nvPr/>
        </p:nvSpPr>
        <p:spPr>
          <a:xfrm>
            <a:off x="7751015" y="6066967"/>
            <a:ext cx="3363421" cy="461665"/>
          </a:xfrm>
          <a:prstGeom prst="rect">
            <a:avLst/>
          </a:prstGeom>
          <a:noFill/>
        </p:spPr>
        <p:txBody>
          <a:bodyPr wrap="none" rtlCol="0">
            <a:spAutoFit/>
          </a:bodyPr>
          <a:lstStyle/>
          <a:p>
            <a:r>
              <a:rPr lang="en-US" sz="2400" dirty="0" smtClean="0">
                <a:latin typeface="Times New Roman" pitchFamily="18" charset="0"/>
                <a:cs typeface="Times New Roman" pitchFamily="18" charset="0"/>
              </a:rPr>
              <a:t>Random Forest Boundary</a:t>
            </a:r>
            <a:endParaRPr lang="en-US" sz="2400" dirty="0">
              <a:latin typeface="Times New Roman" pitchFamily="18" charset="0"/>
              <a:cs typeface="Times New Roman" pitchFamily="18" charset="0"/>
            </a:endParaRPr>
          </a:p>
        </p:txBody>
      </p:sp>
      <p:sp>
        <p:nvSpPr>
          <p:cNvPr id="4" name="Rectangle 3"/>
          <p:cNvSpPr/>
          <p:nvPr/>
        </p:nvSpPr>
        <p:spPr>
          <a:xfrm>
            <a:off x="3507129" y="2303363"/>
            <a:ext cx="1848626" cy="8102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True Decision Boundary</a:t>
            </a:r>
            <a:endParaRPr lang="en-US" sz="2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p:txBody>
      </p:sp>
      <p:sp>
        <p:nvSpPr>
          <p:cNvPr id="16" name="Rectangle 15"/>
          <p:cNvSpPr/>
          <p:nvPr/>
        </p:nvSpPr>
        <p:spPr>
          <a:xfrm>
            <a:off x="9265810" y="2282144"/>
            <a:ext cx="1848626" cy="8102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True Decision Boundary</a:t>
            </a:r>
            <a:endParaRPr lang="en-US" sz="2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p:txBody>
      </p:sp>
      <p:cxnSp>
        <p:nvCxnSpPr>
          <p:cNvPr id="8" name="Straight Arrow Connector 7"/>
          <p:cNvCxnSpPr/>
          <p:nvPr/>
        </p:nvCxnSpPr>
        <p:spPr>
          <a:xfrm flipH="1">
            <a:off x="3981692" y="2997843"/>
            <a:ext cx="449750" cy="59921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pic>
        <p:nvPicPr>
          <p:cNvPr id="1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062929">
            <a:off x="9420500" y="2814900"/>
            <a:ext cx="692750" cy="89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60276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1779"/>
          </a:xfrm>
        </p:spPr>
        <p:txBody>
          <a:bodyPr/>
          <a:lstStyle/>
          <a:p>
            <a:pPr algn="ctr"/>
            <a:r>
              <a:rPr lang="en-US" sz="4000" dirty="0">
                <a:solidFill>
                  <a:prstClr val="black"/>
                </a:solidFill>
                <a:latin typeface="Times New Roman" panose="02020603050405020304" pitchFamily="18" charset="0"/>
                <a:cs typeface="Times New Roman" panose="02020603050405020304" pitchFamily="18" charset="0"/>
              </a:rPr>
              <a:t>Tree Boosting</a:t>
            </a: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161" y="1446663"/>
            <a:ext cx="2540688" cy="3173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6849" y="1446663"/>
            <a:ext cx="2524835" cy="3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81684" y="1446663"/>
            <a:ext cx="2415653" cy="3213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97337" y="1446662"/>
            <a:ext cx="2361064" cy="3213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58401" y="1473959"/>
            <a:ext cx="1666236" cy="3173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842" y="5055358"/>
            <a:ext cx="10263116" cy="4953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3"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302957" y="5196669"/>
            <a:ext cx="1838325"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a:off x="1282889" y="4660640"/>
            <a:ext cx="0" cy="642368"/>
          </a:xfrm>
          <a:prstGeom prst="straightConnector1">
            <a:avLst/>
          </a:prstGeom>
          <a:ln w="28575">
            <a:headEnd type="none" w="med" len="med"/>
            <a:tailEnd type="arrow" w="lg" len="lg"/>
          </a:ln>
        </p:spPr>
        <p:style>
          <a:lnRef idx="1">
            <a:schemeClr val="dk1"/>
          </a:lnRef>
          <a:fillRef idx="0">
            <a:schemeClr val="dk1"/>
          </a:fillRef>
          <a:effectRef idx="0">
            <a:schemeClr val="dk1"/>
          </a:effectRef>
          <a:fontRef idx="minor">
            <a:schemeClr val="tx1"/>
          </a:fontRef>
        </p:style>
      </p:cxnSp>
      <p:pic>
        <p:nvPicPr>
          <p:cNvPr id="1034"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6161" y="1473959"/>
            <a:ext cx="2540688" cy="3145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5" name="Picture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56849" y="1473959"/>
            <a:ext cx="2541588" cy="314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6" name="Picture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18716" y="1473959"/>
            <a:ext cx="2541588" cy="314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7" name="Picture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728820" y="1473959"/>
            <a:ext cx="2298097" cy="314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8" name="Picture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026917" y="1473271"/>
            <a:ext cx="2039070" cy="314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0" name="Picture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92681" y="4660640"/>
            <a:ext cx="334962" cy="811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1" name="Picture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67047" y="4660640"/>
            <a:ext cx="334962" cy="811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2" name="Picture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583981" y="4660640"/>
            <a:ext cx="334962" cy="811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3" name="Picture 1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32175" y="1037230"/>
            <a:ext cx="5664200" cy="5820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8708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043"/>
                                        </p:tgtEl>
                                        <p:attrNameLst>
                                          <p:attrName>style.visibility</p:attrName>
                                        </p:attrNameLst>
                                      </p:cBhvr>
                                      <p:to>
                                        <p:strVal val="visible"/>
                                      </p:to>
                                    </p:set>
                                    <p:anim calcmode="lin" valueType="num">
                                      <p:cBhvr>
                                        <p:cTn id="7" dur="1000" fill="hold"/>
                                        <p:tgtEl>
                                          <p:spTgt spid="1043"/>
                                        </p:tgtEl>
                                        <p:attrNameLst>
                                          <p:attrName>ppt_w</p:attrName>
                                        </p:attrNameLst>
                                      </p:cBhvr>
                                      <p:tavLst>
                                        <p:tav tm="0">
                                          <p:val>
                                            <p:fltVal val="0"/>
                                          </p:val>
                                        </p:tav>
                                        <p:tav tm="100000">
                                          <p:val>
                                            <p:strVal val="#ppt_w"/>
                                          </p:val>
                                        </p:tav>
                                      </p:tavLst>
                                    </p:anim>
                                    <p:anim calcmode="lin" valueType="num">
                                      <p:cBhvr>
                                        <p:cTn id="8" dur="1000" fill="hold"/>
                                        <p:tgtEl>
                                          <p:spTgt spid="1043"/>
                                        </p:tgtEl>
                                        <p:attrNameLst>
                                          <p:attrName>ppt_h</p:attrName>
                                        </p:attrNameLst>
                                      </p:cBhvr>
                                      <p:tavLst>
                                        <p:tav tm="0">
                                          <p:val>
                                            <p:fltVal val="0"/>
                                          </p:val>
                                        </p:tav>
                                        <p:tav tm="100000">
                                          <p:val>
                                            <p:strVal val="#ppt_h"/>
                                          </p:val>
                                        </p:tav>
                                      </p:tavLst>
                                    </p:anim>
                                    <p:anim calcmode="lin" valueType="num">
                                      <p:cBhvr>
                                        <p:cTn id="9" dur="1000" fill="hold"/>
                                        <p:tgtEl>
                                          <p:spTgt spid="1043"/>
                                        </p:tgtEl>
                                        <p:attrNameLst>
                                          <p:attrName>style.rotation</p:attrName>
                                        </p:attrNameLst>
                                      </p:cBhvr>
                                      <p:tavLst>
                                        <p:tav tm="0">
                                          <p:val>
                                            <p:fltVal val="90"/>
                                          </p:val>
                                        </p:tav>
                                        <p:tav tm="100000">
                                          <p:val>
                                            <p:fltVal val="0"/>
                                          </p:val>
                                        </p:tav>
                                      </p:tavLst>
                                    </p:anim>
                                    <p:animEffect transition="in" filter="fade">
                                      <p:cBhvr>
                                        <p:cTn id="10" dur="1000"/>
                                        <p:tgtEl>
                                          <p:spTgt spid="1043"/>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xit" presetSubtype="0" fill="hold" nodeType="clickEffect">
                                  <p:stCondLst>
                                    <p:cond delay="0"/>
                                  </p:stCondLst>
                                  <p:childTnLst>
                                    <p:anim calcmode="lin" valueType="num">
                                      <p:cBhvr>
                                        <p:cTn id="14" dur="1000"/>
                                        <p:tgtEl>
                                          <p:spTgt spid="1043"/>
                                        </p:tgtEl>
                                        <p:attrNameLst>
                                          <p:attrName>ppt_w</p:attrName>
                                        </p:attrNameLst>
                                      </p:cBhvr>
                                      <p:tavLst>
                                        <p:tav tm="0">
                                          <p:val>
                                            <p:strVal val="ppt_w"/>
                                          </p:val>
                                        </p:tav>
                                        <p:tav tm="100000">
                                          <p:val>
                                            <p:fltVal val="0"/>
                                          </p:val>
                                        </p:tav>
                                      </p:tavLst>
                                    </p:anim>
                                    <p:anim calcmode="lin" valueType="num">
                                      <p:cBhvr>
                                        <p:cTn id="15" dur="1000"/>
                                        <p:tgtEl>
                                          <p:spTgt spid="1043"/>
                                        </p:tgtEl>
                                        <p:attrNameLst>
                                          <p:attrName>ppt_h</p:attrName>
                                        </p:attrNameLst>
                                      </p:cBhvr>
                                      <p:tavLst>
                                        <p:tav tm="0">
                                          <p:val>
                                            <p:strVal val="ppt_h"/>
                                          </p:val>
                                        </p:tav>
                                        <p:tav tm="100000">
                                          <p:val>
                                            <p:fltVal val="0"/>
                                          </p:val>
                                        </p:tav>
                                      </p:tavLst>
                                    </p:anim>
                                    <p:anim calcmode="lin" valueType="num">
                                      <p:cBhvr>
                                        <p:cTn id="16" dur="1000"/>
                                        <p:tgtEl>
                                          <p:spTgt spid="1043"/>
                                        </p:tgtEl>
                                        <p:attrNameLst>
                                          <p:attrName>style.rotation</p:attrName>
                                        </p:attrNameLst>
                                      </p:cBhvr>
                                      <p:tavLst>
                                        <p:tav tm="0">
                                          <p:val>
                                            <p:fltVal val="0"/>
                                          </p:val>
                                        </p:tav>
                                        <p:tav tm="100000">
                                          <p:val>
                                            <p:fltVal val="90"/>
                                          </p:val>
                                        </p:tav>
                                      </p:tavLst>
                                    </p:anim>
                                    <p:animEffect transition="out" filter="fade">
                                      <p:cBhvr>
                                        <p:cTn id="17" dur="1000"/>
                                        <p:tgtEl>
                                          <p:spTgt spid="1043"/>
                                        </p:tgtEl>
                                      </p:cBhvr>
                                    </p:animEffect>
                                    <p:set>
                                      <p:cBhvr>
                                        <p:cTn id="18" dur="1" fill="hold">
                                          <p:stCondLst>
                                            <p:cond delay="999"/>
                                          </p:stCondLst>
                                        </p:cTn>
                                        <p:tgtEl>
                                          <p:spTgt spid="1043"/>
                                        </p:tgtEl>
                                        <p:attrNameLst>
                                          <p:attrName>style.visibility</p:attrName>
                                        </p:attrNameLst>
                                      </p:cBhvr>
                                      <p:to>
                                        <p:strVal val="hidden"/>
                                      </p:to>
                                    </p:set>
                                  </p:childTnLst>
                                </p:cTn>
                              </p:par>
                              <p:par>
                                <p:cTn id="19" presetID="10" presetClass="exit" presetSubtype="0" fill="hold" nodeType="withEffect">
                                  <p:stCondLst>
                                    <p:cond delay="1700"/>
                                  </p:stCondLst>
                                  <p:childTnLst>
                                    <p:animEffect transition="out" filter="fade">
                                      <p:cBhvr>
                                        <p:cTn id="20" dur="500"/>
                                        <p:tgtEl>
                                          <p:spTgt spid="1034"/>
                                        </p:tgtEl>
                                      </p:cBhvr>
                                    </p:animEffect>
                                    <p:set>
                                      <p:cBhvr>
                                        <p:cTn id="21" dur="1" fill="hold">
                                          <p:stCondLst>
                                            <p:cond delay="499"/>
                                          </p:stCondLst>
                                        </p:cTn>
                                        <p:tgtEl>
                                          <p:spTgt spid="1034"/>
                                        </p:tgtEl>
                                        <p:attrNameLst>
                                          <p:attrName>style.visibility</p:attrName>
                                        </p:attrNameLst>
                                      </p:cBhvr>
                                      <p:to>
                                        <p:strVal val="hidden"/>
                                      </p:to>
                                    </p:set>
                                  </p:childTnLst>
                                </p:cTn>
                              </p:par>
                              <p:par>
                                <p:cTn id="22" presetID="10" presetClass="entr" presetSubtype="0" fill="hold" nodeType="withEffect">
                                  <p:stCondLst>
                                    <p:cond delay="250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par>
                                <p:cTn id="25" presetID="10" presetClass="exit" presetSubtype="0" fill="hold" nodeType="withEffect">
                                  <p:stCondLst>
                                    <p:cond delay="3000"/>
                                  </p:stCondLst>
                                  <p:childTnLst>
                                    <p:animEffect transition="out" filter="fade">
                                      <p:cBhvr>
                                        <p:cTn id="26" dur="500"/>
                                        <p:tgtEl>
                                          <p:spTgt spid="1035"/>
                                        </p:tgtEl>
                                      </p:cBhvr>
                                    </p:animEffect>
                                    <p:set>
                                      <p:cBhvr>
                                        <p:cTn id="27" dur="1" fill="hold">
                                          <p:stCondLst>
                                            <p:cond delay="499"/>
                                          </p:stCondLst>
                                        </p:cTn>
                                        <p:tgtEl>
                                          <p:spTgt spid="1035"/>
                                        </p:tgtEl>
                                        <p:attrNameLst>
                                          <p:attrName>style.visibility</p:attrName>
                                        </p:attrNameLst>
                                      </p:cBhvr>
                                      <p:to>
                                        <p:strVal val="hidden"/>
                                      </p:to>
                                    </p:set>
                                  </p:childTnLst>
                                </p:cTn>
                              </p:par>
                              <p:par>
                                <p:cTn id="28" presetID="42" presetClass="path" presetSubtype="0" accel="50000" decel="50000" fill="hold" nodeType="withEffect">
                                  <p:stCondLst>
                                    <p:cond delay="3000"/>
                                  </p:stCondLst>
                                  <p:childTnLst>
                                    <p:animMotion origin="layout" path="M 5.53602E-7 3.07123E-6 L 0.2148 -0.00023 " pathEditMode="fixed" rAng="0" ptsTypes="AA">
                                      <p:cBhvr>
                                        <p:cTn id="29" dur="2000" fill="hold"/>
                                        <p:tgtEl>
                                          <p:spTgt spid="5"/>
                                        </p:tgtEl>
                                        <p:attrNameLst>
                                          <p:attrName>ppt_x</p:attrName>
                                          <p:attrName>ppt_y</p:attrName>
                                        </p:attrNameLst>
                                      </p:cBhvr>
                                      <p:rCtr x="10733" y="-23"/>
                                    </p:animMotion>
                                  </p:childTnLst>
                                </p:cTn>
                              </p:par>
                              <p:par>
                                <p:cTn id="30" presetID="1" presetClass="entr" presetSubtype="0" fill="hold" nodeType="withEffect">
                                  <p:stCondLst>
                                    <p:cond delay="5000"/>
                                  </p:stCondLst>
                                  <p:childTnLst>
                                    <p:set>
                                      <p:cBhvr>
                                        <p:cTn id="31" dur="1" fill="hold">
                                          <p:stCondLst>
                                            <p:cond delay="0"/>
                                          </p:stCondLst>
                                        </p:cTn>
                                        <p:tgtEl>
                                          <p:spTgt spid="1040"/>
                                        </p:tgtEl>
                                        <p:attrNameLst>
                                          <p:attrName>style.visibility</p:attrName>
                                        </p:attrNameLst>
                                      </p:cBhvr>
                                      <p:to>
                                        <p:strVal val="visible"/>
                                      </p:to>
                                    </p:set>
                                  </p:childTnLst>
                                </p:cTn>
                              </p:par>
                              <p:par>
                                <p:cTn id="32" presetID="1" presetClass="exit" presetSubtype="0" fill="hold" nodeType="withEffect">
                                  <p:stCondLst>
                                    <p:cond delay="5000"/>
                                  </p:stCondLst>
                                  <p:childTnLst>
                                    <p:set>
                                      <p:cBhvr>
                                        <p:cTn id="33" dur="1" fill="hold">
                                          <p:stCondLst>
                                            <p:cond delay="0"/>
                                          </p:stCondLst>
                                        </p:cTn>
                                        <p:tgtEl>
                                          <p:spTgt spid="5"/>
                                        </p:tgtEl>
                                        <p:attrNameLst>
                                          <p:attrName>style.visibility</p:attrName>
                                        </p:attrNameLst>
                                      </p:cBhvr>
                                      <p:to>
                                        <p:strVal val="hidden"/>
                                      </p:to>
                                    </p:set>
                                  </p:childTnLst>
                                </p:cTn>
                              </p:par>
                              <p:par>
                                <p:cTn id="34" presetID="10" presetClass="exit" presetSubtype="0" fill="hold" nodeType="withEffect">
                                  <p:stCondLst>
                                    <p:cond delay="5500"/>
                                  </p:stCondLst>
                                  <p:childTnLst>
                                    <p:animEffect transition="out" filter="fade">
                                      <p:cBhvr>
                                        <p:cTn id="35" dur="500"/>
                                        <p:tgtEl>
                                          <p:spTgt spid="1036"/>
                                        </p:tgtEl>
                                      </p:cBhvr>
                                    </p:animEffect>
                                    <p:set>
                                      <p:cBhvr>
                                        <p:cTn id="36" dur="1" fill="hold">
                                          <p:stCondLst>
                                            <p:cond delay="499"/>
                                          </p:stCondLst>
                                        </p:cTn>
                                        <p:tgtEl>
                                          <p:spTgt spid="1036"/>
                                        </p:tgtEl>
                                        <p:attrNameLst>
                                          <p:attrName>style.visibility</p:attrName>
                                        </p:attrNameLst>
                                      </p:cBhvr>
                                      <p:to>
                                        <p:strVal val="hidden"/>
                                      </p:to>
                                    </p:set>
                                  </p:childTnLst>
                                </p:cTn>
                              </p:par>
                              <p:par>
                                <p:cTn id="37" presetID="42" presetClass="path" presetSubtype="0" accel="50000" decel="50000" fill="hold" nodeType="withEffect">
                                  <p:stCondLst>
                                    <p:cond delay="5500"/>
                                  </p:stCondLst>
                                  <p:childTnLst>
                                    <p:animMotion origin="layout" path="M 3.10668E-6 4.33858E-6 L 0.20502 -0.00185 " pathEditMode="relative" rAng="0" ptsTypes="AA">
                                      <p:cBhvr>
                                        <p:cTn id="38" dur="2000" fill="hold"/>
                                        <p:tgtEl>
                                          <p:spTgt spid="1040"/>
                                        </p:tgtEl>
                                        <p:attrNameLst>
                                          <p:attrName>ppt_x</p:attrName>
                                          <p:attrName>ppt_y</p:attrName>
                                        </p:attrNameLst>
                                      </p:cBhvr>
                                      <p:rCtr x="10251" y="-93"/>
                                    </p:animMotion>
                                  </p:childTnLst>
                                </p:cTn>
                              </p:par>
                              <p:par>
                                <p:cTn id="39" presetID="1" presetClass="entr" presetSubtype="0" fill="hold" nodeType="withEffect">
                                  <p:stCondLst>
                                    <p:cond delay="7500"/>
                                  </p:stCondLst>
                                  <p:childTnLst>
                                    <p:set>
                                      <p:cBhvr>
                                        <p:cTn id="40" dur="1" fill="hold">
                                          <p:stCondLst>
                                            <p:cond delay="0"/>
                                          </p:stCondLst>
                                        </p:cTn>
                                        <p:tgtEl>
                                          <p:spTgt spid="1041"/>
                                        </p:tgtEl>
                                        <p:attrNameLst>
                                          <p:attrName>style.visibility</p:attrName>
                                        </p:attrNameLst>
                                      </p:cBhvr>
                                      <p:to>
                                        <p:strVal val="visible"/>
                                      </p:to>
                                    </p:set>
                                  </p:childTnLst>
                                </p:cTn>
                              </p:par>
                              <p:par>
                                <p:cTn id="41" presetID="1" presetClass="exit" presetSubtype="0" fill="hold" nodeType="withEffect">
                                  <p:stCondLst>
                                    <p:cond delay="7500"/>
                                  </p:stCondLst>
                                  <p:childTnLst>
                                    <p:set>
                                      <p:cBhvr>
                                        <p:cTn id="42" dur="1" fill="hold">
                                          <p:stCondLst>
                                            <p:cond delay="0"/>
                                          </p:stCondLst>
                                        </p:cTn>
                                        <p:tgtEl>
                                          <p:spTgt spid="1040"/>
                                        </p:tgtEl>
                                        <p:attrNameLst>
                                          <p:attrName>style.visibility</p:attrName>
                                        </p:attrNameLst>
                                      </p:cBhvr>
                                      <p:to>
                                        <p:strVal val="hidden"/>
                                      </p:to>
                                    </p:set>
                                  </p:childTnLst>
                                </p:cTn>
                              </p:par>
                              <p:par>
                                <p:cTn id="43" presetID="10" presetClass="exit" presetSubtype="0" fill="hold" nodeType="withEffect">
                                  <p:stCondLst>
                                    <p:cond delay="8000"/>
                                  </p:stCondLst>
                                  <p:childTnLst>
                                    <p:animEffect transition="out" filter="fade">
                                      <p:cBhvr>
                                        <p:cTn id="44" dur="600"/>
                                        <p:tgtEl>
                                          <p:spTgt spid="1037"/>
                                        </p:tgtEl>
                                      </p:cBhvr>
                                    </p:animEffect>
                                    <p:set>
                                      <p:cBhvr>
                                        <p:cTn id="45" dur="1" fill="hold">
                                          <p:stCondLst>
                                            <p:cond delay="599"/>
                                          </p:stCondLst>
                                        </p:cTn>
                                        <p:tgtEl>
                                          <p:spTgt spid="1037"/>
                                        </p:tgtEl>
                                        <p:attrNameLst>
                                          <p:attrName>style.visibility</p:attrName>
                                        </p:attrNameLst>
                                      </p:cBhvr>
                                      <p:to>
                                        <p:strVal val="hidden"/>
                                      </p:to>
                                    </p:set>
                                  </p:childTnLst>
                                </p:cTn>
                              </p:par>
                              <p:par>
                                <p:cTn id="46" presetID="42" presetClass="path" presetSubtype="0" accel="50000" decel="50000" fill="hold" nodeType="withEffect">
                                  <p:stCondLst>
                                    <p:cond delay="8000"/>
                                  </p:stCondLst>
                                  <p:childTnLst>
                                    <p:animMotion origin="layout" path="M 0.00195 -0.00185 L 0.20347 -0.00346 " pathEditMode="relative" rAng="0" ptsTypes="AA">
                                      <p:cBhvr>
                                        <p:cTn id="47" dur="2000" fill="hold"/>
                                        <p:tgtEl>
                                          <p:spTgt spid="1041"/>
                                        </p:tgtEl>
                                        <p:attrNameLst>
                                          <p:attrName>ppt_x</p:attrName>
                                          <p:attrName>ppt_y</p:attrName>
                                        </p:attrNameLst>
                                      </p:cBhvr>
                                      <p:rCtr x="10069" y="-93"/>
                                    </p:animMotion>
                                  </p:childTnLst>
                                </p:cTn>
                              </p:par>
                              <p:par>
                                <p:cTn id="48" presetID="1" presetClass="entr" presetSubtype="0" fill="hold" nodeType="withEffect">
                                  <p:stCondLst>
                                    <p:cond delay="10000"/>
                                  </p:stCondLst>
                                  <p:childTnLst>
                                    <p:set>
                                      <p:cBhvr>
                                        <p:cTn id="49" dur="1" fill="hold">
                                          <p:stCondLst>
                                            <p:cond delay="0"/>
                                          </p:stCondLst>
                                        </p:cTn>
                                        <p:tgtEl>
                                          <p:spTgt spid="1042"/>
                                        </p:tgtEl>
                                        <p:attrNameLst>
                                          <p:attrName>style.visibility</p:attrName>
                                        </p:attrNameLst>
                                      </p:cBhvr>
                                      <p:to>
                                        <p:strVal val="visible"/>
                                      </p:to>
                                    </p:set>
                                  </p:childTnLst>
                                </p:cTn>
                              </p:par>
                              <p:par>
                                <p:cTn id="50" presetID="1" presetClass="exit" presetSubtype="0" fill="hold" nodeType="withEffect">
                                  <p:stCondLst>
                                    <p:cond delay="10000"/>
                                  </p:stCondLst>
                                  <p:childTnLst>
                                    <p:set>
                                      <p:cBhvr>
                                        <p:cTn id="51" dur="1" fill="hold">
                                          <p:stCondLst>
                                            <p:cond delay="0"/>
                                          </p:stCondLst>
                                        </p:cTn>
                                        <p:tgtEl>
                                          <p:spTgt spid="1041"/>
                                        </p:tgtEl>
                                        <p:attrNameLst>
                                          <p:attrName>style.visibility</p:attrName>
                                        </p:attrNameLst>
                                      </p:cBhvr>
                                      <p:to>
                                        <p:strVal val="hidden"/>
                                      </p:to>
                                    </p:set>
                                  </p:childTnLst>
                                </p:cTn>
                              </p:par>
                              <p:par>
                                <p:cTn id="52" presetID="10" presetClass="exit" presetSubtype="0" fill="hold" nodeType="withEffect">
                                  <p:stCondLst>
                                    <p:cond delay="10500"/>
                                  </p:stCondLst>
                                  <p:childTnLst>
                                    <p:animEffect transition="out" filter="fade">
                                      <p:cBhvr>
                                        <p:cTn id="53" dur="500"/>
                                        <p:tgtEl>
                                          <p:spTgt spid="1038"/>
                                        </p:tgtEl>
                                      </p:cBhvr>
                                    </p:animEffect>
                                    <p:set>
                                      <p:cBhvr>
                                        <p:cTn id="54" dur="1" fill="hold">
                                          <p:stCondLst>
                                            <p:cond delay="499"/>
                                          </p:stCondLst>
                                        </p:cTn>
                                        <p:tgtEl>
                                          <p:spTgt spid="1038"/>
                                        </p:tgtEl>
                                        <p:attrNameLst>
                                          <p:attrName>style.visibility</p:attrName>
                                        </p:attrNameLst>
                                      </p:cBhvr>
                                      <p:to>
                                        <p:strVal val="hidden"/>
                                      </p:to>
                                    </p:set>
                                  </p:childTnLst>
                                </p:cTn>
                              </p:par>
                              <p:par>
                                <p:cTn id="55" presetID="42" presetClass="path" presetSubtype="0" accel="50000" decel="50000" fill="hold" nodeType="withEffect">
                                  <p:stCondLst>
                                    <p:cond delay="10500"/>
                                  </p:stCondLst>
                                  <p:childTnLst>
                                    <p:animMotion origin="layout" path="M 0.00521 -0.00347 L 0.21128 -0.00508 " pathEditMode="relative" rAng="0" ptsTypes="AA">
                                      <p:cBhvr>
                                        <p:cTn id="56" dur="2000" fill="hold"/>
                                        <p:tgtEl>
                                          <p:spTgt spid="1042"/>
                                        </p:tgtEl>
                                        <p:attrNameLst>
                                          <p:attrName>ppt_x</p:attrName>
                                          <p:attrName>ppt_y</p:attrName>
                                        </p:attrNameLst>
                                      </p:cBhvr>
                                      <p:rCtr x="10304"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nimation.mp4">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5"/>
          <a:stretch>
            <a:fillRect/>
          </a:stretch>
        </p:blipFill>
        <p:spPr>
          <a:xfrm>
            <a:off x="2488558" y="1469985"/>
            <a:ext cx="7511969" cy="5509549"/>
          </a:xfrm>
          <a:ln>
            <a:noFill/>
          </a:ln>
        </p:spPr>
      </p:pic>
      <p:sp>
        <p:nvSpPr>
          <p:cNvPr id="2" name="Title 1"/>
          <p:cNvSpPr>
            <a:spLocks noGrp="1"/>
          </p:cNvSpPr>
          <p:nvPr>
            <p:ph type="title"/>
          </p:nvPr>
        </p:nvSpPr>
        <p:spPr/>
        <p:txBody>
          <a:bodyPr>
            <a:normAutofit/>
          </a:bodyPr>
          <a:lstStyle/>
          <a:p>
            <a:pPr algn="ctr"/>
            <a:r>
              <a:rPr lang="en-US" sz="3600" dirty="0">
                <a:latin typeface="Times New Roman" panose="02020603050405020304" pitchFamily="18" charset="0"/>
                <a:cs typeface="Times New Roman" panose="02020603050405020304" pitchFamily="18" charset="0"/>
              </a:rPr>
              <a:t>Tree Boosting</a:t>
            </a:r>
            <a:endParaRPr lang="en-US" sz="3600" dirty="0"/>
          </a:p>
        </p:txBody>
      </p:sp>
      <p:sp>
        <p:nvSpPr>
          <p:cNvPr id="6" name="Rectangle 5"/>
          <p:cNvSpPr/>
          <p:nvPr/>
        </p:nvSpPr>
        <p:spPr>
          <a:xfrm>
            <a:off x="2156749" y="1487518"/>
            <a:ext cx="7519686" cy="397032"/>
          </a:xfrm>
          <a:prstGeom prst="rect">
            <a:avLst/>
          </a:prstGeom>
        </p:spPr>
        <p:txBody>
          <a:bodyPr wrap="square">
            <a:spAutoFit/>
          </a:bodyPr>
          <a:lstStyle/>
          <a:p>
            <a:pPr marL="228600" lvl="0" indent="-228600">
              <a:lnSpc>
                <a:spcPct val="90000"/>
              </a:lnSpc>
              <a:spcBef>
                <a:spcPts val="1000"/>
              </a:spcBef>
              <a:buFont typeface="Arial" panose="020B0604020202020204" pitchFamily="34" charset="0"/>
              <a:buChar char="•"/>
            </a:pPr>
            <a:r>
              <a:rPr lang="en-US" sz="2200" dirty="0">
                <a:solidFill>
                  <a:prstClr val="black"/>
                </a:solidFill>
                <a:latin typeface="Times New Roman" pitchFamily="18" charset="0"/>
                <a:cs typeface="Times New Roman" pitchFamily="18" charset="0"/>
              </a:rPr>
              <a:t>Weights are used to change sampling distribution.</a:t>
            </a:r>
          </a:p>
        </p:txBody>
      </p:sp>
    </p:spTree>
    <p:extLst>
      <p:ext uri="{BB962C8B-B14F-4D97-AF65-F5344CB8AC3E}">
        <p14:creationId xmlns:p14="http://schemas.microsoft.com/office/powerpoint/2010/main" val="2066756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50000"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5626"/>
          </a:xfrm>
        </p:spPr>
        <p:txBody>
          <a:bodyPr>
            <a:normAutofit fontScale="90000"/>
          </a:bodyPr>
          <a:lstStyle/>
          <a:p>
            <a:pPr algn="ctr"/>
            <a:r>
              <a:rPr lang="en-US" sz="4000" dirty="0" smtClean="0">
                <a:solidFill>
                  <a:prstClr val="black"/>
                </a:solidFill>
                <a:latin typeface="Times New Roman" panose="02020603050405020304" pitchFamily="18" charset="0"/>
                <a:cs typeface="Times New Roman" panose="02020603050405020304" pitchFamily="18" charset="0"/>
              </a:rPr>
              <a:t/>
            </a:r>
            <a:br>
              <a:rPr lang="en-US" sz="4000" dirty="0" smtClean="0">
                <a:solidFill>
                  <a:prstClr val="black"/>
                </a:solidFill>
                <a:latin typeface="Times New Roman" panose="02020603050405020304" pitchFamily="18" charset="0"/>
                <a:cs typeface="Times New Roman" panose="02020603050405020304" pitchFamily="18" charset="0"/>
              </a:rPr>
            </a:br>
            <a:r>
              <a:rPr lang="en-US" sz="4000" dirty="0" smtClean="0">
                <a:solidFill>
                  <a:prstClr val="black"/>
                </a:solidFill>
                <a:latin typeface="Times New Roman" panose="02020603050405020304" pitchFamily="18" charset="0"/>
                <a:cs typeface="Times New Roman" panose="02020603050405020304" pitchFamily="18" charset="0"/>
              </a:rPr>
              <a:t>Tree Boosting</a:t>
            </a:r>
            <a:br>
              <a:rPr lang="en-US" sz="4000" dirty="0" smtClean="0">
                <a:solidFill>
                  <a:prstClr val="black"/>
                </a:solidFill>
                <a:latin typeface="Times New Roman" panose="02020603050405020304" pitchFamily="18" charset="0"/>
                <a:cs typeface="Times New Roman" panose="02020603050405020304" pitchFamily="18" charset="0"/>
              </a:rPr>
            </a:br>
            <a:endParaRPr lang="en-US" dirty="0"/>
          </a:p>
        </p:txBody>
      </p:sp>
      <p:sp>
        <p:nvSpPr>
          <p:cNvPr id="4" name="Text Box 2"/>
          <p:cNvSpPr txBox="1">
            <a:spLocks noChangeArrowheads="1"/>
          </p:cNvSpPr>
          <p:nvPr/>
        </p:nvSpPr>
        <p:spPr bwMode="auto">
          <a:xfrm>
            <a:off x="764650" y="1706799"/>
            <a:ext cx="2599340" cy="2218807"/>
          </a:xfrm>
          <a:prstGeom prst="rect">
            <a:avLst/>
          </a:prstGeom>
          <a:solidFill>
            <a:srgbClr val="FFFFFF"/>
          </a:solidFill>
          <a:ln w="9525">
            <a:solidFill>
              <a:schemeClr val="tx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0"/>
              </a:spcAft>
            </a:pPr>
            <a:r>
              <a:rPr lang="en-US" sz="1100" dirty="0">
                <a:effectLst/>
                <a:latin typeface="Calibri"/>
                <a:ea typeface="Calibri"/>
                <a:cs typeface="Times New Roman"/>
              </a:rPr>
              <a:t>                        </a:t>
            </a:r>
          </a:p>
          <a:p>
            <a:pPr marL="0" marR="0">
              <a:spcBef>
                <a:spcPts val="0"/>
              </a:spcBef>
            </a:pPr>
            <a:r>
              <a:rPr lang="en-US" sz="1100" dirty="0">
                <a:effectLst/>
                <a:latin typeface="Calibri"/>
                <a:ea typeface="Calibri"/>
                <a:cs typeface="Times New Roman"/>
              </a:rPr>
              <a:t>                                            </a:t>
            </a:r>
          </a:p>
          <a:p>
            <a:pPr marL="0" marR="0">
              <a:spcBef>
                <a:spcPts val="0"/>
              </a:spcBef>
            </a:pPr>
            <a:r>
              <a:rPr lang="en-US" sz="1100" dirty="0">
                <a:effectLst/>
                <a:latin typeface="Calibri"/>
                <a:ea typeface="Calibri"/>
                <a:cs typeface="Times New Roman"/>
              </a:rPr>
              <a:t> </a:t>
            </a:r>
          </a:p>
          <a:p>
            <a:pPr marL="0" marR="0">
              <a:spcBef>
                <a:spcPts val="0"/>
              </a:spcBef>
            </a:pPr>
            <a:r>
              <a:rPr lang="en-US" sz="1100" dirty="0">
                <a:effectLst/>
                <a:latin typeface="Calibri"/>
                <a:ea typeface="Calibri"/>
                <a:cs typeface="Times New Roman"/>
              </a:rPr>
              <a:t> </a:t>
            </a:r>
          </a:p>
          <a:p>
            <a:pPr marL="0" marR="0">
              <a:spcBef>
                <a:spcPts val="0"/>
              </a:spcBef>
            </a:pPr>
            <a:r>
              <a:rPr lang="en-US" sz="1100" dirty="0">
                <a:effectLst/>
                <a:latin typeface="Calibri"/>
                <a:ea typeface="Calibri"/>
                <a:cs typeface="Times New Roman"/>
              </a:rPr>
              <a:t> </a:t>
            </a:r>
          </a:p>
          <a:p>
            <a:pPr marL="0" marR="0">
              <a:spcBef>
                <a:spcPts val="0"/>
              </a:spcBef>
            </a:pPr>
            <a:r>
              <a:rPr lang="en-US" sz="1100" dirty="0">
                <a:effectLst/>
                <a:latin typeface="Calibri"/>
                <a:ea typeface="Calibri"/>
                <a:cs typeface="Times New Roman"/>
              </a:rPr>
              <a:t> </a:t>
            </a:r>
          </a:p>
          <a:p>
            <a:pPr marL="0" marR="0">
              <a:spcBef>
                <a:spcPts val="0"/>
              </a:spcBef>
            </a:pPr>
            <a:r>
              <a:rPr lang="en-US" sz="1100" dirty="0">
                <a:effectLst/>
                <a:latin typeface="Calibri"/>
                <a:ea typeface="Calibri"/>
                <a:cs typeface="Times New Roman"/>
              </a:rPr>
              <a:t> </a:t>
            </a:r>
          </a:p>
        </p:txBody>
      </p:sp>
      <p:sp>
        <p:nvSpPr>
          <p:cNvPr id="5" name="Text Box 3"/>
          <p:cNvSpPr txBox="1"/>
          <p:nvPr/>
        </p:nvSpPr>
        <p:spPr>
          <a:xfrm>
            <a:off x="848654" y="2691372"/>
            <a:ext cx="304800" cy="314325"/>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100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Times New Roman"/>
                <a:ea typeface="Calibri"/>
                <a:cs typeface="Times New Roman"/>
              </a:rPr>
              <a:t>+</a:t>
            </a:r>
            <a:endParaRPr kumimoji="0" lang="en-US" sz="2800"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6" name="Text Box 6"/>
          <p:cNvSpPr txBox="1"/>
          <p:nvPr/>
        </p:nvSpPr>
        <p:spPr>
          <a:xfrm>
            <a:off x="1002789" y="3124199"/>
            <a:ext cx="318770" cy="295275"/>
          </a:xfrm>
          <a:prstGeom prst="rect">
            <a:avLst/>
          </a:prstGeom>
          <a:solidFill>
            <a:sysClr val="window" lastClr="FFFFFF"/>
          </a:solidFill>
          <a:ln w="6350">
            <a:noFill/>
          </a:ln>
          <a:effec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100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Times New Roman"/>
                <a:ea typeface="Calibri"/>
                <a:cs typeface="Times New Roman"/>
              </a:rPr>
              <a:t>+</a:t>
            </a:r>
            <a:endParaRPr kumimoji="0" lang="en-US" sz="2800"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7" name="Text Box 10"/>
          <p:cNvSpPr txBox="1"/>
          <p:nvPr/>
        </p:nvSpPr>
        <p:spPr>
          <a:xfrm>
            <a:off x="2134083" y="1729415"/>
            <a:ext cx="318770" cy="276225"/>
          </a:xfrm>
          <a:prstGeom prst="rect">
            <a:avLst/>
          </a:prstGeom>
          <a:solidFill>
            <a:sysClr val="window" lastClr="FFFFFF"/>
          </a:solidFill>
          <a:ln w="6350">
            <a:noFill/>
          </a:ln>
          <a:effec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100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Times New Roman"/>
                <a:ea typeface="Calibri"/>
                <a:cs typeface="Times New Roman"/>
              </a:rPr>
              <a:t>+</a:t>
            </a:r>
            <a:endParaRPr kumimoji="0" lang="en-US" sz="2800"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8" name="Text Box 11"/>
          <p:cNvSpPr txBox="1"/>
          <p:nvPr/>
        </p:nvSpPr>
        <p:spPr>
          <a:xfrm>
            <a:off x="1626352" y="2053558"/>
            <a:ext cx="318770" cy="31432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2800" dirty="0">
                <a:effectLst/>
                <a:latin typeface="Times New Roman"/>
                <a:ea typeface="Calibri"/>
                <a:cs typeface="Times New Roman"/>
              </a:rPr>
              <a:t>+</a:t>
            </a:r>
            <a:endParaRPr lang="en-US" sz="2800" dirty="0">
              <a:effectLst/>
              <a:ea typeface="Calibri"/>
              <a:cs typeface="Times New Roman"/>
            </a:endParaRPr>
          </a:p>
        </p:txBody>
      </p:sp>
      <p:sp>
        <p:nvSpPr>
          <p:cNvPr id="9" name="Text Box 12"/>
          <p:cNvSpPr txBox="1"/>
          <p:nvPr/>
        </p:nvSpPr>
        <p:spPr>
          <a:xfrm>
            <a:off x="2497547" y="2107284"/>
            <a:ext cx="318770" cy="31432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2800" dirty="0">
                <a:effectLst/>
                <a:latin typeface="Times New Roman"/>
                <a:ea typeface="Calibri"/>
                <a:cs typeface="Times New Roman"/>
              </a:rPr>
              <a:t>+</a:t>
            </a:r>
            <a:endParaRPr lang="en-US" sz="2800" dirty="0">
              <a:effectLst/>
              <a:ea typeface="Calibri"/>
              <a:cs typeface="Times New Roman"/>
            </a:endParaRPr>
          </a:p>
        </p:txBody>
      </p:sp>
      <p:sp>
        <p:nvSpPr>
          <p:cNvPr id="10" name="Text Box 13"/>
          <p:cNvSpPr txBox="1"/>
          <p:nvPr/>
        </p:nvSpPr>
        <p:spPr>
          <a:xfrm>
            <a:off x="2906834" y="1729415"/>
            <a:ext cx="371475" cy="371475"/>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Times New Roman"/>
                <a:ea typeface="Calibri"/>
                <a:cs typeface="Times New Roman"/>
              </a:rPr>
              <a:t>_</a:t>
            </a:r>
            <a:endParaRPr kumimoji="0" lang="en-US" sz="2800"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12" name="Text Box 14"/>
          <p:cNvSpPr txBox="1"/>
          <p:nvPr/>
        </p:nvSpPr>
        <p:spPr>
          <a:xfrm>
            <a:off x="1527698" y="2479757"/>
            <a:ext cx="304165" cy="361950"/>
          </a:xfrm>
          <a:prstGeom prst="rect">
            <a:avLst/>
          </a:prstGeom>
          <a:solidFill>
            <a:sysClr val="window" lastClr="FFFFFF"/>
          </a:solidFill>
          <a:ln w="6350">
            <a:noFill/>
          </a:ln>
          <a:effec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Times New Roman"/>
                <a:ea typeface="Calibri"/>
                <a:cs typeface="Times New Roman"/>
              </a:rPr>
              <a:t>_</a:t>
            </a:r>
            <a:endParaRPr kumimoji="0" lang="en-US" sz="2800"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13" name="Text Box 15"/>
          <p:cNvSpPr txBox="1"/>
          <p:nvPr/>
        </p:nvSpPr>
        <p:spPr>
          <a:xfrm>
            <a:off x="2988945" y="2776533"/>
            <a:ext cx="304165" cy="342900"/>
          </a:xfrm>
          <a:prstGeom prst="rect">
            <a:avLst/>
          </a:prstGeom>
          <a:solidFill>
            <a:sysClr val="window" lastClr="FFFFFF"/>
          </a:solidFill>
          <a:ln w="6350">
            <a:noFill/>
          </a:ln>
          <a:effec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Times New Roman"/>
                <a:ea typeface="Calibri"/>
                <a:cs typeface="Times New Roman"/>
              </a:rPr>
              <a:t>_</a:t>
            </a:r>
            <a:endParaRPr kumimoji="0" lang="en-US" sz="2800"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14" name="Text Box 16"/>
          <p:cNvSpPr txBox="1"/>
          <p:nvPr/>
        </p:nvSpPr>
        <p:spPr>
          <a:xfrm>
            <a:off x="1488873" y="3203812"/>
            <a:ext cx="304165" cy="409575"/>
          </a:xfrm>
          <a:prstGeom prst="rect">
            <a:avLst/>
          </a:prstGeom>
          <a:solidFill>
            <a:sysClr val="window" lastClr="FFFFFF"/>
          </a:solidFill>
          <a:ln w="6350">
            <a:noFill/>
          </a:ln>
          <a:effec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100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Times New Roman"/>
                <a:ea typeface="Calibri"/>
                <a:cs typeface="Times New Roman"/>
              </a:rPr>
              <a:t>_</a:t>
            </a:r>
            <a:endParaRPr kumimoji="0" lang="en-US" sz="2800"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15" name="Text Box 17"/>
          <p:cNvSpPr txBox="1"/>
          <p:nvPr/>
        </p:nvSpPr>
        <p:spPr>
          <a:xfrm>
            <a:off x="2151286" y="2515521"/>
            <a:ext cx="304165" cy="381000"/>
          </a:xfrm>
          <a:prstGeom prst="rect">
            <a:avLst/>
          </a:prstGeom>
          <a:solidFill>
            <a:sysClr val="window" lastClr="FFFFFF"/>
          </a:solidFill>
          <a:ln w="6350">
            <a:noFill/>
          </a:ln>
          <a:effec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100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Times New Roman"/>
                <a:ea typeface="Calibri"/>
                <a:cs typeface="Times New Roman"/>
              </a:rPr>
              <a:t>_</a:t>
            </a:r>
            <a:endParaRPr kumimoji="0" lang="en-US" sz="2800"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17" name="TextBox 16"/>
          <p:cNvSpPr txBox="1"/>
          <p:nvPr/>
        </p:nvSpPr>
        <p:spPr>
          <a:xfrm>
            <a:off x="857374" y="1071290"/>
            <a:ext cx="10470269" cy="461665"/>
          </a:xfrm>
          <a:prstGeom prst="rect">
            <a:avLst/>
          </a:prstGeom>
          <a:noFill/>
        </p:spPr>
        <p:txBody>
          <a:bodyPr wrap="square" rtlCol="0">
            <a:spAutoFit/>
          </a:bodyPr>
          <a:lstStyle/>
          <a:p>
            <a:pPr marL="285750" indent="-285750">
              <a:buFont typeface="Arial" pitchFamily="34" charset="0"/>
              <a:buChar char="•"/>
            </a:pPr>
            <a:r>
              <a:rPr lang="en-US" sz="2400" dirty="0" smtClean="0">
                <a:latin typeface="Times New Roman" pitchFamily="18" charset="0"/>
                <a:cs typeface="Times New Roman" pitchFamily="18" charset="0"/>
              </a:rPr>
              <a:t>Weights are used to learn a model that is biased towards high-weighted examples. </a:t>
            </a:r>
            <a:endParaRPr lang="en-US" sz="2400" dirty="0">
              <a:latin typeface="Times New Roman" pitchFamily="18" charset="0"/>
              <a:cs typeface="Times New Roman" pitchFamily="18" charset="0"/>
            </a:endParaRPr>
          </a:p>
        </p:txBody>
      </p:sp>
      <p:sp>
        <p:nvSpPr>
          <p:cNvPr id="18" name="Rectangle 17"/>
          <p:cNvSpPr/>
          <p:nvPr/>
        </p:nvSpPr>
        <p:spPr>
          <a:xfrm>
            <a:off x="769417" y="1723625"/>
            <a:ext cx="701312" cy="2215427"/>
          </a:xfrm>
          <a:prstGeom prst="rect">
            <a:avLst/>
          </a:prstGeom>
          <a:solidFill>
            <a:schemeClr val="accent1">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465086" y="1701766"/>
            <a:ext cx="1898028" cy="2228872"/>
          </a:xfrm>
          <a:prstGeom prst="rect">
            <a:avLst/>
          </a:prstGeom>
          <a:solidFill>
            <a:srgbClr val="F117F1">
              <a:alpha val="3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 Box 2"/>
          <p:cNvSpPr txBox="1">
            <a:spLocks noChangeArrowheads="1"/>
          </p:cNvSpPr>
          <p:nvPr/>
        </p:nvSpPr>
        <p:spPr bwMode="auto">
          <a:xfrm>
            <a:off x="4481825" y="1647092"/>
            <a:ext cx="2666473" cy="2278513"/>
          </a:xfrm>
          <a:prstGeom prst="rect">
            <a:avLst/>
          </a:prstGeom>
          <a:solidFill>
            <a:srgbClr val="FFFFFF"/>
          </a:solidFill>
          <a:ln w="9525">
            <a:solidFill>
              <a:schemeClr val="tx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0"/>
              </a:spcAft>
            </a:pPr>
            <a:r>
              <a:rPr lang="en-US" sz="1100" dirty="0">
                <a:effectLst/>
                <a:latin typeface="Calibri"/>
                <a:ea typeface="Calibri"/>
                <a:cs typeface="Times New Roman"/>
              </a:rPr>
              <a:t>                        </a:t>
            </a:r>
          </a:p>
          <a:p>
            <a:pPr marL="0" marR="0">
              <a:spcBef>
                <a:spcPts val="0"/>
              </a:spcBef>
            </a:pPr>
            <a:r>
              <a:rPr lang="en-US" sz="1100" dirty="0">
                <a:effectLst/>
                <a:latin typeface="Calibri"/>
                <a:ea typeface="Calibri"/>
                <a:cs typeface="Times New Roman"/>
              </a:rPr>
              <a:t>                                            </a:t>
            </a:r>
          </a:p>
          <a:p>
            <a:pPr marL="0" marR="0">
              <a:spcBef>
                <a:spcPts val="0"/>
              </a:spcBef>
            </a:pPr>
            <a:r>
              <a:rPr lang="en-US" sz="1100" dirty="0">
                <a:effectLst/>
                <a:latin typeface="Calibri"/>
                <a:ea typeface="Calibri"/>
                <a:cs typeface="Times New Roman"/>
              </a:rPr>
              <a:t> </a:t>
            </a:r>
          </a:p>
          <a:p>
            <a:pPr marL="0" marR="0">
              <a:spcBef>
                <a:spcPts val="0"/>
              </a:spcBef>
            </a:pPr>
            <a:r>
              <a:rPr lang="en-US" sz="1100" dirty="0">
                <a:effectLst/>
                <a:latin typeface="Calibri"/>
                <a:ea typeface="Calibri"/>
                <a:cs typeface="Times New Roman"/>
              </a:rPr>
              <a:t> </a:t>
            </a:r>
          </a:p>
          <a:p>
            <a:pPr marL="0" marR="0">
              <a:spcBef>
                <a:spcPts val="0"/>
              </a:spcBef>
            </a:pPr>
            <a:r>
              <a:rPr lang="en-US" sz="1100" dirty="0">
                <a:effectLst/>
                <a:latin typeface="Calibri"/>
                <a:ea typeface="Calibri"/>
                <a:cs typeface="Times New Roman"/>
              </a:rPr>
              <a:t> </a:t>
            </a:r>
          </a:p>
          <a:p>
            <a:pPr marL="0" marR="0">
              <a:spcBef>
                <a:spcPts val="0"/>
              </a:spcBef>
            </a:pPr>
            <a:r>
              <a:rPr lang="en-US" sz="1100" dirty="0">
                <a:effectLst/>
                <a:latin typeface="Calibri"/>
                <a:ea typeface="Calibri"/>
                <a:cs typeface="Times New Roman"/>
              </a:rPr>
              <a:t> </a:t>
            </a:r>
          </a:p>
          <a:p>
            <a:pPr marL="0" marR="0">
              <a:spcBef>
                <a:spcPts val="0"/>
              </a:spcBef>
            </a:pPr>
            <a:r>
              <a:rPr lang="en-US" sz="1100" dirty="0">
                <a:effectLst/>
                <a:latin typeface="Calibri"/>
                <a:ea typeface="Calibri"/>
                <a:cs typeface="Times New Roman"/>
              </a:rPr>
              <a:t> </a:t>
            </a:r>
          </a:p>
        </p:txBody>
      </p:sp>
      <p:sp>
        <p:nvSpPr>
          <p:cNvPr id="21" name="Text Box 2"/>
          <p:cNvSpPr txBox="1">
            <a:spLocks noChangeArrowheads="1"/>
          </p:cNvSpPr>
          <p:nvPr/>
        </p:nvSpPr>
        <p:spPr bwMode="auto">
          <a:xfrm>
            <a:off x="8418933" y="1647092"/>
            <a:ext cx="2610732" cy="2278512"/>
          </a:xfrm>
          <a:prstGeom prst="rect">
            <a:avLst/>
          </a:prstGeom>
          <a:solidFill>
            <a:srgbClr val="FFFFFF"/>
          </a:solidFill>
          <a:ln w="9525">
            <a:solidFill>
              <a:schemeClr val="tx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0"/>
              </a:spcAft>
            </a:pPr>
            <a:r>
              <a:rPr lang="en-US" sz="1100" dirty="0">
                <a:effectLst/>
                <a:latin typeface="Calibri"/>
                <a:ea typeface="Calibri"/>
                <a:cs typeface="Times New Roman"/>
              </a:rPr>
              <a:t>                        </a:t>
            </a:r>
          </a:p>
          <a:p>
            <a:pPr marL="0" marR="0">
              <a:spcBef>
                <a:spcPts val="0"/>
              </a:spcBef>
            </a:pPr>
            <a:r>
              <a:rPr lang="en-US" sz="1100" dirty="0">
                <a:effectLst/>
                <a:latin typeface="Calibri"/>
                <a:ea typeface="Calibri"/>
                <a:cs typeface="Times New Roman"/>
              </a:rPr>
              <a:t>                                            </a:t>
            </a:r>
          </a:p>
          <a:p>
            <a:pPr marL="0" marR="0">
              <a:spcBef>
                <a:spcPts val="0"/>
              </a:spcBef>
            </a:pPr>
            <a:r>
              <a:rPr lang="en-US" sz="1100" dirty="0">
                <a:effectLst/>
                <a:latin typeface="Calibri"/>
                <a:ea typeface="Calibri"/>
                <a:cs typeface="Times New Roman"/>
              </a:rPr>
              <a:t> </a:t>
            </a:r>
          </a:p>
          <a:p>
            <a:pPr marL="0" marR="0">
              <a:spcBef>
                <a:spcPts val="0"/>
              </a:spcBef>
            </a:pPr>
            <a:r>
              <a:rPr lang="en-US" sz="1100" dirty="0">
                <a:effectLst/>
                <a:latin typeface="Calibri"/>
                <a:ea typeface="Calibri"/>
                <a:cs typeface="Times New Roman"/>
              </a:rPr>
              <a:t> </a:t>
            </a:r>
          </a:p>
          <a:p>
            <a:pPr marL="0" marR="0">
              <a:spcBef>
                <a:spcPts val="0"/>
              </a:spcBef>
            </a:pPr>
            <a:r>
              <a:rPr lang="en-US" sz="1100" dirty="0">
                <a:effectLst/>
                <a:latin typeface="Calibri"/>
                <a:ea typeface="Calibri"/>
                <a:cs typeface="Times New Roman"/>
              </a:rPr>
              <a:t> </a:t>
            </a:r>
          </a:p>
          <a:p>
            <a:pPr marL="0" marR="0">
              <a:spcBef>
                <a:spcPts val="0"/>
              </a:spcBef>
            </a:pPr>
            <a:r>
              <a:rPr lang="en-US" sz="1100" dirty="0">
                <a:effectLst/>
                <a:latin typeface="Calibri"/>
                <a:ea typeface="Calibri"/>
                <a:cs typeface="Times New Roman"/>
              </a:rPr>
              <a:t> </a:t>
            </a:r>
          </a:p>
          <a:p>
            <a:pPr marL="0" marR="0">
              <a:spcBef>
                <a:spcPts val="0"/>
              </a:spcBef>
            </a:pPr>
            <a:r>
              <a:rPr lang="en-US" sz="1100" dirty="0">
                <a:effectLst/>
                <a:latin typeface="Calibri"/>
                <a:ea typeface="Calibri"/>
                <a:cs typeface="Times New Roman"/>
              </a:rPr>
              <a:t> </a:t>
            </a:r>
          </a:p>
        </p:txBody>
      </p:sp>
      <p:sp>
        <p:nvSpPr>
          <p:cNvPr id="22" name="Text Box 3"/>
          <p:cNvSpPr txBox="1"/>
          <p:nvPr/>
        </p:nvSpPr>
        <p:spPr>
          <a:xfrm>
            <a:off x="6200633" y="2165432"/>
            <a:ext cx="304800" cy="31432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2800" dirty="0">
                <a:effectLst/>
                <a:latin typeface="Times New Roman"/>
                <a:ea typeface="Calibri"/>
                <a:cs typeface="Times New Roman"/>
              </a:rPr>
              <a:t>+</a:t>
            </a:r>
            <a:endParaRPr lang="en-US" sz="2800" dirty="0">
              <a:effectLst/>
              <a:ea typeface="Calibri"/>
              <a:cs typeface="Times New Roman"/>
            </a:endParaRPr>
          </a:p>
        </p:txBody>
      </p:sp>
      <p:sp>
        <p:nvSpPr>
          <p:cNvPr id="23" name="Text Box 3"/>
          <p:cNvSpPr txBox="1"/>
          <p:nvPr/>
        </p:nvSpPr>
        <p:spPr>
          <a:xfrm>
            <a:off x="4770862" y="3145097"/>
            <a:ext cx="304800" cy="31432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2800" dirty="0">
                <a:effectLst/>
                <a:latin typeface="Times New Roman"/>
                <a:ea typeface="Calibri"/>
                <a:cs typeface="Times New Roman"/>
              </a:rPr>
              <a:t>+</a:t>
            </a:r>
            <a:endParaRPr lang="en-US" sz="2800" dirty="0">
              <a:effectLst/>
              <a:ea typeface="Calibri"/>
              <a:cs typeface="Times New Roman"/>
            </a:endParaRPr>
          </a:p>
        </p:txBody>
      </p:sp>
      <p:sp>
        <p:nvSpPr>
          <p:cNvPr id="24" name="Text Box 3"/>
          <p:cNvSpPr txBox="1"/>
          <p:nvPr/>
        </p:nvSpPr>
        <p:spPr>
          <a:xfrm>
            <a:off x="5468745" y="2107284"/>
            <a:ext cx="304800" cy="31432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2800" dirty="0">
                <a:effectLst/>
                <a:latin typeface="Times New Roman"/>
                <a:ea typeface="Calibri"/>
                <a:cs typeface="Times New Roman"/>
              </a:rPr>
              <a:t>+</a:t>
            </a:r>
            <a:endParaRPr lang="en-US" sz="2800" dirty="0">
              <a:effectLst/>
              <a:ea typeface="Calibri"/>
              <a:cs typeface="Times New Roman"/>
            </a:endParaRPr>
          </a:p>
        </p:txBody>
      </p:sp>
      <p:sp>
        <p:nvSpPr>
          <p:cNvPr id="25" name="Text Box 3"/>
          <p:cNvSpPr txBox="1"/>
          <p:nvPr/>
        </p:nvSpPr>
        <p:spPr>
          <a:xfrm>
            <a:off x="4634226" y="2660732"/>
            <a:ext cx="304800" cy="31432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2800" dirty="0">
                <a:effectLst/>
                <a:latin typeface="Times New Roman"/>
                <a:ea typeface="Calibri"/>
                <a:cs typeface="Times New Roman"/>
              </a:rPr>
              <a:t>+</a:t>
            </a:r>
            <a:endParaRPr lang="en-US" sz="2800" dirty="0">
              <a:effectLst/>
              <a:ea typeface="Calibri"/>
              <a:cs typeface="Times New Roman"/>
            </a:endParaRPr>
          </a:p>
        </p:txBody>
      </p:sp>
      <p:sp>
        <p:nvSpPr>
          <p:cNvPr id="26" name="Text Box 3"/>
          <p:cNvSpPr txBox="1"/>
          <p:nvPr/>
        </p:nvSpPr>
        <p:spPr>
          <a:xfrm>
            <a:off x="5841242" y="1729415"/>
            <a:ext cx="304800" cy="31432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2800" dirty="0">
                <a:effectLst/>
                <a:latin typeface="Times New Roman"/>
                <a:ea typeface="Calibri"/>
                <a:cs typeface="Times New Roman"/>
              </a:rPr>
              <a:t>+</a:t>
            </a:r>
            <a:endParaRPr lang="en-US" sz="2800" dirty="0">
              <a:effectLst/>
              <a:ea typeface="Calibri"/>
              <a:cs typeface="Times New Roman"/>
            </a:endParaRPr>
          </a:p>
        </p:txBody>
      </p:sp>
      <p:sp>
        <p:nvSpPr>
          <p:cNvPr id="29" name="Text Box 13"/>
          <p:cNvSpPr txBox="1"/>
          <p:nvPr/>
        </p:nvSpPr>
        <p:spPr>
          <a:xfrm>
            <a:off x="6591087" y="1729415"/>
            <a:ext cx="371475" cy="637239"/>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Times New Roman"/>
                <a:ea typeface="Calibri"/>
                <a:cs typeface="Times New Roman"/>
              </a:rPr>
              <a:t>_</a:t>
            </a:r>
            <a:endParaRPr kumimoji="0" lang="en-US" sz="2800"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30" name="Text Box 13"/>
          <p:cNvSpPr txBox="1"/>
          <p:nvPr/>
        </p:nvSpPr>
        <p:spPr>
          <a:xfrm>
            <a:off x="5249670" y="2479757"/>
            <a:ext cx="371475" cy="458911"/>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Times New Roman"/>
                <a:ea typeface="Calibri"/>
                <a:cs typeface="Times New Roman"/>
              </a:rPr>
              <a:t>_</a:t>
            </a:r>
            <a:endParaRPr kumimoji="0" lang="en-US" sz="2800"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31" name="Text Box 13"/>
          <p:cNvSpPr txBox="1"/>
          <p:nvPr/>
        </p:nvSpPr>
        <p:spPr>
          <a:xfrm>
            <a:off x="5906770" y="2580259"/>
            <a:ext cx="371475" cy="371475"/>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Times New Roman"/>
                <a:ea typeface="Calibri"/>
                <a:cs typeface="Times New Roman"/>
              </a:rPr>
              <a:t>_</a:t>
            </a:r>
            <a:endParaRPr kumimoji="0" lang="en-US" sz="2800"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32" name="Text Box 13"/>
          <p:cNvSpPr txBox="1"/>
          <p:nvPr/>
        </p:nvSpPr>
        <p:spPr>
          <a:xfrm>
            <a:off x="5249669" y="3111897"/>
            <a:ext cx="371475" cy="371475"/>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Times New Roman"/>
                <a:ea typeface="Calibri"/>
                <a:cs typeface="Times New Roman"/>
              </a:rPr>
              <a:t>_</a:t>
            </a:r>
            <a:endParaRPr kumimoji="0" lang="en-US" sz="2800"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33" name="Text Box 13"/>
          <p:cNvSpPr txBox="1"/>
          <p:nvPr/>
        </p:nvSpPr>
        <p:spPr>
          <a:xfrm flipV="1">
            <a:off x="6776824" y="3191761"/>
            <a:ext cx="371475" cy="552680"/>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Times New Roman"/>
                <a:ea typeface="Calibri"/>
                <a:cs typeface="Times New Roman"/>
              </a:rPr>
              <a:t>_</a:t>
            </a:r>
            <a:endParaRPr kumimoji="0" lang="en-US" sz="2800"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27" name="Rectangle 26"/>
          <p:cNvSpPr/>
          <p:nvPr/>
        </p:nvSpPr>
        <p:spPr>
          <a:xfrm>
            <a:off x="4479114" y="1655059"/>
            <a:ext cx="2111973" cy="2270545"/>
          </a:xfrm>
          <a:prstGeom prst="rect">
            <a:avLst/>
          </a:prstGeom>
          <a:solidFill>
            <a:schemeClr val="accent5">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6591087" y="1650084"/>
            <a:ext cx="557211" cy="2275520"/>
          </a:xfrm>
          <a:prstGeom prst="rect">
            <a:avLst/>
          </a:prstGeom>
          <a:solidFill>
            <a:srgbClr val="F414E4">
              <a:alpha val="3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 Box 10"/>
          <p:cNvSpPr txBox="1"/>
          <p:nvPr/>
        </p:nvSpPr>
        <p:spPr>
          <a:xfrm>
            <a:off x="9724299" y="1516946"/>
            <a:ext cx="318770" cy="276225"/>
          </a:xfrm>
          <a:prstGeom prst="rect">
            <a:avLst/>
          </a:prstGeom>
          <a:noFill/>
          <a:ln w="6350">
            <a:noFill/>
          </a:ln>
          <a:effec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spcBef>
                <a:spcPts val="0"/>
              </a:spcBef>
              <a:buClrTx/>
              <a:buSzTx/>
              <a:buFontTx/>
              <a:buNone/>
              <a:tabLst/>
              <a:defRPr/>
            </a:pPr>
            <a:r>
              <a:rPr kumimoji="0" lang="en-US" sz="4400" b="0" i="0" u="none" strike="noStrike" kern="0" cap="none" spc="0" normalizeH="0" baseline="0" noProof="0" dirty="0">
                <a:ln>
                  <a:noFill/>
                </a:ln>
                <a:solidFill>
                  <a:sysClr val="windowText" lastClr="000000"/>
                </a:solidFill>
                <a:effectLst/>
                <a:uLnTx/>
                <a:uFillTx/>
                <a:latin typeface="Times New Roman"/>
                <a:ea typeface="Calibri"/>
                <a:cs typeface="Times New Roman"/>
              </a:rPr>
              <a:t>+</a:t>
            </a:r>
            <a:endParaRPr kumimoji="0" lang="en-US" sz="4400"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39" name="Text Box 10"/>
          <p:cNvSpPr txBox="1"/>
          <p:nvPr/>
        </p:nvSpPr>
        <p:spPr>
          <a:xfrm>
            <a:off x="9298624" y="1890077"/>
            <a:ext cx="318770" cy="276225"/>
          </a:xfrm>
          <a:prstGeom prst="rect">
            <a:avLst/>
          </a:prstGeom>
          <a:noFill/>
          <a:ln w="6350">
            <a:noFill/>
          </a:ln>
          <a:effec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spcBef>
                <a:spcPts val="0"/>
              </a:spcBef>
              <a:buClrTx/>
              <a:buSzTx/>
              <a:buFontTx/>
              <a:buNone/>
              <a:tabLst/>
              <a:defRPr/>
            </a:pPr>
            <a:r>
              <a:rPr kumimoji="0" lang="en-US" sz="4400" b="0" i="0" u="none" strike="noStrike" kern="0" cap="none" spc="0" normalizeH="0" baseline="0" noProof="0" dirty="0">
                <a:ln>
                  <a:noFill/>
                </a:ln>
                <a:solidFill>
                  <a:sysClr val="windowText" lastClr="000000"/>
                </a:solidFill>
                <a:effectLst/>
                <a:uLnTx/>
                <a:uFillTx/>
                <a:latin typeface="Times New Roman"/>
                <a:ea typeface="Calibri"/>
                <a:cs typeface="Times New Roman"/>
              </a:rPr>
              <a:t>+</a:t>
            </a:r>
            <a:endParaRPr kumimoji="0" lang="en-US" sz="4400"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40" name="Text Box 10"/>
          <p:cNvSpPr txBox="1"/>
          <p:nvPr/>
        </p:nvSpPr>
        <p:spPr>
          <a:xfrm>
            <a:off x="10093093" y="2005640"/>
            <a:ext cx="318770" cy="276225"/>
          </a:xfrm>
          <a:prstGeom prst="rect">
            <a:avLst/>
          </a:prstGeom>
          <a:noFill/>
          <a:ln w="6350">
            <a:noFill/>
          </a:ln>
          <a:effec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spcBef>
                <a:spcPts val="0"/>
              </a:spcBef>
              <a:buClrTx/>
              <a:buSzTx/>
              <a:buFontTx/>
              <a:buNone/>
              <a:tabLst/>
              <a:defRPr/>
            </a:pPr>
            <a:r>
              <a:rPr kumimoji="0" lang="en-US" sz="4400" b="0" i="0" u="none" strike="noStrike" kern="0" cap="none" spc="0" normalizeH="0" baseline="0" noProof="0" dirty="0">
                <a:ln>
                  <a:noFill/>
                </a:ln>
                <a:solidFill>
                  <a:sysClr val="windowText" lastClr="000000"/>
                </a:solidFill>
                <a:effectLst/>
                <a:uLnTx/>
                <a:uFillTx/>
                <a:latin typeface="Times New Roman"/>
                <a:ea typeface="Calibri"/>
                <a:cs typeface="Times New Roman"/>
              </a:rPr>
              <a:t>+</a:t>
            </a:r>
            <a:endParaRPr kumimoji="0" lang="en-US" sz="4400"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41" name="Text Box 13"/>
          <p:cNvSpPr txBox="1"/>
          <p:nvPr/>
        </p:nvSpPr>
        <p:spPr>
          <a:xfrm>
            <a:off x="10589240" y="1839245"/>
            <a:ext cx="371475" cy="371475"/>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0"/>
              </a:spcAft>
              <a:buClrTx/>
              <a:buSzTx/>
              <a:buFontTx/>
              <a:buNone/>
              <a:tabLst/>
              <a:defRPr/>
            </a:pPr>
            <a:r>
              <a:rPr kumimoji="0" lang="en-US" b="0" i="0" u="none" strike="noStrike" kern="0" cap="none" spc="0" normalizeH="0" baseline="0" noProof="0" dirty="0">
                <a:ln>
                  <a:noFill/>
                </a:ln>
                <a:solidFill>
                  <a:sysClr val="windowText" lastClr="000000"/>
                </a:solidFill>
                <a:effectLst/>
                <a:uLnTx/>
                <a:uFillTx/>
                <a:latin typeface="Times New Roman"/>
                <a:ea typeface="Calibri"/>
                <a:cs typeface="Times New Roman"/>
              </a:rPr>
              <a:t>_</a:t>
            </a:r>
            <a:endParaRPr kumimoji="0" lang="en-US"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42" name="Text Box 13"/>
          <p:cNvSpPr txBox="1"/>
          <p:nvPr/>
        </p:nvSpPr>
        <p:spPr>
          <a:xfrm>
            <a:off x="10629472" y="3006023"/>
            <a:ext cx="371475" cy="371475"/>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0"/>
              </a:spcAft>
              <a:buClrTx/>
              <a:buSzTx/>
              <a:buFontTx/>
              <a:buNone/>
              <a:tabLst/>
              <a:defRPr/>
            </a:pPr>
            <a:r>
              <a:rPr kumimoji="0" lang="en-US" b="0" i="0" u="none" strike="noStrike" kern="0" cap="none" spc="0" normalizeH="0" baseline="0" noProof="0" dirty="0">
                <a:ln>
                  <a:noFill/>
                </a:ln>
                <a:solidFill>
                  <a:sysClr val="windowText" lastClr="000000"/>
                </a:solidFill>
                <a:effectLst/>
                <a:uLnTx/>
                <a:uFillTx/>
                <a:latin typeface="Times New Roman"/>
                <a:ea typeface="Calibri"/>
                <a:cs typeface="Times New Roman"/>
              </a:rPr>
              <a:t>_</a:t>
            </a:r>
            <a:endParaRPr kumimoji="0" lang="en-US"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43" name="Text Box 10"/>
          <p:cNvSpPr txBox="1"/>
          <p:nvPr/>
        </p:nvSpPr>
        <p:spPr>
          <a:xfrm>
            <a:off x="8549025" y="2671758"/>
            <a:ext cx="318770" cy="276225"/>
          </a:xfrm>
          <a:prstGeom prst="rect">
            <a:avLst/>
          </a:prstGeom>
          <a:solidFill>
            <a:sysClr val="window" lastClr="FFFFFF"/>
          </a:solidFill>
          <a:ln w="6350">
            <a:noFill/>
          </a:ln>
          <a:effec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1000"/>
              </a:spcAft>
              <a:buClrTx/>
              <a:buSzTx/>
              <a:buFontTx/>
              <a:buNone/>
              <a:tabLst/>
              <a:defRPr/>
            </a:pPr>
            <a:r>
              <a:rPr kumimoji="0" lang="en-US" b="0" i="0" u="none" strike="noStrike" kern="0" cap="none" spc="0" normalizeH="0" baseline="0" noProof="0" dirty="0">
                <a:ln>
                  <a:noFill/>
                </a:ln>
                <a:solidFill>
                  <a:sysClr val="windowText" lastClr="000000"/>
                </a:solidFill>
                <a:effectLst/>
                <a:uLnTx/>
                <a:uFillTx/>
                <a:latin typeface="Times New Roman"/>
                <a:ea typeface="Calibri"/>
                <a:cs typeface="Times New Roman"/>
              </a:rPr>
              <a:t>+</a:t>
            </a:r>
            <a:endParaRPr kumimoji="0" lang="en-US"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44" name="Text Box 10"/>
          <p:cNvSpPr txBox="1"/>
          <p:nvPr/>
        </p:nvSpPr>
        <p:spPr>
          <a:xfrm>
            <a:off x="8708410" y="3053647"/>
            <a:ext cx="318770" cy="276225"/>
          </a:xfrm>
          <a:prstGeom prst="rect">
            <a:avLst/>
          </a:prstGeom>
          <a:solidFill>
            <a:sysClr val="window" lastClr="FFFFFF"/>
          </a:solidFill>
          <a:ln w="6350">
            <a:noFill/>
          </a:ln>
          <a:effec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1000"/>
              </a:spcAft>
              <a:buClrTx/>
              <a:buSzTx/>
              <a:buFontTx/>
              <a:buNone/>
              <a:tabLst/>
              <a:defRPr/>
            </a:pPr>
            <a:r>
              <a:rPr kumimoji="0" lang="en-US" b="0" i="0" u="none" strike="noStrike" kern="0" cap="none" spc="0" normalizeH="0" baseline="0" noProof="0" dirty="0">
                <a:ln>
                  <a:noFill/>
                </a:ln>
                <a:solidFill>
                  <a:sysClr val="windowText" lastClr="000000"/>
                </a:solidFill>
                <a:effectLst/>
                <a:uLnTx/>
                <a:uFillTx/>
                <a:latin typeface="Times New Roman"/>
                <a:ea typeface="Calibri"/>
                <a:cs typeface="Times New Roman"/>
              </a:rPr>
              <a:t>+</a:t>
            </a:r>
            <a:endParaRPr kumimoji="0" lang="en-US"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45" name="Text Box 13"/>
          <p:cNvSpPr txBox="1"/>
          <p:nvPr/>
        </p:nvSpPr>
        <p:spPr>
          <a:xfrm>
            <a:off x="9112886" y="2567443"/>
            <a:ext cx="371475" cy="371475"/>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0"/>
              </a:spcAft>
              <a:buClrTx/>
              <a:buSzTx/>
              <a:buFontTx/>
              <a:buNone/>
              <a:tabLst/>
              <a:defRPr/>
            </a:pPr>
            <a:r>
              <a:rPr kumimoji="0" lang="en-US" b="0" i="0" u="none" strike="noStrike" kern="0" cap="none" spc="0" normalizeH="0" baseline="0" noProof="0" dirty="0">
                <a:ln>
                  <a:noFill/>
                </a:ln>
                <a:solidFill>
                  <a:sysClr val="windowText" lastClr="000000"/>
                </a:solidFill>
                <a:effectLst/>
                <a:uLnTx/>
                <a:uFillTx/>
                <a:latin typeface="Times New Roman"/>
                <a:ea typeface="Calibri"/>
                <a:cs typeface="Times New Roman"/>
              </a:rPr>
              <a:t>_</a:t>
            </a:r>
            <a:endParaRPr kumimoji="0" lang="en-US"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46" name="Text Box 13"/>
          <p:cNvSpPr txBox="1"/>
          <p:nvPr/>
        </p:nvSpPr>
        <p:spPr>
          <a:xfrm>
            <a:off x="9724299" y="2611885"/>
            <a:ext cx="371475" cy="371475"/>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0"/>
              </a:spcAft>
              <a:buClrTx/>
              <a:buSzTx/>
              <a:buFontTx/>
              <a:buNone/>
              <a:tabLst/>
              <a:defRPr/>
            </a:pPr>
            <a:r>
              <a:rPr kumimoji="0" lang="en-US" b="0" i="0" u="none" strike="noStrike" kern="0" cap="none" spc="0" normalizeH="0" baseline="0" noProof="0" dirty="0">
                <a:ln>
                  <a:noFill/>
                </a:ln>
                <a:solidFill>
                  <a:sysClr val="windowText" lastClr="000000"/>
                </a:solidFill>
                <a:effectLst/>
                <a:uLnTx/>
                <a:uFillTx/>
                <a:latin typeface="Times New Roman"/>
                <a:ea typeface="Calibri"/>
                <a:cs typeface="Times New Roman"/>
              </a:rPr>
              <a:t>_</a:t>
            </a:r>
            <a:endParaRPr kumimoji="0" lang="en-US"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47" name="Text Box 13"/>
          <p:cNvSpPr txBox="1"/>
          <p:nvPr/>
        </p:nvSpPr>
        <p:spPr>
          <a:xfrm>
            <a:off x="9037578" y="3287266"/>
            <a:ext cx="371475" cy="371475"/>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0"/>
              </a:spcAft>
              <a:buClrTx/>
              <a:buSzTx/>
              <a:buFontTx/>
              <a:buNone/>
              <a:tabLst/>
              <a:defRPr/>
            </a:pPr>
            <a:r>
              <a:rPr kumimoji="0" lang="en-US" b="0" i="0" u="none" strike="noStrike" kern="0" cap="none" spc="0" normalizeH="0" baseline="0" noProof="0" dirty="0">
                <a:ln>
                  <a:noFill/>
                </a:ln>
                <a:solidFill>
                  <a:sysClr val="windowText" lastClr="000000"/>
                </a:solidFill>
                <a:effectLst/>
                <a:uLnTx/>
                <a:uFillTx/>
                <a:latin typeface="Times New Roman"/>
                <a:ea typeface="Calibri"/>
                <a:cs typeface="Times New Roman"/>
              </a:rPr>
              <a:t>_</a:t>
            </a:r>
            <a:endParaRPr kumimoji="0" lang="en-US"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36" name="Rectangle 35"/>
          <p:cNvSpPr/>
          <p:nvPr/>
        </p:nvSpPr>
        <p:spPr>
          <a:xfrm>
            <a:off x="8418933" y="1650084"/>
            <a:ext cx="2610732" cy="914400"/>
          </a:xfrm>
          <a:prstGeom prst="rect">
            <a:avLst/>
          </a:prstGeom>
          <a:solidFill>
            <a:schemeClr val="accent5">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8423698" y="2567443"/>
            <a:ext cx="2608672" cy="1345345"/>
          </a:xfrm>
          <a:prstGeom prst="rect">
            <a:avLst/>
          </a:prstGeom>
          <a:solidFill>
            <a:srgbClr val="F414E4">
              <a:alpha val="3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8522672" y="2770326"/>
            <a:ext cx="371475"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8655686" y="3168999"/>
            <a:ext cx="457200" cy="20567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10503515" y="2034386"/>
            <a:ext cx="4572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 Box 2"/>
          <p:cNvSpPr txBox="1">
            <a:spLocks noChangeArrowheads="1"/>
          </p:cNvSpPr>
          <p:nvPr/>
        </p:nvSpPr>
        <p:spPr bwMode="auto">
          <a:xfrm>
            <a:off x="4481825" y="4339991"/>
            <a:ext cx="2694411" cy="2358388"/>
          </a:xfrm>
          <a:prstGeom prst="rect">
            <a:avLst/>
          </a:prstGeom>
          <a:solidFill>
            <a:srgbClr val="FFFFFF"/>
          </a:solidFill>
          <a:ln w="9525">
            <a:solidFill>
              <a:schemeClr val="tx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0"/>
              </a:spcAft>
            </a:pPr>
            <a:r>
              <a:rPr lang="en-US" sz="1100" dirty="0">
                <a:effectLst/>
                <a:latin typeface="Calibri"/>
                <a:ea typeface="Calibri"/>
                <a:cs typeface="Times New Roman"/>
              </a:rPr>
              <a:t>                        </a:t>
            </a:r>
          </a:p>
          <a:p>
            <a:pPr marL="0" marR="0">
              <a:spcBef>
                <a:spcPts val="0"/>
              </a:spcBef>
            </a:pPr>
            <a:r>
              <a:rPr lang="en-US" sz="1100" dirty="0">
                <a:effectLst/>
                <a:latin typeface="Calibri"/>
                <a:ea typeface="Calibri"/>
                <a:cs typeface="Times New Roman"/>
              </a:rPr>
              <a:t>                                            </a:t>
            </a:r>
          </a:p>
          <a:p>
            <a:pPr marL="0" marR="0">
              <a:spcBef>
                <a:spcPts val="0"/>
              </a:spcBef>
            </a:pPr>
            <a:r>
              <a:rPr lang="en-US" sz="1100" dirty="0">
                <a:effectLst/>
                <a:latin typeface="Calibri"/>
                <a:ea typeface="Calibri"/>
                <a:cs typeface="Times New Roman"/>
              </a:rPr>
              <a:t> </a:t>
            </a:r>
          </a:p>
          <a:p>
            <a:pPr marL="0" marR="0">
              <a:spcBef>
                <a:spcPts val="0"/>
              </a:spcBef>
            </a:pPr>
            <a:r>
              <a:rPr lang="en-US" sz="1100" dirty="0">
                <a:effectLst/>
                <a:latin typeface="Calibri"/>
                <a:ea typeface="Calibri"/>
                <a:cs typeface="Times New Roman"/>
              </a:rPr>
              <a:t> </a:t>
            </a:r>
          </a:p>
          <a:p>
            <a:pPr marL="0" marR="0">
              <a:spcBef>
                <a:spcPts val="0"/>
              </a:spcBef>
            </a:pPr>
            <a:r>
              <a:rPr lang="en-US" sz="1100" dirty="0">
                <a:effectLst/>
                <a:latin typeface="Calibri"/>
                <a:ea typeface="Calibri"/>
                <a:cs typeface="Times New Roman"/>
              </a:rPr>
              <a:t> </a:t>
            </a:r>
          </a:p>
          <a:p>
            <a:pPr marL="0" marR="0">
              <a:spcBef>
                <a:spcPts val="0"/>
              </a:spcBef>
            </a:pPr>
            <a:r>
              <a:rPr lang="en-US" sz="1100" dirty="0">
                <a:effectLst/>
                <a:latin typeface="Calibri"/>
                <a:ea typeface="Calibri"/>
                <a:cs typeface="Times New Roman"/>
              </a:rPr>
              <a:t> </a:t>
            </a:r>
          </a:p>
          <a:p>
            <a:pPr marL="0" marR="0">
              <a:spcBef>
                <a:spcPts val="0"/>
              </a:spcBef>
            </a:pPr>
            <a:r>
              <a:rPr lang="en-US" sz="1100" dirty="0">
                <a:effectLst/>
                <a:latin typeface="Calibri"/>
                <a:ea typeface="Calibri"/>
                <a:cs typeface="Times New Roman"/>
              </a:rPr>
              <a:t> </a:t>
            </a:r>
          </a:p>
        </p:txBody>
      </p:sp>
      <p:sp>
        <p:nvSpPr>
          <p:cNvPr id="55" name="Text Box 3"/>
          <p:cNvSpPr txBox="1"/>
          <p:nvPr/>
        </p:nvSpPr>
        <p:spPr>
          <a:xfrm>
            <a:off x="4585154" y="5488942"/>
            <a:ext cx="304800" cy="314325"/>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100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Times New Roman"/>
                <a:ea typeface="Calibri"/>
                <a:cs typeface="Times New Roman"/>
              </a:rPr>
              <a:t>+</a:t>
            </a:r>
            <a:endParaRPr kumimoji="0" lang="en-US" sz="2800"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56" name="Text Box 3"/>
          <p:cNvSpPr txBox="1"/>
          <p:nvPr/>
        </p:nvSpPr>
        <p:spPr>
          <a:xfrm>
            <a:off x="4832436" y="5935102"/>
            <a:ext cx="304800" cy="314325"/>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100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Times New Roman"/>
                <a:ea typeface="Calibri"/>
                <a:cs typeface="Times New Roman"/>
              </a:rPr>
              <a:t>+</a:t>
            </a:r>
            <a:endParaRPr kumimoji="0" lang="en-US" sz="2800"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57" name="Text Box 3"/>
          <p:cNvSpPr txBox="1"/>
          <p:nvPr/>
        </p:nvSpPr>
        <p:spPr>
          <a:xfrm>
            <a:off x="5845599" y="4442227"/>
            <a:ext cx="304800" cy="314325"/>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100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Times New Roman"/>
                <a:ea typeface="Calibri"/>
                <a:cs typeface="Times New Roman"/>
              </a:rPr>
              <a:t>+</a:t>
            </a:r>
            <a:endParaRPr kumimoji="0" lang="en-US" sz="2800"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58" name="Text Box 3"/>
          <p:cNvSpPr txBox="1"/>
          <p:nvPr/>
        </p:nvSpPr>
        <p:spPr>
          <a:xfrm>
            <a:off x="5382700" y="4828944"/>
            <a:ext cx="304800" cy="314325"/>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100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Times New Roman"/>
                <a:ea typeface="Calibri"/>
                <a:cs typeface="Times New Roman"/>
              </a:rPr>
              <a:t>+</a:t>
            </a:r>
            <a:endParaRPr kumimoji="0" lang="en-US" sz="2800"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59" name="Text Box 3"/>
          <p:cNvSpPr txBox="1"/>
          <p:nvPr/>
        </p:nvSpPr>
        <p:spPr>
          <a:xfrm>
            <a:off x="6318914" y="4986106"/>
            <a:ext cx="304800" cy="314325"/>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100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Times New Roman"/>
                <a:ea typeface="Calibri"/>
                <a:cs typeface="Times New Roman"/>
              </a:rPr>
              <a:t>+</a:t>
            </a:r>
            <a:endParaRPr kumimoji="0" lang="en-US" sz="2800"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60" name="Text Box 13"/>
          <p:cNvSpPr txBox="1"/>
          <p:nvPr/>
        </p:nvSpPr>
        <p:spPr>
          <a:xfrm>
            <a:off x="6683954" y="4570814"/>
            <a:ext cx="371475" cy="371475"/>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Times New Roman"/>
                <a:ea typeface="Calibri"/>
                <a:cs typeface="Times New Roman"/>
              </a:rPr>
              <a:t>_</a:t>
            </a:r>
            <a:endParaRPr kumimoji="0" lang="en-US" sz="2800"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61" name="Text Box 13"/>
          <p:cNvSpPr txBox="1"/>
          <p:nvPr/>
        </p:nvSpPr>
        <p:spPr>
          <a:xfrm>
            <a:off x="5323391" y="5360741"/>
            <a:ext cx="371475" cy="371475"/>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Times New Roman"/>
                <a:ea typeface="Calibri"/>
                <a:cs typeface="Times New Roman"/>
              </a:rPr>
              <a:t>_</a:t>
            </a:r>
            <a:endParaRPr kumimoji="0" lang="en-US" sz="2800"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62" name="Text Box 13"/>
          <p:cNvSpPr txBox="1"/>
          <p:nvPr/>
        </p:nvSpPr>
        <p:spPr>
          <a:xfrm>
            <a:off x="5993642" y="5431792"/>
            <a:ext cx="371475" cy="371475"/>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Times New Roman"/>
                <a:ea typeface="Calibri"/>
                <a:cs typeface="Times New Roman"/>
              </a:rPr>
              <a:t>_</a:t>
            </a:r>
            <a:endParaRPr kumimoji="0" lang="en-US" sz="2800"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63" name="Text Box 13"/>
          <p:cNvSpPr txBox="1"/>
          <p:nvPr/>
        </p:nvSpPr>
        <p:spPr>
          <a:xfrm>
            <a:off x="6804761" y="5730977"/>
            <a:ext cx="371475" cy="371475"/>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Times New Roman"/>
                <a:ea typeface="Calibri"/>
                <a:cs typeface="Times New Roman"/>
              </a:rPr>
              <a:t>_</a:t>
            </a:r>
            <a:endParaRPr kumimoji="0" lang="en-US" sz="2800"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64" name="Text Box 13"/>
          <p:cNvSpPr txBox="1"/>
          <p:nvPr/>
        </p:nvSpPr>
        <p:spPr>
          <a:xfrm>
            <a:off x="5249668" y="6091789"/>
            <a:ext cx="371475" cy="371475"/>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Times New Roman"/>
                <a:ea typeface="Calibri"/>
                <a:cs typeface="Times New Roman"/>
              </a:rPr>
              <a:t>_</a:t>
            </a:r>
            <a:endParaRPr kumimoji="0" lang="en-US" sz="2800"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53" name="Rectangle 52"/>
          <p:cNvSpPr/>
          <p:nvPr/>
        </p:nvSpPr>
        <p:spPr>
          <a:xfrm>
            <a:off x="4486857" y="4339991"/>
            <a:ext cx="762813" cy="2358388"/>
          </a:xfrm>
          <a:prstGeom prst="rect">
            <a:avLst/>
          </a:prstGeom>
          <a:solidFill>
            <a:schemeClr val="accent5">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4479114" y="4353622"/>
            <a:ext cx="2204840" cy="1135320"/>
          </a:xfrm>
          <a:prstGeom prst="rect">
            <a:avLst/>
          </a:prstGeom>
          <a:solidFill>
            <a:schemeClr val="accent5">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6691099" y="4342959"/>
            <a:ext cx="485137" cy="2355420"/>
          </a:xfrm>
          <a:prstGeom prst="rect">
            <a:avLst/>
          </a:prstGeom>
          <a:solidFill>
            <a:srgbClr val="F414E4">
              <a:alpha val="3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5262446" y="5488943"/>
            <a:ext cx="1421508" cy="1209436"/>
          </a:xfrm>
          <a:prstGeom prst="rect">
            <a:avLst/>
          </a:prstGeom>
          <a:solidFill>
            <a:srgbClr val="F414E4">
              <a:alpha val="3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endCxn id="54" idx="0"/>
          </p:cNvCxnSpPr>
          <p:nvPr/>
        </p:nvCxnSpPr>
        <p:spPr>
          <a:xfrm>
            <a:off x="1849019" y="3947001"/>
            <a:ext cx="3980012" cy="39299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4" name="Straight Arrow Connector 33"/>
          <p:cNvCxnSpPr>
            <a:endCxn id="54" idx="0"/>
          </p:cNvCxnSpPr>
          <p:nvPr/>
        </p:nvCxnSpPr>
        <p:spPr>
          <a:xfrm flipH="1">
            <a:off x="5829031" y="3953549"/>
            <a:ext cx="3895268" cy="38644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0" name="Straight Arrow Connector 69"/>
          <p:cNvCxnSpPr>
            <a:endCxn id="54" idx="0"/>
          </p:cNvCxnSpPr>
          <p:nvPr/>
        </p:nvCxnSpPr>
        <p:spPr>
          <a:xfrm>
            <a:off x="5829030" y="3912788"/>
            <a:ext cx="1" cy="42720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71675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1"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10" presetClass="entr" presetSubtype="0" fill="hold" grpId="0" nodeType="withEffect">
                                  <p:stCondLst>
                                    <p:cond delay="70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grpId="0" nodeType="withEffect">
                                  <p:stCondLst>
                                    <p:cond delay="140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grpId="0" nodeType="clickEffect">
                                  <p:stCondLst>
                                    <p:cond delay="0"/>
                                  </p:stCondLst>
                                  <p:childTnLst>
                                    <p:set>
                                      <p:cBhvr>
                                        <p:cTn id="19" dur="1" fill="hold">
                                          <p:stCondLst>
                                            <p:cond delay="0"/>
                                          </p:stCondLst>
                                        </p:cTn>
                                        <p:tgtEl>
                                          <p:spTgt spid="20"/>
                                        </p:tgtEl>
                                        <p:attrNameLst>
                                          <p:attrName>style.visibility</p:attrName>
                                        </p:attrNameLst>
                                      </p:cBhvr>
                                      <p:to>
                                        <p:strVal val="visible"/>
                                      </p:to>
                                    </p:set>
                                    <p:anim calcmode="lin" valueType="num">
                                      <p:cBhvr>
                                        <p:cTn id="20" dur="500" fill="hold"/>
                                        <p:tgtEl>
                                          <p:spTgt spid="20"/>
                                        </p:tgtEl>
                                        <p:attrNameLst>
                                          <p:attrName>ppt_w</p:attrName>
                                        </p:attrNameLst>
                                      </p:cBhvr>
                                      <p:tavLst>
                                        <p:tav tm="0">
                                          <p:val>
                                            <p:fltVal val="0"/>
                                          </p:val>
                                        </p:tav>
                                        <p:tav tm="100000">
                                          <p:val>
                                            <p:strVal val="#ppt_w"/>
                                          </p:val>
                                        </p:tav>
                                      </p:tavLst>
                                    </p:anim>
                                    <p:anim calcmode="lin" valueType="num">
                                      <p:cBhvr>
                                        <p:cTn id="21" dur="500" fill="hold"/>
                                        <p:tgtEl>
                                          <p:spTgt spid="20"/>
                                        </p:tgtEl>
                                        <p:attrNameLst>
                                          <p:attrName>ppt_h</p:attrName>
                                        </p:attrNameLst>
                                      </p:cBhvr>
                                      <p:tavLst>
                                        <p:tav tm="0">
                                          <p:val>
                                            <p:fltVal val="0"/>
                                          </p:val>
                                        </p:tav>
                                        <p:tav tm="100000">
                                          <p:val>
                                            <p:strVal val="#ppt_h"/>
                                          </p:val>
                                        </p:tav>
                                      </p:tavLst>
                                    </p:anim>
                                    <p:animEffect transition="in" filter="fade">
                                      <p:cBhvr>
                                        <p:cTn id="22" dur="500"/>
                                        <p:tgtEl>
                                          <p:spTgt spid="20"/>
                                        </p:tgtEl>
                                      </p:cBhvr>
                                    </p:animEffect>
                                  </p:childTnLst>
                                </p:cTn>
                              </p:par>
                              <p:par>
                                <p:cTn id="23" presetID="6" presetClass="emph" presetSubtype="0" fill="hold" grpId="0" nodeType="withEffect">
                                  <p:stCondLst>
                                    <p:cond delay="2700"/>
                                  </p:stCondLst>
                                  <p:childTnLst>
                                    <p:animScale>
                                      <p:cBhvr>
                                        <p:cTn id="24" dur="2300" fill="hold"/>
                                        <p:tgtEl>
                                          <p:spTgt spid="26"/>
                                        </p:tgtEl>
                                      </p:cBhvr>
                                      <p:by x="150000" y="150000"/>
                                    </p:animScale>
                                  </p:childTnLst>
                                </p:cTn>
                              </p:par>
                              <p:par>
                                <p:cTn id="25" presetID="6" presetClass="emph" presetSubtype="0" fill="hold" grpId="0" nodeType="withEffect">
                                  <p:stCondLst>
                                    <p:cond delay="2700"/>
                                  </p:stCondLst>
                                  <p:childTnLst>
                                    <p:animScale>
                                      <p:cBhvr>
                                        <p:cTn id="26" dur="2300" fill="hold"/>
                                        <p:tgtEl>
                                          <p:spTgt spid="24"/>
                                        </p:tgtEl>
                                      </p:cBhvr>
                                      <p:by x="150000" y="150000"/>
                                    </p:animScale>
                                  </p:childTnLst>
                                </p:cTn>
                              </p:par>
                              <p:par>
                                <p:cTn id="27" presetID="6" presetClass="emph" presetSubtype="0" fill="hold" grpId="0" nodeType="withEffect">
                                  <p:stCondLst>
                                    <p:cond delay="2700"/>
                                  </p:stCondLst>
                                  <p:childTnLst>
                                    <p:animScale>
                                      <p:cBhvr>
                                        <p:cTn id="28" dur="2300" fill="hold"/>
                                        <p:tgtEl>
                                          <p:spTgt spid="22"/>
                                        </p:tgtEl>
                                      </p:cBhvr>
                                      <p:by x="150000" y="150000"/>
                                    </p:animScale>
                                  </p:childTnLst>
                                </p:cTn>
                              </p:par>
                              <p:par>
                                <p:cTn id="29" presetID="6" presetClass="emph" presetSubtype="0" fill="hold" grpId="0" nodeType="withEffect">
                                  <p:stCondLst>
                                    <p:cond delay="5100"/>
                                  </p:stCondLst>
                                  <p:childTnLst>
                                    <p:animScale>
                                      <p:cBhvr>
                                        <p:cTn id="30" dur="2200" fill="hold"/>
                                        <p:tgtEl>
                                          <p:spTgt spid="29"/>
                                        </p:tgtEl>
                                      </p:cBhvr>
                                      <p:by x="50000" y="50000"/>
                                    </p:animScale>
                                  </p:childTnLst>
                                </p:cTn>
                              </p:par>
                              <p:par>
                                <p:cTn id="31" presetID="6" presetClass="emph" presetSubtype="0" fill="hold" grpId="0" nodeType="withEffect">
                                  <p:stCondLst>
                                    <p:cond delay="5100"/>
                                  </p:stCondLst>
                                  <p:childTnLst>
                                    <p:animScale>
                                      <p:cBhvr>
                                        <p:cTn id="32" dur="2300" fill="hold"/>
                                        <p:tgtEl>
                                          <p:spTgt spid="25"/>
                                        </p:tgtEl>
                                      </p:cBhvr>
                                      <p:by x="50000" y="50000"/>
                                    </p:animScale>
                                  </p:childTnLst>
                                </p:cTn>
                              </p:par>
                              <p:par>
                                <p:cTn id="33" presetID="6" presetClass="emph" presetSubtype="0" fill="hold" grpId="0" nodeType="withEffect">
                                  <p:stCondLst>
                                    <p:cond delay="5100"/>
                                  </p:stCondLst>
                                  <p:childTnLst>
                                    <p:animScale>
                                      <p:cBhvr>
                                        <p:cTn id="34" dur="2300" fill="hold"/>
                                        <p:tgtEl>
                                          <p:spTgt spid="23"/>
                                        </p:tgtEl>
                                      </p:cBhvr>
                                      <p:by x="50000" y="50000"/>
                                    </p:animScale>
                                  </p:childTnLst>
                                </p:cTn>
                              </p:par>
                              <p:par>
                                <p:cTn id="35" presetID="6" presetClass="emph" presetSubtype="0" fill="hold" grpId="0" nodeType="withEffect">
                                  <p:stCondLst>
                                    <p:cond delay="5100"/>
                                  </p:stCondLst>
                                  <p:childTnLst>
                                    <p:animScale>
                                      <p:cBhvr>
                                        <p:cTn id="36" dur="2400" fill="hold"/>
                                        <p:tgtEl>
                                          <p:spTgt spid="30"/>
                                        </p:tgtEl>
                                      </p:cBhvr>
                                      <p:by x="50000" y="50000"/>
                                    </p:animScale>
                                  </p:childTnLst>
                                </p:cTn>
                              </p:par>
                              <p:par>
                                <p:cTn id="37" presetID="6" presetClass="emph" presetSubtype="0" fill="hold" grpId="0" nodeType="withEffect">
                                  <p:stCondLst>
                                    <p:cond delay="5100"/>
                                  </p:stCondLst>
                                  <p:childTnLst>
                                    <p:animScale>
                                      <p:cBhvr>
                                        <p:cTn id="38" dur="2400" fill="hold"/>
                                        <p:tgtEl>
                                          <p:spTgt spid="32"/>
                                        </p:tgtEl>
                                      </p:cBhvr>
                                      <p:by x="50000" y="50000"/>
                                    </p:animScale>
                                  </p:childTnLst>
                                </p:cTn>
                              </p:par>
                              <p:par>
                                <p:cTn id="39" presetID="6" presetClass="emph" presetSubtype="0" fill="hold" grpId="0" nodeType="withEffect">
                                  <p:stCondLst>
                                    <p:cond delay="5200"/>
                                  </p:stCondLst>
                                  <p:childTnLst>
                                    <p:animScale>
                                      <p:cBhvr>
                                        <p:cTn id="40" dur="2300" fill="hold"/>
                                        <p:tgtEl>
                                          <p:spTgt spid="31"/>
                                        </p:tgtEl>
                                      </p:cBhvr>
                                      <p:by x="50000" y="50000"/>
                                    </p:animScale>
                                  </p:childTnLst>
                                </p:cTn>
                              </p:par>
                              <p:par>
                                <p:cTn id="41" presetID="6" presetClass="emph" presetSubtype="0" fill="hold" grpId="0" nodeType="withEffect">
                                  <p:stCondLst>
                                    <p:cond delay="5200"/>
                                  </p:stCondLst>
                                  <p:childTnLst>
                                    <p:animScale>
                                      <p:cBhvr>
                                        <p:cTn id="42" dur="2300" fill="hold"/>
                                        <p:tgtEl>
                                          <p:spTgt spid="33"/>
                                        </p:tgtEl>
                                      </p:cBhvr>
                                      <p:by x="50000" y="50000"/>
                                    </p:animScale>
                                  </p:childTnLst>
                                </p:cTn>
                              </p:par>
                              <p:par>
                                <p:cTn id="43" presetID="10" presetClass="entr" presetSubtype="0" fill="hold" grpId="0" nodeType="withEffect">
                                  <p:stCondLst>
                                    <p:cond delay="7700"/>
                                  </p:stCondLst>
                                  <p:childTnLst>
                                    <p:set>
                                      <p:cBhvr>
                                        <p:cTn id="44" dur="1" fill="hold">
                                          <p:stCondLst>
                                            <p:cond delay="0"/>
                                          </p:stCondLst>
                                        </p:cTn>
                                        <p:tgtEl>
                                          <p:spTgt spid="27"/>
                                        </p:tgtEl>
                                        <p:attrNameLst>
                                          <p:attrName>style.visibility</p:attrName>
                                        </p:attrNameLst>
                                      </p:cBhvr>
                                      <p:to>
                                        <p:strVal val="visible"/>
                                      </p:to>
                                    </p:set>
                                    <p:animEffect transition="in" filter="fade">
                                      <p:cBhvr>
                                        <p:cTn id="45" dur="500"/>
                                        <p:tgtEl>
                                          <p:spTgt spid="27"/>
                                        </p:tgtEl>
                                      </p:cBhvr>
                                    </p:animEffect>
                                  </p:childTnLst>
                                </p:cTn>
                              </p:par>
                              <p:par>
                                <p:cTn id="46" presetID="10" presetClass="entr" presetSubtype="0" fill="hold" grpId="0" nodeType="withEffect">
                                  <p:stCondLst>
                                    <p:cond delay="8300"/>
                                  </p:stCondLst>
                                  <p:childTnLst>
                                    <p:set>
                                      <p:cBhvr>
                                        <p:cTn id="47" dur="1" fill="hold">
                                          <p:stCondLst>
                                            <p:cond delay="0"/>
                                          </p:stCondLst>
                                        </p:cTn>
                                        <p:tgtEl>
                                          <p:spTgt spid="35"/>
                                        </p:tgtEl>
                                        <p:attrNameLst>
                                          <p:attrName>style.visibility</p:attrName>
                                        </p:attrNameLst>
                                      </p:cBhvr>
                                      <p:to>
                                        <p:strVal val="visible"/>
                                      </p:to>
                                    </p:set>
                                    <p:animEffect transition="in" filter="fade">
                                      <p:cBhvr>
                                        <p:cTn id="48" dur="500"/>
                                        <p:tgtEl>
                                          <p:spTgt spid="35"/>
                                        </p:tgtEl>
                                      </p:cBhvr>
                                    </p:animEffect>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grpId="0" nodeType="clickEffect">
                                  <p:stCondLst>
                                    <p:cond delay="0"/>
                                  </p:stCondLst>
                                  <p:childTnLst>
                                    <p:set>
                                      <p:cBhvr>
                                        <p:cTn id="52" dur="1" fill="hold">
                                          <p:stCondLst>
                                            <p:cond delay="0"/>
                                          </p:stCondLst>
                                        </p:cTn>
                                        <p:tgtEl>
                                          <p:spTgt spid="21"/>
                                        </p:tgtEl>
                                        <p:attrNameLst>
                                          <p:attrName>style.visibility</p:attrName>
                                        </p:attrNameLst>
                                      </p:cBhvr>
                                      <p:to>
                                        <p:strVal val="visible"/>
                                      </p:to>
                                    </p:set>
                                    <p:anim calcmode="lin" valueType="num">
                                      <p:cBhvr>
                                        <p:cTn id="53" dur="500" fill="hold"/>
                                        <p:tgtEl>
                                          <p:spTgt spid="21"/>
                                        </p:tgtEl>
                                        <p:attrNameLst>
                                          <p:attrName>ppt_w</p:attrName>
                                        </p:attrNameLst>
                                      </p:cBhvr>
                                      <p:tavLst>
                                        <p:tav tm="0">
                                          <p:val>
                                            <p:fltVal val="0"/>
                                          </p:val>
                                        </p:tav>
                                        <p:tav tm="100000">
                                          <p:val>
                                            <p:strVal val="#ppt_w"/>
                                          </p:val>
                                        </p:tav>
                                      </p:tavLst>
                                    </p:anim>
                                    <p:anim calcmode="lin" valueType="num">
                                      <p:cBhvr>
                                        <p:cTn id="54" dur="500" fill="hold"/>
                                        <p:tgtEl>
                                          <p:spTgt spid="21"/>
                                        </p:tgtEl>
                                        <p:attrNameLst>
                                          <p:attrName>ppt_h</p:attrName>
                                        </p:attrNameLst>
                                      </p:cBhvr>
                                      <p:tavLst>
                                        <p:tav tm="0">
                                          <p:val>
                                            <p:fltVal val="0"/>
                                          </p:val>
                                        </p:tav>
                                        <p:tav tm="100000">
                                          <p:val>
                                            <p:strVal val="#ppt_h"/>
                                          </p:val>
                                        </p:tav>
                                      </p:tavLst>
                                    </p:anim>
                                    <p:animEffect transition="in" filter="fade">
                                      <p:cBhvr>
                                        <p:cTn id="55" dur="500"/>
                                        <p:tgtEl>
                                          <p:spTgt spid="21"/>
                                        </p:tgtEl>
                                      </p:cBhvr>
                                    </p:animEffect>
                                  </p:childTnLst>
                                </p:cTn>
                              </p:par>
                              <p:par>
                                <p:cTn id="56" presetID="6" presetClass="emph" presetSubtype="0" fill="hold" grpId="0" nodeType="withEffect">
                                  <p:stCondLst>
                                    <p:cond delay="3100"/>
                                  </p:stCondLst>
                                  <p:childTnLst>
                                    <p:animScale>
                                      <p:cBhvr>
                                        <p:cTn id="57" dur="2000" fill="hold"/>
                                        <p:tgtEl>
                                          <p:spTgt spid="38"/>
                                        </p:tgtEl>
                                      </p:cBhvr>
                                      <p:by x="50000" y="50000"/>
                                    </p:animScale>
                                  </p:childTnLst>
                                </p:cTn>
                              </p:par>
                              <p:par>
                                <p:cTn id="58" presetID="6" presetClass="emph" presetSubtype="0" fill="hold" grpId="0" nodeType="withEffect">
                                  <p:stCondLst>
                                    <p:cond delay="3100"/>
                                  </p:stCondLst>
                                  <p:childTnLst>
                                    <p:animScale>
                                      <p:cBhvr>
                                        <p:cTn id="59" dur="2000" fill="hold"/>
                                        <p:tgtEl>
                                          <p:spTgt spid="39"/>
                                        </p:tgtEl>
                                      </p:cBhvr>
                                      <p:by x="50000" y="50000"/>
                                    </p:animScale>
                                  </p:childTnLst>
                                </p:cTn>
                              </p:par>
                              <p:par>
                                <p:cTn id="60" presetID="6" presetClass="emph" presetSubtype="0" fill="hold" grpId="0" nodeType="withEffect">
                                  <p:stCondLst>
                                    <p:cond delay="3200"/>
                                  </p:stCondLst>
                                  <p:childTnLst>
                                    <p:animScale>
                                      <p:cBhvr>
                                        <p:cTn id="61" dur="2000" fill="hold"/>
                                        <p:tgtEl>
                                          <p:spTgt spid="40"/>
                                        </p:tgtEl>
                                      </p:cBhvr>
                                      <p:by x="50000" y="50000"/>
                                    </p:animScale>
                                  </p:childTnLst>
                                </p:cTn>
                              </p:par>
                              <p:par>
                                <p:cTn id="62" presetID="6" presetClass="emph" presetSubtype="0" fill="hold" grpId="0" nodeType="withEffect">
                                  <p:stCondLst>
                                    <p:cond delay="3200"/>
                                  </p:stCondLst>
                                  <p:childTnLst>
                                    <p:animScale>
                                      <p:cBhvr>
                                        <p:cTn id="63" dur="2000" fill="hold"/>
                                        <p:tgtEl>
                                          <p:spTgt spid="43"/>
                                        </p:tgtEl>
                                      </p:cBhvr>
                                      <p:by x="50000" y="50000"/>
                                    </p:animScale>
                                  </p:childTnLst>
                                </p:cTn>
                              </p:par>
                              <p:par>
                                <p:cTn id="64" presetID="6" presetClass="emph" presetSubtype="0" fill="hold" grpId="0" nodeType="withEffect">
                                  <p:stCondLst>
                                    <p:cond delay="3200"/>
                                  </p:stCondLst>
                                  <p:childTnLst>
                                    <p:animScale>
                                      <p:cBhvr>
                                        <p:cTn id="65" dur="2000" fill="hold"/>
                                        <p:tgtEl>
                                          <p:spTgt spid="44"/>
                                        </p:tgtEl>
                                      </p:cBhvr>
                                      <p:by x="50000" y="50000"/>
                                    </p:animScale>
                                  </p:childTnLst>
                                </p:cTn>
                              </p:par>
                              <p:par>
                                <p:cTn id="66" presetID="6" presetClass="emph" presetSubtype="0" fill="hold" grpId="0" nodeType="withEffect">
                                  <p:stCondLst>
                                    <p:cond delay="3300"/>
                                  </p:stCondLst>
                                  <p:childTnLst>
                                    <p:animScale>
                                      <p:cBhvr>
                                        <p:cTn id="67" dur="2000" fill="hold"/>
                                        <p:tgtEl>
                                          <p:spTgt spid="41"/>
                                        </p:tgtEl>
                                      </p:cBhvr>
                                      <p:by x="50000" y="50000"/>
                                    </p:animScale>
                                  </p:childTnLst>
                                </p:cTn>
                              </p:par>
                              <p:par>
                                <p:cTn id="68" presetID="6" presetClass="emph" presetSubtype="0" fill="hold" grpId="0" nodeType="withEffect">
                                  <p:stCondLst>
                                    <p:cond delay="3300"/>
                                  </p:stCondLst>
                                  <p:childTnLst>
                                    <p:animScale>
                                      <p:cBhvr>
                                        <p:cTn id="69" dur="2000" fill="hold"/>
                                        <p:tgtEl>
                                          <p:spTgt spid="42"/>
                                        </p:tgtEl>
                                      </p:cBhvr>
                                      <p:by x="50000" y="50000"/>
                                    </p:animScale>
                                  </p:childTnLst>
                                </p:cTn>
                              </p:par>
                              <p:par>
                                <p:cTn id="70" presetID="6" presetClass="emph" presetSubtype="0" fill="hold" grpId="0" nodeType="withEffect">
                                  <p:stCondLst>
                                    <p:cond delay="6000"/>
                                  </p:stCondLst>
                                  <p:childTnLst>
                                    <p:animScale>
                                      <p:cBhvr>
                                        <p:cTn id="71" dur="2000" fill="hold"/>
                                        <p:tgtEl>
                                          <p:spTgt spid="45"/>
                                        </p:tgtEl>
                                      </p:cBhvr>
                                      <p:by x="150000" y="150000"/>
                                    </p:animScale>
                                  </p:childTnLst>
                                </p:cTn>
                              </p:par>
                              <p:par>
                                <p:cTn id="72" presetID="6" presetClass="emph" presetSubtype="0" fill="hold" grpId="0" nodeType="withEffect">
                                  <p:stCondLst>
                                    <p:cond delay="6000"/>
                                  </p:stCondLst>
                                  <p:childTnLst>
                                    <p:animScale>
                                      <p:cBhvr>
                                        <p:cTn id="73" dur="2000" fill="hold"/>
                                        <p:tgtEl>
                                          <p:spTgt spid="47"/>
                                        </p:tgtEl>
                                      </p:cBhvr>
                                      <p:by x="150000" y="150000"/>
                                    </p:animScale>
                                  </p:childTnLst>
                                </p:cTn>
                              </p:par>
                              <p:par>
                                <p:cTn id="74" presetID="6" presetClass="emph" presetSubtype="0" fill="hold" grpId="0" nodeType="withEffect">
                                  <p:stCondLst>
                                    <p:cond delay="6100"/>
                                  </p:stCondLst>
                                  <p:childTnLst>
                                    <p:animScale>
                                      <p:cBhvr>
                                        <p:cTn id="75" dur="2000" fill="hold"/>
                                        <p:tgtEl>
                                          <p:spTgt spid="46"/>
                                        </p:tgtEl>
                                      </p:cBhvr>
                                      <p:by x="150000" y="150000"/>
                                    </p:animScale>
                                  </p:childTnLst>
                                </p:cTn>
                              </p:par>
                              <p:par>
                                <p:cTn id="76" presetID="10" presetClass="entr" presetSubtype="0" fill="hold" grpId="0" nodeType="withEffect">
                                  <p:stCondLst>
                                    <p:cond delay="8400"/>
                                  </p:stCondLst>
                                  <p:childTnLst>
                                    <p:set>
                                      <p:cBhvr>
                                        <p:cTn id="77" dur="1" fill="hold">
                                          <p:stCondLst>
                                            <p:cond delay="0"/>
                                          </p:stCondLst>
                                        </p:cTn>
                                        <p:tgtEl>
                                          <p:spTgt spid="36"/>
                                        </p:tgtEl>
                                        <p:attrNameLst>
                                          <p:attrName>style.visibility</p:attrName>
                                        </p:attrNameLst>
                                      </p:cBhvr>
                                      <p:to>
                                        <p:strVal val="visible"/>
                                      </p:to>
                                    </p:set>
                                    <p:animEffect transition="in" filter="fade">
                                      <p:cBhvr>
                                        <p:cTn id="78" dur="500"/>
                                        <p:tgtEl>
                                          <p:spTgt spid="36"/>
                                        </p:tgtEl>
                                      </p:cBhvr>
                                    </p:animEffect>
                                  </p:childTnLst>
                                </p:cTn>
                              </p:par>
                              <p:par>
                                <p:cTn id="79" presetID="10" presetClass="entr" presetSubtype="0" fill="hold" grpId="0" nodeType="withEffect">
                                  <p:stCondLst>
                                    <p:cond delay="9200"/>
                                  </p:stCondLst>
                                  <p:childTnLst>
                                    <p:set>
                                      <p:cBhvr>
                                        <p:cTn id="80" dur="1" fill="hold">
                                          <p:stCondLst>
                                            <p:cond delay="0"/>
                                          </p:stCondLst>
                                        </p:cTn>
                                        <p:tgtEl>
                                          <p:spTgt spid="48"/>
                                        </p:tgtEl>
                                        <p:attrNameLst>
                                          <p:attrName>style.visibility</p:attrName>
                                        </p:attrNameLst>
                                      </p:cBhvr>
                                      <p:to>
                                        <p:strVal val="visible"/>
                                      </p:to>
                                    </p:set>
                                    <p:animEffect transition="in" filter="fade">
                                      <p:cBhvr>
                                        <p:cTn id="81" dur="500"/>
                                        <p:tgtEl>
                                          <p:spTgt spid="48"/>
                                        </p:tgtEl>
                                      </p:cBhvr>
                                    </p:animEffect>
                                  </p:childTnLst>
                                </p:cTn>
                              </p:par>
                              <p:par>
                                <p:cTn id="82" presetID="53" presetClass="entr" presetSubtype="16" fill="hold" grpId="0" nodeType="withEffect">
                                  <p:stCondLst>
                                    <p:cond delay="9900"/>
                                  </p:stCondLst>
                                  <p:childTnLst>
                                    <p:set>
                                      <p:cBhvr>
                                        <p:cTn id="83" dur="1" fill="hold">
                                          <p:stCondLst>
                                            <p:cond delay="0"/>
                                          </p:stCondLst>
                                        </p:cTn>
                                        <p:tgtEl>
                                          <p:spTgt spid="49"/>
                                        </p:tgtEl>
                                        <p:attrNameLst>
                                          <p:attrName>style.visibility</p:attrName>
                                        </p:attrNameLst>
                                      </p:cBhvr>
                                      <p:to>
                                        <p:strVal val="visible"/>
                                      </p:to>
                                    </p:set>
                                    <p:anim calcmode="lin" valueType="num">
                                      <p:cBhvr>
                                        <p:cTn id="84" dur="500" fill="hold"/>
                                        <p:tgtEl>
                                          <p:spTgt spid="49"/>
                                        </p:tgtEl>
                                        <p:attrNameLst>
                                          <p:attrName>ppt_w</p:attrName>
                                        </p:attrNameLst>
                                      </p:cBhvr>
                                      <p:tavLst>
                                        <p:tav tm="0">
                                          <p:val>
                                            <p:fltVal val="0"/>
                                          </p:val>
                                        </p:tav>
                                        <p:tav tm="100000">
                                          <p:val>
                                            <p:strVal val="#ppt_w"/>
                                          </p:val>
                                        </p:tav>
                                      </p:tavLst>
                                    </p:anim>
                                    <p:anim calcmode="lin" valueType="num">
                                      <p:cBhvr>
                                        <p:cTn id="85" dur="500" fill="hold"/>
                                        <p:tgtEl>
                                          <p:spTgt spid="49"/>
                                        </p:tgtEl>
                                        <p:attrNameLst>
                                          <p:attrName>ppt_h</p:attrName>
                                        </p:attrNameLst>
                                      </p:cBhvr>
                                      <p:tavLst>
                                        <p:tav tm="0">
                                          <p:val>
                                            <p:fltVal val="0"/>
                                          </p:val>
                                        </p:tav>
                                        <p:tav tm="100000">
                                          <p:val>
                                            <p:strVal val="#ppt_h"/>
                                          </p:val>
                                        </p:tav>
                                      </p:tavLst>
                                    </p:anim>
                                    <p:animEffect transition="in" filter="fade">
                                      <p:cBhvr>
                                        <p:cTn id="86" dur="500"/>
                                        <p:tgtEl>
                                          <p:spTgt spid="49"/>
                                        </p:tgtEl>
                                      </p:cBhvr>
                                    </p:animEffect>
                                  </p:childTnLst>
                                </p:cTn>
                              </p:par>
                              <p:par>
                                <p:cTn id="87" presetID="10" presetClass="entr" presetSubtype="0" fill="hold" grpId="0" nodeType="withEffect">
                                  <p:stCondLst>
                                    <p:cond delay="10000"/>
                                  </p:stCondLst>
                                  <p:childTnLst>
                                    <p:set>
                                      <p:cBhvr>
                                        <p:cTn id="88" dur="1" fill="hold">
                                          <p:stCondLst>
                                            <p:cond delay="0"/>
                                          </p:stCondLst>
                                        </p:cTn>
                                        <p:tgtEl>
                                          <p:spTgt spid="50"/>
                                        </p:tgtEl>
                                        <p:attrNameLst>
                                          <p:attrName>style.visibility</p:attrName>
                                        </p:attrNameLst>
                                      </p:cBhvr>
                                      <p:to>
                                        <p:strVal val="visible"/>
                                      </p:to>
                                    </p:set>
                                    <p:animEffect transition="in" filter="fade">
                                      <p:cBhvr>
                                        <p:cTn id="89" dur="500"/>
                                        <p:tgtEl>
                                          <p:spTgt spid="50"/>
                                        </p:tgtEl>
                                      </p:cBhvr>
                                    </p:animEffect>
                                  </p:childTnLst>
                                </p:cTn>
                              </p:par>
                              <p:par>
                                <p:cTn id="90" presetID="10" presetClass="entr" presetSubtype="0" fill="hold" grpId="0" nodeType="withEffect">
                                  <p:stCondLst>
                                    <p:cond delay="10000"/>
                                  </p:stCondLst>
                                  <p:childTnLst>
                                    <p:set>
                                      <p:cBhvr>
                                        <p:cTn id="91" dur="1" fill="hold">
                                          <p:stCondLst>
                                            <p:cond delay="0"/>
                                          </p:stCondLst>
                                        </p:cTn>
                                        <p:tgtEl>
                                          <p:spTgt spid="51"/>
                                        </p:tgtEl>
                                        <p:attrNameLst>
                                          <p:attrName>style.visibility</p:attrName>
                                        </p:attrNameLst>
                                      </p:cBhvr>
                                      <p:to>
                                        <p:strVal val="visible"/>
                                      </p:to>
                                    </p:set>
                                    <p:animEffect transition="in" filter="fade">
                                      <p:cBhvr>
                                        <p:cTn id="92" dur="500"/>
                                        <p:tgtEl>
                                          <p:spTgt spid="51"/>
                                        </p:tgtEl>
                                      </p:cBhvr>
                                    </p:animEffec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11"/>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70"/>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34"/>
                                        </p:tgtEl>
                                        <p:attrNameLst>
                                          <p:attrName>style.visibility</p:attrName>
                                        </p:attrNameLst>
                                      </p:cBhvr>
                                      <p:to>
                                        <p:strVal val="visible"/>
                                      </p:to>
                                    </p:set>
                                  </p:childTnLst>
                                </p:cTn>
                              </p:par>
                              <p:par>
                                <p:cTn id="101" presetID="53" presetClass="entr" presetSubtype="16" fill="hold" grpId="0" nodeType="withEffect">
                                  <p:stCondLst>
                                    <p:cond delay="700"/>
                                  </p:stCondLst>
                                  <p:childTnLst>
                                    <p:set>
                                      <p:cBhvr>
                                        <p:cTn id="102" dur="1" fill="hold">
                                          <p:stCondLst>
                                            <p:cond delay="0"/>
                                          </p:stCondLst>
                                        </p:cTn>
                                        <p:tgtEl>
                                          <p:spTgt spid="54"/>
                                        </p:tgtEl>
                                        <p:attrNameLst>
                                          <p:attrName>style.visibility</p:attrName>
                                        </p:attrNameLst>
                                      </p:cBhvr>
                                      <p:to>
                                        <p:strVal val="visible"/>
                                      </p:to>
                                    </p:set>
                                    <p:anim calcmode="lin" valueType="num">
                                      <p:cBhvr>
                                        <p:cTn id="103" dur="500" fill="hold"/>
                                        <p:tgtEl>
                                          <p:spTgt spid="54"/>
                                        </p:tgtEl>
                                        <p:attrNameLst>
                                          <p:attrName>ppt_w</p:attrName>
                                        </p:attrNameLst>
                                      </p:cBhvr>
                                      <p:tavLst>
                                        <p:tav tm="0">
                                          <p:val>
                                            <p:fltVal val="0"/>
                                          </p:val>
                                        </p:tav>
                                        <p:tav tm="100000">
                                          <p:val>
                                            <p:strVal val="#ppt_w"/>
                                          </p:val>
                                        </p:tav>
                                      </p:tavLst>
                                    </p:anim>
                                    <p:anim calcmode="lin" valueType="num">
                                      <p:cBhvr>
                                        <p:cTn id="104" dur="500" fill="hold"/>
                                        <p:tgtEl>
                                          <p:spTgt spid="54"/>
                                        </p:tgtEl>
                                        <p:attrNameLst>
                                          <p:attrName>ppt_h</p:attrName>
                                        </p:attrNameLst>
                                      </p:cBhvr>
                                      <p:tavLst>
                                        <p:tav tm="0">
                                          <p:val>
                                            <p:fltVal val="0"/>
                                          </p:val>
                                        </p:tav>
                                        <p:tav tm="100000">
                                          <p:val>
                                            <p:strVal val="#ppt_h"/>
                                          </p:val>
                                        </p:tav>
                                      </p:tavLst>
                                    </p:anim>
                                    <p:animEffect transition="in" filter="fade">
                                      <p:cBhvr>
                                        <p:cTn id="105" dur="500"/>
                                        <p:tgtEl>
                                          <p:spTgt spid="54"/>
                                        </p:tgtEl>
                                      </p:cBhvr>
                                    </p:animEffect>
                                  </p:childTnLst>
                                </p:cTn>
                              </p:par>
                              <p:par>
                                <p:cTn id="106" presetID="10" presetClass="entr" presetSubtype="0" fill="hold" grpId="0" nodeType="withEffect">
                                  <p:stCondLst>
                                    <p:cond delay="1400"/>
                                  </p:stCondLst>
                                  <p:childTnLst>
                                    <p:set>
                                      <p:cBhvr>
                                        <p:cTn id="107" dur="1" fill="hold">
                                          <p:stCondLst>
                                            <p:cond delay="0"/>
                                          </p:stCondLst>
                                        </p:cTn>
                                        <p:tgtEl>
                                          <p:spTgt spid="53"/>
                                        </p:tgtEl>
                                        <p:attrNameLst>
                                          <p:attrName>style.visibility</p:attrName>
                                        </p:attrNameLst>
                                      </p:cBhvr>
                                      <p:to>
                                        <p:strVal val="visible"/>
                                      </p:to>
                                    </p:set>
                                    <p:animEffect transition="in" filter="fade">
                                      <p:cBhvr>
                                        <p:cTn id="108" dur="500"/>
                                        <p:tgtEl>
                                          <p:spTgt spid="53"/>
                                        </p:tgtEl>
                                      </p:cBhvr>
                                    </p:animEffect>
                                  </p:childTnLst>
                                </p:cTn>
                              </p:par>
                              <p:par>
                                <p:cTn id="109" presetID="10" presetClass="entr" presetSubtype="0" fill="hold" grpId="0" nodeType="withEffect">
                                  <p:stCondLst>
                                    <p:cond delay="2000"/>
                                  </p:stCondLst>
                                  <p:childTnLst>
                                    <p:set>
                                      <p:cBhvr>
                                        <p:cTn id="110" dur="1" fill="hold">
                                          <p:stCondLst>
                                            <p:cond delay="0"/>
                                          </p:stCondLst>
                                        </p:cTn>
                                        <p:tgtEl>
                                          <p:spTgt spid="65"/>
                                        </p:tgtEl>
                                        <p:attrNameLst>
                                          <p:attrName>style.visibility</p:attrName>
                                        </p:attrNameLst>
                                      </p:cBhvr>
                                      <p:to>
                                        <p:strVal val="visible"/>
                                      </p:to>
                                    </p:set>
                                    <p:animEffect transition="in" filter="fade">
                                      <p:cBhvr>
                                        <p:cTn id="111" dur="500"/>
                                        <p:tgtEl>
                                          <p:spTgt spid="65"/>
                                        </p:tgtEl>
                                      </p:cBhvr>
                                    </p:animEffect>
                                  </p:childTnLst>
                                </p:cTn>
                              </p:par>
                              <p:par>
                                <p:cTn id="112" presetID="10" presetClass="entr" presetSubtype="0" fill="hold" grpId="0" nodeType="withEffect">
                                  <p:stCondLst>
                                    <p:cond delay="2600"/>
                                  </p:stCondLst>
                                  <p:childTnLst>
                                    <p:set>
                                      <p:cBhvr>
                                        <p:cTn id="113" dur="1" fill="hold">
                                          <p:stCondLst>
                                            <p:cond delay="0"/>
                                          </p:stCondLst>
                                        </p:cTn>
                                        <p:tgtEl>
                                          <p:spTgt spid="66"/>
                                        </p:tgtEl>
                                        <p:attrNameLst>
                                          <p:attrName>style.visibility</p:attrName>
                                        </p:attrNameLst>
                                      </p:cBhvr>
                                      <p:to>
                                        <p:strVal val="visible"/>
                                      </p:to>
                                    </p:set>
                                    <p:animEffect transition="in" filter="fade">
                                      <p:cBhvr>
                                        <p:cTn id="114" dur="500"/>
                                        <p:tgtEl>
                                          <p:spTgt spid="66"/>
                                        </p:tgtEl>
                                      </p:cBhvr>
                                    </p:animEffect>
                                  </p:childTnLst>
                                </p:cTn>
                              </p:par>
                              <p:par>
                                <p:cTn id="115" presetID="10" presetClass="entr" presetSubtype="0" fill="hold" grpId="0" nodeType="withEffect">
                                  <p:stCondLst>
                                    <p:cond delay="3300"/>
                                  </p:stCondLst>
                                  <p:childTnLst>
                                    <p:set>
                                      <p:cBhvr>
                                        <p:cTn id="116" dur="1" fill="hold">
                                          <p:stCondLst>
                                            <p:cond delay="0"/>
                                          </p:stCondLst>
                                        </p:cTn>
                                        <p:tgtEl>
                                          <p:spTgt spid="67"/>
                                        </p:tgtEl>
                                        <p:attrNameLst>
                                          <p:attrName>style.visibility</p:attrName>
                                        </p:attrNameLst>
                                      </p:cBhvr>
                                      <p:to>
                                        <p:strVal val="visible"/>
                                      </p:to>
                                    </p:set>
                                    <p:animEffect transition="in" filter="fade">
                                      <p:cBhvr>
                                        <p:cTn id="117" dur="6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animBg="1"/>
      <p:bldP spid="18" grpId="0" animBg="1"/>
      <p:bldP spid="19" grpId="0" animBg="1"/>
      <p:bldP spid="20" grpId="0" animBg="1"/>
      <p:bldP spid="21" grpId="0" animBg="1"/>
      <p:bldP spid="22" grpId="0" animBg="1"/>
      <p:bldP spid="23" grpId="0" animBg="1"/>
      <p:bldP spid="24" grpId="0" animBg="1"/>
      <p:bldP spid="25" grpId="0" animBg="1"/>
      <p:bldP spid="26" grpId="0" animBg="1"/>
      <p:bldP spid="29" grpId="0" animBg="1"/>
      <p:bldP spid="30" grpId="0" animBg="1"/>
      <p:bldP spid="31" grpId="0" animBg="1"/>
      <p:bldP spid="32" grpId="0" animBg="1"/>
      <p:bldP spid="33" grpId="0" animBg="1"/>
      <p:bldP spid="27" grpId="0" animBg="1"/>
      <p:bldP spid="35" grpId="0" animBg="1"/>
      <p:bldP spid="38" grpId="0"/>
      <p:bldP spid="39" grpId="0"/>
      <p:bldP spid="40" grpId="0"/>
      <p:bldP spid="41" grpId="0" animBg="1"/>
      <p:bldP spid="42" grpId="0" animBg="1"/>
      <p:bldP spid="43" grpId="0" animBg="1"/>
      <p:bldP spid="44" grpId="0" animBg="1"/>
      <p:bldP spid="45" grpId="0" animBg="1"/>
      <p:bldP spid="46" grpId="0" animBg="1"/>
      <p:bldP spid="47" grpId="0" animBg="1"/>
      <p:bldP spid="36" grpId="0" animBg="1"/>
      <p:bldP spid="48" grpId="0" animBg="1"/>
      <p:bldP spid="49" grpId="0" animBg="1"/>
      <p:bldP spid="50" grpId="0" animBg="1"/>
      <p:bldP spid="51" grpId="0" animBg="1"/>
      <p:bldP spid="54" grpId="0" animBg="1"/>
      <p:bldP spid="53" grpId="0" animBg="1"/>
      <p:bldP spid="65" grpId="0" animBg="1"/>
      <p:bldP spid="66" grpId="0" animBg="1"/>
      <p:bldP spid="6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9399"/>
          </a:xfrm>
        </p:spPr>
        <p:txBody>
          <a:bodyPr>
            <a:normAutofit/>
          </a:bodyPr>
          <a:lstStyle/>
          <a:p>
            <a:pPr algn="ctr"/>
            <a:r>
              <a:rPr lang="en-US" sz="3600" dirty="0">
                <a:latin typeface="Times New Roman" panose="02020603050405020304" pitchFamily="18" charset="0"/>
                <a:cs typeface="Times New Roman" panose="02020603050405020304" pitchFamily="18" charset="0"/>
              </a:rPr>
              <a:t>Tree Boosting</a:t>
            </a:r>
            <a:endParaRPr lang="en-US" sz="36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9870" y="1555847"/>
            <a:ext cx="8557146" cy="3152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90326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10905" y="2084743"/>
            <a:ext cx="10515600" cy="1325563"/>
          </a:xfrm>
        </p:spPr>
        <p:txBody>
          <a:bodyPr/>
          <a:lstStyle/>
          <a:p>
            <a:pPr algn="ctr"/>
            <a:r>
              <a:rPr lang="en-US" dirty="0" smtClean="0">
                <a:solidFill>
                  <a:prstClr val="black"/>
                </a:solidFill>
                <a:latin typeface="Times New Roman" pitchFamily="18" charset="0"/>
                <a:cs typeface="Times New Roman" pitchFamily="18" charset="0"/>
              </a:rPr>
              <a:t>Implementation 2</a:t>
            </a:r>
            <a:endParaRPr lang="en-US" dirty="0"/>
          </a:p>
        </p:txBody>
      </p:sp>
    </p:spTree>
    <p:extLst>
      <p:ext uri="{BB962C8B-B14F-4D97-AF65-F5344CB8AC3E}">
        <p14:creationId xmlns:p14="http://schemas.microsoft.com/office/powerpoint/2010/main" val="39825013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2688" y="159024"/>
            <a:ext cx="9601200" cy="605251"/>
          </a:xfrm>
        </p:spPr>
        <p:txBody>
          <a:bodyPr>
            <a:normAutofit/>
          </a:bodyPr>
          <a:lstStyle/>
          <a:p>
            <a:pPr algn="ctr"/>
            <a:r>
              <a:rPr lang="en-US" sz="3400" dirty="0">
                <a:latin typeface="Times New Roman" pitchFamily="18" charset="0"/>
                <a:cs typeface="Times New Roman" pitchFamily="18" charset="0"/>
              </a:rPr>
              <a:t>Data Feature Explanation</a:t>
            </a:r>
          </a:p>
        </p:txBody>
      </p:sp>
      <p:sp>
        <p:nvSpPr>
          <p:cNvPr id="3" name="Text Placeholder 2"/>
          <p:cNvSpPr>
            <a:spLocks noGrp="1"/>
          </p:cNvSpPr>
          <p:nvPr>
            <p:ph type="body" idx="1"/>
          </p:nvPr>
        </p:nvSpPr>
        <p:spPr>
          <a:xfrm>
            <a:off x="431799" y="892032"/>
            <a:ext cx="11342512" cy="5588276"/>
          </a:xfrm>
        </p:spPr>
        <p:txBody>
          <a:bodyPr>
            <a:noAutofit/>
          </a:bodyPr>
          <a:lstStyle/>
          <a:p>
            <a:pPr lvl="0"/>
            <a:r>
              <a:rPr lang="en-US" sz="2500" dirty="0">
                <a:solidFill>
                  <a:prstClr val="black"/>
                </a:solidFill>
                <a:latin typeface="Times New Roman" pitchFamily="18" charset="0"/>
                <a:ea typeface="Times New Roman"/>
                <a:cs typeface="Times New Roman" pitchFamily="18" charset="0"/>
              </a:rPr>
              <a:t>A synthetic financial dataset for fraud detection downloaded from </a:t>
            </a:r>
            <a:r>
              <a:rPr lang="en-US" sz="2500" dirty="0" err="1">
                <a:solidFill>
                  <a:prstClr val="black"/>
                </a:solidFill>
                <a:latin typeface="Times New Roman" pitchFamily="18" charset="0"/>
                <a:ea typeface="Times New Roman"/>
                <a:cs typeface="Times New Roman" pitchFamily="18" charset="0"/>
              </a:rPr>
              <a:t>Kaggle</a:t>
            </a:r>
            <a:r>
              <a:rPr lang="en-US" sz="2500" dirty="0">
                <a:solidFill>
                  <a:prstClr val="black"/>
                </a:solidFill>
                <a:latin typeface="Times New Roman" pitchFamily="18" charset="0"/>
                <a:ea typeface="Times New Roman"/>
                <a:cs typeface="Times New Roman" pitchFamily="18" charset="0"/>
              </a:rPr>
              <a:t> Datasets.</a:t>
            </a:r>
            <a:endParaRPr lang="en-US" sz="2500" dirty="0">
              <a:latin typeface="Times New Roman" pitchFamily="18" charset="0"/>
              <a:cs typeface="Times New Roman" pitchFamily="18" charset="0"/>
            </a:endParaRPr>
          </a:p>
          <a:p>
            <a:pPr fontAlgn="base">
              <a:lnSpc>
                <a:spcPct val="100000"/>
              </a:lnSpc>
              <a:spcBef>
                <a:spcPts val="1200"/>
              </a:spcBef>
              <a:spcAft>
                <a:spcPts val="0"/>
              </a:spcAft>
            </a:pPr>
            <a:r>
              <a:rPr lang="en-US" sz="2500" dirty="0">
                <a:latin typeface="Times New Roman" pitchFamily="18" charset="0"/>
                <a:cs typeface="Times New Roman" pitchFamily="18" charset="0"/>
              </a:rPr>
              <a:t>The features used in the modeling include:</a:t>
            </a:r>
          </a:p>
          <a:p>
            <a:pPr lvl="1" fontAlgn="base">
              <a:lnSpc>
                <a:spcPct val="100000"/>
              </a:lnSpc>
              <a:spcBef>
                <a:spcPts val="0"/>
              </a:spcBef>
              <a:buFont typeface="Wingdings" panose="05000000000000000000" pitchFamily="2" charset="2"/>
              <a:buChar char="v"/>
            </a:pPr>
            <a:r>
              <a:rPr lang="en-US" sz="2500" b="1" dirty="0">
                <a:latin typeface="Times New Roman" pitchFamily="18" charset="0"/>
                <a:cs typeface="Times New Roman" pitchFamily="18" charset="0"/>
              </a:rPr>
              <a:t>type</a:t>
            </a:r>
            <a:r>
              <a:rPr lang="en-US" sz="2500" dirty="0">
                <a:latin typeface="Times New Roman" pitchFamily="18" charset="0"/>
                <a:cs typeface="Times New Roman" pitchFamily="18" charset="0"/>
              </a:rPr>
              <a:t> - CASH-IN, CASH-OUT, DEBIT, PAYMENT and TRANSFER</a:t>
            </a:r>
          </a:p>
          <a:p>
            <a:pPr lvl="1" fontAlgn="base">
              <a:lnSpc>
                <a:spcPct val="100000"/>
              </a:lnSpc>
              <a:spcBef>
                <a:spcPts val="0"/>
              </a:spcBef>
              <a:buFont typeface="Wingdings" panose="05000000000000000000" pitchFamily="2" charset="2"/>
              <a:buChar char="v"/>
            </a:pPr>
            <a:r>
              <a:rPr lang="en-US" sz="2500" b="1" dirty="0">
                <a:latin typeface="Times New Roman" pitchFamily="18" charset="0"/>
                <a:cs typeface="Times New Roman" pitchFamily="18" charset="0"/>
              </a:rPr>
              <a:t>amount</a:t>
            </a:r>
            <a:r>
              <a:rPr lang="en-US" sz="2500" dirty="0">
                <a:latin typeface="Times New Roman" pitchFamily="18" charset="0"/>
                <a:cs typeface="Times New Roman" pitchFamily="18" charset="0"/>
              </a:rPr>
              <a:t> - amount of the transaction in local currency</a:t>
            </a:r>
          </a:p>
          <a:p>
            <a:pPr lvl="1" fontAlgn="base">
              <a:lnSpc>
                <a:spcPct val="100000"/>
              </a:lnSpc>
              <a:spcBef>
                <a:spcPts val="0"/>
              </a:spcBef>
              <a:buFont typeface="Wingdings" panose="05000000000000000000" pitchFamily="2" charset="2"/>
              <a:buChar char="v"/>
            </a:pPr>
            <a:r>
              <a:rPr lang="en-US" sz="2500" b="1" dirty="0">
                <a:latin typeface="Times New Roman" pitchFamily="18" charset="0"/>
                <a:cs typeface="Times New Roman" pitchFamily="18" charset="0"/>
              </a:rPr>
              <a:t>oldbalanceOrg</a:t>
            </a:r>
            <a:r>
              <a:rPr lang="en-US" sz="2500" dirty="0">
                <a:latin typeface="Times New Roman" pitchFamily="18" charset="0"/>
                <a:cs typeface="Times New Roman" pitchFamily="18" charset="0"/>
              </a:rPr>
              <a:t> - initial balance before the transaction</a:t>
            </a:r>
          </a:p>
          <a:p>
            <a:pPr lvl="1" fontAlgn="base">
              <a:lnSpc>
                <a:spcPct val="100000"/>
              </a:lnSpc>
              <a:spcBef>
                <a:spcPts val="0"/>
              </a:spcBef>
              <a:buFont typeface="Wingdings" panose="05000000000000000000" pitchFamily="2" charset="2"/>
              <a:buChar char="v"/>
            </a:pPr>
            <a:r>
              <a:rPr lang="en-US" sz="2500" b="1" dirty="0">
                <a:latin typeface="Times New Roman" pitchFamily="18" charset="0"/>
                <a:cs typeface="Times New Roman" pitchFamily="18" charset="0"/>
              </a:rPr>
              <a:t>newbalanceOrig</a:t>
            </a:r>
            <a:r>
              <a:rPr lang="en-US" sz="2500" dirty="0">
                <a:latin typeface="Times New Roman" pitchFamily="18" charset="0"/>
                <a:cs typeface="Times New Roman" pitchFamily="18" charset="0"/>
              </a:rPr>
              <a:t> - new balance after the transaction</a:t>
            </a:r>
          </a:p>
          <a:p>
            <a:pPr lvl="1" fontAlgn="base">
              <a:lnSpc>
                <a:spcPct val="100000"/>
              </a:lnSpc>
              <a:spcBef>
                <a:spcPts val="0"/>
              </a:spcBef>
              <a:buFont typeface="Wingdings" panose="05000000000000000000" pitchFamily="2" charset="2"/>
              <a:buChar char="v"/>
            </a:pPr>
            <a:r>
              <a:rPr lang="en-US" sz="2500" b="1" dirty="0" err="1">
                <a:latin typeface="Times New Roman" pitchFamily="18" charset="0"/>
                <a:cs typeface="Times New Roman" pitchFamily="18" charset="0"/>
              </a:rPr>
              <a:t>oldbalanceDest</a:t>
            </a:r>
            <a:r>
              <a:rPr lang="en-US" sz="2500" dirty="0">
                <a:latin typeface="Times New Roman" pitchFamily="18" charset="0"/>
                <a:cs typeface="Times New Roman" pitchFamily="18" charset="0"/>
              </a:rPr>
              <a:t> - initial balance recipient before the transaction</a:t>
            </a:r>
          </a:p>
          <a:p>
            <a:pPr lvl="1" fontAlgn="base">
              <a:lnSpc>
                <a:spcPct val="100000"/>
              </a:lnSpc>
              <a:spcBef>
                <a:spcPts val="0"/>
              </a:spcBef>
              <a:buFont typeface="Wingdings" panose="05000000000000000000" pitchFamily="2" charset="2"/>
              <a:buChar char="v"/>
            </a:pPr>
            <a:r>
              <a:rPr lang="en-US" sz="2500" b="1" dirty="0" err="1">
                <a:latin typeface="Times New Roman" pitchFamily="18" charset="0"/>
                <a:cs typeface="Times New Roman" pitchFamily="18" charset="0"/>
              </a:rPr>
              <a:t>newbalanceDest</a:t>
            </a:r>
            <a:r>
              <a:rPr lang="en-US" sz="2500" dirty="0">
                <a:latin typeface="Times New Roman" pitchFamily="18" charset="0"/>
                <a:cs typeface="Times New Roman" pitchFamily="18" charset="0"/>
              </a:rPr>
              <a:t> - new balance recipient after the transaction</a:t>
            </a:r>
          </a:p>
          <a:p>
            <a:pPr fontAlgn="base">
              <a:lnSpc>
                <a:spcPct val="100000"/>
              </a:lnSpc>
              <a:spcBef>
                <a:spcPts val="1200"/>
              </a:spcBef>
              <a:spcAft>
                <a:spcPts val="0"/>
              </a:spcAft>
            </a:pPr>
            <a:r>
              <a:rPr lang="en-US" sz="2500" dirty="0">
                <a:latin typeface="Times New Roman" pitchFamily="18" charset="0"/>
                <a:cs typeface="Times New Roman" pitchFamily="18" charset="0"/>
              </a:rPr>
              <a:t>The class label is:</a:t>
            </a:r>
          </a:p>
          <a:p>
            <a:pPr lvl="1" fontAlgn="base">
              <a:lnSpc>
                <a:spcPct val="100000"/>
              </a:lnSpc>
              <a:spcBef>
                <a:spcPts val="0"/>
              </a:spcBef>
              <a:buFont typeface="Wingdings" panose="05000000000000000000" pitchFamily="2" charset="2"/>
              <a:buChar char="v"/>
            </a:pPr>
            <a:r>
              <a:rPr lang="en-US" sz="2500" b="1" dirty="0" err="1">
                <a:latin typeface="Times New Roman" pitchFamily="18" charset="0"/>
                <a:cs typeface="Times New Roman" pitchFamily="18" charset="0"/>
              </a:rPr>
              <a:t>isFraud</a:t>
            </a:r>
            <a:r>
              <a:rPr lang="en-US" sz="2500" dirty="0">
                <a:latin typeface="Times New Roman" pitchFamily="18" charset="0"/>
                <a:cs typeface="Times New Roman" pitchFamily="18" charset="0"/>
              </a:rPr>
              <a:t> </a:t>
            </a:r>
            <a:r>
              <a:rPr lang="en-US" sz="2500" dirty="0">
                <a:solidFill>
                  <a:srgbClr val="FF0000"/>
                </a:solidFill>
                <a:latin typeface="Times New Roman" pitchFamily="18" charset="0"/>
                <a:cs typeface="Times New Roman" pitchFamily="18" charset="0"/>
              </a:rPr>
              <a:t>- This is the transactions made by the fraudulent agents inside the simulation. In this specific dataset the fraudulent behavior of the agents aims to profit by taking control of customers accounts and trying to empty the funds by transferring to another account and then cashing out of the system.</a:t>
            </a:r>
          </a:p>
          <a:p>
            <a:pPr marL="0" indent="0" fontAlgn="base">
              <a:lnSpc>
                <a:spcPct val="100000"/>
              </a:lnSpc>
              <a:spcBef>
                <a:spcPts val="0"/>
              </a:spcBef>
              <a:spcAft>
                <a:spcPts val="0"/>
              </a:spcAft>
              <a:buNone/>
            </a:pPr>
            <a:r>
              <a:rPr lang="en-US" sz="2600" dirty="0">
                <a:latin typeface="Times New Roman" pitchFamily="18" charset="0"/>
                <a:cs typeface="Times New Roman" pitchFamily="18" charset="0"/>
              </a:rPr>
              <a:t/>
            </a:r>
            <a:br>
              <a:rPr lang="en-US" sz="2600" dirty="0">
                <a:latin typeface="Times New Roman" pitchFamily="18" charset="0"/>
                <a:cs typeface="Times New Roman" pitchFamily="18" charset="0"/>
              </a:rPr>
            </a:br>
            <a:endParaRPr lang="en-US" sz="2600" dirty="0">
              <a:latin typeface="Times New Roman" pitchFamily="18" charset="0"/>
              <a:cs typeface="Times New Roman" pitchFamily="18" charset="0"/>
            </a:endParaRPr>
          </a:p>
        </p:txBody>
      </p:sp>
    </p:spTree>
    <p:extLst>
      <p:ext uri="{BB962C8B-B14F-4D97-AF65-F5344CB8AC3E}">
        <p14:creationId xmlns:p14="http://schemas.microsoft.com/office/powerpoint/2010/main" val="14962685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365126"/>
            <a:ext cx="10515600" cy="919664"/>
          </a:xfrm>
        </p:spPr>
        <p:txBody>
          <a:bodyPr/>
          <a:lstStyle/>
          <a:p>
            <a:pPr algn="ctr"/>
            <a:r>
              <a:rPr lang="en-US" sz="3400" dirty="0">
                <a:solidFill>
                  <a:prstClr val="black"/>
                </a:solidFill>
                <a:latin typeface="Times New Roman" pitchFamily="18" charset="0"/>
                <a:cs typeface="Times New Roman" pitchFamily="18" charset="0"/>
              </a:rPr>
              <a:t>EXERCISE </a:t>
            </a:r>
            <a:r>
              <a:rPr lang="en-US" sz="3400" dirty="0" smtClean="0">
                <a:solidFill>
                  <a:prstClr val="black"/>
                </a:solidFill>
                <a:latin typeface="Times New Roman" pitchFamily="18" charset="0"/>
                <a:cs typeface="Times New Roman" pitchFamily="18" charset="0"/>
              </a:rPr>
              <a:t>2 TREE BOOSTING</a:t>
            </a:r>
            <a:endParaRPr lang="en-US" dirty="0"/>
          </a:p>
        </p:txBody>
      </p:sp>
      <p:sp>
        <p:nvSpPr>
          <p:cNvPr id="4" name="Content Placeholder 3"/>
          <p:cNvSpPr>
            <a:spLocks noGrp="1"/>
          </p:cNvSpPr>
          <p:nvPr>
            <p:ph idx="1"/>
          </p:nvPr>
        </p:nvSpPr>
        <p:spPr>
          <a:xfrm>
            <a:off x="838200" y="1388962"/>
            <a:ext cx="10515600" cy="4788001"/>
          </a:xfrm>
        </p:spPr>
        <p:txBody>
          <a:bodyPr>
            <a:normAutofit fontScale="92500" lnSpcReduction="10000"/>
          </a:bodyPr>
          <a:lstStyle/>
          <a:p>
            <a:pPr marL="0" indent="0">
              <a:lnSpc>
                <a:spcPct val="100000"/>
              </a:lnSpc>
              <a:spcBef>
                <a:spcPts val="0"/>
              </a:spcBef>
              <a:buNone/>
            </a:pPr>
            <a:r>
              <a:rPr lang="en-US" dirty="0" smtClean="0">
                <a:latin typeface="Times New Roman" pitchFamily="18" charset="0"/>
                <a:cs typeface="Times New Roman" pitchFamily="18" charset="0"/>
              </a:rPr>
              <a:t>1</a:t>
            </a:r>
            <a:r>
              <a:rPr lang="en-US" dirty="0">
                <a:latin typeface="Times New Roman" pitchFamily="18" charset="0"/>
                <a:cs typeface="Times New Roman" pitchFamily="18" charset="0"/>
              </a:rPr>
              <a:t>) For a given learning rate at 0.1, tune two boosting </a:t>
            </a:r>
            <a:r>
              <a:rPr lang="en-US" dirty="0" smtClean="0">
                <a:latin typeface="Times New Roman" pitchFamily="18" charset="0"/>
                <a:cs typeface="Times New Roman" pitchFamily="18" charset="0"/>
              </a:rPr>
              <a:t>parameters—number of </a:t>
            </a:r>
            <a:r>
              <a:rPr lang="en-US" dirty="0">
                <a:latin typeface="Times New Roman" pitchFamily="18" charset="0"/>
                <a:cs typeface="Times New Roman" pitchFamily="18" charset="0"/>
              </a:rPr>
              <a:t>trees and size of </a:t>
            </a:r>
            <a:r>
              <a:rPr lang="en-US" dirty="0" smtClean="0">
                <a:latin typeface="Times New Roman" pitchFamily="18" charset="0"/>
                <a:cs typeface="Times New Roman" pitchFamily="18" charset="0"/>
              </a:rPr>
              <a:t>subsample—together to </a:t>
            </a:r>
            <a:r>
              <a:rPr lang="en-US" dirty="0">
                <a:latin typeface="Times New Roman" pitchFamily="18" charset="0"/>
                <a:cs typeface="Times New Roman" pitchFamily="18" charset="0"/>
              </a:rPr>
              <a:t>report their best </a:t>
            </a:r>
            <a:r>
              <a:rPr lang="en-US" dirty="0" smtClean="0">
                <a:latin typeface="Times New Roman" pitchFamily="18" charset="0"/>
                <a:cs typeface="Times New Roman" pitchFamily="18" charset="0"/>
              </a:rPr>
              <a:t>combination and corresponding </a:t>
            </a:r>
            <a:r>
              <a:rPr lang="en-US" dirty="0">
                <a:latin typeface="Times New Roman" pitchFamily="18" charset="0"/>
                <a:cs typeface="Times New Roman" pitchFamily="18" charset="0"/>
              </a:rPr>
              <a:t>average accuracy</a:t>
            </a:r>
            <a:r>
              <a:rPr lang="en-US" dirty="0" smtClean="0">
                <a:latin typeface="Times New Roman" pitchFamily="18" charset="0"/>
                <a:cs typeface="Times New Roman" pitchFamily="18" charset="0"/>
              </a:rPr>
              <a:t>. Number of trees could be [50, 60, 70, 80]. Size of subsample could be [0.6, 0,7, 0.8, 0.9].</a:t>
            </a:r>
            <a:endParaRPr lang="en-US" dirty="0">
              <a:latin typeface="Times New Roman" pitchFamily="18" charset="0"/>
              <a:cs typeface="Times New Roman" pitchFamily="18" charset="0"/>
            </a:endParaRPr>
          </a:p>
          <a:p>
            <a:pPr>
              <a:lnSpc>
                <a:spcPct val="100000"/>
              </a:lnSpc>
              <a:spcBef>
                <a:spcPts val="0"/>
              </a:spcBef>
            </a:pPr>
            <a:endParaRPr lang="en-US" dirty="0">
              <a:latin typeface="Times New Roman" pitchFamily="18" charset="0"/>
              <a:cs typeface="Times New Roman" pitchFamily="18" charset="0"/>
            </a:endParaRPr>
          </a:p>
          <a:p>
            <a:pPr marL="0" indent="0">
              <a:lnSpc>
                <a:spcPct val="100000"/>
              </a:lnSpc>
              <a:spcBef>
                <a:spcPts val="0"/>
              </a:spcBef>
              <a:buNone/>
            </a:pPr>
            <a:r>
              <a:rPr lang="en-US" dirty="0" smtClean="0">
                <a:latin typeface="Times New Roman" pitchFamily="18" charset="0"/>
                <a:cs typeface="Times New Roman" pitchFamily="18" charset="0"/>
              </a:rPr>
              <a:t>2</a:t>
            </a:r>
            <a:r>
              <a:rPr lang="en-US" dirty="0">
                <a:latin typeface="Times New Roman" pitchFamily="18" charset="0"/>
                <a:cs typeface="Times New Roman" pitchFamily="18" charset="0"/>
              </a:rPr>
              <a:t>) Given the best combination of number of trees and size of </a:t>
            </a:r>
            <a:r>
              <a:rPr lang="en-US" dirty="0" smtClean="0">
                <a:latin typeface="Times New Roman" pitchFamily="18" charset="0"/>
                <a:cs typeface="Times New Roman" pitchFamily="18" charset="0"/>
              </a:rPr>
              <a:t>subsample </a:t>
            </a:r>
            <a:r>
              <a:rPr lang="en-US" dirty="0">
                <a:latin typeface="Times New Roman" pitchFamily="18" charset="0"/>
                <a:cs typeface="Times New Roman" pitchFamily="18" charset="0"/>
              </a:rPr>
              <a:t>from 1), tune boosting parameter learning rate to report its </a:t>
            </a:r>
            <a:r>
              <a:rPr lang="en-US" dirty="0" smtClean="0">
                <a:latin typeface="Times New Roman" pitchFamily="18" charset="0"/>
                <a:cs typeface="Times New Roman" pitchFamily="18" charset="0"/>
              </a:rPr>
              <a:t>optimal setting. Learning rate values could be [0.01, 0.05, 0.1, 0.2].</a:t>
            </a:r>
            <a:endParaRPr lang="en-US" dirty="0">
              <a:latin typeface="Times New Roman" pitchFamily="18" charset="0"/>
              <a:cs typeface="Times New Roman" pitchFamily="18" charset="0"/>
            </a:endParaRPr>
          </a:p>
          <a:p>
            <a:pPr marL="0" indent="0">
              <a:lnSpc>
                <a:spcPct val="100000"/>
              </a:lnSpc>
              <a:spcBef>
                <a:spcPts val="0"/>
              </a:spcBef>
              <a:buNone/>
            </a:pPr>
            <a:endParaRPr lang="en-US" dirty="0" smtClean="0">
              <a:latin typeface="Times New Roman" pitchFamily="18" charset="0"/>
              <a:cs typeface="Times New Roman" pitchFamily="18" charset="0"/>
            </a:endParaRPr>
          </a:p>
          <a:p>
            <a:pPr marL="0" indent="0">
              <a:lnSpc>
                <a:spcPct val="100000"/>
              </a:lnSpc>
              <a:spcBef>
                <a:spcPts val="0"/>
              </a:spcBef>
              <a:buNone/>
            </a:pPr>
            <a:r>
              <a:rPr lang="en-US" dirty="0" smtClean="0">
                <a:latin typeface="Times New Roman" pitchFamily="18" charset="0"/>
                <a:cs typeface="Times New Roman" pitchFamily="18" charset="0"/>
              </a:rPr>
              <a:t>3</a:t>
            </a:r>
            <a:r>
              <a:rPr lang="en-US" dirty="0">
                <a:latin typeface="Times New Roman" pitchFamily="18" charset="0"/>
                <a:cs typeface="Times New Roman" pitchFamily="18" charset="0"/>
              </a:rPr>
              <a:t>) Report accuracy performance of the optimal tree boosting model. Compare this performance with that of the grid random forest model.</a:t>
            </a:r>
          </a:p>
          <a:p>
            <a:pPr marL="0" indent="0">
              <a:lnSpc>
                <a:spcPct val="100000"/>
              </a:lnSpc>
              <a:spcBef>
                <a:spcPts val="0"/>
              </a:spcBef>
              <a:buNone/>
            </a:pPr>
            <a:endParaRPr lang="en-US" dirty="0">
              <a:latin typeface="Times New Roman" pitchFamily="18" charset="0"/>
              <a:cs typeface="Times New Roman" pitchFamily="18" charset="0"/>
            </a:endParaRPr>
          </a:p>
          <a:p>
            <a:pPr marL="0" indent="0">
              <a:lnSpc>
                <a:spcPct val="100000"/>
              </a:lnSpc>
              <a:spcBef>
                <a:spcPts val="0"/>
              </a:spcBef>
              <a:buNone/>
            </a:pPr>
            <a:r>
              <a:rPr lang="en-US" dirty="0" smtClean="0">
                <a:latin typeface="Times New Roman" pitchFamily="18" charset="0"/>
                <a:cs typeface="Times New Roman" pitchFamily="18" charset="0"/>
              </a:rPr>
              <a:t>4</a:t>
            </a:r>
            <a:r>
              <a:rPr lang="en-US" dirty="0">
                <a:latin typeface="Times New Roman" pitchFamily="18" charset="0"/>
                <a:cs typeface="Times New Roman" pitchFamily="18" charset="0"/>
              </a:rPr>
              <a:t>) (Optional) Report feature </a:t>
            </a:r>
            <a:r>
              <a:rPr lang="en-US" dirty="0" smtClean="0">
                <a:latin typeface="Times New Roman" pitchFamily="18" charset="0"/>
                <a:cs typeface="Times New Roman" pitchFamily="18" charset="0"/>
              </a:rPr>
              <a:t>importance </a:t>
            </a:r>
            <a:r>
              <a:rPr lang="en-US" dirty="0">
                <a:latin typeface="Times New Roman" pitchFamily="18" charset="0"/>
                <a:cs typeface="Times New Roman" pitchFamily="18" charset="0"/>
              </a:rPr>
              <a:t>of the optimal tree boosting model.</a:t>
            </a:r>
          </a:p>
        </p:txBody>
      </p:sp>
    </p:spTree>
    <p:extLst>
      <p:ext uri="{BB962C8B-B14F-4D97-AF65-F5344CB8AC3E}">
        <p14:creationId xmlns:p14="http://schemas.microsoft.com/office/powerpoint/2010/main" val="11742927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68" y="492717"/>
            <a:ext cx="10515600" cy="570540"/>
          </a:xfrm>
        </p:spPr>
        <p:txBody>
          <a:bodyPr>
            <a:noAutofit/>
          </a:bodyPr>
          <a:lstStyle/>
          <a:p>
            <a:pPr algn="ctr"/>
            <a:r>
              <a:rPr lang="en-US" sz="3600" dirty="0" smtClean="0">
                <a:latin typeface="Times New Roman" panose="02020603050405020304" pitchFamily="18" charset="0"/>
                <a:cs typeface="Times New Roman" panose="02020603050405020304" pitchFamily="18" charset="0"/>
              </a:rPr>
              <a:t>Feature Selection: Benefits</a:t>
            </a:r>
            <a:endParaRPr lang="en-US" sz="3600" dirty="0"/>
          </a:p>
        </p:txBody>
      </p:sp>
      <p:sp>
        <p:nvSpPr>
          <p:cNvPr id="3" name="Content Placeholder 2"/>
          <p:cNvSpPr>
            <a:spLocks noGrp="1"/>
          </p:cNvSpPr>
          <p:nvPr>
            <p:ph idx="1"/>
          </p:nvPr>
        </p:nvSpPr>
        <p:spPr>
          <a:xfrm>
            <a:off x="806303" y="1538547"/>
            <a:ext cx="10515600" cy="4351338"/>
          </a:xfrm>
        </p:spPr>
        <p:txBody>
          <a:bodyPr/>
          <a:lstStyle/>
          <a:p>
            <a:r>
              <a:rPr lang="en-US" dirty="0" smtClean="0">
                <a:latin typeface="Times New Roman" pitchFamily="18" charset="0"/>
                <a:cs typeface="Times New Roman" pitchFamily="18" charset="0"/>
              </a:rPr>
              <a:t>Eliminate irrelevant or redundant features</a:t>
            </a:r>
          </a:p>
          <a:p>
            <a:r>
              <a:rPr lang="en-US" dirty="0" smtClean="0">
                <a:latin typeface="Times New Roman" pitchFamily="18" charset="0"/>
                <a:cs typeface="Times New Roman" pitchFamily="18" charset="0"/>
              </a:rPr>
              <a:t>Reduce the curse of dimensionality</a:t>
            </a:r>
          </a:p>
          <a:p>
            <a:r>
              <a:rPr lang="en-US" dirty="0" smtClean="0">
                <a:latin typeface="Times New Roman" pitchFamily="18" charset="0"/>
                <a:cs typeface="Times New Roman" pitchFamily="18" charset="0"/>
              </a:rPr>
              <a:t>Lead to a more understandable model</a:t>
            </a:r>
          </a:p>
          <a:p>
            <a:r>
              <a:rPr lang="en-US" dirty="0" smtClean="0">
                <a:latin typeface="Times New Roman" pitchFamily="18" charset="0"/>
                <a:cs typeface="Times New Roman" pitchFamily="18" charset="0"/>
              </a:rPr>
              <a:t>Improve model efficiency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9084953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51848" y="1907322"/>
            <a:ext cx="10515600" cy="1325563"/>
          </a:xfrm>
        </p:spPr>
        <p:txBody>
          <a:bodyPr/>
          <a:lstStyle/>
          <a:p>
            <a:pPr algn="ctr"/>
            <a:r>
              <a:rPr lang="en-US" dirty="0" smtClean="0">
                <a:solidFill>
                  <a:prstClr val="black"/>
                </a:solidFill>
                <a:latin typeface="Times New Roman" pitchFamily="18" charset="0"/>
                <a:cs typeface="Times New Roman" pitchFamily="18" charset="0"/>
              </a:rPr>
              <a:t>Implementation 3</a:t>
            </a:r>
            <a:endParaRPr lang="en-US" dirty="0"/>
          </a:p>
        </p:txBody>
      </p:sp>
    </p:spTree>
    <p:extLst>
      <p:ext uri="{BB962C8B-B14F-4D97-AF65-F5344CB8AC3E}">
        <p14:creationId xmlns:p14="http://schemas.microsoft.com/office/powerpoint/2010/main" val="5121066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365126"/>
            <a:ext cx="10515600" cy="942814"/>
          </a:xfrm>
        </p:spPr>
        <p:txBody>
          <a:bodyPr>
            <a:normAutofit/>
          </a:bodyPr>
          <a:lstStyle/>
          <a:p>
            <a:pPr algn="ctr"/>
            <a:r>
              <a:rPr lang="en-US" sz="3600" dirty="0">
                <a:latin typeface="Times New Roman" pitchFamily="18" charset="0"/>
                <a:cs typeface="Times New Roman" pitchFamily="18" charset="0"/>
              </a:rPr>
              <a:t>EXERCISE 3 FEATURE IMPORTANCE</a:t>
            </a:r>
          </a:p>
        </p:txBody>
      </p:sp>
      <p:sp>
        <p:nvSpPr>
          <p:cNvPr id="4" name="Content Placeholder 3"/>
          <p:cNvSpPr>
            <a:spLocks noGrp="1"/>
          </p:cNvSpPr>
          <p:nvPr>
            <p:ph idx="1"/>
          </p:nvPr>
        </p:nvSpPr>
        <p:spPr>
          <a:xfrm>
            <a:off x="838200" y="1527858"/>
            <a:ext cx="10515600" cy="4649105"/>
          </a:xfrm>
        </p:spPr>
        <p:txBody>
          <a:bodyPr/>
          <a:lstStyle/>
          <a:p>
            <a:pPr marL="0" indent="0">
              <a:lnSpc>
                <a:spcPct val="100000"/>
              </a:lnSpc>
              <a:spcBef>
                <a:spcPts val="0"/>
              </a:spcBef>
              <a:buNone/>
            </a:pPr>
            <a:r>
              <a:rPr lang="en-US" dirty="0" smtClean="0">
                <a:latin typeface="Times New Roman" pitchFamily="18" charset="0"/>
                <a:cs typeface="Times New Roman" pitchFamily="18" charset="0"/>
              </a:rPr>
              <a:t>1</a:t>
            </a:r>
            <a:r>
              <a:rPr lang="en-US" dirty="0">
                <a:latin typeface="Times New Roman" pitchFamily="18" charset="0"/>
                <a:cs typeface="Times New Roman" pitchFamily="18" charset="0"/>
              </a:rPr>
              <a:t>) Print out the ranked features of the </a:t>
            </a:r>
            <a:r>
              <a:rPr lang="en-US" dirty="0" smtClean="0">
                <a:latin typeface="Times New Roman" pitchFamily="18" charset="0"/>
                <a:cs typeface="Times New Roman" pitchFamily="18" charset="0"/>
              </a:rPr>
              <a:t>optimal tree </a:t>
            </a:r>
            <a:r>
              <a:rPr lang="en-US" dirty="0">
                <a:latin typeface="Times New Roman" pitchFamily="18" charset="0"/>
                <a:cs typeface="Times New Roman" pitchFamily="18" charset="0"/>
              </a:rPr>
              <a:t>boosting model </a:t>
            </a:r>
            <a:r>
              <a:rPr lang="en-US" dirty="0" smtClean="0">
                <a:latin typeface="Times New Roman" pitchFamily="18" charset="0"/>
                <a:cs typeface="Times New Roman" pitchFamily="18" charset="0"/>
              </a:rPr>
              <a:t>that you derived from EXERCISE 2 based </a:t>
            </a:r>
            <a:r>
              <a:rPr lang="en-US" dirty="0">
                <a:latin typeface="Times New Roman" pitchFamily="18" charset="0"/>
                <a:cs typeface="Times New Roman" pitchFamily="18" charset="0"/>
              </a:rPr>
              <a:t>on feature importance.</a:t>
            </a:r>
          </a:p>
          <a:p>
            <a:pPr marL="0" indent="0">
              <a:lnSpc>
                <a:spcPct val="100000"/>
              </a:lnSpc>
              <a:spcBef>
                <a:spcPts val="0"/>
              </a:spcBef>
              <a:buNone/>
            </a:pPr>
            <a:endParaRPr lang="en-US" dirty="0" smtClean="0">
              <a:latin typeface="Times New Roman" pitchFamily="18" charset="0"/>
              <a:cs typeface="Times New Roman" pitchFamily="18" charset="0"/>
            </a:endParaRPr>
          </a:p>
          <a:p>
            <a:pPr marL="0" indent="0">
              <a:lnSpc>
                <a:spcPct val="100000"/>
              </a:lnSpc>
              <a:spcBef>
                <a:spcPts val="0"/>
              </a:spcBef>
              <a:buNone/>
            </a:pPr>
            <a:r>
              <a:rPr lang="en-US" dirty="0" smtClean="0">
                <a:latin typeface="Times New Roman" pitchFamily="18" charset="0"/>
                <a:cs typeface="Times New Roman" pitchFamily="18" charset="0"/>
              </a:rPr>
              <a:t>2</a:t>
            </a:r>
            <a:r>
              <a:rPr lang="en-US" dirty="0">
                <a:latin typeface="Times New Roman" pitchFamily="18" charset="0"/>
                <a:cs typeface="Times New Roman" pitchFamily="18" charset="0"/>
              </a:rPr>
              <a:t>) Plot its feature </a:t>
            </a:r>
            <a:r>
              <a:rPr lang="en-US" dirty="0" smtClean="0">
                <a:latin typeface="Times New Roman" pitchFamily="18" charset="0"/>
                <a:cs typeface="Times New Roman" pitchFamily="18" charset="0"/>
              </a:rPr>
              <a:t>importance.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6625153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350FA15-BC62-46D7-BAFE-F91E4BC922DF}"/>
              </a:ext>
            </a:extLst>
          </p:cNvPr>
          <p:cNvSpPr>
            <a:spLocks noGrp="1"/>
          </p:cNvSpPr>
          <p:nvPr>
            <p:ph type="title"/>
          </p:nvPr>
        </p:nvSpPr>
        <p:spPr>
          <a:xfrm>
            <a:off x="939245" y="155020"/>
            <a:ext cx="10515600" cy="583142"/>
          </a:xfrm>
        </p:spPr>
        <p:txBody>
          <a:bodyPr/>
          <a:lstStyle/>
          <a:p>
            <a:pPr algn="ctr"/>
            <a:r>
              <a:rPr lang="en-US" sz="3400" dirty="0">
                <a:solidFill>
                  <a:prstClr val="black"/>
                </a:solidFill>
                <a:latin typeface="Times New Roman" pitchFamily="18" charset="0"/>
                <a:ea typeface="Calibri"/>
                <a:cs typeface="Times New Roman" pitchFamily="18" charset="0"/>
                <a:sym typeface="Calibri"/>
              </a:rPr>
              <a:t>Data Preprocessing: Summary</a:t>
            </a:r>
            <a:endParaRPr lang="en-US" dirty="0"/>
          </a:p>
        </p:txBody>
      </p:sp>
      <p:pic>
        <p:nvPicPr>
          <p:cNvPr id="14" name="Picture 13">
            <a:extLst>
              <a:ext uri="{FF2B5EF4-FFF2-40B4-BE49-F238E27FC236}">
                <a16:creationId xmlns="" xmlns:a16="http://schemas.microsoft.com/office/drawing/2014/main" id="{CF93DC06-3880-4CA6-A140-5F0B89E29D4D}"/>
              </a:ext>
            </a:extLst>
          </p:cNvPr>
          <p:cNvPicPr>
            <a:picLocks noChangeAspect="1"/>
          </p:cNvPicPr>
          <p:nvPr/>
        </p:nvPicPr>
        <p:blipFill>
          <a:blip r:embed="rId3"/>
          <a:stretch>
            <a:fillRect/>
          </a:stretch>
        </p:blipFill>
        <p:spPr>
          <a:xfrm>
            <a:off x="2643808" y="1103242"/>
            <a:ext cx="7106478" cy="5754758"/>
          </a:xfrm>
          <a:prstGeom prst="rect">
            <a:avLst/>
          </a:prstGeom>
        </p:spPr>
      </p:pic>
      <p:sp>
        <p:nvSpPr>
          <p:cNvPr id="3" name="Rectangle 2"/>
          <p:cNvSpPr/>
          <p:nvPr/>
        </p:nvSpPr>
        <p:spPr>
          <a:xfrm>
            <a:off x="7942997" y="6186665"/>
            <a:ext cx="354842" cy="6713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231154" y="6186664"/>
            <a:ext cx="1423686"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Transfer</a:t>
            </a:r>
            <a:endParaRPr lang="en-US" sz="2400" dirty="0">
              <a:latin typeface="Times New Roman" pitchFamily="18" charset="0"/>
              <a:cs typeface="Times New Roman" pitchFamily="18" charset="0"/>
            </a:endParaRPr>
          </a:p>
        </p:txBody>
      </p:sp>
      <p:sp>
        <p:nvSpPr>
          <p:cNvPr id="5" name="Rectangle 4"/>
          <p:cNvSpPr/>
          <p:nvPr/>
        </p:nvSpPr>
        <p:spPr>
          <a:xfrm>
            <a:off x="4872942" y="6191130"/>
            <a:ext cx="457200" cy="6668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155312" y="6208224"/>
            <a:ext cx="1597306"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Cash_Out</a:t>
            </a:r>
            <a:endParaRPr lang="en-US" sz="2400" dirty="0">
              <a:latin typeface="Times New Roman" pitchFamily="18" charset="0"/>
              <a:cs typeface="Times New Roman" pitchFamily="18" charset="0"/>
            </a:endParaRPr>
          </a:p>
        </p:txBody>
      </p:sp>
      <p:sp>
        <p:nvSpPr>
          <p:cNvPr id="7" name="Rectangle 6"/>
          <p:cNvSpPr/>
          <p:nvPr/>
        </p:nvSpPr>
        <p:spPr>
          <a:xfrm>
            <a:off x="2523281" y="3135668"/>
            <a:ext cx="381964" cy="12279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246282" y="1932971"/>
            <a:ext cx="553998" cy="3032567"/>
          </a:xfrm>
          <a:prstGeom prst="rect">
            <a:avLst/>
          </a:prstGeom>
          <a:noFill/>
        </p:spPr>
        <p:txBody>
          <a:bodyPr vert="vert270" wrap="square" rtlCol="0">
            <a:spAutoFit/>
          </a:bodyPr>
          <a:lstStyle/>
          <a:p>
            <a:r>
              <a:rPr lang="en-US" sz="2400" dirty="0" smtClean="0">
                <a:latin typeface="Times New Roman" pitchFamily="18" charset="0"/>
                <a:cs typeface="Times New Roman" pitchFamily="18" charset="0"/>
              </a:rPr>
              <a:t>Number of Transaction</a:t>
            </a:r>
            <a:endParaRPr lang="en-US" sz="2400" dirty="0">
              <a:latin typeface="Times New Roman" pitchFamily="18" charset="0"/>
              <a:cs typeface="Times New Roman" pitchFamily="18" charset="0"/>
            </a:endParaRPr>
          </a:p>
        </p:txBody>
      </p:sp>
      <p:sp>
        <p:nvSpPr>
          <p:cNvPr id="9" name="Rectangle 8"/>
          <p:cNvSpPr/>
          <p:nvPr/>
        </p:nvSpPr>
        <p:spPr>
          <a:xfrm>
            <a:off x="3718681" y="1077009"/>
            <a:ext cx="5804703" cy="2425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714262" y="888627"/>
            <a:ext cx="8038829" cy="430887"/>
          </a:xfrm>
          <a:prstGeom prst="rect">
            <a:avLst/>
          </a:prstGeom>
          <a:noFill/>
        </p:spPr>
        <p:txBody>
          <a:bodyPr wrap="square" rtlCol="0">
            <a:spAutoFit/>
          </a:bodyPr>
          <a:lstStyle/>
          <a:p>
            <a:r>
              <a:rPr lang="en-US" sz="2200" dirty="0" smtClean="0">
                <a:latin typeface="Times New Roman" pitchFamily="18" charset="0"/>
                <a:cs typeface="Times New Roman" pitchFamily="18" charset="0"/>
              </a:rPr>
              <a:t>Number of transaction which are the actual fraud per transaction type</a:t>
            </a:r>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val="35206384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49A1D1-027F-4373-BD77-987EDF036F78}"/>
              </a:ext>
            </a:extLst>
          </p:cNvPr>
          <p:cNvSpPr>
            <a:spLocks noGrp="1"/>
          </p:cNvSpPr>
          <p:nvPr>
            <p:ph type="title"/>
          </p:nvPr>
        </p:nvSpPr>
        <p:spPr>
          <a:xfrm>
            <a:off x="838200" y="365126"/>
            <a:ext cx="10515600" cy="628788"/>
          </a:xfrm>
        </p:spPr>
        <p:txBody>
          <a:bodyPr/>
          <a:lstStyle/>
          <a:p>
            <a:pPr algn="ctr"/>
            <a:r>
              <a:rPr lang="en-US" sz="3200" dirty="0">
                <a:solidFill>
                  <a:srgbClr val="000000"/>
                </a:solidFill>
                <a:latin typeface="Times New Roman" pitchFamily="18" charset="0"/>
                <a:ea typeface="Calibri"/>
                <a:cs typeface="Times New Roman" pitchFamily="18" charset="0"/>
                <a:sym typeface="Calibri"/>
              </a:rPr>
              <a:t>Data Preprocessing: Normalization</a:t>
            </a:r>
            <a:endParaRPr lang="en-US" dirty="0"/>
          </a:p>
        </p:txBody>
      </p:sp>
      <p:pic>
        <p:nvPicPr>
          <p:cNvPr id="5" name="Content Placeholder 4">
            <a:extLst>
              <a:ext uri="{FF2B5EF4-FFF2-40B4-BE49-F238E27FC236}">
                <a16:creationId xmlns="" xmlns:a16="http://schemas.microsoft.com/office/drawing/2014/main" id="{776A8919-591F-4373-9916-A2A6DA52590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801" y="1158505"/>
            <a:ext cx="12192000" cy="5359814"/>
          </a:xfrm>
        </p:spPr>
      </p:pic>
      <p:sp>
        <p:nvSpPr>
          <p:cNvPr id="3" name="Rectangle 2"/>
          <p:cNvSpPr/>
          <p:nvPr/>
        </p:nvSpPr>
        <p:spPr>
          <a:xfrm>
            <a:off x="5567423" y="6065134"/>
            <a:ext cx="1400536" cy="2314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8229599" y="6065134"/>
            <a:ext cx="2187615" cy="5324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430684" y="6117220"/>
            <a:ext cx="1192192"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6614" y="1293663"/>
            <a:ext cx="127209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82228" y="1481411"/>
            <a:ext cx="1672541" cy="276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8636641" y="1218427"/>
            <a:ext cx="2187615" cy="5324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493134" y="6117220"/>
            <a:ext cx="2500132" cy="430887"/>
          </a:xfrm>
          <a:prstGeom prst="rect">
            <a:avLst/>
          </a:prstGeom>
          <a:noFill/>
        </p:spPr>
        <p:txBody>
          <a:bodyPr wrap="square" rtlCol="0">
            <a:spAutoFit/>
          </a:bodyPr>
          <a:lstStyle/>
          <a:p>
            <a:r>
              <a:rPr lang="en-US" sz="2200" dirty="0" smtClean="0">
                <a:latin typeface="Times New Roman" pitchFamily="18" charset="0"/>
                <a:cs typeface="Times New Roman" pitchFamily="18" charset="0"/>
              </a:rPr>
              <a:t>Transaction amount</a:t>
            </a:r>
            <a:endParaRPr lang="en-US" sz="2200" dirty="0">
              <a:latin typeface="Times New Roman" pitchFamily="18" charset="0"/>
              <a:cs typeface="Times New Roman" pitchFamily="18" charset="0"/>
            </a:endParaRPr>
          </a:p>
        </p:txBody>
      </p:sp>
      <p:sp>
        <p:nvSpPr>
          <p:cNvPr id="11" name="TextBox 10"/>
          <p:cNvSpPr txBox="1"/>
          <p:nvPr/>
        </p:nvSpPr>
        <p:spPr>
          <a:xfrm>
            <a:off x="4525700" y="6087432"/>
            <a:ext cx="3240912" cy="430887"/>
          </a:xfrm>
          <a:prstGeom prst="rect">
            <a:avLst/>
          </a:prstGeom>
          <a:noFill/>
        </p:spPr>
        <p:txBody>
          <a:bodyPr wrap="square" rtlCol="0">
            <a:spAutoFit/>
          </a:bodyPr>
          <a:lstStyle/>
          <a:p>
            <a:r>
              <a:rPr lang="en-US" sz="2200" dirty="0" smtClean="0">
                <a:latin typeface="Times New Roman" pitchFamily="18" charset="0"/>
                <a:cs typeface="Times New Roman" pitchFamily="18" charset="0"/>
              </a:rPr>
              <a:t>SQRT Transaction amount</a:t>
            </a:r>
            <a:endParaRPr lang="en-US" sz="2200" dirty="0">
              <a:latin typeface="Times New Roman" pitchFamily="18" charset="0"/>
              <a:cs typeface="Times New Roman" pitchFamily="18" charset="0"/>
            </a:endParaRPr>
          </a:p>
        </p:txBody>
      </p:sp>
      <p:sp>
        <p:nvSpPr>
          <p:cNvPr id="12" name="TextBox 11"/>
          <p:cNvSpPr txBox="1"/>
          <p:nvPr/>
        </p:nvSpPr>
        <p:spPr>
          <a:xfrm>
            <a:off x="7992316" y="6104794"/>
            <a:ext cx="3410670" cy="430887"/>
          </a:xfrm>
          <a:prstGeom prst="rect">
            <a:avLst/>
          </a:prstGeom>
          <a:noFill/>
        </p:spPr>
        <p:txBody>
          <a:bodyPr wrap="square" rtlCol="0">
            <a:spAutoFit/>
          </a:bodyPr>
          <a:lstStyle/>
          <a:p>
            <a:r>
              <a:rPr lang="en-US" sz="2200" dirty="0" err="1" smtClean="0">
                <a:latin typeface="Times New Roman" pitchFamily="18" charset="0"/>
                <a:cs typeface="Times New Roman" pitchFamily="18" charset="0"/>
              </a:rPr>
              <a:t>Boxcox</a:t>
            </a:r>
            <a:r>
              <a:rPr lang="en-US" sz="2200" dirty="0" smtClean="0">
                <a:latin typeface="Times New Roman" pitchFamily="18" charset="0"/>
                <a:cs typeface="Times New Roman" pitchFamily="18" charset="0"/>
              </a:rPr>
              <a:t> Transaction amount</a:t>
            </a:r>
            <a:endParaRPr lang="en-US" sz="2200" dirty="0">
              <a:latin typeface="Times New Roman" pitchFamily="18" charset="0"/>
              <a:cs typeface="Times New Roman" pitchFamily="18" charset="0"/>
            </a:endParaRPr>
          </a:p>
        </p:txBody>
      </p:sp>
      <p:sp>
        <p:nvSpPr>
          <p:cNvPr id="8" name="TextBox 7"/>
          <p:cNvSpPr txBox="1"/>
          <p:nvPr/>
        </p:nvSpPr>
        <p:spPr>
          <a:xfrm>
            <a:off x="405113" y="3217761"/>
            <a:ext cx="553998" cy="1053295"/>
          </a:xfrm>
          <a:prstGeom prst="rect">
            <a:avLst/>
          </a:prstGeom>
          <a:noFill/>
        </p:spPr>
        <p:txBody>
          <a:bodyPr vert="vert270" wrap="square" rtlCol="0">
            <a:spAutoFit/>
          </a:bodyPr>
          <a:lstStyle/>
          <a:p>
            <a:r>
              <a:rPr lang="en-US" sz="2400" dirty="0" smtClean="0">
                <a:latin typeface="Times New Roman" pitchFamily="18" charset="0"/>
                <a:cs typeface="Times New Roman" pitchFamily="18" charset="0"/>
              </a:rPr>
              <a:t>Count</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9595941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2438"/>
          </a:xfrm>
        </p:spPr>
        <p:txBody>
          <a:bodyPr>
            <a:normAutofit/>
          </a:bodyPr>
          <a:lstStyle/>
          <a:p>
            <a:pPr algn="ctr"/>
            <a:r>
              <a:rPr lang="en-US" sz="3600" dirty="0">
                <a:latin typeface="Times New Roman" pitchFamily="18" charset="0"/>
                <a:cs typeface="Times New Roman" pitchFamily="18" charset="0"/>
              </a:rPr>
              <a:t>Implementation</a:t>
            </a:r>
          </a:p>
        </p:txBody>
      </p:sp>
      <p:sp>
        <p:nvSpPr>
          <p:cNvPr id="3" name="Content Placeholder 2"/>
          <p:cNvSpPr>
            <a:spLocks noGrp="1"/>
          </p:cNvSpPr>
          <p:nvPr>
            <p:ph idx="1"/>
          </p:nvPr>
        </p:nvSpPr>
        <p:spPr>
          <a:xfrm>
            <a:off x="806302" y="1283365"/>
            <a:ext cx="10515600" cy="2354374"/>
          </a:xfrm>
        </p:spPr>
        <p:txBody>
          <a:bodyPr/>
          <a:lstStyle/>
          <a:p>
            <a:pPr>
              <a:lnSpc>
                <a:spcPct val="100000"/>
              </a:lnSpc>
              <a:spcBef>
                <a:spcPts val="0"/>
              </a:spcBef>
            </a:pPr>
            <a:r>
              <a:rPr lang="en-US" dirty="0">
                <a:solidFill>
                  <a:srgbClr val="FF0000"/>
                </a:solidFill>
                <a:latin typeface="Times New Roman" pitchFamily="18" charset="0"/>
                <a:cs typeface="Times New Roman" pitchFamily="18" charset="0"/>
              </a:rPr>
              <a:t>Consistent across classifiers:</a:t>
            </a:r>
          </a:p>
          <a:p>
            <a:pPr lvl="1">
              <a:lnSpc>
                <a:spcPct val="100000"/>
              </a:lnSpc>
              <a:spcBef>
                <a:spcPts val="0"/>
              </a:spcBef>
              <a:buFont typeface="Wingdings" pitchFamily="2" charset="2"/>
              <a:buChar char="v"/>
            </a:pPr>
            <a:r>
              <a:rPr lang="en-US" sz="2800" dirty="0">
                <a:latin typeface="Times New Roman" pitchFamily="18" charset="0"/>
                <a:cs typeface="Times New Roman" pitchFamily="18" charset="0"/>
              </a:rPr>
              <a:t> Filtered/sampled balanced data were used for supervised learning.</a:t>
            </a:r>
          </a:p>
          <a:p>
            <a:pPr lvl="1">
              <a:lnSpc>
                <a:spcPct val="100000"/>
              </a:lnSpc>
              <a:spcBef>
                <a:spcPts val="0"/>
              </a:spcBef>
              <a:buFont typeface="Wingdings" pitchFamily="2" charset="2"/>
              <a:buChar char="v"/>
            </a:pPr>
            <a:r>
              <a:rPr lang="en-US" sz="2800" dirty="0">
                <a:latin typeface="Times New Roman" pitchFamily="18" charset="0"/>
                <a:cs typeface="Times New Roman" pitchFamily="18" charset="0"/>
              </a:rPr>
              <a:t> Training and testing sets were spitted at ratio 7:3.</a:t>
            </a:r>
          </a:p>
          <a:p>
            <a:pPr lvl="1">
              <a:lnSpc>
                <a:spcPct val="100000"/>
              </a:lnSpc>
              <a:spcBef>
                <a:spcPts val="0"/>
              </a:spcBef>
              <a:buFont typeface="Wingdings" pitchFamily="2" charset="2"/>
              <a:buChar char="v"/>
            </a:pPr>
            <a:r>
              <a:rPr lang="en-US" sz="2800" dirty="0">
                <a:latin typeface="Times New Roman" pitchFamily="18" charset="0"/>
                <a:cs typeface="Times New Roman" pitchFamily="18" charset="0"/>
              </a:rPr>
              <a:t> Cross validation procedures were performed to optimize the parameters with CV Fold = 10.</a:t>
            </a:r>
          </a:p>
          <a:p>
            <a:pPr marL="457200" lvl="1" indent="0">
              <a:lnSpc>
                <a:spcPct val="100000"/>
              </a:lnSpc>
              <a:spcBef>
                <a:spcPts val="0"/>
              </a:spcBef>
              <a:buNone/>
            </a:pPr>
            <a:endParaRPr lang="en-US" sz="2800" dirty="0">
              <a:latin typeface="Times New Roman" pitchFamily="18" charset="0"/>
              <a:cs typeface="Times New Roman" pitchFamily="18" charset="0"/>
            </a:endParaRPr>
          </a:p>
        </p:txBody>
      </p:sp>
      <p:sp>
        <p:nvSpPr>
          <p:cNvPr id="4" name="Rectangle 3"/>
          <p:cNvSpPr/>
          <p:nvPr/>
        </p:nvSpPr>
        <p:spPr>
          <a:xfrm>
            <a:off x="806302" y="4154685"/>
            <a:ext cx="10498231" cy="1231106"/>
          </a:xfrm>
          <a:prstGeom prst="rect">
            <a:avLst/>
          </a:prstGeom>
        </p:spPr>
        <p:txBody>
          <a:bodyPr wrap="square">
            <a:spAutoFit/>
          </a:bodyPr>
          <a:lstStyle/>
          <a:p>
            <a:pPr marL="457200" indent="-457200">
              <a:buFont typeface="Arial"/>
              <a:buChar char="•"/>
            </a:pPr>
            <a:r>
              <a:rPr lang="en-US" sz="2800" dirty="0">
                <a:solidFill>
                  <a:srgbClr val="3366FF"/>
                </a:solidFill>
                <a:latin typeface="Times New Roman" pitchFamily="18" charset="0"/>
                <a:cs typeface="Times New Roman" pitchFamily="18" charset="0"/>
              </a:rPr>
              <a:t>Varying across classifiers:</a:t>
            </a:r>
          </a:p>
          <a:p>
            <a:pPr marL="914400" lvl="1" indent="-457200">
              <a:buFont typeface="Wingdings" charset="2"/>
              <a:buChar char="v"/>
            </a:pPr>
            <a:r>
              <a:rPr lang="en-US" sz="2800" dirty="0">
                <a:latin typeface="Times New Roman" pitchFamily="18" charset="0"/>
                <a:cs typeface="Times New Roman" pitchFamily="18" charset="0"/>
              </a:rPr>
              <a:t>The model parameters as well as the range of sensible values</a:t>
            </a:r>
          </a:p>
          <a:p>
            <a:pPr lvl="1">
              <a:buFont typeface="Wingdings" pitchFamily="2" charset="2"/>
              <a:buChar char="v"/>
            </a:pPr>
            <a:endParaRPr lang="en-US" dirty="0"/>
          </a:p>
        </p:txBody>
      </p:sp>
    </p:spTree>
    <p:extLst>
      <p:ext uri="{BB962C8B-B14F-4D97-AF65-F5344CB8AC3E}">
        <p14:creationId xmlns:p14="http://schemas.microsoft.com/office/powerpoint/2010/main" val="2712273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P spid="4" grpId="0" build="p" bldLvl="2"/>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9788" y="365126"/>
            <a:ext cx="10515600" cy="590217"/>
          </a:xfrm>
        </p:spPr>
        <p:txBody>
          <a:bodyPr>
            <a:noAutofit/>
          </a:bodyPr>
          <a:lstStyle/>
          <a:p>
            <a:pPr algn="ctr"/>
            <a:r>
              <a:rPr lang="en-US" sz="3400" dirty="0">
                <a:solidFill>
                  <a:srgbClr val="000000"/>
                </a:solidFill>
                <a:latin typeface="Times New Roman" pitchFamily="18" charset="0"/>
                <a:ea typeface="Times New Roman"/>
                <a:cs typeface="Times New Roman" pitchFamily="18" charset="0"/>
              </a:rPr>
              <a:t>Model </a:t>
            </a:r>
            <a:r>
              <a:rPr lang="en-US" sz="3400" dirty="0" smtClean="0">
                <a:solidFill>
                  <a:srgbClr val="000000"/>
                </a:solidFill>
                <a:latin typeface="Times New Roman" pitchFamily="18" charset="0"/>
                <a:ea typeface="Times New Roman"/>
                <a:cs typeface="Times New Roman" pitchFamily="18" charset="0"/>
              </a:rPr>
              <a:t>Evaluation – Evaluation Measures</a:t>
            </a:r>
            <a:endParaRPr lang="en-US" sz="3400"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7560" y="1091821"/>
            <a:ext cx="10416434" cy="5199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995422" y="2870522"/>
            <a:ext cx="10208872" cy="821197"/>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66360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66633" y="310534"/>
            <a:ext cx="10515600" cy="672104"/>
          </a:xfrm>
        </p:spPr>
        <p:txBody>
          <a:bodyPr/>
          <a:lstStyle/>
          <a:p>
            <a:pPr algn="ctr"/>
            <a:r>
              <a:rPr lang="en-US" sz="3400" dirty="0">
                <a:solidFill>
                  <a:srgbClr val="000000"/>
                </a:solidFill>
                <a:latin typeface="Times New Roman" pitchFamily="18" charset="0"/>
                <a:ea typeface="Times New Roman"/>
                <a:cs typeface="Times New Roman" pitchFamily="18" charset="0"/>
              </a:rPr>
              <a:t>Model </a:t>
            </a:r>
            <a:r>
              <a:rPr lang="en-US" sz="3400" dirty="0" smtClean="0">
                <a:solidFill>
                  <a:srgbClr val="000000"/>
                </a:solidFill>
                <a:latin typeface="Times New Roman" pitchFamily="18" charset="0"/>
                <a:ea typeface="Times New Roman"/>
                <a:cs typeface="Times New Roman" pitchFamily="18" charset="0"/>
              </a:rPr>
              <a:t>Evaluation – Confusion Matrix</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666" y="1228299"/>
            <a:ext cx="11273741" cy="524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98817" y="1967697"/>
            <a:ext cx="1554160" cy="544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1321090" y="2916820"/>
            <a:ext cx="523220" cy="1597307"/>
          </a:xfrm>
          <a:prstGeom prst="rect">
            <a:avLst/>
          </a:prstGeom>
          <a:noFill/>
        </p:spPr>
        <p:txBody>
          <a:bodyPr vert="vert270" wrap="square" rtlCol="0">
            <a:spAutoFit/>
          </a:bodyPr>
          <a:lstStyle/>
          <a:p>
            <a:r>
              <a:rPr lang="en-US" sz="2200" b="1" dirty="0" smtClean="0">
                <a:latin typeface="Times New Roman" pitchFamily="18" charset="0"/>
                <a:cs typeface="Times New Roman" pitchFamily="18" charset="0"/>
              </a:rPr>
              <a:t>Actual Class</a:t>
            </a:r>
            <a:endParaRPr lang="en-US" sz="2200" b="1" dirty="0">
              <a:latin typeface="Times New Roman" pitchFamily="18" charset="0"/>
              <a:cs typeface="Times New Roman" pitchFamily="18" charset="0"/>
            </a:endParaRPr>
          </a:p>
        </p:txBody>
      </p:sp>
      <p:sp>
        <p:nvSpPr>
          <p:cNvPr id="4" name="TextBox 3"/>
          <p:cNvSpPr txBox="1"/>
          <p:nvPr/>
        </p:nvSpPr>
        <p:spPr>
          <a:xfrm rot="16200000">
            <a:off x="-7697" y="3330534"/>
            <a:ext cx="1905522" cy="461665"/>
          </a:xfrm>
          <a:prstGeom prst="rect">
            <a:avLst/>
          </a:prstGeom>
          <a:noFill/>
        </p:spPr>
        <p:txBody>
          <a:bodyPr wrap="none" rtlCol="0">
            <a:spAutoFit/>
          </a:bodyPr>
          <a:lstStyle/>
          <a:p>
            <a:r>
              <a:rPr lang="en-US" sz="2400" dirty="0" smtClean="0">
                <a:latin typeface="Times New Roman" pitchFamily="18" charset="0"/>
                <a:cs typeface="Times New Roman" pitchFamily="18" charset="0"/>
              </a:rPr>
              <a:t>Recall = TP/P</a:t>
            </a:r>
            <a:endParaRPr lang="en-US" sz="2400" dirty="0">
              <a:latin typeface="Times New Roman" pitchFamily="18" charset="0"/>
              <a:cs typeface="Times New Roman" pitchFamily="18" charset="0"/>
            </a:endParaRPr>
          </a:p>
        </p:txBody>
      </p:sp>
      <p:sp>
        <p:nvSpPr>
          <p:cNvPr id="5" name="Rectangle 4"/>
          <p:cNvSpPr/>
          <p:nvPr/>
        </p:nvSpPr>
        <p:spPr>
          <a:xfrm>
            <a:off x="3333508" y="2060294"/>
            <a:ext cx="3240912" cy="1788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574421" y="2060294"/>
            <a:ext cx="3125164" cy="17709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333508" y="3849274"/>
            <a:ext cx="3240911" cy="17297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574422" y="3831220"/>
            <a:ext cx="3125164" cy="17477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699586" y="1643606"/>
            <a:ext cx="1851948" cy="39353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952976" y="5578996"/>
            <a:ext cx="9598557" cy="8102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9835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10"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DEA387-A6C8-4F5A-9FC4-C1D0836EEE42}"/>
              </a:ext>
            </a:extLst>
          </p:cNvPr>
          <p:cNvSpPr>
            <a:spLocks noGrp="1"/>
          </p:cNvSpPr>
          <p:nvPr>
            <p:ph type="title"/>
          </p:nvPr>
        </p:nvSpPr>
        <p:spPr>
          <a:xfrm>
            <a:off x="838200" y="493462"/>
            <a:ext cx="10515600" cy="752475"/>
          </a:xfrm>
        </p:spPr>
        <p:txBody>
          <a:bodyPr>
            <a:normAutofit/>
          </a:bodyPr>
          <a:lstStyle/>
          <a:p>
            <a:pPr algn="ctr"/>
            <a:r>
              <a:rPr lang="en-US" sz="4000" dirty="0">
                <a:latin typeface="Times New Roman" panose="02020603050405020304" pitchFamily="18" charset="0"/>
                <a:cs typeface="Times New Roman" panose="02020603050405020304" pitchFamily="18" charset="0"/>
              </a:rPr>
              <a:t>Supervised vs. Unsupervised Learning</a:t>
            </a:r>
          </a:p>
        </p:txBody>
      </p:sp>
      <p:sp>
        <p:nvSpPr>
          <p:cNvPr id="3" name="Content Placeholder 2">
            <a:extLst>
              <a:ext uri="{FF2B5EF4-FFF2-40B4-BE49-F238E27FC236}">
                <a16:creationId xmlns:a16="http://schemas.microsoft.com/office/drawing/2014/main" xmlns="" id="{B36B923C-67F0-45AE-9755-A460DA8BD09C}"/>
              </a:ext>
            </a:extLst>
          </p:cNvPr>
          <p:cNvSpPr>
            <a:spLocks noGrp="1"/>
          </p:cNvSpPr>
          <p:nvPr>
            <p:ph idx="1"/>
          </p:nvPr>
        </p:nvSpPr>
        <p:spPr>
          <a:xfrm>
            <a:off x="838200" y="1584993"/>
            <a:ext cx="10515600" cy="4351338"/>
          </a:xfrm>
        </p:spPr>
        <p:txBody>
          <a:bodyPr/>
          <a:lstStyle/>
          <a:p>
            <a:r>
              <a:rPr lang="en-US" b="1" dirty="0">
                <a:solidFill>
                  <a:srgbClr val="FF0000"/>
                </a:solidFill>
                <a:latin typeface="Times New Roman" pitchFamily="18" charset="0"/>
                <a:cs typeface="Times New Roman" pitchFamily="18" charset="0"/>
              </a:rPr>
              <a:t>Supervised learning (classification)</a:t>
            </a:r>
          </a:p>
          <a:p>
            <a:pPr lvl="1">
              <a:buFont typeface="Wingdings" pitchFamily="2" charset="2"/>
              <a:buChar char="v"/>
            </a:pPr>
            <a:r>
              <a:rPr lang="en-US" sz="2800" dirty="0">
                <a:latin typeface="Times New Roman" pitchFamily="18" charset="0"/>
                <a:cs typeface="Times New Roman" pitchFamily="18" charset="0"/>
              </a:rPr>
              <a:t> Supervision: The training data (observations, measurements, etc.) are accompanied by labels  indicating the class of the observations</a:t>
            </a:r>
          </a:p>
          <a:p>
            <a:pPr lvl="1">
              <a:buFont typeface="Wingdings" pitchFamily="2" charset="2"/>
              <a:buChar char="v"/>
            </a:pPr>
            <a:r>
              <a:rPr lang="en-US" sz="2800" dirty="0">
                <a:latin typeface="Times New Roman" pitchFamily="18" charset="0"/>
                <a:cs typeface="Times New Roman" pitchFamily="18" charset="0"/>
              </a:rPr>
              <a:t> New data is classified based on the training </a:t>
            </a:r>
            <a:r>
              <a:rPr lang="en-US" sz="2800" dirty="0" smtClean="0">
                <a:latin typeface="Times New Roman" pitchFamily="18" charset="0"/>
                <a:cs typeface="Times New Roman" pitchFamily="18" charset="0"/>
              </a:rPr>
              <a:t>set</a:t>
            </a:r>
          </a:p>
          <a:p>
            <a:pPr marL="457200" lvl="1" indent="0">
              <a:buNone/>
            </a:pPr>
            <a:endParaRPr lang="en-US" sz="2800" dirty="0">
              <a:latin typeface="Times New Roman" pitchFamily="18" charset="0"/>
              <a:cs typeface="Times New Roman" pitchFamily="18" charset="0"/>
            </a:endParaRPr>
          </a:p>
          <a:p>
            <a:r>
              <a:rPr lang="en-US" b="1" dirty="0">
                <a:solidFill>
                  <a:srgbClr val="0000FF"/>
                </a:solidFill>
                <a:latin typeface="Times New Roman" pitchFamily="18" charset="0"/>
                <a:cs typeface="Times New Roman" pitchFamily="18" charset="0"/>
              </a:rPr>
              <a:t>Unsupervised learning (clustering)</a:t>
            </a:r>
          </a:p>
          <a:p>
            <a:pPr lvl="1">
              <a:buFont typeface="Wingdings" pitchFamily="2" charset="2"/>
              <a:buChar char="v"/>
            </a:pPr>
            <a:r>
              <a:rPr lang="en-US" sz="2800" dirty="0">
                <a:latin typeface="Times New Roman" pitchFamily="18" charset="0"/>
                <a:cs typeface="Times New Roman" pitchFamily="18" charset="0"/>
              </a:rPr>
              <a:t> The class labels of training data are unknown</a:t>
            </a:r>
          </a:p>
          <a:p>
            <a:pPr lvl="1">
              <a:buFont typeface="Wingdings" pitchFamily="2" charset="2"/>
              <a:buChar char="v"/>
            </a:pPr>
            <a:r>
              <a:rPr lang="en-US" sz="2800" dirty="0">
                <a:latin typeface="Times New Roman" pitchFamily="18" charset="0"/>
                <a:cs typeface="Times New Roman" pitchFamily="18" charset="0"/>
              </a:rPr>
              <a:t> Given a set of measurements, observations, etc. with the aim of establishing the existence of classes or clusters in the data</a:t>
            </a:r>
          </a:p>
          <a:p>
            <a:endParaRPr lang="en-US" dirty="0"/>
          </a:p>
        </p:txBody>
      </p:sp>
    </p:spTree>
    <p:extLst>
      <p:ext uri="{BB962C8B-B14F-4D97-AF65-F5344CB8AC3E}">
        <p14:creationId xmlns:p14="http://schemas.microsoft.com/office/powerpoint/2010/main" val="2451456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19145</TotalTime>
  <Words>11722</Words>
  <Application>Microsoft Office PowerPoint</Application>
  <PresentationFormat>Custom</PresentationFormat>
  <Paragraphs>1096</Paragraphs>
  <Slides>33</Slides>
  <Notes>27</Notes>
  <HiddenSlides>0</HiddenSlides>
  <MMClips>2</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Goals</vt:lpstr>
      <vt:lpstr>A Typical Workflow</vt:lpstr>
      <vt:lpstr>Data Feature Explanation</vt:lpstr>
      <vt:lpstr>Data Preprocessing: Summary</vt:lpstr>
      <vt:lpstr>Data Preprocessing: Normalization</vt:lpstr>
      <vt:lpstr>Implementation</vt:lpstr>
      <vt:lpstr>Model Evaluation – Evaluation Measures</vt:lpstr>
      <vt:lpstr>Model Evaluation – Confusion Matrix</vt:lpstr>
      <vt:lpstr>Supervised vs. Unsupervised Learning</vt:lpstr>
      <vt:lpstr>Illustrating Classification Task </vt:lpstr>
      <vt:lpstr>Model Underfitting and Overfitting</vt:lpstr>
      <vt:lpstr>The Approach: Use a Validation Set</vt:lpstr>
      <vt:lpstr>Cross-Validation</vt:lpstr>
      <vt:lpstr>Grid Search Method</vt:lpstr>
      <vt:lpstr>Classification and Regression Trees (CART)</vt:lpstr>
      <vt:lpstr>Classification and Regression Trees (CART)</vt:lpstr>
      <vt:lpstr>Implementation 1</vt:lpstr>
      <vt:lpstr>EXERCISE 1 CART</vt:lpstr>
      <vt:lpstr>Ensemble Methods: Increasing the Accuracy</vt:lpstr>
      <vt:lpstr>Rational for Ensemble Method</vt:lpstr>
      <vt:lpstr>Ensemble Methods</vt:lpstr>
      <vt:lpstr>Random Forest</vt:lpstr>
      <vt:lpstr>Random Forest</vt:lpstr>
      <vt:lpstr>Random Forest</vt:lpstr>
      <vt:lpstr>Tree Boosting</vt:lpstr>
      <vt:lpstr>Tree Boosting</vt:lpstr>
      <vt:lpstr> Tree Boosting </vt:lpstr>
      <vt:lpstr>Tree Boosting</vt:lpstr>
      <vt:lpstr>Implementation 2</vt:lpstr>
      <vt:lpstr>EXERCISE 2 TREE BOOSTING</vt:lpstr>
      <vt:lpstr>Feature Selection: Benefits</vt:lpstr>
      <vt:lpstr>Implementation 3</vt:lpstr>
      <vt:lpstr>EXERCISE 3 FEATURE IMPORTANCE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Goals</dc:title>
  <dc:creator>Liu, Jinjie</dc:creator>
  <cp:lastModifiedBy>jliu</cp:lastModifiedBy>
  <cp:revision>479</cp:revision>
  <dcterms:created xsi:type="dcterms:W3CDTF">2018-12-19T18:43:51Z</dcterms:created>
  <dcterms:modified xsi:type="dcterms:W3CDTF">2019-01-21T21:31:31Z</dcterms:modified>
</cp:coreProperties>
</file>