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p:scale>
          <a:sx n="46" d="100"/>
          <a:sy n="46" d="100"/>
        </p:scale>
        <p:origin x="732" y="78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B54C8F6C-BE1E-4EAB-B7A0-48DE01FFAA36}">
      <dgm:prSet phldrT="[Text]" custT="1"/>
      <dgm:spPr/>
      <dgm:t>
        <a:bodyPr/>
        <a:lstStyle/>
        <a:p>
          <a:pPr>
            <a:buFont typeface="Symbol" panose="05050102010706020507" pitchFamily="18" charset="2"/>
            <a:buChar char=""/>
          </a:pPr>
          <a:r>
            <a:rPr lang="en-US" sz="1800" dirty="0">
              <a:latin typeface="+mn-lt"/>
            </a:rPr>
            <a: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b="1" i="1" dirty="0">
              <a:latin typeface="+mn-lt"/>
            </a:rPr>
            <a:t>Observation&gt;&gt; </a:t>
          </a:r>
          <a:r>
            <a:rPr lang="en-US" sz="1800" i="1" dirty="0">
              <a:latin typeface="+mn-lt"/>
            </a:rPr>
            <a:t>1.Some outliers are noticed in </a:t>
          </a:r>
          <a:r>
            <a:rPr lang="en-US" sz="1800" i="1" dirty="0" err="1">
              <a:latin typeface="+mn-lt"/>
            </a:rPr>
            <a:t>funded_amount</a:t>
          </a:r>
          <a:r>
            <a:rPr lang="en-US" sz="1800" i="1" dirty="0">
              <a:latin typeface="+mn-lt"/>
            </a:rPr>
            <a:t>. 2.Most of the funded </a:t>
          </a:r>
          <a:r>
            <a:rPr lang="en-US" sz="1800" i="1" dirty="0" err="1">
              <a:latin typeface="+mn-lt"/>
            </a:rPr>
            <a:t>imcome</a:t>
          </a:r>
          <a:r>
            <a:rPr lang="en-US" sz="1800" i="1" dirty="0">
              <a:latin typeface="+mn-lt"/>
            </a:rPr>
            <a:t> is present in 3</a:t>
          </a:r>
          <a:r>
            <a:rPr lang="en-US" sz="1800" i="1" baseline="30000" dirty="0">
              <a:latin typeface="+mn-lt"/>
            </a:rPr>
            <a:t>rd</a:t>
          </a:r>
          <a:r>
            <a:rPr lang="en-US" sz="1800" i="1" dirty="0">
              <a:latin typeface="+mn-lt"/>
            </a:rPr>
            <a:t> quartile, Median or average of funded amount  exists in 3</a:t>
          </a:r>
          <a:r>
            <a:rPr lang="en-US" sz="1800" i="1" baseline="30000" dirty="0">
              <a:latin typeface="+mn-lt"/>
            </a:rPr>
            <a:t>rd</a:t>
          </a:r>
          <a:r>
            <a:rPr lang="en-US" sz="1800" i="1" dirty="0">
              <a:latin typeface="+mn-lt"/>
            </a:rPr>
            <a:t> quartile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C032D242-8D23-4EEC-A10A-7B0691E5A409}">
      <dgm:prSet phldrT="[Text]" custT="1"/>
      <dgm:spPr/>
      <dgm:t>
        <a:bodyPr/>
        <a:lstStyle/>
        <a:p>
          <a:pPr>
            <a:buFont typeface="Symbol" panose="05050102010706020507" pitchFamily="18" charset="2"/>
            <a:buChar char=""/>
          </a:pPr>
          <a:r>
            <a:rPr lang="en-US" sz="1800" b="1" i="1" dirty="0">
              <a:latin typeface="+mn-lt"/>
            </a:rPr>
            <a:t>Observation&gt;&gt; </a:t>
          </a:r>
          <a:r>
            <a:rPr lang="en-US" sz="1800" i="1" dirty="0">
              <a:latin typeface="+mn-lt"/>
            </a:rPr>
            <a:t>1. some </a:t>
          </a:r>
          <a:r>
            <a:rPr lang="en-US" sz="1800" i="1" dirty="0" err="1">
              <a:latin typeface="+mn-lt"/>
            </a:rPr>
            <a:t>ouliers</a:t>
          </a:r>
          <a:r>
            <a:rPr lang="en-US" sz="1800" i="1" dirty="0">
              <a:latin typeface="+mn-lt"/>
            </a:rPr>
            <a:t> are noticed in installment. 2. Most of the installment and average median of installments lies in 1</a:t>
          </a:r>
          <a:r>
            <a:rPr lang="en-US" sz="1800" i="1" baseline="30000" dirty="0">
              <a:latin typeface="+mn-lt"/>
            </a:rPr>
            <a:t>st</a:t>
          </a:r>
          <a:r>
            <a:rPr lang="en-US" sz="1800" i="1" dirty="0">
              <a:latin typeface="+mn-lt"/>
            </a:rPr>
            <a:t> and 2</a:t>
          </a:r>
          <a:r>
            <a:rPr lang="en-US" sz="1800" i="1" baseline="30000" dirty="0">
              <a:latin typeface="+mn-lt"/>
            </a:rPr>
            <a:t>nd</a:t>
          </a:r>
          <a:r>
            <a:rPr lang="en-US" sz="1800" i="1" dirty="0">
              <a:latin typeface="+mn-lt"/>
            </a:rPr>
            <a:t> quartile.</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DFAB7837-7B89-44D6-8D7D-1390280C54B7}" type="pres">
      <dgm:prSet presAssocID="{B54C8F6C-BE1E-4EAB-B7A0-48DE01FFAA36}" presName="composite1" presStyleCnt="0"/>
      <dgm:spPr/>
    </dgm:pt>
    <dgm:pt modelId="{88129DD3-031E-4187-8020-19B2FC2451A5}" type="pres">
      <dgm:prSet presAssocID="{B54C8F6C-BE1E-4EAB-B7A0-48DE01FFAA36}" presName="parent1" presStyleLbl="alignNode1" presStyleIdx="0" presStyleCnt="4" custFlipHor="1" custScaleX="101010" custScaleY="915949" custLinFactNeighborX="-24182" custLinFactNeighborY="-42025">
        <dgm:presLayoutVars>
          <dgm:chMax val="1"/>
          <dgm:chPref val="1"/>
          <dgm:bulletEnabled val="1"/>
        </dgm:presLayoutVars>
      </dgm:prSet>
      <dgm:spPr/>
    </dgm:pt>
    <dgm:pt modelId="{04FD26FE-470B-4612-9D45-98E2416B608D}" type="pres">
      <dgm:prSet presAssocID="{B54C8F6C-BE1E-4EAB-B7A0-48DE01FFAA36}" presName="Childtext1" presStyleLbl="revTx" presStyleIdx="0" presStyleCnt="4">
        <dgm:presLayoutVars>
          <dgm:bulletEnabled val="1"/>
        </dgm:presLayoutVars>
      </dgm:prSet>
      <dgm:spPr/>
    </dgm:pt>
    <dgm:pt modelId="{061C906B-0772-40C7-95E3-E93C1080D8D9}" type="pres">
      <dgm:prSet presAssocID="{B54C8F6C-BE1E-4EAB-B7A0-48DE01FFAA3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96C13E79-26DE-4E7C-BF9D-5B2C08A3D165}" type="pres">
      <dgm:prSet presAssocID="{B54C8F6C-BE1E-4EAB-B7A0-48DE01FFAA36}" presName="ConnectLineEnd1" presStyleLbl="lnNode1" presStyleIdx="0" presStyleCnt="4"/>
      <dgm:spPr/>
    </dgm:pt>
    <dgm:pt modelId="{6A96EB17-6D80-463E-B8EE-663934C0E9F3}" type="pres">
      <dgm:prSet presAssocID="{B54C8F6C-BE1E-4EAB-B7A0-48DE01FFAA36}" presName="EmptyPane1" presStyleCnt="0"/>
      <dgm:spPr/>
    </dgm:pt>
    <dgm:pt modelId="{0C3EE0F9-8C8B-42E9-9B10-374DDC19FDB9}" type="pres">
      <dgm:prSet presAssocID="{C33B8BEF-A818-4A2F-A99A-E2B29895E184}" presName="spaceBetweenRectangles1" presStyleCnt="0"/>
      <dgm:spPr/>
    </dgm:pt>
    <dgm:pt modelId="{C1E8B6DC-A148-4C10-8B6F-FB5C192BAD19}" type="pres">
      <dgm:prSet presAssocID="{A4C0B4E4-70AD-4901-9E3F-7EA25DD6DAA1}" presName="composite1" presStyleCnt="0"/>
      <dgm:spPr/>
    </dgm:pt>
    <dgm:pt modelId="{897E1325-D5E8-4097-BC6B-C38788D7D243}" type="pres">
      <dgm:prSet presAssocID="{A4C0B4E4-70AD-4901-9E3F-7EA25DD6DAA1}" presName="parent1" presStyleLbl="alignNode1" presStyleIdx="1" presStyleCnt="4" custScaleX="120282" custScaleY="862072" custLinFactNeighborX="-5090" custLinFactNeighborY="52867">
        <dgm:presLayoutVars>
          <dgm:chMax val="1"/>
          <dgm:chPref val="1"/>
          <dgm:bulletEnabled val="1"/>
        </dgm:presLayoutVars>
      </dgm:prSet>
      <dgm:spPr/>
    </dgm:pt>
    <dgm:pt modelId="{936A5864-5C7F-44E2-8721-BEEC817C6F7A}" type="pres">
      <dgm:prSet presAssocID="{A4C0B4E4-70AD-4901-9E3F-7EA25DD6DAA1}" presName="Childtext1" presStyleLbl="revTx" presStyleIdx="1" presStyleCnt="4">
        <dgm:presLayoutVars>
          <dgm:bulletEnabled val="1"/>
        </dgm:presLayoutVars>
      </dgm:prSet>
      <dgm:spPr/>
    </dgm:pt>
    <dgm:pt modelId="{1F58C375-74BF-49D2-81A3-0A3774D9DAE1}" type="pres">
      <dgm:prSet presAssocID="{A4C0B4E4-70AD-4901-9E3F-7EA25DD6DAA1}"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BD6F88A7-33B4-4539-83A0-622EFE91EA64}" type="pres">
      <dgm:prSet presAssocID="{A4C0B4E4-70AD-4901-9E3F-7EA25DD6DAA1}" presName="ConnectLineEnd1" presStyleLbl="lnNode1" presStyleIdx="1" presStyleCnt="4"/>
      <dgm:spPr/>
    </dgm:pt>
    <dgm:pt modelId="{9D459CE7-9297-4327-AEC2-E59483AC64AD}" type="pres">
      <dgm:prSet presAssocID="{A4C0B4E4-70AD-4901-9E3F-7EA25DD6DAA1}" presName="EmptyPane1" presStyleCnt="0"/>
      <dgm:spPr/>
    </dgm:pt>
    <dgm:pt modelId="{BF0A26D0-835B-4073-82D4-138E27FE42E5}" type="pres">
      <dgm:prSet presAssocID="{657DB10D-2517-48AA-B970-6D815DBD4123}" presName="spaceBetweenRectangles1" presStyleCnt="0"/>
      <dgm:spPr/>
    </dgm:pt>
    <dgm:pt modelId="{963A258B-49CE-4CB1-B637-1DBBB26543A9}" type="pres">
      <dgm:prSet presAssocID="{43CBB0A2-9D75-4264-8A30-3E8974B40658}" presName="composite1" presStyleCnt="0"/>
      <dgm:spPr/>
    </dgm:pt>
    <dgm:pt modelId="{7C295B85-942C-4722-BC2C-9EC4C4A0BB18}" type="pres">
      <dgm:prSet presAssocID="{43CBB0A2-9D75-4264-8A30-3E8974B40658}" presName="parent1" presStyleLbl="alignNode1" presStyleIdx="2" presStyleCnt="4" custFlipHor="1" custScaleX="115396" custScaleY="927438" custLinFactNeighborX="15612" custLinFactNeighborY="-37440">
        <dgm:presLayoutVars>
          <dgm:chMax val="1"/>
          <dgm:chPref val="1"/>
          <dgm:bulletEnabled val="1"/>
        </dgm:presLayoutVars>
      </dgm:prSet>
      <dgm:spPr/>
    </dgm:pt>
    <dgm:pt modelId="{684408CE-35AF-4277-B82C-9A2B80FCDC38}" type="pres">
      <dgm:prSet presAssocID="{43CBB0A2-9D75-4264-8A30-3E8974B40658}" presName="Childtext1" presStyleLbl="revTx" presStyleIdx="2" presStyleCnt="4">
        <dgm:presLayoutVars>
          <dgm:bulletEnabled val="1"/>
        </dgm:presLayoutVars>
      </dgm:prSet>
      <dgm:spPr/>
    </dgm:pt>
    <dgm:pt modelId="{DE39849C-4491-4486-A195-71A24DDA0B86}" type="pres">
      <dgm:prSet presAssocID="{43CBB0A2-9D75-4264-8A30-3E8974B40658}"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E1E6B87C-0F0C-42EF-8B87-DCA7C66074A6}" type="pres">
      <dgm:prSet presAssocID="{43CBB0A2-9D75-4264-8A30-3E8974B40658}" presName="ConnectLineEnd1" presStyleLbl="lnNode1" presStyleIdx="2" presStyleCnt="4"/>
      <dgm:spPr/>
    </dgm:pt>
    <dgm:pt modelId="{C323C418-210E-43FA-A074-C1FC8CAF5868}" type="pres">
      <dgm:prSet presAssocID="{43CBB0A2-9D75-4264-8A30-3E8974B40658}" presName="EmptyPane1" presStyleCnt="0"/>
      <dgm:spPr/>
    </dgm:pt>
    <dgm:pt modelId="{638E1C37-9C61-41C5-8D5A-81F3CD438697}" type="pres">
      <dgm:prSet presAssocID="{20F77EFB-335C-4BC3-AD95-8421EDF343E6}" presName="spaceBetweenRectangles1" presStyleCnt="0"/>
      <dgm:spPr/>
    </dgm:pt>
    <dgm:pt modelId="{E0A228F7-D1CB-4995-9E11-6B276ADCB8B1}" type="pres">
      <dgm:prSet presAssocID="{C032D242-8D23-4EEC-A10A-7B0691E5A409}" presName="composite1" presStyleCnt="0"/>
      <dgm:spPr/>
    </dgm:pt>
    <dgm:pt modelId="{7CB753A8-9EBC-4437-B968-CBA858A4CC70}" type="pres">
      <dgm:prSet presAssocID="{C032D242-8D23-4EEC-A10A-7B0691E5A409}" presName="parent1" presStyleLbl="alignNode1" presStyleIdx="3" presStyleCnt="4" custScaleX="102546" custScaleY="900420" custLinFactNeighborX="36801" custLinFactNeighborY="49790">
        <dgm:presLayoutVars>
          <dgm:chMax val="1"/>
          <dgm:chPref val="1"/>
          <dgm:bulletEnabled val="1"/>
        </dgm:presLayoutVars>
      </dgm:prSet>
      <dgm:spPr/>
    </dgm:pt>
    <dgm:pt modelId="{162A7667-975C-4BE6-8B88-C792BF5C67F1}" type="pres">
      <dgm:prSet presAssocID="{C032D242-8D23-4EEC-A10A-7B0691E5A409}" presName="Childtext1" presStyleLbl="revTx" presStyleIdx="3" presStyleCnt="4">
        <dgm:presLayoutVars>
          <dgm:bulletEnabled val="1"/>
        </dgm:presLayoutVars>
      </dgm:prSet>
      <dgm:spPr/>
    </dgm:pt>
    <dgm:pt modelId="{88DBA211-96CF-4EF6-A1B2-C1844C7E45DF}" type="pres">
      <dgm:prSet presAssocID="{C032D242-8D23-4EEC-A10A-7B0691E5A409}"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C48EC667-7770-4ECD-A725-1B469520E2B1}" type="pres">
      <dgm:prSet presAssocID="{C032D242-8D23-4EEC-A10A-7B0691E5A409}" presName="ConnectLineEnd1" presStyleLbl="lnNode1" presStyleIdx="3" presStyleCnt="4"/>
      <dgm:spPr/>
    </dgm:pt>
    <dgm:pt modelId="{A48D225D-1F16-4515-841B-55D0498624B5}" type="pres">
      <dgm:prSet presAssocID="{C032D242-8D23-4EEC-A10A-7B0691E5A409}" presName="EmptyPane1" presStyleCnt="0"/>
      <dgm:spPr/>
    </dgm:pt>
  </dgm:ptLst>
  <dgm:cxnLst>
    <dgm:cxn modelId="{5E74CB62-E52E-4CEE-8AA1-9812BFC0D67E}" srcId="{E5B2E815-0D19-41DC-B01B-4D608769620A}" destId="{A4C0B4E4-70AD-4901-9E3F-7EA25DD6DAA1}" srcOrd="1" destOrd="0" parTransId="{701D9033-BAD3-4299-933F-A47AFDC2ECD0}" sibTransId="{657DB10D-2517-48AA-B970-6D815DBD4123}"/>
    <dgm:cxn modelId="{E7A59865-1D4D-4307-80E9-5BF858A3EEEB}" type="presOf" srcId="{B54C8F6C-BE1E-4EAB-B7A0-48DE01FFAA36}" destId="{88129DD3-031E-4187-8020-19B2FC2451A5}" srcOrd="0" destOrd="0" presId="urn:microsoft.com/office/officeart/2016/7/layout/RoundedRectangleTimeline"/>
    <dgm:cxn modelId="{71CA7E6B-CA2C-4945-A15D-A305C06C1F9C}" type="presOf" srcId="{C032D242-8D23-4EEC-A10A-7B0691E5A409}" destId="{7CB753A8-9EBC-4437-B968-CBA858A4CC70}" srcOrd="0" destOrd="0" presId="urn:microsoft.com/office/officeart/2016/7/layout/RoundedRectangleTimeline"/>
    <dgm:cxn modelId="{D9403C73-FB83-47D6-85AE-067D49ED63F2}" srcId="{E5B2E815-0D19-41DC-B01B-4D608769620A}" destId="{C032D242-8D23-4EEC-A10A-7B0691E5A409}" srcOrd="3" destOrd="0" parTransId="{167DA838-BF1F-42A4-81E8-806F40795A14}" sibTransId="{7EFA60CA-572D-434D-B452-A4ACBAEB4D2C}"/>
    <dgm:cxn modelId="{6DE2415A-C8D5-4204-AAAF-D8AC5E8EF732}" type="presOf" srcId="{A4C0B4E4-70AD-4901-9E3F-7EA25DD6DAA1}" destId="{897E1325-D5E8-4097-BC6B-C38788D7D243}" srcOrd="0" destOrd="0" presId="urn:microsoft.com/office/officeart/2016/7/layout/RoundedRectangleTimeline"/>
    <dgm:cxn modelId="{4D2DF581-8128-4440-9E51-29109DC6ED52}" srcId="{E5B2E815-0D19-41DC-B01B-4D608769620A}" destId="{43CBB0A2-9D75-4264-8A30-3E8974B40658}" srcOrd="2"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770CA1CC-3DDD-451E-AE83-A71CA570260C}" srcId="{E5B2E815-0D19-41DC-B01B-4D608769620A}" destId="{B54C8F6C-BE1E-4EAB-B7A0-48DE01FFAA36}" srcOrd="0" destOrd="0" parTransId="{8DE7CD45-B7C0-432E-B819-6A7D97E31315}" sibTransId="{C33B8BEF-A818-4A2F-A99A-E2B29895E184}"/>
    <dgm:cxn modelId="{905A87F9-80A7-4599-ADBD-7A5F2C0AC500}" type="presOf" srcId="{43CBB0A2-9D75-4264-8A30-3E8974B40658}" destId="{7C295B85-942C-4722-BC2C-9EC4C4A0BB18}" srcOrd="0" destOrd="0" presId="urn:microsoft.com/office/officeart/2016/7/layout/RoundedRectangleTimeline"/>
    <dgm:cxn modelId="{85B6109E-CE0B-4BE6-82B5-4F2450FCA915}" type="presParOf" srcId="{196C9F68-3606-4282-A4C6-4485F1280B5F}" destId="{DFAB7837-7B89-44D6-8D7D-1390280C54B7}" srcOrd="0" destOrd="0" presId="urn:microsoft.com/office/officeart/2016/7/layout/RoundedRectangleTimeline"/>
    <dgm:cxn modelId="{3410DC0C-25EE-42D6-8F27-39E910BB7168}" type="presParOf" srcId="{DFAB7837-7B89-44D6-8D7D-1390280C54B7}" destId="{88129DD3-031E-4187-8020-19B2FC2451A5}" srcOrd="0" destOrd="0" presId="urn:microsoft.com/office/officeart/2016/7/layout/RoundedRectangleTimeline"/>
    <dgm:cxn modelId="{7CFCBA9D-C5A0-48B7-B588-966AB0B9C390}" type="presParOf" srcId="{DFAB7837-7B89-44D6-8D7D-1390280C54B7}" destId="{04FD26FE-470B-4612-9D45-98E2416B608D}" srcOrd="1" destOrd="0" presId="urn:microsoft.com/office/officeart/2016/7/layout/RoundedRectangleTimeline"/>
    <dgm:cxn modelId="{F92F4331-1243-4FB0-86B7-040BC574EB89}" type="presParOf" srcId="{DFAB7837-7B89-44D6-8D7D-1390280C54B7}" destId="{061C906B-0772-40C7-95E3-E93C1080D8D9}" srcOrd="2" destOrd="0" presId="urn:microsoft.com/office/officeart/2016/7/layout/RoundedRectangleTimeline"/>
    <dgm:cxn modelId="{DC30011D-8EA6-46AF-B1BA-6F2977A874A3}" type="presParOf" srcId="{DFAB7837-7B89-44D6-8D7D-1390280C54B7}" destId="{96C13E79-26DE-4E7C-BF9D-5B2C08A3D165}" srcOrd="3" destOrd="0" presId="urn:microsoft.com/office/officeart/2016/7/layout/RoundedRectangleTimeline"/>
    <dgm:cxn modelId="{6861841C-7952-4572-9E8A-FE748E7FE3EC}" type="presParOf" srcId="{DFAB7837-7B89-44D6-8D7D-1390280C54B7}" destId="{6A96EB17-6D80-463E-B8EE-663934C0E9F3}" srcOrd="4" destOrd="0" presId="urn:microsoft.com/office/officeart/2016/7/layout/RoundedRectangleTimeline"/>
    <dgm:cxn modelId="{AD0C426A-7BA9-43A4-B679-A5D7B6C09A1D}" type="presParOf" srcId="{196C9F68-3606-4282-A4C6-4485F1280B5F}" destId="{0C3EE0F9-8C8B-42E9-9B10-374DDC19FDB9}" srcOrd="1" destOrd="0" presId="urn:microsoft.com/office/officeart/2016/7/layout/RoundedRectangleTimeline"/>
    <dgm:cxn modelId="{82BD04EA-39B6-4A6A-8B50-39B4A3711489}" type="presParOf" srcId="{196C9F68-3606-4282-A4C6-4485F1280B5F}" destId="{C1E8B6DC-A148-4C10-8B6F-FB5C192BAD19}" srcOrd="2" destOrd="0" presId="urn:microsoft.com/office/officeart/2016/7/layout/RoundedRectangleTimeline"/>
    <dgm:cxn modelId="{B15E8CB2-2804-4D72-A7E6-32F3DCCEFABE}" type="presParOf" srcId="{C1E8B6DC-A148-4C10-8B6F-FB5C192BAD19}" destId="{897E1325-D5E8-4097-BC6B-C38788D7D243}" srcOrd="0" destOrd="0" presId="urn:microsoft.com/office/officeart/2016/7/layout/RoundedRectangleTimeline"/>
    <dgm:cxn modelId="{AB1B942B-1423-49BD-A086-F463B7039A5C}" type="presParOf" srcId="{C1E8B6DC-A148-4C10-8B6F-FB5C192BAD19}" destId="{936A5864-5C7F-44E2-8721-BEEC817C6F7A}" srcOrd="1" destOrd="0" presId="urn:microsoft.com/office/officeart/2016/7/layout/RoundedRectangleTimeline"/>
    <dgm:cxn modelId="{B8444033-B5E5-4337-95F8-8CD157274D00}" type="presParOf" srcId="{C1E8B6DC-A148-4C10-8B6F-FB5C192BAD19}" destId="{1F58C375-74BF-49D2-81A3-0A3774D9DAE1}" srcOrd="2" destOrd="0" presId="urn:microsoft.com/office/officeart/2016/7/layout/RoundedRectangleTimeline"/>
    <dgm:cxn modelId="{77CC7474-6AD3-4C79-9A06-40D1CB1A6D67}" type="presParOf" srcId="{C1E8B6DC-A148-4C10-8B6F-FB5C192BAD19}" destId="{BD6F88A7-33B4-4539-83A0-622EFE91EA64}" srcOrd="3" destOrd="0" presId="urn:microsoft.com/office/officeart/2016/7/layout/RoundedRectangleTimeline"/>
    <dgm:cxn modelId="{0FCAC260-D943-4B8E-8413-D32DD506C5CC}" type="presParOf" srcId="{C1E8B6DC-A148-4C10-8B6F-FB5C192BAD19}" destId="{9D459CE7-9297-4327-AEC2-E59483AC64AD}" srcOrd="4" destOrd="0" presId="urn:microsoft.com/office/officeart/2016/7/layout/RoundedRectangleTimeline"/>
    <dgm:cxn modelId="{B4595BF6-74C8-45A6-987B-8D983FED9D95}" type="presParOf" srcId="{196C9F68-3606-4282-A4C6-4485F1280B5F}" destId="{BF0A26D0-835B-4073-82D4-138E27FE42E5}" srcOrd="3" destOrd="0" presId="urn:microsoft.com/office/officeart/2016/7/layout/RoundedRectangleTimeline"/>
    <dgm:cxn modelId="{83BC404F-68F3-497F-A428-D849832AA5BA}" type="presParOf" srcId="{196C9F68-3606-4282-A4C6-4485F1280B5F}" destId="{963A258B-49CE-4CB1-B637-1DBBB26543A9}" srcOrd="4" destOrd="0" presId="urn:microsoft.com/office/officeart/2016/7/layout/RoundedRectangleTimeline"/>
    <dgm:cxn modelId="{C763140B-F607-4B8C-9307-7632F578A63B}" type="presParOf" srcId="{963A258B-49CE-4CB1-B637-1DBBB26543A9}" destId="{7C295B85-942C-4722-BC2C-9EC4C4A0BB18}" srcOrd="0" destOrd="0" presId="urn:microsoft.com/office/officeart/2016/7/layout/RoundedRectangleTimeline"/>
    <dgm:cxn modelId="{59034321-315C-4878-90CD-0CF19AD0318B}" type="presParOf" srcId="{963A258B-49CE-4CB1-B637-1DBBB26543A9}" destId="{684408CE-35AF-4277-B82C-9A2B80FCDC38}" srcOrd="1" destOrd="0" presId="urn:microsoft.com/office/officeart/2016/7/layout/RoundedRectangleTimeline"/>
    <dgm:cxn modelId="{A301EFD8-6EA0-48FC-816D-54277D3D5FF3}" type="presParOf" srcId="{963A258B-49CE-4CB1-B637-1DBBB26543A9}" destId="{DE39849C-4491-4486-A195-71A24DDA0B86}" srcOrd="2" destOrd="0" presId="urn:microsoft.com/office/officeart/2016/7/layout/RoundedRectangleTimeline"/>
    <dgm:cxn modelId="{233A983E-8A7A-4F4C-A755-AD349091CA64}" type="presParOf" srcId="{963A258B-49CE-4CB1-B637-1DBBB26543A9}" destId="{E1E6B87C-0F0C-42EF-8B87-DCA7C66074A6}" srcOrd="3" destOrd="0" presId="urn:microsoft.com/office/officeart/2016/7/layout/RoundedRectangleTimeline"/>
    <dgm:cxn modelId="{411A1BA6-94C4-49D4-8C82-11A6A939CC83}" type="presParOf" srcId="{963A258B-49CE-4CB1-B637-1DBBB26543A9}" destId="{C323C418-210E-43FA-A074-C1FC8CAF5868}" srcOrd="4" destOrd="0" presId="urn:microsoft.com/office/officeart/2016/7/layout/RoundedRectangleTimeline"/>
    <dgm:cxn modelId="{3910B339-D2AE-49EB-9C7B-A1E060F04545}" type="presParOf" srcId="{196C9F68-3606-4282-A4C6-4485F1280B5F}" destId="{638E1C37-9C61-41C5-8D5A-81F3CD438697}" srcOrd="5" destOrd="0" presId="urn:microsoft.com/office/officeart/2016/7/layout/RoundedRectangleTimeline"/>
    <dgm:cxn modelId="{00F7C448-5A19-44F2-910D-634A168059D1}" type="presParOf" srcId="{196C9F68-3606-4282-A4C6-4485F1280B5F}" destId="{E0A228F7-D1CB-4995-9E11-6B276ADCB8B1}" srcOrd="6" destOrd="0" presId="urn:microsoft.com/office/officeart/2016/7/layout/RoundedRectangleTimeline"/>
    <dgm:cxn modelId="{B25A08C4-7637-4577-B764-40EDAB073002}" type="presParOf" srcId="{E0A228F7-D1CB-4995-9E11-6B276ADCB8B1}" destId="{7CB753A8-9EBC-4437-B968-CBA858A4CC70}" srcOrd="0" destOrd="0" presId="urn:microsoft.com/office/officeart/2016/7/layout/RoundedRectangleTimeline"/>
    <dgm:cxn modelId="{2B185DB0-2D64-4576-9FF4-F6A13DEB0211}" type="presParOf" srcId="{E0A228F7-D1CB-4995-9E11-6B276ADCB8B1}" destId="{162A7667-975C-4BE6-8B88-C792BF5C67F1}" srcOrd="1" destOrd="0" presId="urn:microsoft.com/office/officeart/2016/7/layout/RoundedRectangleTimeline"/>
    <dgm:cxn modelId="{B9BD3E9F-470F-472D-88E2-ECC4AA54C9FC}" type="presParOf" srcId="{E0A228F7-D1CB-4995-9E11-6B276ADCB8B1}" destId="{88DBA211-96CF-4EF6-A1B2-C1844C7E45DF}" srcOrd="2" destOrd="0" presId="urn:microsoft.com/office/officeart/2016/7/layout/RoundedRectangleTimeline"/>
    <dgm:cxn modelId="{9AA4FB93-0A92-424B-8082-4DAA9E9A2E96}" type="presParOf" srcId="{E0A228F7-D1CB-4995-9E11-6B276ADCB8B1}" destId="{C48EC667-7770-4ECD-A725-1B469520E2B1}" srcOrd="3" destOrd="0" presId="urn:microsoft.com/office/officeart/2016/7/layout/RoundedRectangleTimeline"/>
    <dgm:cxn modelId="{2F53FEBF-73CD-4F70-A929-68A81734D96A}" type="presParOf" srcId="{E0A228F7-D1CB-4995-9E11-6B276ADCB8B1}" destId="{A48D225D-1F16-4515-841B-55D0498624B5}"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29DD3-031E-4187-8020-19B2FC2451A5}">
      <dsp:nvSpPr>
        <dsp:cNvPr id="0" name=""/>
        <dsp:cNvSpPr/>
      </dsp:nvSpPr>
      <dsp:spPr>
        <a:xfrm rot="5400000" flipH="1">
          <a:off x="-780888" y="989498"/>
          <a:ext cx="4378075" cy="2399083"/>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t>
          </a:r>
        </a:p>
      </dsp:txBody>
      <dsp:txXfrm rot="5400000">
        <a:off x="208608" y="117116"/>
        <a:ext cx="2281969" cy="4143847"/>
      </dsp:txXfrm>
    </dsp:sp>
    <dsp:sp modelId="{04FD26FE-470B-4612-9D45-98E2416B608D}">
      <dsp:nvSpPr>
        <dsp:cNvPr id="0" name=""/>
        <dsp:cNvSpPr/>
      </dsp:nvSpPr>
      <dsp:spPr>
        <a:xfrm>
          <a:off x="3249" y="0"/>
          <a:ext cx="3958491" cy="1672938"/>
        </a:xfrm>
        <a:prstGeom prst="rect">
          <a:avLst/>
        </a:prstGeom>
        <a:noFill/>
        <a:ln>
          <a:noFill/>
        </a:ln>
        <a:effectLst/>
      </dsp:spPr>
      <dsp:style>
        <a:lnRef idx="0">
          <a:scrgbClr r="0" g="0" b="0"/>
        </a:lnRef>
        <a:fillRef idx="0">
          <a:scrgbClr r="0" g="0" b="0"/>
        </a:fillRef>
        <a:effectRef idx="0">
          <a:scrgbClr r="0" g="0" b="0"/>
        </a:effectRef>
        <a:fontRef idx="minor"/>
      </dsp:style>
    </dsp:sp>
    <dsp:sp modelId="{061C906B-0772-40C7-95E3-E93C1080D8D9}">
      <dsp:nvSpPr>
        <dsp:cNvPr id="0" name=""/>
        <dsp:cNvSpPr/>
      </dsp:nvSpPr>
      <dsp:spPr>
        <a:xfrm>
          <a:off x="1982494" y="1768535"/>
          <a:ext cx="0" cy="382386"/>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6C13E79-26DE-4E7C-BF9D-5B2C08A3D165}">
      <dsp:nvSpPr>
        <dsp:cNvPr id="0" name=""/>
        <dsp:cNvSpPr/>
      </dsp:nvSpPr>
      <dsp:spPr>
        <a:xfrm>
          <a:off x="1934696" y="1672938"/>
          <a:ext cx="95596" cy="9559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7E1325-D5E8-4097-BC6B-C38788D7D243}">
      <dsp:nvSpPr>
        <dsp:cNvPr id="0" name=""/>
        <dsp:cNvSpPr/>
      </dsp:nvSpPr>
      <dsp:spPr>
        <a:xfrm>
          <a:off x="2808291" y="582330"/>
          <a:ext cx="2856811" cy="4120553"/>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1" i="1" kern="1200" dirty="0">
              <a:latin typeface="+mn-lt"/>
            </a:rPr>
            <a:t>Observation&gt;&gt; </a:t>
          </a:r>
          <a:r>
            <a:rPr lang="en-US" sz="1800" i="1" kern="1200" dirty="0">
              <a:latin typeface="+mn-lt"/>
            </a:rPr>
            <a:t>1.Some outliers are noticed in </a:t>
          </a:r>
          <a:r>
            <a:rPr lang="en-US" sz="1800" i="1" kern="1200" dirty="0" err="1">
              <a:latin typeface="+mn-lt"/>
            </a:rPr>
            <a:t>funded_amount</a:t>
          </a:r>
          <a:r>
            <a:rPr lang="en-US" sz="1800" i="1" kern="1200" dirty="0">
              <a:latin typeface="+mn-lt"/>
            </a:rPr>
            <a:t>. 2.Most of the funded </a:t>
          </a:r>
          <a:r>
            <a:rPr lang="en-US" sz="1800" i="1" kern="1200" dirty="0" err="1">
              <a:latin typeface="+mn-lt"/>
            </a:rPr>
            <a:t>imcome</a:t>
          </a:r>
          <a:r>
            <a:rPr lang="en-US" sz="1800" i="1" kern="1200" dirty="0">
              <a:latin typeface="+mn-lt"/>
            </a:rPr>
            <a:t> is present in 3</a:t>
          </a:r>
          <a:r>
            <a:rPr lang="en-US" sz="1800" i="1" kern="1200" baseline="30000" dirty="0">
              <a:latin typeface="+mn-lt"/>
            </a:rPr>
            <a:t>rd</a:t>
          </a:r>
          <a:r>
            <a:rPr lang="en-US" sz="1800" i="1" kern="1200" dirty="0">
              <a:latin typeface="+mn-lt"/>
            </a:rPr>
            <a:t> quartile, Median or average of funded amount  exists in 3</a:t>
          </a:r>
          <a:r>
            <a:rPr lang="en-US" sz="1800" i="1" kern="1200" baseline="30000" dirty="0">
              <a:latin typeface="+mn-lt"/>
            </a:rPr>
            <a:t>rd</a:t>
          </a:r>
          <a:r>
            <a:rPr lang="en-US" sz="1800" i="1" kern="1200" dirty="0">
              <a:latin typeface="+mn-lt"/>
            </a:rPr>
            <a:t> quartile</a:t>
          </a:r>
        </a:p>
      </dsp:txBody>
      <dsp:txXfrm>
        <a:off x="2808291" y="582330"/>
        <a:ext cx="2856811" cy="4120553"/>
      </dsp:txXfrm>
    </dsp:sp>
    <dsp:sp modelId="{936A5864-5C7F-44E2-8721-BEEC817C6F7A}">
      <dsp:nvSpPr>
        <dsp:cNvPr id="0" name=""/>
        <dsp:cNvSpPr/>
      </dsp:nvSpPr>
      <dsp:spPr>
        <a:xfrm>
          <a:off x="2378344" y="3106886"/>
          <a:ext cx="3958491" cy="1672938"/>
        </a:xfrm>
        <a:prstGeom prst="rect">
          <a:avLst/>
        </a:prstGeom>
        <a:noFill/>
        <a:ln>
          <a:noFill/>
        </a:ln>
        <a:effectLst/>
      </dsp:spPr>
      <dsp:style>
        <a:lnRef idx="0">
          <a:scrgbClr r="0" g="0" b="0"/>
        </a:lnRef>
        <a:fillRef idx="0">
          <a:scrgbClr r="0" g="0" b="0"/>
        </a:fillRef>
        <a:effectRef idx="0">
          <a:scrgbClr r="0" g="0" b="0"/>
        </a:effectRef>
        <a:fontRef idx="minor"/>
      </dsp:style>
    </dsp:sp>
    <dsp:sp modelId="{1F58C375-74BF-49D2-81A3-0A3774D9DAE1}">
      <dsp:nvSpPr>
        <dsp:cNvPr id="0" name=""/>
        <dsp:cNvSpPr/>
      </dsp:nvSpPr>
      <dsp:spPr>
        <a:xfrm>
          <a:off x="4357589" y="2628903"/>
          <a:ext cx="0" cy="382386"/>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BD6F88A7-33B4-4539-83A0-622EFE91EA64}">
      <dsp:nvSpPr>
        <dsp:cNvPr id="0" name=""/>
        <dsp:cNvSpPr/>
      </dsp:nvSpPr>
      <dsp:spPr>
        <a:xfrm>
          <a:off x="4309791" y="3011289"/>
          <a:ext cx="95596" cy="95596"/>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295B85-942C-4722-BC2C-9EC4C4A0BB18}">
      <dsp:nvSpPr>
        <dsp:cNvPr id="0" name=""/>
        <dsp:cNvSpPr/>
      </dsp:nvSpPr>
      <dsp:spPr>
        <a:xfrm flipH="1">
          <a:off x="5733102" y="0"/>
          <a:ext cx="2740764" cy="4432991"/>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5733102" y="0"/>
        <a:ext cx="2740764" cy="4432991"/>
      </dsp:txXfrm>
    </dsp:sp>
    <dsp:sp modelId="{684408CE-35AF-4277-B82C-9A2B80FCDC38}">
      <dsp:nvSpPr>
        <dsp:cNvPr id="0" name=""/>
        <dsp:cNvSpPr/>
      </dsp:nvSpPr>
      <dsp:spPr>
        <a:xfrm>
          <a:off x="4753439" y="0"/>
          <a:ext cx="3958491" cy="1672938"/>
        </a:xfrm>
        <a:prstGeom prst="rect">
          <a:avLst/>
        </a:prstGeom>
        <a:noFill/>
        <a:ln>
          <a:noFill/>
        </a:ln>
        <a:effectLst/>
      </dsp:spPr>
      <dsp:style>
        <a:lnRef idx="0">
          <a:scrgbClr r="0" g="0" b="0"/>
        </a:lnRef>
        <a:fillRef idx="0">
          <a:scrgbClr r="0" g="0" b="0"/>
        </a:fillRef>
        <a:effectRef idx="0">
          <a:scrgbClr r="0" g="0" b="0"/>
        </a:effectRef>
        <a:fontRef idx="minor"/>
      </dsp:style>
    </dsp:sp>
    <dsp:sp modelId="{DE39849C-4491-4486-A195-71A24DDA0B86}">
      <dsp:nvSpPr>
        <dsp:cNvPr id="0" name=""/>
        <dsp:cNvSpPr/>
      </dsp:nvSpPr>
      <dsp:spPr>
        <a:xfrm>
          <a:off x="6732685" y="1768535"/>
          <a:ext cx="0" cy="382386"/>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E1E6B87C-0F0C-42EF-8B87-DCA7C66074A6}">
      <dsp:nvSpPr>
        <dsp:cNvPr id="0" name=""/>
        <dsp:cNvSpPr/>
      </dsp:nvSpPr>
      <dsp:spPr>
        <a:xfrm>
          <a:off x="6684886" y="1672938"/>
          <a:ext cx="95596" cy="95596"/>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753A8-9EBC-4437-B968-CBA858A4CC70}">
      <dsp:nvSpPr>
        <dsp:cNvPr id="0" name=""/>
        <dsp:cNvSpPr/>
      </dsp:nvSpPr>
      <dsp:spPr>
        <a:xfrm rot="5400000">
          <a:off x="7720567" y="1410117"/>
          <a:ext cx="4303850" cy="2435564"/>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b="1" i="1" kern="1200" dirty="0">
              <a:latin typeface="+mn-lt"/>
            </a:rPr>
            <a:t>Observation&gt;&gt; </a:t>
          </a:r>
          <a:r>
            <a:rPr lang="en-US" sz="1800" i="1" kern="1200" dirty="0">
              <a:latin typeface="+mn-lt"/>
            </a:rPr>
            <a:t>1. some </a:t>
          </a:r>
          <a:r>
            <a:rPr lang="en-US" sz="1800" i="1" kern="1200" dirty="0" err="1">
              <a:latin typeface="+mn-lt"/>
            </a:rPr>
            <a:t>ouliers</a:t>
          </a:r>
          <a:r>
            <a:rPr lang="en-US" sz="1800" i="1" kern="1200" dirty="0">
              <a:latin typeface="+mn-lt"/>
            </a:rPr>
            <a:t> are noticed in installment. 2. Most of the installment and average median of installments lies in 1</a:t>
          </a:r>
          <a:r>
            <a:rPr lang="en-US" sz="1800" i="1" kern="1200" baseline="30000" dirty="0">
              <a:latin typeface="+mn-lt"/>
            </a:rPr>
            <a:t>st</a:t>
          </a:r>
          <a:r>
            <a:rPr lang="en-US" sz="1800" i="1" kern="1200" dirty="0">
              <a:latin typeface="+mn-lt"/>
            </a:rPr>
            <a:t> and 2</a:t>
          </a:r>
          <a:r>
            <a:rPr lang="en-US" sz="1800" i="1" kern="1200" baseline="30000" dirty="0">
              <a:latin typeface="+mn-lt"/>
            </a:rPr>
            <a:t>nd</a:t>
          </a:r>
          <a:r>
            <a:rPr lang="en-US" sz="1800" i="1" kern="1200" dirty="0">
              <a:latin typeface="+mn-lt"/>
            </a:rPr>
            <a:t> quartile.</a:t>
          </a:r>
        </a:p>
      </dsp:txBody>
      <dsp:txXfrm rot="-5400000">
        <a:off x="8654710" y="594868"/>
        <a:ext cx="2316670" cy="4066062"/>
      </dsp:txXfrm>
    </dsp:sp>
    <dsp:sp modelId="{162A7667-975C-4BE6-8B88-C792BF5C67F1}">
      <dsp:nvSpPr>
        <dsp:cNvPr id="0" name=""/>
        <dsp:cNvSpPr/>
      </dsp:nvSpPr>
      <dsp:spPr>
        <a:xfrm>
          <a:off x="7128534" y="3106886"/>
          <a:ext cx="3958491" cy="1672938"/>
        </a:xfrm>
        <a:prstGeom prst="rect">
          <a:avLst/>
        </a:prstGeom>
        <a:noFill/>
        <a:ln>
          <a:noFill/>
        </a:ln>
        <a:effectLst/>
      </dsp:spPr>
      <dsp:style>
        <a:lnRef idx="0">
          <a:scrgbClr r="0" g="0" b="0"/>
        </a:lnRef>
        <a:fillRef idx="0">
          <a:scrgbClr r="0" g="0" b="0"/>
        </a:fillRef>
        <a:effectRef idx="0">
          <a:scrgbClr r="0" g="0" b="0"/>
        </a:effectRef>
        <a:fontRef idx="minor"/>
      </dsp:style>
    </dsp:sp>
    <dsp:sp modelId="{88DBA211-96CF-4EF6-A1B2-C1844C7E45DF}">
      <dsp:nvSpPr>
        <dsp:cNvPr id="0" name=""/>
        <dsp:cNvSpPr/>
      </dsp:nvSpPr>
      <dsp:spPr>
        <a:xfrm>
          <a:off x="9107780" y="2628903"/>
          <a:ext cx="0" cy="382386"/>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C48EC667-7770-4ECD-A725-1B469520E2B1}">
      <dsp:nvSpPr>
        <dsp:cNvPr id="0" name=""/>
        <dsp:cNvSpPr/>
      </dsp:nvSpPr>
      <dsp:spPr>
        <a:xfrm>
          <a:off x="9059981" y="3011289"/>
          <a:ext cx="95596" cy="95596"/>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A756A5F8-51A5-4DEB-8876-D33701EDB0F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438095" cy="518095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vinaypratap/lending-club-case-study-1#:~:text=Problem%20Statement%20%2D%20Lending%20Club%20Case%20Study&amp;text=%23%20The%20aim%20is%20to%20identify,a%20higher%20interest%20rate%2C%20etc." TargetMode="External"/><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EDA LENDING CLUB CASE STUDY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9939"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pPr marL="0" indent="0"/>
            <a:r>
              <a:rPr lang="en-US" b="1" i="1" u="sng" dirty="0">
                <a:solidFill>
                  <a:srgbClr val="FFFF00">
                    <a:alpha val="60000"/>
                  </a:srgbClr>
                </a:solidFill>
              </a:rPr>
              <a:t>-  Anindita Das</a:t>
            </a:r>
          </a:p>
          <a:p>
            <a:pPr marL="0" indent="0"/>
            <a:r>
              <a:rPr lang="en-US" b="1" i="1" u="sng" dirty="0">
                <a:solidFill>
                  <a:srgbClr val="FFFF00">
                    <a:alpha val="60000"/>
                  </a:srgbClr>
                </a:solidFill>
              </a:rPr>
              <a:t>-  Ranveer Singh</a:t>
            </a:r>
          </a:p>
          <a:p>
            <a:r>
              <a:rPr lang="en-US" dirty="0"/>
              <a:t>- </a:t>
            </a:r>
            <a:r>
              <a:rPr lang="en-US" b="1" i="1" dirty="0">
                <a:solidFill>
                  <a:srgbClr val="FFC000">
                    <a:alpha val="60000"/>
                  </a:srgbClr>
                </a:solidFill>
              </a:rPr>
              <a:t>Submitted On : 08-06-2022</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fontScale="90000"/>
          </a:bodyPr>
          <a:lstStyle/>
          <a:p>
            <a:r>
              <a:rPr lang="en-US" dirty="0">
                <a:solidFill>
                  <a:schemeClr val="accent4"/>
                </a:solidFill>
              </a:rPr>
              <a:t>Correlation1 observation:</a:t>
            </a:r>
            <a:br>
              <a:rPr lang="en-US" dirty="0"/>
            </a:br>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3616036"/>
            <a:ext cx="5429114" cy="2326889"/>
          </a:xfrm>
        </p:spPr>
        <p:txBody>
          <a:bodyPr/>
          <a:lstStyle/>
          <a:p>
            <a:endParaRPr lang="en-US"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149926"/>
            <a:ext cx="5436392" cy="1656715"/>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7107382" y="549275"/>
            <a:ext cx="4541032" cy="5759450"/>
          </a:xfrm>
        </p:spPr>
        <p:txBody>
          <a:bodyPr/>
          <a:lstStyle/>
          <a:p>
            <a:pPr marL="0" indent="0">
              <a:buNone/>
            </a:pPr>
            <a:endParaRPr lang="en-US" sz="2800" dirty="0">
              <a:solidFill>
                <a:schemeClr val="accent6">
                  <a:lumMod val="20000"/>
                  <a:lumOff val="80000"/>
                  <a:alpha val="60000"/>
                </a:schemeClr>
              </a:solidFill>
            </a:endParaRPr>
          </a:p>
          <a:p>
            <a:r>
              <a:rPr lang="en-US" dirty="0">
                <a:solidFill>
                  <a:schemeClr val="accent6">
                    <a:lumMod val="20000"/>
                    <a:lumOff val="80000"/>
                    <a:alpha val="60000"/>
                  </a:schemeClr>
                </a:solidFill>
              </a:rPr>
              <a:t>Observation: </a:t>
            </a:r>
          </a:p>
          <a:p>
            <a:pPr marL="0" indent="0">
              <a:buNone/>
            </a:pPr>
            <a:r>
              <a:rPr lang="en-US" dirty="0">
                <a:solidFill>
                  <a:schemeClr val="accent6">
                    <a:lumMod val="20000"/>
                    <a:lumOff val="80000"/>
                    <a:alpha val="60000"/>
                  </a:schemeClr>
                </a:solidFill>
              </a:rPr>
              <a:t>1. Here is the correlation between </a:t>
            </a:r>
            <a:r>
              <a:rPr lang="en-US" dirty="0" err="1">
                <a:solidFill>
                  <a:schemeClr val="accent6">
                    <a:lumMod val="20000"/>
                    <a:lumOff val="80000"/>
                    <a:alpha val="60000"/>
                  </a:schemeClr>
                </a:solidFill>
              </a:rPr>
              <a:t>loan_amount</a:t>
            </a:r>
            <a:r>
              <a:rPr lang="en-US" dirty="0">
                <a:solidFill>
                  <a:schemeClr val="accent6">
                    <a:lumMod val="20000"/>
                    <a:lumOff val="80000"/>
                    <a:alpha val="60000"/>
                  </a:schemeClr>
                </a:solidFill>
              </a:rPr>
              <a:t> and installment. As the plot line going upside , it means installment and loan </a:t>
            </a:r>
            <a:r>
              <a:rPr lang="en-US" dirty="0" err="1">
                <a:solidFill>
                  <a:schemeClr val="accent6">
                    <a:lumMod val="20000"/>
                    <a:lumOff val="80000"/>
                    <a:alpha val="60000"/>
                  </a:schemeClr>
                </a:solidFill>
              </a:rPr>
              <a:t>amnt</a:t>
            </a:r>
            <a:r>
              <a:rPr lang="en-US" dirty="0">
                <a:solidFill>
                  <a:schemeClr val="accent6">
                    <a:lumMod val="20000"/>
                    <a:lumOff val="80000"/>
                    <a:alpha val="60000"/>
                  </a:schemeClr>
                </a:solidFill>
              </a:rPr>
              <a:t> co relation is good.</a:t>
            </a:r>
          </a:p>
          <a:p>
            <a:r>
              <a:rPr lang="en-US" dirty="0">
                <a:solidFill>
                  <a:schemeClr val="accent6">
                    <a:lumMod val="20000"/>
                    <a:lumOff val="80000"/>
                    <a:alpha val="60000"/>
                  </a:schemeClr>
                </a:solidFill>
              </a:rPr>
              <a:t>2. If loan amount increase in market then installment also increase proportionally in market.</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097FE11F-4177-4AE4-B717-796E9023C331}"/>
              </a:ext>
            </a:extLst>
          </p:cNvPr>
          <p:cNvPicPr>
            <a:picLocks noChangeAspect="1"/>
          </p:cNvPicPr>
          <p:nvPr/>
        </p:nvPicPr>
        <p:blipFill>
          <a:blip r:embed="rId3"/>
          <a:stretch>
            <a:fillRect/>
          </a:stretch>
        </p:blipFill>
        <p:spPr>
          <a:xfrm>
            <a:off x="543584" y="1321950"/>
            <a:ext cx="5995761" cy="4986775"/>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531379"/>
          </a:xfrm>
        </p:spPr>
        <p:txBody>
          <a:bodyPr/>
          <a:lstStyle/>
          <a:p>
            <a:r>
              <a:rPr lang="en-US" dirty="0"/>
              <a:t>Correlation2 observation: </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a:bodyPr>
          <a:lstStyle/>
          <a:p>
            <a:pPr lvl="0"/>
            <a:endParaRPr lang="en-US" dirty="0"/>
          </a:p>
          <a:p>
            <a:endParaRPr lang="en-US" dirty="0"/>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1274618"/>
            <a:ext cx="3508755" cy="2675121"/>
          </a:xfrm>
        </p:spPr>
        <p:txBody>
          <a:bodyPr>
            <a:normAutofit/>
          </a:bodyPr>
          <a:lstStyle/>
          <a:p>
            <a:pPr lvl="0"/>
            <a:r>
              <a:rPr lang="en-US" b="1" dirty="0"/>
              <a:t>.</a:t>
            </a:r>
            <a:r>
              <a:rPr lang="en-US" b="1" dirty="0">
                <a:solidFill>
                  <a:schemeClr val="accent3">
                    <a:lumMod val="20000"/>
                    <a:lumOff val="80000"/>
                    <a:alpha val="60000"/>
                  </a:schemeClr>
                </a:solidFill>
              </a:rPr>
              <a:t>Observation </a:t>
            </a:r>
            <a:r>
              <a:rPr lang="en-US" b="1" dirty="0" err="1">
                <a:solidFill>
                  <a:schemeClr val="accent3">
                    <a:lumMod val="20000"/>
                    <a:lumOff val="80000"/>
                    <a:alpha val="60000"/>
                  </a:schemeClr>
                </a:solidFill>
              </a:rPr>
              <a:t>loan_amnt</a:t>
            </a:r>
            <a:r>
              <a:rPr lang="en-US" b="1" dirty="0">
                <a:solidFill>
                  <a:schemeClr val="accent3">
                    <a:lumMod val="20000"/>
                    <a:lumOff val="80000"/>
                    <a:alpha val="60000"/>
                  </a:schemeClr>
                </a:solidFill>
              </a:rPr>
              <a:t> vs </a:t>
            </a:r>
            <a:r>
              <a:rPr lang="en-US" b="1" dirty="0" err="1">
                <a:solidFill>
                  <a:schemeClr val="accent3">
                    <a:lumMod val="20000"/>
                    <a:lumOff val="80000"/>
                    <a:alpha val="60000"/>
                  </a:schemeClr>
                </a:solidFill>
              </a:rPr>
              <a:t>funded_amnt</a:t>
            </a:r>
            <a:r>
              <a:rPr lang="en-US" b="1" dirty="0">
                <a:solidFill>
                  <a:schemeClr val="accent3">
                    <a:lumMod val="20000"/>
                    <a:lumOff val="80000"/>
                    <a:alpha val="60000"/>
                  </a:schemeClr>
                </a:solidFill>
              </a:rPr>
              <a:t>: As the plot is going upside it means loan amount and funded amount correlation is good and direct proportional to each other. If </a:t>
            </a:r>
            <a:r>
              <a:rPr lang="en-US" b="1" dirty="0" err="1">
                <a:solidFill>
                  <a:schemeClr val="accent3">
                    <a:lumMod val="20000"/>
                    <a:lumOff val="80000"/>
                    <a:alpha val="60000"/>
                  </a:schemeClr>
                </a:solidFill>
              </a:rPr>
              <a:t>funded_amount</a:t>
            </a:r>
            <a:r>
              <a:rPr lang="en-US" b="1" dirty="0">
                <a:solidFill>
                  <a:schemeClr val="accent3">
                    <a:lumMod val="20000"/>
                    <a:lumOff val="80000"/>
                    <a:alpha val="60000"/>
                  </a:schemeClr>
                </a:solidFill>
              </a:rPr>
              <a:t> decrease then loan amount will be also decreased and vice versa.</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4412743" y="4059383"/>
            <a:ext cx="3291360" cy="2675120"/>
          </a:xfrm>
        </p:spPr>
        <p:txBody>
          <a:bodyPr>
            <a:normAutofit/>
          </a:bodyPr>
          <a:lstStyle/>
          <a:p>
            <a:pPr lvl="0"/>
            <a:r>
              <a:rPr lang="en-US" b="1" dirty="0">
                <a:solidFill>
                  <a:schemeClr val="accent2">
                    <a:lumMod val="40000"/>
                    <a:lumOff val="60000"/>
                    <a:alpha val="60000"/>
                  </a:schemeClr>
                </a:solidFill>
              </a:rPr>
              <a:t>Observation loan amount vs </a:t>
            </a:r>
            <a:r>
              <a:rPr lang="en-US" b="1" dirty="0" err="1">
                <a:solidFill>
                  <a:schemeClr val="accent2">
                    <a:lumMod val="40000"/>
                    <a:lumOff val="60000"/>
                    <a:alpha val="60000"/>
                  </a:schemeClr>
                </a:solidFill>
              </a:rPr>
              <a:t>member_id</a:t>
            </a:r>
            <a:r>
              <a:rPr lang="en-US" b="1" dirty="0">
                <a:solidFill>
                  <a:schemeClr val="accent2">
                    <a:lumMod val="40000"/>
                    <a:lumOff val="60000"/>
                    <a:alpha val="60000"/>
                  </a:schemeClr>
                </a:solidFill>
              </a:rPr>
              <a:t>: here we can see almost stable straight line where member id denote member count . If loan amount increase then possibilities to </a:t>
            </a:r>
            <a:r>
              <a:rPr lang="en-US" b="1" dirty="0" err="1">
                <a:solidFill>
                  <a:schemeClr val="accent2">
                    <a:lumMod val="40000"/>
                    <a:lumOff val="60000"/>
                    <a:alpha val="60000"/>
                  </a:schemeClr>
                </a:solidFill>
              </a:rPr>
              <a:t>member_id</a:t>
            </a:r>
            <a:r>
              <a:rPr lang="en-US" b="1" dirty="0">
                <a:solidFill>
                  <a:schemeClr val="accent2">
                    <a:lumMod val="40000"/>
                    <a:lumOff val="60000"/>
                    <a:alpha val="60000"/>
                  </a:schemeClr>
                </a:solidFill>
              </a:rPr>
              <a:t> count increases in that datasheets.</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pic>
        <p:nvPicPr>
          <p:cNvPr id="3" name="Picture 2">
            <a:extLst>
              <a:ext uri="{FF2B5EF4-FFF2-40B4-BE49-F238E27FC236}">
                <a16:creationId xmlns:a16="http://schemas.microsoft.com/office/drawing/2014/main" id="{4E610E71-6A9A-49E9-9B7F-1161657ED70A}"/>
              </a:ext>
            </a:extLst>
          </p:cNvPr>
          <p:cNvPicPr>
            <a:picLocks noChangeAspect="1"/>
          </p:cNvPicPr>
          <p:nvPr/>
        </p:nvPicPr>
        <p:blipFill>
          <a:blip r:embed="rId2"/>
          <a:stretch>
            <a:fillRect/>
          </a:stretch>
        </p:blipFill>
        <p:spPr>
          <a:xfrm>
            <a:off x="415637" y="1274618"/>
            <a:ext cx="3636606" cy="5232594"/>
          </a:xfrm>
          <a:prstGeom prst="rect">
            <a:avLst/>
          </a:prstGeom>
        </p:spPr>
      </p:pic>
      <p:pic>
        <p:nvPicPr>
          <p:cNvPr id="5" name="Picture 4">
            <a:extLst>
              <a:ext uri="{FF2B5EF4-FFF2-40B4-BE49-F238E27FC236}">
                <a16:creationId xmlns:a16="http://schemas.microsoft.com/office/drawing/2014/main" id="{E5B3249C-9277-4AF2-9B23-8EE522CB2EBA}"/>
              </a:ext>
            </a:extLst>
          </p:cNvPr>
          <p:cNvPicPr>
            <a:picLocks noChangeAspect="1"/>
          </p:cNvPicPr>
          <p:nvPr/>
        </p:nvPicPr>
        <p:blipFill>
          <a:blip r:embed="rId3"/>
          <a:stretch>
            <a:fillRect/>
          </a:stretch>
        </p:blipFill>
        <p:spPr>
          <a:xfrm>
            <a:off x="8210829" y="1080655"/>
            <a:ext cx="3726914" cy="5580444"/>
          </a:xfrm>
          <a:prstGeom prst="rect">
            <a:avLst/>
          </a:prstGeom>
        </p:spPr>
      </p:pic>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rot="19880570">
            <a:off x="5668103" y="1607128"/>
            <a:ext cx="5346261" cy="689698"/>
          </a:xfrm>
        </p:spPr>
        <p:txBody>
          <a:bodyPr/>
          <a:lstStyle/>
          <a:p>
            <a:r>
              <a:rPr lang="en-US" sz="2000" dirty="0" err="1"/>
              <a:t>Loan_amnt</a:t>
            </a:r>
            <a:r>
              <a:rPr lang="en-US" sz="2000" dirty="0"/>
              <a:t> VS installment heatmap:</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180109"/>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830168" y="4267199"/>
            <a:ext cx="6124709" cy="2223377"/>
          </a:xfrm>
        </p:spPr>
        <p:txBody>
          <a:bodyPr>
            <a:normAutofit fontScale="85000" lnSpcReduction="20000"/>
          </a:bodyPr>
          <a:lstStyle/>
          <a:p>
            <a:r>
              <a:rPr lang="en-US" b="0" i="0" dirty="0">
                <a:solidFill>
                  <a:srgbClr val="CCE8DA"/>
                </a:solidFill>
                <a:effectLst/>
                <a:latin typeface="arial" panose="020B0604020202020204" pitchFamily="34" charset="0"/>
              </a:rPr>
              <a:t>A website heat map is </a:t>
            </a:r>
            <a:r>
              <a:rPr lang="en-US" b="1" i="0" dirty="0">
                <a:solidFill>
                  <a:srgbClr val="CCE8DA"/>
                </a:solidFill>
                <a:effectLst/>
                <a:latin typeface="arial" panose="020B0604020202020204" pitchFamily="34" charset="0"/>
              </a:rPr>
              <a:t>an aggregated visualization of user mouse movement, scrolling, clicks, and taps</a:t>
            </a:r>
            <a:r>
              <a:rPr lang="en-US" b="0" i="0" dirty="0">
                <a:solidFill>
                  <a:srgbClr val="CCE8DA"/>
                </a:solidFill>
                <a:effectLst/>
                <a:latin typeface="arial" panose="020B0604020202020204" pitchFamily="34" charset="0"/>
              </a:rPr>
              <a:t>. Heat maps are used by designers, UX specialists, and marketers to discover website usage patterns and make data-informed optimizations to increase conversion rate and </a:t>
            </a:r>
            <a:r>
              <a:rPr lang="en-US" b="0" i="0" dirty="0" err="1">
                <a:solidFill>
                  <a:srgbClr val="CCE8DA"/>
                </a:solidFill>
                <a:effectLst/>
                <a:latin typeface="arial" panose="020B0604020202020204" pitchFamily="34" charset="0"/>
              </a:rPr>
              <a:t>revenue.Here</a:t>
            </a:r>
            <a:r>
              <a:rPr lang="en-US" b="0" i="0" dirty="0">
                <a:solidFill>
                  <a:srgbClr val="CCE8DA"/>
                </a:solidFill>
                <a:effectLst/>
                <a:latin typeface="arial" panose="020B0604020202020204" pitchFamily="34" charset="0"/>
              </a:rPr>
              <a:t> loan amount with installment and loan amount with member id correlation is directly proportion which </a:t>
            </a:r>
            <a:r>
              <a:rPr lang="en-US" b="0" i="0" dirty="0" err="1">
                <a:solidFill>
                  <a:srgbClr val="CCE8DA"/>
                </a:solidFill>
                <a:effectLst/>
                <a:latin typeface="arial" panose="020B0604020202020204" pitchFamily="34" charset="0"/>
              </a:rPr>
              <a:t>mainsion</a:t>
            </a:r>
            <a:r>
              <a:rPr lang="en-US" b="0" i="0" dirty="0">
                <a:solidFill>
                  <a:srgbClr val="CCE8DA"/>
                </a:solidFill>
                <a:effectLst/>
                <a:latin typeface="arial" panose="020B0604020202020204" pitchFamily="34" charset="0"/>
              </a:rPr>
              <a:t> with that heat map </a:t>
            </a:r>
            <a:r>
              <a:rPr lang="en-US" b="0" i="0" dirty="0" err="1">
                <a:solidFill>
                  <a:srgbClr val="CCE8DA"/>
                </a:solidFill>
                <a:effectLst/>
                <a:latin typeface="arial" panose="020B0604020202020204" pitchFamily="34" charset="0"/>
              </a:rPr>
              <a:t>colour</a:t>
            </a:r>
            <a:r>
              <a:rPr lang="en-US" b="0" i="0" dirty="0">
                <a:solidFill>
                  <a:srgbClr val="CCE8DA"/>
                </a:solidFill>
                <a:effectLst/>
                <a:latin typeface="arial" panose="020B0604020202020204" pitchFamily="34" charset="0"/>
              </a:rPr>
              <a:t> variance darkest to lightest </a:t>
            </a:r>
            <a:r>
              <a:rPr lang="en-US" b="0" i="0" dirty="0" err="1">
                <a:solidFill>
                  <a:srgbClr val="CCE8DA"/>
                </a:solidFill>
                <a:effectLst/>
                <a:latin typeface="arial" panose="020B0604020202020204" pitchFamily="34" charset="0"/>
              </a:rPr>
              <a:t>colour</a:t>
            </a:r>
            <a:r>
              <a:rPr lang="en-US" b="0" i="0" dirty="0">
                <a:solidFill>
                  <a:srgbClr val="CCE8DA"/>
                </a:solidFill>
                <a:effectLst/>
                <a:latin typeface="arial" panose="020B0604020202020204" pitchFamily="34" charset="0"/>
              </a:rPr>
              <a:t> density. We can find compatibility between 2 </a:t>
            </a:r>
            <a:r>
              <a:rPr lang="en-US" b="0" i="0" dirty="0" err="1">
                <a:solidFill>
                  <a:srgbClr val="CCE8DA"/>
                </a:solidFill>
                <a:effectLst/>
                <a:latin typeface="arial" panose="020B0604020202020204" pitchFamily="34" charset="0"/>
              </a:rPr>
              <a:t>varriables</a:t>
            </a:r>
            <a:r>
              <a:rPr lang="en-US" b="0" i="0" dirty="0">
                <a:solidFill>
                  <a:srgbClr val="CCE8DA"/>
                </a:solidFill>
                <a:effectLst/>
                <a:latin typeface="arial" panose="020B0604020202020204" pitchFamily="34" charset="0"/>
              </a:rPr>
              <a:t> also.</a:t>
            </a:r>
            <a:endParaRPr lang="en-US" dirty="0">
              <a:solidFill>
                <a:srgbClr val="CCE8DA"/>
              </a:solidFill>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3" name="Picture 2">
            <a:extLst>
              <a:ext uri="{FF2B5EF4-FFF2-40B4-BE49-F238E27FC236}">
                <a16:creationId xmlns:a16="http://schemas.microsoft.com/office/drawing/2014/main" id="{7C061605-1251-4C52-A676-FE9DFC5D0D58}"/>
              </a:ext>
            </a:extLst>
          </p:cNvPr>
          <p:cNvPicPr>
            <a:picLocks noChangeAspect="1"/>
          </p:cNvPicPr>
          <p:nvPr/>
        </p:nvPicPr>
        <p:blipFill>
          <a:blip r:embed="rId4"/>
          <a:stretch>
            <a:fillRect/>
          </a:stretch>
        </p:blipFill>
        <p:spPr>
          <a:xfrm>
            <a:off x="237122" y="543413"/>
            <a:ext cx="5193859" cy="2885587"/>
          </a:xfrm>
          <a:prstGeom prst="rect">
            <a:avLst/>
          </a:prstGeom>
        </p:spPr>
      </p:pic>
      <p:pic>
        <p:nvPicPr>
          <p:cNvPr id="9" name="Picture 8">
            <a:extLst>
              <a:ext uri="{FF2B5EF4-FFF2-40B4-BE49-F238E27FC236}">
                <a16:creationId xmlns:a16="http://schemas.microsoft.com/office/drawing/2014/main" id="{E2BEAC2E-3A7E-4304-9815-98D7CA912257}"/>
              </a:ext>
            </a:extLst>
          </p:cNvPr>
          <p:cNvPicPr>
            <a:picLocks noChangeAspect="1"/>
          </p:cNvPicPr>
          <p:nvPr/>
        </p:nvPicPr>
        <p:blipFill>
          <a:blip r:embed="rId5"/>
          <a:stretch>
            <a:fillRect/>
          </a:stretch>
        </p:blipFill>
        <p:spPr>
          <a:xfrm>
            <a:off x="237122" y="3792304"/>
            <a:ext cx="5193859" cy="2522283"/>
          </a:xfrm>
          <a:prstGeom prst="rect">
            <a:avLst/>
          </a:prstGeom>
        </p:spPr>
      </p:pic>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64718" y="549274"/>
            <a:ext cx="5437187" cy="4687743"/>
          </a:xfrm>
        </p:spPr>
        <p:txBody>
          <a:bodyPr/>
          <a:lstStyle/>
          <a:p>
            <a:r>
              <a:rPr lang="en-US" sz="1600" i="1" dirty="0"/>
              <a:t>Conclusion:</a:t>
            </a:r>
            <a:br>
              <a:rPr lang="en-US" sz="1600" i="1" dirty="0"/>
            </a:br>
            <a:r>
              <a:rPr lang="en-US" sz="1600" i="1" dirty="0"/>
              <a:t>- #1 : Applicant in annual income range between 3K and 58K are more defaulters compare to greater annual income </a:t>
            </a:r>
            <a:br>
              <a:rPr lang="en-US" sz="1600" i="1" dirty="0"/>
            </a:br>
            <a:r>
              <a:rPr lang="en-US" sz="1600" i="1" dirty="0"/>
              <a:t>- #2 : Applicant between 5k-10k is more defaulter than others </a:t>
            </a:r>
            <a:br>
              <a:rPr lang="en-US" sz="1600" i="1" dirty="0"/>
            </a:br>
            <a:r>
              <a:rPr lang="en-US" sz="1600" i="1" dirty="0"/>
              <a:t>- #3 : Applicant with 10 years and more are most defaulters </a:t>
            </a:r>
            <a:br>
              <a:rPr lang="en-US" sz="1600" i="1" dirty="0"/>
            </a:br>
            <a:r>
              <a:rPr lang="en-US" sz="1600" i="1" dirty="0"/>
              <a:t>- #4 : Applicant in income group less then 31K are most defaulters </a:t>
            </a:r>
            <a:br>
              <a:rPr lang="en-US" sz="1600" i="1" dirty="0"/>
            </a:br>
            <a:r>
              <a:rPr lang="en-US" sz="1600" i="1" dirty="0"/>
              <a:t>- #5 : Applicant verification doesn’t give much concreate outcome on defaulter </a:t>
            </a:r>
            <a:br>
              <a:rPr lang="en-US" sz="1600" i="1" dirty="0"/>
            </a:br>
            <a:r>
              <a:rPr lang="en-US" sz="1600" i="1" dirty="0"/>
              <a:t>- #6 : Applicant owns house are less defaulter than others </a:t>
            </a:r>
            <a:br>
              <a:rPr lang="en-US" sz="1600" i="1" dirty="0"/>
            </a:br>
            <a:r>
              <a:rPr lang="en-US" sz="1600" i="1" dirty="0"/>
              <a:t>- #7 : Applicant with debt consolidation is the most defaulter whereas renewable energy are least</a:t>
            </a:r>
            <a:br>
              <a:rPr lang="en-US" sz="1600" i="1" dirty="0"/>
            </a:br>
            <a:r>
              <a:rPr lang="en-US" sz="1600" i="1" dirty="0"/>
              <a:t>-#8: Some outliners is present in boxplot, Most of the funded </a:t>
            </a:r>
            <a:r>
              <a:rPr lang="en-US" sz="1600" i="1" dirty="0" err="1"/>
              <a:t>imcome</a:t>
            </a:r>
            <a:r>
              <a:rPr lang="en-US" sz="1600" i="1" dirty="0"/>
              <a:t> is present in 3rd quartile, Median or average of funded amount  exists in 3rd quartile</a:t>
            </a:r>
            <a:br>
              <a:rPr lang="en-US" sz="1600" i="1" dirty="0"/>
            </a:br>
            <a:r>
              <a:rPr lang="en-US" sz="1600" i="1" dirty="0"/>
              <a:t>-#9: Most of the installment and average median of installments lies in 1st and 2nd quartile.</a:t>
            </a:r>
            <a:br>
              <a:rPr lang="en-US" sz="1600" i="1" dirty="0"/>
            </a:br>
            <a:r>
              <a:rPr lang="en-US" sz="1600" i="1" dirty="0"/>
              <a:t>-#10 : loan amount vs  or loan amount vs membership correlation is positive . Hence increment and decrement is directly proportional. </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5434868"/>
            <a:ext cx="5437187" cy="1072343"/>
          </a:xfrm>
        </p:spPr>
        <p:txBody>
          <a:bodyPr/>
          <a:lstStyle/>
          <a:p>
            <a:r>
              <a:rPr lang="en-US" sz="7200" b="1" i="1" dirty="0">
                <a:solidFill>
                  <a:srgbClr val="FFFF00">
                    <a:alpha val="60000"/>
                  </a:srgbClr>
                </a:solidFill>
              </a:rPr>
              <a:t>Thank You </a:t>
            </a:r>
            <a:r>
              <a:rPr lang="en-US" sz="7200" b="1" i="1" dirty="0">
                <a:solidFill>
                  <a:srgbClr val="FFFF00">
                    <a:alpha val="60000"/>
                  </a:srgbClr>
                </a:solidFill>
                <a:sym typeface="Wingdings" panose="05000000000000000000" pitchFamily="2" charset="2"/>
              </a:rPr>
              <a:t></a:t>
            </a:r>
            <a:endParaRPr lang="en-US" sz="7200" b="1" i="1" dirty="0">
              <a:solidFill>
                <a:srgbClr val="FFFF00">
                  <a:alpha val="60000"/>
                </a:srgbClr>
              </a:solidFill>
            </a:endParaRP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196901"/>
            <a:ext cx="3565524" cy="787073"/>
          </a:xfrm>
        </p:spPr>
        <p:txBody>
          <a:bodyPr/>
          <a:lstStyle/>
          <a:p>
            <a:r>
              <a:rPr lang="en-US" dirty="0">
                <a:solidFill>
                  <a:schemeClr val="accent6">
                    <a:lumMod val="40000"/>
                    <a:lumOff val="60000"/>
                  </a:schemeClr>
                </a:solidFill>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4" y="983975"/>
            <a:ext cx="3565524" cy="5406886"/>
          </a:xfrm>
        </p:spPr>
        <p:txBody>
          <a:bodyPr/>
          <a:lstStyle/>
          <a:p>
            <a:r>
              <a:rPr lang="en-US" sz="1200" b="1" dirty="0">
                <a:solidFill>
                  <a:schemeClr val="accent2">
                    <a:lumMod val="60000"/>
                    <a:lumOff val="40000"/>
                    <a:alpha val="60000"/>
                  </a:schemeClr>
                </a:solidFill>
              </a:rPr>
              <a:t>1.Project Introduction</a:t>
            </a:r>
          </a:p>
          <a:p>
            <a:r>
              <a:rPr lang="en-US" sz="1200" b="1" dirty="0">
                <a:solidFill>
                  <a:schemeClr val="accent2">
                    <a:lumMod val="60000"/>
                    <a:lumOff val="40000"/>
                    <a:alpha val="60000"/>
                  </a:schemeClr>
                </a:solidFill>
              </a:rPr>
              <a:t>2. Charged Off vs </a:t>
            </a:r>
            <a:r>
              <a:rPr lang="en-US" sz="1200" b="1" dirty="0" err="1">
                <a:solidFill>
                  <a:schemeClr val="accent2">
                    <a:lumMod val="60000"/>
                    <a:lumOff val="40000"/>
                    <a:alpha val="60000"/>
                  </a:schemeClr>
                </a:solidFill>
              </a:rPr>
              <a:t>loan_amnt</a:t>
            </a:r>
            <a:endParaRPr lang="en-US" sz="1200" b="1" dirty="0">
              <a:solidFill>
                <a:schemeClr val="accent2">
                  <a:lumMod val="60000"/>
                  <a:lumOff val="40000"/>
                  <a:alpha val="60000"/>
                </a:schemeClr>
              </a:solidFill>
            </a:endParaRPr>
          </a:p>
          <a:p>
            <a:r>
              <a:rPr lang="en-US" sz="1200" b="1" dirty="0">
                <a:solidFill>
                  <a:schemeClr val="accent2">
                    <a:lumMod val="60000"/>
                    <a:lumOff val="40000"/>
                    <a:alpha val="60000"/>
                  </a:schemeClr>
                </a:solidFill>
              </a:rPr>
              <a:t>3. Charged Off' vs </a:t>
            </a:r>
            <a:r>
              <a:rPr lang="en-US" sz="1200" b="1" dirty="0" err="1">
                <a:solidFill>
                  <a:schemeClr val="accent2">
                    <a:lumMod val="60000"/>
                    <a:lumOff val="40000"/>
                    <a:alpha val="60000"/>
                  </a:schemeClr>
                </a:solidFill>
              </a:rPr>
              <a:t>emp_length</a:t>
            </a:r>
            <a:endParaRPr lang="en-US" sz="1200" b="1" dirty="0">
              <a:solidFill>
                <a:schemeClr val="accent2">
                  <a:lumMod val="60000"/>
                  <a:lumOff val="40000"/>
                  <a:alpha val="60000"/>
                </a:schemeClr>
              </a:solidFill>
            </a:endParaRPr>
          </a:p>
          <a:p>
            <a:r>
              <a:rPr lang="en-US" sz="1200" b="1" dirty="0">
                <a:solidFill>
                  <a:schemeClr val="accent2">
                    <a:lumMod val="60000"/>
                    <a:lumOff val="40000"/>
                    <a:alpha val="60000"/>
                  </a:schemeClr>
                </a:solidFill>
              </a:rPr>
              <a:t>4. Charged Off' vs </a:t>
            </a:r>
            <a:r>
              <a:rPr lang="en-US" sz="1200" b="1" dirty="0" err="1">
                <a:solidFill>
                  <a:schemeClr val="accent2">
                    <a:lumMod val="60000"/>
                    <a:lumOff val="40000"/>
                    <a:alpha val="60000"/>
                  </a:schemeClr>
                </a:solidFill>
              </a:rPr>
              <a:t>annual_inc</a:t>
            </a:r>
            <a:endParaRPr lang="en-US" sz="1200" b="1" dirty="0">
              <a:solidFill>
                <a:schemeClr val="accent2">
                  <a:lumMod val="60000"/>
                  <a:lumOff val="40000"/>
                  <a:alpha val="60000"/>
                </a:schemeClr>
              </a:solidFill>
            </a:endParaRPr>
          </a:p>
          <a:p>
            <a:r>
              <a:rPr lang="en-US" sz="1200" b="1" dirty="0">
                <a:solidFill>
                  <a:schemeClr val="accent2">
                    <a:lumMod val="60000"/>
                    <a:lumOff val="40000"/>
                    <a:alpha val="60000"/>
                  </a:schemeClr>
                </a:solidFill>
              </a:rPr>
              <a:t>5. Charged Off’ vs </a:t>
            </a:r>
            <a:r>
              <a:rPr lang="en-US" sz="1200" b="1" dirty="0" err="1">
                <a:solidFill>
                  <a:schemeClr val="accent2">
                    <a:lumMod val="60000"/>
                    <a:lumOff val="40000"/>
                    <a:alpha val="60000"/>
                  </a:schemeClr>
                </a:solidFill>
              </a:rPr>
              <a:t>verification_status</a:t>
            </a:r>
            <a:endParaRPr lang="en-US" sz="1200" b="1" dirty="0">
              <a:solidFill>
                <a:schemeClr val="accent2">
                  <a:lumMod val="60000"/>
                  <a:lumOff val="40000"/>
                  <a:alpha val="60000"/>
                </a:schemeClr>
              </a:solidFill>
            </a:endParaRPr>
          </a:p>
          <a:p>
            <a:r>
              <a:rPr lang="en-US" sz="1200" b="1" dirty="0">
                <a:solidFill>
                  <a:schemeClr val="accent2">
                    <a:lumMod val="60000"/>
                    <a:lumOff val="40000"/>
                    <a:alpha val="60000"/>
                  </a:schemeClr>
                </a:solidFill>
              </a:rPr>
              <a:t>6. Charged Off' vs </a:t>
            </a:r>
            <a:r>
              <a:rPr lang="en-US" sz="1200" b="1" dirty="0" err="1">
                <a:solidFill>
                  <a:schemeClr val="accent2">
                    <a:lumMod val="60000"/>
                    <a:lumOff val="40000"/>
                    <a:alpha val="60000"/>
                  </a:schemeClr>
                </a:solidFill>
              </a:rPr>
              <a:t>home_ownership</a:t>
            </a:r>
            <a:endParaRPr lang="en-US" sz="1200" b="1" dirty="0">
              <a:solidFill>
                <a:schemeClr val="accent2">
                  <a:lumMod val="60000"/>
                  <a:lumOff val="40000"/>
                  <a:alpha val="60000"/>
                </a:schemeClr>
              </a:solidFill>
            </a:endParaRPr>
          </a:p>
          <a:p>
            <a:r>
              <a:rPr lang="en-US" sz="1200" b="1" dirty="0">
                <a:solidFill>
                  <a:schemeClr val="accent2">
                    <a:lumMod val="60000"/>
                    <a:lumOff val="40000"/>
                    <a:alpha val="60000"/>
                  </a:schemeClr>
                </a:solidFill>
              </a:rPr>
              <a:t>7. Charged Off' vs purpose</a:t>
            </a:r>
          </a:p>
          <a:p>
            <a:r>
              <a:rPr lang="en-US" sz="1200" b="1" dirty="0">
                <a:solidFill>
                  <a:schemeClr val="accent2">
                    <a:lumMod val="60000"/>
                    <a:lumOff val="40000"/>
                    <a:alpha val="60000"/>
                  </a:schemeClr>
                </a:solidFill>
              </a:rPr>
              <a:t>8. BOXPLOT1: Charged Off' vs </a:t>
            </a:r>
            <a:r>
              <a:rPr lang="en-US" sz="1200" b="1" dirty="0" err="1">
                <a:solidFill>
                  <a:schemeClr val="accent2">
                    <a:lumMod val="60000"/>
                    <a:lumOff val="40000"/>
                    <a:alpha val="60000"/>
                  </a:schemeClr>
                </a:solidFill>
              </a:rPr>
              <a:t>loan_amnt</a:t>
            </a:r>
            <a:endParaRPr lang="en-US" sz="1200" b="1" dirty="0">
              <a:solidFill>
                <a:schemeClr val="accent2">
                  <a:lumMod val="60000"/>
                  <a:lumOff val="40000"/>
                  <a:alpha val="60000"/>
                </a:schemeClr>
              </a:solidFill>
            </a:endParaRPr>
          </a:p>
          <a:p>
            <a:r>
              <a:rPr lang="en-US" sz="1200" b="1" dirty="0">
                <a:solidFill>
                  <a:schemeClr val="accent2">
                    <a:lumMod val="60000"/>
                    <a:lumOff val="40000"/>
                    <a:alpha val="60000"/>
                  </a:schemeClr>
                </a:solidFill>
              </a:rPr>
              <a:t>9. BOXPLOT2: Charged Off' vs </a:t>
            </a:r>
            <a:r>
              <a:rPr lang="en-US" sz="1200" b="1" dirty="0" err="1">
                <a:solidFill>
                  <a:schemeClr val="accent2">
                    <a:lumMod val="60000"/>
                    <a:lumOff val="40000"/>
                    <a:alpha val="60000"/>
                  </a:schemeClr>
                </a:solidFill>
              </a:rPr>
              <a:t>funded_amnt_inv</a:t>
            </a:r>
            <a:endParaRPr lang="en-US" sz="1200" b="1" dirty="0">
              <a:solidFill>
                <a:schemeClr val="accent2">
                  <a:lumMod val="60000"/>
                  <a:lumOff val="40000"/>
                  <a:alpha val="60000"/>
                </a:schemeClr>
              </a:solidFill>
            </a:endParaRPr>
          </a:p>
          <a:p>
            <a:r>
              <a:rPr lang="en-US" sz="1200" b="1" dirty="0">
                <a:solidFill>
                  <a:schemeClr val="accent2">
                    <a:lumMod val="60000"/>
                    <a:lumOff val="40000"/>
                    <a:alpha val="60000"/>
                  </a:schemeClr>
                </a:solidFill>
              </a:rPr>
              <a:t>10.BOXPLOT3: Charged Off' vs installment</a:t>
            </a:r>
          </a:p>
          <a:p>
            <a:r>
              <a:rPr lang="en-US" sz="1200" b="1" dirty="0">
                <a:solidFill>
                  <a:schemeClr val="accent2">
                    <a:lumMod val="60000"/>
                    <a:lumOff val="40000"/>
                    <a:alpha val="60000"/>
                  </a:schemeClr>
                </a:solidFill>
              </a:rPr>
              <a:t>11. Correlation </a:t>
            </a:r>
          </a:p>
          <a:p>
            <a:r>
              <a:rPr lang="en-US" sz="1200" b="1" dirty="0">
                <a:solidFill>
                  <a:schemeClr val="accent2">
                    <a:lumMod val="60000"/>
                    <a:lumOff val="40000"/>
                    <a:alpha val="60000"/>
                  </a:schemeClr>
                </a:solidFill>
              </a:rPr>
              <a:t>12. </a:t>
            </a:r>
            <a:r>
              <a:rPr lang="en-US" sz="1200" b="1" dirty="0" err="1">
                <a:solidFill>
                  <a:schemeClr val="accent2">
                    <a:lumMod val="60000"/>
                    <a:lumOff val="40000"/>
                    <a:alpha val="60000"/>
                  </a:schemeClr>
                </a:solidFill>
              </a:rPr>
              <a:t>HeatMap</a:t>
            </a:r>
            <a:endParaRPr lang="en-US" sz="1200" b="1" dirty="0">
              <a:solidFill>
                <a:schemeClr val="accent2">
                  <a:lumMod val="60000"/>
                  <a:lumOff val="40000"/>
                  <a:alpha val="60000"/>
                </a:schemeClr>
              </a:solidFill>
            </a:endParaRPr>
          </a:p>
          <a:p>
            <a:r>
              <a:rPr lang="en-US" sz="1200" b="1" dirty="0">
                <a:solidFill>
                  <a:schemeClr val="accent2">
                    <a:lumMod val="60000"/>
                    <a:lumOff val="40000"/>
                    <a:alpha val="60000"/>
                  </a:schemeClr>
                </a:solidFill>
              </a:rPr>
              <a:t>13.Conclusion</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98175" y="4507200"/>
            <a:ext cx="3478696" cy="1562959"/>
          </a:xfrm>
        </p:spPr>
        <p:txBody>
          <a:bodyPr/>
          <a:lstStyle/>
          <a:p>
            <a:r>
              <a:rPr lang="en-US" dirty="0"/>
              <a:t>Introduction</a:t>
            </a:r>
            <a:br>
              <a:rPr lang="en-US" dirty="0"/>
            </a:br>
            <a:r>
              <a:rPr lang="en-US" sz="2000" b="0" i="1" u="sng" strike="noStrike" dirty="0">
                <a:solidFill>
                  <a:srgbClr val="1A0DAB"/>
                </a:solidFill>
                <a:effectLst/>
                <a:latin typeface="arial" panose="020B0604020202020204" pitchFamily="34" charset="0"/>
                <a:hlinkClick r:id="rId3"/>
              </a:rPr>
              <a:t>Lending Club Case Study</a:t>
            </a:r>
            <a:br>
              <a:rPr lang="en-US" b="0" i="0" u="sng" strike="noStrike" dirty="0">
                <a:solidFill>
                  <a:srgbClr val="1A0DAB"/>
                </a:solidFill>
                <a:effectLst/>
                <a:latin typeface="arial" panose="020B0604020202020204" pitchFamily="34" charset="0"/>
              </a:rPr>
            </a:b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3776871" y="3995530"/>
            <a:ext cx="8199781" cy="2665570"/>
          </a:xfrm>
          <a:noFill/>
        </p:spPr>
        <p:txBody>
          <a:bodyPr>
            <a:normAutofit fontScale="92500"/>
          </a:bodyPr>
          <a:lstStyle/>
          <a:p>
            <a:pPr marL="0" indent="0">
              <a:buNone/>
            </a:pPr>
            <a:r>
              <a:rPr lang="en-US" sz="2400" b="1" i="1" dirty="0">
                <a:solidFill>
                  <a:schemeClr val="accent3">
                    <a:lumMod val="40000"/>
                    <a:lumOff val="60000"/>
                  </a:schemeClr>
                </a:solidFill>
                <a:effectLst/>
                <a:latin typeface="charter"/>
              </a:rPr>
              <a:t>Lending Club</a:t>
            </a:r>
            <a:r>
              <a:rPr lang="en-US" sz="2400" b="0" i="1" dirty="0">
                <a:solidFill>
                  <a:schemeClr val="accent3">
                    <a:lumMod val="40000"/>
                    <a:lumOff val="60000"/>
                  </a:schemeClr>
                </a:solidFill>
                <a:effectLst/>
                <a:latin typeface="charter"/>
              </a:rPr>
              <a:t> is a lending platform that lends </a:t>
            </a:r>
            <a:r>
              <a:rPr lang="en-US" sz="2400" b="1" i="1" dirty="0">
                <a:solidFill>
                  <a:schemeClr val="accent3">
                    <a:lumMod val="40000"/>
                    <a:lumOff val="60000"/>
                  </a:schemeClr>
                </a:solidFill>
                <a:effectLst/>
                <a:latin typeface="charter"/>
              </a:rPr>
              <a:t>money </a:t>
            </a:r>
            <a:r>
              <a:rPr lang="en-US" sz="2400" b="0" i="1" dirty="0">
                <a:solidFill>
                  <a:schemeClr val="accent3">
                    <a:lumMod val="40000"/>
                    <a:lumOff val="60000"/>
                  </a:schemeClr>
                </a:solidFill>
                <a:effectLst/>
                <a:latin typeface="charter"/>
              </a:rPr>
              <a:t>to people in need at an interest rate based on their credit history and other </a:t>
            </a:r>
            <a:r>
              <a:rPr lang="en-US" sz="2400" b="0" i="1" dirty="0" err="1">
                <a:solidFill>
                  <a:schemeClr val="accent3">
                    <a:lumMod val="40000"/>
                    <a:lumOff val="60000"/>
                  </a:schemeClr>
                </a:solidFill>
                <a:effectLst/>
                <a:latin typeface="charter"/>
              </a:rPr>
              <a:t>factors.</a:t>
            </a:r>
            <a:r>
              <a:rPr lang="en-US" sz="1800" b="1" i="1" dirty="0" err="1">
                <a:solidFill>
                  <a:schemeClr val="accent3">
                    <a:lumMod val="20000"/>
                    <a:lumOff val="80000"/>
                  </a:schemeClr>
                </a:solidFill>
                <a:effectLst/>
                <a:latin typeface="arial" panose="020B0604020202020204" pitchFamily="34" charset="0"/>
              </a:rPr>
              <a:t>The</a:t>
            </a:r>
            <a:r>
              <a:rPr lang="en-US" sz="1800" b="1" i="1" dirty="0">
                <a:solidFill>
                  <a:schemeClr val="accent3">
                    <a:lumMod val="20000"/>
                    <a:lumOff val="80000"/>
                  </a:schemeClr>
                </a:solidFill>
                <a:effectLst/>
                <a:latin typeface="arial" panose="020B0604020202020204" pitchFamily="34" charset="0"/>
              </a:rPr>
              <a:t> aim is to identify patterns which indicate if a person is likely to default</a:t>
            </a:r>
            <a:r>
              <a:rPr lang="en-US" sz="1800" b="0" i="1" dirty="0">
                <a:solidFill>
                  <a:schemeClr val="accent3">
                    <a:lumMod val="20000"/>
                    <a:lumOff val="80000"/>
                  </a:schemeClr>
                </a:solidFill>
                <a:effectLst/>
                <a:latin typeface="arial" panose="020B0604020202020204" pitchFamily="34" charset="0"/>
              </a:rPr>
              <a:t>, which may be used for taking </a:t>
            </a:r>
            <a:r>
              <a:rPr lang="en-US" sz="1800" b="0" i="1" dirty="0">
                <a:solidFill>
                  <a:schemeClr val="accent3">
                    <a:lumMod val="20000"/>
                    <a:lumOff val="80000"/>
                  </a:schemeClr>
                </a:solidFill>
                <a:effectLst/>
                <a:latin typeface="arial" panose="020B0604020202020204" pitchFamily="34" charset="0"/>
                <a:sym typeface="Wingdings" panose="05000000000000000000" pitchFamily="2" charset="2"/>
              </a:rPr>
              <a:t></a:t>
            </a:r>
            <a:r>
              <a:rPr lang="en-US" sz="1800" b="0" i="1" dirty="0">
                <a:solidFill>
                  <a:schemeClr val="accent3">
                    <a:lumMod val="20000"/>
                    <a:lumOff val="80000"/>
                  </a:schemeClr>
                </a:solidFill>
                <a:effectLst/>
                <a:latin typeface="arial" panose="020B0604020202020204" pitchFamily="34" charset="0"/>
              </a:rPr>
              <a:t> actions such as denying the loan, reducing the amount of loan, lending (to risky applicants) at a higher interest rate, etc.</a:t>
            </a:r>
          </a:p>
          <a:p>
            <a:pPr marL="0" indent="0">
              <a:buNone/>
            </a:pPr>
            <a:r>
              <a:rPr lang="en-US" sz="1600" b="1" i="0" dirty="0">
                <a:solidFill>
                  <a:schemeClr val="accent5">
                    <a:lumMod val="20000"/>
                    <a:lumOff val="80000"/>
                  </a:schemeClr>
                </a:solidFill>
                <a:effectLst/>
                <a:latin typeface="freight-text-pro"/>
              </a:rPr>
              <a:t>In this case study, we will use EDA to understand how consumer attributes and loan attributes influence the tendency of </a:t>
            </a:r>
            <a:r>
              <a:rPr lang="en-US" sz="1600" b="1" i="0" dirty="0" err="1">
                <a:solidFill>
                  <a:schemeClr val="accent5">
                    <a:lumMod val="20000"/>
                    <a:lumOff val="80000"/>
                  </a:schemeClr>
                </a:solidFill>
                <a:effectLst/>
                <a:latin typeface="freight-text-pro"/>
              </a:rPr>
              <a:t>default.First</a:t>
            </a:r>
            <a:r>
              <a:rPr lang="en-US" sz="1600" b="1" i="0" dirty="0">
                <a:solidFill>
                  <a:schemeClr val="accent5">
                    <a:lumMod val="20000"/>
                    <a:lumOff val="80000"/>
                  </a:schemeClr>
                </a:solidFill>
                <a:effectLst/>
                <a:latin typeface="freight-text-pro"/>
              </a:rPr>
              <a:t> we upload excel/csv file and find different rows and </a:t>
            </a:r>
            <a:r>
              <a:rPr lang="en-US" sz="1600" b="1" i="0" dirty="0" err="1">
                <a:solidFill>
                  <a:schemeClr val="accent5">
                    <a:lumMod val="20000"/>
                    <a:lumOff val="80000"/>
                  </a:schemeClr>
                </a:solidFill>
                <a:effectLst/>
                <a:latin typeface="freight-text-pro"/>
              </a:rPr>
              <a:t>coloums</a:t>
            </a:r>
            <a:r>
              <a:rPr lang="en-US" sz="1600" b="1" i="0" dirty="0">
                <a:solidFill>
                  <a:schemeClr val="accent5">
                    <a:lumMod val="20000"/>
                    <a:lumOff val="80000"/>
                  </a:schemeClr>
                </a:solidFill>
                <a:effectLst/>
                <a:latin typeface="freight-text-pro"/>
              </a:rPr>
              <a:t> count/data etc. [*Mainly we’re </a:t>
            </a:r>
            <a:r>
              <a:rPr lang="en-US" sz="1600" b="1" i="0" dirty="0" err="1">
                <a:solidFill>
                  <a:schemeClr val="accent5">
                    <a:lumMod val="20000"/>
                    <a:lumOff val="80000"/>
                  </a:schemeClr>
                </a:solidFill>
                <a:effectLst/>
                <a:latin typeface="freight-text-pro"/>
              </a:rPr>
              <a:t>analysising</a:t>
            </a:r>
            <a:r>
              <a:rPr lang="en-US" sz="1600" b="1" i="0" dirty="0">
                <a:solidFill>
                  <a:schemeClr val="accent5">
                    <a:lumMod val="20000"/>
                    <a:lumOff val="80000"/>
                  </a:schemeClr>
                </a:solidFill>
                <a:effectLst/>
                <a:latin typeface="freight-text-pro"/>
              </a:rPr>
              <a:t> ‘</a:t>
            </a:r>
            <a:r>
              <a:rPr lang="en-US" sz="1600" b="1" i="0" dirty="0" err="1">
                <a:solidFill>
                  <a:schemeClr val="accent5">
                    <a:lumMod val="20000"/>
                    <a:lumOff val="80000"/>
                  </a:schemeClr>
                </a:solidFill>
                <a:effectLst/>
                <a:latin typeface="freight-text-pro"/>
              </a:rPr>
              <a:t>loanDf</a:t>
            </a:r>
            <a:r>
              <a:rPr lang="en-US" sz="1600" b="1" i="0" dirty="0">
                <a:solidFill>
                  <a:schemeClr val="accent5">
                    <a:lumMod val="20000"/>
                    <a:lumOff val="80000"/>
                  </a:schemeClr>
                </a:solidFill>
                <a:effectLst/>
                <a:latin typeface="freight-text-pro"/>
              </a:rPr>
              <a:t>’ excel here.</a:t>
            </a:r>
            <a:endParaRPr lang="en-US" sz="1800" b="1" i="1" dirty="0">
              <a:solidFill>
                <a:schemeClr val="accent5">
                  <a:lumMod val="20000"/>
                  <a:lumOff val="80000"/>
                </a:schemeClr>
              </a:solidFill>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285004"/>
            <a:ext cx="12192000" cy="7135407"/>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9" y="273057"/>
            <a:ext cx="5663962" cy="4284656"/>
          </a:xfrm>
        </p:spPr>
        <p:txBody>
          <a:bodyPr vert="horz" wrap="square" lIns="0" tIns="0" rIns="0" bIns="0" rtlCol="0" anchor="b" anchorCtr="0">
            <a:normAutofit/>
          </a:bodyPr>
          <a:lstStyle/>
          <a:p>
            <a:pPr>
              <a:lnSpc>
                <a:spcPct val="100000"/>
              </a:lnSpc>
            </a:pPr>
            <a:r>
              <a:rPr lang="en-US" sz="3200" kern="1200" dirty="0">
                <a:solidFill>
                  <a:srgbClr val="FFC000"/>
                </a:solidFill>
                <a:latin typeface="+mj-lt"/>
                <a:ea typeface="+mj-ea"/>
                <a:cs typeface="+mj-cs"/>
              </a:rPr>
              <a:t>1. Charged Off' vs </a:t>
            </a:r>
            <a:r>
              <a:rPr lang="en-US" sz="3200" kern="1200" dirty="0" err="1">
                <a:solidFill>
                  <a:srgbClr val="FFC000"/>
                </a:solidFill>
                <a:latin typeface="+mj-lt"/>
                <a:ea typeface="+mj-ea"/>
                <a:cs typeface="+mj-cs"/>
              </a:rPr>
              <a:t>loan_amnt</a:t>
            </a:r>
            <a:endParaRPr lang="en-US" sz="3200" kern="1200" dirty="0">
              <a:solidFill>
                <a:srgbClr val="FFC000"/>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24087" y="4610764"/>
            <a:ext cx="11717349" cy="2361857"/>
          </a:xfrm>
        </p:spPr>
        <p:txBody>
          <a:bodyPr vert="horz" wrap="square" lIns="0" tIns="0" rIns="0" bIns="0" rtlCol="0">
            <a:normAutofit fontScale="85000" lnSpcReduction="20000"/>
          </a:bodyPr>
          <a:lstStyle/>
          <a:p>
            <a:pPr marL="0" indent="0">
              <a:lnSpc>
                <a:spcPct val="100000"/>
              </a:lnSpc>
              <a:buNone/>
            </a:pPr>
            <a:r>
              <a:rPr lang="en-US" b="1" u="sng" kern="1200" dirty="0">
                <a:solidFill>
                  <a:schemeClr val="accent2">
                    <a:lumMod val="60000"/>
                    <a:lumOff val="40000"/>
                    <a:alpha val="60000"/>
                  </a:schemeClr>
                </a:solidFill>
                <a:latin typeface="+mn-lt"/>
                <a:ea typeface="+mn-ea"/>
                <a:cs typeface="+mn-cs"/>
              </a:rPr>
              <a:t>Observation: </a:t>
            </a:r>
            <a:r>
              <a:rPr lang="en-US" sz="2600" i="1" kern="1200" dirty="0">
                <a:latin typeface="+mn-lt"/>
                <a:ea typeface="+mn-ea"/>
                <a:cs typeface="+mn-cs"/>
              </a:rPr>
              <a:t>1. </a:t>
            </a:r>
            <a:r>
              <a:rPr lang="en-US" sz="2600" i="1" dirty="0"/>
              <a:t>Count of </a:t>
            </a:r>
            <a:r>
              <a:rPr lang="en-US" sz="2600" i="1" dirty="0" err="1"/>
              <a:t>charged_off</a:t>
            </a:r>
            <a:r>
              <a:rPr lang="en-US" sz="2600" i="1" dirty="0"/>
              <a:t> has increased the </a:t>
            </a:r>
            <a:r>
              <a:rPr lang="en-US" sz="2600" i="1" dirty="0" err="1"/>
              <a:t>loan_amount</a:t>
            </a:r>
            <a:r>
              <a:rPr lang="en-US" sz="2600" i="1" dirty="0"/>
              <a:t> group also has decreased</a:t>
            </a:r>
          </a:p>
          <a:p>
            <a:pPr marL="0" indent="0">
              <a:lnSpc>
                <a:spcPct val="100000"/>
              </a:lnSpc>
              <a:buNone/>
            </a:pPr>
            <a:r>
              <a:rPr lang="en-US" sz="2600" i="1" kern="1200" dirty="0">
                <a:latin typeface="+mn-lt"/>
                <a:ea typeface="+mn-ea"/>
                <a:cs typeface="+mn-cs"/>
              </a:rPr>
              <a:t>2.Loan amount group range of </a:t>
            </a:r>
            <a:r>
              <a:rPr lang="en-US" sz="2600" b="1" i="1" u="sng" kern="1200" dirty="0">
                <a:latin typeface="+mn-lt"/>
                <a:ea typeface="+mn-ea"/>
                <a:cs typeface="+mn-cs"/>
              </a:rPr>
              <a:t>5k-10k is more number of credits</a:t>
            </a:r>
            <a:r>
              <a:rPr lang="en-US" sz="2600" i="1" kern="1200" dirty="0">
                <a:latin typeface="+mn-lt"/>
                <a:ea typeface="+mn-ea"/>
                <a:cs typeface="+mn-cs"/>
              </a:rPr>
              <a:t> and 25k-30k minimum number of credits.</a:t>
            </a:r>
          </a:p>
          <a:p>
            <a:pPr marL="0" indent="0">
              <a:lnSpc>
                <a:spcPct val="100000"/>
              </a:lnSpc>
              <a:buNone/>
            </a:pPr>
            <a:r>
              <a:rPr lang="en-US" sz="2600" i="1" dirty="0"/>
              <a:t>3.Maximum charged off has not verified , RENT house and 36 month duration loans.</a:t>
            </a:r>
          </a:p>
          <a:p>
            <a:pPr marL="0" indent="0">
              <a:lnSpc>
                <a:spcPct val="100000"/>
              </a:lnSpc>
              <a:buNone/>
            </a:pPr>
            <a:r>
              <a:rPr lang="en-US" sz="2600" i="1" kern="1200" dirty="0">
                <a:latin typeface="+mn-lt"/>
                <a:ea typeface="+mn-ea"/>
                <a:cs typeface="+mn-cs"/>
              </a:rPr>
              <a:t>4Huge money loan has possibility to less charged off and less </a:t>
            </a:r>
            <a:r>
              <a:rPr lang="en-US" sz="2600" i="1" kern="1200" dirty="0" err="1">
                <a:latin typeface="+mn-lt"/>
                <a:ea typeface="+mn-ea"/>
                <a:cs typeface="+mn-cs"/>
              </a:rPr>
              <a:t>mone</a:t>
            </a:r>
            <a:r>
              <a:rPr lang="en-US" sz="2600" i="1" kern="1200" dirty="0">
                <a:latin typeface="+mn-lt"/>
                <a:ea typeface="+mn-ea"/>
                <a:cs typeface="+mn-cs"/>
              </a:rPr>
              <a:t> below 15k has high possibility to get charge off count. 15k is the repeated amount for charged off count.</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6" name="Picture 5">
            <a:extLst>
              <a:ext uri="{FF2B5EF4-FFF2-40B4-BE49-F238E27FC236}">
                <a16:creationId xmlns:a16="http://schemas.microsoft.com/office/drawing/2014/main" id="{0B573F6C-F8CB-40EB-ABB5-A5B025324E50}"/>
              </a:ext>
            </a:extLst>
          </p:cNvPr>
          <p:cNvPicPr>
            <a:picLocks noChangeAspect="1"/>
          </p:cNvPicPr>
          <p:nvPr/>
        </p:nvPicPr>
        <p:blipFill>
          <a:blip r:embed="rId4"/>
          <a:stretch>
            <a:fillRect/>
          </a:stretch>
        </p:blipFill>
        <p:spPr>
          <a:xfrm>
            <a:off x="324087" y="509588"/>
            <a:ext cx="5176601" cy="2991808"/>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407623" y="196900"/>
            <a:ext cx="4990641" cy="5311534"/>
          </a:xfrm>
        </p:spPr>
        <p:txBody>
          <a:bodyPr/>
          <a:lstStyle/>
          <a:p>
            <a:r>
              <a:rPr lang="en-US" sz="2800" dirty="0">
                <a:solidFill>
                  <a:srgbClr val="C00000"/>
                </a:solidFill>
              </a:rPr>
              <a:t>2. Charged Off' vs </a:t>
            </a:r>
            <a:r>
              <a:rPr lang="en-US" sz="2800" dirty="0" err="1">
                <a:solidFill>
                  <a:srgbClr val="C00000"/>
                </a:solidFill>
              </a:rPr>
              <a:t>emp_length</a:t>
            </a:r>
            <a:br>
              <a:rPr lang="en-US" sz="3200" dirty="0">
                <a:solidFill>
                  <a:schemeClr val="accent3">
                    <a:lumMod val="20000"/>
                    <a:lumOff val="80000"/>
                  </a:schemeClr>
                </a:solidFill>
              </a:rPr>
            </a:br>
            <a:br>
              <a:rPr lang="en-US" sz="3200" dirty="0">
                <a:solidFill>
                  <a:schemeClr val="accent3">
                    <a:lumMod val="20000"/>
                    <a:lumOff val="80000"/>
                  </a:schemeClr>
                </a:solidFill>
              </a:rPr>
            </a:br>
            <a:r>
              <a:rPr lang="en-US" sz="3200" dirty="0">
                <a:solidFill>
                  <a:srgbClr val="FF0000"/>
                </a:solidFill>
                <a:highlight>
                  <a:srgbClr val="CCE8DA"/>
                </a:highlight>
              </a:rPr>
              <a:t>Observation:</a:t>
            </a:r>
            <a:br>
              <a:rPr lang="en-US" sz="3200" dirty="0">
                <a:solidFill>
                  <a:schemeClr val="accent3">
                    <a:lumMod val="20000"/>
                    <a:lumOff val="80000"/>
                  </a:schemeClr>
                </a:solidFill>
              </a:rPr>
            </a:br>
            <a:r>
              <a:rPr lang="en-US" sz="1800" dirty="0">
                <a:solidFill>
                  <a:schemeClr val="accent3">
                    <a:lumMod val="20000"/>
                    <a:lumOff val="80000"/>
                  </a:schemeClr>
                </a:solidFill>
              </a:rPr>
              <a:t>&gt; &gt;It’s related </a:t>
            </a:r>
            <a:r>
              <a:rPr lang="en-US" sz="1800" dirty="0" err="1">
                <a:solidFill>
                  <a:schemeClr val="accent3">
                    <a:lumMod val="20000"/>
                    <a:lumOff val="80000"/>
                  </a:schemeClr>
                </a:solidFill>
              </a:rPr>
              <a:t>emp_length</a:t>
            </a:r>
            <a:r>
              <a:rPr lang="en-US" sz="1800" dirty="0">
                <a:solidFill>
                  <a:schemeClr val="accent3">
                    <a:lumMod val="20000"/>
                    <a:lumOff val="80000"/>
                  </a:schemeClr>
                </a:solidFill>
              </a:rPr>
              <a:t> and </a:t>
            </a:r>
            <a:r>
              <a:rPr lang="en-US" sz="1800" dirty="0" err="1">
                <a:solidFill>
                  <a:schemeClr val="accent3">
                    <a:lumMod val="20000"/>
                    <a:lumOff val="80000"/>
                  </a:schemeClr>
                </a:solidFill>
              </a:rPr>
              <a:t>chrge</a:t>
            </a:r>
            <a:r>
              <a:rPr lang="en-US" sz="1800" dirty="0">
                <a:solidFill>
                  <a:schemeClr val="accent3">
                    <a:lumMod val="20000"/>
                    <a:lumOff val="80000"/>
                  </a:schemeClr>
                </a:solidFill>
              </a:rPr>
              <a:t> off plot. We get maximum charge off count if </a:t>
            </a:r>
            <a:r>
              <a:rPr lang="en-US" sz="1800" dirty="0" err="1">
                <a:solidFill>
                  <a:schemeClr val="accent3">
                    <a:lumMod val="20000"/>
                    <a:lumOff val="80000"/>
                  </a:schemeClr>
                </a:solidFill>
              </a:rPr>
              <a:t>emp_length</a:t>
            </a:r>
            <a:r>
              <a:rPr lang="en-US" sz="1800" dirty="0">
                <a:solidFill>
                  <a:schemeClr val="accent3">
                    <a:lumMod val="20000"/>
                    <a:lumOff val="80000"/>
                  </a:schemeClr>
                </a:solidFill>
              </a:rPr>
              <a:t> is 10 or 10+ years and minimum possibility lies on 9 to 8 </a:t>
            </a:r>
            <a:r>
              <a:rPr lang="en-US" sz="1800" dirty="0" err="1">
                <a:solidFill>
                  <a:schemeClr val="accent3">
                    <a:lumMod val="20000"/>
                    <a:lumOff val="80000"/>
                  </a:schemeClr>
                </a:solidFill>
              </a:rPr>
              <a:t>emp_length</a:t>
            </a:r>
            <a:r>
              <a:rPr lang="en-US" sz="1800" dirty="0">
                <a:solidFill>
                  <a:schemeClr val="accent3">
                    <a:lumMod val="20000"/>
                    <a:lumOff val="80000"/>
                  </a:schemeClr>
                </a:solidFill>
              </a:rPr>
              <a:t> </a:t>
            </a:r>
            <a:br>
              <a:rPr lang="en-US" sz="1800" dirty="0">
                <a:solidFill>
                  <a:schemeClr val="accent3">
                    <a:lumMod val="20000"/>
                    <a:lumOff val="80000"/>
                  </a:schemeClr>
                </a:solidFill>
              </a:rPr>
            </a:br>
            <a:br>
              <a:rPr lang="en-US" sz="1800" dirty="0">
                <a:solidFill>
                  <a:schemeClr val="accent3">
                    <a:lumMod val="20000"/>
                    <a:lumOff val="80000"/>
                  </a:schemeClr>
                </a:solidFill>
              </a:rPr>
            </a:br>
            <a:r>
              <a:rPr lang="en-US" sz="1800" dirty="0">
                <a:solidFill>
                  <a:schemeClr val="accent3">
                    <a:lumMod val="20000"/>
                    <a:lumOff val="80000"/>
                  </a:schemeClr>
                </a:solidFill>
              </a:rPr>
              <a:t>&gt;&gt; so when a loan is distributing for long time more than 10 years possibility to getting more charged off peoples.</a:t>
            </a:r>
            <a:br>
              <a:rPr lang="en-US" sz="1800" dirty="0">
                <a:solidFill>
                  <a:schemeClr val="accent3">
                    <a:lumMod val="20000"/>
                    <a:lumOff val="80000"/>
                  </a:schemeClr>
                </a:solidFill>
              </a:rPr>
            </a:br>
            <a:br>
              <a:rPr lang="en-US" sz="1800" dirty="0">
                <a:solidFill>
                  <a:schemeClr val="accent3">
                    <a:lumMod val="20000"/>
                    <a:lumOff val="80000"/>
                  </a:schemeClr>
                </a:solidFill>
              </a:rPr>
            </a:br>
            <a:r>
              <a:rPr lang="en-US" sz="1800" dirty="0">
                <a:solidFill>
                  <a:schemeClr val="accent3">
                    <a:lumMod val="20000"/>
                    <a:lumOff val="80000"/>
                  </a:schemeClr>
                </a:solidFill>
              </a:rPr>
              <a:t>&gt;&gt; 50-50% probability is when you get money and get </a:t>
            </a:r>
            <a:r>
              <a:rPr lang="en-US" sz="1800" dirty="0" err="1">
                <a:solidFill>
                  <a:schemeClr val="accent3">
                    <a:lumMod val="20000"/>
                    <a:lumOff val="80000"/>
                  </a:schemeClr>
                </a:solidFill>
              </a:rPr>
              <a:t>chanrge</a:t>
            </a:r>
            <a:r>
              <a:rPr lang="en-US" sz="1800" dirty="0">
                <a:solidFill>
                  <a:schemeClr val="accent3">
                    <a:lumMod val="20000"/>
                    <a:lumOff val="80000"/>
                  </a:schemeClr>
                </a:solidFill>
              </a:rPr>
              <a:t> off peoples in the time duration between 4 to 6 years </a:t>
            </a:r>
            <a:r>
              <a:rPr lang="en-US" sz="1800" dirty="0" err="1">
                <a:solidFill>
                  <a:schemeClr val="accent3">
                    <a:lumMod val="20000"/>
                    <a:lumOff val="80000"/>
                  </a:schemeClr>
                </a:solidFill>
              </a:rPr>
              <a:t>emp_length</a:t>
            </a:r>
            <a:r>
              <a:rPr lang="en-US" sz="1800" dirty="0">
                <a:solidFill>
                  <a:schemeClr val="accent3">
                    <a:lumMod val="20000"/>
                    <a:lumOff val="80000"/>
                  </a:schemeClr>
                </a:solidFill>
              </a:rPr>
              <a:t>.</a:t>
            </a:r>
            <a:br>
              <a:rPr lang="en-US" sz="1800" dirty="0">
                <a:solidFill>
                  <a:schemeClr val="accent3">
                    <a:lumMod val="20000"/>
                    <a:lumOff val="80000"/>
                  </a:schemeClr>
                </a:solidFill>
              </a:rPr>
            </a:br>
            <a:br>
              <a:rPr lang="en-US" sz="1800" dirty="0">
                <a:solidFill>
                  <a:schemeClr val="accent3">
                    <a:lumMod val="20000"/>
                    <a:lumOff val="80000"/>
                  </a:schemeClr>
                </a:solidFill>
              </a:rPr>
            </a:br>
            <a:r>
              <a:rPr lang="en-US" sz="1800" dirty="0">
                <a:solidFill>
                  <a:schemeClr val="accent3">
                    <a:lumMod val="20000"/>
                    <a:lumOff val="80000"/>
                  </a:schemeClr>
                </a:solidFill>
              </a:rPr>
              <a:t>&gt;&gt; We are getting the </a:t>
            </a:r>
            <a:r>
              <a:rPr lang="en-US" sz="1800" dirty="0" err="1">
                <a:solidFill>
                  <a:schemeClr val="accent3">
                    <a:lumMod val="20000"/>
                    <a:lumOff val="80000"/>
                  </a:schemeClr>
                </a:solidFill>
              </a:rPr>
              <a:t>emp_length</a:t>
            </a:r>
            <a:r>
              <a:rPr lang="en-US" sz="1800" dirty="0">
                <a:solidFill>
                  <a:schemeClr val="accent3">
                    <a:lumMod val="20000"/>
                    <a:lumOff val="80000"/>
                  </a:schemeClr>
                </a:solidFill>
              </a:rPr>
              <a:t> value in descending order until we get the value 10 or more than 10.</a:t>
            </a:r>
            <a:br>
              <a:rPr lang="en-US" sz="1800" dirty="0">
                <a:solidFill>
                  <a:schemeClr val="accent3">
                    <a:lumMod val="20000"/>
                    <a:lumOff val="80000"/>
                  </a:schemeClr>
                </a:solidFill>
              </a:rPr>
            </a:br>
            <a:endParaRPr lang="en-US" sz="1800" dirty="0">
              <a:solidFill>
                <a:schemeClr val="accent3">
                  <a:lumMod val="20000"/>
                  <a:lumOff val="80000"/>
                </a:schemeClr>
              </a:solidFill>
            </a:endParaRP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1281909829"/>
              </p:ext>
            </p:extLst>
          </p:nvPr>
        </p:nvGraphicFramePr>
        <p:xfrm>
          <a:off x="5805889" y="1949986"/>
          <a:ext cx="6092328" cy="4358739"/>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253388" y="297455"/>
            <a:ext cx="11732964" cy="2721167"/>
          </a:xfrm>
        </p:spPr>
        <p:txBody>
          <a:bodyPr/>
          <a:lstStyle/>
          <a:p>
            <a:r>
              <a:rPr lang="en-US" sz="2800" dirty="0">
                <a:solidFill>
                  <a:srgbClr val="00B0F0"/>
                </a:solidFill>
              </a:rPr>
              <a:t>3. Charged Off' vs </a:t>
            </a:r>
            <a:r>
              <a:rPr lang="en-US" sz="2800" dirty="0" err="1">
                <a:solidFill>
                  <a:srgbClr val="00B0F0"/>
                </a:solidFill>
              </a:rPr>
              <a:t>annual_inc</a:t>
            </a:r>
            <a:br>
              <a:rPr lang="en-US" sz="2800" dirty="0">
                <a:solidFill>
                  <a:schemeClr val="accent5"/>
                </a:solidFill>
              </a:rPr>
            </a:br>
            <a:r>
              <a:rPr lang="en-US" sz="2400" i="1" dirty="0">
                <a:solidFill>
                  <a:schemeClr val="accent5"/>
                </a:solidFill>
              </a:rPr>
              <a:t>* It’s related charge off possibility depends on annual income- It is huge possibilities to get charge off count increase when one person’s annual income 3000 to 31,000/-</a:t>
            </a:r>
            <a:br>
              <a:rPr lang="en-US" sz="2400" i="1" dirty="0">
                <a:solidFill>
                  <a:schemeClr val="accent5"/>
                </a:solidFill>
              </a:rPr>
            </a:br>
            <a:br>
              <a:rPr lang="en-US" sz="2400" i="1" dirty="0">
                <a:solidFill>
                  <a:schemeClr val="accent5"/>
                </a:solidFill>
              </a:rPr>
            </a:br>
            <a:r>
              <a:rPr lang="en-US" sz="2400" i="1" dirty="0">
                <a:solidFill>
                  <a:schemeClr val="accent5"/>
                </a:solidFill>
              </a:rPr>
              <a:t>*Annual income with more than 31K and less than 3 k peoples are easy to close their loans </a:t>
            </a:r>
            <a:r>
              <a:rPr lang="en-US" sz="2400" i="1" dirty="0" err="1">
                <a:solidFill>
                  <a:schemeClr val="accent5"/>
                </a:solidFill>
              </a:rPr>
              <a:t>positiviely</a:t>
            </a:r>
            <a:r>
              <a:rPr lang="en-US" sz="2400" i="1" dirty="0">
                <a:solidFill>
                  <a:schemeClr val="accent5"/>
                </a:solidFill>
              </a:rPr>
              <a:t>. Hence club can give loan easily if annual loans has more than 31K.</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1274051695"/>
              </p:ext>
            </p:extLst>
          </p:nvPr>
        </p:nvGraphicFramePr>
        <p:xfrm>
          <a:off x="760165" y="2710150"/>
          <a:ext cx="10377890" cy="3448280"/>
        </p:xfrm>
        <a:graphic>
          <a:graphicData uri="http://schemas.openxmlformats.org/drawingml/2006/table">
            <a:tbl>
              <a:tblPr firstRow="1" bandRow="1">
                <a:tableStyleId>{7DF18680-E054-41AD-8BC1-D1AEF772440D}</a:tableStyleId>
              </a:tblPr>
              <a:tblGrid>
                <a:gridCol w="2075578">
                  <a:extLst>
                    <a:ext uri="{9D8B030D-6E8A-4147-A177-3AD203B41FA5}">
                      <a16:colId xmlns:a16="http://schemas.microsoft.com/office/drawing/2014/main" val="562691606"/>
                    </a:ext>
                  </a:extLst>
                </a:gridCol>
                <a:gridCol w="2075578">
                  <a:extLst>
                    <a:ext uri="{9D8B030D-6E8A-4147-A177-3AD203B41FA5}">
                      <a16:colId xmlns:a16="http://schemas.microsoft.com/office/drawing/2014/main" val="3970149589"/>
                    </a:ext>
                  </a:extLst>
                </a:gridCol>
                <a:gridCol w="2075578">
                  <a:extLst>
                    <a:ext uri="{9D8B030D-6E8A-4147-A177-3AD203B41FA5}">
                      <a16:colId xmlns:a16="http://schemas.microsoft.com/office/drawing/2014/main" val="1552287268"/>
                    </a:ext>
                  </a:extLst>
                </a:gridCol>
                <a:gridCol w="2075578">
                  <a:extLst>
                    <a:ext uri="{9D8B030D-6E8A-4147-A177-3AD203B41FA5}">
                      <a16:colId xmlns:a16="http://schemas.microsoft.com/office/drawing/2014/main" val="3637583548"/>
                    </a:ext>
                  </a:extLst>
                </a:gridCol>
                <a:gridCol w="2075578">
                  <a:extLst>
                    <a:ext uri="{9D8B030D-6E8A-4147-A177-3AD203B41FA5}">
                      <a16:colId xmlns:a16="http://schemas.microsoft.com/office/drawing/2014/main" val="1751413396"/>
                    </a:ext>
                  </a:extLst>
                </a:gridCol>
              </a:tblGrid>
              <a:tr h="689656">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689656">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689656">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689656">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689656">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4" name="Picture 3">
            <a:extLst>
              <a:ext uri="{FF2B5EF4-FFF2-40B4-BE49-F238E27FC236}">
                <a16:creationId xmlns:a16="http://schemas.microsoft.com/office/drawing/2014/main" id="{DA1DD349-8A6B-4BFA-B131-87519CA6E592}"/>
              </a:ext>
            </a:extLst>
          </p:cNvPr>
          <p:cNvPicPr>
            <a:picLocks noChangeAspect="1"/>
          </p:cNvPicPr>
          <p:nvPr/>
        </p:nvPicPr>
        <p:blipFill>
          <a:blip r:embed="rId2"/>
          <a:stretch>
            <a:fillRect/>
          </a:stretch>
        </p:blipFill>
        <p:spPr>
          <a:xfrm>
            <a:off x="760164" y="2809302"/>
            <a:ext cx="10377890" cy="3349127"/>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7359266" y="613439"/>
            <a:ext cx="4414094" cy="2283995"/>
          </a:xfrm>
        </p:spPr>
        <p:txBody>
          <a:bodyPr>
            <a:normAutofit/>
          </a:bodyPr>
          <a:lstStyle/>
          <a:p>
            <a:r>
              <a:rPr lang="en-US" dirty="0"/>
              <a:t>4. Charged Off' vs </a:t>
            </a:r>
            <a:r>
              <a:rPr lang="en-US" dirty="0" err="1"/>
              <a:t>verification_status</a:t>
            </a:r>
            <a:endParaRPr lang="en-US"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3943810" y="3227942"/>
            <a:ext cx="7829550" cy="3279270"/>
          </a:xfrm>
        </p:spPr>
        <p:txBody>
          <a:bodyPr/>
          <a:lstStyle/>
          <a:p>
            <a:r>
              <a:rPr lang="en-US" dirty="0"/>
              <a:t>Observation:</a:t>
            </a:r>
          </a:p>
          <a:p>
            <a:pPr marL="0" indent="0"/>
            <a:r>
              <a:rPr lang="en-US" sz="2000" dirty="0"/>
              <a:t>1)We observe there 3 kinds of verification status presents here. Like as - Source verification, verified verification, Non-verified verification.</a:t>
            </a:r>
          </a:p>
          <a:p>
            <a:pPr marL="0" indent="0"/>
            <a:r>
              <a:rPr lang="en-US" sz="2000" dirty="0"/>
              <a:t>2) According to plot where lack of verification situation presence means not verified loan doc or customer place there charge off possibilities is huge. </a:t>
            </a:r>
          </a:p>
          <a:p>
            <a:pPr marL="0" indent="0"/>
            <a:r>
              <a:rPr lang="en-US" sz="2000" dirty="0"/>
              <a:t>3)Mostly verified cases, almost people can able to complete there </a:t>
            </a:r>
            <a:r>
              <a:rPr lang="en-US" sz="2000" dirty="0" err="1"/>
              <a:t>loans.Partially</a:t>
            </a:r>
            <a:r>
              <a:rPr lang="en-US" sz="2000" dirty="0"/>
              <a:t> verified has partial possibility to get charge off .</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18640" y="4087258"/>
            <a:ext cx="3183927" cy="2573842"/>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3" name="Picture 2">
            <a:extLst>
              <a:ext uri="{FF2B5EF4-FFF2-40B4-BE49-F238E27FC236}">
                <a16:creationId xmlns:a16="http://schemas.microsoft.com/office/drawing/2014/main" id="{6205F282-E311-4BC1-9A39-4A7F1C9942AB}"/>
              </a:ext>
            </a:extLst>
          </p:cNvPr>
          <p:cNvPicPr>
            <a:picLocks noChangeAspect="1"/>
          </p:cNvPicPr>
          <p:nvPr/>
        </p:nvPicPr>
        <p:blipFill>
          <a:blip r:embed="rId3"/>
          <a:stretch>
            <a:fillRect/>
          </a:stretch>
        </p:blipFill>
        <p:spPr>
          <a:xfrm>
            <a:off x="209550" y="153888"/>
            <a:ext cx="6268368" cy="2743547"/>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248478" y="205360"/>
            <a:ext cx="3589907" cy="878005"/>
          </a:xfrm>
        </p:spPr>
        <p:txBody>
          <a:bodyPr/>
          <a:lstStyle/>
          <a:p>
            <a:r>
              <a:rPr lang="en-US" sz="2400" b="1" dirty="0">
                <a:solidFill>
                  <a:schemeClr val="accent1">
                    <a:lumMod val="60000"/>
                    <a:lumOff val="40000"/>
                  </a:schemeClr>
                </a:solidFill>
                <a:latin typeface="Abadi" panose="020B0604020104020204" pitchFamily="34" charset="0"/>
              </a:rPr>
              <a:t>5. Charged Off' vs </a:t>
            </a:r>
            <a:r>
              <a:rPr lang="en-US" sz="2400" b="1" dirty="0" err="1">
                <a:solidFill>
                  <a:schemeClr val="accent1">
                    <a:lumMod val="60000"/>
                    <a:lumOff val="40000"/>
                  </a:schemeClr>
                </a:solidFill>
                <a:latin typeface="Abadi" panose="020B0604020104020204" pitchFamily="34" charset="0"/>
              </a:rPr>
              <a:t>home_ownership</a:t>
            </a:r>
            <a:br>
              <a:rPr lang="en-US" sz="3200" dirty="0">
                <a:solidFill>
                  <a:schemeClr val="accent1">
                    <a:lumMod val="60000"/>
                    <a:lumOff val="40000"/>
                  </a:schemeClr>
                </a:solidFill>
              </a:rPr>
            </a:br>
            <a:br>
              <a:rPr lang="en-US" dirty="0"/>
            </a:br>
            <a:endParaRPr lang="en-US" dirty="0"/>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248478" y="1083365"/>
            <a:ext cx="5595732" cy="1868557"/>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82471" y="710684"/>
            <a:ext cx="4817712" cy="2125283"/>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3848350" y="-1031799"/>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6261652" y="196901"/>
            <a:ext cx="4601818" cy="638175"/>
          </a:xfrm>
        </p:spPr>
        <p:txBody>
          <a:bodyPr/>
          <a:lstStyle/>
          <a:p>
            <a:r>
              <a:rPr lang="en-US" sz="2400" dirty="0">
                <a:solidFill>
                  <a:schemeClr val="accent1">
                    <a:lumMod val="60000"/>
                    <a:lumOff val="40000"/>
                  </a:schemeClr>
                </a:solidFill>
              </a:rPr>
              <a:t>6. Charged Off' vs purpose </a:t>
            </a:r>
            <a:endParaRPr lang="en-US" sz="2400" dirty="0"/>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flipV="1">
            <a:off x="1048083" y="3081131"/>
            <a:ext cx="1711572" cy="143163"/>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550863" y="3210339"/>
            <a:ext cx="5293347" cy="3142984"/>
          </a:xfrm>
        </p:spPr>
        <p:txBody>
          <a:bodyPr/>
          <a:lstStyle/>
          <a:p>
            <a:r>
              <a:rPr lang="en-US" dirty="0">
                <a:solidFill>
                  <a:srgbClr val="FFC000">
                    <a:alpha val="60000"/>
                  </a:srgbClr>
                </a:solidFill>
              </a:rPr>
              <a:t>Observation: </a:t>
            </a:r>
            <a:r>
              <a:rPr lang="en-US" sz="1800" dirty="0">
                <a:solidFill>
                  <a:schemeClr val="accent2">
                    <a:lumMod val="60000"/>
                    <a:lumOff val="40000"/>
                    <a:alpha val="60000"/>
                  </a:schemeClr>
                </a:solidFill>
              </a:rPr>
              <a:t>1. We can see that charge off possibility increase when home ownership status in ‘rent’ most or ‘Mortgage’.</a:t>
            </a:r>
          </a:p>
          <a:p>
            <a:r>
              <a:rPr lang="en-US" sz="1800" dirty="0">
                <a:solidFill>
                  <a:schemeClr val="accent2">
                    <a:lumMod val="60000"/>
                    <a:lumOff val="40000"/>
                    <a:alpha val="60000"/>
                  </a:schemeClr>
                </a:solidFill>
              </a:rPr>
              <a:t>2. So the loan pay back possibility increases when home ownership is others or own house.</a:t>
            </a:r>
          </a:p>
          <a:p>
            <a:r>
              <a:rPr lang="en-US" sz="1800" dirty="0">
                <a:solidFill>
                  <a:schemeClr val="accent2">
                    <a:lumMod val="60000"/>
                    <a:lumOff val="40000"/>
                    <a:alpha val="60000"/>
                  </a:schemeClr>
                </a:solidFill>
              </a:rPr>
              <a:t>3.So charge off possibilities always increase when not verified source exists or home in rent.</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flipV="1">
            <a:off x="3838384" y="3056449"/>
            <a:ext cx="1711572" cy="143163"/>
          </a:xfrm>
        </p:spPr>
        <p:txBody>
          <a:bodyPr/>
          <a:lstStyle/>
          <a:p>
            <a:endParaRPr lang="en-US" dirty="0"/>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5" y="3582889"/>
            <a:ext cx="5170763" cy="3078210"/>
          </a:xfrm>
        </p:spPr>
        <p:txBody>
          <a:bodyPr/>
          <a:lstStyle/>
          <a:p>
            <a:r>
              <a:rPr lang="en-US" b="1" dirty="0">
                <a:solidFill>
                  <a:schemeClr val="accent2">
                    <a:lumMod val="60000"/>
                    <a:lumOff val="40000"/>
                    <a:alpha val="60000"/>
                  </a:schemeClr>
                </a:solidFill>
              </a:rPr>
              <a:t>Observation: </a:t>
            </a:r>
            <a:r>
              <a:rPr lang="en-US" b="1" dirty="0">
                <a:solidFill>
                  <a:srgbClr val="FFC000">
                    <a:alpha val="60000"/>
                  </a:srgbClr>
                </a:solidFill>
              </a:rPr>
              <a:t>1. Charge off possibilities increases with the purpose </a:t>
            </a:r>
            <a:r>
              <a:rPr lang="en-US" b="1" dirty="0" err="1">
                <a:solidFill>
                  <a:srgbClr val="FFC000">
                    <a:alpha val="60000"/>
                  </a:srgbClr>
                </a:solidFill>
              </a:rPr>
              <a:t>debt_consolidation</a:t>
            </a:r>
            <a:r>
              <a:rPr lang="en-US" b="1" dirty="0">
                <a:solidFill>
                  <a:srgbClr val="FFC000">
                    <a:alpha val="60000"/>
                  </a:srgbClr>
                </a:solidFill>
              </a:rPr>
              <a:t> and </a:t>
            </a:r>
            <a:r>
              <a:rPr lang="en-US" b="1" dirty="0" err="1">
                <a:solidFill>
                  <a:srgbClr val="FFC000">
                    <a:alpha val="60000"/>
                  </a:srgbClr>
                </a:solidFill>
              </a:rPr>
              <a:t>and</a:t>
            </a:r>
            <a:r>
              <a:rPr lang="en-US" b="1" dirty="0">
                <a:solidFill>
                  <a:srgbClr val="FFC000">
                    <a:alpha val="60000"/>
                  </a:srgbClr>
                </a:solidFill>
              </a:rPr>
              <a:t> get minimum with the purpose renewable energy .</a:t>
            </a:r>
          </a:p>
          <a:p>
            <a:r>
              <a:rPr lang="en-US" b="1" dirty="0">
                <a:solidFill>
                  <a:srgbClr val="FFC000">
                    <a:alpha val="60000"/>
                  </a:srgbClr>
                </a:solidFill>
              </a:rPr>
              <a:t>2. Noted here Charge off possibility can come with the purposes </a:t>
            </a:r>
            <a:r>
              <a:rPr lang="en-US" b="1" dirty="0" err="1">
                <a:solidFill>
                  <a:srgbClr val="FFC000">
                    <a:alpha val="60000"/>
                  </a:srgbClr>
                </a:solidFill>
              </a:rPr>
              <a:t>debt_consolidation</a:t>
            </a:r>
            <a:r>
              <a:rPr lang="en-US" b="1" dirty="0">
                <a:solidFill>
                  <a:srgbClr val="FFC000">
                    <a:alpha val="60000"/>
                  </a:srgbClr>
                </a:solidFill>
              </a:rPr>
              <a:t>, other, credit card , small business.</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6470374" y="3210339"/>
            <a:ext cx="5170763" cy="218661"/>
          </a:xfrm>
        </p:spPr>
        <p:txBody>
          <a:bodyPr/>
          <a:lstStyle/>
          <a:p>
            <a:endParaRPr lang="en-US" dirty="0"/>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6748670" y="2989857"/>
            <a:ext cx="3649812" cy="143164"/>
          </a:xfrm>
        </p:spPr>
        <p:txBody>
          <a:bodyPr/>
          <a:lstStyle/>
          <a:p>
            <a:endParaRPr lang="en-US" dirty="0"/>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12" name="Picture 11">
            <a:extLst>
              <a:ext uri="{FF2B5EF4-FFF2-40B4-BE49-F238E27FC236}">
                <a16:creationId xmlns:a16="http://schemas.microsoft.com/office/drawing/2014/main" id="{3E56AC2E-3EF6-4BC3-BBC8-B758CD16ADE9}"/>
              </a:ext>
            </a:extLst>
          </p:cNvPr>
          <p:cNvPicPr>
            <a:picLocks noChangeAspect="1"/>
          </p:cNvPicPr>
          <p:nvPr/>
        </p:nvPicPr>
        <p:blipFill>
          <a:blip r:embed="rId6"/>
          <a:stretch>
            <a:fillRect/>
          </a:stretch>
        </p:blipFill>
        <p:spPr>
          <a:xfrm>
            <a:off x="238513" y="1093493"/>
            <a:ext cx="5595733" cy="2039528"/>
          </a:xfrm>
          <a:prstGeom prst="rect">
            <a:avLst/>
          </a:prstGeom>
        </p:spPr>
      </p:pic>
      <p:pic>
        <p:nvPicPr>
          <p:cNvPr id="14" name="Picture 13">
            <a:extLst>
              <a:ext uri="{FF2B5EF4-FFF2-40B4-BE49-F238E27FC236}">
                <a16:creationId xmlns:a16="http://schemas.microsoft.com/office/drawing/2014/main" id="{50788052-63B5-405E-B150-CF2D80F7227A}"/>
              </a:ext>
            </a:extLst>
          </p:cNvPr>
          <p:cNvPicPr>
            <a:picLocks noChangeAspect="1"/>
          </p:cNvPicPr>
          <p:nvPr/>
        </p:nvPicPr>
        <p:blipFill>
          <a:blip r:embed="rId7"/>
          <a:stretch>
            <a:fillRect/>
          </a:stretch>
        </p:blipFill>
        <p:spPr>
          <a:xfrm>
            <a:off x="6182139" y="606286"/>
            <a:ext cx="5883966" cy="2822713"/>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BOXPLOT:</a:t>
            </a:r>
            <a:br>
              <a:rPr lang="en-US" dirty="0"/>
            </a:br>
            <a:r>
              <a:rPr lang="en-US" sz="1800" dirty="0"/>
              <a:t>1.charged off vs </a:t>
            </a:r>
            <a:r>
              <a:rPr lang="en-US" sz="1800" dirty="0" err="1"/>
              <a:t>funded_amnt_inv</a:t>
            </a:r>
            <a:r>
              <a:rPr lang="en-US" sz="1800" dirty="0"/>
              <a:t> boxplot</a:t>
            </a:r>
            <a:br>
              <a:rPr lang="en-US" sz="1800" dirty="0"/>
            </a:br>
            <a:r>
              <a:rPr lang="en-US" sz="1800" dirty="0"/>
              <a:t>2. Charged Off' vs installment boxplot</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937950525"/>
              </p:ext>
            </p:extLst>
          </p:nvPr>
        </p:nvGraphicFramePr>
        <p:xfrm>
          <a:off x="550863" y="1881274"/>
          <a:ext cx="11090275" cy="477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8" name="Picture 7">
            <a:extLst>
              <a:ext uri="{FF2B5EF4-FFF2-40B4-BE49-F238E27FC236}">
                <a16:creationId xmlns:a16="http://schemas.microsoft.com/office/drawing/2014/main" id="{7279D7A7-31CC-4CDD-80B6-FF9911CAAD27}"/>
              </a:ext>
            </a:extLst>
          </p:cNvPr>
          <p:cNvPicPr>
            <a:picLocks noChangeAspect="1"/>
          </p:cNvPicPr>
          <p:nvPr/>
        </p:nvPicPr>
        <p:blipFill>
          <a:blip r:embed="rId8"/>
          <a:stretch>
            <a:fillRect/>
          </a:stretch>
        </p:blipFill>
        <p:spPr>
          <a:xfrm>
            <a:off x="785192" y="1881273"/>
            <a:ext cx="2394571" cy="4427452"/>
          </a:xfrm>
          <a:prstGeom prst="rect">
            <a:avLst/>
          </a:prstGeom>
        </p:spPr>
      </p:pic>
      <p:pic>
        <p:nvPicPr>
          <p:cNvPr id="10" name="Picture 9">
            <a:extLst>
              <a:ext uri="{FF2B5EF4-FFF2-40B4-BE49-F238E27FC236}">
                <a16:creationId xmlns:a16="http://schemas.microsoft.com/office/drawing/2014/main" id="{F3DF20BC-7318-4E2D-A71F-EDAC067F067B}"/>
              </a:ext>
            </a:extLst>
          </p:cNvPr>
          <p:cNvPicPr>
            <a:picLocks noChangeAspect="1"/>
          </p:cNvPicPr>
          <p:nvPr/>
        </p:nvPicPr>
        <p:blipFill>
          <a:blip r:embed="rId9"/>
          <a:stretch>
            <a:fillRect/>
          </a:stretch>
        </p:blipFill>
        <p:spPr>
          <a:xfrm>
            <a:off x="6286500" y="1881271"/>
            <a:ext cx="2871787" cy="4427453"/>
          </a:xfrm>
          <a:prstGeom prst="rect">
            <a:avLst/>
          </a:prstGeom>
        </p:spPr>
      </p:pic>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{FB42911D-47AD-464B-9BB5-9461EDC08C9F}tf33713516_win32</Template>
  <TotalTime>901</TotalTime>
  <Words>1415</Words>
  <Application>Microsoft Office PowerPoint</Application>
  <PresentationFormat>Widescreen</PresentationFormat>
  <Paragraphs>101</Paragraphs>
  <Slides>13</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Abadi</vt:lpstr>
      <vt:lpstr>Arial</vt:lpstr>
      <vt:lpstr>Arial</vt:lpstr>
      <vt:lpstr>Calibri</vt:lpstr>
      <vt:lpstr>charter</vt:lpstr>
      <vt:lpstr>freight-text-pro</vt:lpstr>
      <vt:lpstr>Gill Sans MT</vt:lpstr>
      <vt:lpstr>Symbol</vt:lpstr>
      <vt:lpstr>Walbaum Display</vt:lpstr>
      <vt:lpstr>3DFloatVTI</vt:lpstr>
      <vt:lpstr>EDA LENDING CLUB CASE STUDY</vt:lpstr>
      <vt:lpstr>Agenda</vt:lpstr>
      <vt:lpstr>Introduction Lending Club Case Study </vt:lpstr>
      <vt:lpstr>1. Charged Off' vs loan_amnt</vt:lpstr>
      <vt:lpstr>2. Charged Off' vs emp_length  Observation: &gt; &gt;It’s related emp_length and chrge off plot. We get maximum charge off count if emp_length is 10 or 10+ years and minimum possibility lies on 9 to 8 emp_length   &gt;&gt; so when a loan is distributing for long time more than 10 years possibility to getting more charged off peoples.  &gt;&gt; 50-50% probability is when you get money and get chanrge off peoples in the time duration between 4 to 6 years emp_length.  &gt;&gt; We are getting the emp_length value in descending order until we get the value 10 or more than 10. </vt:lpstr>
      <vt:lpstr>3. Charged Off' vs annual_inc * It’s related charge off possibility depends on annual income- It is huge possibilities to get charge off count increase when one person’s annual income 3000 to 31,000/-  *Annual income with more than 31K and less than 3 k peoples are easy to close their loans positiviely. Hence club can give loan easily if annual loans has more than 31K.</vt:lpstr>
      <vt:lpstr>4. Charged Off' vs verification_status</vt:lpstr>
      <vt:lpstr>5. Charged Off' vs home_ownership  </vt:lpstr>
      <vt:lpstr>BOXPLOT: 1.charged off vs funded_amnt_inv boxplot 2. Charged Off' vs installment boxplot</vt:lpstr>
      <vt:lpstr>Correlation1 observation:  </vt:lpstr>
      <vt:lpstr>Correlation2 observation: </vt:lpstr>
      <vt:lpstr>Loan_amnt VS installment heatmap:</vt:lpstr>
      <vt:lpstr>Conclusion: - #1 : Applicant in annual income range between 3K and 58K are more defaulters compare to greater annual income  - #2 : Applicant between 5k-10k is more defaulter than others  - #3 : Applicant with 10 years and more are most defaulters  - #4 : Applicant in income group less then 31K are most defaulters  - #5 : Applicant verification doesn’t give much concreate outcome on defaulter  - #6 : Applicant owns house are less defaulter than others  - #7 : Applicant with debt consolidation is the most defaulter whereas renewable energy are least -#8: Some outliners is present in boxplot, Most of the funded imcome is present in 3rd quartile, Median or average of funded amount  exists in 3rd quartile -#9: Most of the installment and average median of installments lies in 1st and 2nd quartile. -#10 : loan amount vs  or loan amount vs membership correlation is positive . Hence increment and decrement is directly proportional.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Anindita Das</dc:creator>
  <cp:lastModifiedBy>Anindita Das</cp:lastModifiedBy>
  <cp:revision>170</cp:revision>
  <dcterms:created xsi:type="dcterms:W3CDTF">2022-06-06T21:17:05Z</dcterms:created>
  <dcterms:modified xsi:type="dcterms:W3CDTF">2022-06-08T16:00:25Z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