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8" r:id="rId13"/>
    <p:sldId id="274"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8D82A0F-890E-4A51-AF50-1447D07224C3}" type="datetimeFigureOut">
              <a:rPr lang="en-GB" smtClean="0"/>
              <a:t>10/07/2019</a:t>
            </a:fld>
            <a:endParaRPr lang="en-GB"/>
          </a:p>
        </p:txBody>
      </p:sp>
      <p:sp>
        <p:nvSpPr>
          <p:cNvPr id="8" name="Slide Number Placeholder 7"/>
          <p:cNvSpPr>
            <a:spLocks noGrp="1"/>
          </p:cNvSpPr>
          <p:nvPr>
            <p:ph type="sldNum" sz="quarter" idx="11"/>
          </p:nvPr>
        </p:nvSpPr>
        <p:spPr/>
        <p:txBody>
          <a:bodyPr/>
          <a:lstStyle/>
          <a:p>
            <a:fld id="{188474CA-47E4-415A-986D-2E9B0559C60A}"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D82A0F-890E-4A51-AF50-1447D07224C3}" type="datetimeFigureOut">
              <a:rPr lang="en-GB" smtClean="0"/>
              <a:t>10/07/2019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8474CA-47E4-415A-986D-2E9B0559C60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D82A0F-890E-4A51-AF50-1447D07224C3}" type="datetimeFigureOut">
              <a:rPr lang="en-GB" smtClean="0"/>
              <a:t>10/07/2019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8474CA-47E4-415A-986D-2E9B0559C60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08D82A0F-890E-4A51-AF50-1447D07224C3}" type="datetimeFigureOut">
              <a:rPr lang="en-GB" smtClean="0"/>
              <a:t>10/07/2019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8474CA-47E4-415A-986D-2E9B0559C60A}"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D82A0F-890E-4A51-AF50-1447D07224C3}" type="datetimeFigureOut">
              <a:rPr lang="en-GB" smtClean="0"/>
              <a:t>10/07/2019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8474CA-47E4-415A-986D-2E9B0559C60A}" type="slidenum">
              <a:rPr lang="en-GB" smtClean="0"/>
              <a:t>‹#›</a:t>
            </a:fld>
            <a:endParaRPr lang="en-GB"/>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8D82A0F-890E-4A51-AF50-1447D07224C3}" type="datetimeFigureOut">
              <a:rPr lang="en-GB" smtClean="0"/>
              <a:t>10/07/2019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8474CA-47E4-415A-986D-2E9B0559C60A}" type="slidenum">
              <a:rPr lang="en-GB" smtClean="0"/>
              <a:t>‹#›</a:t>
            </a:fld>
            <a:endParaRPr lang="en-GB"/>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8D82A0F-890E-4A51-AF50-1447D07224C3}" type="datetimeFigureOut">
              <a:rPr lang="en-GB" smtClean="0"/>
              <a:t>10/07/2019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8474CA-47E4-415A-986D-2E9B0559C60A}" type="slidenum">
              <a:rPr lang="en-GB" smtClean="0"/>
              <a:t>‹#›</a:t>
            </a:fld>
            <a:endParaRPr lang="en-GB"/>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D82A0F-890E-4A51-AF50-1447D07224C3}" type="datetimeFigureOut">
              <a:rPr lang="en-GB" smtClean="0"/>
              <a:t>10/07/2019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8474CA-47E4-415A-986D-2E9B0559C60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D82A0F-890E-4A51-AF50-1447D07224C3}" type="datetimeFigureOut">
              <a:rPr lang="en-GB" smtClean="0"/>
              <a:t>10/07/2019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8474CA-47E4-415A-986D-2E9B0559C60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D82A0F-890E-4A51-AF50-1447D07224C3}" type="datetimeFigureOut">
              <a:rPr lang="en-GB" smtClean="0"/>
              <a:t>10/07/2019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8474CA-47E4-415A-986D-2E9B0559C60A}"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D82A0F-890E-4A51-AF50-1447D07224C3}" type="datetimeFigureOut">
              <a:rPr lang="en-GB" smtClean="0"/>
              <a:t>10/07/2019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8474CA-47E4-415A-986D-2E9B0559C60A}"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08D82A0F-890E-4A51-AF50-1447D07224C3}" type="datetimeFigureOut">
              <a:rPr lang="en-GB" smtClean="0"/>
              <a:t>10/07/2019</a:t>
            </a:fld>
            <a:endParaRPr lang="en-GB"/>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GB"/>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88474CA-47E4-415A-986D-2E9B0559C60A}" type="slidenum">
              <a:rPr lang="en-GB" smtClean="0"/>
              <a:t>‹#›</a:t>
            </a:fld>
            <a:endParaRPr lang="en-GB"/>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ninditasg/AICAMP-ML-SVM-/Data" TargetMode="External"/><Relationship Id="rId2" Type="http://schemas.openxmlformats.org/officeDocument/2006/relationships/hyperlink" Target="https://github.com/Aninditasg/AICAMP-ML-SVM-" TargetMode="External"/><Relationship Id="rId1" Type="http://schemas.openxmlformats.org/officeDocument/2006/relationships/slideLayout" Target="../slideLayouts/slideLayout2.xml"/><Relationship Id="rId4" Type="http://schemas.openxmlformats.org/officeDocument/2006/relationships/hyperlink" Target="https://www.kaggle.com/neiljs/all-shark-tank-us-pitches-deals/downloads/Sharktankpitchesdeals.csv/2"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phenomena.nationalgeographic.com/2013/01/31/the-real-wisdom-of-the-crow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ninditasg/AICAMP-ML-Random-Fores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ikiwand.com/en/TRI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titanic/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ninditasg/Aicamp-ML-Logistic-Regress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Machine Learning with Code</a:t>
            </a:r>
            <a:endParaRPr lang="en-GB" dirty="0"/>
          </a:p>
        </p:txBody>
      </p:sp>
      <p:sp>
        <p:nvSpPr>
          <p:cNvPr id="3" name="Subtitle 2"/>
          <p:cNvSpPr>
            <a:spLocks noGrp="1"/>
          </p:cNvSpPr>
          <p:nvPr>
            <p:ph type="subTitle" idx="1"/>
          </p:nvPr>
        </p:nvSpPr>
        <p:spPr/>
        <p:txBody>
          <a:bodyPr>
            <a:normAutofit fontScale="92500" lnSpcReduction="10000"/>
          </a:bodyPr>
          <a:lstStyle/>
          <a:p>
            <a:r>
              <a:rPr lang="en-GB" dirty="0" smtClean="0"/>
              <a:t>Logistic Regression</a:t>
            </a:r>
          </a:p>
          <a:p>
            <a:r>
              <a:rPr lang="en-GB" dirty="0" smtClean="0"/>
              <a:t>Support Vector Machine</a:t>
            </a:r>
          </a:p>
          <a:p>
            <a:r>
              <a:rPr lang="en-GB" dirty="0" smtClean="0"/>
              <a:t>Random Forest</a:t>
            </a:r>
            <a:endParaRPr lang="en-GB" dirty="0"/>
          </a:p>
        </p:txBody>
      </p:sp>
    </p:spTree>
    <p:extLst>
      <p:ext uri="{BB962C8B-B14F-4D97-AF65-F5344CB8AC3E}">
        <p14:creationId xmlns:p14="http://schemas.microsoft.com/office/powerpoint/2010/main" val="2494173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Keywords</a:t>
            </a:r>
            <a:endParaRPr lang="en-GB" dirty="0"/>
          </a:p>
        </p:txBody>
      </p:sp>
      <p:sp>
        <p:nvSpPr>
          <p:cNvPr id="3" name="Content Placeholder 2"/>
          <p:cNvSpPr>
            <a:spLocks noGrp="1"/>
          </p:cNvSpPr>
          <p:nvPr>
            <p:ph idx="1"/>
          </p:nvPr>
        </p:nvSpPr>
        <p:spPr/>
        <p:txBody>
          <a:bodyPr>
            <a:normAutofit fontScale="85000" lnSpcReduction="10000"/>
          </a:bodyPr>
          <a:lstStyle/>
          <a:p>
            <a:r>
              <a:rPr lang="en-GB" b="1" dirty="0"/>
              <a:t>Support Vectors</a:t>
            </a:r>
          </a:p>
          <a:p>
            <a:r>
              <a:rPr lang="en-GB" dirty="0"/>
              <a:t>Support vectors are the data points, which are closest to the hyperplane. These points will define the separating line better by calculating margins. These points are more relevant to the construction of the classifier.</a:t>
            </a:r>
          </a:p>
          <a:p>
            <a:r>
              <a:rPr lang="en-GB" b="1" dirty="0"/>
              <a:t>Hyperplane</a:t>
            </a:r>
          </a:p>
          <a:p>
            <a:r>
              <a:rPr lang="en-GB" dirty="0"/>
              <a:t>A hyperplane is a decision plane which separates between a set of objects having different class memberships.</a:t>
            </a:r>
          </a:p>
          <a:p>
            <a:r>
              <a:rPr lang="en-GB" b="1" dirty="0"/>
              <a:t>Margin</a:t>
            </a:r>
          </a:p>
          <a:p>
            <a:r>
              <a:rPr lang="en-GB" dirty="0"/>
              <a:t>A margin is a gap between the two lines on the closest class points. This is calculated as the perpendicular distance from the line to support vectors or closest points. If the margin is larger in between the classes, then it is considered a good margin, a smaller margin is a bad margin.</a:t>
            </a:r>
          </a:p>
          <a:p>
            <a:endParaRPr lang="en-GB" dirty="0"/>
          </a:p>
        </p:txBody>
      </p:sp>
    </p:spTree>
    <p:extLst>
      <p:ext uri="{BB962C8B-B14F-4D97-AF65-F5344CB8AC3E}">
        <p14:creationId xmlns:p14="http://schemas.microsoft.com/office/powerpoint/2010/main" val="75251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it work?</a:t>
            </a:r>
            <a:endParaRPr lang="en-GB" dirty="0"/>
          </a:p>
        </p:txBody>
      </p:sp>
      <p:sp>
        <p:nvSpPr>
          <p:cNvPr id="3" name="Content Placeholder 2"/>
          <p:cNvSpPr>
            <a:spLocks noGrp="1"/>
          </p:cNvSpPr>
          <p:nvPr>
            <p:ph idx="1"/>
          </p:nvPr>
        </p:nvSpPr>
        <p:spPr/>
        <p:txBody>
          <a:bodyPr>
            <a:normAutofit fontScale="92500" lnSpcReduction="10000"/>
          </a:bodyPr>
          <a:lstStyle/>
          <a:p>
            <a:r>
              <a:rPr lang="en-GB" dirty="0"/>
              <a:t>The main objective is to segregate the given dataset in the best possible way. The distance between the either nearest points is known as the margin. The objective is to select a hyperplane with the maximum possible margin between support vectors in the given dataset. SVM searches for the maximum marginal hyperplane in the following steps:</a:t>
            </a:r>
          </a:p>
          <a:p>
            <a:r>
              <a:rPr lang="en-GB" dirty="0"/>
              <a:t>Generate hyperplanes which segregates the classes in the best </a:t>
            </a:r>
            <a:r>
              <a:rPr lang="en-GB" dirty="0" smtClean="0"/>
              <a:t>way</a:t>
            </a:r>
          </a:p>
          <a:p>
            <a:r>
              <a:rPr lang="en-GB" dirty="0" smtClean="0"/>
              <a:t>Select </a:t>
            </a:r>
            <a:r>
              <a:rPr lang="en-GB" dirty="0"/>
              <a:t>the </a:t>
            </a:r>
            <a:r>
              <a:rPr lang="en-GB" dirty="0" smtClean="0"/>
              <a:t>hyperplane </a:t>
            </a:r>
            <a:r>
              <a:rPr lang="en-GB" dirty="0"/>
              <a:t>with the maximum segregation from the either nearest data </a:t>
            </a:r>
            <a:r>
              <a:rPr lang="en-GB" dirty="0" smtClean="0"/>
              <a:t>points.</a:t>
            </a:r>
            <a:endParaRPr lang="en-GB" dirty="0"/>
          </a:p>
          <a:p>
            <a:pPr marL="0" indent="0">
              <a:buNone/>
            </a:pPr>
            <a:r>
              <a:rPr lang="en-GB" dirty="0"/>
              <a:t/>
            </a:r>
            <a:br>
              <a:rPr lang="en-GB" dirty="0"/>
            </a:br>
            <a:endParaRPr lang="en-GB" dirty="0"/>
          </a:p>
        </p:txBody>
      </p:sp>
    </p:spTree>
    <p:extLst>
      <p:ext uri="{BB962C8B-B14F-4D97-AF65-F5344CB8AC3E}">
        <p14:creationId xmlns:p14="http://schemas.microsoft.com/office/powerpoint/2010/main" val="4039544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SVM Kernels</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8662" y="2110581"/>
            <a:ext cx="768667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8730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Repository</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github.com/Aninditasg/AICAMP-ML-SVM-</a:t>
            </a:r>
            <a:endParaRPr lang="en-GB" dirty="0" smtClean="0"/>
          </a:p>
          <a:p>
            <a:endParaRPr lang="en-GB" dirty="0"/>
          </a:p>
          <a:p>
            <a:r>
              <a:rPr lang="en-GB" dirty="0" smtClean="0"/>
              <a:t>Data </a:t>
            </a:r>
          </a:p>
          <a:p>
            <a:r>
              <a:rPr lang="en-GB" dirty="0">
                <a:hlinkClick r:id="rId3"/>
              </a:rPr>
              <a:t>https://</a:t>
            </a:r>
            <a:r>
              <a:rPr lang="en-GB" dirty="0" smtClean="0">
                <a:hlinkClick r:id="rId3"/>
              </a:rPr>
              <a:t>github.com/Aninditasg/AICAMP-ML-SVM-/Data</a:t>
            </a:r>
            <a:endParaRPr lang="en-GB" dirty="0" smtClean="0"/>
          </a:p>
          <a:p>
            <a:endParaRPr lang="en-GB" dirty="0"/>
          </a:p>
          <a:p>
            <a:r>
              <a:rPr lang="en-GB" dirty="0">
                <a:hlinkClick r:id="rId4"/>
              </a:rPr>
              <a:t>https://www.kaggle.com/neiljs/all-shark-tank-us-pitches-deals/downloads/Sharktankpitchesdeals.csv/2</a:t>
            </a:r>
            <a:endParaRPr lang="en-GB" dirty="0"/>
          </a:p>
          <a:p>
            <a:endParaRPr lang="en-GB" dirty="0"/>
          </a:p>
        </p:txBody>
      </p:sp>
    </p:spTree>
    <p:extLst>
      <p:ext uri="{BB962C8B-B14F-4D97-AF65-F5344CB8AC3E}">
        <p14:creationId xmlns:p14="http://schemas.microsoft.com/office/powerpoint/2010/main" val="2494069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 Tree</a:t>
            </a:r>
            <a:endParaRPr lang="en-GB" dirty="0"/>
          </a:p>
        </p:txBody>
      </p:sp>
      <p:sp>
        <p:nvSpPr>
          <p:cNvPr id="3" name="Content Placeholder 2"/>
          <p:cNvSpPr>
            <a:spLocks noGrp="1"/>
          </p:cNvSpPr>
          <p:nvPr>
            <p:ph idx="1"/>
          </p:nvPr>
        </p:nvSpPr>
        <p:spPr/>
        <p:txBody>
          <a:bodyPr/>
          <a:lstStyle/>
          <a:p>
            <a:r>
              <a:rPr lang="en-GB" dirty="0" smtClean="0"/>
              <a:t>A decision </a:t>
            </a:r>
            <a:r>
              <a:rPr lang="en-GB" dirty="0"/>
              <a:t>tree analyses a data set in order to construct a set of rules, or questions, which are used to predict a class</a:t>
            </a:r>
            <a:r>
              <a:rPr lang="en-GB" dirty="0" smtClean="0"/>
              <a:t>.</a:t>
            </a:r>
          </a:p>
          <a:p>
            <a:r>
              <a:rPr lang="en-GB" dirty="0"/>
              <a:t>These rules can be built up to create a model that can classify complex situations</a:t>
            </a:r>
            <a:r>
              <a:rPr lang="en-GB" dirty="0" smtClean="0"/>
              <a:t>.</a:t>
            </a:r>
          </a:p>
          <a:p>
            <a:endParaRPr lang="en-GB"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118" y="3501008"/>
            <a:ext cx="4328242" cy="3242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0817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Forest</a:t>
            </a:r>
            <a:endParaRPr lang="en-GB" dirty="0"/>
          </a:p>
        </p:txBody>
      </p:sp>
      <p:sp>
        <p:nvSpPr>
          <p:cNvPr id="3" name="Content Placeholder 2"/>
          <p:cNvSpPr>
            <a:spLocks noGrp="1"/>
          </p:cNvSpPr>
          <p:nvPr>
            <p:ph idx="1"/>
          </p:nvPr>
        </p:nvSpPr>
        <p:spPr/>
        <p:txBody>
          <a:bodyPr>
            <a:normAutofit fontScale="92500"/>
          </a:bodyPr>
          <a:lstStyle/>
          <a:p>
            <a:r>
              <a:rPr lang="en-GB" dirty="0"/>
              <a:t>There are two fundamental ideas behind a random forest, both of which are well known to us in our daily life:</a:t>
            </a:r>
          </a:p>
          <a:p>
            <a:pPr lvl="1"/>
            <a:r>
              <a:rPr lang="en-GB" dirty="0"/>
              <a:t>Constructing a flowchart of questions and answers leading to a decision</a:t>
            </a:r>
          </a:p>
          <a:p>
            <a:pPr lvl="1"/>
            <a:r>
              <a:rPr lang="en-GB" dirty="0"/>
              <a:t>The</a:t>
            </a:r>
            <a:r>
              <a:rPr lang="en-GB" dirty="0">
                <a:hlinkClick r:id="rId2"/>
              </a:rPr>
              <a:t> </a:t>
            </a:r>
            <a:r>
              <a:rPr lang="en-GB" dirty="0"/>
              <a:t>wisdom of the (random and diverse) crowd</a:t>
            </a:r>
          </a:p>
          <a:p>
            <a:r>
              <a:rPr lang="en-GB" dirty="0" smtClean="0"/>
              <a:t>The </a:t>
            </a:r>
            <a:r>
              <a:rPr lang="en-GB" dirty="0"/>
              <a:t>fundamental idea behind a random forest is to combine many decision trees into a single model. Individually, predictions made by decision trees (or humans) may not be accurate, but combined together, the predictions will be closer to the mark on average</a:t>
            </a:r>
            <a:r>
              <a:rPr lang="en-GB" dirty="0" smtClean="0"/>
              <a:t>.</a:t>
            </a:r>
          </a:p>
          <a:p>
            <a:r>
              <a:rPr lang="en-GB" dirty="0"/>
              <a:t>Why the name ‘random forest?’ </a:t>
            </a:r>
            <a:r>
              <a:rPr lang="en-GB" dirty="0" smtClean="0"/>
              <a:t>each </a:t>
            </a:r>
            <a:r>
              <a:rPr lang="en-GB" dirty="0"/>
              <a:t>decision tree in the forest considers a random subset of features when forming questions and only has access to a random set of the training data points. </a:t>
            </a:r>
            <a:endParaRPr lang="en-GB" dirty="0" smtClean="0"/>
          </a:p>
          <a:p>
            <a:endParaRPr lang="en-GB" dirty="0"/>
          </a:p>
        </p:txBody>
      </p:sp>
    </p:spTree>
    <p:extLst>
      <p:ext uri="{BB962C8B-B14F-4D97-AF65-F5344CB8AC3E}">
        <p14:creationId xmlns:p14="http://schemas.microsoft.com/office/powerpoint/2010/main" val="4157176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Prediction in Random Forest</a:t>
            </a:r>
            <a:endParaRPr lang="en-GB" dirty="0"/>
          </a:p>
        </p:txBody>
      </p:sp>
      <p:sp>
        <p:nvSpPr>
          <p:cNvPr id="3" name="Content Placeholder 2"/>
          <p:cNvSpPr>
            <a:spLocks noGrp="1"/>
          </p:cNvSpPr>
          <p:nvPr>
            <p:ph idx="1"/>
          </p:nvPr>
        </p:nvSpPr>
        <p:spPr/>
        <p:txBody>
          <a:bodyPr/>
          <a:lstStyle/>
          <a:p>
            <a:r>
              <a:rPr lang="en-GB" dirty="0"/>
              <a:t>When it comes time to make a prediction, the random forest takes an average of all the individual decision tree </a:t>
            </a:r>
            <a:r>
              <a:rPr lang="en-GB" dirty="0" smtClean="0"/>
              <a:t>estimates</a:t>
            </a:r>
            <a:r>
              <a:rPr lang="en-GB" dirty="0"/>
              <a:t> </a:t>
            </a:r>
            <a:r>
              <a:rPr lang="en-GB" dirty="0" smtClean="0"/>
              <a:t>for regression problems like predicting the temperature on a day of the week.</a:t>
            </a:r>
          </a:p>
          <a:p>
            <a:endParaRPr lang="en-GB" dirty="0"/>
          </a:p>
          <a:p>
            <a:r>
              <a:rPr lang="en-GB" dirty="0" smtClean="0"/>
              <a:t>For classification problems, </a:t>
            </a:r>
            <a:r>
              <a:rPr lang="en-GB" dirty="0"/>
              <a:t>where the targets are a discrete class label such as cloudy or </a:t>
            </a:r>
            <a:r>
              <a:rPr lang="en-GB" dirty="0" smtClean="0"/>
              <a:t>sunny, </a:t>
            </a:r>
            <a:r>
              <a:rPr lang="en-GB" dirty="0"/>
              <a:t>the random forest will take a majority vote for the predicted </a:t>
            </a:r>
            <a:r>
              <a:rPr lang="en-GB" dirty="0" smtClean="0"/>
              <a:t>class.</a:t>
            </a:r>
            <a:endParaRPr lang="en-GB" dirty="0"/>
          </a:p>
        </p:txBody>
      </p:sp>
    </p:spTree>
    <p:extLst>
      <p:ext uri="{BB962C8B-B14F-4D97-AF65-F5344CB8AC3E}">
        <p14:creationId xmlns:p14="http://schemas.microsoft.com/office/powerpoint/2010/main" val="3160737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Repo</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github.com/Aninditasg/AICAMP-ML-Random-Forest</a:t>
            </a:r>
            <a:endParaRPr lang="en-GB" dirty="0" smtClean="0"/>
          </a:p>
          <a:p>
            <a:endParaRPr lang="en-GB" dirty="0"/>
          </a:p>
          <a:p>
            <a:r>
              <a:rPr lang="en-GB" b="1" dirty="0" smtClean="0"/>
              <a:t>Data :</a:t>
            </a:r>
          </a:p>
          <a:p>
            <a:pPr marL="0" indent="0">
              <a:buNone/>
            </a:pPr>
            <a:r>
              <a:rPr lang="en-GB" dirty="0">
                <a:hlinkClick r:id="rId2"/>
              </a:rPr>
              <a:t>https://</a:t>
            </a:r>
            <a:r>
              <a:rPr lang="en-GB" dirty="0" smtClean="0">
                <a:hlinkClick r:id="rId2"/>
              </a:rPr>
              <a:t>github.com/Aninditasg/AICAMP-ML-Random-Forest</a:t>
            </a:r>
            <a:r>
              <a:rPr lang="en-GB" dirty="0" smtClean="0"/>
              <a:t>/Data</a:t>
            </a:r>
            <a:endParaRPr lang="en-GB" dirty="0"/>
          </a:p>
        </p:txBody>
      </p:sp>
    </p:spTree>
    <p:extLst>
      <p:ext uri="{BB962C8B-B14F-4D97-AF65-F5344CB8AC3E}">
        <p14:creationId xmlns:p14="http://schemas.microsoft.com/office/powerpoint/2010/main" val="580148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 of the discussed Algorithms</a:t>
            </a:r>
            <a:endParaRPr lang="en-GB" dirty="0"/>
          </a:p>
        </p:txBody>
      </p:sp>
      <p:sp>
        <p:nvSpPr>
          <p:cNvPr id="3" name="Content Placeholder 2"/>
          <p:cNvSpPr>
            <a:spLocks noGrp="1"/>
          </p:cNvSpPr>
          <p:nvPr>
            <p:ph idx="1"/>
          </p:nvPr>
        </p:nvSpPr>
        <p:spPr/>
        <p:txBody>
          <a:bodyPr/>
          <a:lstStyle/>
          <a:p>
            <a:r>
              <a:rPr lang="en-GB" dirty="0" smtClean="0"/>
              <a:t>Credit Scoring (SVM and Random Forest)</a:t>
            </a:r>
          </a:p>
          <a:p>
            <a:r>
              <a:rPr lang="en-GB" dirty="0" smtClean="0"/>
              <a:t>Spam Filtering(Random Forest)</a:t>
            </a:r>
          </a:p>
          <a:p>
            <a:r>
              <a:rPr lang="en-GB" dirty="0" smtClean="0"/>
              <a:t>Fraud Detection</a:t>
            </a:r>
            <a:r>
              <a:rPr lang="en-GB" dirty="0"/>
              <a:t>(Random Forest</a:t>
            </a:r>
            <a:r>
              <a:rPr lang="en-GB" dirty="0" smtClean="0"/>
              <a:t>)</a:t>
            </a:r>
          </a:p>
          <a:p>
            <a:r>
              <a:rPr lang="en-GB" dirty="0"/>
              <a:t>Trauma and Injury Severity Score (</a:t>
            </a:r>
            <a:r>
              <a:rPr lang="en-GB" dirty="0" smtClean="0">
                <a:hlinkClick r:id="rId2"/>
              </a:rPr>
              <a:t>TRISS</a:t>
            </a:r>
            <a:r>
              <a:rPr lang="en-GB" dirty="0" smtClean="0"/>
              <a:t>) was built using logistic regression.</a:t>
            </a:r>
          </a:p>
          <a:p>
            <a:r>
              <a:rPr lang="en-GB" dirty="0" smtClean="0"/>
              <a:t>Customer profiling using logistic regression.</a:t>
            </a:r>
            <a:endParaRPr lang="en-GB" dirty="0"/>
          </a:p>
        </p:txBody>
      </p:sp>
    </p:spTree>
    <p:extLst>
      <p:ext uri="{BB962C8B-B14F-4D97-AF65-F5344CB8AC3E}">
        <p14:creationId xmlns:p14="http://schemas.microsoft.com/office/powerpoint/2010/main" val="2475648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Principles behind Logistic Regression</a:t>
            </a:r>
            <a:endParaRPr lang="en-GB" dirty="0"/>
          </a:p>
        </p:txBody>
      </p:sp>
      <p:sp>
        <p:nvSpPr>
          <p:cNvPr id="3" name="Content Placeholder 2"/>
          <p:cNvSpPr>
            <a:spLocks noGrp="1"/>
          </p:cNvSpPr>
          <p:nvPr>
            <p:ph idx="1"/>
          </p:nvPr>
        </p:nvSpPr>
        <p:spPr/>
        <p:txBody>
          <a:bodyPr/>
          <a:lstStyle/>
          <a:p>
            <a:r>
              <a:rPr lang="en-GB" b="1" dirty="0"/>
              <a:t>Logistic regression</a:t>
            </a:r>
            <a:r>
              <a:rPr lang="en-GB" dirty="0"/>
              <a:t> is </a:t>
            </a:r>
            <a:r>
              <a:rPr lang="en-GB" dirty="0" smtClean="0"/>
              <a:t>a statistics technique for </a:t>
            </a:r>
            <a:r>
              <a:rPr lang="en-GB" dirty="0"/>
              <a:t>binary </a:t>
            </a:r>
            <a:r>
              <a:rPr lang="en-GB" dirty="0" smtClean="0"/>
              <a:t>classification.</a:t>
            </a:r>
          </a:p>
          <a:p>
            <a:pPr marL="0" indent="0">
              <a:buNone/>
            </a:pPr>
            <a:endParaRPr lang="en-GB" dirty="0" smtClean="0"/>
          </a:p>
          <a:p>
            <a:r>
              <a:rPr lang="en-GB" dirty="0" smtClean="0"/>
              <a:t>Used to </a:t>
            </a:r>
            <a:r>
              <a:rPr lang="en-GB" dirty="0"/>
              <a:t>model the probability of a certain class or event existing such as pass/fail, win/lose, alive/dead or </a:t>
            </a:r>
            <a:r>
              <a:rPr lang="en-GB" dirty="0" smtClean="0"/>
              <a:t>healthy/sick.</a:t>
            </a:r>
            <a:endParaRPr lang="en-GB" dirty="0"/>
          </a:p>
        </p:txBody>
      </p:sp>
    </p:spTree>
    <p:extLst>
      <p:ext uri="{BB962C8B-B14F-4D97-AF65-F5344CB8AC3E}">
        <p14:creationId xmlns:p14="http://schemas.microsoft.com/office/powerpoint/2010/main" val="1117922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Confusion Matrix</a:t>
            </a:r>
            <a:endParaRPr lang="en-GB" dirty="0"/>
          </a:p>
        </p:txBody>
      </p:sp>
      <p:sp>
        <p:nvSpPr>
          <p:cNvPr id="3" name="Content Placeholder 2"/>
          <p:cNvSpPr>
            <a:spLocks noGrp="1"/>
          </p:cNvSpPr>
          <p:nvPr>
            <p:ph idx="1"/>
          </p:nvPr>
        </p:nvSpPr>
        <p:spPr/>
        <p:txBody>
          <a:bodyPr/>
          <a:lstStyle/>
          <a:p>
            <a:r>
              <a:rPr lang="en-GB" dirty="0"/>
              <a:t>A confusion matrix is a table that is often used to describe the performance of a classification model (or "classifier") on a set of test data for which the true values are known. </a:t>
            </a:r>
            <a:endParaRPr lang="en-GB" dirty="0" smtClean="0"/>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463458"/>
            <a:ext cx="2709375" cy="202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3" descr="{\displaystyle {\text{Precision))={\frac {tp}{tp+f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5" descr="{\displaystyle {\text{Recall))={\frac {tp}{tp+fn))\,}"/>
          <p:cNvSpPr>
            <a:spLocks noChangeAspect="1" noChangeArrowheads="1"/>
          </p:cNvSpPr>
          <p:nvPr/>
        </p:nvSpPr>
        <p:spPr bwMode="auto">
          <a:xfrm>
            <a:off x="42863"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356992"/>
            <a:ext cx="2851513" cy="2135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787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Assumptions behind Logistic Regression</a:t>
            </a:r>
            <a:endParaRPr lang="en-GB" dirty="0"/>
          </a:p>
        </p:txBody>
      </p:sp>
      <p:sp>
        <p:nvSpPr>
          <p:cNvPr id="3" name="Content Placeholder 2"/>
          <p:cNvSpPr>
            <a:spLocks noGrp="1"/>
          </p:cNvSpPr>
          <p:nvPr>
            <p:ph idx="1"/>
          </p:nvPr>
        </p:nvSpPr>
        <p:spPr/>
        <p:txBody>
          <a:bodyPr>
            <a:normAutofit/>
          </a:bodyPr>
          <a:lstStyle/>
          <a:p>
            <a:r>
              <a:rPr lang="en-GB" dirty="0"/>
              <a:t>The dependent variable should be dichotomous in nature (e.g., presence vs. absent).</a:t>
            </a:r>
          </a:p>
          <a:p>
            <a:r>
              <a:rPr lang="en-GB" dirty="0"/>
              <a:t>There should be no outliers in the data, which can be assessed by converting the continuous predictors to standardized </a:t>
            </a:r>
            <a:r>
              <a:rPr lang="en-GB" dirty="0" smtClean="0"/>
              <a:t>scores.</a:t>
            </a:r>
            <a:endParaRPr lang="en-GB" dirty="0"/>
          </a:p>
          <a:p>
            <a:r>
              <a:rPr lang="en-GB" dirty="0"/>
              <a:t>There should be no high correlations (multicollinearity) among the predictors.</a:t>
            </a:r>
          </a:p>
        </p:txBody>
      </p:sp>
    </p:spTree>
    <p:extLst>
      <p:ext uri="{BB962C8B-B14F-4D97-AF65-F5344CB8AC3E}">
        <p14:creationId xmlns:p14="http://schemas.microsoft.com/office/powerpoint/2010/main" val="1811572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Mathematical Function behind Logistic Regression</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996952"/>
            <a:ext cx="5976664" cy="3192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p:txBody>
          <a:bodyPr/>
          <a:lstStyle/>
          <a:p>
            <a:endParaRPr lang="en-GB" dirty="0"/>
          </a:p>
        </p:txBody>
      </p:sp>
    </p:spTree>
    <p:extLst>
      <p:ext uri="{BB962C8B-B14F-4D97-AF65-F5344CB8AC3E}">
        <p14:creationId xmlns:p14="http://schemas.microsoft.com/office/powerpoint/2010/main" val="1221052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endParaRPr lang="en-GB" dirty="0"/>
          </a:p>
        </p:txBody>
      </p:sp>
      <p:sp>
        <p:nvSpPr>
          <p:cNvPr id="3" name="Content Placeholder 2"/>
          <p:cNvSpPr>
            <a:spLocks noGrp="1"/>
          </p:cNvSpPr>
          <p:nvPr>
            <p:ph idx="1"/>
          </p:nvPr>
        </p:nvSpPr>
        <p:spPr/>
        <p:txBody>
          <a:bodyPr/>
          <a:lstStyle/>
          <a:p>
            <a:r>
              <a:rPr lang="en-GB" dirty="0" smtClean="0">
                <a:hlinkClick r:id="rId2"/>
              </a:rPr>
              <a:t>https://www.kaggle.com/c/titanic/data</a:t>
            </a:r>
            <a:endParaRPr lang="en-GB" dirty="0"/>
          </a:p>
        </p:txBody>
      </p:sp>
    </p:spTree>
    <p:extLst>
      <p:ext uri="{BB962C8B-B14F-4D97-AF65-F5344CB8AC3E}">
        <p14:creationId xmlns:p14="http://schemas.microsoft.com/office/powerpoint/2010/main" val="2080627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a:t>
            </a:r>
            <a:endParaRPr lang="en-GB" dirty="0"/>
          </a:p>
        </p:txBody>
      </p:sp>
      <p:sp>
        <p:nvSpPr>
          <p:cNvPr id="3" name="Content Placeholder 2"/>
          <p:cNvSpPr>
            <a:spLocks noGrp="1"/>
          </p:cNvSpPr>
          <p:nvPr>
            <p:ph idx="1"/>
          </p:nvPr>
        </p:nvSpPr>
        <p:spPr/>
        <p:txBody>
          <a:bodyPr/>
          <a:lstStyle/>
          <a:p>
            <a:r>
              <a:rPr lang="en-GB" dirty="0" smtClean="0">
                <a:hlinkClick r:id="rId2"/>
              </a:rPr>
              <a:t>https://github.com/Aninditasg/</a:t>
            </a:r>
            <a:r>
              <a:rPr lang="en-GB" dirty="0">
                <a:hlinkClick r:id="rId2"/>
              </a:rPr>
              <a:t>Aicamp-ML-Logistic-Regression</a:t>
            </a:r>
            <a:r>
              <a:rPr lang="en-GB" dirty="0"/>
              <a:t>/Logistic </a:t>
            </a:r>
            <a:r>
              <a:rPr lang="en-GB" dirty="0" err="1" smtClean="0"/>
              <a:t>Regression.ipynb</a:t>
            </a:r>
            <a:endParaRPr lang="en-GB" dirty="0"/>
          </a:p>
        </p:txBody>
      </p:sp>
    </p:spTree>
    <p:extLst>
      <p:ext uri="{BB962C8B-B14F-4D97-AF65-F5344CB8AC3E}">
        <p14:creationId xmlns:p14="http://schemas.microsoft.com/office/powerpoint/2010/main" val="1168971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 Vector Machines</a:t>
            </a:r>
            <a:endParaRPr lang="en-GB" dirty="0"/>
          </a:p>
        </p:txBody>
      </p:sp>
      <p:sp>
        <p:nvSpPr>
          <p:cNvPr id="3" name="Content Placeholder 2"/>
          <p:cNvSpPr>
            <a:spLocks noGrp="1"/>
          </p:cNvSpPr>
          <p:nvPr>
            <p:ph idx="1"/>
          </p:nvPr>
        </p:nvSpPr>
        <p:spPr/>
        <p:txBody>
          <a:bodyPr/>
          <a:lstStyle/>
          <a:p>
            <a:r>
              <a:rPr lang="en-GB" dirty="0" smtClean="0"/>
              <a:t>SVM is a </a:t>
            </a:r>
            <a:r>
              <a:rPr lang="en-GB" dirty="0" err="1" smtClean="0"/>
              <a:t>supervvised</a:t>
            </a:r>
            <a:r>
              <a:rPr lang="en-GB" dirty="0" smtClean="0"/>
              <a:t> classification algorithm used in </a:t>
            </a:r>
            <a:r>
              <a:rPr lang="en-GB" dirty="0"/>
              <a:t>a variety of applications such as face detection, intrusion detection, classification of emails, news articles and web pages, classification of genes, and handwriting </a:t>
            </a:r>
            <a:r>
              <a:rPr lang="en-GB" dirty="0" smtClean="0"/>
              <a:t>recognition</a:t>
            </a:r>
          </a:p>
          <a:p>
            <a:r>
              <a:rPr lang="en-GB" dirty="0"/>
              <a:t>The classifier separates data points using a hyperplane with the largest amount of margin. </a:t>
            </a:r>
            <a:endParaRPr lang="en-GB" dirty="0" smtClean="0"/>
          </a:p>
          <a:p>
            <a:r>
              <a:rPr lang="en-GB" dirty="0" smtClean="0"/>
              <a:t>SVM </a:t>
            </a:r>
            <a:r>
              <a:rPr lang="en-GB" dirty="0"/>
              <a:t>finds an optimal hyperplane which helps in classifying new data points.</a:t>
            </a:r>
            <a:r>
              <a:rPr lang="en-GB" dirty="0" smtClean="0"/>
              <a:t>.</a:t>
            </a:r>
            <a:endParaRPr lang="en-GB" dirty="0"/>
          </a:p>
        </p:txBody>
      </p:sp>
    </p:spTree>
    <p:extLst>
      <p:ext uri="{BB962C8B-B14F-4D97-AF65-F5344CB8AC3E}">
        <p14:creationId xmlns:p14="http://schemas.microsoft.com/office/powerpoint/2010/main" val="3550742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Classification of different Objects</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3662" y="2286794"/>
            <a:ext cx="4314602" cy="3508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1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451</TotalTime>
  <Words>626</Words>
  <Application>Microsoft Office PowerPoint</Application>
  <PresentationFormat>On-screen Show (4:3)</PresentationFormat>
  <Paragraphs>68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Executive</vt:lpstr>
      <vt:lpstr>Machine Learning with Code</vt:lpstr>
      <vt:lpstr>Principles behind Logistic Regression</vt:lpstr>
      <vt:lpstr>Confusion Matrix</vt:lpstr>
      <vt:lpstr>Assumptions behind Logistic Regression</vt:lpstr>
      <vt:lpstr>Mathematical Function behind Logistic Regression</vt:lpstr>
      <vt:lpstr>Data </vt:lpstr>
      <vt:lpstr>Code</vt:lpstr>
      <vt:lpstr>Support Vector Machines</vt:lpstr>
      <vt:lpstr>Classification of different Objects</vt:lpstr>
      <vt:lpstr>Keywords</vt:lpstr>
      <vt:lpstr>How does it work?</vt:lpstr>
      <vt:lpstr>Common SVM Kernels</vt:lpstr>
      <vt:lpstr>Code Repository</vt:lpstr>
      <vt:lpstr>Decision Tree</vt:lpstr>
      <vt:lpstr>Random Forest</vt:lpstr>
      <vt:lpstr>Prediction in Random Forest</vt:lpstr>
      <vt:lpstr>Code Repo</vt:lpstr>
      <vt:lpstr>Applications of the discussed Algorithms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dc:creator>
  <cp:lastModifiedBy>Partha</cp:lastModifiedBy>
  <cp:revision>31</cp:revision>
  <dcterms:created xsi:type="dcterms:W3CDTF">2019-07-08T21:46:10Z</dcterms:created>
  <dcterms:modified xsi:type="dcterms:W3CDTF">2019-07-10T15:42:06Z</dcterms:modified>
</cp:coreProperties>
</file>