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Grades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2"/>
            <c:spPr>
              <a:solidFill>
                <a:srgbClr val="00B050"/>
              </a:solidFill>
            </c:spPr>
          </c:marker>
          <c:xVal>
            <c:strRef>
              <c:f>Sheet1!$A$1:$A$6</c:f>
              <c:strCache>
                <c:ptCount val="6"/>
                <c:pt idx="0">
                  <c:v>Study  Hours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strCache>
            </c:str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10944"/>
        <c:axId val="40850560"/>
      </c:scatterChart>
      <c:valAx>
        <c:axId val="80210944"/>
        <c:scaling>
          <c:orientation val="minMax"/>
        </c:scaling>
        <c:delete val="0"/>
        <c:axPos val="b"/>
        <c:majorTickMark val="out"/>
        <c:minorTickMark val="none"/>
        <c:tickLblPos val="nextTo"/>
        <c:crossAx val="40850560"/>
        <c:crosses val="autoZero"/>
        <c:crossBetween val="midCat"/>
      </c:valAx>
      <c:valAx>
        <c:axId val="40850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0210944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Grades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2"/>
            <c:spPr>
              <a:solidFill>
                <a:srgbClr val="00B050"/>
              </a:solidFill>
            </c:spPr>
          </c:marker>
          <c:xVal>
            <c:strRef>
              <c:f>Sheet1!$A$1:$A$6</c:f>
              <c:strCache>
                <c:ptCount val="6"/>
                <c:pt idx="0">
                  <c:v>Hours of Study 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strCache>
            </c:str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06240"/>
        <c:axId val="36522624"/>
      </c:scatterChart>
      <c:valAx>
        <c:axId val="36506240"/>
        <c:scaling>
          <c:orientation val="minMax"/>
        </c:scaling>
        <c:delete val="0"/>
        <c:axPos val="b"/>
        <c:majorTickMark val="out"/>
        <c:minorTickMark val="none"/>
        <c:tickLblPos val="nextTo"/>
        <c:crossAx val="36522624"/>
        <c:crosses val="autoZero"/>
        <c:crossBetween val="midCat"/>
      </c:valAx>
      <c:valAx>
        <c:axId val="36522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506240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0.07806</cdr:x>
      <cdr:y>0.14483</cdr:y>
    </cdr:from>
    <cdr:to>
      <cdr:x>0.74885</cdr:x>
      <cdr:y>0.7391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658416" y="719534"/>
          <a:ext cx="5658351" cy="2952328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4DD4-E63F-4EF2-973A-CE4351CE816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62EC-372E-489B-8A53-5DE9930792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4DD4-E63F-4EF2-973A-CE4351CE816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62EC-372E-489B-8A53-5DE9930792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4DD4-E63F-4EF2-973A-CE4351CE816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62EC-372E-489B-8A53-5DE9930792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4DD4-E63F-4EF2-973A-CE4351CE816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62EC-372E-489B-8A53-5DE9930792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4DD4-E63F-4EF2-973A-CE4351CE816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62EC-372E-489B-8A53-5DE9930792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4DD4-E63F-4EF2-973A-CE4351CE816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62EC-372E-489B-8A53-5DE9930792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4DD4-E63F-4EF2-973A-CE4351CE816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62EC-372E-489B-8A53-5DE9930792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4DD4-E63F-4EF2-973A-CE4351CE816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62EC-372E-489B-8A53-5DE9930792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4DD4-E63F-4EF2-973A-CE4351CE816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62EC-372E-489B-8A53-5DE9930792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4DD4-E63F-4EF2-973A-CE4351CE816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62EC-372E-489B-8A53-5DE99307925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4DD4-E63F-4EF2-973A-CE4351CE816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5962EC-372E-489B-8A53-5DE99307925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C5962EC-372E-489B-8A53-5DE99307925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D784DD4-E63F-4EF2-973A-CE4351CE816A}" type="datetimeFigureOut">
              <a:rPr lang="en-GB" smtClean="0"/>
              <a:t>05/06/2019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inditasg/Machine-Learning-with-Code---Linear-Regression/tree/master/d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inditasg/Machine-Learning-with-Code---Linear-Regression/Linea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543800" cy="2593975"/>
          </a:xfrm>
        </p:spPr>
        <p:txBody>
          <a:bodyPr>
            <a:normAutofit/>
          </a:bodyPr>
          <a:lstStyle/>
          <a:p>
            <a:r>
              <a:rPr lang="en-GB" dirty="0" smtClean="0"/>
              <a:t>Linear Regression  Concepts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82" y="4653136"/>
            <a:ext cx="2105025" cy="9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Industrial Applications of Linear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Retail Industry : Dynamic Pricing</a:t>
            </a:r>
          </a:p>
          <a:p>
            <a:r>
              <a:rPr lang="en-GB" dirty="0" smtClean="0"/>
              <a:t>Risk Estimation </a:t>
            </a:r>
          </a:p>
          <a:p>
            <a:r>
              <a:rPr lang="en-GB" dirty="0" smtClean="0"/>
              <a:t>Stock Price Prediction</a:t>
            </a:r>
          </a:p>
          <a:p>
            <a:r>
              <a:rPr lang="en-GB" dirty="0" smtClean="0"/>
              <a:t>Drug Response</a:t>
            </a:r>
          </a:p>
          <a:p>
            <a:r>
              <a:rPr lang="en-GB" dirty="0" smtClean="0"/>
              <a:t>Consumer Behaviour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0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5364" y="2571001"/>
            <a:ext cx="651628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Questions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80070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Linear Regression?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A linear approach to model relationship between variables used for predicting continuous output. The algorithm is fast, and used at early stage.</a:t>
            </a:r>
          </a:p>
          <a:p>
            <a:endParaRPr lang="en-GB" dirty="0"/>
          </a:p>
          <a:p>
            <a:pPr indent="-342900"/>
            <a:r>
              <a:rPr lang="en-GB" dirty="0" smtClean="0"/>
              <a:t>The model is represented with a line of equation </a:t>
            </a:r>
          </a:p>
          <a:p>
            <a:pPr marL="0" indent="0">
              <a:buNone/>
            </a:pPr>
            <a:r>
              <a:rPr lang="en-GB" dirty="0" smtClean="0"/>
              <a:t>                   y= </a:t>
            </a:r>
            <a:r>
              <a:rPr lang="en-GB" dirty="0" err="1" smtClean="0"/>
              <a:t>ax+b</a:t>
            </a:r>
            <a:endParaRPr lang="en-GB" dirty="0" smtClean="0"/>
          </a:p>
          <a:p>
            <a:pPr indent="-342900"/>
            <a:endParaRPr lang="en-GB" dirty="0" smtClean="0"/>
          </a:p>
          <a:p>
            <a:pPr indent="-342900"/>
            <a:r>
              <a:rPr lang="en-GB" dirty="0" smtClean="0"/>
              <a:t>The values a and b are aggregated from the data    based on the sum of least squares.</a:t>
            </a:r>
          </a:p>
          <a:p>
            <a:pPr indent="-3429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37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Sample Correlation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98462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58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Fitting a line Across Data</a:t>
            </a:r>
            <a:endParaRPr lang="en-GB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0722407"/>
              </p:ext>
            </p:extLst>
          </p:nvPr>
        </p:nvGraphicFramePr>
        <p:xfrm>
          <a:off x="457200" y="1557338"/>
          <a:ext cx="8435280" cy="4968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44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Calculating R</a:t>
            </a:r>
            <a:r>
              <a:rPr lang="en-GB" baseline="30000" dirty="0" smtClean="0"/>
              <a:t>2</a:t>
            </a:r>
            <a:endParaRPr lang="en-GB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/>
                  <a:t>R-squared (R</a:t>
                </a:r>
                <a:r>
                  <a:rPr lang="en-GB" sz="2000" baseline="30000" dirty="0"/>
                  <a:t>2</a:t>
                </a:r>
                <a:r>
                  <a:rPr lang="en-GB" sz="2000" dirty="0"/>
                  <a:t>) is a statistical measure that represents the proportion of the variance for a dependent variable that's explained by an </a:t>
                </a:r>
                <a:r>
                  <a:rPr lang="en-GB" sz="2000" dirty="0" smtClean="0"/>
                  <a:t>independent </a:t>
                </a:r>
                <a:r>
                  <a:rPr lang="en-GB" sz="2000" dirty="0"/>
                  <a:t>variable </a:t>
                </a:r>
                <a:r>
                  <a:rPr lang="en-GB" sz="2000" dirty="0" smtClean="0"/>
                  <a:t>.</a:t>
                </a:r>
              </a:p>
              <a:p>
                <a:endParaRPr lang="en-GB" sz="2000" dirty="0" smtClean="0">
                  <a:effectLst/>
                </a:endParaRPr>
              </a:p>
              <a:p>
                <a:r>
                  <a:rPr lang="en-GB" sz="2000" dirty="0" smtClean="0">
                    <a:effectLst/>
                  </a:rPr>
                  <a:t>​</a:t>
                </a:r>
                <a:r>
                  <a:rPr lang="en-GB" sz="2000" dirty="0"/>
                  <a:t>R</a:t>
                </a:r>
                <a:r>
                  <a:rPr lang="en-GB" sz="2000" baseline="30000" dirty="0"/>
                  <a:t>2</a:t>
                </a:r>
                <a:r>
                  <a:rPr lang="en-GB" sz="2000" dirty="0"/>
                  <a:t>=1</a:t>
                </a:r>
                <a:r>
                  <a:rPr lang="en-GB" sz="2000" dirty="0" smtClean="0"/>
                  <a:t>−(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2000" dirty="0"/>
                          <m:t>Explained</m:t>
                        </m:r>
                        <m:r>
                          <m:rPr>
                            <m:nor/>
                          </m:rPr>
                          <a:rPr lang="en-GB" sz="2000" dirty="0"/>
                          <m:t> </m:t>
                        </m:r>
                        <m:r>
                          <m:rPr>
                            <m:nor/>
                          </m:rPr>
                          <a:rPr lang="en-GB" sz="2000" dirty="0"/>
                          <m:t>Variation</m:t>
                        </m:r>
                        <m:r>
                          <m:rPr>
                            <m:nor/>
                          </m:rPr>
                          <a:rPr lang="en-GB" sz="2000" dirty="0"/>
                          <m:t>​​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2000" dirty="0"/>
                          <m:t>Total</m:t>
                        </m:r>
                        <m:r>
                          <m:rPr>
                            <m:nor/>
                          </m:rPr>
                          <a:rPr lang="en-GB" sz="2000" dirty="0"/>
                          <m:t> </m:t>
                        </m:r>
                        <m:r>
                          <m:rPr>
                            <m:nor/>
                          </m:rPr>
                          <a:rPr lang="en-GB" sz="2000" dirty="0"/>
                          <m:t>Variation</m:t>
                        </m:r>
                      </m:den>
                    </m:f>
                  </m:oMath>
                </a14:m>
                <a:r>
                  <a:rPr lang="en-GB" sz="2000" dirty="0" smtClean="0"/>
                  <a:t>)</a:t>
                </a:r>
              </a:p>
              <a:p>
                <a:pPr marL="114300" indent="0">
                  <a:buNone/>
                </a:pPr>
                <a:r>
                  <a:rPr lang="en-GB" sz="2000" dirty="0" smtClean="0"/>
                  <a:t>    Explained Variation : Sum of Square residuals between actual and </a:t>
                </a:r>
                <a:br>
                  <a:rPr lang="en-GB" sz="2000" dirty="0" smtClean="0"/>
                </a:br>
                <a:r>
                  <a:rPr lang="en-GB" sz="2000" dirty="0" smtClean="0"/>
                  <a:t>    predicted value</a:t>
                </a:r>
              </a:p>
              <a:p>
                <a:pPr marL="0" indent="0">
                  <a:buNone/>
                </a:pPr>
                <a:r>
                  <a:rPr lang="en-GB" sz="2000" dirty="0" smtClean="0"/>
                  <a:t>      Total Variation : Sum of squares residuals between actual values </a:t>
                </a:r>
                <a:br>
                  <a:rPr lang="en-GB" sz="2000" dirty="0" smtClean="0"/>
                </a:br>
                <a:r>
                  <a:rPr lang="en-GB" sz="2000" dirty="0" smtClean="0"/>
                  <a:t>       and the mean.</a:t>
                </a:r>
              </a:p>
              <a:p>
                <a:pPr indent="-342900"/>
                <a:endParaRPr lang="en-GB" sz="2000" dirty="0" smtClean="0"/>
              </a:p>
              <a:p>
                <a:pPr indent="-342900"/>
                <a:r>
                  <a:rPr lang="en-GB" sz="2000" dirty="0" smtClean="0"/>
                  <a:t>High values of R</a:t>
                </a:r>
                <a:r>
                  <a:rPr lang="en-GB" sz="2000" baseline="30000" dirty="0" smtClean="0"/>
                  <a:t>2 </a:t>
                </a:r>
                <a:r>
                  <a:rPr lang="en-GB" sz="2000" dirty="0" smtClean="0"/>
                  <a:t>indicate a good fit between the regression line and data, 0 indicates no correlation and negative values show inverse dependency.</a:t>
                </a:r>
                <a:endParaRPr lang="en-GB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40" t="-635" r="-1440" b="-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8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Finding p value for R</a:t>
            </a:r>
            <a:r>
              <a:rPr lang="en-GB" baseline="30000" dirty="0" smtClean="0"/>
              <a:t>2</a:t>
            </a:r>
            <a:endParaRPr lang="en-GB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To make a good decision we need to find the statistical significance of p value.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Here n is the total number of observations and k is the number of independent variables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p value can be found from the F statistic table for the given degrees of freedom.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2" y="2204864"/>
            <a:ext cx="5873152" cy="225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Tutorials for Statistics behind Linear Regression.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Khan Academy</a:t>
            </a:r>
            <a:endParaRPr lang="en-GB" sz="2800" dirty="0"/>
          </a:p>
          <a:p>
            <a:pPr marL="0" indent="0">
              <a:buNone/>
            </a:pPr>
            <a:r>
              <a:rPr lang="en-GB" sz="2800" dirty="0" smtClean="0"/>
              <a:t>https://www.khanacademy.org/math/statistics-probability/describing-relationships-quantitative-data/regression-library/</a:t>
            </a:r>
          </a:p>
          <a:p>
            <a:pPr marL="0" indent="0">
              <a:buNone/>
            </a:pPr>
            <a:endParaRPr lang="en-GB" sz="2800" dirty="0"/>
          </a:p>
          <a:p>
            <a:pPr marL="457200" indent="-457200"/>
            <a:r>
              <a:rPr lang="en-GB" sz="2800" dirty="0" err="1" smtClean="0"/>
              <a:t>Statquest</a:t>
            </a:r>
            <a:r>
              <a:rPr lang="en-GB" sz="2800" dirty="0" smtClean="0"/>
              <a:t> </a:t>
            </a:r>
            <a:r>
              <a:rPr lang="en-GB" sz="2800" dirty="0" err="1" smtClean="0"/>
              <a:t>Youtube</a:t>
            </a:r>
            <a:r>
              <a:rPr lang="en-GB" sz="2800" dirty="0" smtClean="0"/>
              <a:t> Channel</a:t>
            </a:r>
          </a:p>
          <a:p>
            <a:pPr marL="0" indent="0">
              <a:buNone/>
            </a:pPr>
            <a:r>
              <a:rPr lang="en-GB" sz="2800" dirty="0" smtClean="0"/>
              <a:t>https://youtu.be/nk2CQITm_eo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5818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 the data first.</a:t>
            </a: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https://github.com/Aninditasg/Machine-Learning-with-Code---Linear-Regression/tree/master/data</a:t>
            </a:r>
            <a:r>
              <a:rPr lang="en-GB" dirty="0" smtClean="0">
                <a:hlinkClick r:id="rId2"/>
              </a:rPr>
              <a:t>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1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Get the Python Code .</a:t>
            </a: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https://github.com/Aninditasg/Machine-Learning-with-Code---Linear-Regression/</a:t>
            </a:r>
          </a:p>
          <a:p>
            <a:pPr marL="0" indent="0">
              <a:buNone/>
            </a:pPr>
            <a:r>
              <a:rPr lang="en-GB" dirty="0" smtClean="0"/>
              <a:t> Linear </a:t>
            </a:r>
            <a:r>
              <a:rPr lang="en-GB" dirty="0" err="1" smtClean="0"/>
              <a:t>Regression.ipynb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Other Implementations.</a:t>
            </a:r>
          </a:p>
          <a:p>
            <a:pPr marL="0" indent="0">
              <a:buNone/>
            </a:pPr>
            <a:r>
              <a:rPr lang="en-GB" dirty="0" smtClean="0"/>
              <a:t>R , Python, Spark(</a:t>
            </a:r>
            <a:r>
              <a:rPr lang="en-GB" dirty="0" err="1" smtClean="0"/>
              <a:t>mllib</a:t>
            </a:r>
            <a:r>
              <a:rPr lang="en-GB" dirty="0" smtClean="0"/>
              <a:t>), Azure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5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132</TotalTime>
  <Words>207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Linear Regression  Concepts</vt:lpstr>
      <vt:lpstr>What is Linear Regression?</vt:lpstr>
      <vt:lpstr>A Sample Correlation</vt:lpstr>
      <vt:lpstr>Fitting a line Across Data</vt:lpstr>
      <vt:lpstr>Calculating R2</vt:lpstr>
      <vt:lpstr>Finding p value for R2</vt:lpstr>
      <vt:lpstr>Tutorials for Statistics behind Linear Regression.</vt:lpstr>
      <vt:lpstr>Code Library</vt:lpstr>
      <vt:lpstr>Code Library</vt:lpstr>
      <vt:lpstr>Industrial Applications of Linear Regression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 Concepts</dc:title>
  <dc:creator>Partha</dc:creator>
  <cp:lastModifiedBy>Partha</cp:lastModifiedBy>
  <cp:revision>17</cp:revision>
  <dcterms:created xsi:type="dcterms:W3CDTF">2019-06-05T11:54:16Z</dcterms:created>
  <dcterms:modified xsi:type="dcterms:W3CDTF">2019-06-05T14:06:57Z</dcterms:modified>
</cp:coreProperties>
</file>