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8" r:id="rId3"/>
    <p:sldId id="279" r:id="rId4"/>
    <p:sldId id="280" r:id="rId5"/>
    <p:sldId id="257" r:id="rId6"/>
    <p:sldId id="258" r:id="rId7"/>
    <p:sldId id="259" r:id="rId8"/>
    <p:sldId id="265" r:id="rId9"/>
    <p:sldId id="269" r:id="rId10"/>
    <p:sldId id="266" r:id="rId11"/>
    <p:sldId id="270" r:id="rId12"/>
    <p:sldId id="264" r:id="rId13"/>
    <p:sldId id="272" r:id="rId14"/>
    <p:sldId id="263" r:id="rId15"/>
    <p:sldId id="262" r:id="rId16"/>
    <p:sldId id="271" r:id="rId17"/>
    <p:sldId id="261" r:id="rId18"/>
    <p:sldId id="274" r:id="rId19"/>
    <p:sldId id="260" r:id="rId20"/>
    <p:sldId id="276" r:id="rId21"/>
    <p:sldId id="268" r:id="rId22"/>
    <p:sldId id="275" r:id="rId23"/>
    <p:sldId id="267" r:id="rId24"/>
    <p:sldId id="273" r:id="rId25"/>
    <p:sldId id="281" r:id="rId26"/>
    <p:sldId id="27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21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2/5/2025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90">
          <a:fgClr>
            <a:schemeClr val="accent6">
              <a:lumMod val="50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2/5/2025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 Id="rId4" Type="http://schemas.openxmlformats.org/officeDocument/2006/relationships/image" Target="../media/image3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105C-A9CC-2637-2418-5338EE3B185D}"/>
              </a:ext>
            </a:extLst>
          </p:cNvPr>
          <p:cNvSpPr>
            <a:spLocks noGrp="1"/>
          </p:cNvSpPr>
          <p:nvPr>
            <p:ph type="ctrTitle"/>
          </p:nvPr>
        </p:nvSpPr>
        <p:spPr>
          <a:xfrm>
            <a:off x="301421" y="303230"/>
            <a:ext cx="10567684" cy="1527142"/>
          </a:xfrm>
        </p:spPr>
        <p:txBody>
          <a:bodyPr>
            <a:normAutofit/>
          </a:bodyPr>
          <a:lstStyle/>
          <a:p>
            <a:pPr algn="l"/>
            <a:r>
              <a:rPr lang="en-GB" sz="4400" b="1" dirty="0">
                <a:latin typeface="+mn-lt"/>
              </a:rPr>
              <a:t>Operation Analytics and Investigating Metric Spike</a:t>
            </a:r>
            <a:endParaRPr lang="en-IN" sz="4400" b="1" dirty="0">
              <a:latin typeface="+mn-lt"/>
            </a:endParaRPr>
          </a:p>
        </p:txBody>
      </p:sp>
      <p:pic>
        <p:nvPicPr>
          <p:cNvPr id="5" name="Picture 4">
            <a:extLst>
              <a:ext uri="{FF2B5EF4-FFF2-40B4-BE49-F238E27FC236}">
                <a16:creationId xmlns:a16="http://schemas.microsoft.com/office/drawing/2014/main" id="{3F54E79C-1E50-7E30-5C5C-52612BFE5889}"/>
              </a:ext>
            </a:extLst>
          </p:cNvPr>
          <p:cNvPicPr>
            <a:picLocks noChangeAspect="1"/>
          </p:cNvPicPr>
          <p:nvPr/>
        </p:nvPicPr>
        <p:blipFill>
          <a:blip r:embed="rId2"/>
          <a:stretch>
            <a:fillRect/>
          </a:stretch>
        </p:blipFill>
        <p:spPr>
          <a:xfrm>
            <a:off x="301421" y="1981125"/>
            <a:ext cx="7692510" cy="4693052"/>
          </a:xfrm>
          <a:prstGeom prst="rect">
            <a:avLst/>
          </a:prstGeom>
        </p:spPr>
      </p:pic>
      <p:sp>
        <p:nvSpPr>
          <p:cNvPr id="10" name="TextBox 9">
            <a:extLst>
              <a:ext uri="{FF2B5EF4-FFF2-40B4-BE49-F238E27FC236}">
                <a16:creationId xmlns:a16="http://schemas.microsoft.com/office/drawing/2014/main" id="{22A2547E-258B-6EBE-891B-60032D888067}"/>
              </a:ext>
            </a:extLst>
          </p:cNvPr>
          <p:cNvSpPr txBox="1"/>
          <p:nvPr/>
        </p:nvSpPr>
        <p:spPr>
          <a:xfrm>
            <a:off x="8345079" y="2388659"/>
            <a:ext cx="3315878" cy="2308324"/>
          </a:xfrm>
          <a:prstGeom prst="rect">
            <a:avLst/>
          </a:prstGeom>
          <a:noFill/>
        </p:spPr>
        <p:txBody>
          <a:bodyPr wrap="square">
            <a:spAutoFit/>
          </a:bodyPr>
          <a:lstStyle/>
          <a:p>
            <a:r>
              <a:rPr lang="en-GB" sz="2400" b="1" dirty="0"/>
              <a:t>Case Study 1 : </a:t>
            </a:r>
          </a:p>
          <a:p>
            <a:r>
              <a:rPr lang="en-GB" sz="2400" b="1" dirty="0"/>
              <a:t>Job Data Analysis</a:t>
            </a:r>
          </a:p>
          <a:p>
            <a:endParaRPr lang="en-GB" sz="2400" b="1" dirty="0"/>
          </a:p>
          <a:p>
            <a:r>
              <a:rPr lang="en-GB" sz="2400" b="1" dirty="0"/>
              <a:t>Case Study 2 : Investigating Metric Spike</a:t>
            </a:r>
            <a:endParaRPr lang="en-IN" sz="2400" b="1" dirty="0"/>
          </a:p>
        </p:txBody>
      </p:sp>
      <p:sp>
        <p:nvSpPr>
          <p:cNvPr id="12" name="TextBox 11">
            <a:extLst>
              <a:ext uri="{FF2B5EF4-FFF2-40B4-BE49-F238E27FC236}">
                <a16:creationId xmlns:a16="http://schemas.microsoft.com/office/drawing/2014/main" id="{A22793F2-7428-DDCC-6160-306A9328F251}"/>
              </a:ext>
            </a:extLst>
          </p:cNvPr>
          <p:cNvSpPr txBox="1"/>
          <p:nvPr/>
        </p:nvSpPr>
        <p:spPr>
          <a:xfrm>
            <a:off x="8726865" y="5829633"/>
            <a:ext cx="2552306" cy="461665"/>
          </a:xfrm>
          <a:prstGeom prst="rect">
            <a:avLst/>
          </a:prstGeom>
          <a:noFill/>
        </p:spPr>
        <p:txBody>
          <a:bodyPr wrap="square">
            <a:spAutoFit/>
          </a:bodyPr>
          <a:lstStyle/>
          <a:p>
            <a:r>
              <a:rPr lang="en-GB" sz="2400" b="1" dirty="0"/>
              <a:t>B</a:t>
            </a:r>
            <a:r>
              <a:rPr lang="en-IN" sz="2400" b="1" dirty="0"/>
              <a:t>y - Anindya Das</a:t>
            </a:r>
          </a:p>
        </p:txBody>
      </p:sp>
    </p:spTree>
    <p:extLst>
      <p:ext uri="{BB962C8B-B14F-4D97-AF65-F5344CB8AC3E}">
        <p14:creationId xmlns:p14="http://schemas.microsoft.com/office/powerpoint/2010/main" val="137044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232E75D-F09D-E14E-F09B-E278F5637F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0BDA9C-08BC-8875-2B1E-614F1F73385C}"/>
              </a:ext>
            </a:extLst>
          </p:cNvPr>
          <p:cNvSpPr>
            <a:spLocks noGrp="1"/>
          </p:cNvSpPr>
          <p:nvPr>
            <p:ph type="title"/>
          </p:nvPr>
        </p:nvSpPr>
        <p:spPr>
          <a:xfrm>
            <a:off x="685800" y="609602"/>
            <a:ext cx="6057899" cy="695324"/>
          </a:xfrm>
        </p:spPr>
        <p:txBody>
          <a:bodyPr>
            <a:noAutofit/>
          </a:bodyPr>
          <a:lstStyle/>
          <a:p>
            <a:r>
              <a:rPr lang="en-GB" b="1" dirty="0">
                <a:latin typeface="+mn-lt"/>
              </a:rPr>
              <a:t>Language Share Analysis :</a:t>
            </a:r>
            <a:br>
              <a:rPr lang="en-GB" b="1" dirty="0">
                <a:latin typeface="+mn-lt"/>
              </a:rPr>
            </a:br>
            <a:endParaRPr lang="en-IN" b="1" dirty="0">
              <a:latin typeface="+mn-lt"/>
            </a:endParaRPr>
          </a:p>
        </p:txBody>
      </p:sp>
      <p:sp>
        <p:nvSpPr>
          <p:cNvPr id="3" name="Content Placeholder 2">
            <a:extLst>
              <a:ext uri="{FF2B5EF4-FFF2-40B4-BE49-F238E27FC236}">
                <a16:creationId xmlns:a16="http://schemas.microsoft.com/office/drawing/2014/main" id="{8FEF6376-2F9A-ACD0-76A2-087ED09A6ADC}"/>
              </a:ext>
            </a:extLst>
          </p:cNvPr>
          <p:cNvSpPr>
            <a:spLocks noGrp="1"/>
          </p:cNvSpPr>
          <p:nvPr>
            <p:ph idx="1"/>
          </p:nvPr>
        </p:nvSpPr>
        <p:spPr>
          <a:xfrm>
            <a:off x="685800" y="1147330"/>
            <a:ext cx="10306050" cy="695324"/>
          </a:xfrm>
        </p:spPr>
        <p:txBody>
          <a:bodyPr>
            <a:noAutofit/>
          </a:bodyPr>
          <a:lstStyle/>
          <a:p>
            <a:pPr marL="0" indent="0">
              <a:buNone/>
            </a:pPr>
            <a:r>
              <a:rPr lang="en-GB" sz="2400" b="1" dirty="0"/>
              <a:t>Objective : </a:t>
            </a:r>
            <a:r>
              <a:rPr lang="en-GB" sz="2400" dirty="0"/>
              <a:t>Calculate the percentage share of each language in the last 30 days.</a:t>
            </a:r>
            <a:br>
              <a:rPr lang="en-GB" sz="2400" dirty="0"/>
            </a:br>
            <a:endParaRPr lang="en-IN" sz="2400" dirty="0"/>
          </a:p>
        </p:txBody>
      </p:sp>
      <p:pic>
        <p:nvPicPr>
          <p:cNvPr id="5" name="Picture 4">
            <a:extLst>
              <a:ext uri="{FF2B5EF4-FFF2-40B4-BE49-F238E27FC236}">
                <a16:creationId xmlns:a16="http://schemas.microsoft.com/office/drawing/2014/main" id="{6EE5F32B-83B5-E7D7-C22C-680C6B69A8D5}"/>
              </a:ext>
            </a:extLst>
          </p:cNvPr>
          <p:cNvPicPr>
            <a:picLocks noChangeAspect="1"/>
          </p:cNvPicPr>
          <p:nvPr/>
        </p:nvPicPr>
        <p:blipFill>
          <a:blip r:embed="rId2"/>
          <a:stretch>
            <a:fillRect/>
          </a:stretch>
        </p:blipFill>
        <p:spPr>
          <a:xfrm>
            <a:off x="1476375" y="2279035"/>
            <a:ext cx="9092821" cy="975360"/>
          </a:xfrm>
          <a:prstGeom prst="rect">
            <a:avLst/>
          </a:prstGeom>
        </p:spPr>
      </p:pic>
      <p:pic>
        <p:nvPicPr>
          <p:cNvPr id="7" name="Picture 6">
            <a:extLst>
              <a:ext uri="{FF2B5EF4-FFF2-40B4-BE49-F238E27FC236}">
                <a16:creationId xmlns:a16="http://schemas.microsoft.com/office/drawing/2014/main" id="{54F8F521-336B-7875-1F32-0EEA742B6DE8}"/>
              </a:ext>
            </a:extLst>
          </p:cNvPr>
          <p:cNvPicPr>
            <a:picLocks noChangeAspect="1"/>
          </p:cNvPicPr>
          <p:nvPr/>
        </p:nvPicPr>
        <p:blipFill>
          <a:blip r:embed="rId3"/>
          <a:stretch>
            <a:fillRect/>
          </a:stretch>
        </p:blipFill>
        <p:spPr>
          <a:xfrm>
            <a:off x="4657725" y="4179291"/>
            <a:ext cx="3162300" cy="1979258"/>
          </a:xfrm>
          <a:prstGeom prst="rect">
            <a:avLst/>
          </a:prstGeom>
        </p:spPr>
      </p:pic>
      <p:sp>
        <p:nvSpPr>
          <p:cNvPr id="9" name="TextBox 8">
            <a:extLst>
              <a:ext uri="{FF2B5EF4-FFF2-40B4-BE49-F238E27FC236}">
                <a16:creationId xmlns:a16="http://schemas.microsoft.com/office/drawing/2014/main" id="{8AB9775E-A9CC-4101-526E-25B4B85F89B9}"/>
              </a:ext>
            </a:extLst>
          </p:cNvPr>
          <p:cNvSpPr txBox="1"/>
          <p:nvPr/>
        </p:nvSpPr>
        <p:spPr>
          <a:xfrm>
            <a:off x="1719262" y="3398519"/>
            <a:ext cx="8753476" cy="461665"/>
          </a:xfrm>
          <a:prstGeom prst="rect">
            <a:avLst/>
          </a:prstGeom>
          <a:noFill/>
        </p:spPr>
        <p:txBody>
          <a:bodyPr wrap="square">
            <a:spAutoFit/>
          </a:bodyPr>
          <a:lstStyle/>
          <a:p>
            <a:r>
              <a:rPr lang="en-GB" sz="2400" dirty="0"/>
              <a:t>The percentage share of each language over the last 30 days - Query</a:t>
            </a:r>
            <a:endParaRPr lang="en-IN" sz="2400" dirty="0"/>
          </a:p>
        </p:txBody>
      </p:sp>
      <p:sp>
        <p:nvSpPr>
          <p:cNvPr id="11" name="TextBox 10">
            <a:extLst>
              <a:ext uri="{FF2B5EF4-FFF2-40B4-BE49-F238E27FC236}">
                <a16:creationId xmlns:a16="http://schemas.microsoft.com/office/drawing/2014/main" id="{B2F6BAC1-2758-A4B5-D937-A6DDB93D7F34}"/>
              </a:ext>
            </a:extLst>
          </p:cNvPr>
          <p:cNvSpPr txBox="1"/>
          <p:nvPr/>
        </p:nvSpPr>
        <p:spPr>
          <a:xfrm>
            <a:off x="5838825" y="6248398"/>
            <a:ext cx="800100" cy="369332"/>
          </a:xfrm>
          <a:prstGeom prst="rect">
            <a:avLst/>
          </a:prstGeom>
          <a:noFill/>
        </p:spPr>
        <p:txBody>
          <a:bodyPr wrap="square">
            <a:spAutoFit/>
          </a:bodyPr>
          <a:lstStyle/>
          <a:p>
            <a:r>
              <a:rPr lang="en-IN" dirty="0"/>
              <a:t>Result</a:t>
            </a:r>
          </a:p>
        </p:txBody>
      </p:sp>
    </p:spTree>
    <p:extLst>
      <p:ext uri="{BB962C8B-B14F-4D97-AF65-F5344CB8AC3E}">
        <p14:creationId xmlns:p14="http://schemas.microsoft.com/office/powerpoint/2010/main" val="4280900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75180B0-7033-0954-1DFA-EC6E23E651C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7CF82F-6470-1EA6-D4EA-7F8B9C7C014C}"/>
              </a:ext>
            </a:extLst>
          </p:cNvPr>
          <p:cNvSpPr>
            <a:spLocks noGrp="1"/>
          </p:cNvSpPr>
          <p:nvPr>
            <p:ph idx="1"/>
          </p:nvPr>
        </p:nvSpPr>
        <p:spPr>
          <a:xfrm>
            <a:off x="1128861" y="1862579"/>
            <a:ext cx="10268145" cy="3132842"/>
          </a:xfrm>
        </p:spPr>
        <p:txBody>
          <a:bodyPr>
            <a:normAutofit/>
          </a:bodyPr>
          <a:lstStyle/>
          <a:p>
            <a:pPr marL="0" indent="0">
              <a:buNone/>
            </a:pPr>
            <a:r>
              <a:rPr lang="en-GB" sz="2400" dirty="0"/>
              <a:t>*Insights : The language distribution in the last 30 days is relatively balanced, with Persian having the highest share. To enhance user engagement, consider investing in language-specific content or features for those languages that have lower representation. This targeted approach can help cater to diverse audience needs and improve overall interaction.</a:t>
            </a:r>
            <a:endParaRPr lang="en-IN" sz="2400" dirty="0"/>
          </a:p>
        </p:txBody>
      </p:sp>
    </p:spTree>
    <p:extLst>
      <p:ext uri="{BB962C8B-B14F-4D97-AF65-F5344CB8AC3E}">
        <p14:creationId xmlns:p14="http://schemas.microsoft.com/office/powerpoint/2010/main" val="1455478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5B85A03-780B-C9B3-3E23-2E92FF3C10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0C2CB1-A1FC-7693-5D52-79E257F16D18}"/>
              </a:ext>
            </a:extLst>
          </p:cNvPr>
          <p:cNvSpPr>
            <a:spLocks noGrp="1"/>
          </p:cNvSpPr>
          <p:nvPr>
            <p:ph type="title"/>
          </p:nvPr>
        </p:nvSpPr>
        <p:spPr>
          <a:xfrm>
            <a:off x="685801" y="419100"/>
            <a:ext cx="5486399" cy="904875"/>
          </a:xfrm>
        </p:spPr>
        <p:txBody>
          <a:bodyPr>
            <a:normAutofit fontScale="90000"/>
          </a:bodyPr>
          <a:lstStyle/>
          <a:p>
            <a:r>
              <a:rPr lang="en-GB" b="1" dirty="0">
                <a:latin typeface="+mn-lt"/>
              </a:rPr>
              <a:t>Duplicate Rows Detection :</a:t>
            </a:r>
            <a:br>
              <a:rPr lang="en-GB" dirty="0"/>
            </a:br>
            <a:endParaRPr lang="en-IN" dirty="0"/>
          </a:p>
        </p:txBody>
      </p:sp>
      <p:sp>
        <p:nvSpPr>
          <p:cNvPr id="3" name="Content Placeholder 2">
            <a:extLst>
              <a:ext uri="{FF2B5EF4-FFF2-40B4-BE49-F238E27FC236}">
                <a16:creationId xmlns:a16="http://schemas.microsoft.com/office/drawing/2014/main" id="{30967D99-EF27-9800-8E71-9A4D847D4B4F}"/>
              </a:ext>
            </a:extLst>
          </p:cNvPr>
          <p:cNvSpPr>
            <a:spLocks noGrp="1"/>
          </p:cNvSpPr>
          <p:nvPr>
            <p:ph idx="1"/>
          </p:nvPr>
        </p:nvSpPr>
        <p:spPr>
          <a:xfrm>
            <a:off x="685801" y="1057276"/>
            <a:ext cx="6124574" cy="714374"/>
          </a:xfrm>
        </p:spPr>
        <p:txBody>
          <a:bodyPr>
            <a:normAutofit lnSpcReduction="10000"/>
          </a:bodyPr>
          <a:lstStyle/>
          <a:p>
            <a:pPr marL="0" indent="0">
              <a:buNone/>
            </a:pPr>
            <a:r>
              <a:rPr lang="en-GB" sz="2400" b="1" dirty="0"/>
              <a:t>Objective : </a:t>
            </a:r>
            <a:r>
              <a:rPr lang="en-GB" sz="2400" dirty="0"/>
              <a:t>Identify duplicate rows in the data.</a:t>
            </a:r>
            <a:br>
              <a:rPr lang="en-GB" dirty="0"/>
            </a:br>
            <a:endParaRPr lang="en-IN" dirty="0"/>
          </a:p>
        </p:txBody>
      </p:sp>
      <p:sp>
        <p:nvSpPr>
          <p:cNvPr id="5" name="TextBox 4">
            <a:extLst>
              <a:ext uri="{FF2B5EF4-FFF2-40B4-BE49-F238E27FC236}">
                <a16:creationId xmlns:a16="http://schemas.microsoft.com/office/drawing/2014/main" id="{55AA30C2-8BC7-4622-3F2F-DAB4BC3C0122}"/>
              </a:ext>
            </a:extLst>
          </p:cNvPr>
          <p:cNvSpPr txBox="1"/>
          <p:nvPr/>
        </p:nvSpPr>
        <p:spPr>
          <a:xfrm>
            <a:off x="4602480" y="3244334"/>
            <a:ext cx="2333625" cy="369332"/>
          </a:xfrm>
          <a:prstGeom prst="rect">
            <a:avLst/>
          </a:prstGeom>
          <a:noFill/>
        </p:spPr>
        <p:txBody>
          <a:bodyPr wrap="square">
            <a:spAutoFit/>
          </a:bodyPr>
          <a:lstStyle/>
          <a:p>
            <a:r>
              <a:rPr lang="en-IN" dirty="0"/>
              <a:t>Duplicate rows - Query </a:t>
            </a:r>
          </a:p>
        </p:txBody>
      </p:sp>
      <p:pic>
        <p:nvPicPr>
          <p:cNvPr id="7" name="Picture 6">
            <a:extLst>
              <a:ext uri="{FF2B5EF4-FFF2-40B4-BE49-F238E27FC236}">
                <a16:creationId xmlns:a16="http://schemas.microsoft.com/office/drawing/2014/main" id="{32A4122B-CABC-5EAC-02A0-C2E83E3D2271}"/>
              </a:ext>
            </a:extLst>
          </p:cNvPr>
          <p:cNvPicPr>
            <a:picLocks noChangeAspect="1"/>
          </p:cNvPicPr>
          <p:nvPr/>
        </p:nvPicPr>
        <p:blipFill>
          <a:blip r:embed="rId2"/>
          <a:stretch>
            <a:fillRect/>
          </a:stretch>
        </p:blipFill>
        <p:spPr>
          <a:xfrm>
            <a:off x="4159508" y="4305299"/>
            <a:ext cx="3530083" cy="1244082"/>
          </a:xfrm>
          <a:prstGeom prst="rect">
            <a:avLst/>
          </a:prstGeom>
        </p:spPr>
      </p:pic>
      <p:pic>
        <p:nvPicPr>
          <p:cNvPr id="9" name="Picture 8">
            <a:extLst>
              <a:ext uri="{FF2B5EF4-FFF2-40B4-BE49-F238E27FC236}">
                <a16:creationId xmlns:a16="http://schemas.microsoft.com/office/drawing/2014/main" id="{B4910047-2A65-8985-AE59-A3DE0FFC0797}"/>
              </a:ext>
            </a:extLst>
          </p:cNvPr>
          <p:cNvPicPr>
            <a:picLocks noChangeAspect="1"/>
          </p:cNvPicPr>
          <p:nvPr/>
        </p:nvPicPr>
        <p:blipFill>
          <a:blip r:embed="rId3"/>
          <a:stretch>
            <a:fillRect/>
          </a:stretch>
        </p:blipFill>
        <p:spPr>
          <a:xfrm>
            <a:off x="1653540" y="1885951"/>
            <a:ext cx="8590714" cy="1244082"/>
          </a:xfrm>
          <a:prstGeom prst="rect">
            <a:avLst/>
          </a:prstGeom>
        </p:spPr>
      </p:pic>
      <p:sp>
        <p:nvSpPr>
          <p:cNvPr id="11" name="TextBox 10">
            <a:extLst>
              <a:ext uri="{FF2B5EF4-FFF2-40B4-BE49-F238E27FC236}">
                <a16:creationId xmlns:a16="http://schemas.microsoft.com/office/drawing/2014/main" id="{119BC261-CFB3-9962-A157-08DB44998AC6}"/>
              </a:ext>
            </a:extLst>
          </p:cNvPr>
          <p:cNvSpPr txBox="1"/>
          <p:nvPr/>
        </p:nvSpPr>
        <p:spPr>
          <a:xfrm>
            <a:off x="5534025" y="5616058"/>
            <a:ext cx="781050" cy="369332"/>
          </a:xfrm>
          <a:prstGeom prst="rect">
            <a:avLst/>
          </a:prstGeom>
          <a:noFill/>
        </p:spPr>
        <p:txBody>
          <a:bodyPr wrap="square">
            <a:spAutoFit/>
          </a:bodyPr>
          <a:lstStyle/>
          <a:p>
            <a:r>
              <a:rPr lang="en-IN" dirty="0"/>
              <a:t>Result</a:t>
            </a:r>
          </a:p>
        </p:txBody>
      </p:sp>
    </p:spTree>
    <p:extLst>
      <p:ext uri="{BB962C8B-B14F-4D97-AF65-F5344CB8AC3E}">
        <p14:creationId xmlns:p14="http://schemas.microsoft.com/office/powerpoint/2010/main" val="2092795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5A49377-56B3-16D5-D22C-F75D45A51E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02896A-DD43-0BA0-44EC-2B205AF45253}"/>
              </a:ext>
            </a:extLst>
          </p:cNvPr>
          <p:cNvSpPr>
            <a:spLocks noGrp="1"/>
          </p:cNvSpPr>
          <p:nvPr>
            <p:ph idx="1"/>
          </p:nvPr>
        </p:nvSpPr>
        <p:spPr>
          <a:xfrm>
            <a:off x="1579383" y="1770973"/>
            <a:ext cx="9033234" cy="3316053"/>
          </a:xfrm>
        </p:spPr>
        <p:txBody>
          <a:bodyPr>
            <a:normAutofit/>
          </a:bodyPr>
          <a:lstStyle/>
          <a:p>
            <a:pPr marL="0" indent="0">
              <a:buNone/>
            </a:pPr>
            <a:r>
              <a:rPr lang="en-GB" sz="2400" dirty="0"/>
              <a:t>*Insights : There is one duplicate row in the data based on the </a:t>
            </a:r>
            <a:r>
              <a:rPr lang="en-GB" sz="2400" dirty="0" err="1"/>
              <a:t>actor_id</a:t>
            </a:r>
            <a:r>
              <a:rPr lang="en-GB" sz="2400" dirty="0"/>
              <a:t> column. To maintain data integrity, it's essential to implement data validation mechanisms that prevent such duplicates in the future. This could include checks during data entry, unique constraints in the database, and regular audits to ensure the uniqueness of key identifiers. Taking these steps will help ensure cleaner data for analysis and reporting.</a:t>
            </a:r>
            <a:endParaRPr lang="en-IN" sz="2400" dirty="0"/>
          </a:p>
        </p:txBody>
      </p:sp>
    </p:spTree>
    <p:extLst>
      <p:ext uri="{BB962C8B-B14F-4D97-AF65-F5344CB8AC3E}">
        <p14:creationId xmlns:p14="http://schemas.microsoft.com/office/powerpoint/2010/main" val="994885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CD83077-34F4-8388-7140-9787FB2035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0207BD-D83D-B661-B011-B94AA79447D8}"/>
              </a:ext>
            </a:extLst>
          </p:cNvPr>
          <p:cNvSpPr>
            <a:spLocks noGrp="1"/>
          </p:cNvSpPr>
          <p:nvPr>
            <p:ph type="title"/>
          </p:nvPr>
        </p:nvSpPr>
        <p:spPr>
          <a:xfrm>
            <a:off x="2248414" y="30563"/>
            <a:ext cx="7249547" cy="577786"/>
          </a:xfrm>
        </p:spPr>
        <p:txBody>
          <a:bodyPr>
            <a:normAutofit fontScale="90000"/>
          </a:bodyPr>
          <a:lstStyle/>
          <a:p>
            <a:r>
              <a:rPr lang="en-GB" sz="3200" b="1" dirty="0">
                <a:latin typeface="+mn-lt"/>
              </a:rPr>
              <a:t>Case Study 2 : Investigating Metric Spike</a:t>
            </a:r>
            <a:endParaRPr lang="en-IN" sz="3200" b="1" dirty="0">
              <a:latin typeface="+mn-lt"/>
            </a:endParaRPr>
          </a:p>
        </p:txBody>
      </p:sp>
      <p:pic>
        <p:nvPicPr>
          <p:cNvPr id="5" name="Content Placeholder 4">
            <a:extLst>
              <a:ext uri="{FF2B5EF4-FFF2-40B4-BE49-F238E27FC236}">
                <a16:creationId xmlns:a16="http://schemas.microsoft.com/office/drawing/2014/main" id="{1432681C-FA94-B90D-12DB-E0618A5924B0}"/>
              </a:ext>
            </a:extLst>
          </p:cNvPr>
          <p:cNvPicPr>
            <a:picLocks noGrp="1" noChangeAspect="1"/>
          </p:cNvPicPr>
          <p:nvPr>
            <p:ph idx="1"/>
          </p:nvPr>
        </p:nvPicPr>
        <p:blipFill>
          <a:blip r:embed="rId2"/>
          <a:stretch>
            <a:fillRect/>
          </a:stretch>
        </p:blipFill>
        <p:spPr>
          <a:xfrm>
            <a:off x="702632" y="608349"/>
            <a:ext cx="5324973" cy="2883524"/>
          </a:xfrm>
        </p:spPr>
      </p:pic>
      <p:pic>
        <p:nvPicPr>
          <p:cNvPr id="7" name="Picture 6">
            <a:extLst>
              <a:ext uri="{FF2B5EF4-FFF2-40B4-BE49-F238E27FC236}">
                <a16:creationId xmlns:a16="http://schemas.microsoft.com/office/drawing/2014/main" id="{58CAA6EF-A02B-DC26-5A39-F85C9A0FC242}"/>
              </a:ext>
            </a:extLst>
          </p:cNvPr>
          <p:cNvPicPr>
            <a:picLocks noChangeAspect="1"/>
          </p:cNvPicPr>
          <p:nvPr/>
        </p:nvPicPr>
        <p:blipFill>
          <a:blip r:embed="rId3"/>
          <a:stretch>
            <a:fillRect/>
          </a:stretch>
        </p:blipFill>
        <p:spPr>
          <a:xfrm>
            <a:off x="6871648" y="653705"/>
            <a:ext cx="4617720" cy="5692140"/>
          </a:xfrm>
          <a:prstGeom prst="rect">
            <a:avLst/>
          </a:prstGeom>
        </p:spPr>
      </p:pic>
      <p:pic>
        <p:nvPicPr>
          <p:cNvPr id="9" name="Picture 8">
            <a:extLst>
              <a:ext uri="{FF2B5EF4-FFF2-40B4-BE49-F238E27FC236}">
                <a16:creationId xmlns:a16="http://schemas.microsoft.com/office/drawing/2014/main" id="{50A9B4FC-75F0-C1ED-3C94-DFA2081F653A}"/>
              </a:ext>
            </a:extLst>
          </p:cNvPr>
          <p:cNvPicPr>
            <a:picLocks noChangeAspect="1"/>
          </p:cNvPicPr>
          <p:nvPr/>
        </p:nvPicPr>
        <p:blipFill>
          <a:blip r:embed="rId4"/>
          <a:stretch>
            <a:fillRect/>
          </a:stretch>
        </p:blipFill>
        <p:spPr>
          <a:xfrm>
            <a:off x="702631" y="3831416"/>
            <a:ext cx="5324973" cy="2606762"/>
          </a:xfrm>
          <a:prstGeom prst="rect">
            <a:avLst/>
          </a:prstGeom>
        </p:spPr>
      </p:pic>
      <p:sp>
        <p:nvSpPr>
          <p:cNvPr id="11" name="TextBox 10">
            <a:extLst>
              <a:ext uri="{FF2B5EF4-FFF2-40B4-BE49-F238E27FC236}">
                <a16:creationId xmlns:a16="http://schemas.microsoft.com/office/drawing/2014/main" id="{1EA44E8D-DB1B-B8B0-7FE5-FD7F8A4D7F00}"/>
              </a:ext>
            </a:extLst>
          </p:cNvPr>
          <p:cNvSpPr txBox="1"/>
          <p:nvPr/>
        </p:nvSpPr>
        <p:spPr>
          <a:xfrm>
            <a:off x="2248414" y="3462084"/>
            <a:ext cx="2205599" cy="369332"/>
          </a:xfrm>
          <a:prstGeom prst="rect">
            <a:avLst/>
          </a:prstGeom>
          <a:noFill/>
        </p:spPr>
        <p:txBody>
          <a:bodyPr wrap="square">
            <a:spAutoFit/>
          </a:bodyPr>
          <a:lstStyle/>
          <a:p>
            <a:r>
              <a:rPr lang="en-IN" dirty="0"/>
              <a:t>Table name : users</a:t>
            </a:r>
          </a:p>
        </p:txBody>
      </p:sp>
      <p:sp>
        <p:nvSpPr>
          <p:cNvPr id="13" name="TextBox 12">
            <a:extLst>
              <a:ext uri="{FF2B5EF4-FFF2-40B4-BE49-F238E27FC236}">
                <a16:creationId xmlns:a16="http://schemas.microsoft.com/office/drawing/2014/main" id="{E8231E44-0F78-6650-A50C-FC4FAEF02E84}"/>
              </a:ext>
            </a:extLst>
          </p:cNvPr>
          <p:cNvSpPr txBox="1"/>
          <p:nvPr/>
        </p:nvSpPr>
        <p:spPr>
          <a:xfrm>
            <a:off x="1855124" y="6422578"/>
            <a:ext cx="3709935" cy="369332"/>
          </a:xfrm>
          <a:prstGeom prst="rect">
            <a:avLst/>
          </a:prstGeom>
          <a:noFill/>
        </p:spPr>
        <p:txBody>
          <a:bodyPr wrap="square">
            <a:spAutoFit/>
          </a:bodyPr>
          <a:lstStyle/>
          <a:p>
            <a:r>
              <a:rPr lang="en-IN" dirty="0"/>
              <a:t>Table name : </a:t>
            </a:r>
            <a:r>
              <a:rPr lang="en-IN" dirty="0" err="1"/>
              <a:t>email_events_table</a:t>
            </a:r>
            <a:endParaRPr lang="en-IN" dirty="0"/>
          </a:p>
        </p:txBody>
      </p:sp>
      <p:sp>
        <p:nvSpPr>
          <p:cNvPr id="15" name="TextBox 14">
            <a:extLst>
              <a:ext uri="{FF2B5EF4-FFF2-40B4-BE49-F238E27FC236}">
                <a16:creationId xmlns:a16="http://schemas.microsoft.com/office/drawing/2014/main" id="{6D96FCBF-2D2B-8BF9-4C08-BE270DC79707}"/>
              </a:ext>
            </a:extLst>
          </p:cNvPr>
          <p:cNvSpPr txBox="1"/>
          <p:nvPr/>
        </p:nvSpPr>
        <p:spPr>
          <a:xfrm>
            <a:off x="7853406" y="6391201"/>
            <a:ext cx="2654203" cy="369332"/>
          </a:xfrm>
          <a:prstGeom prst="rect">
            <a:avLst/>
          </a:prstGeom>
          <a:noFill/>
        </p:spPr>
        <p:txBody>
          <a:bodyPr wrap="square">
            <a:spAutoFit/>
          </a:bodyPr>
          <a:lstStyle/>
          <a:p>
            <a:r>
              <a:rPr lang="en-GB" dirty="0"/>
              <a:t>Table name : </a:t>
            </a:r>
            <a:r>
              <a:rPr lang="en-GB" dirty="0" err="1"/>
              <a:t>events_table</a:t>
            </a:r>
            <a:endParaRPr lang="en-GB" dirty="0"/>
          </a:p>
        </p:txBody>
      </p:sp>
    </p:spTree>
    <p:extLst>
      <p:ext uri="{BB962C8B-B14F-4D97-AF65-F5344CB8AC3E}">
        <p14:creationId xmlns:p14="http://schemas.microsoft.com/office/powerpoint/2010/main" val="2866996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78B3A05-D75F-914E-934F-425A6B3FC8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531F13-F145-F22B-8002-A380EF0191AC}"/>
              </a:ext>
            </a:extLst>
          </p:cNvPr>
          <p:cNvSpPr>
            <a:spLocks noGrp="1"/>
          </p:cNvSpPr>
          <p:nvPr>
            <p:ph type="title"/>
          </p:nvPr>
        </p:nvSpPr>
        <p:spPr>
          <a:xfrm>
            <a:off x="331839" y="360201"/>
            <a:ext cx="5343524" cy="771525"/>
          </a:xfrm>
        </p:spPr>
        <p:txBody>
          <a:bodyPr>
            <a:normAutofit fontScale="90000"/>
          </a:bodyPr>
          <a:lstStyle/>
          <a:p>
            <a:r>
              <a:rPr lang="en-GB" b="1" dirty="0">
                <a:latin typeface="+mn-lt"/>
              </a:rPr>
              <a:t>Weekly User Engagement :</a:t>
            </a:r>
            <a:br>
              <a:rPr lang="en-GB" dirty="0"/>
            </a:br>
            <a:endParaRPr lang="en-IN" dirty="0"/>
          </a:p>
        </p:txBody>
      </p:sp>
      <p:sp>
        <p:nvSpPr>
          <p:cNvPr id="3" name="Content Placeholder 2">
            <a:extLst>
              <a:ext uri="{FF2B5EF4-FFF2-40B4-BE49-F238E27FC236}">
                <a16:creationId xmlns:a16="http://schemas.microsoft.com/office/drawing/2014/main" id="{8EC27C2E-4DAD-6F83-DCAE-61876431DBBD}"/>
              </a:ext>
            </a:extLst>
          </p:cNvPr>
          <p:cNvSpPr>
            <a:spLocks noGrp="1"/>
          </p:cNvSpPr>
          <p:nvPr>
            <p:ph idx="1"/>
          </p:nvPr>
        </p:nvSpPr>
        <p:spPr>
          <a:xfrm>
            <a:off x="7222393" y="812800"/>
            <a:ext cx="4750531" cy="854282"/>
          </a:xfrm>
        </p:spPr>
        <p:txBody>
          <a:bodyPr>
            <a:noAutofit/>
          </a:bodyPr>
          <a:lstStyle/>
          <a:p>
            <a:pPr marL="0" indent="0">
              <a:buNone/>
            </a:pPr>
            <a:r>
              <a:rPr lang="en-GB" sz="2400" b="1" dirty="0"/>
              <a:t>Objective : </a:t>
            </a:r>
            <a:r>
              <a:rPr lang="en-GB" sz="2400" dirty="0"/>
              <a:t>Measure the activeness of users on a weekly basis.</a:t>
            </a:r>
            <a:br>
              <a:rPr lang="en-GB" sz="2400" dirty="0"/>
            </a:br>
            <a:endParaRPr lang="en-IN" sz="2400" dirty="0"/>
          </a:p>
        </p:txBody>
      </p:sp>
      <p:pic>
        <p:nvPicPr>
          <p:cNvPr id="5" name="Picture 4">
            <a:extLst>
              <a:ext uri="{FF2B5EF4-FFF2-40B4-BE49-F238E27FC236}">
                <a16:creationId xmlns:a16="http://schemas.microsoft.com/office/drawing/2014/main" id="{7430DC41-CAF5-C285-A263-42D94DA6E45A}"/>
              </a:ext>
            </a:extLst>
          </p:cNvPr>
          <p:cNvPicPr>
            <a:picLocks noChangeAspect="1"/>
          </p:cNvPicPr>
          <p:nvPr/>
        </p:nvPicPr>
        <p:blipFill>
          <a:blip r:embed="rId2"/>
          <a:stretch>
            <a:fillRect/>
          </a:stretch>
        </p:blipFill>
        <p:spPr>
          <a:xfrm>
            <a:off x="331838" y="954191"/>
            <a:ext cx="6469011" cy="3841106"/>
          </a:xfrm>
          <a:prstGeom prst="rect">
            <a:avLst/>
          </a:prstGeom>
        </p:spPr>
      </p:pic>
      <p:pic>
        <p:nvPicPr>
          <p:cNvPr id="7" name="Picture 6">
            <a:extLst>
              <a:ext uri="{FF2B5EF4-FFF2-40B4-BE49-F238E27FC236}">
                <a16:creationId xmlns:a16="http://schemas.microsoft.com/office/drawing/2014/main" id="{8EEB6BF5-05D9-AA8D-A0D3-24A8C4D61F97}"/>
              </a:ext>
            </a:extLst>
          </p:cNvPr>
          <p:cNvPicPr>
            <a:picLocks noChangeAspect="1"/>
          </p:cNvPicPr>
          <p:nvPr/>
        </p:nvPicPr>
        <p:blipFill>
          <a:blip r:embed="rId3"/>
          <a:stretch>
            <a:fillRect/>
          </a:stretch>
        </p:blipFill>
        <p:spPr>
          <a:xfrm>
            <a:off x="254641" y="5357665"/>
            <a:ext cx="7439024" cy="872201"/>
          </a:xfrm>
          <a:prstGeom prst="rect">
            <a:avLst/>
          </a:prstGeom>
        </p:spPr>
      </p:pic>
      <p:pic>
        <p:nvPicPr>
          <p:cNvPr id="9" name="Picture 8">
            <a:extLst>
              <a:ext uri="{FF2B5EF4-FFF2-40B4-BE49-F238E27FC236}">
                <a16:creationId xmlns:a16="http://schemas.microsoft.com/office/drawing/2014/main" id="{69E2069D-070C-08FC-819E-4FAA4FB0C841}"/>
              </a:ext>
            </a:extLst>
          </p:cNvPr>
          <p:cNvPicPr>
            <a:picLocks noChangeAspect="1"/>
          </p:cNvPicPr>
          <p:nvPr/>
        </p:nvPicPr>
        <p:blipFill>
          <a:blip r:embed="rId4"/>
          <a:stretch>
            <a:fillRect/>
          </a:stretch>
        </p:blipFill>
        <p:spPr>
          <a:xfrm>
            <a:off x="8501833" y="1848348"/>
            <a:ext cx="2678798" cy="3830920"/>
          </a:xfrm>
          <a:prstGeom prst="rect">
            <a:avLst/>
          </a:prstGeom>
        </p:spPr>
      </p:pic>
      <p:sp>
        <p:nvSpPr>
          <p:cNvPr id="11" name="TextBox 10">
            <a:extLst>
              <a:ext uri="{FF2B5EF4-FFF2-40B4-BE49-F238E27FC236}">
                <a16:creationId xmlns:a16="http://schemas.microsoft.com/office/drawing/2014/main" id="{B9E890DA-E5B5-0CAC-F608-77CBE8741880}"/>
              </a:ext>
            </a:extLst>
          </p:cNvPr>
          <p:cNvSpPr txBox="1"/>
          <p:nvPr/>
        </p:nvSpPr>
        <p:spPr>
          <a:xfrm>
            <a:off x="2254890" y="6313133"/>
            <a:ext cx="3438526" cy="369332"/>
          </a:xfrm>
          <a:prstGeom prst="rect">
            <a:avLst/>
          </a:prstGeom>
          <a:noFill/>
        </p:spPr>
        <p:txBody>
          <a:bodyPr wrap="square">
            <a:spAutoFit/>
          </a:bodyPr>
          <a:lstStyle/>
          <a:p>
            <a:r>
              <a:rPr lang="en-IN" dirty="0"/>
              <a:t>Weekly user engagement - Query</a:t>
            </a:r>
          </a:p>
        </p:txBody>
      </p:sp>
      <p:sp>
        <p:nvSpPr>
          <p:cNvPr id="13" name="TextBox 12">
            <a:extLst>
              <a:ext uri="{FF2B5EF4-FFF2-40B4-BE49-F238E27FC236}">
                <a16:creationId xmlns:a16="http://schemas.microsoft.com/office/drawing/2014/main" id="{31DE4B4C-C52F-919B-C85C-B50DF017C7A6}"/>
              </a:ext>
            </a:extLst>
          </p:cNvPr>
          <p:cNvSpPr txBox="1"/>
          <p:nvPr/>
        </p:nvSpPr>
        <p:spPr>
          <a:xfrm>
            <a:off x="9528626" y="5793765"/>
            <a:ext cx="857250" cy="369332"/>
          </a:xfrm>
          <a:prstGeom prst="rect">
            <a:avLst/>
          </a:prstGeom>
          <a:noFill/>
        </p:spPr>
        <p:txBody>
          <a:bodyPr wrap="square">
            <a:spAutoFit/>
          </a:bodyPr>
          <a:lstStyle/>
          <a:p>
            <a:r>
              <a:rPr lang="en-IN" dirty="0"/>
              <a:t>Result</a:t>
            </a:r>
          </a:p>
        </p:txBody>
      </p:sp>
      <p:sp>
        <p:nvSpPr>
          <p:cNvPr id="15" name="TextBox 14">
            <a:extLst>
              <a:ext uri="{FF2B5EF4-FFF2-40B4-BE49-F238E27FC236}">
                <a16:creationId xmlns:a16="http://schemas.microsoft.com/office/drawing/2014/main" id="{2BD51431-1984-4304-FD8F-BAEA1970586E}"/>
              </a:ext>
            </a:extLst>
          </p:cNvPr>
          <p:cNvSpPr txBox="1"/>
          <p:nvPr/>
        </p:nvSpPr>
        <p:spPr>
          <a:xfrm>
            <a:off x="2350768" y="4822309"/>
            <a:ext cx="2431149" cy="369332"/>
          </a:xfrm>
          <a:prstGeom prst="rect">
            <a:avLst/>
          </a:prstGeom>
          <a:noFill/>
        </p:spPr>
        <p:txBody>
          <a:bodyPr wrap="square">
            <a:spAutoFit/>
          </a:bodyPr>
          <a:lstStyle/>
          <a:p>
            <a:r>
              <a:rPr lang="en-GB" dirty="0"/>
              <a:t>e</a:t>
            </a:r>
            <a:r>
              <a:rPr lang="en-IN" dirty="0" err="1"/>
              <a:t>vents_table</a:t>
            </a:r>
            <a:r>
              <a:rPr lang="en-IN" dirty="0"/>
              <a:t> formation</a:t>
            </a:r>
          </a:p>
        </p:txBody>
      </p:sp>
    </p:spTree>
    <p:extLst>
      <p:ext uri="{BB962C8B-B14F-4D97-AF65-F5344CB8AC3E}">
        <p14:creationId xmlns:p14="http://schemas.microsoft.com/office/powerpoint/2010/main" val="1366896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9E042BA-B282-E464-687D-C41B0D71449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B89F57-3859-72CA-16C9-FE2F49E3DEEE}"/>
              </a:ext>
            </a:extLst>
          </p:cNvPr>
          <p:cNvSpPr>
            <a:spLocks noGrp="1"/>
          </p:cNvSpPr>
          <p:nvPr>
            <p:ph idx="1"/>
          </p:nvPr>
        </p:nvSpPr>
        <p:spPr>
          <a:xfrm>
            <a:off x="1430519" y="1884095"/>
            <a:ext cx="9787378" cy="3089809"/>
          </a:xfrm>
        </p:spPr>
        <p:txBody>
          <a:bodyPr>
            <a:normAutofit/>
          </a:bodyPr>
          <a:lstStyle/>
          <a:p>
            <a:pPr marL="0" indent="0">
              <a:buNone/>
            </a:pPr>
            <a:r>
              <a:rPr lang="en-GB" sz="2400" dirty="0"/>
              <a:t>*Insights : User engagement peaked around week 30, displaying some fluctuations over the observed period. It’s important to investigate patterns associated with content updates, marketing campaigns, or any external events that might have influenced user </a:t>
            </a:r>
            <a:r>
              <a:rPr lang="en-GB" sz="2400" dirty="0" err="1"/>
              <a:t>behavior</a:t>
            </a:r>
            <a:r>
              <a:rPr lang="en-GB" sz="2400" dirty="0"/>
              <a:t>. These insights can help in planning future engagement strategies effectively.</a:t>
            </a:r>
            <a:endParaRPr lang="en-IN" sz="2400" dirty="0"/>
          </a:p>
        </p:txBody>
      </p:sp>
    </p:spTree>
    <p:extLst>
      <p:ext uri="{BB962C8B-B14F-4D97-AF65-F5344CB8AC3E}">
        <p14:creationId xmlns:p14="http://schemas.microsoft.com/office/powerpoint/2010/main" val="3181904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064FCFA-9FB0-DB03-27F7-CB0A7E759E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EE3D5F-A7EE-73E5-9ED5-EDD64317D2CB}"/>
              </a:ext>
            </a:extLst>
          </p:cNvPr>
          <p:cNvSpPr>
            <a:spLocks noGrp="1"/>
          </p:cNvSpPr>
          <p:nvPr>
            <p:ph type="title"/>
          </p:nvPr>
        </p:nvSpPr>
        <p:spPr>
          <a:xfrm>
            <a:off x="409577" y="495775"/>
            <a:ext cx="5686423" cy="838201"/>
          </a:xfrm>
        </p:spPr>
        <p:txBody>
          <a:bodyPr>
            <a:normAutofit fontScale="90000"/>
          </a:bodyPr>
          <a:lstStyle/>
          <a:p>
            <a:r>
              <a:rPr lang="en-GB" b="1" dirty="0">
                <a:latin typeface="+mn-lt"/>
              </a:rPr>
              <a:t>User Growth Analysis :</a:t>
            </a:r>
            <a:br>
              <a:rPr lang="en-GB" dirty="0"/>
            </a:br>
            <a:endParaRPr lang="en-IN" dirty="0"/>
          </a:p>
        </p:txBody>
      </p:sp>
      <p:sp>
        <p:nvSpPr>
          <p:cNvPr id="3" name="Content Placeholder 2">
            <a:extLst>
              <a:ext uri="{FF2B5EF4-FFF2-40B4-BE49-F238E27FC236}">
                <a16:creationId xmlns:a16="http://schemas.microsoft.com/office/drawing/2014/main" id="{2629338D-B017-8B11-F90D-056BF1AC29F7}"/>
              </a:ext>
            </a:extLst>
          </p:cNvPr>
          <p:cNvSpPr>
            <a:spLocks noGrp="1"/>
          </p:cNvSpPr>
          <p:nvPr>
            <p:ph idx="1"/>
          </p:nvPr>
        </p:nvSpPr>
        <p:spPr>
          <a:xfrm>
            <a:off x="409577" y="1095374"/>
            <a:ext cx="6486524" cy="970598"/>
          </a:xfrm>
        </p:spPr>
        <p:txBody>
          <a:bodyPr>
            <a:normAutofit fontScale="92500" lnSpcReduction="20000"/>
          </a:bodyPr>
          <a:lstStyle/>
          <a:p>
            <a:pPr marL="0" indent="0">
              <a:buNone/>
            </a:pPr>
            <a:r>
              <a:rPr lang="en-GB" sz="2600" b="1" dirty="0"/>
              <a:t>Objective : </a:t>
            </a:r>
            <a:r>
              <a:rPr lang="en-GB" sz="2600" dirty="0" err="1"/>
              <a:t>Analyze</a:t>
            </a:r>
            <a:r>
              <a:rPr lang="en-GB" sz="2600" dirty="0"/>
              <a:t> the growth of users over time for a product.</a:t>
            </a:r>
            <a:br>
              <a:rPr lang="en-GB" dirty="0"/>
            </a:br>
            <a:endParaRPr lang="en-IN" dirty="0"/>
          </a:p>
        </p:txBody>
      </p:sp>
      <p:pic>
        <p:nvPicPr>
          <p:cNvPr id="5" name="Picture 4">
            <a:extLst>
              <a:ext uri="{FF2B5EF4-FFF2-40B4-BE49-F238E27FC236}">
                <a16:creationId xmlns:a16="http://schemas.microsoft.com/office/drawing/2014/main" id="{9AF9EA58-E2D4-2F1C-9B2B-71A1210CD5B6}"/>
              </a:ext>
            </a:extLst>
          </p:cNvPr>
          <p:cNvPicPr>
            <a:picLocks noChangeAspect="1"/>
          </p:cNvPicPr>
          <p:nvPr/>
        </p:nvPicPr>
        <p:blipFill>
          <a:blip r:embed="rId2"/>
          <a:stretch>
            <a:fillRect/>
          </a:stretch>
        </p:blipFill>
        <p:spPr>
          <a:xfrm>
            <a:off x="7719059" y="1333976"/>
            <a:ext cx="4253865" cy="4655516"/>
          </a:xfrm>
          <a:prstGeom prst="rect">
            <a:avLst/>
          </a:prstGeom>
        </p:spPr>
      </p:pic>
      <p:pic>
        <p:nvPicPr>
          <p:cNvPr id="7" name="Picture 6">
            <a:extLst>
              <a:ext uri="{FF2B5EF4-FFF2-40B4-BE49-F238E27FC236}">
                <a16:creationId xmlns:a16="http://schemas.microsoft.com/office/drawing/2014/main" id="{96820F57-E06D-281D-F76F-37B6C9C2D69D}"/>
              </a:ext>
            </a:extLst>
          </p:cNvPr>
          <p:cNvPicPr>
            <a:picLocks noChangeAspect="1"/>
          </p:cNvPicPr>
          <p:nvPr/>
        </p:nvPicPr>
        <p:blipFill>
          <a:blip r:embed="rId3"/>
          <a:stretch>
            <a:fillRect/>
          </a:stretch>
        </p:blipFill>
        <p:spPr>
          <a:xfrm>
            <a:off x="381000" y="2391252"/>
            <a:ext cx="7048499" cy="2418396"/>
          </a:xfrm>
          <a:prstGeom prst="rect">
            <a:avLst/>
          </a:prstGeom>
        </p:spPr>
      </p:pic>
      <p:sp>
        <p:nvSpPr>
          <p:cNvPr id="9" name="TextBox 8">
            <a:extLst>
              <a:ext uri="{FF2B5EF4-FFF2-40B4-BE49-F238E27FC236}">
                <a16:creationId xmlns:a16="http://schemas.microsoft.com/office/drawing/2014/main" id="{1ADDB390-8BE3-A0C5-07D6-E52993AD1F0A}"/>
              </a:ext>
            </a:extLst>
          </p:cNvPr>
          <p:cNvSpPr txBox="1"/>
          <p:nvPr/>
        </p:nvSpPr>
        <p:spPr>
          <a:xfrm>
            <a:off x="2057400" y="4881683"/>
            <a:ext cx="3543300" cy="369332"/>
          </a:xfrm>
          <a:prstGeom prst="rect">
            <a:avLst/>
          </a:prstGeom>
          <a:noFill/>
        </p:spPr>
        <p:txBody>
          <a:bodyPr wrap="square">
            <a:spAutoFit/>
          </a:bodyPr>
          <a:lstStyle/>
          <a:p>
            <a:r>
              <a:rPr lang="en-GB" dirty="0"/>
              <a:t>G</a:t>
            </a:r>
            <a:r>
              <a:rPr lang="en-GB" sz="1800" dirty="0"/>
              <a:t>rowth of users over time </a:t>
            </a:r>
            <a:r>
              <a:rPr lang="en-IN" dirty="0"/>
              <a:t>- Query</a:t>
            </a:r>
          </a:p>
        </p:txBody>
      </p:sp>
      <p:sp>
        <p:nvSpPr>
          <p:cNvPr id="11" name="TextBox 10">
            <a:extLst>
              <a:ext uri="{FF2B5EF4-FFF2-40B4-BE49-F238E27FC236}">
                <a16:creationId xmlns:a16="http://schemas.microsoft.com/office/drawing/2014/main" id="{5E7CF5A5-FCDF-429F-A524-DC8D004AE520}"/>
              </a:ext>
            </a:extLst>
          </p:cNvPr>
          <p:cNvSpPr txBox="1"/>
          <p:nvPr/>
        </p:nvSpPr>
        <p:spPr>
          <a:xfrm>
            <a:off x="8972551" y="6071526"/>
            <a:ext cx="2133600" cy="369332"/>
          </a:xfrm>
          <a:prstGeom prst="rect">
            <a:avLst/>
          </a:prstGeom>
          <a:noFill/>
        </p:spPr>
        <p:txBody>
          <a:bodyPr wrap="square">
            <a:spAutoFit/>
          </a:bodyPr>
          <a:lstStyle/>
          <a:p>
            <a:r>
              <a:rPr lang="en-IN" dirty="0"/>
              <a:t>Result - few outputs</a:t>
            </a:r>
          </a:p>
        </p:txBody>
      </p:sp>
    </p:spTree>
    <p:extLst>
      <p:ext uri="{BB962C8B-B14F-4D97-AF65-F5344CB8AC3E}">
        <p14:creationId xmlns:p14="http://schemas.microsoft.com/office/powerpoint/2010/main" val="3107837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93082D9-48DC-6723-1B63-FCBE88AA9B5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4242A4-779C-7E11-3F51-B17FDF314EB8}"/>
              </a:ext>
            </a:extLst>
          </p:cNvPr>
          <p:cNvSpPr>
            <a:spLocks noGrp="1"/>
          </p:cNvSpPr>
          <p:nvPr>
            <p:ph idx="1"/>
          </p:nvPr>
        </p:nvSpPr>
        <p:spPr>
          <a:xfrm>
            <a:off x="1194850" y="1604433"/>
            <a:ext cx="9909926" cy="3649133"/>
          </a:xfrm>
        </p:spPr>
        <p:txBody>
          <a:bodyPr>
            <a:normAutofit/>
          </a:bodyPr>
          <a:lstStyle/>
          <a:p>
            <a:pPr marL="0" indent="0">
              <a:buNone/>
            </a:pPr>
            <a:r>
              <a:rPr lang="en-GB" sz="2400" dirty="0"/>
              <a:t>*Insights : User growth has generally shown a positive trend over time, although there have been some fluctuations along the way. To fully understand this growth, it's essential to </a:t>
            </a:r>
            <a:r>
              <a:rPr lang="en-GB" sz="2400" dirty="0" err="1"/>
              <a:t>analyze</a:t>
            </a:r>
            <a:r>
              <a:rPr lang="en-GB" sz="2400" dirty="0"/>
              <a:t> the factors driving these changes. Look into periods of increased growth and see if they coincide with specific product updates, targeted marketing efforts, or emerging market trends. By identifying these correlations, it will be possible to replicate successful strategies that can help sustain and accelerate user growth in the future.</a:t>
            </a:r>
            <a:endParaRPr lang="en-IN" sz="2400" dirty="0"/>
          </a:p>
        </p:txBody>
      </p:sp>
    </p:spTree>
    <p:extLst>
      <p:ext uri="{BB962C8B-B14F-4D97-AF65-F5344CB8AC3E}">
        <p14:creationId xmlns:p14="http://schemas.microsoft.com/office/powerpoint/2010/main" val="4239788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7EFDAB5-3B8D-F696-60D5-8985A2D77E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C794E0-5046-F491-BEA1-F11CD6A4000E}"/>
              </a:ext>
            </a:extLst>
          </p:cNvPr>
          <p:cNvSpPr>
            <a:spLocks noGrp="1"/>
          </p:cNvSpPr>
          <p:nvPr>
            <p:ph type="title"/>
          </p:nvPr>
        </p:nvSpPr>
        <p:spPr>
          <a:xfrm>
            <a:off x="581026" y="447675"/>
            <a:ext cx="6095999" cy="762000"/>
          </a:xfrm>
        </p:spPr>
        <p:txBody>
          <a:bodyPr>
            <a:normAutofit fontScale="90000"/>
          </a:bodyPr>
          <a:lstStyle/>
          <a:p>
            <a:r>
              <a:rPr lang="en-GB" sz="4000" b="1" dirty="0">
                <a:latin typeface="+mn-lt"/>
              </a:rPr>
              <a:t>Weekly</a:t>
            </a:r>
            <a:r>
              <a:rPr lang="en-GB" b="1" dirty="0">
                <a:latin typeface="+mn-lt"/>
              </a:rPr>
              <a:t> </a:t>
            </a:r>
            <a:r>
              <a:rPr lang="en-GB" sz="4000" b="1" dirty="0">
                <a:latin typeface="+mn-lt"/>
              </a:rPr>
              <a:t>Retention</a:t>
            </a:r>
            <a:r>
              <a:rPr lang="en-GB" b="1" dirty="0">
                <a:latin typeface="+mn-lt"/>
              </a:rPr>
              <a:t> </a:t>
            </a:r>
            <a:r>
              <a:rPr lang="en-GB" sz="4000" b="1" dirty="0">
                <a:latin typeface="+mn-lt"/>
              </a:rPr>
              <a:t>Analysis</a:t>
            </a:r>
            <a:r>
              <a:rPr lang="en-GB" b="1" dirty="0">
                <a:latin typeface="+mn-lt"/>
              </a:rPr>
              <a:t> :</a:t>
            </a:r>
            <a:br>
              <a:rPr lang="en-GB" dirty="0"/>
            </a:br>
            <a:endParaRPr lang="en-IN" dirty="0"/>
          </a:p>
        </p:txBody>
      </p:sp>
      <p:sp>
        <p:nvSpPr>
          <p:cNvPr id="3" name="Content Placeholder 2">
            <a:extLst>
              <a:ext uri="{FF2B5EF4-FFF2-40B4-BE49-F238E27FC236}">
                <a16:creationId xmlns:a16="http://schemas.microsoft.com/office/drawing/2014/main" id="{E59B1495-98E9-8385-21CE-8129EEE62B35}"/>
              </a:ext>
            </a:extLst>
          </p:cNvPr>
          <p:cNvSpPr>
            <a:spLocks noGrp="1"/>
          </p:cNvSpPr>
          <p:nvPr>
            <p:ph idx="1"/>
          </p:nvPr>
        </p:nvSpPr>
        <p:spPr>
          <a:xfrm>
            <a:off x="581026" y="1209675"/>
            <a:ext cx="7677149" cy="876300"/>
          </a:xfrm>
        </p:spPr>
        <p:txBody>
          <a:bodyPr>
            <a:noAutofit/>
          </a:bodyPr>
          <a:lstStyle/>
          <a:p>
            <a:pPr marL="0" indent="0">
              <a:buNone/>
            </a:pPr>
            <a:r>
              <a:rPr lang="en-GB" sz="2400" b="1" dirty="0"/>
              <a:t>Objective : </a:t>
            </a:r>
            <a:r>
              <a:rPr lang="en-GB" sz="2400" dirty="0" err="1"/>
              <a:t>Analyze</a:t>
            </a:r>
            <a:r>
              <a:rPr lang="en-GB" sz="2400" dirty="0"/>
              <a:t> the retention of users on a weekly basis after signing up for a product.</a:t>
            </a:r>
            <a:br>
              <a:rPr lang="en-GB" sz="2400" dirty="0"/>
            </a:br>
            <a:endParaRPr lang="en-IN" sz="2400" dirty="0"/>
          </a:p>
        </p:txBody>
      </p:sp>
      <p:pic>
        <p:nvPicPr>
          <p:cNvPr id="5" name="Picture 4">
            <a:extLst>
              <a:ext uri="{FF2B5EF4-FFF2-40B4-BE49-F238E27FC236}">
                <a16:creationId xmlns:a16="http://schemas.microsoft.com/office/drawing/2014/main" id="{BF4C63A0-8E9C-512C-73B1-ABF54D2DEA82}"/>
              </a:ext>
            </a:extLst>
          </p:cNvPr>
          <p:cNvPicPr>
            <a:picLocks noChangeAspect="1"/>
          </p:cNvPicPr>
          <p:nvPr/>
        </p:nvPicPr>
        <p:blipFill>
          <a:blip r:embed="rId2"/>
          <a:stretch>
            <a:fillRect/>
          </a:stretch>
        </p:blipFill>
        <p:spPr>
          <a:xfrm>
            <a:off x="9062084" y="1035085"/>
            <a:ext cx="2482215" cy="4787830"/>
          </a:xfrm>
          <a:prstGeom prst="rect">
            <a:avLst/>
          </a:prstGeom>
        </p:spPr>
      </p:pic>
      <p:pic>
        <p:nvPicPr>
          <p:cNvPr id="7" name="Picture 6">
            <a:extLst>
              <a:ext uri="{FF2B5EF4-FFF2-40B4-BE49-F238E27FC236}">
                <a16:creationId xmlns:a16="http://schemas.microsoft.com/office/drawing/2014/main" id="{49CEC1E4-8313-3405-42D3-723C30E70C93}"/>
              </a:ext>
            </a:extLst>
          </p:cNvPr>
          <p:cNvPicPr>
            <a:picLocks noChangeAspect="1"/>
          </p:cNvPicPr>
          <p:nvPr/>
        </p:nvPicPr>
        <p:blipFill>
          <a:blip r:embed="rId3"/>
          <a:stretch>
            <a:fillRect/>
          </a:stretch>
        </p:blipFill>
        <p:spPr>
          <a:xfrm>
            <a:off x="581026" y="2676525"/>
            <a:ext cx="7856976" cy="1583055"/>
          </a:xfrm>
          <a:prstGeom prst="rect">
            <a:avLst/>
          </a:prstGeom>
        </p:spPr>
      </p:pic>
      <p:sp>
        <p:nvSpPr>
          <p:cNvPr id="9" name="TextBox 8">
            <a:extLst>
              <a:ext uri="{FF2B5EF4-FFF2-40B4-BE49-F238E27FC236}">
                <a16:creationId xmlns:a16="http://schemas.microsoft.com/office/drawing/2014/main" id="{857A154C-9EC5-95CA-A284-57979B1F9C22}"/>
              </a:ext>
            </a:extLst>
          </p:cNvPr>
          <p:cNvSpPr txBox="1"/>
          <p:nvPr/>
        </p:nvSpPr>
        <p:spPr>
          <a:xfrm>
            <a:off x="1393886" y="4354830"/>
            <a:ext cx="6231255" cy="369332"/>
          </a:xfrm>
          <a:prstGeom prst="rect">
            <a:avLst/>
          </a:prstGeom>
          <a:noFill/>
        </p:spPr>
        <p:txBody>
          <a:bodyPr wrap="square">
            <a:spAutoFit/>
          </a:bodyPr>
          <a:lstStyle/>
          <a:p>
            <a:r>
              <a:rPr lang="en-GB" dirty="0"/>
              <a:t>Weekly retention of users based on their sign-up cohort - Query</a:t>
            </a:r>
            <a:endParaRPr lang="en-IN" dirty="0"/>
          </a:p>
        </p:txBody>
      </p:sp>
      <p:sp>
        <p:nvSpPr>
          <p:cNvPr id="11" name="TextBox 10">
            <a:extLst>
              <a:ext uri="{FF2B5EF4-FFF2-40B4-BE49-F238E27FC236}">
                <a16:creationId xmlns:a16="http://schemas.microsoft.com/office/drawing/2014/main" id="{6E1C726A-AECD-125B-BDA4-06D61B35774C}"/>
              </a:ext>
            </a:extLst>
          </p:cNvPr>
          <p:cNvSpPr txBox="1"/>
          <p:nvPr/>
        </p:nvSpPr>
        <p:spPr>
          <a:xfrm>
            <a:off x="9860279" y="5924550"/>
            <a:ext cx="885824" cy="369332"/>
          </a:xfrm>
          <a:prstGeom prst="rect">
            <a:avLst/>
          </a:prstGeom>
          <a:noFill/>
        </p:spPr>
        <p:txBody>
          <a:bodyPr wrap="square">
            <a:spAutoFit/>
          </a:bodyPr>
          <a:lstStyle/>
          <a:p>
            <a:r>
              <a:rPr lang="en-IN" dirty="0"/>
              <a:t>Result</a:t>
            </a:r>
          </a:p>
        </p:txBody>
      </p:sp>
    </p:spTree>
    <p:extLst>
      <p:ext uri="{BB962C8B-B14F-4D97-AF65-F5344CB8AC3E}">
        <p14:creationId xmlns:p14="http://schemas.microsoft.com/office/powerpoint/2010/main" val="2204614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AB992-0B55-DF58-3CA4-1EEA940F7FFD}"/>
              </a:ext>
            </a:extLst>
          </p:cNvPr>
          <p:cNvSpPr>
            <a:spLocks noGrp="1"/>
          </p:cNvSpPr>
          <p:nvPr>
            <p:ph type="ctrTitle"/>
          </p:nvPr>
        </p:nvSpPr>
        <p:spPr>
          <a:xfrm>
            <a:off x="3117129" y="592755"/>
            <a:ext cx="5643514" cy="718704"/>
          </a:xfrm>
        </p:spPr>
        <p:txBody>
          <a:bodyPr>
            <a:normAutofit fontScale="90000"/>
          </a:bodyPr>
          <a:lstStyle/>
          <a:p>
            <a:pPr algn="l"/>
            <a:r>
              <a:rPr lang="en-IN" b="1" dirty="0">
                <a:latin typeface="+mn-lt"/>
              </a:rPr>
              <a:t>Project Description</a:t>
            </a:r>
          </a:p>
        </p:txBody>
      </p:sp>
      <p:sp>
        <p:nvSpPr>
          <p:cNvPr id="3" name="Subtitle 2">
            <a:extLst>
              <a:ext uri="{FF2B5EF4-FFF2-40B4-BE49-F238E27FC236}">
                <a16:creationId xmlns:a16="http://schemas.microsoft.com/office/drawing/2014/main" id="{C8C2DD43-2201-D897-D619-04063970E598}"/>
              </a:ext>
            </a:extLst>
          </p:cNvPr>
          <p:cNvSpPr>
            <a:spLocks noGrp="1"/>
          </p:cNvSpPr>
          <p:nvPr>
            <p:ph type="subTitle" idx="1"/>
          </p:nvPr>
        </p:nvSpPr>
        <p:spPr>
          <a:xfrm>
            <a:off x="1434445" y="1642533"/>
            <a:ext cx="9323109" cy="4244507"/>
          </a:xfrm>
        </p:spPr>
        <p:txBody>
          <a:bodyPr>
            <a:noAutofit/>
          </a:bodyPr>
          <a:lstStyle/>
          <a:p>
            <a:pPr algn="just"/>
            <a:r>
              <a:rPr lang="en-GB" sz="2400" cap="none" dirty="0"/>
              <a:t>The project's objective is to leverage operational analytics for end-to-end company operations analysis, identify improvement areas, and provide actionable insights to cross-functional teams. As the data analyst lead at Microsoft, I will collaborate closely with departments like operations, support, and marketing to derive valuable insights from their data. The primary focus is on optimizing workflows, enhancing automation, and predicting the company's overall growth or decline. Additionally, the project will involve </a:t>
            </a:r>
            <a:r>
              <a:rPr lang="en-GB" sz="2400" cap="none" dirty="0" err="1"/>
              <a:t>analyzing</a:t>
            </a:r>
            <a:r>
              <a:rPr lang="en-GB" sz="2400" cap="none" dirty="0"/>
              <a:t> metric spikes in daily engagement and sales, investigating their causes, and providing insights to address any dips in these metrics.</a:t>
            </a:r>
            <a:endParaRPr lang="en-IN" sz="2400" cap="none" dirty="0"/>
          </a:p>
        </p:txBody>
      </p:sp>
    </p:spTree>
    <p:extLst>
      <p:ext uri="{BB962C8B-B14F-4D97-AF65-F5344CB8AC3E}">
        <p14:creationId xmlns:p14="http://schemas.microsoft.com/office/powerpoint/2010/main" val="611080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3285D98-2B14-511F-B178-3558F58A757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65C492-4B0C-9E47-7736-6CF5F6395257}"/>
              </a:ext>
            </a:extLst>
          </p:cNvPr>
          <p:cNvSpPr>
            <a:spLocks noGrp="1"/>
          </p:cNvSpPr>
          <p:nvPr>
            <p:ph idx="1"/>
          </p:nvPr>
        </p:nvSpPr>
        <p:spPr>
          <a:xfrm>
            <a:off x="1468226" y="1604433"/>
            <a:ext cx="9523428" cy="3649133"/>
          </a:xfrm>
        </p:spPr>
        <p:txBody>
          <a:bodyPr>
            <a:normAutofit/>
          </a:bodyPr>
          <a:lstStyle/>
          <a:p>
            <a:pPr marL="0" indent="0">
              <a:buNone/>
            </a:pPr>
            <a:r>
              <a:rPr lang="en-GB" sz="2400" dirty="0"/>
              <a:t>*Insights : Weekly user retention shows a gradual decline over time. It’s essential to focus on improving user retention strategies. Identify key touchpoints in the user journey where users might be dropping off and work on enhancing user experience, engagement, and value during those stages. Implementing targeted interventions at these critical points can help in maintaining a loyal user base and fostering longer-term engagement.</a:t>
            </a:r>
            <a:endParaRPr lang="en-IN" sz="2400" dirty="0"/>
          </a:p>
        </p:txBody>
      </p:sp>
    </p:spTree>
    <p:extLst>
      <p:ext uri="{BB962C8B-B14F-4D97-AF65-F5344CB8AC3E}">
        <p14:creationId xmlns:p14="http://schemas.microsoft.com/office/powerpoint/2010/main" val="4288259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44F40EF-ACA7-7E78-13B5-8AEE3D6F83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685183-7AB0-3B58-B731-389223808487}"/>
              </a:ext>
            </a:extLst>
          </p:cNvPr>
          <p:cNvSpPr>
            <a:spLocks noGrp="1"/>
          </p:cNvSpPr>
          <p:nvPr>
            <p:ph type="title"/>
          </p:nvPr>
        </p:nvSpPr>
        <p:spPr>
          <a:xfrm>
            <a:off x="533402" y="590551"/>
            <a:ext cx="7315198" cy="762000"/>
          </a:xfrm>
        </p:spPr>
        <p:txBody>
          <a:bodyPr>
            <a:noAutofit/>
          </a:bodyPr>
          <a:lstStyle/>
          <a:p>
            <a:r>
              <a:rPr lang="en-GB" b="1" dirty="0">
                <a:latin typeface="+mn-lt"/>
              </a:rPr>
              <a:t>Weekly Engagement Per Device :</a:t>
            </a:r>
            <a:br>
              <a:rPr lang="en-GB" b="1" dirty="0">
                <a:latin typeface="+mn-lt"/>
              </a:rPr>
            </a:br>
            <a:endParaRPr lang="en-IN" b="1" dirty="0">
              <a:latin typeface="+mn-lt"/>
            </a:endParaRPr>
          </a:p>
        </p:txBody>
      </p:sp>
      <p:sp>
        <p:nvSpPr>
          <p:cNvPr id="3" name="Content Placeholder 2">
            <a:extLst>
              <a:ext uri="{FF2B5EF4-FFF2-40B4-BE49-F238E27FC236}">
                <a16:creationId xmlns:a16="http://schemas.microsoft.com/office/drawing/2014/main" id="{EE6DE102-5A16-A82F-EC60-84B33E8229A2}"/>
              </a:ext>
            </a:extLst>
          </p:cNvPr>
          <p:cNvSpPr>
            <a:spLocks noGrp="1"/>
          </p:cNvSpPr>
          <p:nvPr>
            <p:ph idx="1"/>
          </p:nvPr>
        </p:nvSpPr>
        <p:spPr>
          <a:xfrm>
            <a:off x="533401" y="1299924"/>
            <a:ext cx="6353173" cy="942975"/>
          </a:xfrm>
        </p:spPr>
        <p:txBody>
          <a:bodyPr>
            <a:normAutofit fontScale="92500" lnSpcReduction="20000"/>
          </a:bodyPr>
          <a:lstStyle/>
          <a:p>
            <a:pPr marL="0" indent="0">
              <a:buNone/>
            </a:pPr>
            <a:r>
              <a:rPr lang="en-GB" sz="2600" b="1" dirty="0"/>
              <a:t>Objective : </a:t>
            </a:r>
            <a:r>
              <a:rPr lang="en-GB" sz="2600" dirty="0"/>
              <a:t>Measure the activeness of users on a weekly basis per device.</a:t>
            </a:r>
            <a:br>
              <a:rPr lang="en-GB" dirty="0"/>
            </a:br>
            <a:endParaRPr lang="en-IN" dirty="0"/>
          </a:p>
        </p:txBody>
      </p:sp>
      <p:pic>
        <p:nvPicPr>
          <p:cNvPr id="5" name="Picture 4">
            <a:extLst>
              <a:ext uri="{FF2B5EF4-FFF2-40B4-BE49-F238E27FC236}">
                <a16:creationId xmlns:a16="http://schemas.microsoft.com/office/drawing/2014/main" id="{C1F7CFCA-02AB-FB02-F0F3-14E80D40059F}"/>
              </a:ext>
            </a:extLst>
          </p:cNvPr>
          <p:cNvPicPr>
            <a:picLocks noChangeAspect="1"/>
          </p:cNvPicPr>
          <p:nvPr/>
        </p:nvPicPr>
        <p:blipFill>
          <a:blip r:embed="rId2"/>
          <a:stretch>
            <a:fillRect/>
          </a:stretch>
        </p:blipFill>
        <p:spPr>
          <a:xfrm>
            <a:off x="8431531" y="767250"/>
            <a:ext cx="3293742" cy="5323499"/>
          </a:xfrm>
          <a:prstGeom prst="rect">
            <a:avLst/>
          </a:prstGeom>
        </p:spPr>
      </p:pic>
      <p:pic>
        <p:nvPicPr>
          <p:cNvPr id="7" name="Picture 6">
            <a:extLst>
              <a:ext uri="{FF2B5EF4-FFF2-40B4-BE49-F238E27FC236}">
                <a16:creationId xmlns:a16="http://schemas.microsoft.com/office/drawing/2014/main" id="{6DEC65B1-02EF-F5E7-2DD4-11B6A61F3ACC}"/>
              </a:ext>
            </a:extLst>
          </p:cNvPr>
          <p:cNvPicPr>
            <a:picLocks noChangeAspect="1"/>
          </p:cNvPicPr>
          <p:nvPr/>
        </p:nvPicPr>
        <p:blipFill>
          <a:blip r:embed="rId3"/>
          <a:stretch>
            <a:fillRect/>
          </a:stretch>
        </p:blipFill>
        <p:spPr>
          <a:xfrm>
            <a:off x="533401" y="2799873"/>
            <a:ext cx="7591423" cy="1572101"/>
          </a:xfrm>
          <a:prstGeom prst="rect">
            <a:avLst/>
          </a:prstGeom>
        </p:spPr>
      </p:pic>
      <p:sp>
        <p:nvSpPr>
          <p:cNvPr id="9" name="TextBox 8">
            <a:extLst>
              <a:ext uri="{FF2B5EF4-FFF2-40B4-BE49-F238E27FC236}">
                <a16:creationId xmlns:a16="http://schemas.microsoft.com/office/drawing/2014/main" id="{E6FF389D-4353-9650-9846-F67E25819235}"/>
              </a:ext>
            </a:extLst>
          </p:cNvPr>
          <p:cNvSpPr txBox="1"/>
          <p:nvPr/>
        </p:nvSpPr>
        <p:spPr>
          <a:xfrm>
            <a:off x="2260283" y="4542947"/>
            <a:ext cx="3861435" cy="369332"/>
          </a:xfrm>
          <a:prstGeom prst="rect">
            <a:avLst/>
          </a:prstGeom>
          <a:noFill/>
        </p:spPr>
        <p:txBody>
          <a:bodyPr wrap="square">
            <a:spAutoFit/>
          </a:bodyPr>
          <a:lstStyle/>
          <a:p>
            <a:r>
              <a:rPr lang="en-IN" dirty="0"/>
              <a:t>Weekly engagement per device - Query</a:t>
            </a:r>
          </a:p>
        </p:txBody>
      </p:sp>
      <p:sp>
        <p:nvSpPr>
          <p:cNvPr id="11" name="TextBox 10">
            <a:extLst>
              <a:ext uri="{FF2B5EF4-FFF2-40B4-BE49-F238E27FC236}">
                <a16:creationId xmlns:a16="http://schemas.microsoft.com/office/drawing/2014/main" id="{04195F71-5333-9BAA-1E52-6E8196872B44}"/>
              </a:ext>
            </a:extLst>
          </p:cNvPr>
          <p:cNvSpPr txBox="1"/>
          <p:nvPr/>
        </p:nvSpPr>
        <p:spPr>
          <a:xfrm>
            <a:off x="9086850" y="6175628"/>
            <a:ext cx="2143125" cy="369332"/>
          </a:xfrm>
          <a:prstGeom prst="rect">
            <a:avLst/>
          </a:prstGeom>
          <a:noFill/>
        </p:spPr>
        <p:txBody>
          <a:bodyPr wrap="square">
            <a:spAutoFit/>
          </a:bodyPr>
          <a:lstStyle/>
          <a:p>
            <a:r>
              <a:rPr lang="en-IN" dirty="0"/>
              <a:t>Result - few outputs</a:t>
            </a:r>
          </a:p>
        </p:txBody>
      </p:sp>
    </p:spTree>
    <p:extLst>
      <p:ext uri="{BB962C8B-B14F-4D97-AF65-F5344CB8AC3E}">
        <p14:creationId xmlns:p14="http://schemas.microsoft.com/office/powerpoint/2010/main" val="816862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07AE5F2-7244-C6B8-F2D7-9653046F778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6512F4-13C5-7988-700C-51057BA61ED6}"/>
              </a:ext>
            </a:extLst>
          </p:cNvPr>
          <p:cNvSpPr>
            <a:spLocks noGrp="1"/>
          </p:cNvSpPr>
          <p:nvPr>
            <p:ph idx="1"/>
          </p:nvPr>
        </p:nvSpPr>
        <p:spPr>
          <a:xfrm>
            <a:off x="1439947" y="1519592"/>
            <a:ext cx="9495147" cy="3649133"/>
          </a:xfrm>
        </p:spPr>
        <p:txBody>
          <a:bodyPr>
            <a:normAutofit/>
          </a:bodyPr>
          <a:lstStyle/>
          <a:p>
            <a:pPr marL="0" indent="0">
              <a:buNone/>
            </a:pPr>
            <a:r>
              <a:rPr lang="en-GB" sz="2400" dirty="0"/>
              <a:t>*Insights : Engagement varies across different devices and weeks, with some devices consistently demonstrating higher engagement levels. It's advisable to optimize the user experience for those devices that show lower engagement. Additionally, keep an eye on device trends over time to adapt your strategies and focus on enhancing user engagement on devices that present the highest potential.</a:t>
            </a:r>
            <a:endParaRPr lang="en-IN" sz="2400" dirty="0"/>
          </a:p>
        </p:txBody>
      </p:sp>
    </p:spTree>
    <p:extLst>
      <p:ext uri="{BB962C8B-B14F-4D97-AF65-F5344CB8AC3E}">
        <p14:creationId xmlns:p14="http://schemas.microsoft.com/office/powerpoint/2010/main" val="1912821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99EE359-613A-B21A-2D82-E1B8468E14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4B18B7-6D39-3ED3-DC13-72E81BE85F03}"/>
              </a:ext>
            </a:extLst>
          </p:cNvPr>
          <p:cNvSpPr>
            <a:spLocks noGrp="1"/>
          </p:cNvSpPr>
          <p:nvPr>
            <p:ph type="title"/>
          </p:nvPr>
        </p:nvSpPr>
        <p:spPr>
          <a:xfrm>
            <a:off x="542925" y="514351"/>
            <a:ext cx="6686550" cy="914399"/>
          </a:xfrm>
        </p:spPr>
        <p:txBody>
          <a:bodyPr>
            <a:noAutofit/>
          </a:bodyPr>
          <a:lstStyle/>
          <a:p>
            <a:r>
              <a:rPr lang="en-GB" b="1" dirty="0">
                <a:latin typeface="+mn-lt"/>
              </a:rPr>
              <a:t>Email Engagement Analysis :</a:t>
            </a:r>
            <a:br>
              <a:rPr lang="en-GB" b="1" dirty="0">
                <a:latin typeface="+mn-lt"/>
              </a:rPr>
            </a:br>
            <a:endParaRPr lang="en-IN" b="1" dirty="0">
              <a:latin typeface="+mn-lt"/>
            </a:endParaRPr>
          </a:p>
        </p:txBody>
      </p:sp>
      <p:sp>
        <p:nvSpPr>
          <p:cNvPr id="3" name="Content Placeholder 2">
            <a:extLst>
              <a:ext uri="{FF2B5EF4-FFF2-40B4-BE49-F238E27FC236}">
                <a16:creationId xmlns:a16="http://schemas.microsoft.com/office/drawing/2014/main" id="{97F0FB73-D0F9-AFBB-3286-80F16DA4B1B9}"/>
              </a:ext>
            </a:extLst>
          </p:cNvPr>
          <p:cNvSpPr>
            <a:spLocks noGrp="1"/>
          </p:cNvSpPr>
          <p:nvPr>
            <p:ph idx="1"/>
          </p:nvPr>
        </p:nvSpPr>
        <p:spPr>
          <a:xfrm>
            <a:off x="531096" y="1135186"/>
            <a:ext cx="7629523" cy="1019175"/>
          </a:xfrm>
        </p:spPr>
        <p:txBody>
          <a:bodyPr>
            <a:normAutofit/>
          </a:bodyPr>
          <a:lstStyle/>
          <a:p>
            <a:pPr marL="0" indent="0">
              <a:buNone/>
            </a:pPr>
            <a:r>
              <a:rPr lang="en-GB" sz="2400" b="1" dirty="0"/>
              <a:t>Objective : </a:t>
            </a:r>
            <a:r>
              <a:rPr lang="en-GB" sz="2400" dirty="0" err="1"/>
              <a:t>Analyze</a:t>
            </a:r>
            <a:r>
              <a:rPr lang="en-GB" sz="2400" dirty="0"/>
              <a:t> how users are engaging with the email service.</a:t>
            </a:r>
            <a:endParaRPr lang="en-IN" dirty="0"/>
          </a:p>
        </p:txBody>
      </p:sp>
      <p:pic>
        <p:nvPicPr>
          <p:cNvPr id="5" name="Picture 4">
            <a:extLst>
              <a:ext uri="{FF2B5EF4-FFF2-40B4-BE49-F238E27FC236}">
                <a16:creationId xmlns:a16="http://schemas.microsoft.com/office/drawing/2014/main" id="{9BB5DF6A-2D48-7E82-0362-C956DC6C0E1D}"/>
              </a:ext>
            </a:extLst>
          </p:cNvPr>
          <p:cNvPicPr>
            <a:picLocks noChangeAspect="1"/>
          </p:cNvPicPr>
          <p:nvPr/>
        </p:nvPicPr>
        <p:blipFill>
          <a:blip r:embed="rId2"/>
          <a:stretch>
            <a:fillRect/>
          </a:stretch>
        </p:blipFill>
        <p:spPr>
          <a:xfrm>
            <a:off x="8848067" y="4992307"/>
            <a:ext cx="2823550" cy="1044562"/>
          </a:xfrm>
          <a:prstGeom prst="rect">
            <a:avLst/>
          </a:prstGeom>
        </p:spPr>
      </p:pic>
      <p:pic>
        <p:nvPicPr>
          <p:cNvPr id="9" name="Picture 8">
            <a:extLst>
              <a:ext uri="{FF2B5EF4-FFF2-40B4-BE49-F238E27FC236}">
                <a16:creationId xmlns:a16="http://schemas.microsoft.com/office/drawing/2014/main" id="{18777BBA-71F3-74BD-81F8-2154088C1CE6}"/>
              </a:ext>
            </a:extLst>
          </p:cNvPr>
          <p:cNvPicPr>
            <a:picLocks noChangeAspect="1"/>
          </p:cNvPicPr>
          <p:nvPr/>
        </p:nvPicPr>
        <p:blipFill>
          <a:blip r:embed="rId3"/>
          <a:stretch>
            <a:fillRect/>
          </a:stretch>
        </p:blipFill>
        <p:spPr>
          <a:xfrm>
            <a:off x="382282" y="2276475"/>
            <a:ext cx="7950807" cy="3760394"/>
          </a:xfrm>
          <a:prstGeom prst="rect">
            <a:avLst/>
          </a:prstGeom>
        </p:spPr>
      </p:pic>
      <p:pic>
        <p:nvPicPr>
          <p:cNvPr id="11" name="Picture 10">
            <a:extLst>
              <a:ext uri="{FF2B5EF4-FFF2-40B4-BE49-F238E27FC236}">
                <a16:creationId xmlns:a16="http://schemas.microsoft.com/office/drawing/2014/main" id="{96ACC0E5-5258-0543-4789-4106B525AE16}"/>
              </a:ext>
            </a:extLst>
          </p:cNvPr>
          <p:cNvPicPr>
            <a:picLocks noChangeAspect="1"/>
          </p:cNvPicPr>
          <p:nvPr/>
        </p:nvPicPr>
        <p:blipFill>
          <a:blip r:embed="rId4"/>
          <a:stretch>
            <a:fillRect/>
          </a:stretch>
        </p:blipFill>
        <p:spPr>
          <a:xfrm>
            <a:off x="8593164" y="2276475"/>
            <a:ext cx="3333361" cy="1735056"/>
          </a:xfrm>
          <a:prstGeom prst="rect">
            <a:avLst/>
          </a:prstGeom>
        </p:spPr>
      </p:pic>
      <p:sp>
        <p:nvSpPr>
          <p:cNvPr id="13" name="TextBox 12">
            <a:extLst>
              <a:ext uri="{FF2B5EF4-FFF2-40B4-BE49-F238E27FC236}">
                <a16:creationId xmlns:a16="http://schemas.microsoft.com/office/drawing/2014/main" id="{53DDC5E1-C597-472E-2DFA-31029DA813DB}"/>
              </a:ext>
            </a:extLst>
          </p:cNvPr>
          <p:cNvSpPr txBox="1"/>
          <p:nvPr/>
        </p:nvSpPr>
        <p:spPr>
          <a:xfrm>
            <a:off x="2595716" y="6158983"/>
            <a:ext cx="3500284" cy="369332"/>
          </a:xfrm>
          <a:prstGeom prst="rect">
            <a:avLst/>
          </a:prstGeom>
          <a:noFill/>
        </p:spPr>
        <p:txBody>
          <a:bodyPr wrap="square">
            <a:spAutoFit/>
          </a:bodyPr>
          <a:lstStyle/>
          <a:p>
            <a:r>
              <a:rPr lang="en-IN" dirty="0"/>
              <a:t>Email engagement metrics - Query</a:t>
            </a:r>
          </a:p>
        </p:txBody>
      </p:sp>
      <p:sp>
        <p:nvSpPr>
          <p:cNvPr id="15" name="TextBox 14">
            <a:extLst>
              <a:ext uri="{FF2B5EF4-FFF2-40B4-BE49-F238E27FC236}">
                <a16:creationId xmlns:a16="http://schemas.microsoft.com/office/drawing/2014/main" id="{49CEDD4D-0ED3-1775-2B4B-7FAFB15B505D}"/>
              </a:ext>
            </a:extLst>
          </p:cNvPr>
          <p:cNvSpPr txBox="1"/>
          <p:nvPr/>
        </p:nvSpPr>
        <p:spPr>
          <a:xfrm>
            <a:off x="9972402" y="6158983"/>
            <a:ext cx="771525" cy="369332"/>
          </a:xfrm>
          <a:prstGeom prst="rect">
            <a:avLst/>
          </a:prstGeom>
          <a:noFill/>
        </p:spPr>
        <p:txBody>
          <a:bodyPr wrap="square">
            <a:spAutoFit/>
          </a:bodyPr>
          <a:lstStyle/>
          <a:p>
            <a:r>
              <a:rPr lang="en-IN" dirty="0"/>
              <a:t>Result</a:t>
            </a:r>
          </a:p>
        </p:txBody>
      </p:sp>
      <p:sp>
        <p:nvSpPr>
          <p:cNvPr id="17" name="TextBox 16">
            <a:extLst>
              <a:ext uri="{FF2B5EF4-FFF2-40B4-BE49-F238E27FC236}">
                <a16:creationId xmlns:a16="http://schemas.microsoft.com/office/drawing/2014/main" id="{3EBDB310-8A1F-ECBD-71A2-807905D7B768}"/>
              </a:ext>
            </a:extLst>
          </p:cNvPr>
          <p:cNvSpPr txBox="1"/>
          <p:nvPr/>
        </p:nvSpPr>
        <p:spPr>
          <a:xfrm>
            <a:off x="9150976" y="4072534"/>
            <a:ext cx="2217735" cy="369332"/>
          </a:xfrm>
          <a:prstGeom prst="rect">
            <a:avLst/>
          </a:prstGeom>
          <a:noFill/>
        </p:spPr>
        <p:txBody>
          <a:bodyPr wrap="square">
            <a:spAutoFit/>
          </a:bodyPr>
          <a:lstStyle/>
          <a:p>
            <a:r>
              <a:rPr lang="en-IN" dirty="0"/>
              <a:t>Result - </a:t>
            </a:r>
            <a:r>
              <a:rPr lang="en-IN" dirty="0" err="1"/>
              <a:t>action_count</a:t>
            </a:r>
            <a:endParaRPr lang="en-IN" dirty="0"/>
          </a:p>
        </p:txBody>
      </p:sp>
    </p:spTree>
    <p:extLst>
      <p:ext uri="{BB962C8B-B14F-4D97-AF65-F5344CB8AC3E}">
        <p14:creationId xmlns:p14="http://schemas.microsoft.com/office/powerpoint/2010/main" val="509710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B0FE62E-262D-B305-DE11-4C636A5BC05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87E413-1403-C712-A69F-1DEA70D346AD}"/>
              </a:ext>
            </a:extLst>
          </p:cNvPr>
          <p:cNvSpPr>
            <a:spLocks noGrp="1"/>
          </p:cNvSpPr>
          <p:nvPr>
            <p:ph idx="1"/>
          </p:nvPr>
        </p:nvSpPr>
        <p:spPr>
          <a:xfrm>
            <a:off x="1571921" y="1416204"/>
            <a:ext cx="9495147" cy="3649133"/>
          </a:xfrm>
        </p:spPr>
        <p:txBody>
          <a:bodyPr>
            <a:normAutofit/>
          </a:bodyPr>
          <a:lstStyle/>
          <a:p>
            <a:pPr marL="0" indent="0">
              <a:buNone/>
            </a:pPr>
            <a:r>
              <a:rPr lang="en-GB" sz="2400" dirty="0"/>
              <a:t>*Insights : The email engagement metrics indicate that the open rate is around 33.58% and the click rate is approximately 14.79%. To assess the effectiveness of these metrics, it's essential to compare them against industry benchmarks. If your engagement rates fall below average, think about enhancing various aspects of your emails, such as the content, subject lines, and targeting strategies, to boost engagement. Consistently testing and optimizing your email campaigns can lead to improved performance and better engagement rates over time.</a:t>
            </a:r>
            <a:endParaRPr lang="en-IN" sz="2400" dirty="0"/>
          </a:p>
        </p:txBody>
      </p:sp>
    </p:spTree>
    <p:extLst>
      <p:ext uri="{BB962C8B-B14F-4D97-AF65-F5344CB8AC3E}">
        <p14:creationId xmlns:p14="http://schemas.microsoft.com/office/powerpoint/2010/main" val="528285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39B8ECF-FA38-B44A-18D2-43821568D9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504EA9-7C1C-DEE4-FE81-F100DA94CEF9}"/>
              </a:ext>
            </a:extLst>
          </p:cNvPr>
          <p:cNvSpPr>
            <a:spLocks noGrp="1"/>
          </p:cNvSpPr>
          <p:nvPr>
            <p:ph type="ctrTitle"/>
          </p:nvPr>
        </p:nvSpPr>
        <p:spPr>
          <a:xfrm>
            <a:off x="4823382" y="946260"/>
            <a:ext cx="1954491" cy="718704"/>
          </a:xfrm>
        </p:spPr>
        <p:txBody>
          <a:bodyPr>
            <a:normAutofit fontScale="90000"/>
          </a:bodyPr>
          <a:lstStyle/>
          <a:p>
            <a:pPr algn="l"/>
            <a:r>
              <a:rPr lang="en-IN" b="1" dirty="0">
                <a:latin typeface="+mn-lt"/>
              </a:rPr>
              <a:t>Result</a:t>
            </a:r>
          </a:p>
        </p:txBody>
      </p:sp>
      <p:sp>
        <p:nvSpPr>
          <p:cNvPr id="3" name="Subtitle 2">
            <a:extLst>
              <a:ext uri="{FF2B5EF4-FFF2-40B4-BE49-F238E27FC236}">
                <a16:creationId xmlns:a16="http://schemas.microsoft.com/office/drawing/2014/main" id="{890E81D2-AC01-258F-A39E-1F4ECC61A5D5}"/>
              </a:ext>
            </a:extLst>
          </p:cNvPr>
          <p:cNvSpPr>
            <a:spLocks noGrp="1"/>
          </p:cNvSpPr>
          <p:nvPr>
            <p:ph type="subTitle" idx="1"/>
          </p:nvPr>
        </p:nvSpPr>
        <p:spPr>
          <a:xfrm>
            <a:off x="1629266" y="2038458"/>
            <a:ext cx="9107864" cy="3400809"/>
          </a:xfrm>
        </p:spPr>
        <p:txBody>
          <a:bodyPr>
            <a:noAutofit/>
          </a:bodyPr>
          <a:lstStyle/>
          <a:p>
            <a:pPr algn="l"/>
            <a:r>
              <a:rPr lang="en-GB" sz="2400" cap="none" dirty="0"/>
              <a:t>Working on this project has deepened my understanding of operational analytics and its methodologies. I've gained skills in merging and normalizing diverse datasets for accurate analysis and sharpened my SQL techniques to uncover insights. Collaborating with cross-functional teams has also improved my communication and teamwork abilities, allowing me to translate data findings into actionable recommendations for process optimization and contributing to the project's success.</a:t>
            </a:r>
            <a:endParaRPr lang="en-IN" sz="2400" cap="none" dirty="0"/>
          </a:p>
        </p:txBody>
      </p:sp>
    </p:spTree>
    <p:extLst>
      <p:ext uri="{BB962C8B-B14F-4D97-AF65-F5344CB8AC3E}">
        <p14:creationId xmlns:p14="http://schemas.microsoft.com/office/powerpoint/2010/main" val="3350345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A7C9308-E37E-8901-68F0-F3DF4E7D15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0148A8-F7E8-7680-E3C5-3480A028F5D2}"/>
              </a:ext>
            </a:extLst>
          </p:cNvPr>
          <p:cNvSpPr>
            <a:spLocks noGrp="1"/>
          </p:cNvSpPr>
          <p:nvPr>
            <p:ph type="title"/>
          </p:nvPr>
        </p:nvSpPr>
        <p:spPr>
          <a:xfrm>
            <a:off x="3285634" y="2551521"/>
            <a:ext cx="6169451" cy="1456267"/>
          </a:xfrm>
        </p:spPr>
        <p:txBody>
          <a:bodyPr>
            <a:noAutofit/>
          </a:bodyPr>
          <a:lstStyle/>
          <a:p>
            <a:r>
              <a:rPr lang="en-GB" sz="6600" b="1" dirty="0">
                <a:latin typeface="+mn-lt"/>
              </a:rPr>
              <a:t>THANK YOU !!</a:t>
            </a:r>
            <a:endParaRPr lang="en-IN" sz="6600" b="1" dirty="0">
              <a:latin typeface="+mn-lt"/>
            </a:endParaRPr>
          </a:p>
        </p:txBody>
      </p:sp>
    </p:spTree>
    <p:extLst>
      <p:ext uri="{BB962C8B-B14F-4D97-AF65-F5344CB8AC3E}">
        <p14:creationId xmlns:p14="http://schemas.microsoft.com/office/powerpoint/2010/main" val="1505876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A59139B-C545-5BE2-3C4C-022AD433CA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E782BD-9868-80AF-A118-77C384FB324C}"/>
              </a:ext>
            </a:extLst>
          </p:cNvPr>
          <p:cNvSpPr>
            <a:spLocks noGrp="1"/>
          </p:cNvSpPr>
          <p:nvPr>
            <p:ph type="ctrTitle"/>
          </p:nvPr>
        </p:nvSpPr>
        <p:spPr>
          <a:xfrm>
            <a:off x="4424312" y="558628"/>
            <a:ext cx="2765197" cy="718704"/>
          </a:xfrm>
        </p:spPr>
        <p:txBody>
          <a:bodyPr>
            <a:normAutofit fontScale="90000"/>
          </a:bodyPr>
          <a:lstStyle/>
          <a:p>
            <a:pPr algn="l"/>
            <a:r>
              <a:rPr lang="en-IN" b="1" dirty="0">
                <a:latin typeface="+mn-lt"/>
              </a:rPr>
              <a:t>Approach</a:t>
            </a:r>
          </a:p>
        </p:txBody>
      </p:sp>
      <p:sp>
        <p:nvSpPr>
          <p:cNvPr id="3" name="Subtitle 2">
            <a:extLst>
              <a:ext uri="{FF2B5EF4-FFF2-40B4-BE49-F238E27FC236}">
                <a16:creationId xmlns:a16="http://schemas.microsoft.com/office/drawing/2014/main" id="{35C235AE-C615-BD3D-FC30-827EE82E36A2}"/>
              </a:ext>
            </a:extLst>
          </p:cNvPr>
          <p:cNvSpPr>
            <a:spLocks noGrp="1"/>
          </p:cNvSpPr>
          <p:nvPr>
            <p:ph type="subTitle" idx="1"/>
          </p:nvPr>
        </p:nvSpPr>
        <p:spPr>
          <a:xfrm>
            <a:off x="1410876" y="1661386"/>
            <a:ext cx="9788167" cy="3909855"/>
          </a:xfrm>
        </p:spPr>
        <p:txBody>
          <a:bodyPr>
            <a:noAutofit/>
          </a:bodyPr>
          <a:lstStyle/>
          <a:p>
            <a:pPr algn="l"/>
            <a:r>
              <a:rPr lang="en-GB" sz="2400" cap="none" dirty="0"/>
              <a:t>This project focuses on gathering data sets from various departments and ensuring quality and normalization for import into an SQL database. We will use SQL queries to </a:t>
            </a:r>
            <a:r>
              <a:rPr lang="en-GB" sz="2400" cap="none" dirty="0" err="1"/>
              <a:t>analyze</a:t>
            </a:r>
            <a:r>
              <a:rPr lang="en-GB" sz="2400" cap="none" dirty="0"/>
              <a:t> the data and uncover patterns, trends, and anomalies. Key performance metrics like daily engagement, sales, and customer satisfaction will be identified with cross-functional teams and tracked using SQL. Spikes in these metrics will be investigated through SQL subqueries, </a:t>
            </a:r>
            <a:r>
              <a:rPr lang="en-GB" sz="2400" cap="none" dirty="0" err="1"/>
              <a:t>analyzing</a:t>
            </a:r>
            <a:r>
              <a:rPr lang="en-GB" sz="2400" cap="none" dirty="0"/>
              <a:t> historical data, and collaborating for context. The insights gained will drive process improvements, optimize workflows, and support automation efforts.</a:t>
            </a:r>
            <a:endParaRPr lang="en-IN" sz="2400" cap="none" dirty="0"/>
          </a:p>
        </p:txBody>
      </p:sp>
    </p:spTree>
    <p:extLst>
      <p:ext uri="{BB962C8B-B14F-4D97-AF65-F5344CB8AC3E}">
        <p14:creationId xmlns:p14="http://schemas.microsoft.com/office/powerpoint/2010/main" val="436002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746421C-54C0-DF90-0741-2AD771185C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31A2E1-677F-8D86-426B-04A842741C35}"/>
              </a:ext>
            </a:extLst>
          </p:cNvPr>
          <p:cNvSpPr>
            <a:spLocks noGrp="1"/>
          </p:cNvSpPr>
          <p:nvPr>
            <p:ph type="ctrTitle"/>
          </p:nvPr>
        </p:nvSpPr>
        <p:spPr>
          <a:xfrm>
            <a:off x="3827282" y="1275153"/>
            <a:ext cx="4537436" cy="718704"/>
          </a:xfrm>
        </p:spPr>
        <p:txBody>
          <a:bodyPr>
            <a:normAutofit fontScale="90000"/>
          </a:bodyPr>
          <a:lstStyle/>
          <a:p>
            <a:pPr algn="l"/>
            <a:r>
              <a:rPr lang="en-IN" b="1" dirty="0">
                <a:latin typeface="+mn-lt"/>
              </a:rPr>
              <a:t>Tech-Stack Used</a:t>
            </a:r>
          </a:p>
        </p:txBody>
      </p:sp>
      <p:sp>
        <p:nvSpPr>
          <p:cNvPr id="3" name="Subtitle 2">
            <a:extLst>
              <a:ext uri="{FF2B5EF4-FFF2-40B4-BE49-F238E27FC236}">
                <a16:creationId xmlns:a16="http://schemas.microsoft.com/office/drawing/2014/main" id="{4DF2CD2A-73BB-DA59-7A12-9B8D0BE66B3A}"/>
              </a:ext>
            </a:extLst>
          </p:cNvPr>
          <p:cNvSpPr>
            <a:spLocks noGrp="1"/>
          </p:cNvSpPr>
          <p:nvPr>
            <p:ph type="subTitle" idx="1"/>
          </p:nvPr>
        </p:nvSpPr>
        <p:spPr>
          <a:xfrm>
            <a:off x="794994" y="2670054"/>
            <a:ext cx="10426046" cy="909775"/>
          </a:xfrm>
        </p:spPr>
        <p:txBody>
          <a:bodyPr>
            <a:noAutofit/>
          </a:bodyPr>
          <a:lstStyle/>
          <a:p>
            <a:pPr algn="ctr"/>
            <a:r>
              <a:rPr lang="en-GB" sz="2400" cap="none" dirty="0"/>
              <a:t>Used </a:t>
            </a:r>
            <a:r>
              <a:rPr lang="en-GB" sz="2400" cap="none" dirty="0" err="1"/>
              <a:t>mysql</a:t>
            </a:r>
            <a:r>
              <a:rPr lang="en-GB" sz="2400" cap="none" dirty="0"/>
              <a:t> workbench 8.0 CE which is owned by Oracle</a:t>
            </a:r>
            <a:endParaRPr lang="en-IN" sz="2400" cap="none" dirty="0"/>
          </a:p>
        </p:txBody>
      </p:sp>
    </p:spTree>
    <p:extLst>
      <p:ext uri="{BB962C8B-B14F-4D97-AF65-F5344CB8AC3E}">
        <p14:creationId xmlns:p14="http://schemas.microsoft.com/office/powerpoint/2010/main" val="3524781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2F159-D100-7080-E714-BE1B685684CE}"/>
              </a:ext>
            </a:extLst>
          </p:cNvPr>
          <p:cNvSpPr>
            <a:spLocks noGrp="1"/>
          </p:cNvSpPr>
          <p:nvPr>
            <p:ph type="ctrTitle"/>
          </p:nvPr>
        </p:nvSpPr>
        <p:spPr>
          <a:xfrm>
            <a:off x="1770249" y="95249"/>
            <a:ext cx="8169071" cy="740803"/>
          </a:xfrm>
        </p:spPr>
        <p:txBody>
          <a:bodyPr>
            <a:normAutofit fontScale="90000"/>
          </a:bodyPr>
          <a:lstStyle/>
          <a:p>
            <a:r>
              <a:rPr lang="en-GB" sz="4400" b="1" dirty="0">
                <a:latin typeface="+mn-lt"/>
              </a:rPr>
              <a:t>Case Study 1 : Job Data Analysis</a:t>
            </a:r>
            <a:endParaRPr lang="en-IN" sz="4400" b="1" dirty="0">
              <a:latin typeface="+mn-lt"/>
            </a:endParaRPr>
          </a:p>
        </p:txBody>
      </p:sp>
      <p:sp>
        <p:nvSpPr>
          <p:cNvPr id="3" name="Subtitle 2">
            <a:extLst>
              <a:ext uri="{FF2B5EF4-FFF2-40B4-BE49-F238E27FC236}">
                <a16:creationId xmlns:a16="http://schemas.microsoft.com/office/drawing/2014/main" id="{BE3E2972-E91E-279E-C66A-C1B2A9A0C184}"/>
              </a:ext>
            </a:extLst>
          </p:cNvPr>
          <p:cNvSpPr>
            <a:spLocks noGrp="1"/>
          </p:cNvSpPr>
          <p:nvPr>
            <p:ph type="subTitle" idx="1"/>
          </p:nvPr>
        </p:nvSpPr>
        <p:spPr>
          <a:xfrm>
            <a:off x="4903530" y="6273994"/>
            <a:ext cx="2871019" cy="396885"/>
          </a:xfrm>
        </p:spPr>
        <p:txBody>
          <a:bodyPr>
            <a:noAutofit/>
          </a:bodyPr>
          <a:lstStyle/>
          <a:p>
            <a:r>
              <a:rPr lang="en-IN" sz="2000" b="1" dirty="0"/>
              <a:t>table name : </a:t>
            </a:r>
            <a:r>
              <a:rPr lang="en-IN" sz="2000" b="1" cap="none" dirty="0" err="1"/>
              <a:t>job_data</a:t>
            </a:r>
            <a:endParaRPr lang="en-IN" sz="2000" b="1" dirty="0"/>
          </a:p>
        </p:txBody>
      </p:sp>
      <p:pic>
        <p:nvPicPr>
          <p:cNvPr id="5" name="Picture 4">
            <a:extLst>
              <a:ext uri="{FF2B5EF4-FFF2-40B4-BE49-F238E27FC236}">
                <a16:creationId xmlns:a16="http://schemas.microsoft.com/office/drawing/2014/main" id="{E8603A25-E1E5-B449-4B03-DB359189C63B}"/>
              </a:ext>
            </a:extLst>
          </p:cNvPr>
          <p:cNvPicPr>
            <a:picLocks noChangeAspect="1"/>
          </p:cNvPicPr>
          <p:nvPr/>
        </p:nvPicPr>
        <p:blipFill>
          <a:blip r:embed="rId2"/>
          <a:stretch>
            <a:fillRect/>
          </a:stretch>
        </p:blipFill>
        <p:spPr>
          <a:xfrm>
            <a:off x="2252680" y="889822"/>
            <a:ext cx="7849965" cy="5330403"/>
          </a:xfrm>
          <a:prstGeom prst="rect">
            <a:avLst/>
          </a:prstGeom>
        </p:spPr>
      </p:pic>
    </p:spTree>
    <p:extLst>
      <p:ext uri="{BB962C8B-B14F-4D97-AF65-F5344CB8AC3E}">
        <p14:creationId xmlns:p14="http://schemas.microsoft.com/office/powerpoint/2010/main" val="306728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8ECA-9B2E-4FA9-DC94-C28991334EF5}"/>
              </a:ext>
            </a:extLst>
          </p:cNvPr>
          <p:cNvSpPr>
            <a:spLocks noGrp="1"/>
          </p:cNvSpPr>
          <p:nvPr>
            <p:ph type="title"/>
          </p:nvPr>
        </p:nvSpPr>
        <p:spPr>
          <a:xfrm>
            <a:off x="442451" y="388153"/>
            <a:ext cx="5968182" cy="934065"/>
          </a:xfrm>
        </p:spPr>
        <p:txBody>
          <a:bodyPr>
            <a:noAutofit/>
          </a:bodyPr>
          <a:lstStyle/>
          <a:p>
            <a:r>
              <a:rPr lang="en-GB" b="1" dirty="0">
                <a:latin typeface="+mn-lt"/>
              </a:rPr>
              <a:t>Jobs Reviewed Over Time :</a:t>
            </a:r>
            <a:br>
              <a:rPr lang="en-GB" b="1" dirty="0">
                <a:latin typeface="+mn-lt"/>
              </a:rPr>
            </a:br>
            <a:endParaRPr lang="en-IN" b="1" dirty="0">
              <a:latin typeface="+mn-lt"/>
            </a:endParaRPr>
          </a:p>
        </p:txBody>
      </p:sp>
      <p:pic>
        <p:nvPicPr>
          <p:cNvPr id="5" name="Content Placeholder 4">
            <a:extLst>
              <a:ext uri="{FF2B5EF4-FFF2-40B4-BE49-F238E27FC236}">
                <a16:creationId xmlns:a16="http://schemas.microsoft.com/office/drawing/2014/main" id="{904AD490-35BF-0E3C-570D-CBFD150F78F8}"/>
              </a:ext>
            </a:extLst>
          </p:cNvPr>
          <p:cNvPicPr>
            <a:picLocks noGrp="1" noChangeAspect="1"/>
          </p:cNvPicPr>
          <p:nvPr>
            <p:ph idx="1"/>
          </p:nvPr>
        </p:nvPicPr>
        <p:blipFill>
          <a:blip r:embed="rId2"/>
          <a:stretch>
            <a:fillRect/>
          </a:stretch>
        </p:blipFill>
        <p:spPr>
          <a:xfrm>
            <a:off x="8126314" y="3153474"/>
            <a:ext cx="3176736" cy="1961289"/>
          </a:xfrm>
        </p:spPr>
      </p:pic>
      <p:pic>
        <p:nvPicPr>
          <p:cNvPr id="7" name="Picture 6">
            <a:extLst>
              <a:ext uri="{FF2B5EF4-FFF2-40B4-BE49-F238E27FC236}">
                <a16:creationId xmlns:a16="http://schemas.microsoft.com/office/drawing/2014/main" id="{91D77393-7A74-5882-4559-FC37DB747B89}"/>
              </a:ext>
            </a:extLst>
          </p:cNvPr>
          <p:cNvPicPr>
            <a:picLocks noChangeAspect="1"/>
          </p:cNvPicPr>
          <p:nvPr/>
        </p:nvPicPr>
        <p:blipFill>
          <a:blip r:embed="rId3"/>
          <a:stretch>
            <a:fillRect/>
          </a:stretch>
        </p:blipFill>
        <p:spPr>
          <a:xfrm>
            <a:off x="206477" y="1214342"/>
            <a:ext cx="7236542" cy="4651584"/>
          </a:xfrm>
          <a:prstGeom prst="rect">
            <a:avLst/>
          </a:prstGeom>
        </p:spPr>
      </p:pic>
      <p:sp>
        <p:nvSpPr>
          <p:cNvPr id="11" name="TextBox 10">
            <a:extLst>
              <a:ext uri="{FF2B5EF4-FFF2-40B4-BE49-F238E27FC236}">
                <a16:creationId xmlns:a16="http://schemas.microsoft.com/office/drawing/2014/main" id="{C5C1300F-CDEC-EBA7-F8D2-7A4AADB9AA45}"/>
              </a:ext>
            </a:extLst>
          </p:cNvPr>
          <p:cNvSpPr txBox="1"/>
          <p:nvPr/>
        </p:nvSpPr>
        <p:spPr>
          <a:xfrm>
            <a:off x="7726784" y="1076352"/>
            <a:ext cx="4147247" cy="1846659"/>
          </a:xfrm>
          <a:prstGeom prst="rect">
            <a:avLst/>
          </a:prstGeom>
          <a:noFill/>
        </p:spPr>
        <p:txBody>
          <a:bodyPr wrap="square">
            <a:spAutoFit/>
          </a:bodyPr>
          <a:lstStyle/>
          <a:p>
            <a:r>
              <a:rPr lang="en-GB" sz="2400" b="1" dirty="0"/>
              <a:t>Objective : </a:t>
            </a:r>
            <a:r>
              <a:rPr lang="en-GB" sz="2400" dirty="0"/>
              <a:t>Calculate the number of jobs reviewed per hour for each day in November 2020.</a:t>
            </a:r>
            <a:br>
              <a:rPr lang="en-GB" dirty="0"/>
            </a:br>
            <a:endParaRPr lang="en-IN" dirty="0"/>
          </a:p>
        </p:txBody>
      </p:sp>
      <p:sp>
        <p:nvSpPr>
          <p:cNvPr id="13" name="TextBox 12">
            <a:extLst>
              <a:ext uri="{FF2B5EF4-FFF2-40B4-BE49-F238E27FC236}">
                <a16:creationId xmlns:a16="http://schemas.microsoft.com/office/drawing/2014/main" id="{92CBFA05-8702-C3BB-C13B-A74D6888D821}"/>
              </a:ext>
            </a:extLst>
          </p:cNvPr>
          <p:cNvSpPr txBox="1"/>
          <p:nvPr/>
        </p:nvSpPr>
        <p:spPr>
          <a:xfrm>
            <a:off x="632951" y="5979109"/>
            <a:ext cx="6120274" cy="369332"/>
          </a:xfrm>
          <a:prstGeom prst="rect">
            <a:avLst/>
          </a:prstGeom>
          <a:noFill/>
        </p:spPr>
        <p:txBody>
          <a:bodyPr wrap="square">
            <a:spAutoFit/>
          </a:bodyPr>
          <a:lstStyle/>
          <a:p>
            <a:r>
              <a:rPr lang="en-GB" dirty="0"/>
              <a:t>Jobs reviewed per hour for each day in November 2020 – Query</a:t>
            </a:r>
            <a:endParaRPr lang="en-IN" dirty="0"/>
          </a:p>
        </p:txBody>
      </p:sp>
      <p:sp>
        <p:nvSpPr>
          <p:cNvPr id="15" name="TextBox 14">
            <a:extLst>
              <a:ext uri="{FF2B5EF4-FFF2-40B4-BE49-F238E27FC236}">
                <a16:creationId xmlns:a16="http://schemas.microsoft.com/office/drawing/2014/main" id="{D1E64B26-DA1B-60A0-D655-AF09A2A5EB50}"/>
              </a:ext>
            </a:extLst>
          </p:cNvPr>
          <p:cNvSpPr txBox="1"/>
          <p:nvPr/>
        </p:nvSpPr>
        <p:spPr>
          <a:xfrm>
            <a:off x="9370967" y="5181438"/>
            <a:ext cx="858879" cy="369332"/>
          </a:xfrm>
          <a:prstGeom prst="rect">
            <a:avLst/>
          </a:prstGeom>
          <a:noFill/>
        </p:spPr>
        <p:txBody>
          <a:bodyPr wrap="square">
            <a:spAutoFit/>
          </a:bodyPr>
          <a:lstStyle/>
          <a:p>
            <a:r>
              <a:rPr lang="en-IN" dirty="0"/>
              <a:t>Result</a:t>
            </a:r>
          </a:p>
        </p:txBody>
      </p:sp>
    </p:spTree>
    <p:extLst>
      <p:ext uri="{BB962C8B-B14F-4D97-AF65-F5344CB8AC3E}">
        <p14:creationId xmlns:p14="http://schemas.microsoft.com/office/powerpoint/2010/main" val="440978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89E4F9F-ABB8-2439-5111-79C0F50B9C8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CD330C-0697-EB95-54C0-7AECD8E76548}"/>
              </a:ext>
            </a:extLst>
          </p:cNvPr>
          <p:cNvSpPr>
            <a:spLocks noGrp="1"/>
          </p:cNvSpPr>
          <p:nvPr>
            <p:ph idx="1"/>
          </p:nvPr>
        </p:nvSpPr>
        <p:spPr>
          <a:xfrm>
            <a:off x="1462088" y="1838325"/>
            <a:ext cx="9267824" cy="2952750"/>
          </a:xfrm>
        </p:spPr>
        <p:txBody>
          <a:bodyPr>
            <a:noAutofit/>
          </a:bodyPr>
          <a:lstStyle/>
          <a:p>
            <a:pPr marL="0" indent="0">
              <a:buNone/>
            </a:pPr>
            <a:r>
              <a:rPr lang="en-GB" sz="2400" dirty="0"/>
              <a:t>*Insights : In November 2020, job review activity varied significantly, with some days showing higher engagement than others. Investigating potential factors influencing this fluctuation, such as technical issues like website outages or slow loading times is crucial. External factors, like holidays or promotions, may have also impacted user activity. </a:t>
            </a:r>
            <a:r>
              <a:rPr lang="en-GB" sz="2400" dirty="0" err="1"/>
              <a:t>Analyzing</a:t>
            </a:r>
            <a:r>
              <a:rPr lang="en-GB" sz="2400" dirty="0"/>
              <a:t> user feedback during this period can help identify challenges and improve future engagement.</a:t>
            </a:r>
            <a:br>
              <a:rPr lang="en-GB" sz="2400" dirty="0"/>
            </a:br>
            <a:endParaRPr lang="en-IN" sz="2400" dirty="0"/>
          </a:p>
        </p:txBody>
      </p:sp>
    </p:spTree>
    <p:extLst>
      <p:ext uri="{BB962C8B-B14F-4D97-AF65-F5344CB8AC3E}">
        <p14:creationId xmlns:p14="http://schemas.microsoft.com/office/powerpoint/2010/main" val="4016224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4774090-6809-D066-6113-74943E428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8C7419-9D36-714C-A32B-B0C5476FFF33}"/>
              </a:ext>
            </a:extLst>
          </p:cNvPr>
          <p:cNvSpPr>
            <a:spLocks noGrp="1"/>
          </p:cNvSpPr>
          <p:nvPr>
            <p:ph type="title"/>
          </p:nvPr>
        </p:nvSpPr>
        <p:spPr>
          <a:xfrm>
            <a:off x="552450" y="371475"/>
            <a:ext cx="5848350" cy="933451"/>
          </a:xfrm>
        </p:spPr>
        <p:txBody>
          <a:bodyPr>
            <a:noAutofit/>
          </a:bodyPr>
          <a:lstStyle/>
          <a:p>
            <a:r>
              <a:rPr lang="en-GB" b="1" dirty="0">
                <a:latin typeface="+mn-lt"/>
              </a:rPr>
              <a:t>Throughput Analysis :</a:t>
            </a:r>
            <a:br>
              <a:rPr lang="en-GB" b="1" dirty="0">
                <a:latin typeface="+mn-lt"/>
              </a:rPr>
            </a:br>
            <a:endParaRPr lang="en-IN" b="1" dirty="0">
              <a:latin typeface="+mn-lt"/>
            </a:endParaRPr>
          </a:p>
        </p:txBody>
      </p:sp>
      <p:sp>
        <p:nvSpPr>
          <p:cNvPr id="3" name="Content Placeholder 2">
            <a:extLst>
              <a:ext uri="{FF2B5EF4-FFF2-40B4-BE49-F238E27FC236}">
                <a16:creationId xmlns:a16="http://schemas.microsoft.com/office/drawing/2014/main" id="{E8826A05-97FD-C8A6-ECB8-A97BE33497AC}"/>
              </a:ext>
            </a:extLst>
          </p:cNvPr>
          <p:cNvSpPr>
            <a:spLocks noGrp="1"/>
          </p:cNvSpPr>
          <p:nvPr>
            <p:ph idx="1"/>
          </p:nvPr>
        </p:nvSpPr>
        <p:spPr>
          <a:xfrm>
            <a:off x="552451" y="970493"/>
            <a:ext cx="10258423" cy="1001182"/>
          </a:xfrm>
        </p:spPr>
        <p:txBody>
          <a:bodyPr>
            <a:normAutofit lnSpcReduction="10000"/>
          </a:bodyPr>
          <a:lstStyle/>
          <a:p>
            <a:pPr marL="0" indent="0">
              <a:buNone/>
            </a:pPr>
            <a:r>
              <a:rPr lang="en-GB" sz="2400" b="1" dirty="0"/>
              <a:t>Objective : </a:t>
            </a:r>
            <a:r>
              <a:rPr lang="en-GB" sz="2400" dirty="0"/>
              <a:t>Calculate the 7-day rolling average of throughput (number of events per second).</a:t>
            </a:r>
            <a:br>
              <a:rPr lang="en-GB" dirty="0"/>
            </a:br>
            <a:endParaRPr lang="en-IN" dirty="0"/>
          </a:p>
        </p:txBody>
      </p:sp>
      <p:pic>
        <p:nvPicPr>
          <p:cNvPr id="5" name="Picture 4">
            <a:extLst>
              <a:ext uri="{FF2B5EF4-FFF2-40B4-BE49-F238E27FC236}">
                <a16:creationId xmlns:a16="http://schemas.microsoft.com/office/drawing/2014/main" id="{0A0EC90A-49C5-1B45-79FF-1CA6EF3D0625}"/>
              </a:ext>
            </a:extLst>
          </p:cNvPr>
          <p:cNvPicPr>
            <a:picLocks noChangeAspect="1"/>
          </p:cNvPicPr>
          <p:nvPr/>
        </p:nvPicPr>
        <p:blipFill>
          <a:blip r:embed="rId2"/>
          <a:stretch>
            <a:fillRect/>
          </a:stretch>
        </p:blipFill>
        <p:spPr>
          <a:xfrm>
            <a:off x="552451" y="1991677"/>
            <a:ext cx="7962900" cy="944032"/>
          </a:xfrm>
          <a:prstGeom prst="rect">
            <a:avLst/>
          </a:prstGeom>
        </p:spPr>
      </p:pic>
      <p:pic>
        <p:nvPicPr>
          <p:cNvPr id="7" name="Picture 6">
            <a:extLst>
              <a:ext uri="{FF2B5EF4-FFF2-40B4-BE49-F238E27FC236}">
                <a16:creationId xmlns:a16="http://schemas.microsoft.com/office/drawing/2014/main" id="{30140578-88CD-1370-5AE9-DF415A78CA17}"/>
              </a:ext>
            </a:extLst>
          </p:cNvPr>
          <p:cNvPicPr>
            <a:picLocks noChangeAspect="1"/>
          </p:cNvPicPr>
          <p:nvPr/>
        </p:nvPicPr>
        <p:blipFill>
          <a:blip r:embed="rId3"/>
          <a:stretch>
            <a:fillRect/>
          </a:stretch>
        </p:blipFill>
        <p:spPr>
          <a:xfrm>
            <a:off x="552450" y="3712895"/>
            <a:ext cx="7962900" cy="944032"/>
          </a:xfrm>
          <a:prstGeom prst="rect">
            <a:avLst/>
          </a:prstGeom>
        </p:spPr>
      </p:pic>
      <p:pic>
        <p:nvPicPr>
          <p:cNvPr id="9" name="Picture 8">
            <a:extLst>
              <a:ext uri="{FF2B5EF4-FFF2-40B4-BE49-F238E27FC236}">
                <a16:creationId xmlns:a16="http://schemas.microsoft.com/office/drawing/2014/main" id="{5F33338C-6AF4-04D4-19FC-CDF7FA7754D9}"/>
              </a:ext>
            </a:extLst>
          </p:cNvPr>
          <p:cNvPicPr>
            <a:picLocks noChangeAspect="1"/>
          </p:cNvPicPr>
          <p:nvPr/>
        </p:nvPicPr>
        <p:blipFill>
          <a:blip r:embed="rId4"/>
          <a:stretch>
            <a:fillRect/>
          </a:stretch>
        </p:blipFill>
        <p:spPr>
          <a:xfrm>
            <a:off x="9218294" y="1971675"/>
            <a:ext cx="2078355" cy="944032"/>
          </a:xfrm>
          <a:prstGeom prst="rect">
            <a:avLst/>
          </a:prstGeom>
        </p:spPr>
      </p:pic>
      <p:pic>
        <p:nvPicPr>
          <p:cNvPr id="11" name="Picture 10">
            <a:extLst>
              <a:ext uri="{FF2B5EF4-FFF2-40B4-BE49-F238E27FC236}">
                <a16:creationId xmlns:a16="http://schemas.microsoft.com/office/drawing/2014/main" id="{0769C44E-7A9B-0BBC-6584-FEE027040AE4}"/>
              </a:ext>
            </a:extLst>
          </p:cNvPr>
          <p:cNvPicPr>
            <a:picLocks noChangeAspect="1"/>
          </p:cNvPicPr>
          <p:nvPr/>
        </p:nvPicPr>
        <p:blipFill>
          <a:blip r:embed="rId5"/>
          <a:stretch>
            <a:fillRect/>
          </a:stretch>
        </p:blipFill>
        <p:spPr>
          <a:xfrm>
            <a:off x="8989730" y="3712895"/>
            <a:ext cx="2649820" cy="2307170"/>
          </a:xfrm>
          <a:prstGeom prst="rect">
            <a:avLst/>
          </a:prstGeom>
        </p:spPr>
      </p:pic>
      <p:sp>
        <p:nvSpPr>
          <p:cNvPr id="13" name="TextBox 12">
            <a:extLst>
              <a:ext uri="{FF2B5EF4-FFF2-40B4-BE49-F238E27FC236}">
                <a16:creationId xmlns:a16="http://schemas.microsoft.com/office/drawing/2014/main" id="{E9D3E9A8-B790-A423-2F40-DA2E941A23D3}"/>
              </a:ext>
            </a:extLst>
          </p:cNvPr>
          <p:cNvSpPr txBox="1"/>
          <p:nvPr/>
        </p:nvSpPr>
        <p:spPr>
          <a:xfrm>
            <a:off x="2266950" y="3045348"/>
            <a:ext cx="4248150" cy="369332"/>
          </a:xfrm>
          <a:prstGeom prst="rect">
            <a:avLst/>
          </a:prstGeom>
          <a:noFill/>
        </p:spPr>
        <p:txBody>
          <a:bodyPr wrap="square">
            <a:spAutoFit/>
          </a:bodyPr>
          <a:lstStyle/>
          <a:p>
            <a:r>
              <a:rPr lang="en-GB" dirty="0"/>
              <a:t>7-day rolling average of throughput - Query</a:t>
            </a:r>
            <a:endParaRPr lang="en-IN" dirty="0"/>
          </a:p>
        </p:txBody>
      </p:sp>
      <p:sp>
        <p:nvSpPr>
          <p:cNvPr id="15" name="TextBox 14">
            <a:extLst>
              <a:ext uri="{FF2B5EF4-FFF2-40B4-BE49-F238E27FC236}">
                <a16:creationId xmlns:a16="http://schemas.microsoft.com/office/drawing/2014/main" id="{609282A6-3979-0F2A-7763-F77BAD7C0EA5}"/>
              </a:ext>
            </a:extLst>
          </p:cNvPr>
          <p:cNvSpPr txBox="1"/>
          <p:nvPr/>
        </p:nvSpPr>
        <p:spPr>
          <a:xfrm>
            <a:off x="3476625" y="4770476"/>
            <a:ext cx="1403985" cy="369332"/>
          </a:xfrm>
          <a:prstGeom prst="rect">
            <a:avLst/>
          </a:prstGeom>
          <a:noFill/>
        </p:spPr>
        <p:txBody>
          <a:bodyPr wrap="square">
            <a:spAutoFit/>
          </a:bodyPr>
          <a:lstStyle/>
          <a:p>
            <a:r>
              <a:rPr lang="en-IN" dirty="0"/>
              <a:t>Daily metric </a:t>
            </a:r>
          </a:p>
        </p:txBody>
      </p:sp>
      <p:sp>
        <p:nvSpPr>
          <p:cNvPr id="17" name="TextBox 16">
            <a:extLst>
              <a:ext uri="{FF2B5EF4-FFF2-40B4-BE49-F238E27FC236}">
                <a16:creationId xmlns:a16="http://schemas.microsoft.com/office/drawing/2014/main" id="{8D30C8C2-E22B-FFB0-B40B-5E16FAAC4AC6}"/>
              </a:ext>
            </a:extLst>
          </p:cNvPr>
          <p:cNvSpPr txBox="1"/>
          <p:nvPr/>
        </p:nvSpPr>
        <p:spPr>
          <a:xfrm>
            <a:off x="9862183" y="3006867"/>
            <a:ext cx="790575" cy="369332"/>
          </a:xfrm>
          <a:prstGeom prst="rect">
            <a:avLst/>
          </a:prstGeom>
          <a:noFill/>
        </p:spPr>
        <p:txBody>
          <a:bodyPr wrap="square">
            <a:spAutoFit/>
          </a:bodyPr>
          <a:lstStyle/>
          <a:p>
            <a:r>
              <a:rPr lang="en-GB" dirty="0"/>
              <a:t>R</a:t>
            </a:r>
            <a:r>
              <a:rPr lang="en-IN" dirty="0" err="1"/>
              <a:t>esult</a:t>
            </a:r>
            <a:endParaRPr lang="en-IN" dirty="0"/>
          </a:p>
        </p:txBody>
      </p:sp>
      <p:sp>
        <p:nvSpPr>
          <p:cNvPr id="19" name="TextBox 18">
            <a:extLst>
              <a:ext uri="{FF2B5EF4-FFF2-40B4-BE49-F238E27FC236}">
                <a16:creationId xmlns:a16="http://schemas.microsoft.com/office/drawing/2014/main" id="{DF50EB1A-ED76-081D-CD0D-47C426239703}"/>
              </a:ext>
            </a:extLst>
          </p:cNvPr>
          <p:cNvSpPr txBox="1"/>
          <p:nvPr/>
        </p:nvSpPr>
        <p:spPr>
          <a:xfrm>
            <a:off x="9980328" y="6086740"/>
            <a:ext cx="868645" cy="369332"/>
          </a:xfrm>
          <a:prstGeom prst="rect">
            <a:avLst/>
          </a:prstGeom>
          <a:noFill/>
        </p:spPr>
        <p:txBody>
          <a:bodyPr wrap="square">
            <a:spAutoFit/>
          </a:bodyPr>
          <a:lstStyle/>
          <a:p>
            <a:r>
              <a:rPr lang="en-IN" dirty="0"/>
              <a:t>Result</a:t>
            </a:r>
          </a:p>
        </p:txBody>
      </p:sp>
    </p:spTree>
    <p:extLst>
      <p:ext uri="{BB962C8B-B14F-4D97-AF65-F5344CB8AC3E}">
        <p14:creationId xmlns:p14="http://schemas.microsoft.com/office/powerpoint/2010/main" val="3756077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16B2976-EA0B-B928-2CC0-FCD0FECC616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1D95B2-3ED4-EEDF-CC84-1F17DF89FFFF}"/>
              </a:ext>
            </a:extLst>
          </p:cNvPr>
          <p:cNvSpPr>
            <a:spLocks noGrp="1"/>
          </p:cNvSpPr>
          <p:nvPr>
            <p:ph idx="1"/>
          </p:nvPr>
        </p:nvSpPr>
        <p:spPr>
          <a:xfrm>
            <a:off x="1583703" y="1725967"/>
            <a:ext cx="9530499" cy="3406066"/>
          </a:xfrm>
        </p:spPr>
        <p:txBody>
          <a:bodyPr>
            <a:normAutofit/>
          </a:bodyPr>
          <a:lstStyle/>
          <a:p>
            <a:pPr marL="0" indent="0">
              <a:buNone/>
            </a:pPr>
            <a:r>
              <a:rPr lang="en-GB" sz="2400" dirty="0"/>
              <a:t>*Insights : </a:t>
            </a:r>
            <a:r>
              <a:rPr lang="en-GB" sz="2400" b="0" i="0" dirty="0">
                <a:effectLst/>
              </a:rPr>
              <a:t>The 7-day rolling average of throughput offers a clearer perspective on data trends, helping to mitigate the impact of daily variations. Maintaining the use of this rolling average for throughput analysis is recommended, as it yields a more consistent portrayal of performance trends. This approach aids in recognizing long-term patterns and facilitates more informed decision-making.</a:t>
            </a:r>
            <a:endParaRPr lang="en-IN" sz="2400" dirty="0"/>
          </a:p>
        </p:txBody>
      </p:sp>
    </p:spTree>
    <p:extLst>
      <p:ext uri="{BB962C8B-B14F-4D97-AF65-F5344CB8AC3E}">
        <p14:creationId xmlns:p14="http://schemas.microsoft.com/office/powerpoint/2010/main" val="891694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TM03457452[[fn=Celestial]]</Template>
  <TotalTime>334</TotalTime>
  <Words>1274</Words>
  <Application>Microsoft Office PowerPoint</Application>
  <PresentationFormat>Widescreen</PresentationFormat>
  <Paragraphs>70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Celestial</vt:lpstr>
      <vt:lpstr>Operation Analytics and Investigating Metric Spike</vt:lpstr>
      <vt:lpstr>Project Description</vt:lpstr>
      <vt:lpstr>Approach</vt:lpstr>
      <vt:lpstr>Tech-Stack Used</vt:lpstr>
      <vt:lpstr>Case Study 1 : Job Data Analysis</vt:lpstr>
      <vt:lpstr>Jobs Reviewed Over Time : </vt:lpstr>
      <vt:lpstr>PowerPoint Presentation</vt:lpstr>
      <vt:lpstr>Throughput Analysis : </vt:lpstr>
      <vt:lpstr>PowerPoint Presentation</vt:lpstr>
      <vt:lpstr>Language Share Analysis : </vt:lpstr>
      <vt:lpstr>PowerPoint Presentation</vt:lpstr>
      <vt:lpstr>Duplicate Rows Detection : </vt:lpstr>
      <vt:lpstr>PowerPoint Presentation</vt:lpstr>
      <vt:lpstr>Case Study 2 : Investigating Metric Spike</vt:lpstr>
      <vt:lpstr>Weekly User Engagement : </vt:lpstr>
      <vt:lpstr>PowerPoint Presentation</vt:lpstr>
      <vt:lpstr>User Growth Analysis : </vt:lpstr>
      <vt:lpstr>PowerPoint Presentation</vt:lpstr>
      <vt:lpstr>Weekly Retention Analysis : </vt:lpstr>
      <vt:lpstr>PowerPoint Presentation</vt:lpstr>
      <vt:lpstr>Weekly Engagement Per Device : </vt:lpstr>
      <vt:lpstr>PowerPoint Presentation</vt:lpstr>
      <vt:lpstr>Email Engagement Analysis : </vt:lpstr>
      <vt:lpstr>PowerPoint Presentation</vt:lpstr>
      <vt:lpstr>Result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Anindya Das</dc:creator>
  <cp:lastModifiedBy>Anindya Das</cp:lastModifiedBy>
  <cp:revision>2</cp:revision>
  <dcterms:created xsi:type="dcterms:W3CDTF">2025-02-04T16:46:19Z</dcterms:created>
  <dcterms:modified xsi:type="dcterms:W3CDTF">2025-02-05T08:12:52Z</dcterms:modified>
</cp:coreProperties>
</file>