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4" r:id="rId2"/>
    <p:sldId id="256" r:id="rId3"/>
    <p:sldId id="257" r:id="rId4"/>
    <p:sldId id="258" r:id="rId5"/>
    <p:sldId id="259" r:id="rId6"/>
    <p:sldId id="260" r:id="rId7"/>
    <p:sldId id="261" r:id="rId8"/>
    <p:sldId id="266" r:id="rId9"/>
    <p:sldId id="262" r:id="rId10"/>
    <p:sldId id="265"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ndya Das" userId="342d47acf7fc5a9d" providerId="LiveId" clId="{B91A9946-A3A4-4BBA-9509-2BD52B91458D}"/>
    <pc:docChg chg="custSel modSld">
      <pc:chgData name="Anindya Das" userId="342d47acf7fc5a9d" providerId="LiveId" clId="{B91A9946-A3A4-4BBA-9509-2BD52B91458D}" dt="2025-02-12T08:08:55.864" v="49" actId="1076"/>
      <pc:docMkLst>
        <pc:docMk/>
      </pc:docMkLst>
      <pc:sldChg chg="addSp modSp mod">
        <pc:chgData name="Anindya Das" userId="342d47acf7fc5a9d" providerId="LiveId" clId="{B91A9946-A3A4-4BBA-9509-2BD52B91458D}" dt="2025-02-12T08:08:55.864" v="49" actId="1076"/>
        <pc:sldMkLst>
          <pc:docMk/>
          <pc:sldMk cId="1402073912" sldId="265"/>
        </pc:sldMkLst>
        <pc:spChg chg="mod">
          <ac:chgData name="Anindya Das" userId="342d47acf7fc5a9d" providerId="LiveId" clId="{B91A9946-A3A4-4BBA-9509-2BD52B91458D}" dt="2025-02-12T08:07:49.950" v="37" actId="1076"/>
          <ac:spMkLst>
            <pc:docMk/>
            <pc:sldMk cId="1402073912" sldId="265"/>
            <ac:spMk id="2" creationId="{7C8481BC-C3B4-DF0F-3D40-81644D909E43}"/>
          </ac:spMkLst>
        </pc:spChg>
        <pc:spChg chg="mod">
          <ac:chgData name="Anindya Das" userId="342d47acf7fc5a9d" providerId="LiveId" clId="{B91A9946-A3A4-4BBA-9509-2BD52B91458D}" dt="2025-02-12T08:08:11.964" v="41" actId="1076"/>
          <ac:spMkLst>
            <pc:docMk/>
            <pc:sldMk cId="1402073912" sldId="265"/>
            <ac:spMk id="3" creationId="{BE2DDD9A-B810-608F-B239-F1128488D46F}"/>
          </ac:spMkLst>
        </pc:spChg>
        <pc:spChg chg="add mod">
          <ac:chgData name="Anindya Das" userId="342d47acf7fc5a9d" providerId="LiveId" clId="{B91A9946-A3A4-4BBA-9509-2BD52B91458D}" dt="2025-02-12T08:08:55.864" v="49" actId="1076"/>
          <ac:spMkLst>
            <pc:docMk/>
            <pc:sldMk cId="1402073912" sldId="265"/>
            <ac:spMk id="5" creationId="{CD5F7D83-6847-D5E3-4BBF-7D71621B14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2/12/2025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docs.google.com/spreadsheets/d/1Uui2NaxdQf7kelo1eya_mcVygr-zBr9I/edit?usp=drive_link&amp;ouid=100865564169059724511&amp;rtpof=true&amp;sd=true"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ja.wikipedia.org/wiki/Microsoft_Excel"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9337-E7C6-B16A-E7AB-414174B2E66C}"/>
              </a:ext>
            </a:extLst>
          </p:cNvPr>
          <p:cNvSpPr>
            <a:spLocks noGrp="1"/>
          </p:cNvSpPr>
          <p:nvPr>
            <p:ph type="ctrTitle"/>
          </p:nvPr>
        </p:nvSpPr>
        <p:spPr>
          <a:xfrm>
            <a:off x="1067369" y="650449"/>
            <a:ext cx="9858298" cy="1025165"/>
          </a:xfrm>
        </p:spPr>
        <p:txBody>
          <a:bodyPr/>
          <a:lstStyle/>
          <a:p>
            <a:r>
              <a:rPr lang="en-IN" dirty="0"/>
              <a:t>Hiring Process Analytics</a:t>
            </a:r>
          </a:p>
        </p:txBody>
      </p:sp>
      <p:sp>
        <p:nvSpPr>
          <p:cNvPr id="3" name="Subtitle 2">
            <a:extLst>
              <a:ext uri="{FF2B5EF4-FFF2-40B4-BE49-F238E27FC236}">
                <a16:creationId xmlns:a16="http://schemas.microsoft.com/office/drawing/2014/main" id="{9F503841-25E5-CF92-70B9-E5E04FEE542A}"/>
              </a:ext>
            </a:extLst>
          </p:cNvPr>
          <p:cNvSpPr>
            <a:spLocks noGrp="1"/>
          </p:cNvSpPr>
          <p:nvPr>
            <p:ph type="subTitle" idx="1"/>
          </p:nvPr>
        </p:nvSpPr>
        <p:spPr>
          <a:xfrm>
            <a:off x="8823489" y="5619552"/>
            <a:ext cx="2535810" cy="587999"/>
          </a:xfrm>
        </p:spPr>
        <p:txBody>
          <a:bodyPr/>
          <a:lstStyle/>
          <a:p>
            <a:r>
              <a:rPr lang="en-GB"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By Anindya Das</a:t>
            </a:r>
          </a:p>
          <a:p>
            <a:endParaRPr lang="en-IN" dirty="0"/>
          </a:p>
        </p:txBody>
      </p:sp>
      <p:pic>
        <p:nvPicPr>
          <p:cNvPr id="5" name="Picture 4">
            <a:extLst>
              <a:ext uri="{FF2B5EF4-FFF2-40B4-BE49-F238E27FC236}">
                <a16:creationId xmlns:a16="http://schemas.microsoft.com/office/drawing/2014/main" id="{B15CC0AB-2D94-3431-4E23-30E57ACFD3B8}"/>
              </a:ext>
            </a:extLst>
          </p:cNvPr>
          <p:cNvPicPr>
            <a:picLocks noChangeAspect="1"/>
          </p:cNvPicPr>
          <p:nvPr/>
        </p:nvPicPr>
        <p:blipFill>
          <a:blip r:embed="rId2"/>
          <a:stretch>
            <a:fillRect/>
          </a:stretch>
        </p:blipFill>
        <p:spPr>
          <a:xfrm>
            <a:off x="1161855" y="2155116"/>
            <a:ext cx="7393922" cy="4052435"/>
          </a:xfrm>
          <a:prstGeom prst="rect">
            <a:avLst/>
          </a:prstGeom>
        </p:spPr>
      </p:pic>
      <p:sp>
        <p:nvSpPr>
          <p:cNvPr id="7" name="TextBox 6">
            <a:extLst>
              <a:ext uri="{FF2B5EF4-FFF2-40B4-BE49-F238E27FC236}">
                <a16:creationId xmlns:a16="http://schemas.microsoft.com/office/drawing/2014/main" id="{6CF81EB3-54E5-80C3-7323-52A662CA8AD3}"/>
              </a:ext>
            </a:extLst>
          </p:cNvPr>
          <p:cNvSpPr txBox="1"/>
          <p:nvPr/>
        </p:nvSpPr>
        <p:spPr>
          <a:xfrm>
            <a:off x="1161855" y="1684532"/>
            <a:ext cx="1317394" cy="461665"/>
          </a:xfrm>
          <a:prstGeom prst="rect">
            <a:avLst/>
          </a:prstGeom>
          <a:noFill/>
        </p:spPr>
        <p:txBody>
          <a:bodyPr wrap="square">
            <a:spAutoFit/>
          </a:bodyPr>
          <a:lstStyle/>
          <a:p>
            <a:r>
              <a:rPr lang="en-IN" sz="2400" b="1"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Statistics</a:t>
            </a:r>
          </a:p>
        </p:txBody>
      </p:sp>
    </p:spTree>
    <p:extLst>
      <p:ext uri="{BB962C8B-B14F-4D97-AF65-F5344CB8AC3E}">
        <p14:creationId xmlns:p14="http://schemas.microsoft.com/office/powerpoint/2010/main" val="67949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93353-33DE-10D0-B382-EA83ADF85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481BC-C3B4-DF0F-3D40-81644D909E43}"/>
              </a:ext>
            </a:extLst>
          </p:cNvPr>
          <p:cNvSpPr>
            <a:spLocks noGrp="1"/>
          </p:cNvSpPr>
          <p:nvPr>
            <p:ph type="ctrTitle"/>
          </p:nvPr>
        </p:nvSpPr>
        <p:spPr>
          <a:xfrm>
            <a:off x="4687762" y="759698"/>
            <a:ext cx="2175453" cy="719629"/>
          </a:xfrm>
        </p:spPr>
        <p:txBody>
          <a:bodyPr anchor="ctr">
            <a:normAutofit fontScale="90000"/>
          </a:bodyPr>
          <a:lstStyle/>
          <a:p>
            <a:r>
              <a:rPr lang="en-IN" dirty="0">
                <a:latin typeface="Calibri" panose="020F0502020204030204" pitchFamily="34" charset="0"/>
                <a:ea typeface="Calibri" panose="020F0502020204030204" pitchFamily="34" charset="0"/>
                <a:cs typeface="Calibri" panose="020F0502020204030204" pitchFamily="34" charset="0"/>
              </a:rPr>
              <a:t>Result</a:t>
            </a:r>
          </a:p>
        </p:txBody>
      </p:sp>
      <p:sp>
        <p:nvSpPr>
          <p:cNvPr id="3" name="Subtitle 2">
            <a:extLst>
              <a:ext uri="{FF2B5EF4-FFF2-40B4-BE49-F238E27FC236}">
                <a16:creationId xmlns:a16="http://schemas.microsoft.com/office/drawing/2014/main" id="{BE2DDD9A-B810-608F-B239-F1128488D46F}"/>
              </a:ext>
            </a:extLst>
          </p:cNvPr>
          <p:cNvSpPr>
            <a:spLocks noGrp="1"/>
          </p:cNvSpPr>
          <p:nvPr>
            <p:ph type="subTitle" idx="1"/>
          </p:nvPr>
        </p:nvSpPr>
        <p:spPr>
          <a:xfrm>
            <a:off x="1206631" y="1630725"/>
            <a:ext cx="9493795" cy="2875285"/>
          </a:xfrm>
        </p:spPr>
        <p:txBody>
          <a:bodyPr anchor="ctr">
            <a:noAutofit/>
          </a:bodyPr>
          <a:lstStyle/>
          <a:p>
            <a:pPr algn="just"/>
            <a:r>
              <a:rPr lang="en-GB" b="0" i="0" u="none" strike="noStrike" baseline="0" dirty="0">
                <a:latin typeface="Calibri" panose="020F0502020204030204" pitchFamily="34" charset="0"/>
              </a:rPr>
              <a:t>Throughout this project, I achieved key accomplishments by </a:t>
            </a:r>
            <a:r>
              <a:rPr lang="en-GB" b="0" i="0" u="none" strike="noStrike" baseline="0" dirty="0" err="1">
                <a:latin typeface="Calibri" panose="020F0502020204030204" pitchFamily="34" charset="0"/>
              </a:rPr>
              <a:t>analyzing</a:t>
            </a:r>
            <a:r>
              <a:rPr lang="en-GB" b="0" i="0" u="none" strike="noStrike" baseline="0" dirty="0">
                <a:latin typeface="Calibri" panose="020F0502020204030204" pitchFamily="34" charset="0"/>
              </a:rPr>
              <a:t> hiring data to determine the number of males and females hired and calculating the average salary. I also created salary ranges and visualized the data with charts and graphs to show departmental proportions and job tiers. This experience enhanced my skills in data analysis and visualization and strengthened my capabilities as a data analyst.     </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CD5F7D83-6847-D5E3-4BBF-7D71621B14D5}"/>
              </a:ext>
            </a:extLst>
          </p:cNvPr>
          <p:cNvSpPr txBox="1"/>
          <p:nvPr/>
        </p:nvSpPr>
        <p:spPr>
          <a:xfrm>
            <a:off x="993959" y="4657408"/>
            <a:ext cx="9919137" cy="1200329"/>
          </a:xfrm>
          <a:prstGeom prst="rect">
            <a:avLst/>
          </a:prstGeom>
          <a:noFill/>
        </p:spPr>
        <p:txBody>
          <a:bodyPr wrap="square">
            <a:spAutoFit/>
          </a:bodyPr>
          <a:lstStyle/>
          <a:p>
            <a:r>
              <a:rPr kumimoji="0" lang="en-GB" sz="2400" b="1"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Calibri" panose="020F0502020204030204" pitchFamily="34" charset="0"/>
                <a:ea typeface="+mn-ea"/>
                <a:cs typeface="+mn-cs"/>
              </a:rPr>
              <a:t>Link to dataset : </a:t>
            </a:r>
            <a:r>
              <a:rPr kumimoji="0" lang="en-GB" sz="2400" b="0" i="0" u="none" strike="noStrike" kern="1200" cap="none" spc="0" normalizeH="0" baseline="0" noProof="0" dirty="0">
                <a:ln>
                  <a:noFill/>
                </a:ln>
                <a:solidFill>
                  <a:prstClr val="white"/>
                </a:solidFill>
                <a:effectLst>
                  <a:outerShdw blurRad="50800" dist="38100" dir="2700000" algn="tl" rotWithShape="0">
                    <a:srgbClr val="000000">
                      <a:alpha val="48000"/>
                    </a:srgbClr>
                  </a:outerShdw>
                </a:effectLst>
                <a:uLnTx/>
                <a:uFillTx/>
                <a:latin typeface="Calibri" panose="020F0502020204030204" pitchFamily="34" charset="0"/>
                <a:ea typeface="+mn-ea"/>
                <a:cs typeface="+mn-cs"/>
                <a:hlinkClick r:id="rId2"/>
              </a:rPr>
              <a:t>https://docs.google.com/spreadsheets/d/1Uui2NaxdQf7kelo1eya_mcVygr-zBr9I/edit?usp=sharing&amp;ouid=100865564169059724511&amp;rtpof=true&amp;sd=true</a:t>
            </a:r>
            <a:endParaRPr lang="en-IN" dirty="0"/>
          </a:p>
        </p:txBody>
      </p:sp>
    </p:spTree>
    <p:extLst>
      <p:ext uri="{BB962C8B-B14F-4D97-AF65-F5344CB8AC3E}">
        <p14:creationId xmlns:p14="http://schemas.microsoft.com/office/powerpoint/2010/main" val="1402073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57701-3F8A-A94F-04D4-23E831FA22E8}"/>
              </a:ext>
            </a:extLst>
          </p:cNvPr>
          <p:cNvSpPr>
            <a:spLocks noGrp="1"/>
          </p:cNvSpPr>
          <p:nvPr>
            <p:ph type="ctrTitle"/>
          </p:nvPr>
        </p:nvSpPr>
        <p:spPr>
          <a:xfrm>
            <a:off x="2321634" y="2403835"/>
            <a:ext cx="7265426" cy="1355103"/>
          </a:xfrm>
        </p:spPr>
        <p:txBody>
          <a:bodyPr>
            <a:noAutofit/>
          </a:bodyPr>
          <a:lstStyle/>
          <a:p>
            <a:r>
              <a:rPr lang="en-IN" sz="8000"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03168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EB35-A420-3317-21EF-02414C2D1F48}"/>
              </a:ext>
            </a:extLst>
          </p:cNvPr>
          <p:cNvSpPr>
            <a:spLocks noGrp="1"/>
          </p:cNvSpPr>
          <p:nvPr>
            <p:ph type="ctrTitle"/>
          </p:nvPr>
        </p:nvSpPr>
        <p:spPr>
          <a:xfrm>
            <a:off x="1595269" y="925513"/>
            <a:ext cx="9001462" cy="92868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Project description:</a:t>
            </a:r>
          </a:p>
        </p:txBody>
      </p:sp>
      <p:sp>
        <p:nvSpPr>
          <p:cNvPr id="3" name="Subtitle 2">
            <a:extLst>
              <a:ext uri="{FF2B5EF4-FFF2-40B4-BE49-F238E27FC236}">
                <a16:creationId xmlns:a16="http://schemas.microsoft.com/office/drawing/2014/main" id="{DD7356CB-CB6B-F997-AD7F-24E80D538E8E}"/>
              </a:ext>
            </a:extLst>
          </p:cNvPr>
          <p:cNvSpPr>
            <a:spLocks noGrp="1"/>
          </p:cNvSpPr>
          <p:nvPr>
            <p:ph type="subTitle" idx="1"/>
          </p:nvPr>
        </p:nvSpPr>
        <p:spPr>
          <a:xfrm>
            <a:off x="1595269" y="2439194"/>
            <a:ext cx="9001462" cy="2742406"/>
          </a:xfrm>
        </p:spPr>
        <p:txBody>
          <a:bodyPr>
            <a:noAutofit/>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As a data analyst at a multinational company like Google, you </a:t>
            </a:r>
            <a:r>
              <a:rPr lang="en-GB" dirty="0" err="1">
                <a:latin typeface="Calibri" panose="020F0502020204030204" pitchFamily="34" charset="0"/>
                <a:ea typeface="Calibri" panose="020F0502020204030204" pitchFamily="34" charset="0"/>
                <a:cs typeface="Calibri" panose="020F0502020204030204" pitchFamily="34" charset="0"/>
              </a:rPr>
              <a:t>analyze</a:t>
            </a:r>
            <a:r>
              <a:rPr lang="en-GB" dirty="0">
                <a:latin typeface="Calibri" panose="020F0502020204030204" pitchFamily="34" charset="0"/>
                <a:ea typeface="Calibri" panose="020F0502020204030204" pitchFamily="34" charset="0"/>
                <a:cs typeface="Calibri" panose="020F0502020204030204" pitchFamily="34" charset="0"/>
              </a:rPr>
              <a:t> the hiring process data to extract valuable insights. Understanding trends in rejections, interviews, job types, and vacancies can help improve the hiring department. You will </a:t>
            </a:r>
            <a:r>
              <a:rPr lang="en-GB" dirty="0" err="1">
                <a:latin typeface="Calibri" panose="020F0502020204030204" pitchFamily="34" charset="0"/>
                <a:ea typeface="Calibri" panose="020F0502020204030204" pitchFamily="34" charset="0"/>
                <a:cs typeface="Calibri" panose="020F0502020204030204" pitchFamily="34" charset="0"/>
              </a:rPr>
              <a:t>analyze</a:t>
            </a:r>
            <a:r>
              <a:rPr lang="en-GB" dirty="0">
                <a:latin typeface="Calibri" panose="020F0502020204030204" pitchFamily="34" charset="0"/>
                <a:ea typeface="Calibri" panose="020F0502020204030204" pitchFamily="34" charset="0"/>
                <a:cs typeface="Calibri" panose="020F0502020204030204" pitchFamily="34" charset="0"/>
              </a:rPr>
              <a:t> a dataset of previous hires and answer specific questions to enhance the company's hiring process.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02798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7FA11-6589-34D7-BA84-6DEA7F2D4E6A}"/>
              </a:ext>
            </a:extLst>
          </p:cNvPr>
          <p:cNvSpPr>
            <a:spLocks noGrp="1"/>
          </p:cNvSpPr>
          <p:nvPr>
            <p:ph type="ctrTitle"/>
          </p:nvPr>
        </p:nvSpPr>
        <p:spPr>
          <a:xfrm>
            <a:off x="3968684" y="857054"/>
            <a:ext cx="3998694" cy="947738"/>
          </a:xfrm>
        </p:spPr>
        <p:txBody>
          <a:bodyPr anchor="ctr"/>
          <a:lstStyle/>
          <a:p>
            <a:r>
              <a:rPr lang="en-IN" dirty="0">
                <a:latin typeface="Calibri" panose="020F0502020204030204" pitchFamily="34" charset="0"/>
                <a:ea typeface="Calibri" panose="020F0502020204030204" pitchFamily="34" charset="0"/>
                <a:cs typeface="Calibri" panose="020F0502020204030204" pitchFamily="34" charset="0"/>
              </a:rPr>
              <a:t>Approach:</a:t>
            </a:r>
          </a:p>
        </p:txBody>
      </p:sp>
      <p:sp>
        <p:nvSpPr>
          <p:cNvPr id="3" name="Subtitle 2">
            <a:extLst>
              <a:ext uri="{FF2B5EF4-FFF2-40B4-BE49-F238E27FC236}">
                <a16:creationId xmlns:a16="http://schemas.microsoft.com/office/drawing/2014/main" id="{9C5050D4-1D32-6C8A-F0BE-9291F934B936}"/>
              </a:ext>
            </a:extLst>
          </p:cNvPr>
          <p:cNvSpPr>
            <a:spLocks noGrp="1"/>
          </p:cNvSpPr>
          <p:nvPr>
            <p:ph type="subTitle" idx="1"/>
          </p:nvPr>
        </p:nvSpPr>
        <p:spPr>
          <a:xfrm>
            <a:off x="1524000" y="2097465"/>
            <a:ext cx="9144000" cy="3500437"/>
          </a:xfrm>
        </p:spPr>
        <p:txBody>
          <a:bodyPr anchor="ctr">
            <a:noAutofit/>
          </a:bodyPr>
          <a:lstStyle/>
          <a:p>
            <a:pPr algn="just"/>
            <a:r>
              <a:rPr lang="en-GB" dirty="0">
                <a:latin typeface="Calibri" panose="020F0502020204030204" pitchFamily="34" charset="0"/>
                <a:ea typeface="Calibri" panose="020F0502020204030204" pitchFamily="34" charset="0"/>
                <a:cs typeface="Calibri" panose="020F0502020204030204" pitchFamily="34" charset="0"/>
              </a:rPr>
              <a:t>The project employs a systematic approach to Exploratory Data Analysis (EDA) by examining data columns, checking for missing values, consolidating multi-category columns, and addressing outliers. Utilizing statistical knowledge and Excel formulas, the goal is to uncover insights into the company's hiring trends. The final report will provide actionable recommendations for the hiring department, enhancing decision-making and improving the hiring process.</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26113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2C71-10E7-7646-390E-57E37CEBA7A7}"/>
              </a:ext>
            </a:extLst>
          </p:cNvPr>
          <p:cNvSpPr>
            <a:spLocks noGrp="1"/>
          </p:cNvSpPr>
          <p:nvPr>
            <p:ph type="ctrTitle"/>
          </p:nvPr>
        </p:nvSpPr>
        <p:spPr>
          <a:xfrm>
            <a:off x="3327662" y="1021449"/>
            <a:ext cx="5327147" cy="842177"/>
          </a:xfrm>
        </p:spPr>
        <p:txBody>
          <a:bodyPr anchor="ctr"/>
          <a:lstStyle/>
          <a:p>
            <a:r>
              <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Tech stack used:</a:t>
            </a:r>
          </a:p>
        </p:txBody>
      </p:sp>
      <p:sp>
        <p:nvSpPr>
          <p:cNvPr id="3" name="Subtitle 2">
            <a:extLst>
              <a:ext uri="{FF2B5EF4-FFF2-40B4-BE49-F238E27FC236}">
                <a16:creationId xmlns:a16="http://schemas.microsoft.com/office/drawing/2014/main" id="{560E7172-83EE-30A2-5FD5-D4B33DE43588}"/>
              </a:ext>
            </a:extLst>
          </p:cNvPr>
          <p:cNvSpPr>
            <a:spLocks noGrp="1"/>
          </p:cNvSpPr>
          <p:nvPr>
            <p:ph type="subTitle" idx="1"/>
          </p:nvPr>
        </p:nvSpPr>
        <p:spPr>
          <a:xfrm>
            <a:off x="1698965" y="2337168"/>
            <a:ext cx="9001462" cy="2734452"/>
          </a:xfrm>
        </p:spPr>
        <p:txBody>
          <a:bodyPr anchor="ctr">
            <a:normAutofit/>
          </a:bodyPr>
          <a:lstStyle/>
          <a:p>
            <a:pPr algn="just"/>
            <a:r>
              <a:rPr lang="en-GB"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rPr>
              <a:t>The primary tech stack for this project will be Excel, which provides a comprehensive range of functions for data analysis and manipulation. It is ideal for exploratory data analysis and insights generation. Key features like formulas, pivot tables, and charts will be used for data cleaning, calculating statistics, identifying trends, and visualizing hiring data, all through a user-friendly interface.</a:t>
            </a:r>
            <a:endParaRPr lang="en-IN"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42F3B584-59C2-9340-4A83-23B9E86C494A}"/>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580369" y="5229041"/>
            <a:ext cx="764629" cy="711742"/>
          </a:xfrm>
          <a:prstGeom prst="rect">
            <a:avLst/>
          </a:prstGeom>
        </p:spPr>
      </p:pic>
      <p:sp>
        <p:nvSpPr>
          <p:cNvPr id="8" name="TextBox 7">
            <a:extLst>
              <a:ext uri="{FF2B5EF4-FFF2-40B4-BE49-F238E27FC236}">
                <a16:creationId xmlns:a16="http://schemas.microsoft.com/office/drawing/2014/main" id="{04236AE7-F0A2-7E54-9AED-5B0B90D93306}"/>
              </a:ext>
            </a:extLst>
          </p:cNvPr>
          <p:cNvSpPr txBox="1"/>
          <p:nvPr/>
        </p:nvSpPr>
        <p:spPr>
          <a:xfrm>
            <a:off x="5649013" y="5374886"/>
            <a:ext cx="2410905" cy="461665"/>
          </a:xfrm>
          <a:prstGeom prst="rect">
            <a:avLst/>
          </a:prstGeom>
          <a:noFill/>
        </p:spPr>
        <p:txBody>
          <a:bodyPr wrap="square" anchor="ctr">
            <a:spAutoFit/>
          </a:bodyPr>
          <a:lstStyle/>
          <a:p>
            <a:r>
              <a:rPr lang="en-IN" sz="2400" dirty="0">
                <a:latin typeface="Calibri" panose="020F0502020204030204" pitchFamily="34" charset="0"/>
                <a:ea typeface="Calibri" panose="020F0502020204030204" pitchFamily="34" charset="0"/>
                <a:cs typeface="Calibri" panose="020F0502020204030204" pitchFamily="34" charset="0"/>
              </a:rPr>
              <a:t>Microsoft Excel</a:t>
            </a:r>
          </a:p>
        </p:txBody>
      </p:sp>
    </p:spTree>
    <p:extLst>
      <p:ext uri="{BB962C8B-B14F-4D97-AF65-F5344CB8AC3E}">
        <p14:creationId xmlns:p14="http://schemas.microsoft.com/office/powerpoint/2010/main" val="2910411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99970-2AE3-362D-C694-A77CE70BBA82}"/>
              </a:ext>
            </a:extLst>
          </p:cNvPr>
          <p:cNvSpPr>
            <a:spLocks noGrp="1"/>
          </p:cNvSpPr>
          <p:nvPr>
            <p:ph type="ctrTitle"/>
          </p:nvPr>
        </p:nvSpPr>
        <p:spPr>
          <a:xfrm>
            <a:off x="509048" y="499620"/>
            <a:ext cx="5393134" cy="879884"/>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Hiring Analysis: </a:t>
            </a:r>
          </a:p>
        </p:txBody>
      </p:sp>
      <p:sp>
        <p:nvSpPr>
          <p:cNvPr id="3" name="Subtitle 2">
            <a:extLst>
              <a:ext uri="{FF2B5EF4-FFF2-40B4-BE49-F238E27FC236}">
                <a16:creationId xmlns:a16="http://schemas.microsoft.com/office/drawing/2014/main" id="{FB9B9080-9D98-E777-7E39-6ADECDBBC71B}"/>
              </a:ext>
            </a:extLst>
          </p:cNvPr>
          <p:cNvSpPr>
            <a:spLocks noGrp="1"/>
          </p:cNvSpPr>
          <p:nvPr>
            <p:ph type="subTitle" idx="1"/>
          </p:nvPr>
        </p:nvSpPr>
        <p:spPr>
          <a:xfrm>
            <a:off x="8116478" y="2763519"/>
            <a:ext cx="3630321" cy="2449504"/>
          </a:xfrm>
        </p:spPr>
        <p:txBody>
          <a:bodyPr>
            <a:noAutofit/>
          </a:bodyPr>
          <a:lstStyle/>
          <a:p>
            <a:pPr algn="just"/>
            <a:r>
              <a:rPr lang="en-GB" sz="2000" b="1" i="0" u="none" strike="noStrike" baseline="0" dirty="0">
                <a:latin typeface="Calibri" panose="020F0502020204030204" pitchFamily="34" charset="0"/>
                <a:ea typeface="Calibri" panose="020F0502020204030204" pitchFamily="34" charset="0"/>
                <a:cs typeface="Calibri" panose="020F0502020204030204" pitchFamily="34" charset="0"/>
              </a:rPr>
              <a:t>*Insight : </a:t>
            </a:r>
            <a:r>
              <a:rPr lang="en-GB" sz="2000" b="0" i="0" u="none" strike="noStrike" baseline="0" dirty="0">
                <a:latin typeface="Calibri" panose="020F0502020204030204" pitchFamily="34" charset="0"/>
                <a:ea typeface="Calibri" panose="020F0502020204030204" pitchFamily="34" charset="0"/>
                <a:cs typeface="Calibri" panose="020F0502020204030204" pitchFamily="34" charset="0"/>
              </a:rPr>
              <a:t>The company has hired more males (2563) than females (1856). To ensure equitable hiring practices, a gender diversity review may be conducted.</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346CF864-6974-3114-F166-AFD1F22AF8DB}"/>
              </a:ext>
            </a:extLst>
          </p:cNvPr>
          <p:cNvPicPr>
            <a:picLocks noChangeAspect="1"/>
          </p:cNvPicPr>
          <p:nvPr/>
        </p:nvPicPr>
        <p:blipFill>
          <a:blip r:embed="rId2"/>
          <a:stretch>
            <a:fillRect/>
          </a:stretch>
        </p:blipFill>
        <p:spPr>
          <a:xfrm>
            <a:off x="876694" y="1714342"/>
            <a:ext cx="6881566" cy="4390850"/>
          </a:xfrm>
          <a:prstGeom prst="rect">
            <a:avLst/>
          </a:prstGeom>
        </p:spPr>
      </p:pic>
    </p:spTree>
    <p:extLst>
      <p:ext uri="{BB962C8B-B14F-4D97-AF65-F5344CB8AC3E}">
        <p14:creationId xmlns:p14="http://schemas.microsoft.com/office/powerpoint/2010/main" val="177256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782AA-358B-3570-AEDB-042B4D654884}"/>
              </a:ext>
            </a:extLst>
          </p:cNvPr>
          <p:cNvSpPr>
            <a:spLocks noGrp="1"/>
          </p:cNvSpPr>
          <p:nvPr>
            <p:ph type="ctrTitle"/>
          </p:nvPr>
        </p:nvSpPr>
        <p:spPr>
          <a:xfrm>
            <a:off x="867264" y="584462"/>
            <a:ext cx="4940649" cy="94587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Salary Analysis:</a:t>
            </a:r>
          </a:p>
        </p:txBody>
      </p:sp>
      <p:sp>
        <p:nvSpPr>
          <p:cNvPr id="3" name="Subtitle 2">
            <a:extLst>
              <a:ext uri="{FF2B5EF4-FFF2-40B4-BE49-F238E27FC236}">
                <a16:creationId xmlns:a16="http://schemas.microsoft.com/office/drawing/2014/main" id="{71D107BD-AB83-A608-560B-F78553986E89}"/>
              </a:ext>
            </a:extLst>
          </p:cNvPr>
          <p:cNvSpPr>
            <a:spLocks noGrp="1"/>
          </p:cNvSpPr>
          <p:nvPr>
            <p:ph type="subTitle" idx="1"/>
          </p:nvPr>
        </p:nvSpPr>
        <p:spPr>
          <a:xfrm>
            <a:off x="1574277" y="2876591"/>
            <a:ext cx="8767790" cy="2325593"/>
          </a:xfrm>
        </p:spPr>
        <p:txBody>
          <a:bodyPr anchor="ctr">
            <a:noAutofit/>
          </a:bodyPr>
          <a:lstStyle/>
          <a:p>
            <a:pPr algn="just"/>
            <a:endParaRPr lang="en-IN" b="0" i="0" u="none" strike="noStrike" baseline="0" dirty="0">
              <a:solidFill>
                <a:srgbClr val="000000"/>
              </a:solidFill>
              <a:latin typeface="Calibri" panose="020F0502020204030204" pitchFamily="34" charset="0"/>
            </a:endParaRPr>
          </a:p>
          <a:p>
            <a:pPr algn="just"/>
            <a:r>
              <a:rPr lang="en-GB" b="1" i="0" u="none" strike="noStrike" baseline="0" dirty="0">
                <a:latin typeface="Calibri" panose="020F0502020204030204" pitchFamily="34" charset="0"/>
              </a:rPr>
              <a:t>*Insight : </a:t>
            </a:r>
            <a:r>
              <a:rPr lang="en-GB" b="0" i="0" u="none" strike="noStrike" baseline="0" dirty="0">
                <a:latin typeface="Calibri" panose="020F0502020204030204" pitchFamily="34" charset="0"/>
              </a:rPr>
              <a:t>The average salary in the company is $49,752.90. To attract and retain top talent, the company should evaluate whether this aligns with industry standards and competitors. If it's significantly lower, they may need to reconsider their compensation packages.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CBA5EFF4-C768-F1E0-AF58-3E196C515415}"/>
              </a:ext>
            </a:extLst>
          </p:cNvPr>
          <p:cNvPicPr>
            <a:picLocks noChangeAspect="1"/>
          </p:cNvPicPr>
          <p:nvPr/>
        </p:nvPicPr>
        <p:blipFill>
          <a:blip r:embed="rId2"/>
          <a:stretch>
            <a:fillRect/>
          </a:stretch>
        </p:blipFill>
        <p:spPr>
          <a:xfrm>
            <a:off x="1718420" y="2188902"/>
            <a:ext cx="8501099" cy="629711"/>
          </a:xfrm>
          <a:prstGeom prst="rect">
            <a:avLst/>
          </a:prstGeom>
        </p:spPr>
      </p:pic>
    </p:spTree>
    <p:extLst>
      <p:ext uri="{BB962C8B-B14F-4D97-AF65-F5344CB8AC3E}">
        <p14:creationId xmlns:p14="http://schemas.microsoft.com/office/powerpoint/2010/main" val="334512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7F486-F125-C6B3-266A-A7D24669C8FF}"/>
              </a:ext>
            </a:extLst>
          </p:cNvPr>
          <p:cNvSpPr>
            <a:spLocks noGrp="1"/>
          </p:cNvSpPr>
          <p:nvPr>
            <p:ph type="ctrTitle"/>
          </p:nvPr>
        </p:nvSpPr>
        <p:spPr>
          <a:xfrm>
            <a:off x="775138" y="415353"/>
            <a:ext cx="6125284" cy="870458"/>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Salary Distribution:</a:t>
            </a:r>
          </a:p>
        </p:txBody>
      </p:sp>
      <p:sp>
        <p:nvSpPr>
          <p:cNvPr id="3" name="Subtitle 2">
            <a:extLst>
              <a:ext uri="{FF2B5EF4-FFF2-40B4-BE49-F238E27FC236}">
                <a16:creationId xmlns:a16="http://schemas.microsoft.com/office/drawing/2014/main" id="{623E6EC5-B4BC-D3C0-E544-92105489B619}"/>
              </a:ext>
            </a:extLst>
          </p:cNvPr>
          <p:cNvSpPr>
            <a:spLocks noGrp="1"/>
          </p:cNvSpPr>
          <p:nvPr>
            <p:ph type="subTitle" idx="1"/>
          </p:nvPr>
        </p:nvSpPr>
        <p:spPr>
          <a:xfrm>
            <a:off x="1121791" y="5172338"/>
            <a:ext cx="9833728" cy="1270309"/>
          </a:xfrm>
        </p:spPr>
        <p:txBody>
          <a:bodyPr>
            <a:noAutofit/>
          </a:bodyPr>
          <a:lstStyle/>
          <a:p>
            <a:pPr algn="just"/>
            <a:r>
              <a:rPr lang="en-IN" sz="2000" b="1" i="0" u="none" strike="noStrike" baseline="0" dirty="0">
                <a:latin typeface="Calibri" panose="020F0502020204030204" pitchFamily="34" charset="0"/>
              </a:rPr>
              <a:t>*</a:t>
            </a:r>
            <a:r>
              <a:rPr lang="en-GB" sz="2000" b="1" i="0" u="none" strike="noStrike" baseline="0" dirty="0">
                <a:latin typeface="Calibri" panose="020F0502020204030204" pitchFamily="34" charset="0"/>
              </a:rPr>
              <a:t>Insight : </a:t>
            </a:r>
            <a:r>
              <a:rPr lang="en-GB" sz="2000" b="0" i="0" u="none" strike="noStrike" baseline="0" dirty="0">
                <a:latin typeface="Calibri" panose="020F0502020204030204" pitchFamily="34" charset="0"/>
              </a:rPr>
              <a:t>Most employees have salaries between $0 and $80,000. The company can </a:t>
            </a:r>
            <a:r>
              <a:rPr lang="en-GB" sz="2000" b="0" i="0" u="none" strike="noStrike" baseline="0" dirty="0" err="1">
                <a:latin typeface="Calibri" panose="020F0502020204030204" pitchFamily="34" charset="0"/>
              </a:rPr>
              <a:t>analyze</a:t>
            </a:r>
            <a:r>
              <a:rPr lang="en-GB" sz="2000" b="0" i="0" u="none" strike="noStrike" baseline="0" dirty="0">
                <a:latin typeface="Calibri" panose="020F0502020204030204" pitchFamily="34" charset="0"/>
              </a:rPr>
              <a:t> this data to assess salary distribution and make adjustments to ensure fair and competitive compensation, particularly for underrepresented roles in certain salary ranges.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id="{64FDBF6C-2A22-8D5F-40E4-EFFA99168F10}"/>
              </a:ext>
            </a:extLst>
          </p:cNvPr>
          <p:cNvPicPr>
            <a:picLocks noChangeAspect="1"/>
          </p:cNvPicPr>
          <p:nvPr/>
        </p:nvPicPr>
        <p:blipFill>
          <a:blip r:embed="rId2"/>
          <a:stretch>
            <a:fillRect/>
          </a:stretch>
        </p:blipFill>
        <p:spPr>
          <a:xfrm>
            <a:off x="869407" y="1773564"/>
            <a:ext cx="4305909" cy="2892167"/>
          </a:xfrm>
          <a:prstGeom prst="rect">
            <a:avLst/>
          </a:prstGeom>
        </p:spPr>
      </p:pic>
      <p:pic>
        <p:nvPicPr>
          <p:cNvPr id="11" name="Picture 10">
            <a:extLst>
              <a:ext uri="{FF2B5EF4-FFF2-40B4-BE49-F238E27FC236}">
                <a16:creationId xmlns:a16="http://schemas.microsoft.com/office/drawing/2014/main" id="{1B724B53-CADD-E504-4969-D125D9E6BEE9}"/>
              </a:ext>
            </a:extLst>
          </p:cNvPr>
          <p:cNvPicPr>
            <a:picLocks noChangeAspect="1"/>
          </p:cNvPicPr>
          <p:nvPr/>
        </p:nvPicPr>
        <p:blipFill>
          <a:blip r:embed="rId3"/>
          <a:stretch>
            <a:fillRect/>
          </a:stretch>
        </p:blipFill>
        <p:spPr>
          <a:xfrm>
            <a:off x="5501535" y="1302308"/>
            <a:ext cx="6055564" cy="3631481"/>
          </a:xfrm>
          <a:prstGeom prst="rect">
            <a:avLst/>
          </a:prstGeom>
        </p:spPr>
      </p:pic>
    </p:spTree>
    <p:extLst>
      <p:ext uri="{BB962C8B-B14F-4D97-AF65-F5344CB8AC3E}">
        <p14:creationId xmlns:p14="http://schemas.microsoft.com/office/powerpoint/2010/main" val="1764106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EFC61-5A19-381E-D8B6-D69B13EFD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AFBD6E-2875-6D33-6195-B4EDCA27C657}"/>
              </a:ext>
            </a:extLst>
          </p:cNvPr>
          <p:cNvSpPr>
            <a:spLocks noGrp="1"/>
          </p:cNvSpPr>
          <p:nvPr>
            <p:ph type="ctrTitle"/>
          </p:nvPr>
        </p:nvSpPr>
        <p:spPr>
          <a:xfrm>
            <a:off x="737430" y="245252"/>
            <a:ext cx="7237646" cy="917592"/>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 Departmental Analysis:</a:t>
            </a:r>
          </a:p>
        </p:txBody>
      </p:sp>
      <p:sp>
        <p:nvSpPr>
          <p:cNvPr id="3" name="Subtitle 2">
            <a:extLst>
              <a:ext uri="{FF2B5EF4-FFF2-40B4-BE49-F238E27FC236}">
                <a16:creationId xmlns:a16="http://schemas.microsoft.com/office/drawing/2014/main" id="{216E084C-19A5-2821-A2C1-3560FBD99587}"/>
              </a:ext>
            </a:extLst>
          </p:cNvPr>
          <p:cNvSpPr>
            <a:spLocks noGrp="1"/>
          </p:cNvSpPr>
          <p:nvPr>
            <p:ph type="subTitle" idx="1"/>
          </p:nvPr>
        </p:nvSpPr>
        <p:spPr>
          <a:xfrm>
            <a:off x="1338606" y="5355786"/>
            <a:ext cx="9907572" cy="1136147"/>
          </a:xfrm>
        </p:spPr>
        <p:txBody>
          <a:bodyPr>
            <a:noAutofit/>
          </a:bodyPr>
          <a:lstStyle/>
          <a:p>
            <a:pPr algn="just"/>
            <a:r>
              <a:rPr lang="en-GB" sz="2000" b="1" i="0" u="none" strike="noStrike" baseline="0" dirty="0">
                <a:latin typeface="Calibri" panose="020F0502020204030204" pitchFamily="34" charset="0"/>
              </a:rPr>
              <a:t>*Insight : </a:t>
            </a:r>
            <a:r>
              <a:rPr lang="en-GB" sz="2000" b="0" i="0" u="none" strike="noStrike" baseline="0" dirty="0">
                <a:latin typeface="Calibri" panose="020F0502020204030204" pitchFamily="34" charset="0"/>
              </a:rPr>
              <a:t>Most employees are in the "Operations" and "Service" departments. The company should assess departmental distribution and enhance recruitment or incentives to attract talent in other areas.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76ED45BB-DA4C-6064-3682-45B33F3FE81D}"/>
              </a:ext>
            </a:extLst>
          </p:cNvPr>
          <p:cNvPicPr>
            <a:picLocks noChangeAspect="1"/>
          </p:cNvPicPr>
          <p:nvPr/>
        </p:nvPicPr>
        <p:blipFill>
          <a:blip r:embed="rId2"/>
          <a:stretch>
            <a:fillRect/>
          </a:stretch>
        </p:blipFill>
        <p:spPr>
          <a:xfrm>
            <a:off x="1030770" y="1752948"/>
            <a:ext cx="3893013" cy="3012735"/>
          </a:xfrm>
          <a:prstGeom prst="rect">
            <a:avLst/>
          </a:prstGeom>
        </p:spPr>
      </p:pic>
      <p:pic>
        <p:nvPicPr>
          <p:cNvPr id="7" name="Picture 6">
            <a:extLst>
              <a:ext uri="{FF2B5EF4-FFF2-40B4-BE49-F238E27FC236}">
                <a16:creationId xmlns:a16="http://schemas.microsoft.com/office/drawing/2014/main" id="{1CF06593-ABF8-938C-C094-E3D6DBFA79EF}"/>
              </a:ext>
            </a:extLst>
          </p:cNvPr>
          <p:cNvPicPr>
            <a:picLocks noChangeAspect="1"/>
          </p:cNvPicPr>
          <p:nvPr/>
        </p:nvPicPr>
        <p:blipFill>
          <a:blip r:embed="rId3"/>
          <a:stretch>
            <a:fillRect/>
          </a:stretch>
        </p:blipFill>
        <p:spPr>
          <a:xfrm>
            <a:off x="5217125" y="1268089"/>
            <a:ext cx="6029053" cy="3982452"/>
          </a:xfrm>
          <a:prstGeom prst="rect">
            <a:avLst/>
          </a:prstGeom>
        </p:spPr>
      </p:pic>
    </p:spTree>
    <p:extLst>
      <p:ext uri="{BB962C8B-B14F-4D97-AF65-F5344CB8AC3E}">
        <p14:creationId xmlns:p14="http://schemas.microsoft.com/office/powerpoint/2010/main" val="2925528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0EAD-97E9-688C-B6FA-3A06EE602285}"/>
              </a:ext>
            </a:extLst>
          </p:cNvPr>
          <p:cNvSpPr>
            <a:spLocks noGrp="1"/>
          </p:cNvSpPr>
          <p:nvPr>
            <p:ph type="ctrTitle"/>
          </p:nvPr>
        </p:nvSpPr>
        <p:spPr>
          <a:xfrm>
            <a:off x="907112" y="324371"/>
            <a:ext cx="6615477" cy="776190"/>
          </a:xfrm>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Position Tier Analysis:</a:t>
            </a:r>
          </a:p>
        </p:txBody>
      </p:sp>
      <p:sp>
        <p:nvSpPr>
          <p:cNvPr id="3" name="Subtitle 2">
            <a:extLst>
              <a:ext uri="{FF2B5EF4-FFF2-40B4-BE49-F238E27FC236}">
                <a16:creationId xmlns:a16="http://schemas.microsoft.com/office/drawing/2014/main" id="{665EA62F-821A-92E0-2187-9021D11E90E0}"/>
              </a:ext>
            </a:extLst>
          </p:cNvPr>
          <p:cNvSpPr>
            <a:spLocks noGrp="1"/>
          </p:cNvSpPr>
          <p:nvPr>
            <p:ph type="subTitle" idx="1"/>
          </p:nvPr>
        </p:nvSpPr>
        <p:spPr>
          <a:xfrm>
            <a:off x="1453866" y="5133183"/>
            <a:ext cx="9434091" cy="1158498"/>
          </a:xfrm>
        </p:spPr>
        <p:txBody>
          <a:bodyPr>
            <a:noAutofit/>
          </a:bodyPr>
          <a:lstStyle/>
          <a:p>
            <a:pPr algn="just"/>
            <a:r>
              <a:rPr lang="en-GB" sz="2000" b="1" i="0" u="none" strike="noStrike" baseline="0" dirty="0">
                <a:latin typeface="Calibri" panose="020F0502020204030204" pitchFamily="34" charset="0"/>
              </a:rPr>
              <a:t>*Insight : </a:t>
            </a:r>
            <a:r>
              <a:rPr lang="en-GB" sz="2000" b="0" i="0" u="none" strike="noStrike" baseline="0" dirty="0">
                <a:latin typeface="Calibri" panose="020F0502020204030204" pitchFamily="34" charset="0"/>
              </a:rPr>
              <a:t>Most employees are in the "c9" post tier, followed by "i7" and "c5." This data can help the company assess workforce structure, ensure career progression, and evaluate alignment with growth plans.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0926641-4FBE-FFD3-6062-AEE5AA58F42A}"/>
              </a:ext>
            </a:extLst>
          </p:cNvPr>
          <p:cNvPicPr>
            <a:picLocks noChangeAspect="1"/>
          </p:cNvPicPr>
          <p:nvPr/>
        </p:nvPicPr>
        <p:blipFill>
          <a:blip r:embed="rId2"/>
          <a:stretch>
            <a:fillRect/>
          </a:stretch>
        </p:blipFill>
        <p:spPr>
          <a:xfrm>
            <a:off x="1031352" y="1322362"/>
            <a:ext cx="3604260" cy="3589020"/>
          </a:xfrm>
          <a:prstGeom prst="rect">
            <a:avLst/>
          </a:prstGeom>
        </p:spPr>
      </p:pic>
      <p:pic>
        <p:nvPicPr>
          <p:cNvPr id="7" name="Picture 6">
            <a:extLst>
              <a:ext uri="{FF2B5EF4-FFF2-40B4-BE49-F238E27FC236}">
                <a16:creationId xmlns:a16="http://schemas.microsoft.com/office/drawing/2014/main" id="{7FAB43B1-5B30-920B-3979-348CF9651A02}"/>
              </a:ext>
            </a:extLst>
          </p:cNvPr>
          <p:cNvPicPr>
            <a:picLocks noChangeAspect="1"/>
          </p:cNvPicPr>
          <p:nvPr/>
        </p:nvPicPr>
        <p:blipFill>
          <a:blip r:embed="rId3"/>
          <a:stretch>
            <a:fillRect/>
          </a:stretch>
        </p:blipFill>
        <p:spPr>
          <a:xfrm>
            <a:off x="4900597" y="1201388"/>
            <a:ext cx="6260051" cy="3830968"/>
          </a:xfrm>
          <a:prstGeom prst="rect">
            <a:avLst/>
          </a:prstGeom>
        </p:spPr>
      </p:pic>
    </p:spTree>
    <p:extLst>
      <p:ext uri="{BB962C8B-B14F-4D97-AF65-F5344CB8AC3E}">
        <p14:creationId xmlns:p14="http://schemas.microsoft.com/office/powerpoint/2010/main" val="3675520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6D8C60"/>
      </a:dk2>
      <a:lt2>
        <a:srgbClr val="B1D7A1"/>
      </a:lt2>
      <a:accent1>
        <a:srgbClr val="81B992"/>
      </a:accent1>
      <a:accent2>
        <a:srgbClr val="9ABC65"/>
      </a:accent2>
      <a:accent3>
        <a:srgbClr val="BDB564"/>
      </a:accent3>
      <a:accent4>
        <a:srgbClr val="BD8964"/>
      </a:accent4>
      <a:accent5>
        <a:srgbClr val="BD6466"/>
      </a:accent5>
      <a:accent6>
        <a:srgbClr val="64A4BD"/>
      </a:accent6>
      <a:hlink>
        <a:srgbClr val="8CCC71"/>
      </a:hlink>
      <a:folHlink>
        <a:srgbClr val="A4C795"/>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4539428D-6454-4FE6-B992-2D59F0AC2F89}"/>
    </a:ext>
  </a:extLst>
</a:theme>
</file>

<file path=docProps/app.xml><?xml version="1.0" encoding="utf-8"?>
<Properties xmlns="http://schemas.openxmlformats.org/officeDocument/2006/extended-properties" xmlns:vt="http://schemas.openxmlformats.org/officeDocument/2006/docPropsVTypes">
  <Template>TM04033921[[fn=Damask]]</Template>
  <TotalTime>87</TotalTime>
  <Words>542</Words>
  <Application>Microsoft Office PowerPoint</Application>
  <PresentationFormat>Widescreen</PresentationFormat>
  <Paragraphs>25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Calibri</vt:lpstr>
      <vt:lpstr>Rockwell</vt:lpstr>
      <vt:lpstr>Damask</vt:lpstr>
      <vt:lpstr>Hiring Process Analytics</vt:lpstr>
      <vt:lpstr>Project description:</vt:lpstr>
      <vt:lpstr>Approach:</vt:lpstr>
      <vt:lpstr>Tech stack used:</vt:lpstr>
      <vt:lpstr>Hiring Analysis: </vt:lpstr>
      <vt:lpstr>Salary Analysis:</vt:lpstr>
      <vt:lpstr>Salary Distribution:</vt:lpstr>
      <vt:lpstr> Departmental Analysis:</vt:lpstr>
      <vt:lpstr>Position Tier Analysis:</vt:lpstr>
      <vt:lpstr>Result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Anindya Das</dc:creator>
  <cp:lastModifiedBy>Anindya Das</cp:lastModifiedBy>
  <cp:revision>1</cp:revision>
  <dcterms:created xsi:type="dcterms:W3CDTF">2025-02-12T06:36:50Z</dcterms:created>
  <dcterms:modified xsi:type="dcterms:W3CDTF">2025-02-12T08:10:05Z</dcterms:modified>
</cp:coreProperties>
</file>