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7.jpg" ContentType="image/pn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26"/>
  </p:notesMasterIdLst>
  <p:handoutMasterIdLst>
    <p:handoutMasterId r:id="rId27"/>
  </p:handoutMasterIdLst>
  <p:sldIdLst>
    <p:sldId id="257" r:id="rId5"/>
    <p:sldId id="274" r:id="rId6"/>
    <p:sldId id="277" r:id="rId7"/>
    <p:sldId id="278" r:id="rId8"/>
    <p:sldId id="276" r:id="rId9"/>
    <p:sldId id="283" r:id="rId10"/>
    <p:sldId id="282" r:id="rId11"/>
    <p:sldId id="281" r:id="rId12"/>
    <p:sldId id="280" r:id="rId13"/>
    <p:sldId id="287" r:id="rId14"/>
    <p:sldId id="279" r:id="rId15"/>
    <p:sldId id="288" r:id="rId16"/>
    <p:sldId id="289" r:id="rId17"/>
    <p:sldId id="290" r:id="rId18"/>
    <p:sldId id="291" r:id="rId19"/>
    <p:sldId id="292" r:id="rId20"/>
    <p:sldId id="293" r:id="rId21"/>
    <p:sldId id="275" r:id="rId22"/>
    <p:sldId id="294" r:id="rId23"/>
    <p:sldId id="295"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8"/>
  </p:normalViewPr>
  <p:slideViewPr>
    <p:cSldViewPr snapToGrid="0" snapToObjects="1">
      <p:cViewPr>
        <p:scale>
          <a:sx n="89" d="100"/>
          <a:sy n="89" d="100"/>
        </p:scale>
        <p:origin x="466" y="53"/>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ndya Das" userId="342d47acf7fc5a9d" providerId="LiveId" clId="{01F93337-34AD-415D-8DC1-82FE2E082CE2}"/>
    <pc:docChg chg="modSld">
      <pc:chgData name="Anindya Das" userId="342d47acf7fc5a9d" providerId="LiveId" clId="{01F93337-34AD-415D-8DC1-82FE2E082CE2}" dt="2025-03-17T18:45:04.086" v="187" actId="14100"/>
      <pc:docMkLst>
        <pc:docMk/>
      </pc:docMkLst>
      <pc:sldChg chg="modSp mod">
        <pc:chgData name="Anindya Das" userId="342d47acf7fc5a9d" providerId="LiveId" clId="{01F93337-34AD-415D-8DC1-82FE2E082CE2}" dt="2025-03-17T18:32:54.275" v="62" actId="14100"/>
        <pc:sldMkLst>
          <pc:docMk/>
          <pc:sldMk cId="46908446" sldId="281"/>
        </pc:sldMkLst>
        <pc:spChg chg="mod">
          <ac:chgData name="Anindya Das" userId="342d47acf7fc5a9d" providerId="LiveId" clId="{01F93337-34AD-415D-8DC1-82FE2E082CE2}" dt="2025-03-17T18:32:54.275" v="62" actId="14100"/>
          <ac:spMkLst>
            <pc:docMk/>
            <pc:sldMk cId="46908446" sldId="281"/>
            <ac:spMk id="3" creationId="{B36F5E90-BF9A-EA0E-2F23-0BA03D9A022F}"/>
          </ac:spMkLst>
        </pc:spChg>
      </pc:sldChg>
      <pc:sldChg chg="modSp mod">
        <pc:chgData name="Anindya Das" userId="342d47acf7fc5a9d" providerId="LiveId" clId="{01F93337-34AD-415D-8DC1-82FE2E082CE2}" dt="2025-03-17T18:37:08.870" v="119" actId="20577"/>
        <pc:sldMkLst>
          <pc:docMk/>
          <pc:sldMk cId="1425108009" sldId="294"/>
        </pc:sldMkLst>
        <pc:spChg chg="mod">
          <ac:chgData name="Anindya Das" userId="342d47acf7fc5a9d" providerId="LiveId" clId="{01F93337-34AD-415D-8DC1-82FE2E082CE2}" dt="2025-03-17T18:37:08.870" v="119" actId="20577"/>
          <ac:spMkLst>
            <pc:docMk/>
            <pc:sldMk cId="1425108009" sldId="294"/>
            <ac:spMk id="3" creationId="{2C5AA8BE-2880-DACB-F79D-C5D09CE594D5}"/>
          </ac:spMkLst>
        </pc:spChg>
      </pc:sldChg>
      <pc:sldChg chg="addSp modSp mod">
        <pc:chgData name="Anindya Das" userId="342d47acf7fc5a9d" providerId="LiveId" clId="{01F93337-34AD-415D-8DC1-82FE2E082CE2}" dt="2025-03-17T18:45:04.086" v="187" actId="14100"/>
        <pc:sldMkLst>
          <pc:docMk/>
          <pc:sldMk cId="108034450" sldId="295"/>
        </pc:sldMkLst>
        <pc:spChg chg="mod">
          <ac:chgData name="Anindya Das" userId="342d47acf7fc5a9d" providerId="LiveId" clId="{01F93337-34AD-415D-8DC1-82FE2E082CE2}" dt="2025-03-17T18:41:44.715" v="125" actId="1076"/>
          <ac:spMkLst>
            <pc:docMk/>
            <pc:sldMk cId="108034450" sldId="295"/>
            <ac:spMk id="2" creationId="{8C844120-F219-24BC-7264-41828B88226B}"/>
          </ac:spMkLst>
        </pc:spChg>
        <pc:spChg chg="mod">
          <ac:chgData name="Anindya Das" userId="342d47acf7fc5a9d" providerId="LiveId" clId="{01F93337-34AD-415D-8DC1-82FE2E082CE2}" dt="2025-03-17T18:42:39.359" v="129" actId="14100"/>
          <ac:spMkLst>
            <pc:docMk/>
            <pc:sldMk cId="108034450" sldId="295"/>
            <ac:spMk id="3" creationId="{0DC11EF4-8A41-FB3D-2D1E-A3AAC3CC4A4E}"/>
          </ac:spMkLst>
        </pc:spChg>
        <pc:spChg chg="add mod">
          <ac:chgData name="Anindya Das" userId="342d47acf7fc5a9d" providerId="LiveId" clId="{01F93337-34AD-415D-8DC1-82FE2E082CE2}" dt="2025-03-17T18:45:04.086" v="187" actId="14100"/>
          <ac:spMkLst>
            <pc:docMk/>
            <pc:sldMk cId="108034450" sldId="295"/>
            <ac:spMk id="5" creationId="{AC5BAA3D-17D1-EDCA-6940-59664C5A223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3/18/2025</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3/17/2025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21</a:t>
            </a:fld>
            <a:endParaRPr lang="en-US" dirty="0"/>
          </a:p>
        </p:txBody>
      </p:sp>
    </p:spTree>
    <p:extLst>
      <p:ext uri="{BB962C8B-B14F-4D97-AF65-F5344CB8AC3E}">
        <p14:creationId xmlns:p14="http://schemas.microsoft.com/office/powerpoint/2010/main" val="49740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3/17/2025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3/17/2025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3/17/2025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3/17/2025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3/17/2025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3/17/2025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ixabay.com/da/bil-%C3%B8rken-ferrari-lamborghini-207699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docs.google.com/spreadsheets/d/1LEhjK717uSrxoZtQOUnbgiUdSf-Jk8h9/edit?usp=drive_link&amp;ouid=100865564169059724511&amp;rtpof=true&amp;sd=true"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F28A94-F7AC-2EA4-5C60-98F96A4417A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58" y="10"/>
            <a:ext cx="12192000" cy="6857990"/>
          </a:xfrm>
          <a:prstGeom prst="rect">
            <a:avLst/>
          </a:prstGeom>
        </p:spPr>
      </p:pic>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71675"/>
            <a:ext cx="8361229" cy="2443363"/>
          </a:xfrm>
        </p:spPr>
        <p:txBody>
          <a:bodyPr>
            <a:noAutofit/>
          </a:bodyPr>
          <a:lstStyle/>
          <a:p>
            <a:r>
              <a:rPr lang="en-GB" sz="5400" b="1" i="1" dirty="0" err="1">
                <a:solidFill>
                  <a:srgbClr val="FFC000"/>
                </a:solidFill>
                <a:latin typeface="Calibri" panose="020F0502020204030204" pitchFamily="34" charset="0"/>
                <a:ea typeface="Calibri" panose="020F0502020204030204" pitchFamily="34" charset="0"/>
                <a:cs typeface="Calibri" panose="020F0502020204030204" pitchFamily="34" charset="0"/>
              </a:rPr>
              <a:t>Analyzing</a:t>
            </a:r>
            <a:r>
              <a:rPr lang="en-GB" sz="5400" b="1" i="1" dirty="0">
                <a:solidFill>
                  <a:srgbClr val="FFC000"/>
                </a:solidFill>
                <a:latin typeface="Calibri" panose="020F0502020204030204" pitchFamily="34" charset="0"/>
                <a:ea typeface="Calibri" panose="020F0502020204030204" pitchFamily="34" charset="0"/>
                <a:cs typeface="Calibri" panose="020F0502020204030204" pitchFamily="34" charset="0"/>
              </a:rPr>
              <a:t> the Impact of Car Features on Price and Profitability</a:t>
            </a:r>
            <a:endParaRPr lang="en-US" sz="5400" b="1" i="1"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a:off x="5136236" y="4378148"/>
            <a:ext cx="2178965" cy="607939"/>
          </a:xfrm>
        </p:spPr>
        <p:txBody>
          <a:bodyPr>
            <a:normAutofit/>
          </a:bodyPr>
          <a:lstStyle/>
          <a:p>
            <a:r>
              <a:rPr lang="en-GB" sz="2400" b="1" cap="none"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Final Project-3</a:t>
            </a:r>
            <a:endParaRPr lang="en-US" sz="2400" b="1"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E64609EE-5B14-76EB-646A-C12E5B0B89F3}"/>
              </a:ext>
            </a:extLst>
          </p:cNvPr>
          <p:cNvSpPr txBox="1"/>
          <p:nvPr/>
        </p:nvSpPr>
        <p:spPr>
          <a:xfrm>
            <a:off x="8097392" y="5149197"/>
            <a:ext cx="2178965" cy="400110"/>
          </a:xfrm>
          <a:prstGeom prst="rect">
            <a:avLst/>
          </a:prstGeom>
          <a:noFill/>
        </p:spPr>
        <p:txBody>
          <a:bodyPr wrap="square">
            <a:spAutoFit/>
          </a:bodyPr>
          <a:lstStyle/>
          <a:p>
            <a:r>
              <a:rPr lang="en-IN" sz="2000" b="1" dirty="0">
                <a:solidFill>
                  <a:schemeClr val="bg1"/>
                </a:solidFill>
                <a:latin typeface="Calibri" panose="020F0502020204030204" pitchFamily="34" charset="0"/>
                <a:ea typeface="Calibri" panose="020F0502020204030204" pitchFamily="34" charset="0"/>
                <a:cs typeface="Calibri" panose="020F0502020204030204" pitchFamily="34" charset="0"/>
              </a:rPr>
              <a:t>By – Anindya Das</a:t>
            </a:r>
          </a:p>
        </p:txBody>
      </p:sp>
    </p:spTree>
    <p:extLst>
      <p:ext uri="{BB962C8B-B14F-4D97-AF65-F5344CB8AC3E}">
        <p14:creationId xmlns:p14="http://schemas.microsoft.com/office/powerpoint/2010/main" val="1546580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A1E5F-8D0C-CBEA-0359-653DAAFFBF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8F326A-C0B2-4D73-486A-E8004ABBF414}"/>
              </a:ext>
            </a:extLst>
          </p:cNvPr>
          <p:cNvSpPr>
            <a:spLocks noGrp="1"/>
          </p:cNvSpPr>
          <p:nvPr>
            <p:ph type="title"/>
          </p:nvPr>
        </p:nvSpPr>
        <p:spPr>
          <a:xfrm>
            <a:off x="765025" y="394447"/>
            <a:ext cx="7912810" cy="613038"/>
          </a:xfrm>
        </p:spPr>
        <p:txBody>
          <a:bodyPr>
            <a:normAutofit/>
          </a:bodyPr>
          <a:lstStyle/>
          <a:p>
            <a:pPr algn="l"/>
            <a:r>
              <a:rPr lang="en-GB" sz="3200" b="1" i="0" u="none" strike="noStrike" baseline="0" dirty="0">
                <a:solidFill>
                  <a:srgbClr val="FFC000"/>
                </a:solidFill>
                <a:latin typeface="Calibri" panose="020F0502020204030204" pitchFamily="34" charset="0"/>
                <a:ea typeface="Calibri" panose="020F0502020204030204" pitchFamily="34" charset="0"/>
                <a:cs typeface="Calibri" panose="020F0502020204030204" pitchFamily="34" charset="0"/>
              </a:rPr>
              <a:t>TASK 4 - AVERAGE PRICE BY MANUFACTURER</a:t>
            </a:r>
            <a:endParaRPr lang="en-IN" sz="3200"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1C43A3E2-3397-134F-8C2C-F911AF5CF72B}"/>
              </a:ext>
            </a:extLst>
          </p:cNvPr>
          <p:cNvSpPr>
            <a:spLocks noGrp="1"/>
          </p:cNvSpPr>
          <p:nvPr>
            <p:ph type="body" idx="1"/>
          </p:nvPr>
        </p:nvSpPr>
        <p:spPr>
          <a:xfrm>
            <a:off x="926390" y="1630531"/>
            <a:ext cx="4613798" cy="4177553"/>
          </a:xfrm>
        </p:spPr>
        <p:txBody>
          <a:bodyPr>
            <a:noAutofit/>
          </a:bodyPr>
          <a:lstStyle/>
          <a:p>
            <a:pPr algn="l"/>
            <a:r>
              <a:rPr lang="en-GB" b="1"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B: </a:t>
            </a:r>
            <a:r>
              <a:rPr lang="en-GB"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Create a bar chart or a horizontal stacked bar chart that visualizes the relationship between the manufacturer and the average price.</a:t>
            </a:r>
          </a:p>
          <a:p>
            <a:pPr algn="l"/>
            <a:r>
              <a:rPr lang="en-GB" b="1"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Insight : </a:t>
            </a:r>
            <a:r>
              <a:rPr lang="en-GB"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As per the Analysis, Bugatti has the Most Expensive Average Price of Cars followed by Maybach, Rolls-Royce and the Least expensive Plymouth, Suzuki </a:t>
            </a:r>
          </a:p>
          <a:p>
            <a:pPr algn="l"/>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951B4F78-6C08-DB29-A5E1-6BE9DB29FA32}"/>
              </a:ext>
            </a:extLst>
          </p:cNvPr>
          <p:cNvPicPr>
            <a:picLocks noChangeAspect="1"/>
          </p:cNvPicPr>
          <p:nvPr/>
        </p:nvPicPr>
        <p:blipFill>
          <a:blip r:embed="rId2"/>
          <a:stretch>
            <a:fillRect/>
          </a:stretch>
        </p:blipFill>
        <p:spPr>
          <a:xfrm>
            <a:off x="5647766" y="1102659"/>
            <a:ext cx="6215048" cy="5459506"/>
          </a:xfrm>
          <a:prstGeom prst="rect">
            <a:avLst/>
          </a:prstGeom>
        </p:spPr>
      </p:pic>
    </p:spTree>
    <p:extLst>
      <p:ext uri="{BB962C8B-B14F-4D97-AF65-F5344CB8AC3E}">
        <p14:creationId xmlns:p14="http://schemas.microsoft.com/office/powerpoint/2010/main" val="1505299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E436F-CF6E-6ABE-703D-6CFC1AE315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4DA2AD-9AE7-43D1-2260-1736A1C15540}"/>
              </a:ext>
            </a:extLst>
          </p:cNvPr>
          <p:cNvSpPr>
            <a:spLocks noGrp="1"/>
          </p:cNvSpPr>
          <p:nvPr>
            <p:ph type="title"/>
          </p:nvPr>
        </p:nvSpPr>
        <p:spPr>
          <a:xfrm>
            <a:off x="684342" y="355024"/>
            <a:ext cx="9612971" cy="1143324"/>
          </a:xfrm>
        </p:spPr>
        <p:txBody>
          <a:bodyPr>
            <a:normAutofit/>
          </a:bodyPr>
          <a:lstStyle/>
          <a:p>
            <a:pPr algn="l"/>
            <a:r>
              <a:rPr lang="en-GB" sz="3200" b="1" i="0" u="none" strike="noStrike" baseline="0" dirty="0">
                <a:solidFill>
                  <a:srgbClr val="FFC000"/>
                </a:solidFill>
                <a:latin typeface="Calibri" panose="020F0502020204030204" pitchFamily="34" charset="0"/>
                <a:ea typeface="Calibri" panose="020F0502020204030204" pitchFamily="34" charset="0"/>
                <a:cs typeface="Calibri" panose="020F0502020204030204" pitchFamily="34" charset="0"/>
              </a:rPr>
              <a:t>TASK 5- RELATIONSHIP BETWEEN FUEL EFFICIENCY AND ENGINE CYLINDERS </a:t>
            </a:r>
            <a:endParaRPr lang="en-IN" sz="3200"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95C05BB1-2805-7CBB-90EF-D9143CBDBE1B}"/>
              </a:ext>
            </a:extLst>
          </p:cNvPr>
          <p:cNvSpPr>
            <a:spLocks noGrp="1"/>
          </p:cNvSpPr>
          <p:nvPr>
            <p:ph type="body" idx="1"/>
          </p:nvPr>
        </p:nvSpPr>
        <p:spPr>
          <a:xfrm>
            <a:off x="684341" y="1719195"/>
            <a:ext cx="4040059" cy="4296123"/>
          </a:xfrm>
        </p:spPr>
        <p:txBody>
          <a:bodyPr>
            <a:noAutofit/>
          </a:bodyPr>
          <a:lstStyle/>
          <a:p>
            <a:pPr algn="l"/>
            <a:r>
              <a:rPr lang="en-GB" sz="2000" b="1"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A: </a:t>
            </a: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Create a scatter plot with the number of cylinders on the x-axis and highway MPG on the y-axis. Then create a trendline on the scatter plot to visually estimate the slope of the relationship and assess its significance</a:t>
            </a:r>
          </a:p>
          <a:p>
            <a:pPr algn="l"/>
            <a:r>
              <a:rPr lang="en-GB" sz="2000" b="1"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Insight : </a:t>
            </a: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As per the Analysis, When the Engine Cylinders are Higher than the Highway MPG is Lower because More Cylinders More Powerful Engine thus Lower MPG </a:t>
            </a:r>
          </a:p>
          <a:p>
            <a:pPr algn="l"/>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526EDB5-F9CD-7C16-C931-C75CF745E815}"/>
              </a:ext>
            </a:extLst>
          </p:cNvPr>
          <p:cNvPicPr>
            <a:picLocks noChangeAspect="1"/>
          </p:cNvPicPr>
          <p:nvPr/>
        </p:nvPicPr>
        <p:blipFill>
          <a:blip r:embed="rId2"/>
          <a:stretch>
            <a:fillRect/>
          </a:stretch>
        </p:blipFill>
        <p:spPr>
          <a:xfrm>
            <a:off x="4874627" y="1513466"/>
            <a:ext cx="7155464" cy="4989509"/>
          </a:xfrm>
          <a:prstGeom prst="rect">
            <a:avLst/>
          </a:prstGeom>
        </p:spPr>
      </p:pic>
    </p:spTree>
    <p:extLst>
      <p:ext uri="{BB962C8B-B14F-4D97-AF65-F5344CB8AC3E}">
        <p14:creationId xmlns:p14="http://schemas.microsoft.com/office/powerpoint/2010/main" val="1224645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79BBE-4D31-8BDA-D98D-2C50842472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D1F5E-420E-4E60-0E6E-4BB5A7CBCEAD}"/>
              </a:ext>
            </a:extLst>
          </p:cNvPr>
          <p:cNvSpPr>
            <a:spLocks noGrp="1"/>
          </p:cNvSpPr>
          <p:nvPr>
            <p:ph type="title"/>
          </p:nvPr>
        </p:nvSpPr>
        <p:spPr>
          <a:xfrm>
            <a:off x="684342" y="355024"/>
            <a:ext cx="9612971" cy="1143324"/>
          </a:xfrm>
        </p:spPr>
        <p:txBody>
          <a:bodyPr>
            <a:normAutofit/>
          </a:bodyPr>
          <a:lstStyle/>
          <a:p>
            <a:pPr algn="l"/>
            <a:r>
              <a:rPr lang="en-GB" sz="3200" b="1" i="0" u="none" strike="noStrike" baseline="0" dirty="0">
                <a:solidFill>
                  <a:srgbClr val="FFC000"/>
                </a:solidFill>
                <a:latin typeface="Calibri" panose="020F0502020204030204" pitchFamily="34" charset="0"/>
                <a:ea typeface="Calibri" panose="020F0502020204030204" pitchFamily="34" charset="0"/>
                <a:cs typeface="Calibri" panose="020F0502020204030204" pitchFamily="34" charset="0"/>
              </a:rPr>
              <a:t>TASK 5- RELATIONSHIP BETWEEN FUEL EFFICIENCY AND ENGINE CYLINDERS </a:t>
            </a:r>
            <a:endParaRPr lang="en-IN" sz="3200"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C5A2269C-E3CB-80F7-3C81-197269CDA637}"/>
              </a:ext>
            </a:extLst>
          </p:cNvPr>
          <p:cNvSpPr>
            <a:spLocks noGrp="1"/>
          </p:cNvSpPr>
          <p:nvPr>
            <p:ph type="body" idx="1"/>
          </p:nvPr>
        </p:nvSpPr>
        <p:spPr>
          <a:xfrm>
            <a:off x="684342" y="2007616"/>
            <a:ext cx="10037447" cy="1709805"/>
          </a:xfrm>
        </p:spPr>
        <p:txBody>
          <a:bodyPr>
            <a:noAutofit/>
          </a:bodyPr>
          <a:lstStyle/>
          <a:p>
            <a:pPr algn="l"/>
            <a:r>
              <a:rPr lang="en-GB" b="0"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B: </a:t>
            </a:r>
            <a:r>
              <a:rPr lang="en-GB"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Calculate the correlation coefficient between the number of cylinders and highway MPG to quantify the strength and direction of the relationship.</a:t>
            </a:r>
          </a:p>
          <a:p>
            <a:pPr algn="l"/>
            <a:r>
              <a:rPr lang="en-IN" b="0"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Insight: </a:t>
            </a:r>
            <a:r>
              <a:rPr lang="en-IN"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Correlation Coefficient is {-0.621605733}</a:t>
            </a:r>
          </a:p>
        </p:txBody>
      </p:sp>
      <p:pic>
        <p:nvPicPr>
          <p:cNvPr id="6" name="Picture 5">
            <a:extLst>
              <a:ext uri="{FF2B5EF4-FFF2-40B4-BE49-F238E27FC236}">
                <a16:creationId xmlns:a16="http://schemas.microsoft.com/office/drawing/2014/main" id="{77064C62-25C9-4A61-4881-40F7B24D7E23}"/>
              </a:ext>
            </a:extLst>
          </p:cNvPr>
          <p:cNvPicPr>
            <a:picLocks noChangeAspect="1"/>
          </p:cNvPicPr>
          <p:nvPr/>
        </p:nvPicPr>
        <p:blipFill>
          <a:blip r:embed="rId2"/>
          <a:stretch>
            <a:fillRect/>
          </a:stretch>
        </p:blipFill>
        <p:spPr>
          <a:xfrm>
            <a:off x="3304025" y="4068733"/>
            <a:ext cx="3582092" cy="1589239"/>
          </a:xfrm>
          <a:prstGeom prst="rect">
            <a:avLst/>
          </a:prstGeom>
        </p:spPr>
      </p:pic>
    </p:spTree>
    <p:extLst>
      <p:ext uri="{BB962C8B-B14F-4D97-AF65-F5344CB8AC3E}">
        <p14:creationId xmlns:p14="http://schemas.microsoft.com/office/powerpoint/2010/main" val="185038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BEF15-4AD4-D07C-F193-E4E9532A25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3B045C-4707-FBFF-B756-C6AB70157E8D}"/>
              </a:ext>
            </a:extLst>
          </p:cNvPr>
          <p:cNvSpPr>
            <a:spLocks noGrp="1"/>
          </p:cNvSpPr>
          <p:nvPr>
            <p:ph type="title"/>
          </p:nvPr>
        </p:nvSpPr>
        <p:spPr>
          <a:xfrm>
            <a:off x="488801" y="170329"/>
            <a:ext cx="4630046" cy="431995"/>
          </a:xfrm>
        </p:spPr>
        <p:txBody>
          <a:bodyPr>
            <a:noAutofit/>
          </a:bodyPr>
          <a:lstStyle/>
          <a:p>
            <a:pPr algn="l">
              <a:lnSpc>
                <a:spcPct val="115000"/>
              </a:lnSpc>
              <a:spcBef>
                <a:spcPts val="2000"/>
              </a:spcBef>
              <a:spcAft>
                <a:spcPts val="600"/>
              </a:spcAft>
            </a:pPr>
            <a:r>
              <a:rPr lang="en-GB" sz="2800" b="1" kern="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Building the Dashboard:</a:t>
            </a:r>
            <a:endParaRPr lang="en-IN" sz="2800" b="1" kern="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AE70B5F-A73E-59FF-DBB0-84AB7B062472}"/>
              </a:ext>
            </a:extLst>
          </p:cNvPr>
          <p:cNvSpPr txBox="1"/>
          <p:nvPr/>
        </p:nvSpPr>
        <p:spPr>
          <a:xfrm>
            <a:off x="488801" y="547837"/>
            <a:ext cx="10672258" cy="1077218"/>
          </a:xfrm>
          <a:prstGeom prst="rect">
            <a:avLst/>
          </a:prstGeom>
          <a:noFill/>
        </p:spPr>
        <p:txBody>
          <a:bodyPr wrap="square">
            <a:spAutoFit/>
          </a:bodyPr>
          <a:lstStyle/>
          <a:p>
            <a:r>
              <a:rPr lang="en-GB" sz="3200" b="1" i="0" u="none" strike="noStrike" baseline="0" dirty="0">
                <a:solidFill>
                  <a:srgbClr val="FFC000"/>
                </a:solidFill>
                <a:latin typeface="Calibri" panose="020F0502020204030204" pitchFamily="34" charset="0"/>
                <a:ea typeface="Calibri" panose="020F0502020204030204" pitchFamily="34" charset="0"/>
                <a:cs typeface="Calibri" panose="020F0502020204030204" pitchFamily="34" charset="0"/>
              </a:rPr>
              <a:t>Task 1: How does the distribution of car prices vary by brand and body style?</a:t>
            </a:r>
            <a:endParaRPr lang="en-IN" sz="3200"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2BC42E2D-BDE4-A5E5-294E-2141B38A90B1}"/>
              </a:ext>
            </a:extLst>
          </p:cNvPr>
          <p:cNvSpPr>
            <a:spLocks noGrp="1"/>
          </p:cNvSpPr>
          <p:nvPr>
            <p:ph type="body" idx="1"/>
          </p:nvPr>
        </p:nvSpPr>
        <p:spPr/>
        <p:txBody>
          <a:bodyPr/>
          <a:lstStyle/>
          <a:p>
            <a:endParaRPr lang="en-IN"/>
          </a:p>
        </p:txBody>
      </p:sp>
      <p:pic>
        <p:nvPicPr>
          <p:cNvPr id="7" name="Picture 6">
            <a:extLst>
              <a:ext uri="{FF2B5EF4-FFF2-40B4-BE49-F238E27FC236}">
                <a16:creationId xmlns:a16="http://schemas.microsoft.com/office/drawing/2014/main" id="{770680EE-863F-6277-2B4B-4EFD64A45AF0}"/>
              </a:ext>
            </a:extLst>
          </p:cNvPr>
          <p:cNvPicPr>
            <a:picLocks noChangeAspect="1"/>
          </p:cNvPicPr>
          <p:nvPr/>
        </p:nvPicPr>
        <p:blipFill>
          <a:blip r:embed="rId2"/>
          <a:stretch>
            <a:fillRect/>
          </a:stretch>
        </p:blipFill>
        <p:spPr>
          <a:xfrm>
            <a:off x="488801" y="1681265"/>
            <a:ext cx="11111528" cy="4907793"/>
          </a:xfrm>
          <a:prstGeom prst="rect">
            <a:avLst/>
          </a:prstGeom>
        </p:spPr>
      </p:pic>
    </p:spTree>
    <p:extLst>
      <p:ext uri="{BB962C8B-B14F-4D97-AF65-F5344CB8AC3E}">
        <p14:creationId xmlns:p14="http://schemas.microsoft.com/office/powerpoint/2010/main" val="1418607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FF6CC-8292-3B71-2E9B-8FFF68C6A3A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5E1D0A8-7A5B-72ED-46ED-3A9161347DD3}"/>
              </a:ext>
            </a:extLst>
          </p:cNvPr>
          <p:cNvSpPr txBox="1"/>
          <p:nvPr/>
        </p:nvSpPr>
        <p:spPr>
          <a:xfrm>
            <a:off x="488801" y="421130"/>
            <a:ext cx="10672258" cy="1077218"/>
          </a:xfrm>
          <a:prstGeom prst="rect">
            <a:avLst/>
          </a:prstGeom>
          <a:noFill/>
        </p:spPr>
        <p:txBody>
          <a:bodyPr wrap="square">
            <a:spAutoFit/>
          </a:bodyPr>
          <a:lstStyle/>
          <a:p>
            <a:r>
              <a:rPr lang="en-GB" sz="3200" b="1" i="0" u="none" strike="noStrike" baseline="0" dirty="0">
                <a:solidFill>
                  <a:srgbClr val="FFC000"/>
                </a:solidFill>
                <a:latin typeface="Calibri" panose="020F0502020204030204" pitchFamily="34" charset="0"/>
                <a:ea typeface="Calibri" panose="020F0502020204030204" pitchFamily="34" charset="0"/>
                <a:cs typeface="Calibri" panose="020F0502020204030204" pitchFamily="34" charset="0"/>
              </a:rPr>
              <a:t>Task 2: Which car brands have the highest and lowest average MSRPs, and how does this vary by body style?</a:t>
            </a:r>
            <a:endParaRPr lang="en-IN" sz="3200"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7CB3585C-B5DB-CAB6-6BFB-78E601EA3F6C}"/>
              </a:ext>
            </a:extLst>
          </p:cNvPr>
          <p:cNvSpPr>
            <a:spLocks noGrp="1"/>
          </p:cNvSpPr>
          <p:nvPr>
            <p:ph type="body" idx="1"/>
          </p:nvPr>
        </p:nvSpPr>
        <p:spPr/>
        <p:txBody>
          <a:bodyPr/>
          <a:lstStyle/>
          <a:p>
            <a:endParaRPr lang="en-IN"/>
          </a:p>
        </p:txBody>
      </p:sp>
      <p:pic>
        <p:nvPicPr>
          <p:cNvPr id="8" name="Picture 7">
            <a:extLst>
              <a:ext uri="{FF2B5EF4-FFF2-40B4-BE49-F238E27FC236}">
                <a16:creationId xmlns:a16="http://schemas.microsoft.com/office/drawing/2014/main" id="{B1616A90-0418-738F-5088-3F213E58A1E6}"/>
              </a:ext>
            </a:extLst>
          </p:cNvPr>
          <p:cNvPicPr>
            <a:picLocks noChangeAspect="1"/>
          </p:cNvPicPr>
          <p:nvPr/>
        </p:nvPicPr>
        <p:blipFill>
          <a:blip r:embed="rId2"/>
          <a:stretch>
            <a:fillRect/>
          </a:stretch>
        </p:blipFill>
        <p:spPr>
          <a:xfrm>
            <a:off x="488801" y="1642677"/>
            <a:ext cx="11344612" cy="4946382"/>
          </a:xfrm>
          <a:prstGeom prst="rect">
            <a:avLst/>
          </a:prstGeom>
        </p:spPr>
      </p:pic>
    </p:spTree>
    <p:extLst>
      <p:ext uri="{BB962C8B-B14F-4D97-AF65-F5344CB8AC3E}">
        <p14:creationId xmlns:p14="http://schemas.microsoft.com/office/powerpoint/2010/main" val="2875350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F0F3A-AF4C-2271-0BBC-F58C4F9EDB2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E7792FC-811D-D20E-E757-EF25D773A422}"/>
              </a:ext>
            </a:extLst>
          </p:cNvPr>
          <p:cNvSpPr txBox="1"/>
          <p:nvPr/>
        </p:nvSpPr>
        <p:spPr>
          <a:xfrm>
            <a:off x="488801" y="421130"/>
            <a:ext cx="10672258" cy="1077218"/>
          </a:xfrm>
          <a:prstGeom prst="rect">
            <a:avLst/>
          </a:prstGeom>
          <a:noFill/>
        </p:spPr>
        <p:txBody>
          <a:bodyPr wrap="square">
            <a:spAutoFit/>
          </a:bodyPr>
          <a:lstStyle/>
          <a:p>
            <a:r>
              <a:rPr lang="en-GB" sz="3200" b="1" i="0" u="none" strike="noStrike" baseline="0" dirty="0">
                <a:solidFill>
                  <a:srgbClr val="FFC000"/>
                </a:solidFill>
                <a:latin typeface="Calibri" panose="020F0502020204030204" pitchFamily="34" charset="0"/>
                <a:ea typeface="Calibri" panose="020F0502020204030204" pitchFamily="34" charset="0"/>
                <a:cs typeface="Calibri" panose="020F0502020204030204" pitchFamily="34" charset="0"/>
              </a:rPr>
              <a:t>Task 3: How do the different features such as transmission type affect the MSRP, and how does this vary by body style?</a:t>
            </a:r>
            <a:endParaRPr lang="en-IN" sz="3200"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FEC4F482-C3BD-BB40-2B02-A06CEF1B4695}"/>
              </a:ext>
            </a:extLst>
          </p:cNvPr>
          <p:cNvSpPr>
            <a:spLocks noGrp="1"/>
          </p:cNvSpPr>
          <p:nvPr>
            <p:ph type="body" idx="1"/>
          </p:nvPr>
        </p:nvSpPr>
        <p:spPr/>
        <p:txBody>
          <a:bodyPr/>
          <a:lstStyle/>
          <a:p>
            <a:endParaRPr lang="en-IN"/>
          </a:p>
        </p:txBody>
      </p:sp>
      <p:pic>
        <p:nvPicPr>
          <p:cNvPr id="2" name="Picture 1">
            <a:extLst>
              <a:ext uri="{FF2B5EF4-FFF2-40B4-BE49-F238E27FC236}">
                <a16:creationId xmlns:a16="http://schemas.microsoft.com/office/drawing/2014/main" id="{665667D1-1BEF-1DD3-902A-B37335AA550D}"/>
              </a:ext>
            </a:extLst>
          </p:cNvPr>
          <p:cNvPicPr>
            <a:picLocks noChangeAspect="1"/>
          </p:cNvPicPr>
          <p:nvPr/>
        </p:nvPicPr>
        <p:blipFill>
          <a:blip r:embed="rId2"/>
          <a:stretch>
            <a:fillRect/>
          </a:stretch>
        </p:blipFill>
        <p:spPr>
          <a:xfrm>
            <a:off x="488801" y="1642329"/>
            <a:ext cx="11082521" cy="4794541"/>
          </a:xfrm>
          <a:prstGeom prst="rect">
            <a:avLst/>
          </a:prstGeom>
        </p:spPr>
      </p:pic>
    </p:spTree>
    <p:extLst>
      <p:ext uri="{BB962C8B-B14F-4D97-AF65-F5344CB8AC3E}">
        <p14:creationId xmlns:p14="http://schemas.microsoft.com/office/powerpoint/2010/main" val="3274506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8F11C-5676-2B7E-D079-A7625AB339B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4A1EB04-7459-3E31-6ACC-AD8C50955487}"/>
              </a:ext>
            </a:extLst>
          </p:cNvPr>
          <p:cNvSpPr txBox="1"/>
          <p:nvPr/>
        </p:nvSpPr>
        <p:spPr>
          <a:xfrm>
            <a:off x="488801" y="421130"/>
            <a:ext cx="11156352" cy="1077218"/>
          </a:xfrm>
          <a:prstGeom prst="rect">
            <a:avLst/>
          </a:prstGeom>
          <a:noFill/>
        </p:spPr>
        <p:txBody>
          <a:bodyPr wrap="square">
            <a:spAutoFit/>
          </a:bodyPr>
          <a:lstStyle/>
          <a:p>
            <a:r>
              <a:rPr lang="en-GB" sz="3200" b="1" i="0" u="none" strike="noStrike" baseline="0" dirty="0">
                <a:solidFill>
                  <a:srgbClr val="FFC000"/>
                </a:solidFill>
                <a:latin typeface="Calibri" panose="020F0502020204030204" pitchFamily="34" charset="0"/>
                <a:ea typeface="Calibri" panose="020F0502020204030204" pitchFamily="34" charset="0"/>
                <a:cs typeface="Calibri" panose="020F0502020204030204" pitchFamily="34" charset="0"/>
              </a:rPr>
              <a:t>Task 4: How does the fuel efficiency of cars vary across different body styles and model years? </a:t>
            </a:r>
            <a:endParaRPr lang="en-IN" sz="3200"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43B04044-B7C0-C89F-1D67-6B9884EFFCE0}"/>
              </a:ext>
            </a:extLst>
          </p:cNvPr>
          <p:cNvSpPr>
            <a:spLocks noGrp="1"/>
          </p:cNvSpPr>
          <p:nvPr>
            <p:ph type="body" idx="1"/>
          </p:nvPr>
        </p:nvSpPr>
        <p:spPr/>
        <p:txBody>
          <a:bodyPr/>
          <a:lstStyle/>
          <a:p>
            <a:endParaRPr lang="en-IN"/>
          </a:p>
        </p:txBody>
      </p:sp>
      <p:pic>
        <p:nvPicPr>
          <p:cNvPr id="2" name="Picture 1">
            <a:extLst>
              <a:ext uri="{FF2B5EF4-FFF2-40B4-BE49-F238E27FC236}">
                <a16:creationId xmlns:a16="http://schemas.microsoft.com/office/drawing/2014/main" id="{A5DC2E80-5E2F-F558-B436-4E1002003902}"/>
              </a:ext>
            </a:extLst>
          </p:cNvPr>
          <p:cNvPicPr>
            <a:picLocks noChangeAspect="1"/>
          </p:cNvPicPr>
          <p:nvPr/>
        </p:nvPicPr>
        <p:blipFill>
          <a:blip r:embed="rId2"/>
          <a:stretch>
            <a:fillRect/>
          </a:stretch>
        </p:blipFill>
        <p:spPr>
          <a:xfrm>
            <a:off x="488801" y="1586020"/>
            <a:ext cx="11247161" cy="4994073"/>
          </a:xfrm>
          <a:prstGeom prst="rect">
            <a:avLst/>
          </a:prstGeom>
        </p:spPr>
      </p:pic>
    </p:spTree>
    <p:extLst>
      <p:ext uri="{BB962C8B-B14F-4D97-AF65-F5344CB8AC3E}">
        <p14:creationId xmlns:p14="http://schemas.microsoft.com/office/powerpoint/2010/main" val="541798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08D7D-DE53-D0C8-71C1-F0332331EA7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5CFC484-B320-21F8-5CF5-375887138C34}"/>
              </a:ext>
            </a:extLst>
          </p:cNvPr>
          <p:cNvSpPr txBox="1"/>
          <p:nvPr/>
        </p:nvSpPr>
        <p:spPr>
          <a:xfrm>
            <a:off x="488800" y="421130"/>
            <a:ext cx="11174281" cy="1077218"/>
          </a:xfrm>
          <a:prstGeom prst="rect">
            <a:avLst/>
          </a:prstGeom>
          <a:noFill/>
        </p:spPr>
        <p:txBody>
          <a:bodyPr wrap="square">
            <a:spAutoFit/>
          </a:bodyPr>
          <a:lstStyle/>
          <a:p>
            <a:r>
              <a:rPr lang="en-GB" sz="3200" b="1" i="0" u="none" strike="noStrike" baseline="0" dirty="0">
                <a:solidFill>
                  <a:srgbClr val="FFC000"/>
                </a:solidFill>
                <a:latin typeface="Calibri" panose="020F0502020204030204" pitchFamily="34" charset="0"/>
                <a:ea typeface="Calibri" panose="020F0502020204030204" pitchFamily="34" charset="0"/>
                <a:cs typeface="Calibri" panose="020F0502020204030204" pitchFamily="34" charset="0"/>
              </a:rPr>
              <a:t>Task 5: How do the car's horsepower, MPG, and price vary across different Brands?</a:t>
            </a:r>
            <a:endParaRPr lang="en-IN" sz="3200"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F68311FE-68C8-907F-AB37-6E27BF141CDA}"/>
              </a:ext>
            </a:extLst>
          </p:cNvPr>
          <p:cNvSpPr>
            <a:spLocks noGrp="1"/>
          </p:cNvSpPr>
          <p:nvPr>
            <p:ph type="body" idx="1"/>
          </p:nvPr>
        </p:nvSpPr>
        <p:spPr/>
        <p:txBody>
          <a:bodyPr/>
          <a:lstStyle/>
          <a:p>
            <a:endParaRPr lang="en-IN"/>
          </a:p>
        </p:txBody>
      </p:sp>
      <p:pic>
        <p:nvPicPr>
          <p:cNvPr id="2" name="Picture 1">
            <a:extLst>
              <a:ext uri="{FF2B5EF4-FFF2-40B4-BE49-F238E27FC236}">
                <a16:creationId xmlns:a16="http://schemas.microsoft.com/office/drawing/2014/main" id="{1EC28B6B-CEBB-6C24-D24E-2EEA3941E82B}"/>
              </a:ext>
            </a:extLst>
          </p:cNvPr>
          <p:cNvPicPr>
            <a:picLocks noChangeAspect="1"/>
          </p:cNvPicPr>
          <p:nvPr/>
        </p:nvPicPr>
        <p:blipFill>
          <a:blip r:embed="rId2"/>
          <a:stretch>
            <a:fillRect/>
          </a:stretch>
        </p:blipFill>
        <p:spPr>
          <a:xfrm>
            <a:off x="488800" y="1658471"/>
            <a:ext cx="11030847" cy="4778399"/>
          </a:xfrm>
          <a:prstGeom prst="rect">
            <a:avLst/>
          </a:prstGeom>
        </p:spPr>
      </p:pic>
    </p:spTree>
    <p:extLst>
      <p:ext uri="{BB962C8B-B14F-4D97-AF65-F5344CB8AC3E}">
        <p14:creationId xmlns:p14="http://schemas.microsoft.com/office/powerpoint/2010/main" val="685483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EB382-788B-2E41-1DEE-27B177DF54D2}"/>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E7F5E3EE-4E60-7B6B-AB3B-2CFB44C930F3}"/>
              </a:ext>
            </a:extLst>
          </p:cNvPr>
          <p:cNvPicPr>
            <a:picLocks noChangeAspect="1"/>
          </p:cNvPicPr>
          <p:nvPr/>
        </p:nvPicPr>
        <p:blipFill>
          <a:blip r:embed="rId2"/>
          <a:stretch>
            <a:fillRect/>
          </a:stretch>
        </p:blipFill>
        <p:spPr>
          <a:xfrm>
            <a:off x="71718" y="40646"/>
            <a:ext cx="12028974" cy="6754601"/>
          </a:xfrm>
          <a:prstGeom prst="rect">
            <a:avLst/>
          </a:prstGeom>
        </p:spPr>
      </p:pic>
    </p:spTree>
    <p:extLst>
      <p:ext uri="{BB962C8B-B14F-4D97-AF65-F5344CB8AC3E}">
        <p14:creationId xmlns:p14="http://schemas.microsoft.com/office/powerpoint/2010/main" val="3797461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3FB1B-9A97-AFE4-7EDF-378B4328EF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E8AF54-9F44-B2C7-CCBD-DA4488525B1B}"/>
              </a:ext>
            </a:extLst>
          </p:cNvPr>
          <p:cNvSpPr>
            <a:spLocks noGrp="1"/>
          </p:cNvSpPr>
          <p:nvPr>
            <p:ph type="title"/>
          </p:nvPr>
        </p:nvSpPr>
        <p:spPr>
          <a:xfrm>
            <a:off x="4524151" y="314809"/>
            <a:ext cx="1894579" cy="725097"/>
          </a:xfrm>
        </p:spPr>
        <p:txBody>
          <a:bodyPr>
            <a:noAutofit/>
          </a:bodyPr>
          <a:lstStyle/>
          <a:p>
            <a:pPr algn="l">
              <a:lnSpc>
                <a:spcPct val="115000"/>
              </a:lnSpc>
            </a:pPr>
            <a:r>
              <a:rPr lang="en-GB" sz="4000" b="1"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RESULT </a:t>
            </a:r>
            <a:endParaRPr lang="en-IN" sz="4000" dirty="0">
              <a:solidFill>
                <a:srgbClr val="FFC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2C5AA8BE-2880-DACB-F79D-C5D09CE594D5}"/>
              </a:ext>
            </a:extLst>
          </p:cNvPr>
          <p:cNvSpPr>
            <a:spLocks noGrp="1"/>
          </p:cNvSpPr>
          <p:nvPr>
            <p:ph type="body" idx="1"/>
          </p:nvPr>
        </p:nvSpPr>
        <p:spPr>
          <a:xfrm>
            <a:off x="600635" y="1079204"/>
            <a:ext cx="10183906" cy="4988858"/>
          </a:xfrm>
        </p:spPr>
        <p:txBody>
          <a:bodyPr>
            <a:noAutofit/>
          </a:bodyPr>
          <a:lstStyle/>
          <a:p>
            <a:pPr marL="342900" indent="-342900" algn="l">
              <a:buFont typeface="Wingdings" panose="05000000000000000000" pitchFamily="2" charset="2"/>
              <a:buChar char="q"/>
            </a:pPr>
            <a:r>
              <a:rPr lang="en-GB" sz="2000" b="1"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Popular Car Categories</a:t>
            </a:r>
            <a:r>
              <a:rPr lang="en-GB" sz="2000" b="1"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 </a:t>
            </a: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The most popular categories of cars based on our analysis are Hatchback, Flex Fuel/Diesel, Crossover, and Luxury Cars.</a:t>
            </a:r>
          </a:p>
          <a:p>
            <a:pPr marL="342900" indent="-342900" algn="l">
              <a:buFont typeface="Wingdings" panose="05000000000000000000" pitchFamily="2" charset="2"/>
              <a:buChar char="q"/>
            </a:pPr>
            <a:r>
              <a:rPr lang="en-GB" sz="2000" b="1"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Price and Engine Power Relationship: </a:t>
            </a: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There is a direct proportionality between engine power (Horse Power) and car prices. As engine power increases, so do prices, indicating that consumers are willing to pay more for higher performance.</a:t>
            </a:r>
          </a:p>
          <a:p>
            <a:pPr marL="342900" indent="-342900" algn="l">
              <a:buFont typeface="Wingdings" panose="05000000000000000000" pitchFamily="2" charset="2"/>
              <a:buChar char="q"/>
            </a:pPr>
            <a:r>
              <a:rPr lang="en-GB" sz="2000" b="1"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Key Features Impacting Price: </a:t>
            </a: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The most important features influencing car prices are Engine Cylinders and </a:t>
            </a:r>
            <a:r>
              <a:rPr lang="en-GB" sz="2000" dirty="0">
                <a:solidFill>
                  <a:srgbClr val="FFFFFF"/>
                </a:solidFill>
                <a:latin typeface="Calibri" panose="020F0502020204030204" pitchFamily="34" charset="0"/>
                <a:ea typeface="Calibri" panose="020F0502020204030204" pitchFamily="34" charset="0"/>
                <a:cs typeface="Calibri" panose="020F0502020204030204" pitchFamily="34" charset="0"/>
              </a:rPr>
              <a:t>city milage</a:t>
            </a: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 followed by </a:t>
            </a:r>
            <a:r>
              <a:rPr lang="en-GB" sz="2000" dirty="0">
                <a:solidFill>
                  <a:srgbClr val="FFFFFF"/>
                </a:solidFill>
                <a:latin typeface="Calibri" panose="020F0502020204030204" pitchFamily="34" charset="0"/>
                <a:ea typeface="Calibri" panose="020F0502020204030204" pitchFamily="34" charset="0"/>
                <a:cs typeface="Calibri" panose="020F0502020204030204" pitchFamily="34" charset="0"/>
              </a:rPr>
              <a:t>number of doors</a:t>
            </a: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 This explains why cars with expensive features like Sports Cars tend to be the costliest.</a:t>
            </a:r>
          </a:p>
          <a:p>
            <a:pPr marL="342900" indent="-342900" algn="l">
              <a:buFont typeface="Wingdings" panose="05000000000000000000" pitchFamily="2" charset="2"/>
              <a:buChar char="q"/>
            </a:pPr>
            <a:r>
              <a:rPr lang="en-GB" sz="2000" b="1"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Average Price by Manufacturer: </a:t>
            </a: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Bugatti emerges as the most expensive car maker with an average price of USD 1,757,224, while Plymouth offers the cheapest cars with an average price of USD 3,297.</a:t>
            </a:r>
          </a:p>
          <a:p>
            <a:pPr marL="342900" indent="-342900" algn="l">
              <a:buFont typeface="Wingdings" panose="05000000000000000000" pitchFamily="2" charset="2"/>
              <a:buChar char="q"/>
            </a:pPr>
            <a:r>
              <a:rPr lang="en-GB" sz="2000" b="1"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Engine Cylinders and MPG: </a:t>
            </a: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Analysis reveals that as engine cylinders increase, highway MPG decreases. This is because higher cylinder counts typically indicate more powerful engines, resulting in lower fuel efficiency.</a:t>
            </a:r>
          </a:p>
          <a:p>
            <a:pPr marL="342900" indent="-342900" algn="l">
              <a:buFont typeface="Wingdings" panose="05000000000000000000" pitchFamily="2" charset="2"/>
              <a:buChar char="q"/>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510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963A-0F46-446D-CEEB-8FA83572D38B}"/>
              </a:ext>
            </a:extLst>
          </p:cNvPr>
          <p:cNvSpPr>
            <a:spLocks noGrp="1"/>
          </p:cNvSpPr>
          <p:nvPr>
            <p:ph type="title"/>
          </p:nvPr>
        </p:nvSpPr>
        <p:spPr>
          <a:xfrm>
            <a:off x="3085484" y="580465"/>
            <a:ext cx="5115487" cy="685800"/>
          </a:xfrm>
        </p:spPr>
        <p:txBody>
          <a:bodyPr>
            <a:normAutofit fontScale="90000"/>
          </a:bodyPr>
          <a:lstStyle/>
          <a:p>
            <a:pPr algn="l"/>
            <a:r>
              <a:rPr lang="en-GB" sz="4400" b="1"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Project Description:</a:t>
            </a:r>
            <a:endParaRPr lang="en-IN" sz="8000"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2C77143C-CCB4-ED50-2ECB-6D94DD7BD4CC}"/>
              </a:ext>
            </a:extLst>
          </p:cNvPr>
          <p:cNvSpPr>
            <a:spLocks noGrp="1"/>
          </p:cNvSpPr>
          <p:nvPr>
            <p:ph type="body" idx="1"/>
          </p:nvPr>
        </p:nvSpPr>
        <p:spPr>
          <a:xfrm>
            <a:off x="765025" y="1847850"/>
            <a:ext cx="9612971" cy="3511802"/>
          </a:xfrm>
        </p:spPr>
        <p:txBody>
          <a:bodyPr>
            <a:normAutofit lnSpcReduction="10000"/>
          </a:bodyPr>
          <a:lstStyle/>
          <a:p>
            <a:pPr marL="342900" indent="-342900" algn="l">
              <a:buFont typeface="Wingdings" panose="05000000000000000000" pitchFamily="2" charset="2"/>
              <a:buChar char="q"/>
            </a:pPr>
            <a:r>
              <a:rPr lang="en-GB" dirty="0">
                <a:latin typeface="Calibri" panose="020F0502020204030204" pitchFamily="34" charset="0"/>
                <a:ea typeface="Calibri" panose="020F0502020204030204" pitchFamily="34" charset="0"/>
                <a:cs typeface="Calibri" panose="020F0502020204030204" pitchFamily="34" charset="0"/>
              </a:rPr>
              <a:t>The automotive industry is undergoing significant changes due to fuel efficiency, environmental concerns, and technological advancements. Understanding consumer demand is essential for manufacturers aiming for long-term success. </a:t>
            </a:r>
          </a:p>
          <a:p>
            <a:pPr marL="342900" indent="-342900" algn="l">
              <a:buFont typeface="Wingdings" panose="05000000000000000000" pitchFamily="2" charset="2"/>
              <a:buChar char="q"/>
            </a:pPr>
            <a:r>
              <a:rPr lang="en-GB" dirty="0">
                <a:latin typeface="Calibri" panose="020F0502020204030204" pitchFamily="34" charset="0"/>
                <a:ea typeface="Calibri" panose="020F0502020204030204" pitchFamily="34" charset="0"/>
                <a:cs typeface="Calibri" panose="020F0502020204030204" pitchFamily="34" charset="0"/>
              </a:rPr>
              <a:t>This project will </a:t>
            </a:r>
            <a:r>
              <a:rPr lang="en-GB" dirty="0" err="1">
                <a:latin typeface="Calibri" panose="020F0502020204030204" pitchFamily="34" charset="0"/>
                <a:ea typeface="Calibri" panose="020F0502020204030204" pitchFamily="34" charset="0"/>
                <a:cs typeface="Calibri" panose="020F0502020204030204" pitchFamily="34" charset="0"/>
              </a:rPr>
              <a:t>analyze</a:t>
            </a:r>
            <a:r>
              <a:rPr lang="en-GB" dirty="0">
                <a:latin typeface="Calibri" panose="020F0502020204030204" pitchFamily="34" charset="0"/>
                <a:ea typeface="Calibri" panose="020F0502020204030204" pitchFamily="34" charset="0"/>
                <a:cs typeface="Calibri" panose="020F0502020204030204" pitchFamily="34" charset="0"/>
              </a:rPr>
              <a:t> the relationship between a car's features, market category, and pricing to identify key factors influencing profitability and consumer demand. Our client, a leading car manufacturer, asks: How can we set prices and develop products to boost profitability while meeting consumer needs?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3736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70D1D-62F0-BFE5-BF77-C16AE7D207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44120-F219-24BC-7264-41828B88226B}"/>
              </a:ext>
            </a:extLst>
          </p:cNvPr>
          <p:cNvSpPr>
            <a:spLocks noGrp="1"/>
          </p:cNvSpPr>
          <p:nvPr>
            <p:ph type="title"/>
          </p:nvPr>
        </p:nvSpPr>
        <p:spPr>
          <a:xfrm>
            <a:off x="4524151" y="349316"/>
            <a:ext cx="1894579" cy="725097"/>
          </a:xfrm>
        </p:spPr>
        <p:txBody>
          <a:bodyPr>
            <a:noAutofit/>
          </a:bodyPr>
          <a:lstStyle/>
          <a:p>
            <a:pPr algn="l">
              <a:lnSpc>
                <a:spcPct val="115000"/>
              </a:lnSpc>
            </a:pPr>
            <a:r>
              <a:rPr lang="en-GB" sz="4000" b="1"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RESULT </a:t>
            </a:r>
            <a:endParaRPr lang="en-IN" sz="4000" dirty="0">
              <a:solidFill>
                <a:srgbClr val="FFC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DC11EF4-8A41-FB3D-2D1E-A3AAC3CC4A4E}"/>
              </a:ext>
            </a:extLst>
          </p:cNvPr>
          <p:cNvSpPr>
            <a:spLocks noGrp="1"/>
          </p:cNvSpPr>
          <p:nvPr>
            <p:ph type="body" idx="1"/>
          </p:nvPr>
        </p:nvSpPr>
        <p:spPr>
          <a:xfrm>
            <a:off x="600635" y="1255793"/>
            <a:ext cx="10183906" cy="3566373"/>
          </a:xfrm>
        </p:spPr>
        <p:txBody>
          <a:bodyPr>
            <a:noAutofit/>
          </a:bodyPr>
          <a:lstStyle/>
          <a:p>
            <a:pPr marL="342900" indent="-342900" algn="l">
              <a:buFont typeface="Wingdings" panose="05000000000000000000" pitchFamily="2" charset="2"/>
              <a:buChar char="q"/>
            </a:pPr>
            <a:r>
              <a:rPr lang="en-GB" sz="2000" b="1"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Popular Car Category and Brand: </a:t>
            </a: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Sedan is identified as the most popular car category, with Chevrolet being the most popular brand among consumers.</a:t>
            </a:r>
          </a:p>
          <a:p>
            <a:pPr marL="342900" indent="-342900" algn="l">
              <a:buFont typeface="Wingdings" panose="05000000000000000000" pitchFamily="2" charset="2"/>
              <a:buChar char="q"/>
            </a:pPr>
            <a:endParaRPr lang="en-IN"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Wingdings" panose="05000000000000000000" pitchFamily="2" charset="2"/>
              <a:buChar char="q"/>
            </a:pPr>
            <a:r>
              <a:rPr lang="en-GB" sz="2000" b="1"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Performance and Efficiency: </a:t>
            </a: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Bugatti boasts the highest HP with the lowest MPG, making it the most costly car maker. Conversely, Fiat has the lowest HP, while Alfa Romeo achieves the highest highway MPG. Plymouth stands out as the cheapest car maker overall.</a:t>
            </a:r>
          </a:p>
          <a:p>
            <a:pPr marL="342900" indent="-342900" algn="l">
              <a:buFont typeface="Wingdings" panose="05000000000000000000" pitchFamily="2" charset="2"/>
              <a:buChar char="q"/>
            </a:pPr>
            <a:endParaRPr lang="en-IN"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Wingdings" panose="05000000000000000000" pitchFamily="2" charset="2"/>
              <a:buChar char="q"/>
            </a:pPr>
            <a:r>
              <a:rPr lang="en-GB" sz="20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I</a:t>
            </a: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n conclusion, these insights offer valuable guidance for car manufacturers in understanding consumer preferences, optimizing pricing strategies, and focusing on key features to meet market demands effectively.</a:t>
            </a:r>
          </a:p>
        </p:txBody>
      </p:sp>
      <p:sp>
        <p:nvSpPr>
          <p:cNvPr id="5" name="TextBox 4">
            <a:extLst>
              <a:ext uri="{FF2B5EF4-FFF2-40B4-BE49-F238E27FC236}">
                <a16:creationId xmlns:a16="http://schemas.microsoft.com/office/drawing/2014/main" id="{AC5BAA3D-17D1-EDCA-6940-59664C5A2237}"/>
              </a:ext>
            </a:extLst>
          </p:cNvPr>
          <p:cNvSpPr txBox="1"/>
          <p:nvPr/>
        </p:nvSpPr>
        <p:spPr>
          <a:xfrm>
            <a:off x="600635" y="4830792"/>
            <a:ext cx="8759025" cy="646331"/>
          </a:xfrm>
          <a:prstGeom prst="rect">
            <a:avLst/>
          </a:prstGeom>
          <a:noFill/>
        </p:spPr>
        <p:txBody>
          <a:bodyPr wrap="square">
            <a:spAutoFit/>
          </a:bodyPr>
          <a:lstStyle/>
          <a:p>
            <a:pPr marL="285750" indent="-285750">
              <a:buFont typeface="Wingdings" panose="05000000000000000000" pitchFamily="2" charset="2"/>
              <a:buChar char="ü"/>
            </a:pPr>
            <a:r>
              <a:rPr lang="en-GB" b="1" dirty="0">
                <a:solidFill>
                  <a:srgbClr val="FFC000"/>
                </a:solidFill>
                <a:latin typeface="Calibri" panose="020F0502020204030204" pitchFamily="34" charset="0"/>
                <a:ea typeface="Calibri" panose="020F0502020204030204" pitchFamily="34" charset="0"/>
                <a:cs typeface="Calibri" panose="020F0502020204030204" pitchFamily="34" charset="0"/>
              </a:rPr>
              <a:t>DATASET: </a:t>
            </a:r>
            <a:r>
              <a:rPr lang="en-GB" b="1" dirty="0">
                <a:latin typeface="Calibri" panose="020F0502020204030204" pitchFamily="34" charset="0"/>
                <a:ea typeface="Calibri" panose="020F0502020204030204" pitchFamily="34" charset="0"/>
                <a:cs typeface="Calibri" panose="020F0502020204030204" pitchFamily="34" charset="0"/>
                <a:hlinkClick r:id="rId2"/>
              </a:rPr>
              <a:t>https://docs.google.com/spreadsheets/d/1LEhjK717uSrxoZtQOUnbgiUdSf-Jk8h9/edit?usp=drive_link&amp;ouid=100865564169059724511&amp;rtpof=true&amp;sd=true</a:t>
            </a:r>
            <a:endParaRPr lang="en-GB" dirty="0"/>
          </a:p>
        </p:txBody>
      </p:sp>
    </p:spTree>
    <p:extLst>
      <p:ext uri="{BB962C8B-B14F-4D97-AF65-F5344CB8AC3E}">
        <p14:creationId xmlns:p14="http://schemas.microsoft.com/office/powerpoint/2010/main" val="108034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BDEE266-384F-2E19-4F37-13665654BDF1}"/>
              </a:ext>
            </a:extLst>
          </p:cNvPr>
          <p:cNvPicPr>
            <a:picLocks noChangeAspect="1"/>
          </p:cNvPicPr>
          <p:nvPr/>
        </p:nvPicPr>
        <p:blipFill>
          <a:blip r:embed="rId3"/>
          <a:stretch>
            <a:fillRect/>
          </a:stretch>
        </p:blipFill>
        <p:spPr>
          <a:xfrm>
            <a:off x="1" y="63033"/>
            <a:ext cx="12191999" cy="6731934"/>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3788752" y="2566959"/>
            <a:ext cx="4978731" cy="1086238"/>
          </a:xfrm>
        </p:spPr>
        <p:txBody>
          <a:bodyPr>
            <a:normAutofit fontScale="90000"/>
          </a:bodyPr>
          <a:lstStyle/>
          <a:p>
            <a:pPr algn="l"/>
            <a:r>
              <a:rPr lang="en-US" b="1" dirty="0">
                <a:solidFill>
                  <a:srgbClr val="FFC000"/>
                </a:solidFill>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799120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4CFED-F6BA-1F6A-7224-48E2FE7F44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ABF143-0ED6-2D3E-9BE7-2FA5C26333D6}"/>
              </a:ext>
            </a:extLst>
          </p:cNvPr>
          <p:cNvSpPr>
            <a:spLocks noGrp="1"/>
          </p:cNvSpPr>
          <p:nvPr>
            <p:ph type="title"/>
          </p:nvPr>
        </p:nvSpPr>
        <p:spPr>
          <a:xfrm>
            <a:off x="3815940" y="506506"/>
            <a:ext cx="3511140" cy="725097"/>
          </a:xfrm>
        </p:spPr>
        <p:txBody>
          <a:bodyPr>
            <a:noAutofit/>
          </a:bodyPr>
          <a:lstStyle/>
          <a:p>
            <a:pPr algn="l">
              <a:lnSpc>
                <a:spcPct val="115000"/>
              </a:lnSpc>
            </a:pPr>
            <a:r>
              <a:rPr lang="en-GB" sz="4000" b="1"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Approach:</a:t>
            </a:r>
            <a:endParaRPr lang="en-IN" sz="4000" dirty="0">
              <a:solidFill>
                <a:srgbClr val="FFC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7B24673C-E786-651B-A183-BD5D3A8CF00C}"/>
              </a:ext>
            </a:extLst>
          </p:cNvPr>
          <p:cNvSpPr>
            <a:spLocks noGrp="1"/>
          </p:cNvSpPr>
          <p:nvPr>
            <p:ph type="body" idx="1"/>
          </p:nvPr>
        </p:nvSpPr>
        <p:spPr>
          <a:xfrm>
            <a:off x="944319" y="1446757"/>
            <a:ext cx="9840222" cy="4263761"/>
          </a:xfrm>
        </p:spPr>
        <p:txBody>
          <a:bodyPr>
            <a:noAutofit/>
          </a:bodyPr>
          <a:lstStyle/>
          <a:p>
            <a:pPr marL="342900" indent="-342900" algn="l">
              <a:buFont typeface="Wingdings" panose="05000000000000000000" pitchFamily="2" charset="2"/>
              <a:buChar char="q"/>
            </a:pP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Explore trends in-car features and pricing over time.</a:t>
            </a:r>
          </a:p>
          <a:p>
            <a:pPr marL="285750" indent="-285750" algn="l">
              <a:buFont typeface="Wingdings" panose="05000000000000000000" pitchFamily="2" charset="2"/>
              <a:buChar char="q"/>
            </a:pPr>
            <a:r>
              <a:rPr lang="en-GB" sz="2000" b="0" i="0" u="none" strike="noStrike" baseline="0" dirty="0" err="1">
                <a:solidFill>
                  <a:srgbClr val="FFFFFF"/>
                </a:solidFill>
                <a:latin typeface="Calibri" panose="020F0502020204030204" pitchFamily="34" charset="0"/>
                <a:ea typeface="Calibri" panose="020F0502020204030204" pitchFamily="34" charset="0"/>
                <a:cs typeface="Calibri" panose="020F0502020204030204" pitchFamily="34" charset="0"/>
              </a:rPr>
              <a:t>Analyze</a:t>
            </a: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 the relationship between engine power, fuel efficiency, and pricing.</a:t>
            </a:r>
          </a:p>
          <a:p>
            <a:pPr marL="285750" indent="-285750" algn="l">
              <a:buFont typeface="Wingdings" panose="05000000000000000000" pitchFamily="2" charset="2"/>
              <a:buChar char="q"/>
            </a:pP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Identify the most important features influencing a car's price</a:t>
            </a:r>
          </a:p>
          <a:p>
            <a:pPr marL="285750" indent="-285750" algn="l">
              <a:buFont typeface="Wingdings" panose="05000000000000000000" pitchFamily="2" charset="2"/>
              <a:buChar char="q"/>
            </a:pP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Examine pricing variations across manufacturers and market categories.</a:t>
            </a:r>
          </a:p>
          <a:p>
            <a:pPr marL="285750" indent="-285750" algn="l">
              <a:buFont typeface="Wingdings" panose="05000000000000000000" pitchFamily="2" charset="2"/>
              <a:buChar char="q"/>
            </a:pP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Develop an interactive dashboard to visualize the findings.</a:t>
            </a:r>
          </a:p>
          <a:p>
            <a:pPr marL="285750" indent="-285750" algn="l">
              <a:buFont typeface="Wingdings" panose="05000000000000000000" pitchFamily="2" charset="2"/>
              <a:buChar char="q"/>
            </a:pP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By leveraging advanced Excel skills, regression analysis, and data visualization techniques, we aim to provide valuable insights to support informed pricing and product development decisions.</a:t>
            </a:r>
          </a:p>
          <a:p>
            <a:pPr marL="285750" indent="-285750" algn="l">
              <a:buFont typeface="Wingdings" panose="05000000000000000000" pitchFamily="2" charset="2"/>
              <a:buChar char="q"/>
            </a:pP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This presentation structure provides an overview of the project, outlines the problem statement, describes the dataset, and explains the analysis approach. It sets the stage for the subsequent slides, which will delve into the specific analyses, findings, and recommendations</a:t>
            </a:r>
          </a:p>
          <a:p>
            <a:pPr marL="342900" indent="-342900" algn="l">
              <a:buFont typeface="Wingdings" panose="05000000000000000000" pitchFamily="2" charset="2"/>
              <a:buChar char="q"/>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315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EF2339C-4703-E7D5-0BFF-A63E9B4689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71068C-7636-5BAC-FEBF-112B33A0C52F}"/>
              </a:ext>
            </a:extLst>
          </p:cNvPr>
          <p:cNvSpPr>
            <a:spLocks noGrp="1"/>
          </p:cNvSpPr>
          <p:nvPr>
            <p:ph type="title"/>
          </p:nvPr>
        </p:nvSpPr>
        <p:spPr>
          <a:xfrm>
            <a:off x="3703207" y="751563"/>
            <a:ext cx="4291069" cy="725097"/>
          </a:xfrm>
        </p:spPr>
        <p:txBody>
          <a:bodyPr>
            <a:noAutofit/>
          </a:bodyPr>
          <a:lstStyle/>
          <a:p>
            <a:pPr algn="l">
              <a:lnSpc>
                <a:spcPct val="115000"/>
              </a:lnSpc>
            </a:pPr>
            <a:r>
              <a:rPr lang="en-GB" sz="4000" b="1"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Tech-Stack Used:</a:t>
            </a:r>
            <a:endParaRPr lang="en-IN" sz="4000" dirty="0">
              <a:solidFill>
                <a:srgbClr val="FFC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9A4075D1-6D85-DCC1-0815-241DFAA6401D}"/>
              </a:ext>
            </a:extLst>
          </p:cNvPr>
          <p:cNvSpPr>
            <a:spLocks noGrp="1"/>
          </p:cNvSpPr>
          <p:nvPr>
            <p:ph type="body" idx="1"/>
          </p:nvPr>
        </p:nvSpPr>
        <p:spPr>
          <a:xfrm>
            <a:off x="1225332" y="1901638"/>
            <a:ext cx="9246817" cy="1394012"/>
          </a:xfrm>
        </p:spPr>
        <p:txBody>
          <a:bodyPr/>
          <a:lstStyle/>
          <a:p>
            <a:pPr algn="l"/>
            <a:r>
              <a:rPr lang="en-GB" dirty="0">
                <a:latin typeface="Calibri" panose="020F0502020204030204" pitchFamily="34" charset="0"/>
                <a:ea typeface="Calibri" panose="020F0502020204030204" pitchFamily="34" charset="0"/>
                <a:cs typeface="Calibri" panose="020F0502020204030204" pitchFamily="34" charset="0"/>
              </a:rPr>
              <a:t>Microsoft Excel: Used for data analysis, manipulation, and visualization. Excel provides various functionalities for working with data, including formulas, charts, and pivot tables.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FD9F9B75-28C2-9946-7E78-777B899C65CA}"/>
              </a:ext>
            </a:extLst>
          </p:cNvPr>
          <p:cNvPicPr>
            <a:picLocks noChangeAspect="1"/>
          </p:cNvPicPr>
          <p:nvPr/>
        </p:nvPicPr>
        <p:blipFill>
          <a:blip r:embed="rId2"/>
          <a:stretch>
            <a:fillRect/>
          </a:stretch>
        </p:blipFill>
        <p:spPr>
          <a:xfrm>
            <a:off x="3703207" y="4105547"/>
            <a:ext cx="1168443" cy="910490"/>
          </a:xfrm>
          <a:prstGeom prst="rect">
            <a:avLst/>
          </a:prstGeom>
          <a:effectLst>
            <a:outerShdw blurRad="50800" dist="38100" dir="5400000" algn="t" rotWithShape="0">
              <a:prstClr val="black">
                <a:alpha val="40000"/>
              </a:prstClr>
            </a:outerShdw>
          </a:effectLst>
        </p:spPr>
      </p:pic>
      <p:sp>
        <p:nvSpPr>
          <p:cNvPr id="11" name="TextBox 10">
            <a:extLst>
              <a:ext uri="{FF2B5EF4-FFF2-40B4-BE49-F238E27FC236}">
                <a16:creationId xmlns:a16="http://schemas.microsoft.com/office/drawing/2014/main" id="{A609888D-68B2-2008-A3BD-FF0B83FDC659}"/>
              </a:ext>
            </a:extLst>
          </p:cNvPr>
          <p:cNvSpPr txBox="1"/>
          <p:nvPr/>
        </p:nvSpPr>
        <p:spPr>
          <a:xfrm>
            <a:off x="5079176" y="4329959"/>
            <a:ext cx="2241176" cy="461665"/>
          </a:xfrm>
          <a:prstGeom prst="rect">
            <a:avLst/>
          </a:prstGeom>
          <a:noFill/>
        </p:spPr>
        <p:txBody>
          <a:bodyPr wrap="square">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Microsoft Excel</a:t>
            </a:r>
          </a:p>
        </p:txBody>
      </p:sp>
    </p:spTree>
    <p:extLst>
      <p:ext uri="{BB962C8B-B14F-4D97-AF65-F5344CB8AC3E}">
        <p14:creationId xmlns:p14="http://schemas.microsoft.com/office/powerpoint/2010/main" val="3466352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689DE-C21B-DD16-61DE-5B6E6B7E25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D0664D-5258-2454-74D3-0B03071F15F6}"/>
              </a:ext>
            </a:extLst>
          </p:cNvPr>
          <p:cNvSpPr>
            <a:spLocks noGrp="1"/>
          </p:cNvSpPr>
          <p:nvPr>
            <p:ph type="title"/>
          </p:nvPr>
        </p:nvSpPr>
        <p:spPr>
          <a:xfrm>
            <a:off x="488801" y="351864"/>
            <a:ext cx="2200611" cy="584776"/>
          </a:xfrm>
        </p:spPr>
        <p:txBody>
          <a:bodyPr>
            <a:noAutofit/>
          </a:bodyPr>
          <a:lstStyle/>
          <a:p>
            <a:pPr algn="l">
              <a:lnSpc>
                <a:spcPct val="115000"/>
              </a:lnSpc>
              <a:spcBef>
                <a:spcPts val="2000"/>
              </a:spcBef>
              <a:spcAft>
                <a:spcPts val="600"/>
              </a:spcAft>
            </a:pPr>
            <a:r>
              <a:rPr lang="en-GB" sz="3600" b="1" kern="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Analysis </a:t>
            </a:r>
            <a:endParaRPr lang="en-IN" sz="3600" b="1" kern="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A19B16FC-A5C0-0FCD-4E5D-307536663206}"/>
              </a:ext>
            </a:extLst>
          </p:cNvPr>
          <p:cNvSpPr>
            <a:spLocks noGrp="1"/>
          </p:cNvSpPr>
          <p:nvPr>
            <p:ph type="body" idx="1"/>
          </p:nvPr>
        </p:nvSpPr>
        <p:spPr>
          <a:xfrm>
            <a:off x="596378" y="2121188"/>
            <a:ext cx="4854163" cy="1841212"/>
          </a:xfrm>
        </p:spPr>
        <p:txBody>
          <a:bodyPr>
            <a:noAutofit/>
          </a:bodyPr>
          <a:lstStyle/>
          <a:p>
            <a:pPr algn="l"/>
            <a:r>
              <a:rPr lang="en-GB" b="1"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A: </a:t>
            </a:r>
            <a:r>
              <a:rPr lang="en-GB"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Create a pivot table that shows the number of car models in each market category and their corresponding popularity scores.</a:t>
            </a:r>
          </a:p>
          <a:p>
            <a:pPr algn="l"/>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A46359D-BE7F-B9B6-5EE5-A4F44AE9E9FE}"/>
              </a:ext>
            </a:extLst>
          </p:cNvPr>
          <p:cNvSpPr txBox="1"/>
          <p:nvPr/>
        </p:nvSpPr>
        <p:spPr>
          <a:xfrm>
            <a:off x="488801" y="866215"/>
            <a:ext cx="6871223" cy="584775"/>
          </a:xfrm>
          <a:prstGeom prst="rect">
            <a:avLst/>
          </a:prstGeom>
          <a:noFill/>
        </p:spPr>
        <p:txBody>
          <a:bodyPr wrap="square">
            <a:spAutoFit/>
          </a:bodyPr>
          <a:lstStyle/>
          <a:p>
            <a:r>
              <a:rPr lang="en-GB" sz="3200" b="1" i="0" u="none" strike="noStrike" baseline="0" dirty="0">
                <a:solidFill>
                  <a:srgbClr val="FFC000"/>
                </a:solidFill>
                <a:latin typeface="Calibri" panose="020F0502020204030204" pitchFamily="34" charset="0"/>
                <a:ea typeface="Calibri" panose="020F0502020204030204" pitchFamily="34" charset="0"/>
                <a:cs typeface="Calibri" panose="020F0502020204030204" pitchFamily="34" charset="0"/>
              </a:rPr>
              <a:t>TASK 1 – POPULARITY OF CAR MODEL:</a:t>
            </a:r>
            <a:endParaRPr lang="en-IN" sz="3200"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EA0D8817-AAC4-1AC9-549F-7F57D801ACB4}"/>
              </a:ext>
            </a:extLst>
          </p:cNvPr>
          <p:cNvPicPr>
            <a:picLocks noChangeAspect="1"/>
          </p:cNvPicPr>
          <p:nvPr/>
        </p:nvPicPr>
        <p:blipFill>
          <a:blip r:embed="rId2"/>
          <a:stretch>
            <a:fillRect/>
          </a:stretch>
        </p:blipFill>
        <p:spPr>
          <a:xfrm>
            <a:off x="5719482" y="1576270"/>
            <a:ext cx="5988423" cy="4772259"/>
          </a:xfrm>
          <a:prstGeom prst="rect">
            <a:avLst/>
          </a:prstGeom>
        </p:spPr>
      </p:pic>
      <p:sp>
        <p:nvSpPr>
          <p:cNvPr id="11" name="TextBox 10">
            <a:extLst>
              <a:ext uri="{FF2B5EF4-FFF2-40B4-BE49-F238E27FC236}">
                <a16:creationId xmlns:a16="http://schemas.microsoft.com/office/drawing/2014/main" id="{A2D361D0-3BD5-556A-7B7C-F54634775846}"/>
              </a:ext>
            </a:extLst>
          </p:cNvPr>
          <p:cNvSpPr txBox="1"/>
          <p:nvPr/>
        </p:nvSpPr>
        <p:spPr>
          <a:xfrm>
            <a:off x="596378" y="4056852"/>
            <a:ext cx="4854163" cy="830997"/>
          </a:xfrm>
          <a:prstGeom prst="rect">
            <a:avLst/>
          </a:prstGeom>
          <a:noFill/>
        </p:spPr>
        <p:txBody>
          <a:bodyPr wrap="square">
            <a:spAutoFit/>
          </a:bodyPr>
          <a:lstStyle/>
          <a:p>
            <a:r>
              <a:rPr lang="en-GB" sz="24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Insight : </a:t>
            </a:r>
            <a:r>
              <a:rPr lang="en-GB" sz="2400" dirty="0">
                <a:latin typeface="Calibri" panose="020F0502020204030204" pitchFamily="34" charset="0"/>
                <a:ea typeface="Calibri" panose="020F0502020204030204" pitchFamily="34" charset="0"/>
                <a:cs typeface="Calibri" panose="020F0502020204030204" pitchFamily="34" charset="0"/>
              </a:rPr>
              <a:t>Top 20 Market Category Popularity of Cars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91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FDCA5-F6B2-59E1-4BA6-19658C82A2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D8493A-AEC7-4C75-7D6D-D89CECE9712D}"/>
              </a:ext>
            </a:extLst>
          </p:cNvPr>
          <p:cNvSpPr>
            <a:spLocks noGrp="1"/>
          </p:cNvSpPr>
          <p:nvPr>
            <p:ph type="title"/>
          </p:nvPr>
        </p:nvSpPr>
        <p:spPr>
          <a:xfrm>
            <a:off x="765025" y="358589"/>
            <a:ext cx="6792222" cy="591670"/>
          </a:xfrm>
        </p:spPr>
        <p:txBody>
          <a:bodyPr>
            <a:noAutofit/>
          </a:bodyPr>
          <a:lstStyle/>
          <a:p>
            <a:pPr algn="l"/>
            <a:r>
              <a:rPr lang="en-GB" sz="3200" b="1" i="0" u="none" strike="noStrike" baseline="0" dirty="0">
                <a:solidFill>
                  <a:srgbClr val="FFC000"/>
                </a:solidFill>
                <a:latin typeface="Calibri" panose="020F0502020204030204" pitchFamily="34" charset="0"/>
                <a:ea typeface="Calibri" panose="020F0502020204030204" pitchFamily="34" charset="0"/>
                <a:cs typeface="Calibri" panose="020F0502020204030204" pitchFamily="34" charset="0"/>
              </a:rPr>
              <a:t>TASK 1 – POPULARITY OF CAR MODEL:</a:t>
            </a:r>
            <a:endParaRPr lang="en-IN" sz="3200"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B654FD00-5CCA-74F1-C356-A2C150DAF8B5}"/>
              </a:ext>
            </a:extLst>
          </p:cNvPr>
          <p:cNvSpPr>
            <a:spLocks noGrp="1"/>
          </p:cNvSpPr>
          <p:nvPr>
            <p:ph type="body" idx="1"/>
          </p:nvPr>
        </p:nvSpPr>
        <p:spPr>
          <a:xfrm>
            <a:off x="621590" y="1430132"/>
            <a:ext cx="3475281" cy="4370033"/>
          </a:xfrm>
        </p:spPr>
        <p:txBody>
          <a:bodyPr>
            <a:noAutofit/>
          </a:bodyPr>
          <a:lstStyle/>
          <a:p>
            <a:pPr algn="l"/>
            <a:r>
              <a:rPr lang="en-GB" b="1"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B: </a:t>
            </a:r>
            <a:r>
              <a:rPr lang="en-GB"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Create a combo chart that visualizes the relationship between market category and popularity.</a:t>
            </a:r>
          </a:p>
          <a:p>
            <a:pPr algn="l"/>
            <a:r>
              <a:rPr lang="en-GB" b="1"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Insight : </a:t>
            </a:r>
            <a:r>
              <a:rPr lang="en-GB"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The Most Popular Category of Cars is Hatchback, Flex Fuel/Diesel, Crossover, and Luxury Cars. </a:t>
            </a:r>
          </a:p>
          <a:p>
            <a:pPr algn="l"/>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5E61EB3-DB38-B44E-E48A-A2F013F13F47}"/>
              </a:ext>
            </a:extLst>
          </p:cNvPr>
          <p:cNvPicPr>
            <a:picLocks noChangeAspect="1"/>
          </p:cNvPicPr>
          <p:nvPr/>
        </p:nvPicPr>
        <p:blipFill>
          <a:blip r:embed="rId2"/>
          <a:stretch>
            <a:fillRect/>
          </a:stretch>
        </p:blipFill>
        <p:spPr>
          <a:xfrm>
            <a:off x="4354094" y="1264024"/>
            <a:ext cx="7511879" cy="5038164"/>
          </a:xfrm>
          <a:prstGeom prst="rect">
            <a:avLst/>
          </a:prstGeom>
        </p:spPr>
      </p:pic>
    </p:spTree>
    <p:extLst>
      <p:ext uri="{BB962C8B-B14F-4D97-AF65-F5344CB8AC3E}">
        <p14:creationId xmlns:p14="http://schemas.microsoft.com/office/powerpoint/2010/main" val="295725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2A311-1CAA-6816-A9DC-BF6141D22B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39AA88-51A2-0152-A50A-9F0DDA34C746}"/>
              </a:ext>
            </a:extLst>
          </p:cNvPr>
          <p:cNvSpPr>
            <a:spLocks noGrp="1"/>
          </p:cNvSpPr>
          <p:nvPr>
            <p:ph type="title"/>
          </p:nvPr>
        </p:nvSpPr>
        <p:spPr>
          <a:xfrm>
            <a:off x="675377" y="535687"/>
            <a:ext cx="10261564" cy="962661"/>
          </a:xfrm>
        </p:spPr>
        <p:txBody>
          <a:bodyPr>
            <a:noAutofit/>
          </a:bodyPr>
          <a:lstStyle/>
          <a:p>
            <a:pPr algn="l"/>
            <a:r>
              <a:rPr lang="en-GB" sz="3200" b="1" i="0" u="none" strike="noStrike" baseline="0" dirty="0">
                <a:solidFill>
                  <a:srgbClr val="FFC000"/>
                </a:solidFill>
                <a:latin typeface="Calibri" panose="020F0502020204030204" pitchFamily="34" charset="0"/>
                <a:ea typeface="Calibri" panose="020F0502020204030204" pitchFamily="34" charset="0"/>
                <a:cs typeface="Calibri" panose="020F0502020204030204" pitchFamily="34" charset="0"/>
              </a:rPr>
              <a:t>TASK 2 - RELATIONSHIP BETWEEN A CAR'S ENGINE POWER AND ITS PRICE? </a:t>
            </a:r>
            <a:endParaRPr lang="en-IN" sz="3200"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9768163A-6774-B245-4285-8EC129A043D6}"/>
              </a:ext>
            </a:extLst>
          </p:cNvPr>
          <p:cNvSpPr>
            <a:spLocks noGrp="1"/>
          </p:cNvSpPr>
          <p:nvPr>
            <p:ph type="body" idx="1"/>
          </p:nvPr>
        </p:nvSpPr>
        <p:spPr>
          <a:xfrm>
            <a:off x="675378" y="1607598"/>
            <a:ext cx="3627681" cy="4631837"/>
          </a:xfrm>
        </p:spPr>
        <p:txBody>
          <a:bodyPr>
            <a:noAutofit/>
          </a:bodyPr>
          <a:lstStyle/>
          <a:p>
            <a:pPr algn="l"/>
            <a:endParaRPr lang="en-IN"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r>
              <a:rPr lang="en-GB" sz="2000" b="1"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Task : </a:t>
            </a: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Create a scatter chart that plots engine power on the x-axis and price on the y-axis. Add a trendline to the chart to visualize the relationship between these variables.</a:t>
            </a:r>
          </a:p>
          <a:p>
            <a:pPr algn="l"/>
            <a:r>
              <a:rPr lang="en-GB" sz="2000" b="1"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Insight : </a:t>
            </a: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Below is the Scatter Chart Plot which shows that as the Engine Power </a:t>
            </a:r>
            <a:r>
              <a:rPr lang="en-GB" sz="2000" b="0" i="0" u="none" strike="noStrike" baseline="0" dirty="0" err="1">
                <a:solidFill>
                  <a:srgbClr val="FFFFFF"/>
                </a:solidFill>
                <a:latin typeface="Calibri" panose="020F0502020204030204" pitchFamily="34" charset="0"/>
                <a:ea typeface="Calibri" panose="020F0502020204030204" pitchFamily="34" charset="0"/>
                <a:cs typeface="Calibri" panose="020F0502020204030204" pitchFamily="34" charset="0"/>
              </a:rPr>
              <a:t>i.e</a:t>
            </a: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 HP Increases Prices also increases and can say that it is directly proportional.</a:t>
            </a:r>
          </a:p>
          <a:p>
            <a:pPr algn="l"/>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190854A-C1CF-0B5B-D436-46E7D80CCE39}"/>
              </a:ext>
            </a:extLst>
          </p:cNvPr>
          <p:cNvPicPr>
            <a:picLocks noChangeAspect="1"/>
          </p:cNvPicPr>
          <p:nvPr/>
        </p:nvPicPr>
        <p:blipFill>
          <a:blip r:embed="rId2"/>
          <a:stretch>
            <a:fillRect/>
          </a:stretch>
        </p:blipFill>
        <p:spPr>
          <a:xfrm>
            <a:off x="4429507" y="1644699"/>
            <a:ext cx="7323222" cy="4594736"/>
          </a:xfrm>
          <a:prstGeom prst="rect">
            <a:avLst/>
          </a:prstGeom>
        </p:spPr>
      </p:pic>
    </p:spTree>
    <p:extLst>
      <p:ext uri="{BB962C8B-B14F-4D97-AF65-F5344CB8AC3E}">
        <p14:creationId xmlns:p14="http://schemas.microsoft.com/office/powerpoint/2010/main" val="3893858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2F84A-ECB2-17F6-B8D4-3EE8F73003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7605D7-96D3-2191-50C0-1AC4E0B76E96}"/>
              </a:ext>
            </a:extLst>
          </p:cNvPr>
          <p:cNvSpPr>
            <a:spLocks noGrp="1"/>
          </p:cNvSpPr>
          <p:nvPr>
            <p:ph type="title"/>
          </p:nvPr>
        </p:nvSpPr>
        <p:spPr>
          <a:xfrm>
            <a:off x="765025" y="446039"/>
            <a:ext cx="9612971" cy="1052309"/>
          </a:xfrm>
        </p:spPr>
        <p:txBody>
          <a:bodyPr>
            <a:normAutofit/>
          </a:bodyPr>
          <a:lstStyle/>
          <a:p>
            <a:pPr algn="l"/>
            <a:r>
              <a:rPr lang="en-GB" sz="3200" b="1" i="0" u="none" strike="noStrike" baseline="0" dirty="0">
                <a:solidFill>
                  <a:srgbClr val="FFC000"/>
                </a:solidFill>
                <a:latin typeface="Calibri" panose="020F0502020204030204" pitchFamily="34" charset="0"/>
                <a:ea typeface="Calibri" panose="020F0502020204030204" pitchFamily="34" charset="0"/>
                <a:cs typeface="Calibri" panose="020F0502020204030204" pitchFamily="34" charset="0"/>
              </a:rPr>
              <a:t>TASK 3 -WHICH FEATURES ARE MOST IMPORTANT FOR DETERMINING PRICE?</a:t>
            </a:r>
            <a:endParaRPr lang="en-IN" sz="3200"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B36F5E90-BF9A-EA0E-2F23-0BA03D9A022F}"/>
              </a:ext>
            </a:extLst>
          </p:cNvPr>
          <p:cNvSpPr>
            <a:spLocks noGrp="1"/>
          </p:cNvSpPr>
          <p:nvPr>
            <p:ph type="body" idx="1"/>
          </p:nvPr>
        </p:nvSpPr>
        <p:spPr>
          <a:xfrm>
            <a:off x="765025" y="1676400"/>
            <a:ext cx="4049022" cy="4735562"/>
          </a:xfrm>
        </p:spPr>
        <p:txBody>
          <a:bodyPr>
            <a:noAutofit/>
          </a:bodyPr>
          <a:lstStyle/>
          <a:p>
            <a:pPr algn="l"/>
            <a:r>
              <a:rPr lang="en-GB" sz="2000" b="1"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Task : </a:t>
            </a: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Use regression analysis to identify the variables that have the strongest relationship with a car's price. Then create a bar chart that shows the coefficient values for each variable to visualize their relative importance.</a:t>
            </a:r>
          </a:p>
          <a:p>
            <a:pPr algn="l"/>
            <a:r>
              <a:rPr lang="en-GB" sz="2000" b="1"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Insight: </a:t>
            </a: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The Features which is important with respect to price are Engine Cylinders, </a:t>
            </a:r>
            <a:r>
              <a:rPr lang="en-GB" sz="2000" dirty="0">
                <a:solidFill>
                  <a:srgbClr val="FFFFFF"/>
                </a:solidFill>
                <a:latin typeface="Calibri" panose="020F0502020204030204" pitchFamily="34" charset="0"/>
                <a:ea typeface="Calibri" panose="020F0502020204030204" pitchFamily="34" charset="0"/>
                <a:cs typeface="Calibri" panose="020F0502020204030204" pitchFamily="34" charset="0"/>
              </a:rPr>
              <a:t>city mpg</a:t>
            </a: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 and the Least is </a:t>
            </a:r>
            <a:r>
              <a:rPr lang="en-GB" sz="2000" dirty="0">
                <a:solidFill>
                  <a:srgbClr val="FFFFFF"/>
                </a:solidFill>
                <a:latin typeface="Calibri" panose="020F0502020204030204" pitchFamily="34" charset="0"/>
                <a:ea typeface="Calibri" panose="020F0502020204030204" pitchFamily="34" charset="0"/>
                <a:cs typeface="Calibri" panose="020F0502020204030204" pitchFamily="34" charset="0"/>
              </a:rPr>
              <a:t>number of doors</a:t>
            </a:r>
            <a:r>
              <a:rPr lang="en-GB" sz="2000"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 That is why Cars which are expensive like Sports Car are the Costliest. </a:t>
            </a:r>
          </a:p>
          <a:p>
            <a:pPr algn="l"/>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51FB264-6536-9E5B-7FF3-34B334CE45C5}"/>
              </a:ext>
            </a:extLst>
          </p:cNvPr>
          <p:cNvPicPr>
            <a:picLocks noChangeAspect="1"/>
          </p:cNvPicPr>
          <p:nvPr/>
        </p:nvPicPr>
        <p:blipFill>
          <a:blip r:embed="rId2"/>
          <a:stretch>
            <a:fillRect/>
          </a:stretch>
        </p:blipFill>
        <p:spPr>
          <a:xfrm>
            <a:off x="4814047" y="1614888"/>
            <a:ext cx="7044968" cy="4884523"/>
          </a:xfrm>
          <a:prstGeom prst="rect">
            <a:avLst/>
          </a:prstGeom>
        </p:spPr>
      </p:pic>
    </p:spTree>
    <p:extLst>
      <p:ext uri="{BB962C8B-B14F-4D97-AF65-F5344CB8AC3E}">
        <p14:creationId xmlns:p14="http://schemas.microsoft.com/office/powerpoint/2010/main" val="46908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5D650-9973-9FAA-3C42-2931334556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52F3EF-05BB-A1DC-F8EF-B5E0F58E4D76}"/>
              </a:ext>
            </a:extLst>
          </p:cNvPr>
          <p:cNvSpPr>
            <a:spLocks noGrp="1"/>
          </p:cNvSpPr>
          <p:nvPr>
            <p:ph type="title"/>
          </p:nvPr>
        </p:nvSpPr>
        <p:spPr>
          <a:xfrm>
            <a:off x="765025" y="394447"/>
            <a:ext cx="7912810" cy="613038"/>
          </a:xfrm>
        </p:spPr>
        <p:txBody>
          <a:bodyPr>
            <a:normAutofit/>
          </a:bodyPr>
          <a:lstStyle/>
          <a:p>
            <a:pPr algn="l"/>
            <a:r>
              <a:rPr lang="en-GB" sz="3200" b="1" i="0" u="none" strike="noStrike" baseline="0" dirty="0">
                <a:solidFill>
                  <a:srgbClr val="FFC000"/>
                </a:solidFill>
                <a:latin typeface="Calibri" panose="020F0502020204030204" pitchFamily="34" charset="0"/>
                <a:ea typeface="Calibri" panose="020F0502020204030204" pitchFamily="34" charset="0"/>
                <a:cs typeface="Calibri" panose="020F0502020204030204" pitchFamily="34" charset="0"/>
              </a:rPr>
              <a:t>TASK 4 - AVERAGE PRICE BY MANUFACTURER</a:t>
            </a:r>
            <a:endParaRPr lang="en-IN" sz="3200"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749DBFD8-A8A8-B740-ECA8-872C34724526}"/>
              </a:ext>
            </a:extLst>
          </p:cNvPr>
          <p:cNvSpPr>
            <a:spLocks noGrp="1"/>
          </p:cNvSpPr>
          <p:nvPr>
            <p:ph type="body" idx="1"/>
          </p:nvPr>
        </p:nvSpPr>
        <p:spPr>
          <a:xfrm>
            <a:off x="926390" y="1900518"/>
            <a:ext cx="6343986" cy="2653553"/>
          </a:xfrm>
        </p:spPr>
        <p:txBody>
          <a:bodyPr>
            <a:noAutofit/>
          </a:bodyPr>
          <a:lstStyle/>
          <a:p>
            <a:pPr algn="l"/>
            <a:r>
              <a:rPr lang="en-GB" b="1"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A: </a:t>
            </a:r>
            <a:r>
              <a:rPr lang="en-GB"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Create a pivot table that shows the average price of cars for each manufacturer. </a:t>
            </a:r>
          </a:p>
          <a:p>
            <a:pPr algn="l"/>
            <a:r>
              <a:rPr lang="en-GB" b="1" i="0" u="none" strike="noStrike" baseline="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Insight : </a:t>
            </a:r>
            <a:r>
              <a:rPr lang="en-GB" b="0" i="0" u="none" strike="noStrike" baseline="0" dirty="0">
                <a:solidFill>
                  <a:srgbClr val="FFFFFF"/>
                </a:solidFill>
                <a:latin typeface="Calibri" panose="020F0502020204030204" pitchFamily="34" charset="0"/>
                <a:ea typeface="Calibri" panose="020F0502020204030204" pitchFamily="34" charset="0"/>
                <a:cs typeface="Calibri" panose="020F0502020204030204" pitchFamily="34" charset="0"/>
              </a:rPr>
              <a:t>Bugatti is the Most Expensive Car Maker by Average Price.</a:t>
            </a:r>
          </a:p>
          <a:p>
            <a:pPr algn="l"/>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F31FB41-C8AC-2142-D551-6E9D80B6CF69}"/>
              </a:ext>
            </a:extLst>
          </p:cNvPr>
          <p:cNvPicPr>
            <a:picLocks noChangeAspect="1"/>
          </p:cNvPicPr>
          <p:nvPr/>
        </p:nvPicPr>
        <p:blipFill>
          <a:blip r:embed="rId2"/>
          <a:stretch>
            <a:fillRect/>
          </a:stretch>
        </p:blipFill>
        <p:spPr>
          <a:xfrm>
            <a:off x="7790329" y="1211356"/>
            <a:ext cx="3711389" cy="5395558"/>
          </a:xfrm>
          <a:prstGeom prst="rect">
            <a:avLst/>
          </a:prstGeom>
        </p:spPr>
      </p:pic>
    </p:spTree>
    <p:extLst>
      <p:ext uri="{BB962C8B-B14F-4D97-AF65-F5344CB8AC3E}">
        <p14:creationId xmlns:p14="http://schemas.microsoft.com/office/powerpoint/2010/main" val="120643955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E48938-CE0A-4976-83E6-A8FD4583CC20}">
  <ds:schemaRefs>
    <ds:schemaRef ds:uri="http://schemas.microsoft.com/sharepoint/v3/contenttype/forms"/>
  </ds:schemaRefs>
</ds:datastoreItem>
</file>

<file path=customXml/itemProps2.xml><?xml version="1.0" encoding="utf-8"?>
<ds:datastoreItem xmlns:ds="http://schemas.openxmlformats.org/officeDocument/2006/customXml" ds:itemID="{E755A93C-578E-47D2-96A6-AF17136F6BC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Travel design</Template>
  <TotalTime>194</TotalTime>
  <Words>1169</Words>
  <Application>Microsoft Office PowerPoint</Application>
  <PresentationFormat>Widescreen</PresentationFormat>
  <Paragraphs>65</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Franklin Gothic Book</vt:lpstr>
      <vt:lpstr>Wingdings</vt:lpstr>
      <vt:lpstr>Crop</vt:lpstr>
      <vt:lpstr>Analyzing the Impact of Car Features on Price and Profitability</vt:lpstr>
      <vt:lpstr>Project Description:</vt:lpstr>
      <vt:lpstr>Approach:</vt:lpstr>
      <vt:lpstr>Tech-Stack Used:</vt:lpstr>
      <vt:lpstr>Analysis </vt:lpstr>
      <vt:lpstr>TASK 1 – POPULARITY OF CAR MODEL:</vt:lpstr>
      <vt:lpstr>TASK 2 - RELATIONSHIP BETWEEN A CAR'S ENGINE POWER AND ITS PRICE? </vt:lpstr>
      <vt:lpstr>TASK 3 -WHICH FEATURES ARE MOST IMPORTANT FOR DETERMINING PRICE?</vt:lpstr>
      <vt:lpstr>TASK 4 - AVERAGE PRICE BY MANUFACTURER</vt:lpstr>
      <vt:lpstr>TASK 4 - AVERAGE PRICE BY MANUFACTURER</vt:lpstr>
      <vt:lpstr>TASK 5- RELATIONSHIP BETWEEN FUEL EFFICIENCY AND ENGINE CYLINDERS </vt:lpstr>
      <vt:lpstr>TASK 5- RELATIONSHIP BETWEEN FUEL EFFICIENCY AND ENGINE CYLINDERS </vt:lpstr>
      <vt:lpstr>Building the Dashboard:</vt:lpstr>
      <vt:lpstr>PowerPoint Presentation</vt:lpstr>
      <vt:lpstr>PowerPoint Presentation</vt:lpstr>
      <vt:lpstr>PowerPoint Presentation</vt:lpstr>
      <vt:lpstr>PowerPoint Presentation</vt:lpstr>
      <vt:lpstr>PowerPoint Presentation</vt:lpstr>
      <vt:lpstr>RESULT </vt:lpstr>
      <vt:lpstr>RESULT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Anindya Das</dc:creator>
  <cp:lastModifiedBy>Anindya Das</cp:lastModifiedBy>
  <cp:revision>1</cp:revision>
  <dcterms:created xsi:type="dcterms:W3CDTF">2025-03-17T13:26:18Z</dcterms:created>
  <dcterms:modified xsi:type="dcterms:W3CDTF">2025-03-17T18:45:39Z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