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6" r:id="rId6"/>
    <p:sldId id="288" r:id="rId7"/>
    <p:sldId id="289" r:id="rId8"/>
    <p:sldId id="291" r:id="rId9"/>
    <p:sldId id="290" r:id="rId10"/>
    <p:sldId id="299" r:id="rId11"/>
    <p:sldId id="292" r:id="rId12"/>
    <p:sldId id="293" r:id="rId13"/>
    <p:sldId id="296" r:id="rId14"/>
    <p:sldId id="303" r:id="rId15"/>
    <p:sldId id="297" r:id="rId16"/>
    <p:sldId id="298" r:id="rId17"/>
    <p:sldId id="300"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5" d="100"/>
          <a:sy n="85" d="100"/>
        </p:scale>
        <p:origin x="590" y="6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ndya Das" userId="342d47acf7fc5a9d" providerId="LiveId" clId="{BA207DEC-E50A-4820-8696-140CC00E446B}"/>
    <pc:docChg chg="modSld">
      <pc:chgData name="Anindya Das" userId="342d47acf7fc5a9d" providerId="LiveId" clId="{BA207DEC-E50A-4820-8696-140CC00E446B}" dt="2025-03-20T19:37:51.249" v="28" actId="403"/>
      <pc:docMkLst>
        <pc:docMk/>
      </pc:docMkLst>
      <pc:sldChg chg="addSp modSp mod">
        <pc:chgData name="Anindya Das" userId="342d47acf7fc5a9d" providerId="LiveId" clId="{BA207DEC-E50A-4820-8696-140CC00E446B}" dt="2025-03-20T19:37:51.249" v="28" actId="403"/>
        <pc:sldMkLst>
          <pc:docMk/>
          <pc:sldMk cId="1930301817" sldId="300"/>
        </pc:sldMkLst>
        <pc:spChg chg="mod">
          <ac:chgData name="Anindya Das" userId="342d47acf7fc5a9d" providerId="LiveId" clId="{BA207DEC-E50A-4820-8696-140CC00E446B}" dt="2025-03-20T19:37:36.561" v="25" actId="1076"/>
          <ac:spMkLst>
            <pc:docMk/>
            <pc:sldMk cId="1930301817" sldId="300"/>
            <ac:spMk id="3" creationId="{7647E82F-EC09-A353-BDD0-9C041BBCB2EB}"/>
          </ac:spMkLst>
        </pc:spChg>
        <pc:spChg chg="mod">
          <ac:chgData name="Anindya Das" userId="342d47acf7fc5a9d" providerId="LiveId" clId="{BA207DEC-E50A-4820-8696-140CC00E446B}" dt="2025-03-20T19:37:31.625" v="24" actId="1076"/>
          <ac:spMkLst>
            <pc:docMk/>
            <pc:sldMk cId="1930301817" sldId="300"/>
            <ac:spMk id="4" creationId="{1547D1F0-8CF2-57C1-BA7F-7B815C5053D8}"/>
          </ac:spMkLst>
        </pc:spChg>
        <pc:spChg chg="add mod">
          <ac:chgData name="Anindya Das" userId="342d47acf7fc5a9d" providerId="LiveId" clId="{BA207DEC-E50A-4820-8696-140CC00E446B}" dt="2025-03-20T19:37:51.249" v="28" actId="403"/>
          <ac:spMkLst>
            <pc:docMk/>
            <pc:sldMk cId="1930301817" sldId="300"/>
            <ac:spMk id="5" creationId="{75656968-6E28-3F4C-36B1-822680316FA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3/20/2025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3/20/2025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30">
          <a:fgClr>
            <a:srgbClr val="0070C0"/>
          </a:fgClr>
          <a:bgClr>
            <a:srgbClr val="7030A0"/>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3/20/2025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www.goodfreephotos.com/people/people-working-at-a-call-center.jpg.php" TargetMode="Externa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AeMYVz1y-s5hlCghoPaGncgOdWfS9bEA/edit?usp=drive_link&amp;ouid=100865564169059724511&amp;rtpof=true&amp;sd=true"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157DD6-6844-9607-E12E-25C8FE0E423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50" y="0"/>
            <a:ext cx="12192000" cy="6858000"/>
          </a:xfrm>
          <a:prstGeom prst="rect">
            <a:avLst/>
          </a:prstGeom>
          <a:effectLst>
            <a:outerShdw dist="50800" dir="5400000" algn="ctr" rotWithShape="0">
              <a:srgbClr val="000000"/>
            </a:outerShdw>
          </a:effectLst>
        </p:spPr>
      </p:pic>
      <p:sp>
        <p:nvSpPr>
          <p:cNvPr id="2" name="Title 1">
            <a:extLst>
              <a:ext uri="{FF2B5EF4-FFF2-40B4-BE49-F238E27FC236}">
                <a16:creationId xmlns:a16="http://schemas.microsoft.com/office/drawing/2014/main" id="{C4300AEF-1595-4419-801B-6E36A33BB8CF}"/>
              </a:ext>
            </a:extLst>
          </p:cNvPr>
          <p:cNvSpPr>
            <a:spLocks noGrp="1"/>
          </p:cNvSpPr>
          <p:nvPr>
            <p:ph type="title"/>
          </p:nvPr>
        </p:nvSpPr>
        <p:spPr>
          <a:xfrm>
            <a:off x="948391" y="535362"/>
            <a:ext cx="10515600" cy="1661993"/>
          </a:xfrm>
        </p:spPr>
        <p:txBody>
          <a:bodyPr lIns="0" tIns="0" rIns="0" bIns="0" anchor="t">
            <a:spAutoFit/>
          </a:bodyPr>
          <a:lstStyle/>
          <a:p>
            <a:r>
              <a:rPr lang="en-GB" b="1" dirty="0">
                <a:solidFill>
                  <a:srgbClr val="FFC000"/>
                </a:solidFill>
                <a:latin typeface="Calibri" panose="020F0502020204030204" pitchFamily="34" charset="0"/>
                <a:ea typeface="Calibri" panose="020F0502020204030204" pitchFamily="34" charset="0"/>
                <a:cs typeface="Calibri" panose="020F0502020204030204" pitchFamily="34" charset="0"/>
              </a:rPr>
              <a:t>ABC Call Volume Trend Analysis</a:t>
            </a:r>
            <a:b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4000" dirty="0">
                <a:solidFill>
                  <a:schemeClr val="accent4"/>
                </a:solidFill>
                <a:latin typeface="Calibri" panose="020F0502020204030204" pitchFamily="34" charset="0"/>
                <a:ea typeface="Calibri" panose="020F0502020204030204" pitchFamily="34" charset="0"/>
                <a:cs typeface="Calibri" panose="020F0502020204030204" pitchFamily="34" charset="0"/>
              </a:rPr>
              <a:t>Final Project-4</a:t>
            </a:r>
            <a:endParaRPr lang="en-US" dirty="0">
              <a:solidFill>
                <a:schemeClr val="accent4"/>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 Placeholder 10">
            <a:extLst>
              <a:ext uri="{FF2B5EF4-FFF2-40B4-BE49-F238E27FC236}">
                <a16:creationId xmlns:a16="http://schemas.microsoft.com/office/drawing/2014/main" id="{EBD4E9B9-C9B2-B36E-854A-23E2B7F292BD}"/>
              </a:ext>
            </a:extLst>
          </p:cNvPr>
          <p:cNvSpPr>
            <a:spLocks noGrp="1"/>
          </p:cNvSpPr>
          <p:nvPr>
            <p:ph type="body" idx="1"/>
          </p:nvPr>
        </p:nvSpPr>
        <p:spPr>
          <a:xfrm>
            <a:off x="8946776" y="5623391"/>
            <a:ext cx="2400674" cy="466259"/>
          </a:xfrm>
        </p:spPr>
        <p:txBody>
          <a:bodyPr>
            <a:normAutofit/>
          </a:bodyPr>
          <a:lstStyle/>
          <a:p>
            <a:r>
              <a:rPr lang="en-GB" b="1" dirty="0">
                <a:latin typeface="Calibri" panose="020F0502020204030204" pitchFamily="34" charset="0"/>
                <a:ea typeface="Calibri" panose="020F0502020204030204" pitchFamily="34" charset="0"/>
                <a:cs typeface="Calibri" panose="020F0502020204030204" pitchFamily="34" charset="0"/>
              </a:rPr>
              <a:t>By – Anindya Das</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6682-8443-A6C0-BF1B-4EEF1A7C72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8B457F2-A019-3B8B-C890-EFA5904B907A}"/>
              </a:ext>
            </a:extLst>
          </p:cNvPr>
          <p:cNvSpPr>
            <a:spLocks noGrp="1"/>
          </p:cNvSpPr>
          <p:nvPr>
            <p:ph type="subTitle" idx="1"/>
          </p:nvPr>
        </p:nvSpPr>
        <p:spPr>
          <a:xfrm>
            <a:off x="616211" y="644890"/>
            <a:ext cx="10959577" cy="1655762"/>
          </a:xfrm>
        </p:spPr>
        <p:txBody>
          <a:bodyPr>
            <a:noAutofit/>
          </a:bodyPr>
          <a:lstStyle/>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Call Volume Analysis: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Visualize the total number of calls received. This should be represented as a graph or chart showing the number of calls against time. Time should be represented in buckets (e.g., 1-2, 2-3, etc.).</a:t>
            </a:r>
          </a:p>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Your Task: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Can you create a chart or graph that shows the number of calls received in each time bucket?</a:t>
            </a:r>
          </a:p>
        </p:txBody>
      </p:sp>
      <p:pic>
        <p:nvPicPr>
          <p:cNvPr id="9" name="Picture 8">
            <a:extLst>
              <a:ext uri="{FF2B5EF4-FFF2-40B4-BE49-F238E27FC236}">
                <a16:creationId xmlns:a16="http://schemas.microsoft.com/office/drawing/2014/main" id="{CB797508-8327-A079-0161-2D5C116C8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86" y="2761029"/>
            <a:ext cx="3130026" cy="3592640"/>
          </a:xfrm>
          <a:prstGeom prst="rect">
            <a:avLst/>
          </a:prstGeom>
        </p:spPr>
      </p:pic>
      <p:pic>
        <p:nvPicPr>
          <p:cNvPr id="10" name="Picture 9">
            <a:extLst>
              <a:ext uri="{FF2B5EF4-FFF2-40B4-BE49-F238E27FC236}">
                <a16:creationId xmlns:a16="http://schemas.microsoft.com/office/drawing/2014/main" id="{A9825A61-3041-1E78-6230-771A79C94A7E}"/>
              </a:ext>
            </a:extLst>
          </p:cNvPr>
          <p:cNvPicPr>
            <a:picLocks noChangeAspect="1"/>
          </p:cNvPicPr>
          <p:nvPr/>
        </p:nvPicPr>
        <p:blipFill>
          <a:blip r:embed="rId3"/>
          <a:stretch>
            <a:fillRect/>
          </a:stretch>
        </p:blipFill>
        <p:spPr>
          <a:xfrm>
            <a:off x="4045023" y="2525852"/>
            <a:ext cx="7296674" cy="4062994"/>
          </a:xfrm>
          <a:prstGeom prst="rect">
            <a:avLst/>
          </a:prstGeom>
        </p:spPr>
      </p:pic>
    </p:spTree>
    <p:extLst>
      <p:ext uri="{BB962C8B-B14F-4D97-AF65-F5344CB8AC3E}">
        <p14:creationId xmlns:p14="http://schemas.microsoft.com/office/powerpoint/2010/main" val="101154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7F954-C1D0-3057-6BF5-CBAACAD3AE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2780A6B-324D-D3C7-3D19-76C54A03E4F1}"/>
              </a:ext>
            </a:extLst>
          </p:cNvPr>
          <p:cNvSpPr>
            <a:spLocks noGrp="1"/>
          </p:cNvSpPr>
          <p:nvPr>
            <p:ph type="subTitle" idx="1"/>
          </p:nvPr>
        </p:nvSpPr>
        <p:spPr>
          <a:xfrm>
            <a:off x="737347" y="1540156"/>
            <a:ext cx="11006418" cy="3901420"/>
          </a:xfrm>
        </p:spPr>
        <p:txBody>
          <a:bodyPr>
            <a:noAutofit/>
          </a:bodyPr>
          <a:lstStyle/>
          <a:p>
            <a:pPr marL="342900" indent="-342900" algn="l">
              <a:buFont typeface="Arial" panose="020B0604020202020204" pitchFamily="34" charset="0"/>
              <a:buChar char="•"/>
            </a:pP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The Call volume follows a left-skewed bell curve, with the 9588 at 9 am to 10 am peaking at 11 to 12 with 14626 then continuously declining to 5505 in 8 pm to 9 pm slot</a:t>
            </a:r>
          </a:p>
          <a:p>
            <a:pPr marL="342900" indent="-342900" algn="l">
              <a:buFont typeface="Arial" panose="020B0604020202020204" pitchFamily="34" charset="0"/>
              <a:buChar char="•"/>
            </a:pP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Overall decreasing trend is followed</a:t>
            </a:r>
          </a:p>
          <a:p>
            <a:pPr marL="342900" indent="-342900" algn="l">
              <a:buFont typeface="Arial" panose="020B0604020202020204" pitchFamily="34" charset="0"/>
              <a:buChar char="•"/>
            </a:pP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During the initial number of hours large number of calls are abandoned, and during the last hour large number of calls are abandoned in comparison to the call answered</a:t>
            </a:r>
          </a:p>
          <a:p>
            <a:pPr marL="342900" indent="-342900" algn="l">
              <a:buFont typeface="Arial" panose="020B0604020202020204" pitchFamily="34" charset="0"/>
              <a:buChar char="•"/>
            </a:pPr>
            <a:r>
              <a:rPr lang="en-GB" sz="2800" dirty="0">
                <a:solidFill>
                  <a:schemeClr val="bg1"/>
                </a:solidFill>
                <a:latin typeface="Calibri" panose="020F0502020204030204" pitchFamily="34" charset="0"/>
                <a:ea typeface="Calibri" panose="020F0502020204030204" pitchFamily="34" charset="0"/>
                <a:cs typeface="Calibri" panose="020F0502020204030204" pitchFamily="34" charset="0"/>
              </a:rPr>
              <a:t>During the day more than 11 lakh calls are received</a:t>
            </a:r>
          </a:p>
          <a:p>
            <a:pPr algn="l"/>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FD881C0-0D6C-2890-B96E-81259838CB3B}"/>
              </a:ext>
            </a:extLst>
          </p:cNvPr>
          <p:cNvSpPr txBox="1"/>
          <p:nvPr/>
        </p:nvSpPr>
        <p:spPr>
          <a:xfrm>
            <a:off x="4616824" y="516233"/>
            <a:ext cx="2626659"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b="1" i="0" u="none" strike="noStrike" kern="1200" cap="none" spc="0" normalizeH="0" baseline="0" noProof="0" dirty="0">
                <a:ln>
                  <a:noFill/>
                </a:ln>
                <a:solidFill>
                  <a:srgbClr val="FFC000"/>
                </a:solidFill>
                <a:effectLst/>
                <a:uLnTx/>
                <a:uFillTx/>
                <a:latin typeface="Calibri" panose="020F0502020204030204" pitchFamily="34" charset="0"/>
                <a:ea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730479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4F9D1-A63A-4E4F-AD64-8EE9C7201A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8CEB62-A86D-3A42-0DFF-5A0CFEDFF53D}"/>
              </a:ext>
            </a:extLst>
          </p:cNvPr>
          <p:cNvSpPr>
            <a:spLocks noGrp="1"/>
          </p:cNvSpPr>
          <p:nvPr>
            <p:ph type="subTitle" idx="1"/>
          </p:nvPr>
        </p:nvSpPr>
        <p:spPr>
          <a:xfrm>
            <a:off x="616211" y="464392"/>
            <a:ext cx="10959577" cy="2476032"/>
          </a:xfrm>
        </p:spPr>
        <p:txBody>
          <a:bodyPr>
            <a:noAutofit/>
          </a:bodyPr>
          <a:lstStyle/>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Manpower Planning: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Your Task: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 is the minimum number of agents required in each time bucket to reduce the abandon rate to 10%?</a:t>
            </a:r>
          </a:p>
        </p:txBody>
      </p:sp>
      <p:pic>
        <p:nvPicPr>
          <p:cNvPr id="13" name="Picture 12">
            <a:extLst>
              <a:ext uri="{FF2B5EF4-FFF2-40B4-BE49-F238E27FC236}">
                <a16:creationId xmlns:a16="http://schemas.microsoft.com/office/drawing/2014/main" id="{1B09F76B-828E-306A-EB6B-71674583C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1" y="3024539"/>
            <a:ext cx="5468471" cy="3641767"/>
          </a:xfrm>
          <a:prstGeom prst="rect">
            <a:avLst/>
          </a:prstGeom>
        </p:spPr>
      </p:pic>
      <p:pic>
        <p:nvPicPr>
          <p:cNvPr id="15" name="Picture 14">
            <a:extLst>
              <a:ext uri="{FF2B5EF4-FFF2-40B4-BE49-F238E27FC236}">
                <a16:creationId xmlns:a16="http://schemas.microsoft.com/office/drawing/2014/main" id="{29667363-ED38-BA75-3B96-B9B749CF5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389" y="3429000"/>
            <a:ext cx="5969635" cy="2659808"/>
          </a:xfrm>
          <a:prstGeom prst="rect">
            <a:avLst/>
          </a:prstGeom>
        </p:spPr>
      </p:pic>
    </p:spTree>
    <p:extLst>
      <p:ext uri="{BB962C8B-B14F-4D97-AF65-F5344CB8AC3E}">
        <p14:creationId xmlns:p14="http://schemas.microsoft.com/office/powerpoint/2010/main" val="382624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E2CE2-9F1E-1488-98CF-A1242B1DA4F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325991-E9AF-D574-112F-D6C9DBA2ABAC}"/>
              </a:ext>
            </a:extLst>
          </p:cNvPr>
          <p:cNvSpPr>
            <a:spLocks noGrp="1"/>
          </p:cNvSpPr>
          <p:nvPr>
            <p:ph type="subTitle" idx="1"/>
          </p:nvPr>
        </p:nvSpPr>
        <p:spPr>
          <a:xfrm>
            <a:off x="616211" y="383708"/>
            <a:ext cx="10959577" cy="2767385"/>
          </a:xfrm>
        </p:spPr>
        <p:txBody>
          <a:bodyPr>
            <a:noAutofit/>
          </a:bodyPr>
          <a:lstStyle/>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Night Shift Manpower Planning: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p>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Your Task: </a:t>
            </a:r>
            <a:r>
              <a:rPr lang="en-GB"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Propose a manpower plan for each time bucket throughout the day, keeping the maximum abandon rate at 10%.</a:t>
            </a:r>
          </a:p>
        </p:txBody>
      </p:sp>
      <p:pic>
        <p:nvPicPr>
          <p:cNvPr id="4" name="Picture 3">
            <a:extLst>
              <a:ext uri="{FF2B5EF4-FFF2-40B4-BE49-F238E27FC236}">
                <a16:creationId xmlns:a16="http://schemas.microsoft.com/office/drawing/2014/main" id="{18D0C6F5-8846-69FD-E5F2-6EC3F5A51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700" y="3325907"/>
            <a:ext cx="9304247" cy="2767384"/>
          </a:xfrm>
          <a:prstGeom prst="rect">
            <a:avLst/>
          </a:prstGeom>
        </p:spPr>
      </p:pic>
    </p:spTree>
    <p:extLst>
      <p:ext uri="{BB962C8B-B14F-4D97-AF65-F5344CB8AC3E}">
        <p14:creationId xmlns:p14="http://schemas.microsoft.com/office/powerpoint/2010/main" val="306601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89D31-BEDD-995E-04B7-CFEA319DC3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647E82F-EC09-A353-BDD0-9C041BBCB2EB}"/>
              </a:ext>
            </a:extLst>
          </p:cNvPr>
          <p:cNvSpPr>
            <a:spLocks noGrp="1"/>
          </p:cNvSpPr>
          <p:nvPr>
            <p:ph type="subTitle" idx="1"/>
          </p:nvPr>
        </p:nvSpPr>
        <p:spPr>
          <a:xfrm>
            <a:off x="1196788" y="1620839"/>
            <a:ext cx="9291918" cy="3426290"/>
          </a:xfrm>
        </p:spPr>
        <p:txBody>
          <a:bodyPr>
            <a:noAutofit/>
          </a:bodyPr>
          <a:lstStyle/>
          <a:p>
            <a:pPr marL="342900" marR="0" lvl="0" indent="-34290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tabLst/>
              <a:defRPr/>
            </a:pPr>
            <a:r>
              <a:rPr kumimoji="0" lang="en-IN"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The project helped in understanding how to </a:t>
            </a:r>
            <a:r>
              <a:rPr kumimoji="0" lang="en-IN" b="0" i="0" u="none" strike="noStrike" kern="1200" cap="none" spc="0" normalizeH="0" baseline="0" noProof="0" dirty="0" err="1">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analyze</a:t>
            </a:r>
            <a:r>
              <a:rPr kumimoji="0" lang="en-IN"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 call </a:t>
            </a:r>
            <a:r>
              <a:rPr kumimoji="0" lang="en-IN" b="0" i="0" u="none" strike="noStrike" kern="1200" cap="none" spc="0" normalizeH="0" baseline="0" noProof="0" dirty="0" err="1">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center</a:t>
            </a:r>
            <a:r>
              <a:rPr kumimoji="0" lang="en-IN"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 data and make effective insights</a:t>
            </a:r>
          </a:p>
          <a:p>
            <a:pPr marL="342900" marR="0" lvl="0" indent="-34290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tabLst/>
              <a:defRPr/>
            </a:pPr>
            <a:r>
              <a:rPr kumimoji="0" lang="en-IN"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Further strengthening of understanding of Charts and Pivot tables in Excel. </a:t>
            </a:r>
          </a:p>
          <a:p>
            <a:pPr marL="342900" marR="0" lvl="0" indent="-342900" algn="l" defTabSz="914400" rtl="0" eaLnBrk="1" fontAlgn="auto" latinLnBrk="0" hangingPunct="1">
              <a:lnSpc>
                <a:spcPct val="100000"/>
              </a:lnSpc>
              <a:spcBef>
                <a:spcPts val="1000"/>
              </a:spcBef>
              <a:spcAft>
                <a:spcPts val="0"/>
              </a:spcAft>
              <a:buClr>
                <a:srgbClr val="9BAFB5"/>
              </a:buClr>
              <a:buSzTx/>
              <a:buFont typeface="Wingdings" panose="05000000000000000000" pitchFamily="2" charset="2"/>
              <a:buChar char="§"/>
              <a:tabLst/>
              <a:defRPr/>
            </a:pPr>
            <a:r>
              <a:rPr kumimoji="0" lang="en-IN"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Calibri" panose="020F0502020204030204" pitchFamily="34" charset="0"/>
              </a:rPr>
              <a:t>The project helped in giving a glimpse of a high-stakes problem where customer satisfaction and profitability need to be kept in mind along with how the jobs of people are in balance. The Project helps in understanding how to handle this.</a:t>
            </a: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547D1F0-8CF2-57C1-BA7F-7B815C5053D8}"/>
              </a:ext>
            </a:extLst>
          </p:cNvPr>
          <p:cNvSpPr txBox="1"/>
          <p:nvPr/>
        </p:nvSpPr>
        <p:spPr>
          <a:xfrm>
            <a:off x="4616824" y="537958"/>
            <a:ext cx="2268071" cy="923330"/>
          </a:xfrm>
          <a:prstGeom prst="rect">
            <a:avLst/>
          </a:prstGeom>
          <a:noFill/>
        </p:spPr>
        <p:txBody>
          <a:bodyPr wrap="square">
            <a:spAutoFit/>
          </a:bodyPr>
          <a:lstStyle/>
          <a:p>
            <a:r>
              <a:rPr lang="en-IN" sz="5400" b="1" dirty="0">
                <a:solidFill>
                  <a:srgbClr val="FFC000"/>
                </a:solidFill>
                <a:latin typeface="Calibri" panose="020F0502020204030204" pitchFamily="34" charset="0"/>
                <a:ea typeface="Calibri" panose="020F0502020204030204" pitchFamily="34" charset="0"/>
                <a:cs typeface="Calibri" panose="020F0502020204030204" pitchFamily="34" charset="0"/>
              </a:rPr>
              <a:t>RESULT</a:t>
            </a:r>
          </a:p>
        </p:txBody>
      </p:sp>
      <p:sp>
        <p:nvSpPr>
          <p:cNvPr id="5" name="TextBox 4">
            <a:extLst>
              <a:ext uri="{FF2B5EF4-FFF2-40B4-BE49-F238E27FC236}">
                <a16:creationId xmlns:a16="http://schemas.microsoft.com/office/drawing/2014/main" id="{75656968-6E28-3F4C-36B1-822680316FAA}"/>
              </a:ext>
            </a:extLst>
          </p:cNvPr>
          <p:cNvSpPr txBox="1"/>
          <p:nvPr/>
        </p:nvSpPr>
        <p:spPr>
          <a:xfrm>
            <a:off x="887505" y="5206680"/>
            <a:ext cx="10416989" cy="1077218"/>
          </a:xfrm>
          <a:prstGeom prst="rect">
            <a:avLst/>
          </a:prstGeom>
          <a:noFill/>
        </p:spPr>
        <p:txBody>
          <a:bodyPr wrap="square">
            <a:spAutoFit/>
          </a:bodyPr>
          <a:lstStyle/>
          <a:p>
            <a:r>
              <a:rPr lang="en-GB" sz="2400" b="1" dirty="0">
                <a:solidFill>
                  <a:srgbClr val="FFC000"/>
                </a:solidFill>
                <a:latin typeface="Calibri" panose="020F0502020204030204" pitchFamily="34" charset="0"/>
                <a:ea typeface="Calibri" panose="020F0502020204030204" pitchFamily="34" charset="0"/>
                <a:cs typeface="Calibri" panose="020F0502020204030204" pitchFamily="34" charset="0"/>
              </a:rPr>
              <a:t>D</a:t>
            </a:r>
            <a:r>
              <a:rPr lang="en-IN" sz="2400" b="1" dirty="0" err="1">
                <a:solidFill>
                  <a:srgbClr val="FFC000"/>
                </a:solidFill>
                <a:latin typeface="Calibri" panose="020F0502020204030204" pitchFamily="34" charset="0"/>
                <a:ea typeface="Calibri" panose="020F0502020204030204" pitchFamily="34" charset="0"/>
                <a:cs typeface="Calibri" panose="020F0502020204030204" pitchFamily="34" charset="0"/>
              </a:rPr>
              <a:t>ataset</a:t>
            </a:r>
            <a:r>
              <a:rPr lang="en-IN" sz="2000" b="1"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rPr>
              <a:t>https://docs.google.com/spreadsheets/d/1AeMYVz1y-s5hlCghoPaGncgOdWfS9bEA/edit?usp=drive_link&amp;ouid=100865564169059724511&amp;rtpof=true&amp;sd=true</a:t>
            </a:r>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030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764204"/>
            <a:ext cx="9144000" cy="1329595"/>
          </a:xfrm>
        </p:spPr>
        <p:txBody>
          <a:bodyPr lIns="0" tIns="0" rIns="0" bIns="0" anchor="ctr">
            <a:spAutoFit/>
          </a:bodyPr>
          <a:lstStyle/>
          <a:p>
            <a:r>
              <a:rPr lang="en-US" sz="9600" b="1" dirty="0">
                <a:solidFill>
                  <a:schemeClr val="accent4"/>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4"/>
                </a:solidFill>
                <a:latin typeface="Calibri" panose="020F0502020204030204" pitchFamily="34" charset="0"/>
                <a:ea typeface="Calibri" panose="020F0502020204030204" pitchFamily="34" charset="0"/>
                <a:cs typeface="Calibri" panose="020F0502020204030204" pitchFamily="34" charset="0"/>
              </a:rPr>
              <a:t>Project Flow</a:t>
            </a:r>
            <a:br>
              <a:rPr lang="en-US" sz="28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alibri" panose="020F0502020204030204" pitchFamily="34" charset="0"/>
                <a:ea typeface="Calibri" panose="020F0502020204030204" pitchFamily="34" charset="0"/>
                <a:cs typeface="Calibri" panose="020F0502020204030204" pitchFamily="34" charset="0"/>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088038"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Business Understanding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Tasks</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73324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Approach</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Insights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latin typeface="Calibri" panose="020F0502020204030204" pitchFamily="34" charset="0"/>
                <a:ea typeface="Calibri" panose="020F0502020204030204" pitchFamily="34" charset="0"/>
                <a:cs typeface="Calibri" panose="020F0502020204030204" pitchFamily="34" charset="0"/>
              </a:rPr>
              <a:t>             Tech Stack Used</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7FE0-FF93-9DA0-2EE5-994C7B2EA8AA}"/>
              </a:ext>
            </a:extLst>
          </p:cNvPr>
          <p:cNvSpPr>
            <a:spLocks noGrp="1"/>
          </p:cNvSpPr>
          <p:nvPr>
            <p:ph type="ctrTitle"/>
          </p:nvPr>
        </p:nvSpPr>
        <p:spPr>
          <a:xfrm>
            <a:off x="2228850" y="358776"/>
            <a:ext cx="7553325" cy="1019175"/>
          </a:xfrm>
        </p:spPr>
        <p:txBody>
          <a:bodyPr/>
          <a:lstStyle/>
          <a:p>
            <a:r>
              <a:rPr lang="en-IN" b="1" dirty="0">
                <a:solidFill>
                  <a:srgbClr val="FFC000"/>
                </a:solidFill>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Subtitle 2">
            <a:extLst>
              <a:ext uri="{FF2B5EF4-FFF2-40B4-BE49-F238E27FC236}">
                <a16:creationId xmlns:a16="http://schemas.microsoft.com/office/drawing/2014/main" id="{EF388FA5-7FD3-C3C3-9E7C-DFF96CA81A7A}"/>
              </a:ext>
            </a:extLst>
          </p:cNvPr>
          <p:cNvSpPr>
            <a:spLocks noGrp="1"/>
          </p:cNvSpPr>
          <p:nvPr>
            <p:ph type="subTitle" idx="1"/>
          </p:nvPr>
        </p:nvSpPr>
        <p:spPr>
          <a:xfrm>
            <a:off x="1228724" y="1745456"/>
            <a:ext cx="10106026" cy="4017169"/>
          </a:xfrm>
        </p:spPr>
        <p:txBody>
          <a:bodyPr>
            <a:normAutofit fontScale="92500" lnSpcReduction="10000"/>
          </a:bodyPr>
          <a:lstStyle/>
          <a:p>
            <a:pPr algn="l"/>
            <a:r>
              <a:rPr lang="en-GB" b="0" i="0" u="none" strike="noStrike" baseline="0" dirty="0">
                <a:solidFill>
                  <a:schemeClr val="bg1"/>
                </a:solidFill>
                <a:latin typeface="Calibri" panose="020F0502020204030204" pitchFamily="34" charset="0"/>
                <a:ea typeface="Calibri" panose="020F0502020204030204" pitchFamily="34" charset="0"/>
                <a:cs typeface="Calibri" panose="020F0502020204030204" pitchFamily="34" charset="0"/>
              </a:rPr>
              <a:t>A CX team </a:t>
            </a:r>
            <a:r>
              <a:rPr lang="en-GB" b="0" i="0" u="none" strike="noStrike" baseline="0" dirty="0" err="1">
                <a:solidFill>
                  <a:schemeClr val="bg1"/>
                </a:solidFill>
                <a:latin typeface="Calibri" panose="020F0502020204030204" pitchFamily="34" charset="0"/>
                <a:ea typeface="Calibri" panose="020F0502020204030204" pitchFamily="34" charset="0"/>
                <a:cs typeface="Calibri" panose="020F0502020204030204" pitchFamily="34" charset="0"/>
              </a:rPr>
              <a:t>analyzes</a:t>
            </a:r>
            <a:r>
              <a:rPr lang="en-GB" b="0" i="0" u="none" strike="noStrike" baseline="0" dirty="0">
                <a:solidFill>
                  <a:schemeClr val="bg1"/>
                </a:solidFill>
                <a:latin typeface="Calibri" panose="020F0502020204030204" pitchFamily="34" charset="0"/>
                <a:ea typeface="Calibri" panose="020F0502020204030204" pitchFamily="34" charset="0"/>
                <a:cs typeface="Calibri" panose="020F0502020204030204" pitchFamily="34" charset="0"/>
              </a:rPr>
              <a:t> customer feedback and data, sharing insights with the organization They perform various roles, including CX programs, digital customer experience, design, internal communications, voice of the customer, user experiences, journey mapping, customer success, customer support, data handling, and learning about the customer journey.</a:t>
            </a:r>
          </a:p>
          <a:p>
            <a:pPr algn="l"/>
            <a:r>
              <a:rPr lang="en-GB" b="0" i="0" u="none" strike="noStrike" baseline="0" dirty="0">
                <a:solidFill>
                  <a:schemeClr val="bg1"/>
                </a:solidFill>
                <a:latin typeface="Calibri" panose="020F0502020204030204" pitchFamily="34" charset="0"/>
                <a:ea typeface="Calibri" panose="020F0502020204030204" pitchFamily="34" charset="0"/>
                <a:cs typeface="Calibri" panose="020F0502020204030204" pitchFamily="34" charset="0"/>
              </a:rPr>
              <a:t>AI-empowered customer experience tools, such as  Interactive Voice Response (IVR), Robotic Process Automation (RPA), predictive analytics, and intelligent routing, can significantly impact customer service. The Customer Experience team offers numerous employment opportunities for customer service representatives, including email, inbound, outbound, and social media support. Inbound customer support involves handling incoming calls from existing or prospective customers, attracting, engaging, and delighting them to become loyal advocates By solving customer problems and helping them achieve success, businesses can delight customers and grow their business.</a:t>
            </a: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7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4392-D247-3D4E-0480-582A0F00C7CA}"/>
              </a:ext>
            </a:extLst>
          </p:cNvPr>
          <p:cNvSpPr>
            <a:spLocks noGrp="1"/>
          </p:cNvSpPr>
          <p:nvPr>
            <p:ph type="ctrTitle"/>
          </p:nvPr>
        </p:nvSpPr>
        <p:spPr>
          <a:xfrm>
            <a:off x="1385886" y="581024"/>
            <a:ext cx="9144000" cy="1033463"/>
          </a:xfrm>
        </p:spPr>
        <p:txBody>
          <a:bodyPr/>
          <a:lstStyle/>
          <a:p>
            <a:r>
              <a:rPr lang="en-IN" b="1" dirty="0">
                <a:solidFill>
                  <a:schemeClr val="accent4"/>
                </a:solidFill>
                <a:latin typeface="Calibri" panose="020F0502020204030204" pitchFamily="34" charset="0"/>
                <a:ea typeface="Calibri" panose="020F0502020204030204" pitchFamily="34" charset="0"/>
                <a:cs typeface="Calibri" panose="020F0502020204030204" pitchFamily="34" charset="0"/>
              </a:rPr>
              <a:t>BUSINESS UNDERSTANDING</a:t>
            </a:r>
          </a:p>
        </p:txBody>
      </p:sp>
      <p:sp>
        <p:nvSpPr>
          <p:cNvPr id="3" name="Subtitle 2">
            <a:extLst>
              <a:ext uri="{FF2B5EF4-FFF2-40B4-BE49-F238E27FC236}">
                <a16:creationId xmlns:a16="http://schemas.microsoft.com/office/drawing/2014/main" id="{1FED6208-1CE8-3D32-F909-5C221C8F0022}"/>
              </a:ext>
            </a:extLst>
          </p:cNvPr>
          <p:cNvSpPr>
            <a:spLocks noGrp="1"/>
          </p:cNvSpPr>
          <p:nvPr>
            <p:ph type="subTitle" idx="1"/>
          </p:nvPr>
        </p:nvSpPr>
        <p:spPr>
          <a:xfrm>
            <a:off x="1104899" y="2116138"/>
            <a:ext cx="10220326" cy="3741738"/>
          </a:xfrm>
        </p:spPr>
        <p:txBody>
          <a:bodyPr>
            <a:noAutofit/>
          </a:bodyPr>
          <a:lstStyle/>
          <a:p>
            <a:pPr algn="l"/>
            <a:r>
              <a:rPr lang="en-GB" b="0" i="0" u="none" strike="noStrike" baseline="0" dirty="0">
                <a:solidFill>
                  <a:schemeClr val="bg1"/>
                </a:solidFill>
                <a:latin typeface="Calibri" panose="020F0502020204030204" pitchFamily="34" charset="0"/>
                <a:ea typeface="Calibri" panose="020F0502020204030204" pitchFamily="34" charset="0"/>
                <a:cs typeface="Calibri" panose="020F0502020204030204" pitchFamily="34" charset="0"/>
              </a:rPr>
              <a:t>Advertising is a marketing strategy to increase sales and raise awareness of a business's products or services. It shapes the first impressions customers have before making a purchase. Businesses can target different audiences—local, regional, national, or international—using various methods, including internet directories, trade publications, radio, cinema, outdoor ads, national newspapers, magazines, and television. The advertising industry is highly competitive, with many companies vying for the same audience. To succeed, businesses must use analytical skills to effectively target these audiences across various media platforms while converting them into customers at a low cost.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037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BC9F-E195-26C4-B801-415742BB1AC3}"/>
              </a:ext>
            </a:extLst>
          </p:cNvPr>
          <p:cNvSpPr>
            <a:spLocks noGrp="1"/>
          </p:cNvSpPr>
          <p:nvPr>
            <p:ph type="ctrTitle"/>
          </p:nvPr>
        </p:nvSpPr>
        <p:spPr>
          <a:xfrm>
            <a:off x="3562350" y="633412"/>
            <a:ext cx="4286250" cy="966788"/>
          </a:xfrm>
        </p:spPr>
        <p:txBody>
          <a:bodyPr/>
          <a:lstStyle/>
          <a:p>
            <a:r>
              <a:rPr lang="en-IN" b="1" dirty="0">
                <a:solidFill>
                  <a:schemeClr val="accent4"/>
                </a:solidFill>
                <a:latin typeface="Calibri" panose="020F0502020204030204" pitchFamily="34" charset="0"/>
                <a:ea typeface="Calibri" panose="020F0502020204030204" pitchFamily="34" charset="0"/>
                <a:cs typeface="Calibri" panose="020F0502020204030204" pitchFamily="34" charset="0"/>
              </a:rPr>
              <a:t>APPROACH</a:t>
            </a:r>
          </a:p>
        </p:txBody>
      </p:sp>
      <p:sp>
        <p:nvSpPr>
          <p:cNvPr id="3" name="Subtitle 2">
            <a:extLst>
              <a:ext uri="{FF2B5EF4-FFF2-40B4-BE49-F238E27FC236}">
                <a16:creationId xmlns:a16="http://schemas.microsoft.com/office/drawing/2014/main" id="{DA7D1A99-3DE4-6625-405C-C3CA3D05433A}"/>
              </a:ext>
            </a:extLst>
          </p:cNvPr>
          <p:cNvSpPr>
            <a:spLocks noGrp="1"/>
          </p:cNvSpPr>
          <p:nvPr>
            <p:ph type="subTitle" idx="1"/>
          </p:nvPr>
        </p:nvSpPr>
        <p:spPr>
          <a:xfrm>
            <a:off x="1133475" y="2154237"/>
            <a:ext cx="9810750" cy="3265487"/>
          </a:xfrm>
        </p:spPr>
        <p:txBody>
          <a:bodyPr>
            <a:noAutofit/>
          </a:bodyPr>
          <a:lstStyle/>
          <a:p>
            <a:pPr marL="342900" indent="-342900" algn="l">
              <a:buFont typeface="Wingdings" panose="05000000000000000000" pitchFamily="2" charset="2"/>
              <a:buChar char="q"/>
            </a:pPr>
            <a:r>
              <a:rPr lang="en-GB" b="1" u="none" strike="noStrike" baseline="0" dirty="0">
                <a:solidFill>
                  <a:srgbClr val="FFC000"/>
                </a:solidFill>
                <a:latin typeface="Times New Roman" panose="02020603050405020304" pitchFamily="18" charset="0"/>
              </a:rPr>
              <a:t>Data Cleaning: </a:t>
            </a:r>
            <a:r>
              <a:rPr lang="en-GB" b="0" i="0" u="none" strike="noStrike" baseline="0" dirty="0">
                <a:solidFill>
                  <a:schemeClr val="bg1"/>
                </a:solidFill>
                <a:latin typeface="Times New Roman" panose="02020603050405020304" pitchFamily="18" charset="0"/>
              </a:rPr>
              <a:t>To ensure accurate and meaningful analysis, I performed data cleaning. This involved removing unnecessary columns that were not relevant to the tasks at hand. By cleaning the data, I obtained a clean dataset that served as the basis for my analysis.</a:t>
            </a:r>
          </a:p>
          <a:p>
            <a:pPr marL="342900" indent="-342900" algn="l">
              <a:buFont typeface="Wingdings" panose="05000000000000000000" pitchFamily="2" charset="2"/>
              <a:buChar char="q"/>
            </a:pPr>
            <a:endParaRPr lang="en-GB" b="1" u="none" strike="noStrike" baseline="0" dirty="0">
              <a:solidFill>
                <a:srgbClr val="FFC000"/>
              </a:solidFill>
              <a:latin typeface="Times New Roman" panose="02020603050405020304" pitchFamily="18" charset="0"/>
            </a:endParaRPr>
          </a:p>
          <a:p>
            <a:pPr marL="342900" indent="-342900" algn="l">
              <a:buFont typeface="Wingdings" panose="05000000000000000000" pitchFamily="2" charset="2"/>
              <a:buChar char="q"/>
            </a:pPr>
            <a:r>
              <a:rPr lang="en-GB" b="1" u="none" strike="noStrike" baseline="0" dirty="0">
                <a:solidFill>
                  <a:srgbClr val="FFC000"/>
                </a:solidFill>
                <a:latin typeface="Times New Roman" panose="02020603050405020304" pitchFamily="18" charset="0"/>
              </a:rPr>
              <a:t>Data Analysis: </a:t>
            </a:r>
            <a:r>
              <a:rPr lang="en-GB" b="0" i="0" u="none" strike="noStrike" baseline="0" dirty="0">
                <a:solidFill>
                  <a:schemeClr val="bg1"/>
                </a:solidFill>
                <a:latin typeface="Times New Roman" panose="02020603050405020304" pitchFamily="18" charset="0"/>
              </a:rPr>
              <a:t>Using Excel, I explored the data analysis part of the project. For each task, I utilized pivot tables and graphs to perform the required calculations and generate insights. This allowed me to extract valuable information and patterns from the data set.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940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5FE7D8-E83A-402B-D1BC-CBB1B196F920}"/>
              </a:ext>
            </a:extLst>
          </p:cNvPr>
          <p:cNvSpPr txBox="1">
            <a:spLocks/>
          </p:cNvSpPr>
          <p:nvPr/>
        </p:nvSpPr>
        <p:spPr>
          <a:xfrm>
            <a:off x="3452193" y="909728"/>
            <a:ext cx="4876019" cy="72509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15000"/>
              </a:lnSpc>
            </a:pPr>
            <a:r>
              <a:rPr lang="en-GB" sz="4800" b="1" dirty="0">
                <a:solidFill>
                  <a:srgbClr val="FFC000"/>
                </a:solidFill>
                <a:latin typeface="Calibri" panose="020F0502020204030204" pitchFamily="34" charset="0"/>
                <a:ea typeface="Calibri" panose="020F0502020204030204" pitchFamily="34" charset="0"/>
                <a:cs typeface="Calibri" panose="020F0502020204030204" pitchFamily="34" charset="0"/>
              </a:rPr>
              <a:t>TECH-STACK USED</a:t>
            </a:r>
            <a:endParaRPr lang="en-IN" sz="48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 Placeholder 2">
            <a:extLst>
              <a:ext uri="{FF2B5EF4-FFF2-40B4-BE49-F238E27FC236}">
                <a16:creationId xmlns:a16="http://schemas.microsoft.com/office/drawing/2014/main" id="{5B834543-FF35-9290-A68D-E7C076320E79}"/>
              </a:ext>
            </a:extLst>
          </p:cNvPr>
          <p:cNvSpPr txBox="1">
            <a:spLocks/>
          </p:cNvSpPr>
          <p:nvPr/>
        </p:nvSpPr>
        <p:spPr>
          <a:xfrm>
            <a:off x="1387257" y="2104112"/>
            <a:ext cx="9246817" cy="13940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dirty="0">
                <a:solidFill>
                  <a:schemeClr val="bg1"/>
                </a:solidFill>
                <a:latin typeface="Calibri" panose="020F0502020204030204" pitchFamily="34" charset="0"/>
                <a:ea typeface="Calibri" panose="020F0502020204030204" pitchFamily="34" charset="0"/>
                <a:cs typeface="Calibri" panose="020F0502020204030204" pitchFamily="34" charset="0"/>
              </a:rPr>
              <a:t>Microsoft Excel: Used for data analysis, manipulation, and visualization. Excel provides various functionalities for working with data, including formulas, charts, and pivot tables.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549244F-B80E-A0B4-26CC-68D1DEEC3880}"/>
              </a:ext>
            </a:extLst>
          </p:cNvPr>
          <p:cNvPicPr>
            <a:picLocks noChangeAspect="1"/>
          </p:cNvPicPr>
          <p:nvPr/>
        </p:nvPicPr>
        <p:blipFill>
          <a:blip r:embed="rId2"/>
          <a:stretch>
            <a:fillRect/>
          </a:stretch>
        </p:blipFill>
        <p:spPr>
          <a:xfrm>
            <a:off x="4122307" y="4105546"/>
            <a:ext cx="1168443" cy="910490"/>
          </a:xfrm>
          <a:prstGeom prst="rect">
            <a:avLst/>
          </a:prstGeom>
          <a:effectLst>
            <a:outerShdw blurRad="50800" dist="38100" dir="5400000" algn="t" rotWithShape="0">
              <a:prstClr val="black">
                <a:alpha val="40000"/>
              </a:prstClr>
            </a:outerShdw>
          </a:effectLst>
        </p:spPr>
      </p:pic>
      <p:sp>
        <p:nvSpPr>
          <p:cNvPr id="7" name="TextBox 6">
            <a:extLst>
              <a:ext uri="{FF2B5EF4-FFF2-40B4-BE49-F238E27FC236}">
                <a16:creationId xmlns:a16="http://schemas.microsoft.com/office/drawing/2014/main" id="{35AAF51B-B07A-79DA-BCA1-8F85007CE007}"/>
              </a:ext>
            </a:extLst>
          </p:cNvPr>
          <p:cNvSpPr txBox="1"/>
          <p:nvPr/>
        </p:nvSpPr>
        <p:spPr>
          <a:xfrm>
            <a:off x="5498276" y="4329959"/>
            <a:ext cx="2241176" cy="461665"/>
          </a:xfrm>
          <a:prstGeom prst="rect">
            <a:avLst/>
          </a:prstGeom>
          <a:noFill/>
        </p:spPr>
        <p:txBody>
          <a:bodyPr wrap="square">
            <a:spAutoFit/>
          </a:bodyPr>
          <a:lstStyle/>
          <a:p>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Microsoft Excel</a:t>
            </a:r>
          </a:p>
        </p:txBody>
      </p:sp>
    </p:spTree>
    <p:extLst>
      <p:ext uri="{BB962C8B-B14F-4D97-AF65-F5344CB8AC3E}">
        <p14:creationId xmlns:p14="http://schemas.microsoft.com/office/powerpoint/2010/main" val="263335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A5C4-2AD7-0120-DA67-5931012D78C3}"/>
              </a:ext>
            </a:extLst>
          </p:cNvPr>
          <p:cNvSpPr>
            <a:spLocks noGrp="1"/>
          </p:cNvSpPr>
          <p:nvPr>
            <p:ph type="title"/>
          </p:nvPr>
        </p:nvSpPr>
        <p:spPr>
          <a:xfrm>
            <a:off x="3518646" y="475129"/>
            <a:ext cx="4836459" cy="1206594"/>
          </a:xfrm>
        </p:spPr>
        <p:txBody>
          <a:bodyPr>
            <a:normAutofit fontScale="90000"/>
          </a:bodyPr>
          <a:lstStyle/>
          <a:p>
            <a:r>
              <a:rPr lang="en-IN" sz="6000" b="1" dirty="0">
                <a:solidFill>
                  <a:schemeClr val="accent4"/>
                </a:solidFill>
                <a:latin typeface="Calibri" panose="020F0502020204030204" pitchFamily="34" charset="0"/>
                <a:ea typeface="Calibri" panose="020F0502020204030204" pitchFamily="34" charset="0"/>
                <a:cs typeface="Calibri" panose="020F0502020204030204" pitchFamily="34" charset="0"/>
              </a:rPr>
              <a:t>ASSUMPTIONS</a:t>
            </a:r>
          </a:p>
        </p:txBody>
      </p:sp>
      <p:pic>
        <p:nvPicPr>
          <p:cNvPr id="5" name="Content Placeholder 4">
            <a:extLst>
              <a:ext uri="{FF2B5EF4-FFF2-40B4-BE49-F238E27FC236}">
                <a16:creationId xmlns:a16="http://schemas.microsoft.com/office/drawing/2014/main" id="{44008618-331B-5E44-C1AD-AB4FB85C8220}"/>
              </a:ext>
            </a:extLst>
          </p:cNvPr>
          <p:cNvPicPr>
            <a:picLocks noGrp="1" noChangeAspect="1"/>
          </p:cNvPicPr>
          <p:nvPr>
            <p:ph idx="1"/>
          </p:nvPr>
        </p:nvPicPr>
        <p:blipFill>
          <a:blip r:embed="rId2"/>
          <a:stretch>
            <a:fillRect/>
          </a:stretch>
        </p:blipFill>
        <p:spPr>
          <a:xfrm>
            <a:off x="838200" y="5037869"/>
            <a:ext cx="10515600" cy="956919"/>
          </a:xfrm>
          <a:prstGeom prst="rect">
            <a:avLst/>
          </a:prstGeom>
        </p:spPr>
      </p:pic>
      <p:sp>
        <p:nvSpPr>
          <p:cNvPr id="7" name="TextBox 6">
            <a:extLst>
              <a:ext uri="{FF2B5EF4-FFF2-40B4-BE49-F238E27FC236}">
                <a16:creationId xmlns:a16="http://schemas.microsoft.com/office/drawing/2014/main" id="{4FC48D09-E36D-E83D-F017-F0C609BF603F}"/>
              </a:ext>
            </a:extLst>
          </p:cNvPr>
          <p:cNvSpPr txBox="1"/>
          <p:nvPr/>
        </p:nvSpPr>
        <p:spPr>
          <a:xfrm>
            <a:off x="1335742" y="1857822"/>
            <a:ext cx="9395012" cy="2308324"/>
          </a:xfrm>
          <a:prstGeom prst="rect">
            <a:avLst/>
          </a:prstGeom>
          <a:noFill/>
        </p:spPr>
        <p:txBody>
          <a:bodyPr wrap="square">
            <a:spAutoFit/>
          </a:bodyPr>
          <a:lstStyle/>
          <a:p>
            <a:r>
              <a:rPr lang="en-GB" sz="2400" dirty="0">
                <a:solidFill>
                  <a:schemeClr val="bg1"/>
                </a:solidFill>
                <a:latin typeface="Calibri" panose="020F0502020204030204" pitchFamily="34" charset="0"/>
                <a:ea typeface="Calibri" panose="020F0502020204030204" pitchFamily="34" charset="0"/>
                <a:cs typeface="Calibri" panose="020F0502020204030204" pitchFamily="34" charset="0"/>
              </a:rPr>
              <a:t> 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728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EBFF-3A01-AB99-595C-F9E5BC3ACFF2}"/>
              </a:ext>
            </a:extLst>
          </p:cNvPr>
          <p:cNvSpPr>
            <a:spLocks noGrp="1"/>
          </p:cNvSpPr>
          <p:nvPr>
            <p:ph type="ctrTitle"/>
          </p:nvPr>
        </p:nvSpPr>
        <p:spPr>
          <a:xfrm>
            <a:off x="233081" y="310288"/>
            <a:ext cx="6445624" cy="901233"/>
          </a:xfrm>
        </p:spPr>
        <p:txBody>
          <a:bodyPr>
            <a:normAutofit/>
          </a:bodyPr>
          <a:lstStyle/>
          <a:p>
            <a:r>
              <a:rPr lang="en-IN" sz="4800" b="1" dirty="0">
                <a:solidFill>
                  <a:srgbClr val="FFC000"/>
                </a:solidFill>
                <a:latin typeface="Calibri" panose="020F0502020204030204" pitchFamily="34" charset="0"/>
                <a:ea typeface="Calibri" panose="020F0502020204030204" pitchFamily="34" charset="0"/>
                <a:cs typeface="Calibri" panose="020F0502020204030204" pitchFamily="34" charset="0"/>
              </a:rPr>
              <a:t>Data Analytics Tasks:</a:t>
            </a:r>
          </a:p>
        </p:txBody>
      </p:sp>
      <p:sp>
        <p:nvSpPr>
          <p:cNvPr id="3" name="Subtitle 2">
            <a:extLst>
              <a:ext uri="{FF2B5EF4-FFF2-40B4-BE49-F238E27FC236}">
                <a16:creationId xmlns:a16="http://schemas.microsoft.com/office/drawing/2014/main" id="{38317825-CBBA-29CA-E153-CF044933270E}"/>
              </a:ext>
            </a:extLst>
          </p:cNvPr>
          <p:cNvSpPr>
            <a:spLocks noGrp="1"/>
          </p:cNvSpPr>
          <p:nvPr>
            <p:ph type="subTitle" idx="1"/>
          </p:nvPr>
        </p:nvSpPr>
        <p:spPr>
          <a:xfrm>
            <a:off x="793151" y="1549121"/>
            <a:ext cx="10959577" cy="1655762"/>
          </a:xfrm>
        </p:spPr>
        <p:txBody>
          <a:bodyPr/>
          <a:lstStyle/>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Average Call Duration: </a:t>
            </a:r>
            <a:r>
              <a:rPr lang="en-GB"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Determine the average duration of all incoming calls received by agents. This should be calculated for each time bucket.</a:t>
            </a:r>
          </a:p>
          <a:p>
            <a:pPr marL="342900" indent="-342900" algn="l">
              <a:buFont typeface="Wingdings" panose="05000000000000000000" pitchFamily="2" charset="2"/>
              <a:buChar char="q"/>
            </a:pPr>
            <a:r>
              <a:rPr lang="en-GB" b="1"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Your Task:</a:t>
            </a:r>
            <a:r>
              <a:rPr lang="en-GB" b="0" i="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 </a:t>
            </a:r>
            <a:r>
              <a:rPr lang="en-GB"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What is the average duration of calls for each time bucket?</a:t>
            </a:r>
          </a:p>
        </p:txBody>
      </p:sp>
      <p:pic>
        <p:nvPicPr>
          <p:cNvPr id="5" name="Picture 4">
            <a:extLst>
              <a:ext uri="{FF2B5EF4-FFF2-40B4-BE49-F238E27FC236}">
                <a16:creationId xmlns:a16="http://schemas.microsoft.com/office/drawing/2014/main" id="{D3A21C20-8E2E-078B-4E5B-F5BC04596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834" y="3204883"/>
            <a:ext cx="3319941" cy="3302140"/>
          </a:xfrm>
          <a:prstGeom prst="rect">
            <a:avLst/>
          </a:prstGeom>
        </p:spPr>
      </p:pic>
      <p:pic>
        <p:nvPicPr>
          <p:cNvPr id="6" name="Picture 5">
            <a:extLst>
              <a:ext uri="{FF2B5EF4-FFF2-40B4-BE49-F238E27FC236}">
                <a16:creationId xmlns:a16="http://schemas.microsoft.com/office/drawing/2014/main" id="{2A1AECF2-1AF6-E45A-3371-BC995B432741}"/>
              </a:ext>
            </a:extLst>
          </p:cNvPr>
          <p:cNvPicPr>
            <a:picLocks noChangeAspect="1"/>
          </p:cNvPicPr>
          <p:nvPr/>
        </p:nvPicPr>
        <p:blipFill>
          <a:blip r:embed="rId3"/>
          <a:stretch>
            <a:fillRect/>
          </a:stretch>
        </p:blipFill>
        <p:spPr>
          <a:xfrm>
            <a:off x="4488838" y="3042867"/>
            <a:ext cx="6968827" cy="3464156"/>
          </a:xfrm>
          <a:prstGeom prst="rect">
            <a:avLst/>
          </a:prstGeom>
        </p:spPr>
      </p:pic>
    </p:spTree>
    <p:extLst>
      <p:ext uri="{BB962C8B-B14F-4D97-AF65-F5344CB8AC3E}">
        <p14:creationId xmlns:p14="http://schemas.microsoft.com/office/powerpoint/2010/main" val="125400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28BCE5-257F-F1EF-3BFD-E913CDBC7BAC}"/>
              </a:ext>
            </a:extLst>
          </p:cNvPr>
          <p:cNvSpPr>
            <a:spLocks noGrp="1"/>
          </p:cNvSpPr>
          <p:nvPr>
            <p:ph type="subTitle" idx="1"/>
          </p:nvPr>
        </p:nvSpPr>
        <p:spPr>
          <a:xfrm>
            <a:off x="737347" y="1540156"/>
            <a:ext cx="10717306" cy="4089680"/>
          </a:xfrm>
        </p:spPr>
        <p:txBody>
          <a:bodyPr>
            <a:noAutofit/>
          </a:bodyPr>
          <a:lstStyle/>
          <a:p>
            <a:pPr marL="342900" indent="-342900" algn="l">
              <a:buFont typeface="Arial" panose="020B0604020202020204" pitchFamily="34" charset="0"/>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An Overall Increasing Trend from 9 am to 9 pm with an average duration of 198.62 seconds</a:t>
            </a:r>
          </a:p>
          <a:p>
            <a:pPr marL="342900" indent="-342900" algn="l">
              <a:buFont typeface="Arial" panose="020B0604020202020204" pitchFamily="34" charset="0"/>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lowest during 12 pm to 1 pm slot followed by 2 pm to 3 pm then 1 pm to 2 pm</a:t>
            </a:r>
          </a:p>
          <a:p>
            <a:pPr marL="342900" indent="-342900" algn="l">
              <a:buFont typeface="Arial" panose="020B0604020202020204" pitchFamily="34" charset="0"/>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Longest duration during 10 am to 11 am followed by 8 pm to 9 pm then 7 pm to 8 pm</a:t>
            </a:r>
          </a:p>
          <a:p>
            <a:pPr marL="342900" indent="-342900" algn="l">
              <a:buFont typeface="Arial" panose="020B0604020202020204" pitchFamily="34" charset="0"/>
              <a:buChar char="•"/>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In morning hours from 9 am to 12 pm and from 6 pm to 9 pm the call duration is highest</a:t>
            </a:r>
          </a:p>
          <a:p>
            <a:pPr algn="l"/>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3EC03CF-E1CD-5E5B-C633-CDB0CA06AF32}"/>
              </a:ext>
            </a:extLst>
          </p:cNvPr>
          <p:cNvSpPr txBox="1"/>
          <p:nvPr/>
        </p:nvSpPr>
        <p:spPr>
          <a:xfrm>
            <a:off x="4580964" y="528029"/>
            <a:ext cx="2447365" cy="769441"/>
          </a:xfrm>
          <a:prstGeom prst="rect">
            <a:avLst/>
          </a:prstGeom>
          <a:noFill/>
        </p:spPr>
        <p:txBody>
          <a:bodyPr wrap="square">
            <a:spAutoFit/>
          </a:bodyPr>
          <a:lstStyle/>
          <a:p>
            <a:r>
              <a:rPr lang="en-IN" sz="4400" b="1" dirty="0">
                <a:solidFill>
                  <a:srgbClr val="FFC000"/>
                </a:solidFill>
                <a:latin typeface="Calibri" panose="020F0502020204030204" pitchFamily="34" charset="0"/>
                <a:ea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224455329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195</TotalTime>
  <Words>1110</Words>
  <Application>Microsoft Office PowerPoint</Application>
  <PresentationFormat>Widescreen</PresentationFormat>
  <Paragraphs>53</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Segoe UI Light</vt:lpstr>
      <vt:lpstr>Times New Roman</vt:lpstr>
      <vt:lpstr>Wingdings</vt:lpstr>
      <vt:lpstr>Office Theme</vt:lpstr>
      <vt:lpstr>ABC Call Volume Trend Analysis                                         Final Project-4</vt:lpstr>
      <vt:lpstr>Project analysis slide 2</vt:lpstr>
      <vt:lpstr>PROJECT DESCRIPTION</vt:lpstr>
      <vt:lpstr>BUSINESS UNDERSTANDING</vt:lpstr>
      <vt:lpstr>APPROACH</vt:lpstr>
      <vt:lpstr>PowerPoint Presentation</vt:lpstr>
      <vt:lpstr>ASSUMPTIONS</vt:lpstr>
      <vt:lpstr>Data Analytics Tasks: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1</cp:revision>
  <dcterms:created xsi:type="dcterms:W3CDTF">2025-03-20T16:23:59Z</dcterms:created>
  <dcterms:modified xsi:type="dcterms:W3CDTF">2025-03-20T19:39:56Z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