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C9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ndya Das" userId="342d47acf7fc5a9d" providerId="LiveId" clId="{7E3A1ECF-F580-43D8-AA84-28AC71BF272E}"/>
    <pc:docChg chg="custSel addSld modSld">
      <pc:chgData name="Anindya Das" userId="342d47acf7fc5a9d" providerId="LiveId" clId="{7E3A1ECF-F580-43D8-AA84-28AC71BF272E}" dt="2025-01-07T18:35:56.210" v="25" actId="1076"/>
      <pc:docMkLst>
        <pc:docMk/>
      </pc:docMkLst>
      <pc:sldChg chg="delSp modSp new mod">
        <pc:chgData name="Anindya Das" userId="342d47acf7fc5a9d" providerId="LiveId" clId="{7E3A1ECF-F580-43D8-AA84-28AC71BF272E}" dt="2025-01-07T18:35:56.210" v="25" actId="1076"/>
        <pc:sldMkLst>
          <pc:docMk/>
          <pc:sldMk cId="3188061640" sldId="265"/>
        </pc:sldMkLst>
        <pc:spChg chg="mod">
          <ac:chgData name="Anindya Das" userId="342d47acf7fc5a9d" providerId="LiveId" clId="{7E3A1ECF-F580-43D8-AA84-28AC71BF272E}" dt="2025-01-07T18:35:56.210" v="25" actId="1076"/>
          <ac:spMkLst>
            <pc:docMk/>
            <pc:sldMk cId="3188061640" sldId="265"/>
            <ac:spMk id="2" creationId="{7569051E-B864-1101-8F45-4075DE602D1D}"/>
          </ac:spMkLst>
        </pc:spChg>
        <pc:spChg chg="del">
          <ac:chgData name="Anindya Das" userId="342d47acf7fc5a9d" providerId="LiveId" clId="{7E3A1ECF-F580-43D8-AA84-28AC71BF272E}" dt="2025-01-07T18:35:32.148" v="20" actId="21"/>
          <ac:spMkLst>
            <pc:docMk/>
            <pc:sldMk cId="3188061640" sldId="265"/>
            <ac:spMk id="3" creationId="{13CE97DD-5062-D264-4008-AC8A8A5706F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87F2C6-92CD-45A2-978C-9EDFBA3B84E6}" type="datetimeFigureOut">
              <a:rPr lang="en-IN" smtClean="0"/>
              <a:t>08-01-2025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E3E52-6E5D-495D-8815-5BEE8D628E01}" type="slidenum">
              <a:rPr lang="en-IN" smtClean="0"/>
              <a:t>‹#›</a:t>
            </a:fld>
            <a:endParaRPr lang="en-IN"/>
          </a:p>
        </p:txBody>
      </p:sp>
    </p:spTree>
    <p:extLst>
      <p:ext uri="{BB962C8B-B14F-4D97-AF65-F5344CB8AC3E}">
        <p14:creationId xmlns:p14="http://schemas.microsoft.com/office/powerpoint/2010/main" val="1845366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87F2C6-92CD-45A2-978C-9EDFBA3B84E6}" type="datetimeFigureOut">
              <a:rPr lang="en-IN" smtClean="0"/>
              <a:t>08-01-2025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E3E52-6E5D-495D-8815-5BEE8D628E01}" type="slidenum">
              <a:rPr lang="en-IN" smtClean="0"/>
              <a:t>‹#›</a:t>
            </a:fld>
            <a:endParaRPr lang="en-IN"/>
          </a:p>
        </p:txBody>
      </p:sp>
    </p:spTree>
    <p:extLst>
      <p:ext uri="{BB962C8B-B14F-4D97-AF65-F5344CB8AC3E}">
        <p14:creationId xmlns:p14="http://schemas.microsoft.com/office/powerpoint/2010/main" val="215200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87F2C6-92CD-45A2-978C-9EDFBA3B84E6}" type="datetimeFigureOut">
              <a:rPr lang="en-IN" smtClean="0"/>
              <a:t>08-01-2025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E3E52-6E5D-495D-8815-5BEE8D628E0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36832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87F2C6-92CD-45A2-978C-9EDFBA3B84E6}" type="datetimeFigureOut">
              <a:rPr lang="en-IN" smtClean="0"/>
              <a:t>08-01-2025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E3E52-6E5D-495D-8815-5BEE8D628E01}" type="slidenum">
              <a:rPr lang="en-IN" smtClean="0"/>
              <a:t>‹#›</a:t>
            </a:fld>
            <a:endParaRPr lang="en-IN"/>
          </a:p>
        </p:txBody>
      </p:sp>
    </p:spTree>
    <p:extLst>
      <p:ext uri="{BB962C8B-B14F-4D97-AF65-F5344CB8AC3E}">
        <p14:creationId xmlns:p14="http://schemas.microsoft.com/office/powerpoint/2010/main" val="2402983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87F2C6-92CD-45A2-978C-9EDFBA3B84E6}" type="datetimeFigureOut">
              <a:rPr lang="en-IN" smtClean="0"/>
              <a:t>08-01-2025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E3E52-6E5D-495D-8815-5BEE8D628E0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9193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87F2C6-92CD-45A2-978C-9EDFBA3B84E6}" type="datetimeFigureOut">
              <a:rPr lang="en-IN" smtClean="0"/>
              <a:t>08-01-2025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E3E52-6E5D-495D-8815-5BEE8D628E01}" type="slidenum">
              <a:rPr lang="en-IN" smtClean="0"/>
              <a:t>‹#›</a:t>
            </a:fld>
            <a:endParaRPr lang="en-IN"/>
          </a:p>
        </p:txBody>
      </p:sp>
    </p:spTree>
    <p:extLst>
      <p:ext uri="{BB962C8B-B14F-4D97-AF65-F5344CB8AC3E}">
        <p14:creationId xmlns:p14="http://schemas.microsoft.com/office/powerpoint/2010/main" val="4241037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87F2C6-92CD-45A2-978C-9EDFBA3B84E6}" type="datetimeFigureOut">
              <a:rPr lang="en-IN" smtClean="0"/>
              <a:t>08-01-2025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E3E52-6E5D-495D-8815-5BEE8D628E01}" type="slidenum">
              <a:rPr lang="en-IN" smtClean="0"/>
              <a:t>‹#›</a:t>
            </a:fld>
            <a:endParaRPr lang="en-IN"/>
          </a:p>
        </p:txBody>
      </p:sp>
    </p:spTree>
    <p:extLst>
      <p:ext uri="{BB962C8B-B14F-4D97-AF65-F5344CB8AC3E}">
        <p14:creationId xmlns:p14="http://schemas.microsoft.com/office/powerpoint/2010/main" val="2217790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87F2C6-92CD-45A2-978C-9EDFBA3B84E6}" type="datetimeFigureOut">
              <a:rPr lang="en-IN" smtClean="0"/>
              <a:t>08-01-2025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E3E52-6E5D-495D-8815-5BEE8D628E01}" type="slidenum">
              <a:rPr lang="en-IN" smtClean="0"/>
              <a:t>‹#›</a:t>
            </a:fld>
            <a:endParaRPr lang="en-IN"/>
          </a:p>
        </p:txBody>
      </p:sp>
    </p:spTree>
    <p:extLst>
      <p:ext uri="{BB962C8B-B14F-4D97-AF65-F5344CB8AC3E}">
        <p14:creationId xmlns:p14="http://schemas.microsoft.com/office/powerpoint/2010/main" val="685317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87F2C6-92CD-45A2-978C-9EDFBA3B84E6}" type="datetimeFigureOut">
              <a:rPr lang="en-IN" smtClean="0"/>
              <a:t>08-01-2025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E3E52-6E5D-495D-8815-5BEE8D628E01}" type="slidenum">
              <a:rPr lang="en-IN" smtClean="0"/>
              <a:t>‹#›</a:t>
            </a:fld>
            <a:endParaRPr lang="en-IN"/>
          </a:p>
        </p:txBody>
      </p:sp>
    </p:spTree>
    <p:extLst>
      <p:ext uri="{BB962C8B-B14F-4D97-AF65-F5344CB8AC3E}">
        <p14:creationId xmlns:p14="http://schemas.microsoft.com/office/powerpoint/2010/main" val="4146555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87F2C6-92CD-45A2-978C-9EDFBA3B84E6}" type="datetimeFigureOut">
              <a:rPr lang="en-IN" smtClean="0"/>
              <a:t>08-01-2025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EE3E52-6E5D-495D-8815-5BEE8D628E01}" type="slidenum">
              <a:rPr lang="en-IN" smtClean="0"/>
              <a:t>‹#›</a:t>
            </a:fld>
            <a:endParaRPr lang="en-IN"/>
          </a:p>
        </p:txBody>
      </p:sp>
    </p:spTree>
    <p:extLst>
      <p:ext uri="{BB962C8B-B14F-4D97-AF65-F5344CB8AC3E}">
        <p14:creationId xmlns:p14="http://schemas.microsoft.com/office/powerpoint/2010/main" val="152286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87F2C6-92CD-45A2-978C-9EDFBA3B84E6}" type="datetimeFigureOut">
              <a:rPr lang="en-IN" smtClean="0"/>
              <a:t>08-01-2025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EE3E52-6E5D-495D-8815-5BEE8D628E01}" type="slidenum">
              <a:rPr lang="en-IN" smtClean="0"/>
              <a:t>‹#›</a:t>
            </a:fld>
            <a:endParaRPr lang="en-IN"/>
          </a:p>
        </p:txBody>
      </p:sp>
    </p:spTree>
    <p:extLst>
      <p:ext uri="{BB962C8B-B14F-4D97-AF65-F5344CB8AC3E}">
        <p14:creationId xmlns:p14="http://schemas.microsoft.com/office/powerpoint/2010/main" val="238753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87F2C6-92CD-45A2-978C-9EDFBA3B84E6}" type="datetimeFigureOut">
              <a:rPr lang="en-IN" smtClean="0"/>
              <a:t>08-01-2025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EE3E52-6E5D-495D-8815-5BEE8D628E01}" type="slidenum">
              <a:rPr lang="en-IN" smtClean="0"/>
              <a:t>‹#›</a:t>
            </a:fld>
            <a:endParaRPr lang="en-IN"/>
          </a:p>
        </p:txBody>
      </p:sp>
    </p:spTree>
    <p:extLst>
      <p:ext uri="{BB962C8B-B14F-4D97-AF65-F5344CB8AC3E}">
        <p14:creationId xmlns:p14="http://schemas.microsoft.com/office/powerpoint/2010/main" val="38854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87F2C6-92CD-45A2-978C-9EDFBA3B84E6}" type="datetimeFigureOut">
              <a:rPr lang="en-IN" smtClean="0"/>
              <a:t>08-01-2025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EE3E52-6E5D-495D-8815-5BEE8D628E01}" type="slidenum">
              <a:rPr lang="en-IN" smtClean="0"/>
              <a:t>‹#›</a:t>
            </a:fld>
            <a:endParaRPr lang="en-IN"/>
          </a:p>
        </p:txBody>
      </p:sp>
    </p:spTree>
    <p:extLst>
      <p:ext uri="{BB962C8B-B14F-4D97-AF65-F5344CB8AC3E}">
        <p14:creationId xmlns:p14="http://schemas.microsoft.com/office/powerpoint/2010/main" val="95800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87F2C6-92CD-45A2-978C-9EDFBA3B84E6}" type="datetimeFigureOut">
              <a:rPr lang="en-IN" smtClean="0"/>
              <a:t>08-01-2025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EE3E52-6E5D-495D-8815-5BEE8D628E01}" type="slidenum">
              <a:rPr lang="en-IN" smtClean="0"/>
              <a:t>‹#›</a:t>
            </a:fld>
            <a:endParaRPr lang="en-IN"/>
          </a:p>
        </p:txBody>
      </p:sp>
    </p:spTree>
    <p:extLst>
      <p:ext uri="{BB962C8B-B14F-4D97-AF65-F5344CB8AC3E}">
        <p14:creationId xmlns:p14="http://schemas.microsoft.com/office/powerpoint/2010/main" val="132125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87F2C6-92CD-45A2-978C-9EDFBA3B84E6}" type="datetimeFigureOut">
              <a:rPr lang="en-IN" smtClean="0"/>
              <a:t>08-01-2025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EE3E52-6E5D-495D-8815-5BEE8D628E01}" type="slidenum">
              <a:rPr lang="en-IN" smtClean="0"/>
              <a:t>‹#›</a:t>
            </a:fld>
            <a:endParaRPr lang="en-IN"/>
          </a:p>
        </p:txBody>
      </p:sp>
    </p:spTree>
    <p:extLst>
      <p:ext uri="{BB962C8B-B14F-4D97-AF65-F5344CB8AC3E}">
        <p14:creationId xmlns:p14="http://schemas.microsoft.com/office/powerpoint/2010/main" val="3391027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7F2C6-92CD-45A2-978C-9EDFBA3B84E6}" type="datetimeFigureOut">
              <a:rPr lang="en-IN" smtClean="0"/>
              <a:t>08-01-2025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EE3E52-6E5D-495D-8815-5BEE8D628E01}" type="slidenum">
              <a:rPr lang="en-IN" smtClean="0"/>
              <a:t>‹#›</a:t>
            </a:fld>
            <a:endParaRPr lang="en-IN"/>
          </a:p>
        </p:txBody>
      </p:sp>
    </p:spTree>
    <p:extLst>
      <p:ext uri="{BB962C8B-B14F-4D97-AF65-F5344CB8AC3E}">
        <p14:creationId xmlns:p14="http://schemas.microsoft.com/office/powerpoint/2010/main" val="458646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87F2C6-92CD-45A2-978C-9EDFBA3B84E6}" type="datetimeFigureOut">
              <a:rPr lang="en-IN" smtClean="0"/>
              <a:t>08-01-2025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AEE3E52-6E5D-495D-8815-5BEE8D628E01}" type="slidenum">
              <a:rPr lang="en-IN" smtClean="0"/>
              <a:t>‹#›</a:t>
            </a:fld>
            <a:endParaRPr lang="en-IN"/>
          </a:p>
        </p:txBody>
      </p:sp>
    </p:spTree>
    <p:extLst>
      <p:ext uri="{BB962C8B-B14F-4D97-AF65-F5344CB8AC3E}">
        <p14:creationId xmlns:p14="http://schemas.microsoft.com/office/powerpoint/2010/main" val="2727119566"/>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D631-9B2D-A2A6-85B5-95CA48D37347}"/>
              </a:ext>
            </a:extLst>
          </p:cNvPr>
          <p:cNvSpPr>
            <a:spLocks noGrp="1"/>
          </p:cNvSpPr>
          <p:nvPr>
            <p:ph type="ctrTitle"/>
          </p:nvPr>
        </p:nvSpPr>
        <p:spPr>
          <a:xfrm>
            <a:off x="293143" y="2426110"/>
            <a:ext cx="5222753" cy="2005779"/>
          </a:xfrm>
        </p:spPr>
        <p:txBody>
          <a:bodyPr>
            <a:normAutofit fontScale="90000"/>
          </a:bodyPr>
          <a:lstStyle/>
          <a:p>
            <a:pPr algn="ctr"/>
            <a:r>
              <a:rPr lang="en-GB" sz="4400" dirty="0"/>
              <a:t>Data Analytics Process : Real World Application</a:t>
            </a:r>
            <a:endParaRPr lang="en-IN" sz="4400" dirty="0"/>
          </a:p>
        </p:txBody>
      </p:sp>
      <p:sp>
        <p:nvSpPr>
          <p:cNvPr id="3" name="Subtitle 2">
            <a:extLst>
              <a:ext uri="{FF2B5EF4-FFF2-40B4-BE49-F238E27FC236}">
                <a16:creationId xmlns:a16="http://schemas.microsoft.com/office/drawing/2014/main" id="{8BB3A12F-7473-9F52-401D-F68C0FD76D3B}"/>
              </a:ext>
            </a:extLst>
          </p:cNvPr>
          <p:cNvSpPr>
            <a:spLocks noGrp="1"/>
          </p:cNvSpPr>
          <p:nvPr>
            <p:ph type="subTitle" idx="1"/>
          </p:nvPr>
        </p:nvSpPr>
        <p:spPr>
          <a:xfrm>
            <a:off x="658762" y="336708"/>
            <a:ext cx="8766688" cy="1091453"/>
          </a:xfrm>
        </p:spPr>
        <p:txBody>
          <a:bodyPr>
            <a:noAutofit/>
          </a:bodyPr>
          <a:lstStyle/>
          <a:p>
            <a:r>
              <a:rPr lang="en-GB" sz="5400" dirty="0"/>
              <a:t>Planning the Perfect Picnic</a:t>
            </a:r>
            <a:endParaRPr lang="en-IN" sz="5400" dirty="0"/>
          </a:p>
        </p:txBody>
      </p:sp>
      <p:pic>
        <p:nvPicPr>
          <p:cNvPr id="5" name="Picture 4">
            <a:extLst>
              <a:ext uri="{FF2B5EF4-FFF2-40B4-BE49-F238E27FC236}">
                <a16:creationId xmlns:a16="http://schemas.microsoft.com/office/drawing/2014/main" id="{821439DA-FDF0-4F6F-161A-9057795503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1753" y="1781666"/>
            <a:ext cx="6007104" cy="364817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629814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9051E-B864-1101-8F45-4075DE602D1D}"/>
              </a:ext>
            </a:extLst>
          </p:cNvPr>
          <p:cNvSpPr>
            <a:spLocks noGrp="1"/>
          </p:cNvSpPr>
          <p:nvPr>
            <p:ph type="ctrTitle"/>
          </p:nvPr>
        </p:nvSpPr>
        <p:spPr>
          <a:xfrm>
            <a:off x="2064471" y="2394409"/>
            <a:ext cx="5797484" cy="1513005"/>
          </a:xfrm>
        </p:spPr>
        <p:txBody>
          <a:bodyPr/>
          <a:lstStyle/>
          <a:p>
            <a:r>
              <a:rPr lang="en-GB" sz="8800" dirty="0"/>
              <a:t>Thank You!</a:t>
            </a:r>
            <a:endParaRPr lang="en-IN" sz="8800" dirty="0"/>
          </a:p>
        </p:txBody>
      </p:sp>
    </p:spTree>
    <p:extLst>
      <p:ext uri="{BB962C8B-B14F-4D97-AF65-F5344CB8AC3E}">
        <p14:creationId xmlns:p14="http://schemas.microsoft.com/office/powerpoint/2010/main" val="3188061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38F65-1B9C-E776-DA52-FF07454AACD3}"/>
              </a:ext>
            </a:extLst>
          </p:cNvPr>
          <p:cNvSpPr>
            <a:spLocks noGrp="1"/>
          </p:cNvSpPr>
          <p:nvPr>
            <p:ph type="title"/>
          </p:nvPr>
        </p:nvSpPr>
        <p:spPr>
          <a:xfrm>
            <a:off x="677334" y="491613"/>
            <a:ext cx="8596668" cy="816077"/>
          </a:xfrm>
        </p:spPr>
        <p:txBody>
          <a:bodyPr>
            <a:normAutofit/>
          </a:bodyPr>
          <a:lstStyle/>
          <a:p>
            <a:r>
              <a:rPr lang="en-GB" sz="4000" dirty="0">
                <a:solidFill>
                  <a:schemeClr val="accent2">
                    <a:lumMod val="75000"/>
                  </a:schemeClr>
                </a:solidFill>
              </a:rPr>
              <a:t>Data Analytics processes:</a:t>
            </a:r>
            <a:endParaRPr lang="en-IN" sz="4000" dirty="0">
              <a:solidFill>
                <a:schemeClr val="accent2">
                  <a:lumMod val="75000"/>
                </a:schemeClr>
              </a:solidFill>
            </a:endParaRPr>
          </a:p>
        </p:txBody>
      </p:sp>
      <p:sp>
        <p:nvSpPr>
          <p:cNvPr id="3" name="Content Placeholder 2">
            <a:extLst>
              <a:ext uri="{FF2B5EF4-FFF2-40B4-BE49-F238E27FC236}">
                <a16:creationId xmlns:a16="http://schemas.microsoft.com/office/drawing/2014/main" id="{D6B9B08B-E4DE-A77A-E52C-B0EF64B38BA0}"/>
              </a:ext>
            </a:extLst>
          </p:cNvPr>
          <p:cNvSpPr>
            <a:spLocks noGrp="1"/>
          </p:cNvSpPr>
          <p:nvPr>
            <p:ph idx="1"/>
          </p:nvPr>
        </p:nvSpPr>
        <p:spPr>
          <a:xfrm>
            <a:off x="677334" y="1612491"/>
            <a:ext cx="8596668" cy="4060722"/>
          </a:xfrm>
        </p:spPr>
        <p:txBody>
          <a:bodyPr>
            <a:normAutofit/>
          </a:bodyPr>
          <a:lstStyle/>
          <a:p>
            <a:pPr>
              <a:buFont typeface="+mj-lt"/>
              <a:buAutoNum type="arabicPeriod"/>
            </a:pPr>
            <a:r>
              <a:rPr lang="en-GB" sz="2000" b="1" dirty="0">
                <a:solidFill>
                  <a:schemeClr val="accent1"/>
                </a:solidFill>
              </a:rPr>
              <a:t>Plan : </a:t>
            </a:r>
            <a:r>
              <a:rPr lang="en-GB" sz="2000" dirty="0"/>
              <a:t>Identify the purpose of the analysis.</a:t>
            </a:r>
          </a:p>
          <a:p>
            <a:pPr>
              <a:buFont typeface="+mj-lt"/>
              <a:buAutoNum type="arabicPeriod"/>
            </a:pPr>
            <a:r>
              <a:rPr lang="en-GB" sz="2000" b="1" dirty="0">
                <a:solidFill>
                  <a:schemeClr val="accent1"/>
                </a:solidFill>
              </a:rPr>
              <a:t>Prepare : </a:t>
            </a:r>
            <a:r>
              <a:rPr lang="en-GB" sz="2000" dirty="0"/>
              <a:t>Gather and organize the necessary data. </a:t>
            </a:r>
          </a:p>
          <a:p>
            <a:pPr>
              <a:buFont typeface="+mj-lt"/>
              <a:buAutoNum type="arabicPeriod"/>
            </a:pPr>
            <a:r>
              <a:rPr lang="en-GB" sz="2000" b="1" dirty="0">
                <a:solidFill>
                  <a:schemeClr val="accent1"/>
                </a:solidFill>
              </a:rPr>
              <a:t>Process : </a:t>
            </a:r>
            <a:r>
              <a:rPr lang="en-GB" sz="2000" dirty="0"/>
              <a:t>Sorting, filtering, or transforming data to extract relevant information and patterns.</a:t>
            </a:r>
          </a:p>
          <a:p>
            <a:pPr>
              <a:buFont typeface="+mj-lt"/>
              <a:buAutoNum type="arabicPeriod"/>
            </a:pPr>
            <a:r>
              <a:rPr lang="en-GB" sz="2000" b="1" dirty="0" err="1">
                <a:solidFill>
                  <a:schemeClr val="accent1"/>
                </a:solidFill>
              </a:rPr>
              <a:t>Analyze</a:t>
            </a:r>
            <a:r>
              <a:rPr lang="en-GB" sz="2000" b="1" dirty="0">
                <a:solidFill>
                  <a:schemeClr val="accent1"/>
                </a:solidFill>
              </a:rPr>
              <a:t> : </a:t>
            </a:r>
            <a:r>
              <a:rPr lang="en-GB" sz="2000" dirty="0"/>
              <a:t>Use statistical, mathematical, or computational methods to </a:t>
            </a:r>
            <a:r>
              <a:rPr lang="en-GB" sz="2000" dirty="0" err="1"/>
              <a:t>analyze</a:t>
            </a:r>
            <a:r>
              <a:rPr lang="en-GB" sz="2000" dirty="0"/>
              <a:t> the data</a:t>
            </a:r>
          </a:p>
          <a:p>
            <a:pPr>
              <a:buFont typeface="+mj-lt"/>
              <a:buAutoNum type="arabicPeriod"/>
            </a:pPr>
            <a:r>
              <a:rPr lang="en-GB" sz="2000" b="1" dirty="0">
                <a:solidFill>
                  <a:schemeClr val="accent1"/>
                </a:solidFill>
              </a:rPr>
              <a:t>Share : </a:t>
            </a:r>
            <a:r>
              <a:rPr lang="en-GB" sz="2000" dirty="0"/>
              <a:t>Communicate the findings in an understandable format (such as reports, charts, or dashboards) to stakeholders or decision-makers.</a:t>
            </a:r>
          </a:p>
          <a:p>
            <a:pPr>
              <a:buFont typeface="+mj-lt"/>
              <a:buAutoNum type="arabicPeriod"/>
            </a:pPr>
            <a:r>
              <a:rPr lang="en-GB" sz="2000" b="1" dirty="0">
                <a:solidFill>
                  <a:schemeClr val="accent1"/>
                </a:solidFill>
              </a:rPr>
              <a:t>Act : </a:t>
            </a:r>
            <a:r>
              <a:rPr lang="en-GB" sz="2000" dirty="0"/>
              <a:t>Apply the insights gained to make data-driven decisions to achieve goals.</a:t>
            </a:r>
            <a:endParaRPr lang="en-IN" sz="2000" dirty="0"/>
          </a:p>
        </p:txBody>
      </p:sp>
    </p:spTree>
    <p:extLst>
      <p:ext uri="{BB962C8B-B14F-4D97-AF65-F5344CB8AC3E}">
        <p14:creationId xmlns:p14="http://schemas.microsoft.com/office/powerpoint/2010/main" val="62481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42AB0B-2F96-BA25-A6E9-A4095F6FD904}"/>
              </a:ext>
            </a:extLst>
          </p:cNvPr>
          <p:cNvSpPr>
            <a:spLocks noGrp="1"/>
          </p:cNvSpPr>
          <p:nvPr>
            <p:ph type="ctrTitle"/>
          </p:nvPr>
        </p:nvSpPr>
        <p:spPr>
          <a:xfrm>
            <a:off x="875070" y="2401860"/>
            <a:ext cx="8672053" cy="810614"/>
          </a:xfrm>
        </p:spPr>
        <p:txBody>
          <a:bodyPr/>
          <a:lstStyle/>
          <a:p>
            <a:r>
              <a:rPr lang="en-GB" dirty="0">
                <a:solidFill>
                  <a:schemeClr val="accent1">
                    <a:lumMod val="75000"/>
                  </a:schemeClr>
                </a:solidFill>
              </a:rPr>
              <a:t>Planning the Perfect Picnic</a:t>
            </a:r>
            <a:endParaRPr lang="en-IN" dirty="0">
              <a:solidFill>
                <a:schemeClr val="accent1">
                  <a:lumMod val="75000"/>
                </a:schemeClr>
              </a:solidFill>
            </a:endParaRPr>
          </a:p>
        </p:txBody>
      </p:sp>
      <p:sp>
        <p:nvSpPr>
          <p:cNvPr id="5" name="Subtitle 4">
            <a:extLst>
              <a:ext uri="{FF2B5EF4-FFF2-40B4-BE49-F238E27FC236}">
                <a16:creationId xmlns:a16="http://schemas.microsoft.com/office/drawing/2014/main" id="{66B3EB89-C151-1829-9164-D50EEF9FCA01}"/>
              </a:ext>
            </a:extLst>
          </p:cNvPr>
          <p:cNvSpPr>
            <a:spLocks noGrp="1"/>
          </p:cNvSpPr>
          <p:nvPr>
            <p:ph type="subTitle" idx="1"/>
          </p:nvPr>
        </p:nvSpPr>
        <p:spPr>
          <a:xfrm>
            <a:off x="1622323" y="3716538"/>
            <a:ext cx="5722375" cy="540830"/>
          </a:xfrm>
        </p:spPr>
        <p:txBody>
          <a:bodyPr>
            <a:noAutofit/>
          </a:bodyPr>
          <a:lstStyle/>
          <a:p>
            <a:r>
              <a:rPr lang="en-GB" sz="3200" dirty="0">
                <a:solidFill>
                  <a:schemeClr val="tx1"/>
                </a:solidFill>
              </a:rPr>
              <a:t>Real Life Scenario Case Study </a:t>
            </a:r>
            <a:endParaRPr lang="en-IN" sz="3200" dirty="0">
              <a:solidFill>
                <a:schemeClr val="tx1"/>
              </a:solidFill>
            </a:endParaRPr>
          </a:p>
        </p:txBody>
      </p:sp>
      <p:sp>
        <p:nvSpPr>
          <p:cNvPr id="6" name="Arrow: Striped Right 5">
            <a:extLst>
              <a:ext uri="{FF2B5EF4-FFF2-40B4-BE49-F238E27FC236}">
                <a16:creationId xmlns:a16="http://schemas.microsoft.com/office/drawing/2014/main" id="{0CCC7C01-AA2F-A75D-F35A-0158952A8581}"/>
              </a:ext>
            </a:extLst>
          </p:cNvPr>
          <p:cNvSpPr/>
          <p:nvPr/>
        </p:nvSpPr>
        <p:spPr>
          <a:xfrm>
            <a:off x="8062450" y="3862624"/>
            <a:ext cx="796414" cy="394744"/>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80180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12BF-9039-DA08-91A9-A66C162E3A2A}"/>
              </a:ext>
            </a:extLst>
          </p:cNvPr>
          <p:cNvSpPr>
            <a:spLocks noGrp="1"/>
          </p:cNvSpPr>
          <p:nvPr>
            <p:ph type="title"/>
          </p:nvPr>
        </p:nvSpPr>
        <p:spPr>
          <a:xfrm>
            <a:off x="778934" y="833119"/>
            <a:ext cx="1869221" cy="953729"/>
          </a:xfrm>
        </p:spPr>
        <p:txBody>
          <a:bodyPr>
            <a:noAutofit/>
          </a:bodyPr>
          <a:lstStyle/>
          <a:p>
            <a:r>
              <a:rPr lang="en-GB" sz="5400" b="1" dirty="0"/>
              <a:t>Plan:</a:t>
            </a:r>
            <a:endParaRPr lang="en-IN" sz="5400" b="1" dirty="0"/>
          </a:p>
        </p:txBody>
      </p:sp>
      <p:sp>
        <p:nvSpPr>
          <p:cNvPr id="3" name="Content Placeholder 2">
            <a:extLst>
              <a:ext uri="{FF2B5EF4-FFF2-40B4-BE49-F238E27FC236}">
                <a16:creationId xmlns:a16="http://schemas.microsoft.com/office/drawing/2014/main" id="{D43FF02C-8E47-3E80-7336-98C9606DB695}"/>
              </a:ext>
            </a:extLst>
          </p:cNvPr>
          <p:cNvSpPr>
            <a:spLocks noGrp="1"/>
          </p:cNvSpPr>
          <p:nvPr>
            <p:ph idx="1"/>
          </p:nvPr>
        </p:nvSpPr>
        <p:spPr>
          <a:xfrm>
            <a:off x="778934" y="2033426"/>
            <a:ext cx="5045040" cy="1595334"/>
          </a:xfrm>
        </p:spPr>
        <p:txBody>
          <a:bodyPr>
            <a:noAutofit/>
          </a:bodyPr>
          <a:lstStyle/>
          <a:p>
            <a:r>
              <a:rPr lang="en-GB" sz="2400" dirty="0"/>
              <a:t>Decide to go on a picnic. First, choose a location — a park, beach, or hill station — and finalize the date and time.</a:t>
            </a:r>
            <a:endParaRPr lang="en-IN" sz="2400" dirty="0"/>
          </a:p>
        </p:txBody>
      </p:sp>
      <p:pic>
        <p:nvPicPr>
          <p:cNvPr id="7" name="Picture 6">
            <a:extLst>
              <a:ext uri="{FF2B5EF4-FFF2-40B4-BE49-F238E27FC236}">
                <a16:creationId xmlns:a16="http://schemas.microsoft.com/office/drawing/2014/main" id="{757EC97E-0DAF-21AD-CFC6-FC8CEA5C79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86463"/>
            <a:ext cx="5608320" cy="492252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000426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5B5B0B-5468-E78C-E41D-0AF4E614F413}"/>
              </a:ext>
            </a:extLst>
          </p:cNvPr>
          <p:cNvSpPr>
            <a:spLocks noGrp="1"/>
          </p:cNvSpPr>
          <p:nvPr>
            <p:ph type="title"/>
          </p:nvPr>
        </p:nvSpPr>
        <p:spPr>
          <a:xfrm>
            <a:off x="677334" y="812800"/>
            <a:ext cx="3092026" cy="955040"/>
          </a:xfrm>
        </p:spPr>
        <p:txBody>
          <a:bodyPr>
            <a:noAutofit/>
          </a:bodyPr>
          <a:lstStyle/>
          <a:p>
            <a:r>
              <a:rPr lang="en-GB" sz="5400" b="1" dirty="0"/>
              <a:t>Prepare:</a:t>
            </a:r>
            <a:endParaRPr lang="en-IN" sz="5400" b="1" dirty="0"/>
          </a:p>
        </p:txBody>
      </p:sp>
      <p:sp>
        <p:nvSpPr>
          <p:cNvPr id="6" name="Content Placeholder 5">
            <a:extLst>
              <a:ext uri="{FF2B5EF4-FFF2-40B4-BE49-F238E27FC236}">
                <a16:creationId xmlns:a16="http://schemas.microsoft.com/office/drawing/2014/main" id="{9F81B813-1F68-0AD6-CC46-B5D90B25D502}"/>
              </a:ext>
            </a:extLst>
          </p:cNvPr>
          <p:cNvSpPr>
            <a:spLocks noGrp="1"/>
          </p:cNvSpPr>
          <p:nvPr>
            <p:ph idx="1"/>
          </p:nvPr>
        </p:nvSpPr>
        <p:spPr>
          <a:xfrm>
            <a:off x="677334" y="2091214"/>
            <a:ext cx="4382346" cy="2675571"/>
          </a:xfrm>
        </p:spPr>
        <p:txBody>
          <a:bodyPr>
            <a:noAutofit/>
          </a:bodyPr>
          <a:lstStyle/>
          <a:p>
            <a:r>
              <a:rPr lang="en-GB" sz="2400" dirty="0"/>
              <a:t>Create a list of necessary items, such as food, drinks, picnic mats, games, and utensils. Additionally, decide on a budget and share costs with family members.</a:t>
            </a:r>
            <a:endParaRPr lang="en-IN" sz="2400" dirty="0"/>
          </a:p>
        </p:txBody>
      </p:sp>
      <p:pic>
        <p:nvPicPr>
          <p:cNvPr id="10" name="Picture 9">
            <a:extLst>
              <a:ext uri="{FF2B5EF4-FFF2-40B4-BE49-F238E27FC236}">
                <a16:creationId xmlns:a16="http://schemas.microsoft.com/office/drawing/2014/main" id="{09C71AFF-27DA-3186-9865-77DB0CD0AD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5614" y="1198880"/>
            <a:ext cx="6003015" cy="446024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626989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C46DD-7B5C-5B7D-9706-34E65816F535}"/>
              </a:ext>
            </a:extLst>
          </p:cNvPr>
          <p:cNvSpPr>
            <a:spLocks noGrp="1"/>
          </p:cNvSpPr>
          <p:nvPr>
            <p:ph type="title"/>
          </p:nvPr>
        </p:nvSpPr>
        <p:spPr>
          <a:xfrm>
            <a:off x="748454" y="921069"/>
            <a:ext cx="3010746" cy="1056640"/>
          </a:xfrm>
        </p:spPr>
        <p:txBody>
          <a:bodyPr>
            <a:normAutofit/>
          </a:bodyPr>
          <a:lstStyle/>
          <a:p>
            <a:r>
              <a:rPr lang="en-GB" sz="5400" b="1" dirty="0"/>
              <a:t>Process:</a:t>
            </a:r>
            <a:endParaRPr lang="en-IN" sz="5400" b="1" dirty="0"/>
          </a:p>
        </p:txBody>
      </p:sp>
      <p:sp>
        <p:nvSpPr>
          <p:cNvPr id="3" name="Content Placeholder 2">
            <a:extLst>
              <a:ext uri="{FF2B5EF4-FFF2-40B4-BE49-F238E27FC236}">
                <a16:creationId xmlns:a16="http://schemas.microsoft.com/office/drawing/2014/main" id="{F14E0CD9-7FF5-85B3-3F7C-B76D1A82E3A4}"/>
              </a:ext>
            </a:extLst>
          </p:cNvPr>
          <p:cNvSpPr>
            <a:spLocks noGrp="1"/>
          </p:cNvSpPr>
          <p:nvPr>
            <p:ph idx="1"/>
          </p:nvPr>
        </p:nvSpPr>
        <p:spPr>
          <a:xfrm>
            <a:off x="748454" y="2201229"/>
            <a:ext cx="4626186" cy="3102291"/>
          </a:xfrm>
        </p:spPr>
        <p:txBody>
          <a:bodyPr>
            <a:noAutofit/>
          </a:bodyPr>
          <a:lstStyle/>
          <a:p>
            <a:r>
              <a:rPr lang="en-GB" sz="2400" dirty="0"/>
              <a:t>Think about the specific items for the picnic. What type of food should we bring? Sandwiches, snacks, or barbecue? What games or activities will we play — frisbee, badminton, or board games?</a:t>
            </a:r>
            <a:endParaRPr lang="en-IN" sz="2400" dirty="0"/>
          </a:p>
        </p:txBody>
      </p:sp>
      <p:pic>
        <p:nvPicPr>
          <p:cNvPr id="5" name="Picture 4">
            <a:extLst>
              <a:ext uri="{FF2B5EF4-FFF2-40B4-BE49-F238E27FC236}">
                <a16:creationId xmlns:a16="http://schemas.microsoft.com/office/drawing/2014/main" id="{477DA7BE-159F-50F8-2220-0F0487DE5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040" y="1300480"/>
            <a:ext cx="5961846" cy="427736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804878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20A5-9F7D-7AA5-B032-3776E0DAF326}"/>
              </a:ext>
            </a:extLst>
          </p:cNvPr>
          <p:cNvSpPr>
            <a:spLocks noGrp="1"/>
          </p:cNvSpPr>
          <p:nvPr>
            <p:ph type="title"/>
          </p:nvPr>
        </p:nvSpPr>
        <p:spPr>
          <a:xfrm>
            <a:off x="677334" y="944880"/>
            <a:ext cx="2970106" cy="1046480"/>
          </a:xfrm>
        </p:spPr>
        <p:txBody>
          <a:bodyPr>
            <a:normAutofit/>
          </a:bodyPr>
          <a:lstStyle/>
          <a:p>
            <a:r>
              <a:rPr lang="en-GB" sz="5400" b="1" dirty="0" err="1"/>
              <a:t>Analyze</a:t>
            </a:r>
            <a:r>
              <a:rPr lang="en-GB" sz="5400" b="1" dirty="0"/>
              <a:t>:</a:t>
            </a:r>
            <a:endParaRPr lang="en-IN" sz="5400" b="1" dirty="0"/>
          </a:p>
        </p:txBody>
      </p:sp>
      <p:sp>
        <p:nvSpPr>
          <p:cNvPr id="3" name="Content Placeholder 2">
            <a:extLst>
              <a:ext uri="{FF2B5EF4-FFF2-40B4-BE49-F238E27FC236}">
                <a16:creationId xmlns:a16="http://schemas.microsoft.com/office/drawing/2014/main" id="{E5FDA789-C718-B113-4C3F-341E0A31EF3F}"/>
              </a:ext>
            </a:extLst>
          </p:cNvPr>
          <p:cNvSpPr>
            <a:spLocks noGrp="1"/>
          </p:cNvSpPr>
          <p:nvPr>
            <p:ph idx="1"/>
          </p:nvPr>
        </p:nvSpPr>
        <p:spPr>
          <a:xfrm>
            <a:off x="677334" y="2143935"/>
            <a:ext cx="4991946" cy="3254691"/>
          </a:xfrm>
        </p:spPr>
        <p:txBody>
          <a:bodyPr>
            <a:normAutofit/>
          </a:bodyPr>
          <a:lstStyle/>
          <a:p>
            <a:r>
              <a:rPr lang="en-GB" sz="2400" dirty="0"/>
              <a:t>Check the weather forecast for the chosen day to avoid rain or extreme heat. Ensure that the picnic spot has shade, seating, and other amenities. Also, consider whether our food will stay fresh and suit everyone's tastes.</a:t>
            </a:r>
            <a:endParaRPr lang="en-IN" sz="2400" dirty="0"/>
          </a:p>
        </p:txBody>
      </p:sp>
      <p:pic>
        <p:nvPicPr>
          <p:cNvPr id="6" name="Picture 5">
            <a:extLst>
              <a:ext uri="{FF2B5EF4-FFF2-40B4-BE49-F238E27FC236}">
                <a16:creationId xmlns:a16="http://schemas.microsoft.com/office/drawing/2014/main" id="{8D2B2E46-090C-F40D-468F-D95E90E09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7166" y="1112363"/>
            <a:ext cx="5765519" cy="452486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395772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0B76-55F6-3836-5E0F-F2F222403EF4}"/>
              </a:ext>
            </a:extLst>
          </p:cNvPr>
          <p:cNvSpPr>
            <a:spLocks noGrp="1"/>
          </p:cNvSpPr>
          <p:nvPr>
            <p:ph type="title"/>
          </p:nvPr>
        </p:nvSpPr>
        <p:spPr>
          <a:xfrm>
            <a:off x="477520" y="1127760"/>
            <a:ext cx="2350346" cy="995680"/>
          </a:xfrm>
        </p:spPr>
        <p:txBody>
          <a:bodyPr>
            <a:normAutofit/>
          </a:bodyPr>
          <a:lstStyle/>
          <a:p>
            <a:r>
              <a:rPr lang="en-GB" sz="5400" b="1" dirty="0"/>
              <a:t>Share:</a:t>
            </a:r>
            <a:endParaRPr lang="en-IN" sz="5400" b="1" dirty="0"/>
          </a:p>
        </p:txBody>
      </p:sp>
      <p:sp>
        <p:nvSpPr>
          <p:cNvPr id="3" name="Content Placeholder 2">
            <a:extLst>
              <a:ext uri="{FF2B5EF4-FFF2-40B4-BE49-F238E27FC236}">
                <a16:creationId xmlns:a16="http://schemas.microsoft.com/office/drawing/2014/main" id="{5BF37D20-6D25-1A0E-D3CC-24159FC5E99D}"/>
              </a:ext>
            </a:extLst>
          </p:cNvPr>
          <p:cNvSpPr>
            <a:spLocks noGrp="1"/>
          </p:cNvSpPr>
          <p:nvPr>
            <p:ph idx="1"/>
          </p:nvPr>
        </p:nvSpPr>
        <p:spPr>
          <a:xfrm>
            <a:off x="477520" y="2211389"/>
            <a:ext cx="4412826" cy="2685731"/>
          </a:xfrm>
        </p:spPr>
        <p:txBody>
          <a:bodyPr>
            <a:normAutofit/>
          </a:bodyPr>
          <a:lstStyle/>
          <a:p>
            <a:r>
              <a:rPr lang="en-GB" sz="2400" dirty="0"/>
              <a:t>Share our plans with the group, assign tasks (like who will bring food, games, or essentials), and make sure everyone agrees with the plan.</a:t>
            </a:r>
            <a:endParaRPr lang="en-IN" sz="2400" dirty="0"/>
          </a:p>
        </p:txBody>
      </p:sp>
      <p:pic>
        <p:nvPicPr>
          <p:cNvPr id="7" name="Picture 6">
            <a:extLst>
              <a:ext uri="{FF2B5EF4-FFF2-40B4-BE49-F238E27FC236}">
                <a16:creationId xmlns:a16="http://schemas.microsoft.com/office/drawing/2014/main" id="{97A4EE13-5E0E-0F5B-D37A-81B8D6E1E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4604" y="1127760"/>
            <a:ext cx="6619876" cy="44196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58806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1DCD-BD8C-6569-751A-C614A8882395}"/>
              </a:ext>
            </a:extLst>
          </p:cNvPr>
          <p:cNvSpPr>
            <a:spLocks noGrp="1"/>
          </p:cNvSpPr>
          <p:nvPr>
            <p:ph type="title"/>
          </p:nvPr>
        </p:nvSpPr>
        <p:spPr>
          <a:xfrm>
            <a:off x="585894" y="1290320"/>
            <a:ext cx="1628986" cy="924560"/>
          </a:xfrm>
        </p:spPr>
        <p:txBody>
          <a:bodyPr>
            <a:normAutofit/>
          </a:bodyPr>
          <a:lstStyle/>
          <a:p>
            <a:r>
              <a:rPr lang="en-GB" sz="5400" b="1" dirty="0"/>
              <a:t>Act:</a:t>
            </a:r>
            <a:endParaRPr lang="en-IN" sz="5400" b="1" dirty="0"/>
          </a:p>
        </p:txBody>
      </p:sp>
      <p:sp>
        <p:nvSpPr>
          <p:cNvPr id="3" name="Content Placeholder 2">
            <a:extLst>
              <a:ext uri="{FF2B5EF4-FFF2-40B4-BE49-F238E27FC236}">
                <a16:creationId xmlns:a16="http://schemas.microsoft.com/office/drawing/2014/main" id="{46F9407F-4F7A-50D0-D127-0CE1C88D9EF8}"/>
              </a:ext>
            </a:extLst>
          </p:cNvPr>
          <p:cNvSpPr>
            <a:spLocks noGrp="1"/>
          </p:cNvSpPr>
          <p:nvPr>
            <p:ph idx="1"/>
          </p:nvPr>
        </p:nvSpPr>
        <p:spPr>
          <a:xfrm>
            <a:off x="585894" y="2434909"/>
            <a:ext cx="3752426" cy="1466531"/>
          </a:xfrm>
        </p:spPr>
        <p:txBody>
          <a:bodyPr>
            <a:normAutofit/>
          </a:bodyPr>
          <a:lstStyle/>
          <a:p>
            <a:r>
              <a:rPr lang="en-GB" sz="2400" dirty="0"/>
              <a:t>Gather all your items, travel to the location, and enjoy your picnic!</a:t>
            </a:r>
            <a:endParaRPr lang="en-IN" sz="2400" dirty="0"/>
          </a:p>
        </p:txBody>
      </p:sp>
      <p:pic>
        <p:nvPicPr>
          <p:cNvPr id="6" name="Picture 5">
            <a:extLst>
              <a:ext uri="{FF2B5EF4-FFF2-40B4-BE49-F238E27FC236}">
                <a16:creationId xmlns:a16="http://schemas.microsoft.com/office/drawing/2014/main" id="{6416CD08-03F6-2AA5-AEAB-9E628B47A7A0}"/>
              </a:ext>
            </a:extLst>
          </p:cNvPr>
          <p:cNvPicPr>
            <a:picLocks noChangeAspect="1"/>
          </p:cNvPicPr>
          <p:nvPr/>
        </p:nvPicPr>
        <p:blipFill>
          <a:blip r:embed="rId2">
            <a:extLst>
              <a:ext uri="{28A0092B-C50C-407E-A947-70E740481C1C}">
                <a14:useLocalDpi xmlns:a14="http://schemas.microsoft.com/office/drawing/2010/main" val="0"/>
              </a:ext>
            </a:extLst>
          </a:blip>
          <a:srcRect l="5510" t="2587" r="9340" b="-445"/>
          <a:stretch/>
        </p:blipFill>
        <p:spPr>
          <a:xfrm>
            <a:off x="4891704" y="1111211"/>
            <a:ext cx="6618423" cy="448831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8014372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188</TotalTime>
  <Words>316</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Data Analytics Process : Real World Application</vt:lpstr>
      <vt:lpstr>Data Analytics processes:</vt:lpstr>
      <vt:lpstr>Planning the Perfect Picnic</vt:lpstr>
      <vt:lpstr>Plan:</vt:lpstr>
      <vt:lpstr>Prepare:</vt:lpstr>
      <vt:lpstr>Process:</vt:lpstr>
      <vt:lpstr>Analyze:</vt:lpstr>
      <vt:lpstr>Share:</vt:lpstr>
      <vt:lp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Anindya Das</dc:creator>
  <cp:lastModifiedBy>Anindya Das</cp:lastModifiedBy>
  <cp:revision>2</cp:revision>
  <dcterms:created xsi:type="dcterms:W3CDTF">2025-01-07T10:45:46Z</dcterms:created>
  <dcterms:modified xsi:type="dcterms:W3CDTF">2025-01-07T18:35:58Z</dcterms:modified>
</cp:coreProperties>
</file>