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6" r:id="rId3"/>
    <p:sldId id="263" r:id="rId4"/>
    <p:sldId id="262" r:id="rId5"/>
    <p:sldId id="264" r:id="rId6"/>
    <p:sldId id="265" r:id="rId7"/>
    <p:sldId id="266" r:id="rId8"/>
    <p:sldId id="267" r:id="rId9"/>
    <p:sldId id="257" r:id="rId10"/>
    <p:sldId id="259" r:id="rId11"/>
    <p:sldId id="260" r:id="rId12"/>
    <p:sldId id="261" r:id="rId13"/>
    <p:sldId id="25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3/14/2025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a.wikipedia.org/wiki/Microsoft_Exce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Y4yv3pi3T293R-sB1WKlZzfUWVthGjOU/view?usp=drive_link"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D35A-A63B-0B6E-6ACD-023324A59F73}"/>
              </a:ext>
            </a:extLst>
          </p:cNvPr>
          <p:cNvSpPr>
            <a:spLocks noGrp="1"/>
          </p:cNvSpPr>
          <p:nvPr>
            <p:ph type="ctrTitle"/>
          </p:nvPr>
        </p:nvSpPr>
        <p:spPr>
          <a:xfrm>
            <a:off x="2243579" y="382036"/>
            <a:ext cx="8050492" cy="999241"/>
          </a:xfrm>
        </p:spPr>
        <p:txBody>
          <a:bodyPr>
            <a:normAutofit/>
          </a:bodyPr>
          <a:lstStyle/>
          <a:p>
            <a:r>
              <a:rPr lang="en-IN" sz="6000" dirty="0">
                <a:latin typeface="Calibri" panose="020F0502020204030204" pitchFamily="34" charset="0"/>
                <a:ea typeface="Calibri" panose="020F0502020204030204" pitchFamily="34" charset="0"/>
                <a:cs typeface="Calibri" panose="020F0502020204030204" pitchFamily="34" charset="0"/>
              </a:rPr>
              <a:t>Bank Loan Case Study</a:t>
            </a:r>
          </a:p>
        </p:txBody>
      </p:sp>
      <p:sp>
        <p:nvSpPr>
          <p:cNvPr id="3" name="Subtitle 2">
            <a:extLst>
              <a:ext uri="{FF2B5EF4-FFF2-40B4-BE49-F238E27FC236}">
                <a16:creationId xmlns:a16="http://schemas.microsoft.com/office/drawing/2014/main" id="{F8153004-B399-CF99-13D9-706B26DEE7E1}"/>
              </a:ext>
            </a:extLst>
          </p:cNvPr>
          <p:cNvSpPr>
            <a:spLocks noGrp="1"/>
          </p:cNvSpPr>
          <p:nvPr>
            <p:ph type="subTitle" idx="1"/>
          </p:nvPr>
        </p:nvSpPr>
        <p:spPr>
          <a:xfrm>
            <a:off x="8135330" y="1244838"/>
            <a:ext cx="2064472" cy="545756"/>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Final Project-2</a:t>
            </a:r>
          </a:p>
        </p:txBody>
      </p:sp>
      <p:pic>
        <p:nvPicPr>
          <p:cNvPr id="5" name="Picture 4">
            <a:extLst>
              <a:ext uri="{FF2B5EF4-FFF2-40B4-BE49-F238E27FC236}">
                <a16:creationId xmlns:a16="http://schemas.microsoft.com/office/drawing/2014/main" id="{940341DF-FB9D-405E-BA90-48646532E2D6}"/>
              </a:ext>
            </a:extLst>
          </p:cNvPr>
          <p:cNvPicPr>
            <a:picLocks noChangeAspect="1"/>
          </p:cNvPicPr>
          <p:nvPr/>
        </p:nvPicPr>
        <p:blipFill>
          <a:blip r:embed="rId2"/>
          <a:stretch>
            <a:fillRect/>
          </a:stretch>
        </p:blipFill>
        <p:spPr>
          <a:xfrm>
            <a:off x="565607" y="1790594"/>
            <a:ext cx="7741593" cy="4845876"/>
          </a:xfrm>
          <a:prstGeom prst="rect">
            <a:avLst/>
          </a:prstGeom>
        </p:spPr>
      </p:pic>
      <p:sp>
        <p:nvSpPr>
          <p:cNvPr id="6" name="Subtitle 2">
            <a:extLst>
              <a:ext uri="{FF2B5EF4-FFF2-40B4-BE49-F238E27FC236}">
                <a16:creationId xmlns:a16="http://schemas.microsoft.com/office/drawing/2014/main" id="{BD0832B2-8483-526D-7112-1B9551308C59}"/>
              </a:ext>
            </a:extLst>
          </p:cNvPr>
          <p:cNvSpPr txBox="1">
            <a:spLocks/>
          </p:cNvSpPr>
          <p:nvPr/>
        </p:nvSpPr>
        <p:spPr>
          <a:xfrm>
            <a:off x="8135330" y="5793269"/>
            <a:ext cx="2421597" cy="545756"/>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GB" dirty="0">
                <a:latin typeface="Calibri" panose="020F0502020204030204" pitchFamily="34" charset="0"/>
                <a:ea typeface="Calibri" panose="020F0502020204030204" pitchFamily="34" charset="0"/>
                <a:cs typeface="Calibri" panose="020F0502020204030204" pitchFamily="34" charset="0"/>
              </a:rPr>
              <a:t>B</a:t>
            </a:r>
            <a:r>
              <a:rPr lang="en-IN" dirty="0">
                <a:latin typeface="Calibri" panose="020F0502020204030204" pitchFamily="34" charset="0"/>
                <a:ea typeface="Calibri" panose="020F0502020204030204" pitchFamily="34" charset="0"/>
                <a:cs typeface="Calibri" panose="020F0502020204030204" pitchFamily="34" charset="0"/>
              </a:rPr>
              <a:t>y - Anindya Das</a:t>
            </a:r>
          </a:p>
        </p:txBody>
      </p:sp>
    </p:spTree>
    <p:extLst>
      <p:ext uri="{BB962C8B-B14F-4D97-AF65-F5344CB8AC3E}">
        <p14:creationId xmlns:p14="http://schemas.microsoft.com/office/powerpoint/2010/main" val="1499319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421108-0B91-895F-C5C3-973393EF2615}"/>
              </a:ext>
            </a:extLst>
          </p:cNvPr>
          <p:cNvSpPr>
            <a:spLocks noGrp="1"/>
          </p:cNvSpPr>
          <p:nvPr>
            <p:ph type="subTitle" idx="1"/>
          </p:nvPr>
        </p:nvSpPr>
        <p:spPr>
          <a:xfrm>
            <a:off x="1001379" y="1273615"/>
            <a:ext cx="10329640" cy="3948834"/>
          </a:xfrm>
        </p:spPr>
        <p:txBody>
          <a:bodyPr>
            <a:noAutofit/>
          </a:bodyPr>
          <a:lstStyle/>
          <a:p>
            <a:pPr marL="457200" indent="-457200" algn="l">
              <a:buFont typeface="Wingdings" panose="05000000000000000000" pitchFamily="2" charset="2"/>
              <a:buChar char="q"/>
            </a:pPr>
            <a:r>
              <a:rPr lang="en-GB" sz="3200" b="1" dirty="0">
                <a:solidFill>
                  <a:srgbClr val="FFC000"/>
                </a:solidFill>
                <a:latin typeface="Calibri" panose="020F0502020204030204" pitchFamily="34" charset="0"/>
                <a:ea typeface="Calibri" panose="020F0502020204030204" pitchFamily="34" charset="0"/>
                <a:cs typeface="Calibri" panose="020F0502020204030204" pitchFamily="34" charset="0"/>
              </a:rPr>
              <a:t>Perform Univariate, Segmented Univariate, and Bivariate Analysis: </a:t>
            </a:r>
            <a:r>
              <a:rPr lang="en-GB" sz="2000" dirty="0">
                <a:latin typeface="Calibri" panose="020F0502020204030204" pitchFamily="34" charset="0"/>
                <a:ea typeface="Calibri" panose="020F0502020204030204" pitchFamily="34" charset="0"/>
                <a:cs typeface="Calibri" panose="020F0502020204030204" pitchFamily="34" charset="0"/>
              </a:rPr>
              <a:t>To gain insights into the driving factors of loan default, it is important to conduct various analyses on consumer and loan attributes.</a:t>
            </a:r>
          </a:p>
          <a:p>
            <a:pPr algn="l"/>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GB" sz="2000" b="1" dirty="0">
                <a:solidFill>
                  <a:srgbClr val="FFC000"/>
                </a:solidFill>
                <a:latin typeface="Calibri" panose="020F0502020204030204" pitchFamily="34" charset="0"/>
                <a:ea typeface="Calibri" panose="020F0502020204030204" pitchFamily="34" charset="0"/>
                <a:cs typeface="Calibri" panose="020F0502020204030204" pitchFamily="34" charset="0"/>
              </a:rPr>
              <a:t>Task: </a:t>
            </a:r>
            <a:r>
              <a:rPr lang="en-GB" sz="2000" dirty="0">
                <a:latin typeface="Calibri" panose="020F0502020204030204" pitchFamily="34" charset="0"/>
                <a:ea typeface="Calibri" panose="020F0502020204030204" pitchFamily="34" charset="0"/>
                <a:cs typeface="Calibri" panose="020F0502020204030204" pitchFamily="34" charset="0"/>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571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A3748C-5D1C-E153-86E5-1BBDCD57DF40}"/>
              </a:ext>
            </a:extLst>
          </p:cNvPr>
          <p:cNvPicPr>
            <a:picLocks noChangeAspect="1"/>
          </p:cNvPicPr>
          <p:nvPr/>
        </p:nvPicPr>
        <p:blipFill>
          <a:blip r:embed="rId2"/>
          <a:stretch>
            <a:fillRect/>
          </a:stretch>
        </p:blipFill>
        <p:spPr>
          <a:xfrm>
            <a:off x="450577" y="1553811"/>
            <a:ext cx="3984109" cy="3750375"/>
          </a:xfrm>
          <a:prstGeom prst="rect">
            <a:avLst/>
          </a:prstGeom>
        </p:spPr>
      </p:pic>
      <p:pic>
        <p:nvPicPr>
          <p:cNvPr id="6" name="Picture 5">
            <a:extLst>
              <a:ext uri="{FF2B5EF4-FFF2-40B4-BE49-F238E27FC236}">
                <a16:creationId xmlns:a16="http://schemas.microsoft.com/office/drawing/2014/main" id="{C3F1465C-D50F-A85F-D785-A99B95F90A14}"/>
              </a:ext>
            </a:extLst>
          </p:cNvPr>
          <p:cNvPicPr>
            <a:picLocks noChangeAspect="1"/>
          </p:cNvPicPr>
          <p:nvPr/>
        </p:nvPicPr>
        <p:blipFill>
          <a:blip r:embed="rId3"/>
          <a:stretch>
            <a:fillRect/>
          </a:stretch>
        </p:blipFill>
        <p:spPr>
          <a:xfrm>
            <a:off x="4939878" y="1738007"/>
            <a:ext cx="6801545" cy="3381984"/>
          </a:xfrm>
          <a:prstGeom prst="rect">
            <a:avLst/>
          </a:prstGeom>
        </p:spPr>
      </p:pic>
    </p:spTree>
    <p:extLst>
      <p:ext uri="{BB962C8B-B14F-4D97-AF65-F5344CB8AC3E}">
        <p14:creationId xmlns:p14="http://schemas.microsoft.com/office/powerpoint/2010/main" val="41106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FF2C2-CB93-0FA0-2327-8BA97B0C59AB}"/>
              </a:ext>
            </a:extLst>
          </p:cNvPr>
          <p:cNvPicPr>
            <a:picLocks noChangeAspect="1"/>
          </p:cNvPicPr>
          <p:nvPr/>
        </p:nvPicPr>
        <p:blipFill>
          <a:blip r:embed="rId2"/>
          <a:stretch>
            <a:fillRect/>
          </a:stretch>
        </p:blipFill>
        <p:spPr>
          <a:xfrm>
            <a:off x="169682" y="1168262"/>
            <a:ext cx="4126230" cy="4325758"/>
          </a:xfrm>
          <a:prstGeom prst="rect">
            <a:avLst/>
          </a:prstGeom>
        </p:spPr>
      </p:pic>
      <p:pic>
        <p:nvPicPr>
          <p:cNvPr id="6" name="Picture 5">
            <a:extLst>
              <a:ext uri="{FF2B5EF4-FFF2-40B4-BE49-F238E27FC236}">
                <a16:creationId xmlns:a16="http://schemas.microsoft.com/office/drawing/2014/main" id="{77C98124-3FFB-5850-3D46-2ACE429D6FC1}"/>
              </a:ext>
            </a:extLst>
          </p:cNvPr>
          <p:cNvPicPr>
            <a:picLocks noChangeAspect="1"/>
          </p:cNvPicPr>
          <p:nvPr/>
        </p:nvPicPr>
        <p:blipFill>
          <a:blip r:embed="rId3"/>
          <a:stretch>
            <a:fillRect/>
          </a:stretch>
        </p:blipFill>
        <p:spPr>
          <a:xfrm>
            <a:off x="4512729" y="1407686"/>
            <a:ext cx="7327337" cy="3846909"/>
          </a:xfrm>
          <a:prstGeom prst="rect">
            <a:avLst/>
          </a:prstGeom>
        </p:spPr>
      </p:pic>
    </p:spTree>
    <p:extLst>
      <p:ext uri="{BB962C8B-B14F-4D97-AF65-F5344CB8AC3E}">
        <p14:creationId xmlns:p14="http://schemas.microsoft.com/office/powerpoint/2010/main" val="115612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350A-D10F-2341-612D-85CEB1201982}"/>
              </a:ext>
            </a:extLst>
          </p:cNvPr>
          <p:cNvPicPr>
            <a:picLocks noChangeAspect="1"/>
          </p:cNvPicPr>
          <p:nvPr/>
        </p:nvPicPr>
        <p:blipFill>
          <a:blip r:embed="rId2"/>
          <a:stretch>
            <a:fillRect/>
          </a:stretch>
        </p:blipFill>
        <p:spPr>
          <a:xfrm>
            <a:off x="293212" y="1230533"/>
            <a:ext cx="3317254" cy="4697232"/>
          </a:xfrm>
          <a:prstGeom prst="rect">
            <a:avLst/>
          </a:prstGeom>
        </p:spPr>
      </p:pic>
      <p:pic>
        <p:nvPicPr>
          <p:cNvPr id="6" name="Picture 5">
            <a:extLst>
              <a:ext uri="{FF2B5EF4-FFF2-40B4-BE49-F238E27FC236}">
                <a16:creationId xmlns:a16="http://schemas.microsoft.com/office/drawing/2014/main" id="{A6479A2C-27C1-6C77-3B46-6B5201D2A10E}"/>
              </a:ext>
            </a:extLst>
          </p:cNvPr>
          <p:cNvPicPr>
            <a:picLocks noChangeAspect="1"/>
          </p:cNvPicPr>
          <p:nvPr/>
        </p:nvPicPr>
        <p:blipFill>
          <a:blip r:embed="rId3"/>
          <a:stretch>
            <a:fillRect/>
          </a:stretch>
        </p:blipFill>
        <p:spPr>
          <a:xfrm>
            <a:off x="3832552" y="1511642"/>
            <a:ext cx="8066236" cy="4135014"/>
          </a:xfrm>
          <a:prstGeom prst="rect">
            <a:avLst/>
          </a:prstGeom>
        </p:spPr>
      </p:pic>
    </p:spTree>
    <p:extLst>
      <p:ext uri="{BB962C8B-B14F-4D97-AF65-F5344CB8AC3E}">
        <p14:creationId xmlns:p14="http://schemas.microsoft.com/office/powerpoint/2010/main" val="53569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3A8785-2E6C-47F2-4BEF-3384BAB4572B}"/>
              </a:ext>
            </a:extLst>
          </p:cNvPr>
          <p:cNvSpPr txBox="1"/>
          <p:nvPr/>
        </p:nvSpPr>
        <p:spPr>
          <a:xfrm>
            <a:off x="897904" y="611553"/>
            <a:ext cx="10536810" cy="2431435"/>
          </a:xfrm>
          <a:prstGeom prst="rect">
            <a:avLst/>
          </a:prstGeom>
          <a:noFill/>
        </p:spPr>
        <p:txBody>
          <a:bodyPr wrap="square">
            <a:spAutoFit/>
          </a:bodyPr>
          <a:lstStyle/>
          <a:p>
            <a:pPr marL="342900" indent="-342900">
              <a:buFont typeface="Wingdings" panose="05000000000000000000" pitchFamily="2" charset="2"/>
              <a:buChar char="q"/>
            </a:pPr>
            <a:r>
              <a:rPr lang="en-GB" sz="2000"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GB" sz="3200" b="1" dirty="0">
                <a:solidFill>
                  <a:srgbClr val="FFC000"/>
                </a:solidFill>
                <a:latin typeface="Calibri" panose="020F0502020204030204" pitchFamily="34" charset="0"/>
                <a:ea typeface="Calibri" panose="020F0502020204030204" pitchFamily="34" charset="0"/>
                <a:cs typeface="Calibri" panose="020F0502020204030204" pitchFamily="34" charset="0"/>
              </a:rPr>
              <a:t>Identify Top Correlations for Different Scenarios: </a:t>
            </a:r>
            <a:r>
              <a:rPr lang="en-GB" sz="2000" dirty="0">
                <a:latin typeface="Calibri" panose="020F0502020204030204" pitchFamily="34" charset="0"/>
                <a:ea typeface="Calibri" panose="020F0502020204030204" pitchFamily="34" charset="0"/>
                <a:cs typeface="Calibri" panose="020F0502020204030204" pitchFamily="34" charset="0"/>
              </a:rPr>
              <a:t>Understanding the correlation between variables and the target variable can provide insights into strong indicators of loan default.</a:t>
            </a: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GB" sz="2000" b="1" dirty="0">
                <a:solidFill>
                  <a:srgbClr val="FFC000"/>
                </a:solidFill>
                <a:latin typeface="Calibri" panose="020F0502020204030204" pitchFamily="34" charset="0"/>
                <a:ea typeface="Calibri" panose="020F0502020204030204" pitchFamily="34" charset="0"/>
                <a:cs typeface="Calibri" panose="020F0502020204030204" pitchFamily="34" charset="0"/>
              </a:rPr>
              <a:t>Task: </a:t>
            </a:r>
            <a:r>
              <a:rPr lang="en-GB" sz="2000" dirty="0">
                <a:latin typeface="Calibri" panose="020F0502020204030204" pitchFamily="34" charset="0"/>
                <a:ea typeface="Calibri" panose="020F0502020204030204" pitchFamily="34" charset="0"/>
                <a:cs typeface="Calibri" panose="020F0502020204030204" pitchFamily="34" charset="0"/>
              </a:rPr>
              <a:t>Segment the dataset based on different scenarios (e.g., clients with payment difficulties and all other cases) and identify the top correlations for each segmented data using Excel functions.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E41166E-FC77-4938-D23A-4D4724EC51DC}"/>
              </a:ext>
            </a:extLst>
          </p:cNvPr>
          <p:cNvPicPr>
            <a:picLocks noChangeAspect="1"/>
          </p:cNvPicPr>
          <p:nvPr/>
        </p:nvPicPr>
        <p:blipFill>
          <a:blip r:embed="rId2"/>
          <a:stretch>
            <a:fillRect/>
          </a:stretch>
        </p:blipFill>
        <p:spPr>
          <a:xfrm>
            <a:off x="303577" y="3429000"/>
            <a:ext cx="11584845" cy="2266552"/>
          </a:xfrm>
          <a:prstGeom prst="rect">
            <a:avLst/>
          </a:prstGeom>
        </p:spPr>
      </p:pic>
    </p:spTree>
    <p:extLst>
      <p:ext uri="{BB962C8B-B14F-4D97-AF65-F5344CB8AC3E}">
        <p14:creationId xmlns:p14="http://schemas.microsoft.com/office/powerpoint/2010/main" val="1542071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E68C64-D8E5-6376-0C4B-FC2ED35894A5}"/>
              </a:ext>
            </a:extLst>
          </p:cNvPr>
          <p:cNvSpPr txBox="1"/>
          <p:nvPr/>
        </p:nvSpPr>
        <p:spPr>
          <a:xfrm>
            <a:off x="4448665" y="399794"/>
            <a:ext cx="2828827" cy="1107996"/>
          </a:xfrm>
          <a:prstGeom prst="rect">
            <a:avLst/>
          </a:prstGeom>
          <a:noFill/>
        </p:spPr>
        <p:txBody>
          <a:bodyPr wrap="square">
            <a:spAutoFit/>
          </a:bodyPr>
          <a:lstStyle/>
          <a:p>
            <a:r>
              <a:rPr lang="en-GB" sz="6600" b="1" dirty="0">
                <a:solidFill>
                  <a:srgbClr val="FFC000"/>
                </a:solidFill>
                <a:latin typeface="Calibri" panose="020F0502020204030204" pitchFamily="34" charset="0"/>
                <a:ea typeface="Calibri" panose="020F0502020204030204" pitchFamily="34" charset="0"/>
                <a:cs typeface="Calibri" panose="020F0502020204030204" pitchFamily="34" charset="0"/>
              </a:rPr>
              <a:t>R</a:t>
            </a:r>
            <a:r>
              <a:rPr lang="en-IN" sz="6600" b="1" dirty="0">
                <a:solidFill>
                  <a:srgbClr val="FFC000"/>
                </a:solidFill>
                <a:latin typeface="Calibri" panose="020F0502020204030204" pitchFamily="34" charset="0"/>
                <a:ea typeface="Calibri" panose="020F0502020204030204" pitchFamily="34" charset="0"/>
                <a:cs typeface="Calibri" panose="020F0502020204030204" pitchFamily="34" charset="0"/>
              </a:rPr>
              <a:t>ESULT</a:t>
            </a:r>
          </a:p>
        </p:txBody>
      </p:sp>
      <p:sp>
        <p:nvSpPr>
          <p:cNvPr id="7" name="TextBox 6">
            <a:extLst>
              <a:ext uri="{FF2B5EF4-FFF2-40B4-BE49-F238E27FC236}">
                <a16:creationId xmlns:a16="http://schemas.microsoft.com/office/drawing/2014/main" id="{734D267F-D86A-0A63-EA5F-893B86E32932}"/>
              </a:ext>
            </a:extLst>
          </p:cNvPr>
          <p:cNvSpPr txBox="1"/>
          <p:nvPr/>
        </p:nvSpPr>
        <p:spPr>
          <a:xfrm>
            <a:off x="1290686" y="1599210"/>
            <a:ext cx="9763812" cy="4353499"/>
          </a:xfrm>
          <a:prstGeom prst="rect">
            <a:avLst/>
          </a:prstGeom>
          <a:noFill/>
        </p:spPr>
        <p:txBody>
          <a:bodyPr wrap="square">
            <a:spAutoFit/>
          </a:bodyPr>
          <a:lstStyle/>
          <a:p>
            <a:r>
              <a:rPr lang="en-GB" sz="2000" dirty="0">
                <a:latin typeface="Calibri" panose="020F0502020204030204" pitchFamily="34" charset="0"/>
                <a:ea typeface="Calibri" panose="020F0502020204030204" pitchFamily="34" charset="0"/>
                <a:cs typeface="Calibri" panose="020F0502020204030204" pitchFamily="34" charset="0"/>
              </a:rPr>
              <a:t>This project helps in handling the large datasets. How exploratory data analysis can be applied to large datasets. When dealing with the large datasets it is also important to select only those columns which are extremely useful to our analysis. Finding correlations columns can become very convenient while dealing with large datasets as it saves time selecting which columns should be considered for analysis. The project also helps in understanding the various terminologies used in the banking domain. The insight drawn from the project are as follows:</a:t>
            </a: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50000"/>
              </a:lnSpc>
              <a:buFont typeface="+mj-lt"/>
              <a:buAutoNum type="arabicPeriod"/>
            </a:pPr>
            <a:r>
              <a:rPr lang="en-GB" sz="2000" dirty="0">
                <a:latin typeface="Calibri" panose="020F0502020204030204" pitchFamily="34" charset="0"/>
                <a:ea typeface="Calibri" panose="020F0502020204030204" pitchFamily="34" charset="0"/>
                <a:cs typeface="Calibri" panose="020F0502020204030204" pitchFamily="34" charset="0"/>
              </a:rPr>
              <a:t>Applicants drawing higher income were offered higher loan amount by the bank.</a:t>
            </a:r>
          </a:p>
          <a:p>
            <a:pPr marL="457200" indent="-457200">
              <a:lnSpc>
                <a:spcPct val="150000"/>
              </a:lnSpc>
              <a:buFont typeface="+mj-lt"/>
              <a:buAutoNum type="arabicPeriod"/>
            </a:pPr>
            <a:r>
              <a:rPr lang="en-GB" sz="2000" dirty="0">
                <a:latin typeface="Calibri" panose="020F0502020204030204" pitchFamily="34" charset="0"/>
                <a:ea typeface="Calibri" panose="020F0502020204030204" pitchFamily="34" charset="0"/>
                <a:cs typeface="Calibri" panose="020F0502020204030204" pitchFamily="34" charset="0"/>
              </a:rPr>
              <a:t>Majority of applicants drawn an income range between 1 Lacs – 1.5 Lacs, also the defaults drawn income between the same range.</a:t>
            </a:r>
          </a:p>
          <a:p>
            <a:pPr marL="457200" indent="-457200">
              <a:lnSpc>
                <a:spcPct val="150000"/>
              </a:lnSpc>
              <a:buFont typeface="+mj-lt"/>
              <a:buAutoNum type="arabicPeriod"/>
            </a:pPr>
            <a:r>
              <a:rPr lang="en-GB" sz="2000" dirty="0">
                <a:latin typeface="Calibri" panose="020F0502020204030204" pitchFamily="34" charset="0"/>
                <a:ea typeface="Calibri" panose="020F0502020204030204" pitchFamily="34" charset="0"/>
                <a:cs typeface="Calibri" panose="020F0502020204030204" pitchFamily="34" charset="0"/>
              </a:rPr>
              <a:t>Majority of applicants were offered loans in the credit range of 9 Lacs and above.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8726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6489F1-FE06-B36E-1C8E-3A906D89B6DC}"/>
              </a:ext>
            </a:extLst>
          </p:cNvPr>
          <p:cNvSpPr txBox="1"/>
          <p:nvPr/>
        </p:nvSpPr>
        <p:spPr>
          <a:xfrm>
            <a:off x="3769935" y="2828835"/>
            <a:ext cx="5411771" cy="1200329"/>
          </a:xfrm>
          <a:prstGeom prst="rect">
            <a:avLst/>
          </a:prstGeom>
          <a:noFill/>
        </p:spPr>
        <p:txBody>
          <a:bodyPr wrap="square">
            <a:spAutoFit/>
          </a:bodyPr>
          <a:lstStyle/>
          <a:p>
            <a:r>
              <a:rPr lang="en-GB" sz="7200" b="1" dirty="0">
                <a:solidFill>
                  <a:srgbClr val="FFC000"/>
                </a:solidFill>
                <a:latin typeface="Calibri" panose="020F0502020204030204" pitchFamily="34" charset="0"/>
                <a:ea typeface="Calibri" panose="020F0502020204030204" pitchFamily="34" charset="0"/>
                <a:cs typeface="Calibri" panose="020F0502020204030204" pitchFamily="34" charset="0"/>
              </a:rPr>
              <a:t>THANK YOU!</a:t>
            </a:r>
            <a:endParaRPr lang="en-IN" sz="7200" b="1"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39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8EB7-DDDE-63D9-3EF2-AB9B6978ABEC}"/>
              </a:ext>
            </a:extLst>
          </p:cNvPr>
          <p:cNvSpPr>
            <a:spLocks noGrp="1"/>
          </p:cNvSpPr>
          <p:nvPr>
            <p:ph type="ctrTitle"/>
          </p:nvPr>
        </p:nvSpPr>
        <p:spPr>
          <a:xfrm>
            <a:off x="2692421" y="518474"/>
            <a:ext cx="6979480" cy="842177"/>
          </a:xfrm>
        </p:spPr>
        <p:txBody>
          <a:bodyPr>
            <a:noAutofit/>
          </a:bodyPr>
          <a:lstStyle/>
          <a:p>
            <a:r>
              <a:rPr lang="en-IN" sz="5400" dirty="0">
                <a:solidFill>
                  <a:srgbClr val="FFC000"/>
                </a:solidFill>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Subtitle 2">
            <a:extLst>
              <a:ext uri="{FF2B5EF4-FFF2-40B4-BE49-F238E27FC236}">
                <a16:creationId xmlns:a16="http://schemas.microsoft.com/office/drawing/2014/main" id="{2D1737E4-1BCA-C97D-4193-160E47A9DA9F}"/>
              </a:ext>
            </a:extLst>
          </p:cNvPr>
          <p:cNvSpPr>
            <a:spLocks noGrp="1"/>
          </p:cNvSpPr>
          <p:nvPr>
            <p:ph type="subTitle" idx="1"/>
          </p:nvPr>
        </p:nvSpPr>
        <p:spPr>
          <a:xfrm>
            <a:off x="1389700" y="1612982"/>
            <a:ext cx="9584922" cy="1655762"/>
          </a:xfrm>
        </p:spPr>
        <p:txBody>
          <a:bodyPr>
            <a:normAutofit/>
          </a:bodyPr>
          <a:lstStyle/>
          <a:p>
            <a:pPr algn="l"/>
            <a:r>
              <a:rPr lang="en-GB" sz="1800" dirty="0">
                <a:latin typeface="Calibri" panose="020F0502020204030204" pitchFamily="34" charset="0"/>
                <a:ea typeface="Calibri" panose="020F0502020204030204" pitchFamily="34" charset="0"/>
                <a:cs typeface="Calibri" panose="020F0502020204030204" pitchFamily="34" charset="0"/>
              </a:rPr>
              <a:t>This project aims at </a:t>
            </a:r>
            <a:r>
              <a:rPr lang="en-GB" sz="1800" dirty="0" err="1">
                <a:latin typeface="Calibri" panose="020F0502020204030204" pitchFamily="34" charset="0"/>
                <a:ea typeface="Calibri" panose="020F0502020204030204" pitchFamily="34" charset="0"/>
                <a:cs typeface="Calibri" panose="020F0502020204030204" pitchFamily="34" charset="0"/>
              </a:rPr>
              <a:t>analyzing</a:t>
            </a:r>
            <a:r>
              <a:rPr lang="en-GB" sz="1800" dirty="0">
                <a:latin typeface="Calibri" panose="020F0502020204030204" pitchFamily="34" charset="0"/>
                <a:ea typeface="Calibri" panose="020F0502020204030204" pitchFamily="34" charset="0"/>
                <a:cs typeface="Calibri" panose="020F0502020204030204" pitchFamily="34" charset="0"/>
              </a:rPr>
              <a:t> the risk appetite of banks. When the company receives a loan application, the company must decide for loan approval based on the applicant’s profile. Two types of risks are associated with the bank’s decision: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31C0653-D343-2860-F661-4A8A110A9A76}"/>
              </a:ext>
            </a:extLst>
          </p:cNvPr>
          <p:cNvSpPr txBox="1"/>
          <p:nvPr/>
        </p:nvSpPr>
        <p:spPr>
          <a:xfrm>
            <a:off x="1349872" y="2714746"/>
            <a:ext cx="9254984" cy="646331"/>
          </a:xfrm>
          <a:prstGeom prst="rect">
            <a:avLst/>
          </a:prstGeom>
          <a:noFill/>
        </p:spPr>
        <p:txBody>
          <a:bodyPr wrap="square">
            <a:spAutoFit/>
          </a:bodyPr>
          <a:lstStyle/>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If the applicant can repay the loan but is not approved, the company loses business.</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If the applicant cannot repay the loan and is approved, the company faces a financial loss.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D015FC5-10B3-255A-3588-D97771105DD9}"/>
              </a:ext>
            </a:extLst>
          </p:cNvPr>
          <p:cNvSpPr txBox="1"/>
          <p:nvPr/>
        </p:nvSpPr>
        <p:spPr>
          <a:xfrm>
            <a:off x="1303539" y="3555925"/>
            <a:ext cx="9584922" cy="646331"/>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The data given contains the information about the loan application at the time of applying for the loan. It contains two types of scenarios: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CCEE7EF-1F6C-89CA-BE27-4215264102B2}"/>
              </a:ext>
            </a:extLst>
          </p:cNvPr>
          <p:cNvSpPr txBox="1"/>
          <p:nvPr/>
        </p:nvSpPr>
        <p:spPr>
          <a:xfrm>
            <a:off x="1349872" y="4321688"/>
            <a:ext cx="9492256" cy="923330"/>
          </a:xfrm>
          <a:prstGeom prst="rect">
            <a:avLst/>
          </a:prstGeom>
          <a:noFill/>
        </p:spPr>
        <p:txBody>
          <a:bodyPr wrap="square">
            <a:spAutoFit/>
          </a:bodyPr>
          <a:lstStyle/>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The client with payment difficulties: he/she had late payment more than X days on at least one of the first Y instalments of the loan in our sample.</a:t>
            </a:r>
          </a:p>
          <a:p>
            <a:pPr marL="342900" indent="-342900">
              <a:buFont typeface="+mj-lt"/>
              <a:buAutoNum type="arabicPeriod"/>
            </a:pPr>
            <a:r>
              <a:rPr lang="en-GB" dirty="0">
                <a:latin typeface="Calibri" panose="020F0502020204030204" pitchFamily="34" charset="0"/>
                <a:ea typeface="Calibri" panose="020F0502020204030204" pitchFamily="34" charset="0"/>
                <a:cs typeface="Calibri" panose="020F0502020204030204" pitchFamily="34" charset="0"/>
              </a:rPr>
              <a:t>• All other cases: All other cases when the payment is paid on time.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11A6290-8F4C-DAD8-4BEA-278BD1281AA7}"/>
              </a:ext>
            </a:extLst>
          </p:cNvPr>
          <p:cNvSpPr txBox="1"/>
          <p:nvPr/>
        </p:nvSpPr>
        <p:spPr>
          <a:xfrm>
            <a:off x="1271071" y="5323863"/>
            <a:ext cx="9703552" cy="1200329"/>
          </a:xfrm>
          <a:prstGeom prst="rect">
            <a:avLst/>
          </a:prstGeom>
          <a:noFill/>
        </p:spPr>
        <p:txBody>
          <a:bodyPr wrap="square">
            <a:spAutoFit/>
          </a:bodyPr>
          <a:lstStyle/>
          <a:p>
            <a:r>
              <a:rPr lang="en-GB" dirty="0">
                <a:latin typeface="Calibri" panose="020F0502020204030204" pitchFamily="34" charset="0"/>
                <a:ea typeface="Calibri" panose="020F0502020204030204" pitchFamily="34" charset="0"/>
                <a:cs typeface="Calibri" panose="020F0502020204030204" pitchFamily="34" charset="0"/>
              </a:rPr>
              <a:t>Based on the scenarios a detailed analysis must be conducted and insights needs to be drawn to help bank identify the pattern which may be used for taking actions such as denying the loan, reducing the amount of loan, lending (too risky applicants) at a higher interest rate, etc. This will ensure that the consumers capable of repaying the loan are not rejected.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4468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FC183-BBDC-AE42-A25B-B633D68E9B8E}"/>
              </a:ext>
            </a:extLst>
          </p:cNvPr>
          <p:cNvSpPr>
            <a:spLocks noGrp="1"/>
          </p:cNvSpPr>
          <p:nvPr>
            <p:ph type="ctrTitle"/>
          </p:nvPr>
        </p:nvSpPr>
        <p:spPr>
          <a:xfrm>
            <a:off x="3914262" y="870621"/>
            <a:ext cx="3834570" cy="813897"/>
          </a:xfrm>
        </p:spPr>
        <p:txBody>
          <a:bodyPr>
            <a:noAutofit/>
          </a:bodyPr>
          <a:lstStyle/>
          <a:p>
            <a:r>
              <a:rPr lang="en-IN" sz="5400" dirty="0">
                <a:solidFill>
                  <a:srgbClr val="FFC000"/>
                </a:solidFill>
                <a:latin typeface="Calibri" panose="020F0502020204030204" pitchFamily="34" charset="0"/>
                <a:ea typeface="Calibri" panose="020F0502020204030204" pitchFamily="34" charset="0"/>
                <a:cs typeface="Calibri" panose="020F0502020204030204" pitchFamily="34" charset="0"/>
              </a:rPr>
              <a:t>APPROACH</a:t>
            </a:r>
          </a:p>
        </p:txBody>
      </p:sp>
      <p:sp>
        <p:nvSpPr>
          <p:cNvPr id="3" name="Subtitle 2">
            <a:extLst>
              <a:ext uri="{FF2B5EF4-FFF2-40B4-BE49-F238E27FC236}">
                <a16:creationId xmlns:a16="http://schemas.microsoft.com/office/drawing/2014/main" id="{079967ED-9F75-2A61-FFA8-9CDEC967F0EE}"/>
              </a:ext>
            </a:extLst>
          </p:cNvPr>
          <p:cNvSpPr>
            <a:spLocks noGrp="1"/>
          </p:cNvSpPr>
          <p:nvPr>
            <p:ph type="subTitle" idx="1"/>
          </p:nvPr>
        </p:nvSpPr>
        <p:spPr>
          <a:xfrm>
            <a:off x="1453867" y="2010265"/>
            <a:ext cx="9443519" cy="3826285"/>
          </a:xfrm>
        </p:spPr>
        <p:txBody>
          <a:bodyPr>
            <a:noAutofit/>
          </a:bodyPr>
          <a:lstStyle/>
          <a:p>
            <a:pPr algn="l"/>
            <a:r>
              <a:rPr lang="en-GB" sz="2000" dirty="0">
                <a:latin typeface="Calibri" panose="020F0502020204030204" pitchFamily="34" charset="0"/>
                <a:ea typeface="Calibri" panose="020F0502020204030204" pitchFamily="34" charset="0"/>
                <a:cs typeface="Calibri" panose="020F0502020204030204" pitchFamily="34" charset="0"/>
              </a:rPr>
              <a:t>I have used COUNTA function to count the total rows in each column. After that I have found the percentage of null values in each column using the formula 1- (Total Row Counts for each columns / Total Row Counts). After that I have removed all the columns having null value percentages more than 30%. For column having less than 30% null value percentages I have done mean, median and mode imputations for the missing values for columns having null value percentages less than 30%. I have also found the outliers using interquartile range method considering relevant columns. After going through each column description, I have kept only relevant columns to bring out the insights. The columns having days are converted in to years by simply dividing the days by 365.Click on the below link to open the excel file. The excel file contain all the analysis.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8053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1E03-D92F-6D80-B645-0B05E6311698}"/>
              </a:ext>
            </a:extLst>
          </p:cNvPr>
          <p:cNvSpPr>
            <a:spLocks noGrp="1"/>
          </p:cNvSpPr>
          <p:nvPr>
            <p:ph type="ctrTitle"/>
          </p:nvPr>
        </p:nvSpPr>
        <p:spPr>
          <a:xfrm>
            <a:off x="3205113" y="942532"/>
            <a:ext cx="5392134" cy="798921"/>
          </a:xfrm>
        </p:spPr>
        <p:txBody>
          <a:bodyPr>
            <a:noAutofit/>
          </a:bodyPr>
          <a:lstStyle/>
          <a:p>
            <a:br>
              <a:rPr lang="en-IN" sz="5400" dirty="0">
                <a:latin typeface="Calibri" panose="020F0502020204030204" pitchFamily="34" charset="0"/>
                <a:ea typeface="Calibri" panose="020F0502020204030204" pitchFamily="34" charset="0"/>
                <a:cs typeface="Calibri" panose="020F0502020204030204" pitchFamily="34" charset="0"/>
              </a:rPr>
            </a:br>
            <a:r>
              <a:rPr lang="en-IN" sz="5400" dirty="0">
                <a:solidFill>
                  <a:srgbClr val="FFC000"/>
                </a:solidFill>
                <a:latin typeface="Calibri" panose="020F0502020204030204" pitchFamily="34" charset="0"/>
                <a:ea typeface="Calibri" panose="020F0502020204030204" pitchFamily="34" charset="0"/>
                <a:cs typeface="Calibri" panose="020F0502020204030204" pitchFamily="34" charset="0"/>
              </a:rPr>
              <a:t>TECH STACK USED</a:t>
            </a:r>
          </a:p>
        </p:txBody>
      </p:sp>
      <p:sp>
        <p:nvSpPr>
          <p:cNvPr id="3" name="Subtitle 2">
            <a:extLst>
              <a:ext uri="{FF2B5EF4-FFF2-40B4-BE49-F238E27FC236}">
                <a16:creationId xmlns:a16="http://schemas.microsoft.com/office/drawing/2014/main" id="{76E8AA13-00F6-48A0-83CD-DAB6DEF8BDA0}"/>
              </a:ext>
            </a:extLst>
          </p:cNvPr>
          <p:cNvSpPr>
            <a:spLocks noGrp="1"/>
          </p:cNvSpPr>
          <p:nvPr>
            <p:ph type="subTitle" idx="1"/>
          </p:nvPr>
        </p:nvSpPr>
        <p:spPr>
          <a:xfrm>
            <a:off x="1519855" y="2319993"/>
            <a:ext cx="9001462" cy="1655762"/>
          </a:xfrm>
        </p:spPr>
        <p:txBody>
          <a:bodyPr/>
          <a:lstStyle/>
          <a:p>
            <a:pPr algn="l"/>
            <a:r>
              <a:rPr lang="en-GB" b="1" dirty="0">
                <a:solidFill>
                  <a:srgbClr val="FFC000"/>
                </a:solidFill>
                <a:latin typeface="Calibri" panose="020F0502020204030204" pitchFamily="34" charset="0"/>
                <a:ea typeface="Calibri" panose="020F0502020204030204" pitchFamily="34" charset="0"/>
                <a:cs typeface="Calibri" panose="020F0502020204030204" pitchFamily="34" charset="0"/>
              </a:rPr>
              <a:t>Purpose – </a:t>
            </a:r>
            <a:r>
              <a:rPr lang="en-GB" dirty="0">
                <a:latin typeface="Calibri" panose="020F0502020204030204" pitchFamily="34" charset="0"/>
                <a:ea typeface="Calibri" panose="020F0502020204030204" pitchFamily="34" charset="0"/>
                <a:cs typeface="Calibri" panose="020F0502020204030204" pitchFamily="34" charset="0"/>
              </a:rPr>
              <a:t>All the analysis has been performed in excel. This tool is also used to create graphical representation of the results and to understand the result set better.</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0242B76-6B3D-88CA-6707-9EDCE7A942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69286" y="4210033"/>
            <a:ext cx="764629" cy="711742"/>
          </a:xfrm>
          <a:prstGeom prst="rect">
            <a:avLst/>
          </a:prstGeom>
        </p:spPr>
      </p:pic>
      <p:sp>
        <p:nvSpPr>
          <p:cNvPr id="5" name="TextBox 4">
            <a:extLst>
              <a:ext uri="{FF2B5EF4-FFF2-40B4-BE49-F238E27FC236}">
                <a16:creationId xmlns:a16="http://schemas.microsoft.com/office/drawing/2014/main" id="{90AE8DB3-66E4-8C71-D902-8B3F7C2C5784}"/>
              </a:ext>
            </a:extLst>
          </p:cNvPr>
          <p:cNvSpPr txBox="1"/>
          <p:nvPr/>
        </p:nvSpPr>
        <p:spPr>
          <a:xfrm>
            <a:off x="5281368" y="4335072"/>
            <a:ext cx="2410905" cy="461665"/>
          </a:xfrm>
          <a:prstGeom prst="rect">
            <a:avLst/>
          </a:prstGeom>
          <a:noFill/>
        </p:spPr>
        <p:txBody>
          <a:bodyPr wrap="square" anchor="ctr">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Microsoft Excel</a:t>
            </a:r>
          </a:p>
        </p:txBody>
      </p:sp>
    </p:spTree>
    <p:extLst>
      <p:ext uri="{BB962C8B-B14F-4D97-AF65-F5344CB8AC3E}">
        <p14:creationId xmlns:p14="http://schemas.microsoft.com/office/powerpoint/2010/main" val="223664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33DF0-AC09-E8B3-E77B-B019C86CFAF1}"/>
              </a:ext>
            </a:extLst>
          </p:cNvPr>
          <p:cNvSpPr>
            <a:spLocks noGrp="1"/>
          </p:cNvSpPr>
          <p:nvPr>
            <p:ph type="ctrTitle"/>
          </p:nvPr>
        </p:nvSpPr>
        <p:spPr>
          <a:xfrm>
            <a:off x="699722" y="585985"/>
            <a:ext cx="6426941" cy="700775"/>
          </a:xfrm>
        </p:spPr>
        <p:txBody>
          <a:bodyPr>
            <a:normAutofit fontScale="90000"/>
          </a:bodyPr>
          <a:lstStyle/>
          <a:p>
            <a:r>
              <a:rPr lang="en-IN" dirty="0">
                <a:solidFill>
                  <a:srgbClr val="FFC000"/>
                </a:solidFill>
                <a:latin typeface="Calibri" panose="020F0502020204030204" pitchFamily="34" charset="0"/>
                <a:ea typeface="Calibri" panose="020F0502020204030204" pitchFamily="34" charset="0"/>
                <a:cs typeface="Calibri" panose="020F0502020204030204" pitchFamily="34" charset="0"/>
              </a:rPr>
              <a:t>Data Analytics Tasks:</a:t>
            </a:r>
          </a:p>
        </p:txBody>
      </p:sp>
      <p:sp>
        <p:nvSpPr>
          <p:cNvPr id="3" name="Subtitle 2">
            <a:extLst>
              <a:ext uri="{FF2B5EF4-FFF2-40B4-BE49-F238E27FC236}">
                <a16:creationId xmlns:a16="http://schemas.microsoft.com/office/drawing/2014/main" id="{C61C4172-117A-27A6-10A4-E7F6DCB082CD}"/>
              </a:ext>
            </a:extLst>
          </p:cNvPr>
          <p:cNvSpPr>
            <a:spLocks noGrp="1"/>
          </p:cNvSpPr>
          <p:nvPr>
            <p:ph type="subTitle" idx="1"/>
          </p:nvPr>
        </p:nvSpPr>
        <p:spPr>
          <a:xfrm>
            <a:off x="1171062" y="1537567"/>
            <a:ext cx="9820592" cy="4033673"/>
          </a:xfrm>
        </p:spPr>
        <p:txBody>
          <a:bodyPr>
            <a:noAutofit/>
          </a:bodyPr>
          <a:lstStyle/>
          <a:p>
            <a:pPr marL="457200" indent="-457200" algn="l">
              <a:buFont typeface="Wingdings" panose="05000000000000000000" pitchFamily="2" charset="2"/>
              <a:buChar char="q"/>
            </a:pPr>
            <a:r>
              <a:rPr lang="en-GB" sz="3200" b="1" dirty="0">
                <a:solidFill>
                  <a:srgbClr val="FFC000"/>
                </a:solidFill>
                <a:latin typeface="Calibri" panose="020F0502020204030204" pitchFamily="34" charset="0"/>
                <a:ea typeface="Calibri" panose="020F0502020204030204" pitchFamily="34" charset="0"/>
                <a:cs typeface="Calibri" panose="020F0502020204030204" pitchFamily="34" charset="0"/>
              </a:rPr>
              <a:t>Identify Missing Data and Deal with it Appropriately: </a:t>
            </a:r>
            <a:r>
              <a:rPr lang="en-GB" sz="2800" dirty="0">
                <a:latin typeface="Calibri" panose="020F0502020204030204" pitchFamily="34" charset="0"/>
                <a:ea typeface="Calibri" panose="020F0502020204030204" pitchFamily="34" charset="0"/>
                <a:cs typeface="Calibri" panose="020F0502020204030204" pitchFamily="34" charset="0"/>
              </a:rPr>
              <a:t>As a data analyst, you come across missing data in the loan application dataset. It is essential to handle missing data effectively to ensure the accuracy of the analysis.</a:t>
            </a:r>
          </a:p>
          <a:p>
            <a:pPr marL="457200" indent="-457200" algn="l">
              <a:buFont typeface="Arial" panose="020B0604020202020204" pitchFamily="34" charset="0"/>
              <a:buChar char="•"/>
            </a:pPr>
            <a:r>
              <a:rPr lang="en-GB" sz="2800" b="1" dirty="0">
                <a:solidFill>
                  <a:srgbClr val="FFC000"/>
                </a:solidFill>
                <a:latin typeface="Calibri" panose="020F0502020204030204" pitchFamily="34" charset="0"/>
                <a:ea typeface="Calibri" panose="020F0502020204030204" pitchFamily="34" charset="0"/>
                <a:cs typeface="Calibri" panose="020F0502020204030204" pitchFamily="34" charset="0"/>
              </a:rPr>
              <a:t>Task: </a:t>
            </a:r>
            <a:r>
              <a:rPr lang="en-GB" sz="2800" dirty="0">
                <a:latin typeface="Calibri" panose="020F0502020204030204" pitchFamily="34" charset="0"/>
                <a:ea typeface="Calibri" panose="020F0502020204030204" pitchFamily="34" charset="0"/>
                <a:cs typeface="Calibri" panose="020F0502020204030204" pitchFamily="34" charset="0"/>
              </a:rPr>
              <a:t>Identify the missing data in the dataset and decide on an appropriate method to deal with it using Excel built-in functions and features.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651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83EDA32-C596-43F0-E097-99BE160C3C5D}"/>
              </a:ext>
            </a:extLst>
          </p:cNvPr>
          <p:cNvSpPr>
            <a:spLocks noGrp="1"/>
          </p:cNvSpPr>
          <p:nvPr>
            <p:ph type="subTitle" idx="1"/>
          </p:nvPr>
        </p:nvSpPr>
        <p:spPr>
          <a:xfrm>
            <a:off x="1048514" y="1020951"/>
            <a:ext cx="10508748" cy="4816098"/>
          </a:xfrm>
        </p:spPr>
        <p:txBody>
          <a:bodyPr>
            <a:noAutofit/>
          </a:bodyPr>
          <a:lstStyle/>
          <a:p>
            <a:pPr algn="l"/>
            <a:r>
              <a:rPr lang="en-GB" sz="2000" dirty="0">
                <a:latin typeface="Calibri" panose="020F0502020204030204" pitchFamily="34" charset="0"/>
                <a:ea typeface="Calibri" panose="020F0502020204030204" pitchFamily="34" charset="0"/>
                <a:cs typeface="Calibri" panose="020F0502020204030204" pitchFamily="34" charset="0"/>
              </a:rPr>
              <a:t>I have used COUNTA function to count the total rows in each column. After that I have found the percentage of null values in each column using the formula 1- (Total Row Counts for each columns / Total Row Counts). After that I have removed all the columns having null value percentages more than 30%. For column having less than 30% null value percentages I have done mean, median and mode imputations for the missing values for columns having null value percentages less than 30%. I have also found the outliers using interquartile range method considering relevant columns. After going through each column description, I have kept only relevant columns to bring out the insights. The columns having days are converted in to years by simply dividing the days by 365.Click on the below link to open the excel file. The excel file contain all the analysis.</a:t>
            </a:r>
          </a:p>
          <a:p>
            <a:r>
              <a:rPr lang="en-IN" b="1" dirty="0">
                <a:solidFill>
                  <a:srgbClr val="FFC000"/>
                </a:solidFill>
                <a:latin typeface="Calibri" panose="020F0502020204030204" pitchFamily="34" charset="0"/>
                <a:ea typeface="Calibri" panose="020F0502020204030204" pitchFamily="34" charset="0"/>
                <a:cs typeface="Calibri" panose="020F0502020204030204" pitchFamily="34" charset="0"/>
              </a:rPr>
              <a:t> DATASET- </a:t>
            </a:r>
            <a:r>
              <a:rPr lang="en-IN" b="1" dirty="0">
                <a:solidFill>
                  <a:srgbClr val="FFC000"/>
                </a:solidFill>
                <a:latin typeface="Calibri" panose="020F0502020204030204" pitchFamily="34" charset="0"/>
                <a:ea typeface="Calibri" panose="020F0502020204030204" pitchFamily="34" charset="0"/>
                <a:cs typeface="Calibri" panose="020F0502020204030204" pitchFamily="34" charset="0"/>
                <a:hlinkClick r:id="rId2"/>
              </a:rPr>
              <a:t>https://drive.google.com/file/d/1Y4yv3pi3T293R-sB1WKlZzfUWVthGjOU/view?usp=drive_link</a:t>
            </a:r>
            <a:endParaRPr lang="en-IN" b="1"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18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A542DE-63DE-AF1C-52DA-8332A4AE98C8}"/>
              </a:ext>
            </a:extLst>
          </p:cNvPr>
          <p:cNvSpPr>
            <a:spLocks noGrp="1"/>
          </p:cNvSpPr>
          <p:nvPr>
            <p:ph type="subTitle" idx="1"/>
          </p:nvPr>
        </p:nvSpPr>
        <p:spPr>
          <a:xfrm>
            <a:off x="1272619" y="686642"/>
            <a:ext cx="9030878" cy="2457040"/>
          </a:xfrm>
        </p:spPr>
        <p:txBody>
          <a:bodyPr>
            <a:noAutofit/>
          </a:bodyPr>
          <a:lstStyle/>
          <a:p>
            <a:pPr marL="457200" indent="-457200" algn="l">
              <a:buFont typeface="Wingdings" panose="05000000000000000000" pitchFamily="2" charset="2"/>
              <a:buChar char="q"/>
            </a:pPr>
            <a:r>
              <a:rPr lang="en-GB" sz="3200" b="1" dirty="0">
                <a:solidFill>
                  <a:srgbClr val="FFC000"/>
                </a:solidFill>
                <a:latin typeface="Calibri" panose="020F0502020204030204" pitchFamily="34" charset="0"/>
                <a:ea typeface="Calibri" panose="020F0502020204030204" pitchFamily="34" charset="0"/>
                <a:cs typeface="Calibri" panose="020F0502020204030204" pitchFamily="34" charset="0"/>
              </a:rPr>
              <a:t>Identify Outliers in the Dataset: </a:t>
            </a:r>
            <a:r>
              <a:rPr lang="en-GB" sz="2000" dirty="0">
                <a:latin typeface="Calibri" panose="020F0502020204030204" pitchFamily="34" charset="0"/>
                <a:ea typeface="Calibri" panose="020F0502020204030204" pitchFamily="34" charset="0"/>
                <a:cs typeface="Calibri" panose="020F0502020204030204" pitchFamily="34" charset="0"/>
              </a:rPr>
              <a:t>Outliers can significantly impact the analysis and distort the results. You need to identify outliers in the loan application dataset.</a:t>
            </a:r>
          </a:p>
          <a:p>
            <a:pPr marL="342900" indent="-342900" algn="l">
              <a:buFont typeface="Arial" panose="020B0604020202020204" pitchFamily="34" charset="0"/>
              <a:buChar char="•"/>
            </a:pPr>
            <a:r>
              <a:rPr lang="en-GB" sz="2000" b="1" dirty="0">
                <a:solidFill>
                  <a:srgbClr val="FFC000"/>
                </a:solidFill>
                <a:latin typeface="Calibri" panose="020F0502020204030204" pitchFamily="34" charset="0"/>
                <a:ea typeface="Calibri" panose="020F0502020204030204" pitchFamily="34" charset="0"/>
                <a:cs typeface="Calibri" panose="020F0502020204030204" pitchFamily="34" charset="0"/>
              </a:rPr>
              <a:t>Task: </a:t>
            </a:r>
            <a:r>
              <a:rPr lang="en-GB" sz="2000" dirty="0">
                <a:latin typeface="Calibri" panose="020F0502020204030204" pitchFamily="34" charset="0"/>
                <a:ea typeface="Calibri" panose="020F0502020204030204" pitchFamily="34" charset="0"/>
                <a:cs typeface="Calibri" panose="020F0502020204030204" pitchFamily="34" charset="0"/>
              </a:rPr>
              <a:t>Detect and identify outliers in the dataset using Excel statistical functions and features, focusing on numerical variables.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2CD6DB1-9241-C0BA-327A-A0A207106963}"/>
              </a:ext>
            </a:extLst>
          </p:cNvPr>
          <p:cNvPicPr>
            <a:picLocks noChangeAspect="1"/>
          </p:cNvPicPr>
          <p:nvPr/>
        </p:nvPicPr>
        <p:blipFill>
          <a:blip r:embed="rId2"/>
          <a:stretch>
            <a:fillRect/>
          </a:stretch>
        </p:blipFill>
        <p:spPr>
          <a:xfrm>
            <a:off x="3656265" y="3429000"/>
            <a:ext cx="5501640" cy="2804160"/>
          </a:xfrm>
          <a:prstGeom prst="rect">
            <a:avLst/>
          </a:prstGeom>
        </p:spPr>
      </p:pic>
    </p:spTree>
    <p:extLst>
      <p:ext uri="{BB962C8B-B14F-4D97-AF65-F5344CB8AC3E}">
        <p14:creationId xmlns:p14="http://schemas.microsoft.com/office/powerpoint/2010/main" val="301917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64745F-3BD9-6418-27EF-DB559DAAD73B}"/>
              </a:ext>
            </a:extLst>
          </p:cNvPr>
          <p:cNvPicPr>
            <a:picLocks noChangeAspect="1"/>
          </p:cNvPicPr>
          <p:nvPr/>
        </p:nvPicPr>
        <p:blipFill>
          <a:blip r:embed="rId2"/>
          <a:stretch>
            <a:fillRect/>
          </a:stretch>
        </p:blipFill>
        <p:spPr>
          <a:xfrm>
            <a:off x="3381080" y="108727"/>
            <a:ext cx="5082964" cy="3138691"/>
          </a:xfrm>
          <a:prstGeom prst="rect">
            <a:avLst/>
          </a:prstGeom>
        </p:spPr>
      </p:pic>
      <p:pic>
        <p:nvPicPr>
          <p:cNvPr id="5" name="Picture 4">
            <a:extLst>
              <a:ext uri="{FF2B5EF4-FFF2-40B4-BE49-F238E27FC236}">
                <a16:creationId xmlns:a16="http://schemas.microsoft.com/office/drawing/2014/main" id="{77E46041-B143-1213-3428-E64BE80E643E}"/>
              </a:ext>
            </a:extLst>
          </p:cNvPr>
          <p:cNvPicPr>
            <a:picLocks noChangeAspect="1"/>
          </p:cNvPicPr>
          <p:nvPr/>
        </p:nvPicPr>
        <p:blipFill>
          <a:blip r:embed="rId3"/>
          <a:stretch>
            <a:fillRect/>
          </a:stretch>
        </p:blipFill>
        <p:spPr>
          <a:xfrm>
            <a:off x="497141" y="3610582"/>
            <a:ext cx="4781870" cy="2905633"/>
          </a:xfrm>
          <a:prstGeom prst="rect">
            <a:avLst/>
          </a:prstGeom>
        </p:spPr>
      </p:pic>
      <p:pic>
        <p:nvPicPr>
          <p:cNvPr id="6" name="Picture 5">
            <a:extLst>
              <a:ext uri="{FF2B5EF4-FFF2-40B4-BE49-F238E27FC236}">
                <a16:creationId xmlns:a16="http://schemas.microsoft.com/office/drawing/2014/main" id="{204F9C15-002E-4D28-881C-A079B9784D89}"/>
              </a:ext>
            </a:extLst>
          </p:cNvPr>
          <p:cNvPicPr>
            <a:picLocks noChangeAspect="1"/>
          </p:cNvPicPr>
          <p:nvPr/>
        </p:nvPicPr>
        <p:blipFill>
          <a:blip r:embed="rId4"/>
          <a:stretch>
            <a:fillRect/>
          </a:stretch>
        </p:blipFill>
        <p:spPr>
          <a:xfrm>
            <a:off x="6746262" y="3529177"/>
            <a:ext cx="4948597" cy="2987038"/>
          </a:xfrm>
          <a:prstGeom prst="rect">
            <a:avLst/>
          </a:prstGeom>
        </p:spPr>
      </p:pic>
    </p:spTree>
    <p:extLst>
      <p:ext uri="{BB962C8B-B14F-4D97-AF65-F5344CB8AC3E}">
        <p14:creationId xmlns:p14="http://schemas.microsoft.com/office/powerpoint/2010/main" val="152854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7E322F-72A9-610E-2004-3D2436C7B0AB}"/>
              </a:ext>
            </a:extLst>
          </p:cNvPr>
          <p:cNvSpPr>
            <a:spLocks noGrp="1"/>
          </p:cNvSpPr>
          <p:nvPr>
            <p:ph type="subTitle" idx="1"/>
          </p:nvPr>
        </p:nvSpPr>
        <p:spPr>
          <a:xfrm>
            <a:off x="818059" y="464744"/>
            <a:ext cx="10555882" cy="2544238"/>
          </a:xfrm>
        </p:spPr>
        <p:txBody>
          <a:bodyPr>
            <a:noAutofit/>
          </a:bodyPr>
          <a:lstStyle/>
          <a:p>
            <a:pPr marL="457200" indent="-457200" algn="l">
              <a:buFont typeface="Wingdings" panose="05000000000000000000" pitchFamily="2" charset="2"/>
              <a:buChar char="q"/>
            </a:pPr>
            <a:r>
              <a:rPr lang="en-GB" sz="3200" b="1" dirty="0" err="1">
                <a:solidFill>
                  <a:srgbClr val="FFC000"/>
                </a:solidFill>
                <a:latin typeface="Calibri" panose="020F0502020204030204" pitchFamily="34" charset="0"/>
                <a:ea typeface="Calibri" panose="020F0502020204030204" pitchFamily="34" charset="0"/>
                <a:cs typeface="Calibri" panose="020F0502020204030204" pitchFamily="34" charset="0"/>
              </a:rPr>
              <a:t>Analyze</a:t>
            </a:r>
            <a:r>
              <a:rPr lang="en-GB" sz="3200" b="1" dirty="0">
                <a:solidFill>
                  <a:srgbClr val="FFC000"/>
                </a:solidFill>
                <a:latin typeface="Calibri" panose="020F0502020204030204" pitchFamily="34" charset="0"/>
                <a:ea typeface="Calibri" panose="020F0502020204030204" pitchFamily="34" charset="0"/>
                <a:cs typeface="Calibri" panose="020F0502020204030204" pitchFamily="34" charset="0"/>
              </a:rPr>
              <a:t> Data Imbalance: </a:t>
            </a:r>
            <a:r>
              <a:rPr lang="en-GB" sz="2000" dirty="0">
                <a:latin typeface="Calibri" panose="020F0502020204030204" pitchFamily="34" charset="0"/>
                <a:ea typeface="Calibri" panose="020F0502020204030204" pitchFamily="34" charset="0"/>
                <a:cs typeface="Calibri" panose="020F0502020204030204" pitchFamily="34" charset="0"/>
              </a:rPr>
              <a:t>Data imbalance can affect the accuracy of the analysis, especially for binary classification problems. Understanding the data distribution is crucial for building reliable models.</a:t>
            </a:r>
          </a:p>
          <a:p>
            <a:pPr marL="342900" indent="-342900" algn="l">
              <a:buFont typeface="Arial" panose="020B0604020202020204" pitchFamily="34" charset="0"/>
              <a:buChar char="•"/>
            </a:pPr>
            <a:r>
              <a:rPr lang="en-GB" sz="2000" b="1" dirty="0">
                <a:solidFill>
                  <a:srgbClr val="FFC000"/>
                </a:solidFill>
                <a:latin typeface="Calibri" panose="020F0502020204030204" pitchFamily="34" charset="0"/>
                <a:ea typeface="Calibri" panose="020F0502020204030204" pitchFamily="34" charset="0"/>
                <a:cs typeface="Calibri" panose="020F0502020204030204" pitchFamily="34" charset="0"/>
              </a:rPr>
              <a:t>Task: </a:t>
            </a:r>
            <a:r>
              <a:rPr lang="en-GB" sz="2000" dirty="0">
                <a:latin typeface="Calibri" panose="020F0502020204030204" pitchFamily="34" charset="0"/>
                <a:ea typeface="Calibri" panose="020F0502020204030204" pitchFamily="34" charset="0"/>
                <a:cs typeface="Calibri" panose="020F0502020204030204" pitchFamily="34" charset="0"/>
              </a:rPr>
              <a:t>Determine if there is data imbalance in the loan application dataset and calculate the ratio of data imbalance using Excel functions.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E560F03-C3CA-78A5-4C5E-FD0819536771}"/>
              </a:ext>
            </a:extLst>
          </p:cNvPr>
          <p:cNvPicPr>
            <a:picLocks noChangeAspect="1"/>
          </p:cNvPicPr>
          <p:nvPr/>
        </p:nvPicPr>
        <p:blipFill>
          <a:blip r:embed="rId2"/>
          <a:stretch>
            <a:fillRect/>
          </a:stretch>
        </p:blipFill>
        <p:spPr>
          <a:xfrm>
            <a:off x="5916891" y="3008982"/>
            <a:ext cx="5730737" cy="3523793"/>
          </a:xfrm>
          <a:prstGeom prst="rect">
            <a:avLst/>
          </a:prstGeom>
        </p:spPr>
      </p:pic>
      <p:pic>
        <p:nvPicPr>
          <p:cNvPr id="6" name="Picture 5">
            <a:extLst>
              <a:ext uri="{FF2B5EF4-FFF2-40B4-BE49-F238E27FC236}">
                <a16:creationId xmlns:a16="http://schemas.microsoft.com/office/drawing/2014/main" id="{A48B4BD1-9D9B-B996-C790-582655F9653A}"/>
              </a:ext>
            </a:extLst>
          </p:cNvPr>
          <p:cNvPicPr>
            <a:picLocks noChangeAspect="1"/>
          </p:cNvPicPr>
          <p:nvPr/>
        </p:nvPicPr>
        <p:blipFill>
          <a:blip r:embed="rId3"/>
          <a:stretch>
            <a:fillRect/>
          </a:stretch>
        </p:blipFill>
        <p:spPr>
          <a:xfrm>
            <a:off x="1070059" y="3150410"/>
            <a:ext cx="3888439" cy="3382365"/>
          </a:xfrm>
          <a:prstGeom prst="rect">
            <a:avLst/>
          </a:prstGeom>
        </p:spPr>
      </p:pic>
    </p:spTree>
    <p:extLst>
      <p:ext uri="{BB962C8B-B14F-4D97-AF65-F5344CB8AC3E}">
        <p14:creationId xmlns:p14="http://schemas.microsoft.com/office/powerpoint/2010/main" val="2337365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190</TotalTime>
  <Words>1083</Words>
  <Application>Microsoft Office PowerPoint</Application>
  <PresentationFormat>Widescreen</PresentationFormat>
  <Paragraphs>38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Rockwell</vt:lpstr>
      <vt:lpstr>Wingdings</vt:lpstr>
      <vt:lpstr>Damask</vt:lpstr>
      <vt:lpstr>Bank Loan Case Study</vt:lpstr>
      <vt:lpstr>PROJECT DESCRIPTION</vt:lpstr>
      <vt:lpstr>APPROACH</vt:lpstr>
      <vt:lpstr> TECH STACK USED</vt:lpstr>
      <vt:lpstr>Data Analytics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2</cp:revision>
  <dcterms:created xsi:type="dcterms:W3CDTF">2025-03-13T20:03:13Z</dcterms:created>
  <dcterms:modified xsi:type="dcterms:W3CDTF">2025-03-14T09:27:11Z</dcterms:modified>
</cp:coreProperties>
</file>