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1a07f00f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1a07f00f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1a07f00f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1a07f00f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1a07f00f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1a07f00f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1a07f00f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1a07f00f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1a07f00f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1a07f00f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1a07f00f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1a07f00f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il0TcUb2jmel7uWt8d_IlcbNfj6Px_lD/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Maximum Likelihood Estimation</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sz="2000"/>
              <a:t> 							</a:t>
            </a:r>
            <a:r>
              <a:rPr lang="en" sz="1588"/>
              <a:t>Video link - </a:t>
            </a:r>
            <a:endParaRPr sz="1588"/>
          </a:p>
          <a:p>
            <a:pPr indent="457200" lvl="0" marL="0" rtl="0" algn="l">
              <a:spcBef>
                <a:spcPts val="0"/>
              </a:spcBef>
              <a:spcAft>
                <a:spcPts val="0"/>
              </a:spcAft>
              <a:buNone/>
            </a:pPr>
            <a:r>
              <a:rPr lang="en" sz="1588" u="sng">
                <a:solidFill>
                  <a:schemeClr val="hlink"/>
                </a:solidFill>
                <a:hlinkClick r:id="rId3"/>
              </a:rPr>
              <a:t>https://drive.google.com/file/d/1il0TcUb2jmel7uWt8d_IlcbNfj6Px_lD/view?usp=sharing</a:t>
            </a:r>
            <a:endParaRPr sz="1588"/>
          </a:p>
          <a:p>
            <a:pPr indent="0" lvl="0" marL="0" rtl="0" algn="l">
              <a:spcBef>
                <a:spcPts val="0"/>
              </a:spcBef>
              <a:spcAft>
                <a:spcPts val="0"/>
              </a:spcAft>
              <a:buNone/>
            </a:pPr>
            <a:r>
              <a:t/>
            </a:r>
            <a:endParaRPr sz="1588"/>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418175" y="278775"/>
            <a:ext cx="8414100" cy="42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A0A0A"/>
                </a:solidFill>
                <a:highlight>
                  <a:srgbClr val="FFFFFF"/>
                </a:highlight>
                <a:latin typeface="Merriweather"/>
                <a:ea typeface="Merriweather"/>
                <a:cs typeface="Merriweather"/>
                <a:sym typeface="Merriweather"/>
              </a:rPr>
              <a:t>With prior assumption or knowledge about the data distribution, Maximum Likelihood Estimation helps find the most likely-to-occur distribution parameters.</a:t>
            </a:r>
            <a:endParaRPr sz="2300">
              <a:solidFill>
                <a:srgbClr val="0A0A0A"/>
              </a:solidFill>
              <a:highlight>
                <a:srgbClr val="FFFFFF"/>
              </a:highlight>
              <a:latin typeface="Merriweather"/>
              <a:ea typeface="Merriweather"/>
              <a:cs typeface="Merriweather"/>
              <a:sym typeface="Merriweather"/>
            </a:endParaRPr>
          </a:p>
          <a:p>
            <a:pPr indent="0" lvl="0" marL="0" rtl="0" algn="l">
              <a:spcBef>
                <a:spcPts val="1200"/>
              </a:spcBef>
              <a:spcAft>
                <a:spcPts val="1200"/>
              </a:spcAft>
              <a:buNone/>
            </a:pPr>
            <a:r>
              <a:rPr lang="en" sz="2300">
                <a:solidFill>
                  <a:srgbClr val="0A0A0A"/>
                </a:solidFill>
                <a:highlight>
                  <a:srgbClr val="FFFFFF"/>
                </a:highlight>
                <a:latin typeface="Merriweather"/>
                <a:ea typeface="Merriweather"/>
                <a:cs typeface="Merriweather"/>
                <a:sym typeface="Merriweather"/>
              </a:rPr>
              <a:t> For instance, let us say we have data that is assumed to be normally distributed, but we do not know its mean and standard deviation parameters. Maximum Likelihood Estimation iteratively searches the most likely mean and standard deviation that could have generated the distribution.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Bernoulli Distribution and its Likelihood Function</a:t>
            </a:r>
            <a:endParaRPr/>
          </a:p>
        </p:txBody>
      </p:sp>
      <p:pic>
        <p:nvPicPr>
          <p:cNvPr id="70" name="Google Shape;70;p15"/>
          <p:cNvPicPr preferRelativeResize="0"/>
          <p:nvPr/>
        </p:nvPicPr>
        <p:blipFill>
          <a:blip r:embed="rId3">
            <a:alphaModFix/>
          </a:blip>
          <a:stretch>
            <a:fillRect/>
          </a:stretch>
        </p:blipFill>
        <p:spPr>
          <a:xfrm>
            <a:off x="599425" y="1337400"/>
            <a:ext cx="5629275" cy="1060100"/>
          </a:xfrm>
          <a:prstGeom prst="rect">
            <a:avLst/>
          </a:prstGeom>
          <a:noFill/>
          <a:ln>
            <a:noFill/>
          </a:ln>
        </p:spPr>
      </p:pic>
      <p:pic>
        <p:nvPicPr>
          <p:cNvPr id="71" name="Google Shape;71;p15"/>
          <p:cNvPicPr preferRelativeResize="0"/>
          <p:nvPr/>
        </p:nvPicPr>
        <p:blipFill>
          <a:blip r:embed="rId4">
            <a:alphaModFix/>
          </a:blip>
          <a:stretch>
            <a:fillRect/>
          </a:stretch>
        </p:blipFill>
        <p:spPr>
          <a:xfrm>
            <a:off x="491812" y="3177150"/>
            <a:ext cx="5844499" cy="106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933925"/>
            <a:ext cx="8520600" cy="363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 of the Likelihood Function (binomial </a:t>
            </a:r>
            <a:r>
              <a:rPr i="1" lang="en"/>
              <a:t>loglikelihood </a:t>
            </a:r>
            <a:r>
              <a:rPr lang="en"/>
              <a:t>function).</a:t>
            </a:r>
            <a:endParaRPr/>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By taking the derivative w.r.t. </a:t>
            </a:r>
            <a:r>
              <a:rPr lang="en" sz="2000"/>
              <a:t>p</a:t>
            </a:r>
            <a:r>
              <a:rPr lang="en" sz="2000"/>
              <a:t> of the binomial </a:t>
            </a:r>
            <a:r>
              <a:rPr i="1" lang="en" sz="2000"/>
              <a:t>loglikelihood </a:t>
            </a:r>
            <a:r>
              <a:rPr lang="en" sz="2000"/>
              <a:t>function we get </a:t>
            </a:r>
            <a:endParaRPr sz="2000"/>
          </a:p>
          <a:p>
            <a:pPr indent="457200" lvl="0" marL="0" rtl="0" algn="l">
              <a:spcBef>
                <a:spcPts val="1200"/>
              </a:spcBef>
              <a:spcAft>
                <a:spcPts val="1200"/>
              </a:spcAft>
              <a:buNone/>
            </a:pPr>
            <a:r>
              <a:rPr lang="en" sz="2000"/>
              <a:t>p</a:t>
            </a:r>
            <a:r>
              <a:rPr lang="en" sz="2000"/>
              <a:t> =  x/n 	, where x is the number of of successes over n.</a:t>
            </a:r>
            <a:endParaRPr sz="2000"/>
          </a:p>
        </p:txBody>
      </p:sp>
      <p:pic>
        <p:nvPicPr>
          <p:cNvPr id="77" name="Google Shape;77;p16"/>
          <p:cNvPicPr preferRelativeResize="0"/>
          <p:nvPr/>
        </p:nvPicPr>
        <p:blipFill>
          <a:blip r:embed="rId3">
            <a:alphaModFix/>
          </a:blip>
          <a:stretch>
            <a:fillRect/>
          </a:stretch>
        </p:blipFill>
        <p:spPr>
          <a:xfrm>
            <a:off x="311700" y="194225"/>
            <a:ext cx="5659825" cy="73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MLE for Normal Distribution (estimate for mean and </a:t>
            </a:r>
            <a:r>
              <a:rPr lang="en"/>
              <a:t>variance)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Probability distribution: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Likelihood Function: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a:t>Loglikelihood </a:t>
            </a:r>
            <a:r>
              <a:rPr lang="en"/>
              <a:t>Function: </a:t>
            </a:r>
            <a:endParaRPr/>
          </a:p>
        </p:txBody>
      </p:sp>
      <p:pic>
        <p:nvPicPr>
          <p:cNvPr id="84" name="Google Shape;84;p17"/>
          <p:cNvPicPr preferRelativeResize="0"/>
          <p:nvPr/>
        </p:nvPicPr>
        <p:blipFill>
          <a:blip r:embed="rId3">
            <a:alphaModFix/>
          </a:blip>
          <a:stretch>
            <a:fillRect/>
          </a:stretch>
        </p:blipFill>
        <p:spPr>
          <a:xfrm>
            <a:off x="2913249" y="1339424"/>
            <a:ext cx="4199726" cy="786875"/>
          </a:xfrm>
          <a:prstGeom prst="rect">
            <a:avLst/>
          </a:prstGeom>
          <a:noFill/>
          <a:ln>
            <a:noFill/>
          </a:ln>
        </p:spPr>
      </p:pic>
      <p:pic>
        <p:nvPicPr>
          <p:cNvPr id="85" name="Google Shape;85;p17"/>
          <p:cNvPicPr preferRelativeResize="0"/>
          <p:nvPr/>
        </p:nvPicPr>
        <p:blipFill>
          <a:blip r:embed="rId4">
            <a:alphaModFix/>
          </a:blip>
          <a:stretch>
            <a:fillRect/>
          </a:stretch>
        </p:blipFill>
        <p:spPr>
          <a:xfrm>
            <a:off x="2635827" y="2448000"/>
            <a:ext cx="5926799" cy="786875"/>
          </a:xfrm>
          <a:prstGeom prst="rect">
            <a:avLst/>
          </a:prstGeom>
          <a:noFill/>
          <a:ln>
            <a:noFill/>
          </a:ln>
        </p:spPr>
      </p:pic>
      <p:pic>
        <p:nvPicPr>
          <p:cNvPr id="86" name="Google Shape;86;p17"/>
          <p:cNvPicPr preferRelativeResize="0"/>
          <p:nvPr/>
        </p:nvPicPr>
        <p:blipFill>
          <a:blip r:embed="rId5">
            <a:alphaModFix/>
          </a:blip>
          <a:stretch>
            <a:fillRect/>
          </a:stretch>
        </p:blipFill>
        <p:spPr>
          <a:xfrm>
            <a:off x="2929200" y="3556575"/>
            <a:ext cx="5340050" cy="68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idx="1" type="body"/>
          </p:nvPr>
        </p:nvSpPr>
        <p:spPr>
          <a:xfrm>
            <a:off x="311700" y="306650"/>
            <a:ext cx="8520600" cy="426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By taking derivative of the </a:t>
            </a:r>
            <a:r>
              <a:rPr i="1" lang="en" sz="2000"/>
              <a:t>loglikelihood </a:t>
            </a:r>
            <a:r>
              <a:rPr lang="en" sz="2000"/>
              <a:t>function w.r.t. </a:t>
            </a:r>
            <a:r>
              <a:rPr lang="en" sz="2000"/>
              <a:t>m</a:t>
            </a:r>
            <a:r>
              <a:rPr lang="en" sz="2000"/>
              <a:t>ean and variance respectively we get the estimates as  </a:t>
            </a:r>
            <a:endParaRPr sz="2000"/>
          </a:p>
        </p:txBody>
      </p:sp>
      <p:pic>
        <p:nvPicPr>
          <p:cNvPr id="92" name="Google Shape;92;p18"/>
          <p:cNvPicPr preferRelativeResize="0"/>
          <p:nvPr/>
        </p:nvPicPr>
        <p:blipFill>
          <a:blip r:embed="rId3">
            <a:alphaModFix/>
          </a:blip>
          <a:stretch>
            <a:fillRect/>
          </a:stretch>
        </p:blipFill>
        <p:spPr>
          <a:xfrm>
            <a:off x="2516813" y="1355800"/>
            <a:ext cx="2409825"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en" sz="2000"/>
              <a:t>Python Guide To Maximum Likelihood Estimation by Analytics India Magazine</a:t>
            </a:r>
            <a:endParaRPr sz="2000"/>
          </a:p>
          <a:p>
            <a:pPr indent="-355600" lvl="0" marL="457200" rtl="0" algn="l">
              <a:lnSpc>
                <a:spcPct val="120000"/>
              </a:lnSpc>
              <a:spcBef>
                <a:spcPts val="0"/>
              </a:spcBef>
              <a:spcAft>
                <a:spcPts val="0"/>
              </a:spcAft>
              <a:buSzPts val="2000"/>
              <a:buAutoNum type="arabicPeriod"/>
            </a:pPr>
            <a:r>
              <a:rPr lang="en" sz="2000"/>
              <a:t>Maximum-likelihood (ML) Estimation by The Pennsylvania State University </a:t>
            </a:r>
            <a:endParaRPr sz="2000"/>
          </a:p>
          <a:p>
            <a:pPr indent="-355600" lvl="0" marL="457200" rtl="0" algn="l">
              <a:lnSpc>
                <a:spcPct val="120000"/>
              </a:lnSpc>
              <a:spcBef>
                <a:spcPts val="0"/>
              </a:spcBef>
              <a:spcAft>
                <a:spcPts val="0"/>
              </a:spcAft>
              <a:buSzPts val="2000"/>
              <a:buAutoNum type="arabicPeriod"/>
            </a:pPr>
            <a:r>
              <a:rPr lang="en" sz="2000"/>
              <a:t>Normal Distribution - Maximum Likelihood Estimation by StatLect</a:t>
            </a:r>
            <a:endParaRPr sz="2000"/>
          </a:p>
          <a:p>
            <a:pPr indent="0" lvl="0" marL="457200" rtl="0" algn="l">
              <a:spcBef>
                <a:spcPts val="600"/>
              </a:spcBef>
              <a:spcAft>
                <a:spcPts val="0"/>
              </a:spcAft>
              <a:buNone/>
            </a:pPr>
            <a:r>
              <a:t/>
            </a:r>
            <a:endParaRPr sz="2000"/>
          </a:p>
          <a:p>
            <a:pPr indent="0" lvl="0" marL="457200" rtl="0" algn="l">
              <a:spcBef>
                <a:spcPts val="120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