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6"/>
  </p:notesMasterIdLst>
  <p:sldIdLst>
    <p:sldId id="256" r:id="rId2"/>
    <p:sldId id="299" r:id="rId3"/>
    <p:sldId id="258" r:id="rId4"/>
    <p:sldId id="259" r:id="rId5"/>
    <p:sldId id="260" r:id="rId6"/>
    <p:sldId id="262" r:id="rId7"/>
    <p:sldId id="263" r:id="rId8"/>
    <p:sldId id="312" r:id="rId9"/>
    <p:sldId id="309" r:id="rId10"/>
    <p:sldId id="310" r:id="rId11"/>
    <p:sldId id="267" r:id="rId12"/>
    <p:sldId id="261" r:id="rId13"/>
    <p:sldId id="301" r:id="rId14"/>
    <p:sldId id="300" r:id="rId15"/>
    <p:sldId id="302" r:id="rId16"/>
    <p:sldId id="264" r:id="rId17"/>
    <p:sldId id="305" r:id="rId18"/>
    <p:sldId id="303" r:id="rId19"/>
    <p:sldId id="304" r:id="rId20"/>
    <p:sldId id="306" r:id="rId21"/>
    <p:sldId id="270" r:id="rId22"/>
    <p:sldId id="311" r:id="rId23"/>
    <p:sldId id="307" r:id="rId24"/>
    <p:sldId id="30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BCFF8CB5-6FA5-4CD6-B994-6F439B37FC41}">
  <a:tblStyle styleId="{BCFF8CB5-6FA5-4CD6-B994-6F439B37F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90" d="100"/>
          <a:sy n="90" d="100"/>
        </p:scale>
        <p:origin x="-822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1abfbaf2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1abfbaf2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58d3b44f0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58d3b44f0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8c66ba33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8c66ba33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0422e0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0422e0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d3b44f0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d3b44f0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CUSTOM_1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3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90446" y="6564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690446" y="16226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690446" y="25961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6811558" y="22300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6811558" y="32539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6811558" y="42661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1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245955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CUSTOM_2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179233" y="3058425"/>
            <a:ext cx="30951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7" r:id="rId8"/>
    <p:sldLayoutId id="2147483660" r:id="rId9"/>
    <p:sldLayoutId id="2147483665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Aplicativo de Controle de IMC</a:t>
            </a:r>
            <a:endParaRPr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</a:rPr>
              <a:t>Dispositivos Móveis</a:t>
            </a:r>
            <a:endParaRPr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7145675" y="3176000"/>
            <a:ext cx="20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Segunda Tela 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1475656" y="1347614"/>
            <a:ext cx="3105648" cy="778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do Layout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683568" y="2139702"/>
            <a:ext cx="4608512" cy="266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 figura ao lado é apresentado uma tela para a inclusão de registros.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Os componentes desta tela são: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Campo nome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Campo idade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Campo altura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/>
              <a:t>C</a:t>
            </a:r>
            <a:r>
              <a:rPr lang="en" dirty="0" smtClean="0"/>
              <a:t>ampo peso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/>
              <a:t>Botão para calcular IMC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/>
              <a:t>Botão para seleção do sexo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/>
              <a:t>Campo IMC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/>
              <a:t>Campo situação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Botão incluir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Botão voltar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582;p50"/>
          <p:cNvGrpSpPr/>
          <p:nvPr/>
        </p:nvGrpSpPr>
        <p:grpSpPr>
          <a:xfrm>
            <a:off x="6300192" y="915566"/>
            <a:ext cx="1828457" cy="3233708"/>
            <a:chOff x="6417224" y="2247097"/>
            <a:chExt cx="951950" cy="1740368"/>
          </a:xfrm>
        </p:grpSpPr>
        <p:sp>
          <p:nvSpPr>
            <p:cNvPr id="8" name="Google Shape;583;p50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;p50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5;p50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6;p50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7;p50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8;p50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9;p50"/>
            <p:cNvSpPr/>
            <p:nvPr/>
          </p:nvSpPr>
          <p:spPr>
            <a:xfrm>
              <a:off x="6767200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 descr="Tela2.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059582"/>
            <a:ext cx="1567338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1763688" y="1419622"/>
            <a:ext cx="6906635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do Código Fonte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7626825" y="2744700"/>
            <a:ext cx="156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39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Descrição do código fonte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/>
          <p:nvPr/>
        </p:nvSpPr>
        <p:spPr>
          <a:xfrm>
            <a:off x="1187624" y="3673575"/>
            <a:ext cx="2160240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1547664" y="365187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View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259632" y="3914773"/>
            <a:ext cx="2016224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</a:t>
            </a:r>
            <a:r>
              <a:rPr lang="en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efinição da interface e posicionamento dos componentes</a:t>
            </a: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5364088" y="3673575"/>
            <a:ext cx="2168562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5724128" y="3651870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Controler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5436096" y="3914773"/>
            <a:ext cx="2010615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Recebe dados, aplica as ações e retorna as informações processadas.</a:t>
            </a: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do Código Fonte</a:t>
            </a:r>
            <a:endParaRPr dirty="0"/>
          </a:p>
        </p:txBody>
      </p:sp>
      <p:cxnSp>
        <p:nvCxnSpPr>
          <p:cNvPr id="198" name="Google Shape;198;p33"/>
          <p:cNvCxnSpPr/>
          <p:nvPr/>
        </p:nvCxnSpPr>
        <p:spPr>
          <a:xfrm rot="-5400000" flipH="1">
            <a:off x="4396930" y="2314525"/>
            <a:ext cx="3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33"/>
          <p:cNvSpPr/>
          <p:nvPr/>
        </p:nvSpPr>
        <p:spPr>
          <a:xfrm>
            <a:off x="3079550" y="2572350"/>
            <a:ext cx="3055500" cy="8337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3347864" y="1131590"/>
            <a:ext cx="2476742" cy="946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1" name="Google Shape;201;p33"/>
          <p:cNvCxnSpPr>
            <a:stCxn id="202" idx="0"/>
            <a:endCxn id="203" idx="0"/>
          </p:cNvCxnSpPr>
          <p:nvPr/>
        </p:nvCxnSpPr>
        <p:spPr>
          <a:xfrm rot="5400000">
            <a:off x="2408400" y="3002475"/>
            <a:ext cx="611100" cy="584700"/>
          </a:xfrm>
          <a:prstGeom prst="bentConnector3">
            <a:avLst>
              <a:gd name="adj1" fmla="val -6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3"/>
          <p:cNvCxnSpPr>
            <a:stCxn id="205" idx="2"/>
            <a:endCxn id="206" idx="0"/>
          </p:cNvCxnSpPr>
          <p:nvPr/>
        </p:nvCxnSpPr>
        <p:spPr>
          <a:xfrm>
            <a:off x="6211750" y="3040275"/>
            <a:ext cx="577800" cy="560100"/>
          </a:xfrm>
          <a:prstGeom prst="bentConnector3">
            <a:avLst>
              <a:gd name="adj1" fmla="val 9974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33"/>
          <p:cNvSpPr txBox="1"/>
          <p:nvPr/>
        </p:nvSpPr>
        <p:spPr>
          <a:xfrm>
            <a:off x="3707904" y="2787774"/>
            <a:ext cx="1795437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APP IMC SQLite</a:t>
            </a:r>
            <a:endParaRPr b="1" dirty="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3188396" y="2855329"/>
            <a:ext cx="2767200" cy="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3874904" y="1084115"/>
            <a:ext cx="14307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Model</a:t>
            </a:r>
            <a:endParaRPr b="1" dirty="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635896" y="1347614"/>
            <a:ext cx="2102664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 smtClean="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Cuida do armazenamento, manipulação e geração de dados entre outros</a:t>
            </a:r>
            <a:endParaRPr sz="1000" dirty="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Arquivos da Camada Model</a:t>
            </a:r>
            <a:endParaRPr dirty="0"/>
          </a:p>
        </p:txBody>
      </p:sp>
      <p:sp>
        <p:nvSpPr>
          <p:cNvPr id="458" name="Google Shape;458;p47"/>
          <p:cNvSpPr txBox="1"/>
          <p:nvPr/>
        </p:nvSpPr>
        <p:spPr>
          <a:xfrm>
            <a:off x="539552" y="3291830"/>
            <a:ext cx="2304256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Arquivo que contém o código fonte referente as regras de negócio.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" name="Google Shape;279;p38"/>
          <p:cNvSpPr/>
          <p:nvPr/>
        </p:nvSpPr>
        <p:spPr>
          <a:xfrm>
            <a:off x="827584" y="2067694"/>
            <a:ext cx="1728192" cy="10801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58;p47"/>
          <p:cNvSpPr txBox="1"/>
          <p:nvPr/>
        </p:nvSpPr>
        <p:spPr>
          <a:xfrm>
            <a:off x="899592" y="2355726"/>
            <a:ext cx="1584176" cy="53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Pessoa</a:t>
            </a:r>
            <a:r>
              <a:rPr lang="en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.java</a:t>
            </a:r>
            <a:endParaRPr sz="12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9" name="Google Shape;458;p47"/>
          <p:cNvSpPr txBox="1"/>
          <p:nvPr/>
        </p:nvSpPr>
        <p:spPr>
          <a:xfrm>
            <a:off x="3347864" y="3291830"/>
            <a:ext cx="2304256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Arquivo que contém o código fonte referente ao modelo de dados.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" name="Google Shape;279;p38"/>
          <p:cNvSpPr/>
          <p:nvPr/>
        </p:nvSpPr>
        <p:spPr>
          <a:xfrm>
            <a:off x="3635896" y="2067694"/>
            <a:ext cx="1728192" cy="10801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458;p47"/>
          <p:cNvSpPr txBox="1"/>
          <p:nvPr/>
        </p:nvSpPr>
        <p:spPr>
          <a:xfrm>
            <a:off x="3707904" y="2355726"/>
            <a:ext cx="1584176" cy="53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Pessoa_DAO</a:t>
            </a:r>
            <a:r>
              <a:rPr lang="en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.java</a:t>
            </a:r>
            <a:endParaRPr sz="12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" name="Google Shape;458;p47"/>
          <p:cNvSpPr txBox="1"/>
          <p:nvPr/>
        </p:nvSpPr>
        <p:spPr>
          <a:xfrm>
            <a:off x="6012160" y="3219822"/>
            <a:ext cx="2304256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Arquivo que contém o código fonte referente ao modelo de dados.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3" name="Google Shape;279;p38"/>
          <p:cNvSpPr/>
          <p:nvPr/>
        </p:nvSpPr>
        <p:spPr>
          <a:xfrm>
            <a:off x="6300192" y="1995686"/>
            <a:ext cx="1728192" cy="10801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58;p47"/>
          <p:cNvSpPr txBox="1"/>
          <p:nvPr/>
        </p:nvSpPr>
        <p:spPr>
          <a:xfrm>
            <a:off x="6372200" y="2211710"/>
            <a:ext cx="1584176" cy="53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PessoaSQLiteOpenHelper</a:t>
            </a:r>
            <a:r>
              <a:rPr lang="en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.java</a:t>
            </a:r>
            <a:endParaRPr sz="12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Arquivos da Camada View</a:t>
            </a:r>
            <a:endParaRPr dirty="0"/>
          </a:p>
        </p:txBody>
      </p:sp>
      <p:sp>
        <p:nvSpPr>
          <p:cNvPr id="458" name="Google Shape;458;p47"/>
          <p:cNvSpPr txBox="1"/>
          <p:nvPr/>
        </p:nvSpPr>
        <p:spPr>
          <a:xfrm>
            <a:off x="1115616" y="3189886"/>
            <a:ext cx="2808312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Arquivo que contém o código fonte referente aos componentes e seu posicionamento da tela principal.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" name="Google Shape;279;p38"/>
          <p:cNvSpPr/>
          <p:nvPr/>
        </p:nvSpPr>
        <p:spPr>
          <a:xfrm>
            <a:off x="1619672" y="1923678"/>
            <a:ext cx="1728192" cy="10801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58;p47"/>
          <p:cNvSpPr txBox="1"/>
          <p:nvPr/>
        </p:nvSpPr>
        <p:spPr>
          <a:xfrm>
            <a:off x="4572000" y="3147814"/>
            <a:ext cx="2808312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Arquivo que contém o código fonte referente aos componentes e seu posicionamento da segunda tela.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2" name="Google Shape;279;p38"/>
          <p:cNvSpPr/>
          <p:nvPr/>
        </p:nvSpPr>
        <p:spPr>
          <a:xfrm>
            <a:off x="5076056" y="1851670"/>
            <a:ext cx="2088232" cy="10801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58;p47"/>
          <p:cNvSpPr txBox="1"/>
          <p:nvPr/>
        </p:nvSpPr>
        <p:spPr>
          <a:xfrm>
            <a:off x="1691680" y="2211710"/>
            <a:ext cx="1584176" cy="53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</a:t>
            </a:r>
            <a:r>
              <a:rPr lang="en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ctivity_main.xml</a:t>
            </a:r>
            <a:endParaRPr sz="12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4" name="Google Shape;458;p47"/>
          <p:cNvSpPr txBox="1"/>
          <p:nvPr/>
        </p:nvSpPr>
        <p:spPr>
          <a:xfrm>
            <a:off x="5148064" y="2139702"/>
            <a:ext cx="2016224" cy="53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</a:t>
            </a:r>
            <a:r>
              <a:rPr lang="en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ctivity_tratar_pessoa.xml</a:t>
            </a:r>
            <a:endParaRPr sz="12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Arquivos da Camada Controller</a:t>
            </a:r>
            <a:endParaRPr dirty="0"/>
          </a:p>
        </p:txBody>
      </p:sp>
      <p:sp>
        <p:nvSpPr>
          <p:cNvPr id="458" name="Google Shape;458;p47"/>
          <p:cNvSpPr txBox="1"/>
          <p:nvPr/>
        </p:nvSpPr>
        <p:spPr>
          <a:xfrm>
            <a:off x="1187624" y="3189886"/>
            <a:ext cx="2808312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Arquivo que contém o código fonte referente a interação do usuário com a tela principal.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0" name="Google Shape;279;p38"/>
          <p:cNvSpPr/>
          <p:nvPr/>
        </p:nvSpPr>
        <p:spPr>
          <a:xfrm>
            <a:off x="1691680" y="1923678"/>
            <a:ext cx="1728192" cy="10801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458;p47"/>
          <p:cNvSpPr txBox="1"/>
          <p:nvPr/>
        </p:nvSpPr>
        <p:spPr>
          <a:xfrm>
            <a:off x="4644008" y="3147814"/>
            <a:ext cx="2808312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smtClean="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Arquivo que contém o código fonte referente a interação do usuário com a segunda tela.</a:t>
            </a:r>
            <a:endParaRPr sz="1000" dirty="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2" name="Google Shape;279;p38"/>
          <p:cNvSpPr/>
          <p:nvPr/>
        </p:nvSpPr>
        <p:spPr>
          <a:xfrm>
            <a:off x="5148064" y="1851670"/>
            <a:ext cx="2088232" cy="108012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58;p47"/>
          <p:cNvSpPr txBox="1"/>
          <p:nvPr/>
        </p:nvSpPr>
        <p:spPr>
          <a:xfrm>
            <a:off x="1763688" y="2211710"/>
            <a:ext cx="1584176" cy="53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MainA</a:t>
            </a:r>
            <a:r>
              <a:rPr lang="en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ctivity.java</a:t>
            </a:r>
            <a:endParaRPr sz="12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4" name="Google Shape;458;p47"/>
          <p:cNvSpPr txBox="1"/>
          <p:nvPr/>
        </p:nvSpPr>
        <p:spPr>
          <a:xfrm>
            <a:off x="5220072" y="2139702"/>
            <a:ext cx="2016224" cy="53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TratarPessoa</a:t>
            </a:r>
            <a:r>
              <a:rPr lang="en" sz="1200" dirty="0" smtClean="0">
                <a:solidFill>
                  <a:schemeClr val="bg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.java</a:t>
            </a:r>
            <a:endParaRPr sz="12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539552" y="1851670"/>
            <a:ext cx="3735520" cy="1800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Método do Botão Sair e do Botão Voltar</a:t>
            </a:r>
            <a:endParaRPr dirty="0"/>
          </a:p>
        </p:txBody>
      </p:sp>
      <p:sp>
        <p:nvSpPr>
          <p:cNvPr id="233" name="Google Shape;233;p36"/>
          <p:cNvSpPr txBox="1"/>
          <p:nvPr/>
        </p:nvSpPr>
        <p:spPr>
          <a:xfrm>
            <a:off x="899592" y="2067694"/>
            <a:ext cx="2952328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</a:rPr>
              <a:t>sair</a:t>
            </a:r>
            <a:r>
              <a:rPr lang="en-US" dirty="0" smtClean="0">
                <a:solidFill>
                  <a:schemeClr val="bg1"/>
                </a:solidFill>
              </a:rPr>
              <a:t>(View v) 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finish();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7" name="Google Shape;236;p36"/>
          <p:cNvSpPr/>
          <p:nvPr/>
        </p:nvSpPr>
        <p:spPr>
          <a:xfrm>
            <a:off x="4788024" y="1779662"/>
            <a:ext cx="3735520" cy="1800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33;p36"/>
          <p:cNvSpPr txBox="1"/>
          <p:nvPr/>
        </p:nvSpPr>
        <p:spPr>
          <a:xfrm>
            <a:off x="5148064" y="1995686"/>
            <a:ext cx="2952328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public void </a:t>
            </a:r>
            <a:r>
              <a:rPr lang="en-US" dirty="0" err="1" smtClean="0">
                <a:solidFill>
                  <a:schemeClr val="bg1"/>
                </a:solidFill>
              </a:rPr>
              <a:t>voltar</a:t>
            </a:r>
            <a:r>
              <a:rPr lang="en-US" dirty="0" smtClean="0">
                <a:solidFill>
                  <a:schemeClr val="bg1"/>
                </a:solidFill>
              </a:rPr>
              <a:t>(View v) {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   finish();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2195736" y="1347614"/>
            <a:ext cx="4608512" cy="295232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Método do Botão Excluir</a:t>
            </a:r>
            <a:endParaRPr dirty="0"/>
          </a:p>
        </p:txBody>
      </p:sp>
      <p:sp>
        <p:nvSpPr>
          <p:cNvPr id="233" name="Google Shape;233;p36"/>
          <p:cNvSpPr txBox="1"/>
          <p:nvPr/>
        </p:nvSpPr>
        <p:spPr>
          <a:xfrm>
            <a:off x="2843808" y="1635646"/>
            <a:ext cx="2952328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>
                <a:solidFill>
                  <a:schemeClr val="bg1"/>
                </a:solidFill>
              </a:rPr>
              <a:t>public void excluir(View v){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if(acao == 0){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    Pessoa_DAO dao = new Pessoa_DAO(this);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    dao.open();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    dao.apagar(id);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    dao.close();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}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finish();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1619672" y="1563638"/>
            <a:ext cx="5760640" cy="30024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Método do Botão Entrar</a:t>
            </a:r>
            <a:endParaRPr dirty="0"/>
          </a:p>
        </p:txBody>
      </p:sp>
      <p:sp>
        <p:nvSpPr>
          <p:cNvPr id="233" name="Google Shape;233;p36"/>
          <p:cNvSpPr txBox="1"/>
          <p:nvPr/>
        </p:nvSpPr>
        <p:spPr>
          <a:xfrm>
            <a:off x="1619672" y="1779662"/>
            <a:ext cx="5472608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smtClean="0">
                <a:solidFill>
                  <a:schemeClr val="bg1"/>
                </a:solidFill>
              </a:rPr>
              <a:t>public void entrar(View v) {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i="1" dirty="0" smtClean="0">
                <a:solidFill>
                  <a:schemeClr val="bg1"/>
                </a:solidFill>
              </a:rPr>
              <a:t/>
            </a:r>
            <a:br>
              <a:rPr lang="pt-BR" i="1" dirty="0" smtClean="0">
                <a:solidFill>
                  <a:schemeClr val="bg1"/>
                </a:solidFill>
              </a:rPr>
            </a:br>
            <a:r>
              <a:rPr lang="pt-BR" i="1" dirty="0" smtClean="0">
                <a:solidFill>
                  <a:schemeClr val="bg1"/>
                </a:solidFill>
              </a:rPr>
              <a:t>    </a:t>
            </a:r>
            <a:r>
              <a:rPr lang="pt-BR" dirty="0" smtClean="0">
                <a:solidFill>
                  <a:schemeClr val="bg1"/>
                </a:solidFill>
              </a:rPr>
              <a:t>intent = new Intent(getApplicationContext(), TratarPessoa.class);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intent.putExtra("acao",-1);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intent.putExtra("id",0L);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    startActivity(intent);</a:t>
            </a:r>
          </a:p>
          <a:p>
            <a:pPr lvl="0"/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}</a:t>
            </a:r>
            <a:endParaRPr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1115616" y="915566"/>
            <a:ext cx="6264696" cy="4104456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Método do Botão Alterar / Inserir</a:t>
            </a:r>
            <a:endParaRPr dirty="0"/>
          </a:p>
        </p:txBody>
      </p:sp>
      <p:sp>
        <p:nvSpPr>
          <p:cNvPr id="233" name="Google Shape;233;p36"/>
          <p:cNvSpPr txBox="1"/>
          <p:nvPr/>
        </p:nvSpPr>
        <p:spPr>
          <a:xfrm>
            <a:off x="1331640" y="915566"/>
            <a:ext cx="5904656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100" dirty="0" smtClean="0">
                <a:solidFill>
                  <a:schemeClr val="bg1"/>
                </a:solidFill>
              </a:rPr>
              <a:t>public void alterarInserir(View v){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String nome, situacao;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int idade;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double peso, altura,imc;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nome = edNome.getText().toString();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situacao = edSituacao.getText().toString();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idade = Integer.</a:t>
            </a:r>
            <a:r>
              <a:rPr lang="pt-BR" sz="1100" i="1" dirty="0" smtClean="0">
                <a:solidFill>
                  <a:schemeClr val="bg1"/>
                </a:solidFill>
              </a:rPr>
              <a:t>parseInt</a:t>
            </a:r>
            <a:r>
              <a:rPr lang="pt-BR" sz="1100" dirty="0" smtClean="0">
                <a:solidFill>
                  <a:schemeClr val="bg1"/>
                </a:solidFill>
              </a:rPr>
              <a:t>(edIdade.getText().toString());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altura = Double.</a:t>
            </a:r>
            <a:r>
              <a:rPr lang="pt-BR" sz="1100" i="1" dirty="0" smtClean="0">
                <a:solidFill>
                  <a:schemeClr val="bg1"/>
                </a:solidFill>
              </a:rPr>
              <a:t>parseDouble</a:t>
            </a:r>
            <a:r>
              <a:rPr lang="pt-BR" sz="1100" dirty="0" smtClean="0">
                <a:solidFill>
                  <a:schemeClr val="bg1"/>
                </a:solidFill>
              </a:rPr>
              <a:t>(edAltura.getText().toString());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peso = Double.</a:t>
            </a:r>
            <a:r>
              <a:rPr lang="pt-BR" sz="1100" i="1" dirty="0" smtClean="0">
                <a:solidFill>
                  <a:schemeClr val="bg1"/>
                </a:solidFill>
              </a:rPr>
              <a:t>parseDouble</a:t>
            </a:r>
            <a:r>
              <a:rPr lang="pt-BR" sz="1100" dirty="0" smtClean="0">
                <a:solidFill>
                  <a:schemeClr val="bg1"/>
                </a:solidFill>
              </a:rPr>
              <a:t>(edPeso.getText().toString());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imc = Double.</a:t>
            </a:r>
            <a:r>
              <a:rPr lang="pt-BR" sz="1100" i="1" dirty="0" smtClean="0">
                <a:solidFill>
                  <a:schemeClr val="bg1"/>
                </a:solidFill>
              </a:rPr>
              <a:t>parseDouble</a:t>
            </a:r>
            <a:r>
              <a:rPr lang="pt-BR" sz="1100" dirty="0" smtClean="0">
                <a:solidFill>
                  <a:schemeClr val="bg1"/>
                </a:solidFill>
              </a:rPr>
              <a:t>(edImc.getText().toString());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Pessoa_DAO dao = new Pessoa_DAO(this);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dao.open();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if(acao == -1){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dao.inserir(nome,idade,altura,peso,imc,situacao);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else{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dao.alterar(id,nome,idade,altura,peso,imc,situacao);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dao.close();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finish();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}</a:t>
            </a:r>
            <a:endParaRPr sz="11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9" name="Google Shape;619;p52"/>
          <p:cNvCxnSpPr/>
          <p:nvPr/>
        </p:nvCxnSpPr>
        <p:spPr>
          <a:xfrm>
            <a:off x="588400" y="3652200"/>
            <a:ext cx="0" cy="15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8538;p68"/>
          <p:cNvSpPr txBox="1">
            <a:spLocks/>
          </p:cNvSpPr>
          <p:nvPr/>
        </p:nvSpPr>
        <p:spPr>
          <a:xfrm>
            <a:off x="1115616" y="1059582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2000" dirty="0" smtClean="0">
                <a:solidFill>
                  <a:schemeClr val="accent6">
                    <a:lumMod val="85000"/>
                    <a:lumOff val="15000"/>
                  </a:schemeClr>
                </a:solidFill>
              </a:rPr>
              <a:t>Equipe de Desenvolvedores</a:t>
            </a:r>
            <a:endParaRPr kumimoji="0" lang="pt-BR" sz="20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538;p68"/>
          <p:cNvSpPr txBox="1">
            <a:spLocks/>
          </p:cNvSpPr>
          <p:nvPr/>
        </p:nvSpPr>
        <p:spPr>
          <a:xfrm>
            <a:off x="1115616" y="2283718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pt-BR" sz="1800" noProof="0" dirty="0" smtClean="0">
                <a:solidFill>
                  <a:schemeClr val="accent6">
                    <a:lumMod val="85000"/>
                    <a:lumOff val="15000"/>
                  </a:schemeClr>
                </a:solidFill>
              </a:rPr>
              <a:t>Ana Cláudia Gomes Souza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pt-BR" sz="1800" b="0" i="0" u="none" strike="noStrike" kern="0" cap="none" spc="0" normalizeH="0" baseline="0" dirty="0" smtClean="0">
                <a:ln>
                  <a:noFill/>
                </a:ln>
                <a:solidFill>
                  <a:schemeClr val="accent6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Daniel</a:t>
            </a:r>
            <a:r>
              <a:rPr kumimoji="0" lang="pt-BR" sz="1800" b="0" i="0" u="none" strike="noStrike" kern="0" cap="none" spc="0" normalizeH="0" dirty="0" smtClean="0">
                <a:ln>
                  <a:noFill/>
                </a:ln>
                <a:solidFill>
                  <a:schemeClr val="accent6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Santos Alves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611560" y="1995686"/>
            <a:ext cx="8280920" cy="1224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 smtClean="0"/>
              <a:t>Para o desenvolvimento do método calcularIMC() foi necessário o uso de uma tabela para o cáclculo do IMC do sexo feminino e do sexo masculino.</a:t>
            </a:r>
            <a:endParaRPr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1187624" y="195486"/>
            <a:ext cx="7344816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Tabela para Cálculo de IMC do sexo Feminino</a:t>
            </a:r>
            <a:endParaRPr dirty="0"/>
          </a:p>
        </p:txBody>
      </p:sp>
      <p:graphicFrame>
        <p:nvGraphicFramePr>
          <p:cNvPr id="387" name="Google Shape;387;p42"/>
          <p:cNvGraphicFramePr/>
          <p:nvPr/>
        </p:nvGraphicFramePr>
        <p:xfrm>
          <a:off x="1907704" y="915566"/>
          <a:ext cx="5401398" cy="361463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00699"/>
                <a:gridCol w="2700699"/>
              </a:tblGrid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ym typeface="Exo 2"/>
                        </a:rPr>
                        <a:t>IMC</a:t>
                      </a:r>
                      <a:endParaRPr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ym typeface="Exo 2"/>
                        </a:rPr>
                        <a:t>Situação</a:t>
                      </a:r>
                      <a:endParaRPr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/>
                </a:tc>
              </a:tr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ym typeface="Roboto Condensed Light"/>
                        </a:rPr>
                        <a:t>I</a:t>
                      </a:r>
                      <a:r>
                        <a:rPr lang="en" sz="1200" dirty="0" smtClean="0">
                          <a:sym typeface="Roboto Condensed Light"/>
                        </a:rPr>
                        <a:t>mc</a:t>
                      </a:r>
                      <a:r>
                        <a:rPr lang="en" sz="1200" baseline="0" dirty="0" smtClean="0">
                          <a:sym typeface="Roboto Condensed Light"/>
                        </a:rPr>
                        <a:t> &lt; 19.1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ym typeface="Roboto Condensed Light"/>
                        </a:rPr>
                        <a:t>Abaixo</a:t>
                      </a:r>
                      <a:r>
                        <a:rPr lang="en" sz="1200" baseline="0" dirty="0" smtClean="0">
                          <a:sym typeface="Roboto Condensed Light"/>
                        </a:rPr>
                        <a:t> do peso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</a:tr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ym typeface="Roboto Condensed Light"/>
                        </a:rPr>
                        <a:t>19.1 &lt; imc &lt; 25.8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ym typeface="Roboto Condensed Light"/>
                        </a:rPr>
                        <a:t>No</a:t>
                      </a:r>
                      <a:r>
                        <a:rPr lang="en" sz="1200" baseline="0" dirty="0" smtClean="0">
                          <a:sym typeface="Roboto Condensed Light"/>
                        </a:rPr>
                        <a:t> peso normal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</a:tr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ym typeface="Roboto Condensed Light"/>
                        </a:rPr>
                        <a:t>25.8</a:t>
                      </a:r>
                      <a:r>
                        <a:rPr lang="en" sz="1200" baseline="0" dirty="0" smtClean="0">
                          <a:sym typeface="Roboto Condensed Light"/>
                        </a:rPr>
                        <a:t> &lt; imc &lt; 27.3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ym typeface="Roboto Condensed Light"/>
                        </a:rPr>
                        <a:t>Marginalmente</a:t>
                      </a:r>
                      <a:r>
                        <a:rPr lang="en" sz="1200" baseline="0" dirty="0" smtClean="0">
                          <a:sym typeface="Roboto Condensed Light"/>
                        </a:rPr>
                        <a:t> acima do peso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</a:tr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ym typeface="Roboto Condensed Light"/>
                        </a:rPr>
                        <a:t>27.3 &lt; imc &lt; 32.2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ym typeface="Roboto Condensed Light"/>
                        </a:rPr>
                        <a:t>Acima do peso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</a:tr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ym typeface="Roboto Condensed Light"/>
                        </a:rPr>
                        <a:t>32.3 &lt; imc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ym typeface="Roboto Condensed Light"/>
                        </a:rPr>
                        <a:t>Obesa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>
            <a:spLocks noGrp="1"/>
          </p:cNvSpPr>
          <p:nvPr>
            <p:ph type="ctrTitle"/>
          </p:nvPr>
        </p:nvSpPr>
        <p:spPr>
          <a:xfrm>
            <a:off x="1187624" y="195486"/>
            <a:ext cx="7344816" cy="720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Tabela para Cálculo de IMC do sexo Masculino</a:t>
            </a:r>
            <a:endParaRPr dirty="0"/>
          </a:p>
        </p:txBody>
      </p:sp>
      <p:graphicFrame>
        <p:nvGraphicFramePr>
          <p:cNvPr id="387" name="Google Shape;387;p42"/>
          <p:cNvGraphicFramePr/>
          <p:nvPr/>
        </p:nvGraphicFramePr>
        <p:xfrm>
          <a:off x="1907704" y="915566"/>
          <a:ext cx="5401398" cy="361463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00699"/>
                <a:gridCol w="2700699"/>
              </a:tblGrid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ym typeface="Exo 2"/>
                        </a:rPr>
                        <a:t>IMC</a:t>
                      </a:r>
                      <a:endParaRPr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ym typeface="Exo 2"/>
                        </a:rPr>
                        <a:t>Situação</a:t>
                      </a:r>
                      <a:endParaRPr b="1" dirty="0">
                        <a:solidFill>
                          <a:schemeClr val="lt1"/>
                        </a:solidFill>
                        <a:latin typeface="Exo 2"/>
                        <a:ea typeface="Exo 2"/>
                        <a:cs typeface="Exo 2"/>
                        <a:sym typeface="Exo 2"/>
                      </a:endParaRPr>
                    </a:p>
                  </a:txBody>
                  <a:tcPr marL="91425" marR="91425" marT="91425" marB="91425" anchor="ctr"/>
                </a:tc>
              </a:tr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ym typeface="Roboto Condensed Light"/>
                        </a:rPr>
                        <a:t>I</a:t>
                      </a:r>
                      <a:r>
                        <a:rPr lang="en" sz="1200" dirty="0" smtClean="0">
                          <a:sym typeface="Roboto Condensed Light"/>
                        </a:rPr>
                        <a:t>mc</a:t>
                      </a:r>
                      <a:r>
                        <a:rPr lang="en" sz="1200" baseline="0" dirty="0" smtClean="0">
                          <a:sym typeface="Roboto Condensed Light"/>
                        </a:rPr>
                        <a:t> &lt; 20.7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ym typeface="Roboto Condensed Light"/>
                        </a:rPr>
                        <a:t>Abaixo</a:t>
                      </a:r>
                      <a:r>
                        <a:rPr lang="en" sz="1200" baseline="0" dirty="0" smtClean="0">
                          <a:sym typeface="Roboto Condensed Light"/>
                        </a:rPr>
                        <a:t> do peso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</a:tr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ym typeface="Roboto Condensed Light"/>
                        </a:rPr>
                        <a:t>20.7 &lt; imc &lt; 26.4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ym typeface="Roboto Condensed Light"/>
                        </a:rPr>
                        <a:t>No</a:t>
                      </a:r>
                      <a:r>
                        <a:rPr lang="en" sz="1200" baseline="0" dirty="0" smtClean="0">
                          <a:sym typeface="Roboto Condensed Light"/>
                        </a:rPr>
                        <a:t> peso normal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</a:tr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ym typeface="Roboto Condensed Light"/>
                        </a:rPr>
                        <a:t>26.4</a:t>
                      </a:r>
                      <a:r>
                        <a:rPr lang="en" sz="1200" baseline="0" dirty="0" smtClean="0">
                          <a:sym typeface="Roboto Condensed Light"/>
                        </a:rPr>
                        <a:t> &lt; imc &lt; 27.8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>
                          <a:sym typeface="Roboto Condensed Light"/>
                        </a:rPr>
                        <a:t>Marginalmente</a:t>
                      </a:r>
                      <a:r>
                        <a:rPr lang="en" sz="1200" baseline="0" dirty="0" smtClean="0">
                          <a:sym typeface="Roboto Condensed Light"/>
                        </a:rPr>
                        <a:t> acima do peso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</a:tr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ym typeface="Roboto Condensed Light"/>
                        </a:rPr>
                        <a:t>27.8 &lt; imc &lt; 31.1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ym typeface="Roboto Condensed Light"/>
                        </a:rPr>
                        <a:t>Acima do peso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</a:tr>
              <a:tr h="6024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ym typeface="Roboto Condensed Light"/>
                        </a:rPr>
                        <a:t>31.1 &lt; imc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smtClean="0">
                          <a:sym typeface="Roboto Condensed Light"/>
                        </a:rPr>
                        <a:t>Obeso</a:t>
                      </a:r>
                      <a:endParaRPr sz="1200" dirty="0">
                        <a:solidFill>
                          <a:schemeClr val="lt1"/>
                        </a:solidFill>
                        <a:latin typeface="Roboto Condensed Light"/>
                        <a:ea typeface="Roboto Condensed Light"/>
                        <a:cs typeface="Roboto Condensed Light"/>
                        <a:sym typeface="Roboto Condensed Light"/>
                      </a:endParaRPr>
                    </a:p>
                  </a:txBody>
                  <a:tcPr marL="91425" marR="91425" marT="91425" marB="914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/>
          <p:nvPr/>
        </p:nvSpPr>
        <p:spPr>
          <a:xfrm>
            <a:off x="107504" y="627534"/>
            <a:ext cx="8856984" cy="4392488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1979712" y="195486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Método do Botão Calcular IMC</a:t>
            </a:r>
            <a:endParaRPr dirty="0"/>
          </a:p>
        </p:txBody>
      </p:sp>
      <p:sp>
        <p:nvSpPr>
          <p:cNvPr id="233" name="Google Shape;233;p36"/>
          <p:cNvSpPr txBox="1"/>
          <p:nvPr/>
        </p:nvSpPr>
        <p:spPr>
          <a:xfrm>
            <a:off x="395536" y="771550"/>
            <a:ext cx="8748464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3" anchor="t" anchorCtr="0">
            <a:noAutofit/>
          </a:bodyPr>
          <a:lstStyle/>
          <a:p>
            <a:pPr lvl="0"/>
            <a:r>
              <a:rPr lang="pt-BR" sz="1100" dirty="0" smtClean="0">
                <a:solidFill>
                  <a:schemeClr val="bg1"/>
                </a:solidFill>
              </a:rPr>
              <a:t>public void calcularImc(View v){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double peso, altura, imc;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int idade, sexo;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String situacao="";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peso = Double.</a:t>
            </a:r>
            <a:r>
              <a:rPr lang="pt-BR" sz="1100" i="1" dirty="0" smtClean="0">
                <a:solidFill>
                  <a:schemeClr val="bg1"/>
                </a:solidFill>
              </a:rPr>
              <a:t>parseDouble</a:t>
            </a:r>
            <a:r>
              <a:rPr lang="pt-BR" sz="1100" dirty="0" smtClean="0">
                <a:solidFill>
                  <a:schemeClr val="bg1"/>
                </a:solidFill>
              </a:rPr>
              <a:t>(edPeso.getText().toString());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altura = Double.</a:t>
            </a:r>
            <a:r>
              <a:rPr lang="pt-BR" sz="1100" i="1" dirty="0" smtClean="0">
                <a:solidFill>
                  <a:schemeClr val="bg1"/>
                </a:solidFill>
              </a:rPr>
              <a:t>parseDouble</a:t>
            </a:r>
            <a:r>
              <a:rPr lang="pt-BR" sz="1100" dirty="0" smtClean="0">
                <a:solidFill>
                  <a:schemeClr val="bg1"/>
                </a:solidFill>
              </a:rPr>
              <a:t>(edAltura.getText().toString());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idade = Integer.</a:t>
            </a:r>
            <a:r>
              <a:rPr lang="pt-BR" sz="1100" i="1" dirty="0" smtClean="0">
                <a:solidFill>
                  <a:schemeClr val="bg1"/>
                </a:solidFill>
              </a:rPr>
              <a:t>parseInt</a:t>
            </a:r>
            <a:r>
              <a:rPr lang="pt-BR" sz="1100" dirty="0" smtClean="0">
                <a:solidFill>
                  <a:schemeClr val="bg1"/>
                </a:solidFill>
              </a:rPr>
              <a:t>(edIdade.getText().toString());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if(btFeminino.isChecked()){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sexo = 1;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}else{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sexo = 2;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imc = peso / Math.</a:t>
            </a:r>
            <a:r>
              <a:rPr lang="pt-BR" sz="1100" i="1" dirty="0" smtClean="0">
                <a:solidFill>
                  <a:schemeClr val="bg1"/>
                </a:solidFill>
              </a:rPr>
              <a:t>pow</a:t>
            </a:r>
            <a:r>
              <a:rPr lang="pt-BR" sz="1100" dirty="0" smtClean="0">
                <a:solidFill>
                  <a:schemeClr val="bg1"/>
                </a:solidFill>
              </a:rPr>
              <a:t>(altura,2);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if(idade &gt; 15){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if(sexo == 1){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if(imc &lt; 19.1){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situacao = "Abaixo do Peso.";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else if(imc &lt; 25.8){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situacao = "Peso Normal.";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else if(imc &lt; 27.3){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situacao = "Pouco Acima do Peso.";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else if(imc &lt; 32.3){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situacao = "Acima do Peso.";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else{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situacao = "Obesa.";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}else{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if(imc &lt; 20.7){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situacao = "Abaixo do Peso.";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else if(imc &lt; 26.4){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situacao = "Peso Normal.";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else if(imc &lt; 27.8){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situacao = "Pouco Acima do Peso.";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else if(imc &lt; 31.1){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situacao = "Acima do Peso.";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else 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situacao = "Obeso.";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}else{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situacao = "&lt;= 15 anos não verificar";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}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edImc.setText(String.</a:t>
            </a:r>
            <a:r>
              <a:rPr lang="pt-BR" sz="1100" i="1" dirty="0" smtClean="0">
                <a:solidFill>
                  <a:schemeClr val="bg1"/>
                </a:solidFill>
              </a:rPr>
              <a:t>format</a:t>
            </a:r>
            <a:r>
              <a:rPr lang="pt-BR" sz="1100" dirty="0" smtClean="0">
                <a:solidFill>
                  <a:schemeClr val="bg1"/>
                </a:solidFill>
              </a:rPr>
              <a:t>("%.2f",imc));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edSituacao.setText(situacao);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}</a:t>
            </a:r>
            <a:endParaRPr sz="1100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598;p51"/>
          <p:cNvSpPr txBox="1">
            <a:spLocks noGrp="1"/>
          </p:cNvSpPr>
          <p:nvPr>
            <p:ph type="ctrTitle"/>
          </p:nvPr>
        </p:nvSpPr>
        <p:spPr>
          <a:xfrm flipH="1">
            <a:off x="1835696" y="1347614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Obrigado</a:t>
            </a:r>
            <a:endParaRPr sz="4400" dirty="0"/>
          </a:p>
        </p:txBody>
      </p:sp>
      <p:sp>
        <p:nvSpPr>
          <p:cNvPr id="7" name="Google Shape;597;p51"/>
          <p:cNvSpPr txBox="1">
            <a:spLocks noGrp="1"/>
          </p:cNvSpPr>
          <p:nvPr>
            <p:ph type="subTitle" idx="1"/>
          </p:nvPr>
        </p:nvSpPr>
        <p:spPr>
          <a:xfrm>
            <a:off x="1979712" y="2859782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smtClean="0"/>
              <a:t>Perguntas?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Tabela de Conteúdos</a:t>
            </a:r>
            <a:endParaRPr dirty="0"/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 do Projeto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539552" y="656478"/>
            <a:ext cx="182519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Descrição do objetivo do projeto</a:t>
            </a:r>
            <a:endParaRPr dirty="0"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297225" y="0"/>
            <a:ext cx="0" cy="23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5861950" y="3131400"/>
            <a:ext cx="0" cy="20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755576" y="271576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Descrição da estrutura do  código fonte </a:t>
            </a:r>
            <a:endParaRPr dirty="0"/>
          </a:p>
        </p:txBody>
      </p:sp>
      <p:sp>
        <p:nvSpPr>
          <p:cNvPr id="30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611560" y="221171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do Código Fonte</a:t>
            </a:r>
            <a:endParaRPr dirty="0"/>
          </a:p>
        </p:txBody>
      </p:sp>
      <p:sp>
        <p:nvSpPr>
          <p:cNvPr id="3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539552" y="113159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Layout das Telas</a:t>
            </a:r>
            <a:endParaRPr dirty="0"/>
          </a:p>
        </p:txBody>
      </p:sp>
      <p:sp>
        <p:nvSpPr>
          <p:cNvPr id="34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755576" y="1563638"/>
            <a:ext cx="182519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Descrição do Layout das telas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 do Projeto</a:t>
            </a:r>
            <a:endParaRPr dirty="0"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611560" y="1995686"/>
            <a:ext cx="8280920" cy="1224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 smtClean="0"/>
              <a:t>O projeto tem como objetivo o desenvolvimento de um aplicativo para cadastro de pessoas e cálculo de índice de massa corporal (IMC). Os dados das pessoas são armazenados em um banco de dados. A estrutura do aplicativo é composta por duas telas onde a primeira é utlizada para saída de dados (lista de pessoas cadastrasdas) e a segunda para entrada e processamento de dados (inserir pessoas, atualização de dados e excluir pessoas).</a:t>
            </a:r>
            <a:endParaRPr sz="1400" dirty="0"/>
          </a:p>
        </p:txBody>
      </p:sp>
      <p:cxnSp>
        <p:nvCxnSpPr>
          <p:cNvPr id="185" name="Google Shape;185;p32"/>
          <p:cNvCxnSpPr/>
          <p:nvPr/>
        </p:nvCxnSpPr>
        <p:spPr>
          <a:xfrm>
            <a:off x="4569600" y="1494500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32"/>
          <p:cNvCxnSpPr/>
          <p:nvPr/>
        </p:nvCxnSpPr>
        <p:spPr>
          <a:xfrm>
            <a:off x="0" y="3568175"/>
            <a:ext cx="457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2747779" y="26356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Layout das Telas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49641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17" name="Google Shape;217;p34"/>
          <p:cNvCxnSpPr/>
          <p:nvPr/>
        </p:nvCxnSpPr>
        <p:spPr>
          <a:xfrm>
            <a:off x="7578325" y="4028400"/>
            <a:ext cx="156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4"/>
          <p:cNvSpPr txBox="1">
            <a:spLocks noGrp="1"/>
          </p:cNvSpPr>
          <p:nvPr>
            <p:ph type="subTitle" idx="1"/>
          </p:nvPr>
        </p:nvSpPr>
        <p:spPr>
          <a:xfrm>
            <a:off x="3718579" y="4030481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Descrição do layout de cada tela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Tela Inicial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1547664" y="411510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do Layout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899592" y="2499742"/>
            <a:ext cx="4104456" cy="1872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Nesta tela é apresentada a saída de dados, ou seja, todas as pessoas que foram cadastradas no sistema até o momento. Na figura ao lado é apresentado uma tela que não há registros.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" name="Google Shape;582;p50"/>
          <p:cNvGrpSpPr/>
          <p:nvPr/>
        </p:nvGrpSpPr>
        <p:grpSpPr>
          <a:xfrm>
            <a:off x="6300192" y="915566"/>
            <a:ext cx="1828457" cy="3233708"/>
            <a:chOff x="6417224" y="2247097"/>
            <a:chExt cx="951950" cy="1740368"/>
          </a:xfrm>
        </p:grpSpPr>
        <p:sp>
          <p:nvSpPr>
            <p:cNvPr id="8" name="Google Shape;583;p50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;p50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5;p50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6;p50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7;p50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8;p50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9;p50"/>
            <p:cNvSpPr/>
            <p:nvPr/>
          </p:nvSpPr>
          <p:spPr>
            <a:xfrm>
              <a:off x="6767200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 descr="TelaPrincipalSemDad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059582"/>
            <a:ext cx="1585347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Tela Inicial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1547664" y="411510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do Layout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899592" y="2499742"/>
            <a:ext cx="4104456" cy="1872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 </a:t>
            </a:r>
            <a:r>
              <a:rPr lang="en" dirty="0" smtClean="0"/>
              <a:t>figura ao lado é </a:t>
            </a:r>
            <a:r>
              <a:rPr lang="en" dirty="0" smtClean="0"/>
              <a:t>apresentado a tela com a lista de registros preenchida, ou seja, algumas pessoas já foram cadastradas no sistema e são apresentadas na tela inicial.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582;p50"/>
          <p:cNvGrpSpPr/>
          <p:nvPr/>
        </p:nvGrpSpPr>
        <p:grpSpPr>
          <a:xfrm>
            <a:off x="6300192" y="915566"/>
            <a:ext cx="1828457" cy="3233708"/>
            <a:chOff x="6417224" y="2247097"/>
            <a:chExt cx="951950" cy="1740368"/>
          </a:xfrm>
        </p:grpSpPr>
        <p:sp>
          <p:nvSpPr>
            <p:cNvPr id="8" name="Google Shape;583;p50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;p50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5;p50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6;p50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7;p50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8;p50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9;p50"/>
            <p:cNvSpPr/>
            <p:nvPr/>
          </p:nvSpPr>
          <p:spPr>
            <a:xfrm>
              <a:off x="6767200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 descr="InicialComDad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208" y="1059582"/>
            <a:ext cx="1572115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193209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 smtClean="0"/>
              <a:t>Segunda Tela </a:t>
            </a:r>
            <a:endParaRPr dirty="0"/>
          </a:p>
        </p:txBody>
      </p:sp>
      <p:sp>
        <p:nvSpPr>
          <p:cNvPr id="225" name="Google Shape;225;p35"/>
          <p:cNvSpPr txBox="1">
            <a:spLocks noGrp="1"/>
          </p:cNvSpPr>
          <p:nvPr>
            <p:ph type="ctrTitle"/>
          </p:nvPr>
        </p:nvSpPr>
        <p:spPr>
          <a:xfrm>
            <a:off x="1475656" y="1347614"/>
            <a:ext cx="3105648" cy="7784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Estrutura do Layout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683568" y="2139702"/>
            <a:ext cx="4608512" cy="266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 figura ao lado é apresentado uma tela para a inclusão, alteração e exclusão de registros.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Os componentes desta tela são: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Campo nome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Campo idade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Campo altura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/>
              <a:t>C</a:t>
            </a:r>
            <a:r>
              <a:rPr lang="en" dirty="0" smtClean="0"/>
              <a:t>ampo peso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/>
              <a:t>Botão para calcular IMC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/>
              <a:t>Botão para seleção do sexo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/>
              <a:t>Campo IMC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pt-BR" dirty="0" smtClean="0"/>
              <a:t>Campo situação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Botão incluir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Botão voltar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" dirty="0" smtClean="0"/>
              <a:t>Botão excluir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582;p50"/>
          <p:cNvGrpSpPr/>
          <p:nvPr/>
        </p:nvGrpSpPr>
        <p:grpSpPr>
          <a:xfrm>
            <a:off x="6300192" y="915566"/>
            <a:ext cx="1828457" cy="3233708"/>
            <a:chOff x="6417224" y="2247097"/>
            <a:chExt cx="951950" cy="1740368"/>
          </a:xfrm>
        </p:grpSpPr>
        <p:sp>
          <p:nvSpPr>
            <p:cNvPr id="8" name="Google Shape;583;p50"/>
            <p:cNvSpPr/>
            <p:nvPr/>
          </p:nvSpPr>
          <p:spPr>
            <a:xfrm>
              <a:off x="6505324" y="2247511"/>
              <a:ext cx="863850" cy="1739954"/>
            </a:xfrm>
            <a:custGeom>
              <a:avLst/>
              <a:gdLst/>
              <a:ahLst/>
              <a:cxnLst/>
              <a:rect l="l" t="t" r="r" b="b"/>
              <a:pathLst>
                <a:path w="34554" h="71434" extrusionOk="0">
                  <a:moveTo>
                    <a:pt x="1575" y="0"/>
                  </a:moveTo>
                  <a:cubicBezTo>
                    <a:pt x="706" y="0"/>
                    <a:pt x="1" y="689"/>
                    <a:pt x="1" y="1557"/>
                  </a:cubicBezTo>
                  <a:lnTo>
                    <a:pt x="1" y="69876"/>
                  </a:lnTo>
                  <a:cubicBezTo>
                    <a:pt x="1" y="70728"/>
                    <a:pt x="706" y="71433"/>
                    <a:pt x="1575" y="71433"/>
                  </a:cubicBezTo>
                  <a:lnTo>
                    <a:pt x="32980" y="71433"/>
                  </a:lnTo>
                  <a:cubicBezTo>
                    <a:pt x="33849" y="71433"/>
                    <a:pt x="34554" y="70728"/>
                    <a:pt x="34554" y="69876"/>
                  </a:cubicBezTo>
                  <a:lnTo>
                    <a:pt x="34554" y="1557"/>
                  </a:lnTo>
                  <a:cubicBezTo>
                    <a:pt x="34554" y="689"/>
                    <a:pt x="33849" y="0"/>
                    <a:pt x="32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84;p50"/>
            <p:cNvSpPr/>
            <p:nvPr/>
          </p:nvSpPr>
          <p:spPr>
            <a:xfrm>
              <a:off x="6417224" y="2247097"/>
              <a:ext cx="868375" cy="1740368"/>
            </a:xfrm>
            <a:custGeom>
              <a:avLst/>
              <a:gdLst/>
              <a:ahLst/>
              <a:cxnLst/>
              <a:rect l="l" t="t" r="r" b="b"/>
              <a:pathLst>
                <a:path w="34735" h="71451" extrusionOk="0">
                  <a:moveTo>
                    <a:pt x="1787" y="1"/>
                  </a:moveTo>
                  <a:cubicBezTo>
                    <a:pt x="804" y="1"/>
                    <a:pt x="1" y="1115"/>
                    <a:pt x="1" y="2492"/>
                  </a:cubicBezTo>
                  <a:lnTo>
                    <a:pt x="1" y="68975"/>
                  </a:lnTo>
                  <a:cubicBezTo>
                    <a:pt x="1" y="70336"/>
                    <a:pt x="804" y="71450"/>
                    <a:pt x="1787" y="71450"/>
                  </a:cubicBezTo>
                  <a:lnTo>
                    <a:pt x="34734" y="71450"/>
                  </a:lnTo>
                  <a:lnTo>
                    <a:pt x="34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5;p50"/>
            <p:cNvSpPr/>
            <p:nvPr/>
          </p:nvSpPr>
          <p:spPr>
            <a:xfrm>
              <a:off x="6492619" y="2340952"/>
              <a:ext cx="813450" cy="1457323"/>
            </a:xfrm>
            <a:custGeom>
              <a:avLst/>
              <a:gdLst/>
              <a:ahLst/>
              <a:cxnLst/>
              <a:rect l="l" t="t" r="r" b="b"/>
              <a:pathLst>
                <a:path w="32538" h="60944" extrusionOk="0">
                  <a:moveTo>
                    <a:pt x="427" y="0"/>
                  </a:moveTo>
                  <a:cubicBezTo>
                    <a:pt x="198" y="0"/>
                    <a:pt x="1" y="197"/>
                    <a:pt x="1" y="426"/>
                  </a:cubicBezTo>
                  <a:lnTo>
                    <a:pt x="1" y="60533"/>
                  </a:lnTo>
                  <a:cubicBezTo>
                    <a:pt x="1" y="60763"/>
                    <a:pt x="198" y="60943"/>
                    <a:pt x="427" y="60943"/>
                  </a:cubicBezTo>
                  <a:lnTo>
                    <a:pt x="32128" y="60943"/>
                  </a:lnTo>
                  <a:cubicBezTo>
                    <a:pt x="32357" y="60943"/>
                    <a:pt x="32538" y="60763"/>
                    <a:pt x="32538" y="60533"/>
                  </a:cubicBezTo>
                  <a:lnTo>
                    <a:pt x="32538" y="426"/>
                  </a:lnTo>
                  <a:cubicBezTo>
                    <a:pt x="32538" y="197"/>
                    <a:pt x="32357" y="0"/>
                    <a:pt x="32128" y="0"/>
                  </a:cubicBezTo>
                  <a:close/>
                </a:path>
              </a:pathLst>
            </a:custGeom>
            <a:solidFill>
              <a:srgbClr val="F464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6;p50"/>
            <p:cNvSpPr/>
            <p:nvPr/>
          </p:nvSpPr>
          <p:spPr>
            <a:xfrm>
              <a:off x="6856100" y="3843492"/>
              <a:ext cx="96750" cy="83150"/>
            </a:xfrm>
            <a:custGeom>
              <a:avLst/>
              <a:gdLst/>
              <a:ahLst/>
              <a:cxnLst/>
              <a:rect l="l" t="t" r="r" b="b"/>
              <a:pathLst>
                <a:path w="3870" h="3326" extrusionOk="0">
                  <a:moveTo>
                    <a:pt x="2214" y="358"/>
                  </a:moveTo>
                  <a:lnTo>
                    <a:pt x="2214" y="375"/>
                  </a:lnTo>
                  <a:cubicBezTo>
                    <a:pt x="2935" y="375"/>
                    <a:pt x="3509" y="948"/>
                    <a:pt x="3525" y="1670"/>
                  </a:cubicBezTo>
                  <a:cubicBezTo>
                    <a:pt x="3525" y="2456"/>
                    <a:pt x="2882" y="2973"/>
                    <a:pt x="2212" y="2973"/>
                  </a:cubicBezTo>
                  <a:cubicBezTo>
                    <a:pt x="1890" y="2973"/>
                    <a:pt x="1562" y="2853"/>
                    <a:pt x="1296" y="2587"/>
                  </a:cubicBezTo>
                  <a:cubicBezTo>
                    <a:pt x="476" y="1768"/>
                    <a:pt x="1066" y="358"/>
                    <a:pt x="2214" y="358"/>
                  </a:cubicBezTo>
                  <a:close/>
                  <a:moveTo>
                    <a:pt x="2197" y="1"/>
                  </a:moveTo>
                  <a:cubicBezTo>
                    <a:pt x="1793" y="1"/>
                    <a:pt x="1383" y="152"/>
                    <a:pt x="1050" y="489"/>
                  </a:cubicBezTo>
                  <a:cubicBezTo>
                    <a:pt x="1" y="1538"/>
                    <a:pt x="739" y="3325"/>
                    <a:pt x="2214" y="3325"/>
                  </a:cubicBezTo>
                  <a:cubicBezTo>
                    <a:pt x="3132" y="3325"/>
                    <a:pt x="3869" y="2587"/>
                    <a:pt x="3869" y="1670"/>
                  </a:cubicBezTo>
                  <a:cubicBezTo>
                    <a:pt x="3869" y="669"/>
                    <a:pt x="3048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7;p50"/>
            <p:cNvSpPr/>
            <p:nvPr/>
          </p:nvSpPr>
          <p:spPr>
            <a:xfrm>
              <a:off x="6623350" y="3880717"/>
              <a:ext cx="82800" cy="9025"/>
            </a:xfrm>
            <a:custGeom>
              <a:avLst/>
              <a:gdLst/>
              <a:ahLst/>
              <a:cxnLst/>
              <a:rect l="l" t="t" r="r" b="b"/>
              <a:pathLst>
                <a:path w="3312" h="361" extrusionOk="0">
                  <a:moveTo>
                    <a:pt x="1" y="0"/>
                  </a:moveTo>
                  <a:lnTo>
                    <a:pt x="1" y="361"/>
                  </a:lnTo>
                  <a:lnTo>
                    <a:pt x="3312" y="361"/>
                  </a:lnTo>
                  <a:lnTo>
                    <a:pt x="33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8;p50"/>
            <p:cNvSpPr/>
            <p:nvPr/>
          </p:nvSpPr>
          <p:spPr>
            <a:xfrm>
              <a:off x="7116325" y="3860642"/>
              <a:ext cx="60675" cy="48775"/>
            </a:xfrm>
            <a:custGeom>
              <a:avLst/>
              <a:gdLst/>
              <a:ahLst/>
              <a:cxnLst/>
              <a:rect l="l" t="t" r="r" b="b"/>
              <a:pathLst>
                <a:path w="2427" h="1951" extrusionOk="0">
                  <a:moveTo>
                    <a:pt x="2328" y="0"/>
                  </a:moveTo>
                  <a:lnTo>
                    <a:pt x="328" y="656"/>
                  </a:lnTo>
                  <a:cubicBezTo>
                    <a:pt x="148" y="688"/>
                    <a:pt x="0" y="836"/>
                    <a:pt x="0" y="1033"/>
                  </a:cubicBezTo>
                  <a:cubicBezTo>
                    <a:pt x="0" y="1197"/>
                    <a:pt x="132" y="1328"/>
                    <a:pt x="361" y="1393"/>
                  </a:cubicBezTo>
                  <a:lnTo>
                    <a:pt x="2328" y="1951"/>
                  </a:lnTo>
                  <a:lnTo>
                    <a:pt x="2426" y="1606"/>
                  </a:lnTo>
                  <a:lnTo>
                    <a:pt x="459" y="1049"/>
                  </a:lnTo>
                  <a:cubicBezTo>
                    <a:pt x="427" y="1049"/>
                    <a:pt x="394" y="1033"/>
                    <a:pt x="377" y="1016"/>
                  </a:cubicBezTo>
                  <a:lnTo>
                    <a:pt x="427" y="1000"/>
                  </a:lnTo>
                  <a:lnTo>
                    <a:pt x="2426" y="344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9;p50"/>
            <p:cNvSpPr/>
            <p:nvPr/>
          </p:nvSpPr>
          <p:spPr>
            <a:xfrm>
              <a:off x="6767200" y="2287275"/>
              <a:ext cx="238100" cy="14350"/>
            </a:xfrm>
            <a:custGeom>
              <a:avLst/>
              <a:gdLst/>
              <a:ahLst/>
              <a:cxnLst/>
              <a:rect l="l" t="t" r="r" b="b"/>
              <a:pathLst>
                <a:path w="9524" h="574" extrusionOk="0">
                  <a:moveTo>
                    <a:pt x="164" y="0"/>
                  </a:moveTo>
                  <a:cubicBezTo>
                    <a:pt x="82" y="0"/>
                    <a:pt x="0" y="82"/>
                    <a:pt x="0" y="164"/>
                  </a:cubicBezTo>
                  <a:lnTo>
                    <a:pt x="0" y="410"/>
                  </a:lnTo>
                  <a:cubicBezTo>
                    <a:pt x="0" y="492"/>
                    <a:pt x="82" y="574"/>
                    <a:pt x="164" y="574"/>
                  </a:cubicBezTo>
                  <a:lnTo>
                    <a:pt x="9359" y="574"/>
                  </a:lnTo>
                  <a:cubicBezTo>
                    <a:pt x="9458" y="574"/>
                    <a:pt x="9523" y="492"/>
                    <a:pt x="9523" y="410"/>
                  </a:cubicBezTo>
                  <a:lnTo>
                    <a:pt x="9523" y="164"/>
                  </a:lnTo>
                  <a:cubicBezTo>
                    <a:pt x="9523" y="82"/>
                    <a:pt x="9458" y="0"/>
                    <a:pt x="9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 descr="Tela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50" y="1059582"/>
            <a:ext cx="1599633" cy="2736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692</Words>
  <Application>Microsoft Office PowerPoint</Application>
  <PresentationFormat>On-screen Show (16:9)</PresentationFormat>
  <Paragraphs>128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Tech Newsletter by Slidesgo</vt:lpstr>
      <vt:lpstr>Dispositivos Móveis</vt:lpstr>
      <vt:lpstr>Slide 2</vt:lpstr>
      <vt:lpstr>Tabela de Conteúdos</vt:lpstr>
      <vt:lpstr>Objetivo do Projeto</vt:lpstr>
      <vt:lpstr>Slide 5</vt:lpstr>
      <vt:lpstr>Layout das Telas</vt:lpstr>
      <vt:lpstr> Tela Inicial</vt:lpstr>
      <vt:lpstr> Tela Inicial</vt:lpstr>
      <vt:lpstr> Segunda Tela </vt:lpstr>
      <vt:lpstr> Segunda Tela </vt:lpstr>
      <vt:lpstr>Estrutura do Código Fonte</vt:lpstr>
      <vt:lpstr>Estrutura do Código Fonte</vt:lpstr>
      <vt:lpstr>Arquivos da Camada Model</vt:lpstr>
      <vt:lpstr>Arquivos da Camada View</vt:lpstr>
      <vt:lpstr>Arquivos da Camada Controller</vt:lpstr>
      <vt:lpstr>Método do Botão Sair e do Botão Voltar</vt:lpstr>
      <vt:lpstr>Método do Botão Excluir</vt:lpstr>
      <vt:lpstr>Método do Botão Entrar</vt:lpstr>
      <vt:lpstr>Método do Botão Alterar / Inserir</vt:lpstr>
      <vt:lpstr>Slide 20</vt:lpstr>
      <vt:lpstr>Tabela para Cálculo de IMC do sexo Feminino</vt:lpstr>
      <vt:lpstr>Tabela para Cálculo de IMC do sexo Masculino</vt:lpstr>
      <vt:lpstr>Método do Botão Calcular IMC</vt:lpstr>
      <vt:lpstr>Obrigado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Dispositivos Móveis</dc:title>
  <dc:creator>Ana</dc:creator>
  <cp:lastModifiedBy>Ana</cp:lastModifiedBy>
  <cp:revision>26</cp:revision>
  <dcterms:modified xsi:type="dcterms:W3CDTF">2020-12-10T18:23:20Z</dcterms:modified>
</cp:coreProperties>
</file>