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71" r:id="rId7"/>
    <p:sldId id="29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nvenuto" id="{E75E278A-FF0E-49A4-B170-79828D63BBAD}">
          <p14:sldIdLst>
            <p14:sldId id="256"/>
            <p14:sldId id="283"/>
          </p14:sldIdLst>
        </p14:section>
        <p14:section name="Progettazione, morphing, annotazione, collaborazione, Aiutami" id="{B9B51309-D148-4332-87C2-07BE32FBCA3B}">
          <p14:sldIdLst>
            <p14:sldId id="271"/>
            <p14:sldId id="292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</p14:sldIdLst>
        </p14:section>
        <p14:section name="Altre informazioni" id="{2CC34DB2-6590-42C0-AD4B-A04C6060184E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D462F"/>
    <a:srgbClr val="D24726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54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3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47E75-7743-43E2-BF1C-8D781AA23311}" type="datetime1">
              <a:rPr lang="it-IT" smtClean="0"/>
              <a:t>19/06/2023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D7A867-4D52-4D5A-BBE1-AC83E84104E3}" type="datetime1">
              <a:rPr lang="it-IT" noProof="0" smtClean="0"/>
              <a:t>19/06/2023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85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56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30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8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41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11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9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4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1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2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90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3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cxnSp>
        <p:nvCxnSpPr>
          <p:cNvPr id="12" name="Connettore dirit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Modifica gli stili del testo dello schema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D9FC215-2AE6-4A69-BF36-8F60B92E22C0}" type="datetime1">
              <a:rPr lang="it-IT" noProof="0" smtClean="0"/>
              <a:t>19/06/2023</a:t>
            </a:fld>
            <a:endParaRPr lang="it-IT" noProof="0" dirty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10" name="Rettango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0F07B06-4BC3-47A5-A7B1-C606679D1E9F}" type="datetime1">
              <a:rPr lang="it-IT" noProof="0" smtClean="0"/>
              <a:t>19/06/2023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6309" y="264306"/>
            <a:ext cx="11660407" cy="664603"/>
          </a:xfrm>
          <a:solidFill>
            <a:schemeClr val="bg1"/>
          </a:solidFill>
        </p:spPr>
        <p:txBody>
          <a:bodyPr rtlCol="0" anchor="ctr" anchorCtr="0">
            <a:normAutofit fontScale="90000"/>
          </a:bodyPr>
          <a:lstStyle/>
          <a:p>
            <a:pPr algn="ctr" rtl="0"/>
            <a:endParaRPr lang="it-IT" sz="4800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020" y="283607"/>
            <a:ext cx="1330947" cy="6306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2" y="268407"/>
            <a:ext cx="1139377" cy="6458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49" y="277831"/>
            <a:ext cx="1133866" cy="63638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6"/>
          <a:srcRect t="20549" b="20548"/>
          <a:stretch/>
        </p:blipFill>
        <p:spPr>
          <a:xfrm>
            <a:off x="8988098" y="282263"/>
            <a:ext cx="1458353" cy="64664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638" y="248546"/>
            <a:ext cx="1065430" cy="66567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952" y="256359"/>
            <a:ext cx="1507303" cy="65840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9"/>
          <a:srcRect l="12182" t="34286" r="12764" b="32147"/>
          <a:stretch/>
        </p:blipFill>
        <p:spPr>
          <a:xfrm>
            <a:off x="4899352" y="248546"/>
            <a:ext cx="2286714" cy="639192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1330239" y="922167"/>
            <a:ext cx="1060189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B-READI B</a:t>
            </a:r>
            <a:r>
              <a:rPr lang="en-US" dirty="0">
                <a:solidFill>
                  <a:srgbClr val="C00000"/>
                </a:solidFill>
              </a:rPr>
              <a:t>uilding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eliable</a:t>
            </a:r>
            <a:r>
              <a:rPr lang="en-US" b="1" dirty="0">
                <a:solidFill>
                  <a:srgbClr val="C00000"/>
                </a:solidFill>
              </a:rPr>
              <a:t> E</a:t>
            </a:r>
            <a:r>
              <a:rPr lang="en-US" dirty="0">
                <a:solidFill>
                  <a:srgbClr val="C00000"/>
                </a:solidFill>
              </a:rPr>
              <a:t>ffective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b="1" dirty="0">
                <a:solidFill>
                  <a:srgbClr val="C00000"/>
                </a:solidFill>
              </a:rPr>
              <a:t> A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b="1" dirty="0">
                <a:solidFill>
                  <a:srgbClr val="C00000"/>
                </a:solidFill>
              </a:rPr>
              <a:t> DI</a:t>
            </a:r>
            <a:r>
              <a:rPr lang="en-US" dirty="0">
                <a:solidFill>
                  <a:srgbClr val="C00000"/>
                </a:solidFill>
              </a:rPr>
              <a:t>saster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emergency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 prevention managing skills</a:t>
            </a:r>
          </a:p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815128" y="3602690"/>
            <a:ext cx="4561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B-READI PILOT 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096000" y="6067769"/>
            <a:ext cx="573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University of L'Aquila - from 26 to 30 June 2023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692" y="914220"/>
            <a:ext cx="1281654" cy="1083677"/>
          </a:xfrm>
          <a:prstGeom prst="rect">
            <a:avLst/>
          </a:prstGeom>
        </p:spPr>
      </p:pic>
      <p:sp>
        <p:nvSpPr>
          <p:cNvPr id="20" name="Rettangolo 19"/>
          <p:cNvSpPr/>
          <p:nvPr/>
        </p:nvSpPr>
        <p:spPr>
          <a:xfrm>
            <a:off x="1482639" y="1074567"/>
            <a:ext cx="104473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B-READI B</a:t>
            </a:r>
            <a:r>
              <a:rPr lang="en-US" dirty="0">
                <a:solidFill>
                  <a:srgbClr val="C00000"/>
                </a:solidFill>
              </a:rPr>
              <a:t>uilding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eliable</a:t>
            </a:r>
            <a:r>
              <a:rPr lang="en-US" b="1" dirty="0">
                <a:solidFill>
                  <a:srgbClr val="C00000"/>
                </a:solidFill>
              </a:rPr>
              <a:t> E</a:t>
            </a:r>
            <a:r>
              <a:rPr lang="en-US" dirty="0">
                <a:solidFill>
                  <a:srgbClr val="C00000"/>
                </a:solidFill>
              </a:rPr>
              <a:t>ffective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b="1" dirty="0">
                <a:solidFill>
                  <a:srgbClr val="C00000"/>
                </a:solidFill>
              </a:rPr>
              <a:t> A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b="1" dirty="0">
                <a:solidFill>
                  <a:srgbClr val="C00000"/>
                </a:solidFill>
              </a:rPr>
              <a:t> DI</a:t>
            </a:r>
            <a:r>
              <a:rPr lang="en-US" dirty="0">
                <a:solidFill>
                  <a:srgbClr val="C00000"/>
                </a:solidFill>
              </a:rPr>
              <a:t>saster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emergency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 prevention managing skills</a:t>
            </a:r>
          </a:p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44A54-901E-4E16-954A-ED83F1B7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47474"/>
            <a:ext cx="9144000" cy="53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B4089-09C3-404E-88B7-DCC346445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47474"/>
            <a:ext cx="9144000" cy="5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5A781-12A4-4EA7-9E34-5B0802FB5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8" y="1179992"/>
            <a:ext cx="11402153" cy="53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235528" y="6067769"/>
            <a:ext cx="4561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B-READI PILOT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096000" y="6144713"/>
            <a:ext cx="584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University of L'Aquila - from 26 to 30 June 2023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8" y="249381"/>
            <a:ext cx="11707090" cy="1596115"/>
          </a:xfrm>
          <a:prstGeom prst="rect">
            <a:avLst/>
          </a:prstGeom>
        </p:spPr>
      </p:pic>
      <p:pic>
        <p:nvPicPr>
          <p:cNvPr id="1026" name="Picture 2" descr="News - Angelwingsva - Question Mark Animation For Powerpoint Free -  1024x1024 PNG Download - PNGkit">
            <a:extLst>
              <a:ext uri="{FF2B5EF4-FFF2-40B4-BE49-F238E27FC236}">
                <a16:creationId xmlns:a16="http://schemas.microsoft.com/office/drawing/2014/main" id="{A5076CB1-4566-429E-AC46-6563AC1A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36" y="1867835"/>
            <a:ext cx="4336330" cy="434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235528" y="6067769"/>
            <a:ext cx="4561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B-READI PILOT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096000" y="6144713"/>
            <a:ext cx="584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University of L'Aquila - from 26 to 30 June 2023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8" y="249381"/>
            <a:ext cx="11707090" cy="159611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329054" y="4865316"/>
            <a:ext cx="44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Ariadne Tsiakara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413030" y="3429000"/>
            <a:ext cx="7147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Data Analytics &amp;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4989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41609" y="2397545"/>
            <a:ext cx="453001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b="1" dirty="0"/>
              <a:t>What is Data analytics and visualization?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dirty="0"/>
              <a:t>Data visualization is the practice of translating information into a visual context, such as a map or graph, to make data easier for the human brain to understand and pull insights from.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dirty="0"/>
              <a:t>The </a:t>
            </a:r>
            <a:r>
              <a:rPr lang="en-GB" sz="1800" b="1" dirty="0"/>
              <a:t>main goal </a:t>
            </a:r>
            <a:r>
              <a:rPr lang="en-GB" sz="1800" dirty="0"/>
              <a:t>of data visualization is to make it easier to identify </a:t>
            </a:r>
            <a:r>
              <a:rPr lang="en-GB" sz="1800" i="1" dirty="0">
                <a:solidFill>
                  <a:srgbClr val="FF0000"/>
                </a:solidFill>
              </a:rPr>
              <a:t>patterns</a:t>
            </a:r>
            <a:r>
              <a:rPr lang="en-GB" sz="1800" dirty="0"/>
              <a:t>, </a:t>
            </a:r>
            <a:r>
              <a:rPr lang="en-GB" sz="1800" i="1" dirty="0">
                <a:solidFill>
                  <a:srgbClr val="FF0000"/>
                </a:solidFill>
              </a:rPr>
              <a:t>trends</a:t>
            </a:r>
            <a:r>
              <a:rPr lang="en-GB" sz="1800" dirty="0"/>
              <a:t> and </a:t>
            </a:r>
            <a:r>
              <a:rPr lang="en-GB" sz="1800" i="1" dirty="0">
                <a:solidFill>
                  <a:srgbClr val="FF0000"/>
                </a:solidFill>
              </a:rPr>
              <a:t>outliers</a:t>
            </a:r>
            <a:r>
              <a:rPr lang="en-GB" sz="1800" dirty="0"/>
              <a:t> in large data sets.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734E4-5BB0-4BC6-83ED-435583A0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962" y="1285318"/>
            <a:ext cx="5383530" cy="52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635877" y="1493241"/>
            <a:ext cx="5048486" cy="243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GB" sz="1800" b="1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b="1" dirty="0"/>
              <a:t>Data Literacy</a:t>
            </a:r>
          </a:p>
          <a:p>
            <a:pPr marL="0" indent="0">
              <a:buNone/>
            </a:pPr>
            <a:r>
              <a:rPr lang="en-GB" sz="1800" dirty="0"/>
              <a:t>Identify how data works. This includes how data is defined, how to ask the right questions, how to measure, draw decisions, and then share your findings.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sp>
        <p:nvSpPr>
          <p:cNvPr id="13" name="Segnaposto contenuto 17">
            <a:extLst>
              <a:ext uri="{FF2B5EF4-FFF2-40B4-BE49-F238E27FC236}">
                <a16:creationId xmlns:a16="http://schemas.microsoft.com/office/drawing/2014/main" id="{7601D737-B2EF-4554-8EE8-F2EA4B350ECD}"/>
              </a:ext>
            </a:extLst>
          </p:cNvPr>
          <p:cNvSpPr txBox="1">
            <a:spLocks/>
          </p:cNvSpPr>
          <p:nvPr/>
        </p:nvSpPr>
        <p:spPr>
          <a:xfrm>
            <a:off x="5908962" y="1493241"/>
            <a:ext cx="5048486" cy="243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GB" sz="1800" b="1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b="1" dirty="0"/>
              <a:t>Artificial Intelligence (AI)</a:t>
            </a:r>
          </a:p>
          <a:p>
            <a:pPr marL="0" indent="0">
              <a:buNone/>
            </a:pPr>
            <a:r>
              <a:rPr lang="en-GB" sz="1800" dirty="0"/>
              <a:t>Consumers and Businesses alike utilize AI daily. Discover about the versatile field that is AI, including definitions, examples, advantages, disadvantages, history, and explorations of the theoretical and ethical.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egnaposto contenuto 17">
            <a:extLst>
              <a:ext uri="{FF2B5EF4-FFF2-40B4-BE49-F238E27FC236}">
                <a16:creationId xmlns:a16="http://schemas.microsoft.com/office/drawing/2014/main" id="{6C36FC80-E606-456B-832D-992FA3BD5ABD}"/>
              </a:ext>
            </a:extLst>
          </p:cNvPr>
          <p:cNvSpPr txBox="1">
            <a:spLocks/>
          </p:cNvSpPr>
          <p:nvPr/>
        </p:nvSpPr>
        <p:spPr>
          <a:xfrm>
            <a:off x="635877" y="3796787"/>
            <a:ext cx="5048486" cy="243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GB" sz="1800" b="1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b="1" dirty="0"/>
              <a:t>Data Science</a:t>
            </a:r>
          </a:p>
          <a:p>
            <a:pPr marL="0" indent="0">
              <a:buNone/>
            </a:pPr>
            <a:r>
              <a:rPr lang="en-GB" sz="1800" dirty="0"/>
              <a:t>Detect the “</a:t>
            </a:r>
            <a:r>
              <a:rPr lang="en-GB" sz="1800" dirty="0" err="1"/>
              <a:t>how”s</a:t>
            </a:r>
            <a:r>
              <a:rPr lang="en-GB" sz="1800" dirty="0"/>
              <a:t> and “</a:t>
            </a:r>
            <a:r>
              <a:rPr lang="en-GB" sz="1800" dirty="0" err="1"/>
              <a:t>why”s</a:t>
            </a:r>
            <a:r>
              <a:rPr lang="en-GB" sz="1800" dirty="0"/>
              <a:t> behind how data analysis works. Learn about data preparation and analysis, and different data science tools and skills, like data mining, mapping, cleaning, and different analysis techniques.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gnaposto contenuto 17">
            <a:extLst>
              <a:ext uri="{FF2B5EF4-FFF2-40B4-BE49-F238E27FC236}">
                <a16:creationId xmlns:a16="http://schemas.microsoft.com/office/drawing/2014/main" id="{110705AA-528B-4B11-BB88-9F35E85A3E30}"/>
              </a:ext>
            </a:extLst>
          </p:cNvPr>
          <p:cNvSpPr txBox="1">
            <a:spLocks/>
          </p:cNvSpPr>
          <p:nvPr/>
        </p:nvSpPr>
        <p:spPr>
          <a:xfrm>
            <a:off x="5908962" y="3930977"/>
            <a:ext cx="5048486" cy="243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GB" sz="1800" b="1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800" b="1" dirty="0"/>
              <a:t>Business Intelligence (BI)</a:t>
            </a:r>
          </a:p>
          <a:p>
            <a:pPr marL="0" indent="0">
              <a:buNone/>
            </a:pPr>
            <a:r>
              <a:rPr lang="en-GB" sz="1800" dirty="0"/>
              <a:t>Classify how data analysis, reporting, benchmarking, visualization, and more come together in BI to create a powerful business tool with the goal of equipping businesses to make data-driven decisions.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AD68-56CD-4EBA-AE09-B3DA7EEA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709" y="1781666"/>
            <a:ext cx="421857" cy="49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CD965-1B75-4E10-A5A7-A158D6F82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757" y="4077217"/>
            <a:ext cx="523759" cy="50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97484-460F-41D5-B0F2-4EC574069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492" y="1892746"/>
            <a:ext cx="492764" cy="392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22FEC-C9D7-4CA0-9D04-1CD9B65F2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777" y="4328826"/>
            <a:ext cx="489890" cy="3940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1CE015-E4C2-46F5-873C-10793225C99D}"/>
              </a:ext>
            </a:extLst>
          </p:cNvPr>
          <p:cNvSpPr/>
          <p:nvPr/>
        </p:nvSpPr>
        <p:spPr>
          <a:xfrm>
            <a:off x="4293052" y="1217820"/>
            <a:ext cx="27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solidFill>
                  <a:srgbClr val="000000"/>
                </a:solidFill>
                <a:latin typeface="Benton Sans Book"/>
              </a:rPr>
              <a:t>What’s top of mind?</a:t>
            </a:r>
            <a:endParaRPr lang="en-GB" sz="2400" b="1" i="0" dirty="0">
              <a:solidFill>
                <a:srgbClr val="000000"/>
              </a:solidFill>
              <a:effectLst/>
              <a:latin typeface="Benton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28355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Covid-19 Pandemic crisis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E3382-4C0B-4EFD-BAE7-8100C4C48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8" y="1489435"/>
            <a:ext cx="11632676" cy="50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90677-1E63-45B3-8CE6-EE6D2840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22" y="1621408"/>
            <a:ext cx="9775595" cy="49463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5145F-446B-4A98-BD2E-252F7B5D5A31}"/>
              </a:ext>
            </a:extLst>
          </p:cNvPr>
          <p:cNvSpPr/>
          <p:nvPr/>
        </p:nvSpPr>
        <p:spPr>
          <a:xfrm>
            <a:off x="711924" y="1218335"/>
            <a:ext cx="320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Earthquake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026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5145F-446B-4A98-BD2E-252F7B5D5A31}"/>
              </a:ext>
            </a:extLst>
          </p:cNvPr>
          <p:cNvSpPr/>
          <p:nvPr/>
        </p:nvSpPr>
        <p:spPr>
          <a:xfrm>
            <a:off x="711924" y="1218335"/>
            <a:ext cx="320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Earthquake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E10D-8F72-4B19-8BFC-FCDB21C5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9" y="1615930"/>
            <a:ext cx="11195568" cy="49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5145F-446B-4A98-BD2E-252F7B5D5A31}"/>
              </a:ext>
            </a:extLst>
          </p:cNvPr>
          <p:cNvSpPr/>
          <p:nvPr/>
        </p:nvSpPr>
        <p:spPr>
          <a:xfrm>
            <a:off x="711924" y="1218335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Cyber Security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B9424-3D9E-4588-BD90-ACF3FFFA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78" y="1543909"/>
            <a:ext cx="10678798" cy="50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contenuto 17"/>
          <p:cNvSpPr txBox="1">
            <a:spLocks/>
          </p:cNvSpPr>
          <p:nvPr/>
        </p:nvSpPr>
        <p:spPr>
          <a:xfrm>
            <a:off x="569889" y="1247474"/>
            <a:ext cx="4530011" cy="37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189152"/>
            <a:ext cx="7190506" cy="99084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85880" y="6547772"/>
            <a:ext cx="1490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DD462F"/>
                </a:solidFill>
              </a:rPr>
              <a:t>B-READI PILOT </a:t>
            </a:r>
            <a:endParaRPr lang="it-IT" sz="1400" dirty="0">
              <a:solidFill>
                <a:srgbClr val="DD462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86103" y="6567764"/>
            <a:ext cx="3905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DD462F"/>
                </a:solidFill>
              </a:rPr>
              <a:t>University of L'Aquila - from 26 to 30 June 2023</a:t>
            </a:r>
            <a:endParaRPr lang="it-IT" sz="1000" dirty="0">
              <a:solidFill>
                <a:srgbClr val="DD462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676402" y="6550223"/>
            <a:ext cx="7135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C00000"/>
                </a:solidFill>
              </a:rPr>
              <a:t>Data Analytics &amp;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AE3CA-0C0C-4445-86EC-DFA79942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95" y="1247474"/>
            <a:ext cx="10048973" cy="53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enven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5_TF10001108.potx" id="{66E9F1A0-49EC-4038-8270-22AD7F47D240}" vid="{86F9DE1D-8072-420B-AE53-65C44E93AB7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f7eb379-b848-4b63-9722-b7f0a53d6e0a" xsi:nil="true"/>
    <_activity xmlns="bf7eb379-b848-4b63-9722-b7f0a53d6e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87E91A25494BA9DA59BEB35BF605" ma:contentTypeVersion="15" ma:contentTypeDescription="Create a new document." ma:contentTypeScope="" ma:versionID="d04c18a36fb170efc139975c1c02b9d5">
  <xsd:schema xmlns:xsd="http://www.w3.org/2001/XMLSchema" xmlns:xs="http://www.w3.org/2001/XMLSchema" xmlns:p="http://schemas.microsoft.com/office/2006/metadata/properties" xmlns:ns3="bf7eb379-b848-4b63-9722-b7f0a53d6e0a" xmlns:ns4="249392f0-153b-4287-87db-844c06fbd977" targetNamespace="http://schemas.microsoft.com/office/2006/metadata/properties" ma:root="true" ma:fieldsID="bb21270ce49e881495a39572a7d2c5f5" ns3:_="" ns4:_="">
    <xsd:import namespace="bf7eb379-b848-4b63-9722-b7f0a53d6e0a"/>
    <xsd:import namespace="249392f0-153b-4287-87db-844c06fbd9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eb379-b848-4b63-9722-b7f0a53d6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392f0-153b-4287-87db-844c06fbd9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249392f0-153b-4287-87db-844c06fbd977"/>
    <ds:schemaRef ds:uri="http://schemas.microsoft.com/office/2006/documentManagement/types"/>
    <ds:schemaRef ds:uri="http://purl.org/dc/elements/1.1/"/>
    <ds:schemaRef ds:uri="bf7eb379-b848-4b63-9722-b7f0a53d6e0a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8B9331-5F6D-488B-9895-157B03762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eb379-b848-4b63-9722-b7f0a53d6e0a"/>
    <ds:schemaRef ds:uri="249392f0-153b-4287-87db-844c06fbd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Benvenuto in PowerPoint 2016</Template>
  <TotalTime>0</TotalTime>
  <Words>483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Benton Sans Book</vt:lpstr>
      <vt:lpstr>Calibri</vt:lpstr>
      <vt:lpstr>Segoe UI</vt:lpstr>
      <vt:lpstr>Segoe UI Light</vt:lpstr>
      <vt:lpstr>DocBenvenuto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2023-06-05T13:15:01Z</dcterms:created>
  <dcterms:modified xsi:type="dcterms:W3CDTF">2023-06-28T07:51:09Z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0x010100935287E91A25494BA9DA59BEB35BF605</vt:lpwstr>
  </property>
</Properties>
</file>