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5"/>
  </p:notesMasterIdLst>
  <p:handoutMasterIdLst>
    <p:handoutMasterId r:id="rId16"/>
  </p:handoutMasterIdLst>
  <p:sldIdLst>
    <p:sldId id="6040" r:id="rId2"/>
    <p:sldId id="6041" r:id="rId3"/>
    <p:sldId id="693" r:id="rId4"/>
    <p:sldId id="6044" r:id="rId5"/>
    <p:sldId id="6043" r:id="rId6"/>
    <p:sldId id="6042" r:id="rId7"/>
    <p:sldId id="6045" r:id="rId8"/>
    <p:sldId id="6047" r:id="rId9"/>
    <p:sldId id="6046" r:id="rId10"/>
    <p:sldId id="303" r:id="rId11"/>
    <p:sldId id="302" r:id="rId12"/>
    <p:sldId id="297" r:id="rId13"/>
    <p:sldId id="287" r:id="rId14"/>
  </p:sldIdLst>
  <p:sldSz cx="9144000" cy="5143500" type="screen16x9"/>
  <p:notesSz cx="7099300" cy="10234613"/>
  <p:custDataLst>
    <p:tags r:id="rId17"/>
  </p:custDataLst>
  <p:defaultTextStyle>
    <a:defPPr>
      <a:defRPr lang="en-GB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Helvetica 75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emple de présentation type" id="{F43484D3-9E52-4095-9904-499B263F3701}">
          <p14:sldIdLst>
            <p14:sldId id="6040"/>
            <p14:sldId id="6041"/>
            <p14:sldId id="693"/>
            <p14:sldId id="6044"/>
            <p14:sldId id="6043"/>
            <p14:sldId id="6042"/>
            <p14:sldId id="6045"/>
            <p14:sldId id="6047"/>
            <p14:sldId id="6046"/>
            <p14:sldId id="303"/>
            <p14:sldId id="302"/>
            <p14:sldId id="297"/>
            <p14:sldId id="287"/>
          </p14:sldIdLst>
        </p14:section>
        <p14:section name="Palette de couleur" id="{940306AE-76D2-4AAC-A312-B653B41623A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2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2816">
          <p15:clr>
            <a:srgbClr val="A4A3A4"/>
          </p15:clr>
        </p15:guide>
        <p15:guide id="4" orient="horz" pos="607">
          <p15:clr>
            <a:srgbClr val="A4A3A4"/>
          </p15:clr>
        </p15:guide>
        <p15:guide id="5" orient="horz" pos="1121">
          <p15:clr>
            <a:srgbClr val="A4A3A4"/>
          </p15:clr>
        </p15:guide>
        <p15:guide id="6" orient="horz" pos="2394">
          <p15:clr>
            <a:srgbClr val="A4A3A4"/>
          </p15:clr>
        </p15:guide>
        <p15:guide id="7" orient="horz" pos="1711" userDrawn="1">
          <p15:clr>
            <a:srgbClr val="A4A3A4"/>
          </p15:clr>
        </p15:guide>
        <p15:guide id="8" orient="horz" pos="1935">
          <p15:clr>
            <a:srgbClr val="A4A3A4"/>
          </p15:clr>
        </p15:guide>
        <p15:guide id="9" orient="horz" pos="531" userDrawn="1">
          <p15:clr>
            <a:srgbClr val="A4A3A4"/>
          </p15:clr>
        </p15:guide>
        <p15:guide id="10" pos="5012">
          <p15:clr>
            <a:srgbClr val="A4A3A4"/>
          </p15:clr>
        </p15:guide>
        <p15:guide id="11" pos="612">
          <p15:clr>
            <a:srgbClr val="A4A3A4"/>
          </p15:clr>
        </p15:guide>
        <p15:guide id="12" pos="2653">
          <p15:clr>
            <a:srgbClr val="A4A3A4"/>
          </p15:clr>
        </p15:guide>
        <p15:guide id="13" pos="2985">
          <p15:clr>
            <a:srgbClr val="A4A3A4"/>
          </p15:clr>
        </p15:guide>
        <p15:guide id="14" pos="3888">
          <p15:clr>
            <a:srgbClr val="A4A3A4"/>
          </p15:clr>
        </p15:guide>
        <p15:guide id="15" pos="4100">
          <p15:clr>
            <a:srgbClr val="A4A3A4"/>
          </p15:clr>
        </p15:guide>
        <p15:guide id="16" pos="1877">
          <p15:clr>
            <a:srgbClr val="A4A3A4"/>
          </p15:clr>
        </p15:guide>
        <p15:guide id="17" pos="16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5D8"/>
    <a:srgbClr val="50BE87"/>
    <a:srgbClr val="4BB4E6"/>
    <a:srgbClr val="FFD200"/>
    <a:srgbClr val="FFB4E6"/>
    <a:srgbClr val="FF7900"/>
    <a:srgbClr val="FF6600"/>
    <a:srgbClr val="EBFFF5"/>
    <a:srgbClr val="CCFFC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9" autoAdjust="0"/>
    <p:restoredTop sz="97906" autoAdjust="0"/>
  </p:normalViewPr>
  <p:slideViewPr>
    <p:cSldViewPr>
      <p:cViewPr varScale="1">
        <p:scale>
          <a:sx n="135" d="100"/>
          <a:sy n="135" d="100"/>
        </p:scale>
        <p:origin x="1146" y="114"/>
      </p:cViewPr>
      <p:guideLst>
        <p:guide orient="horz" pos="3029"/>
        <p:guide orient="horz" pos="2618"/>
        <p:guide orient="horz" pos="2816"/>
        <p:guide orient="horz" pos="607"/>
        <p:guide orient="horz" pos="1121"/>
        <p:guide orient="horz" pos="2394"/>
        <p:guide orient="horz" pos="1711"/>
        <p:guide orient="horz" pos="1935"/>
        <p:guide orient="horz" pos="531"/>
        <p:guide pos="5012"/>
        <p:guide pos="612"/>
        <p:guide pos="2653"/>
        <p:guide pos="2985"/>
        <p:guide pos="3888"/>
        <p:guide pos="4100"/>
        <p:guide pos="1877"/>
        <p:guide pos="1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76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0CC824B-B566-4F9E-8E0B-192AC83AB3F4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736DA5-BA0A-4CEF-99A9-08EBC7154664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726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712788" rtl="0" fontAlgn="base">
      <a:spcBef>
        <a:spcPct val="30000"/>
      </a:spcBef>
      <a:spcAft>
        <a:spcPct val="0"/>
      </a:spcAft>
      <a:buFont typeface="Wingdings" panose="05000000000000000000" pitchFamily="2" charset="2"/>
      <a:buNone/>
      <a:defRPr sz="900" kern="1200">
        <a:solidFill>
          <a:schemeClr val="tx1"/>
        </a:solidFill>
        <a:latin typeface="Helvetica 75 Bold" panose="020B0804020202020204" pitchFamily="34" charset="0"/>
        <a:ea typeface="ＭＳ Ｐゴシック" pitchFamily="34" charset="-128"/>
        <a:cs typeface="+mn-cs"/>
      </a:defRPr>
    </a:lvl1pPr>
    <a:lvl2pPr marL="114300" indent="-114300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2pPr>
    <a:lvl3pPr marL="230188" indent="-115888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3pPr>
    <a:lvl4pPr marL="342900" indent="-112713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4pPr>
    <a:lvl5pPr marL="457200" indent="-114300" algn="l" defTabSz="712788" rtl="0" fontAlgn="base">
      <a:spcBef>
        <a:spcPct val="30000"/>
      </a:spcBef>
      <a:spcAft>
        <a:spcPct val="0"/>
      </a:spcAft>
      <a:buFont typeface="Helvetica 75" panose="020B0804020202020204" pitchFamily="34" charset="0"/>
      <a:buChar char="−"/>
      <a:defRPr sz="900" kern="1200">
        <a:solidFill>
          <a:schemeClr val="tx1"/>
        </a:solidFill>
        <a:latin typeface="Helvetica 55 Roman" panose="020B0604020202020204" pitchFamily="34" charset="0"/>
        <a:ea typeface="ＭＳ Ｐゴシック" pitchFamily="34" charset="-128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Interlayers</a:t>
            </a:r>
            <a:endParaRPr lang="fr-FR" baseline="0" dirty="0"/>
          </a:p>
          <a:p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@Chapitre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8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9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Interlayers</a:t>
            </a:r>
            <a:endParaRPr lang="fr-FR" baseline="0" dirty="0"/>
          </a:p>
          <a:p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@Chapitre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75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6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/>
              <a:t>Cliquez pour modifier le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  <a:p>
            <a:pPr lvl="5"/>
            <a:r>
              <a:rPr lang="fr-FR" noProof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/>
              <a:t>Cliquez pour modifier le titre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/>
              <a:t>Cliquez pour ajouter un nom de section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gnature 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 userDrawn="1"/>
        </p:nvSpPr>
        <p:spPr>
          <a:xfrm>
            <a:off x="607634" y="4820771"/>
            <a:ext cx="8285144" cy="152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050"/>
              </a:lnSpc>
              <a:spcBef>
                <a:spcPts val="0"/>
              </a:spcBef>
              <a:defRPr/>
            </a:pPr>
            <a:r>
              <a:rPr lang="fr-FR" sz="900" b="1">
                <a:solidFill>
                  <a:srgbClr val="F16E00"/>
                </a:solidFill>
                <a:latin typeface="Helvetica Neue" charset="0"/>
                <a:ea typeface="Helvetica Neue" charset="0"/>
                <a:cs typeface="Helvetica Neue" charset="0"/>
              </a:rPr>
              <a:t>Orange </a:t>
            </a:r>
            <a:r>
              <a:rPr lang="fr-FR" sz="900" b="1" err="1">
                <a:solidFill>
                  <a:srgbClr val="F16E00"/>
                </a:solidFill>
                <a:latin typeface="Helvetica Neue" charset="0"/>
                <a:ea typeface="Helvetica Neue" charset="0"/>
                <a:cs typeface="Helvetica Neue" charset="0"/>
              </a:rPr>
              <a:t>internal</a:t>
            </a:r>
            <a:endParaRPr lang="fr-FR" sz="900" b="1">
              <a:solidFill>
                <a:srgbClr val="F16E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182700" y="4750053"/>
            <a:ext cx="79321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l" defTabSz="914400" rtl="0" eaLnBrk="1" latinLnBrk="0" hangingPunct="1">
              <a:lnSpc>
                <a:spcPts val="1400"/>
              </a:lnSpc>
              <a:defRPr sz="1400" b="1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3DF990B-2CBF-ED46-8CEC-828D30AD8B6D}" type="slidenum">
              <a:rPr lang="fr-FR" sz="788" smtClean="0">
                <a:solidFill>
                  <a:prstClr val="black"/>
                </a:solidFill>
              </a:rPr>
              <a:pPr>
                <a:defRPr/>
              </a:pPr>
              <a:t>‹N°›</a:t>
            </a:fld>
            <a:endParaRPr lang="fr-FR" sz="788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63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26298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extLst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/>
              <a:t>Cliquez pour modifier le contenu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9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/>
              <a:t>Cliquez pour modifier le nom de la section 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17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Cliquez pour modifier le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  <a:p>
            <a:pPr lvl="5"/>
            <a:r>
              <a:rPr lang="fr-FR" noProof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Cliquez pour modifier le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  <a:p>
            <a:pPr lvl="5"/>
            <a:r>
              <a:rPr lang="fr-FR" noProof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/>
              <a:t>Cliquez pour modifier le titre</a:t>
            </a:r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34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7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88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4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194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/>
              <a:t>Cliquez pour modifier le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  <a:p>
            <a:pPr lvl="5"/>
            <a:r>
              <a:rPr lang="fr-FR" noProof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86196-D608-4918-8A4C-11CD4816382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72" y="4719744"/>
            <a:ext cx="338090" cy="190348"/>
          </a:xfrm>
          <a:prstGeom prst="rect">
            <a:avLst/>
          </a:prstGeom>
        </p:spPr>
      </p:pic>
      <p:sp>
        <p:nvSpPr>
          <p:cNvPr id="4" name="MSIPCMContentMarking" descr="{&quot;HashCode&quot;:6032642,&quot;Placement&quot;:&quot;Footer&quot;,&quot;Top&quot;:387.034332,&quot;Left&quot;:320.845978,&quot;SlideWidth&quot;:720,&quot;SlideHeight&quot;:405}">
            <a:extLst>
              <a:ext uri="{FF2B5EF4-FFF2-40B4-BE49-F238E27FC236}">
                <a16:creationId xmlns:a16="http://schemas.microsoft.com/office/drawing/2014/main" id="{8BAF1BA2-8B70-4AD5-92AF-506F7F082558}"/>
              </a:ext>
            </a:extLst>
          </p:cNvPr>
          <p:cNvSpPr txBox="1"/>
          <p:nvPr userDrawn="1"/>
        </p:nvSpPr>
        <p:spPr>
          <a:xfrm>
            <a:off x="4074744" y="4915336"/>
            <a:ext cx="994512" cy="22816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rgbClr val="ED7D31"/>
                </a:solidFill>
                <a:latin typeface="Calibri" panose="020F050202020403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2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11y-guidelines.orang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0B2813-594A-458B-83F8-201F61057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556"/>
            <a:ext cx="9144000" cy="27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24" y="106420"/>
            <a:ext cx="1247682" cy="12844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91749" y="1990261"/>
            <a:ext cx="5604387" cy="1504802"/>
          </a:xfrm>
        </p:spPr>
        <p:txBody>
          <a:bodyPr/>
          <a:lstStyle/>
          <a:p>
            <a:r>
              <a:rPr lang="fr-FR" sz="3200" b="1" dirty="0"/>
              <a:t>La conception UX/UI ne doit pas oublier les Annotations a11y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5D9E0-028B-4819-8972-F8DC4B6C3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9" y="309987"/>
            <a:ext cx="776736" cy="4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0" b="9699"/>
          <a:stretch/>
        </p:blipFill>
        <p:spPr>
          <a:xfrm>
            <a:off x="539552" y="1664033"/>
            <a:ext cx="2592288" cy="208863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fr-FR" sz="480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7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379425"/>
            <a:ext cx="8362131" cy="360040"/>
          </a:xfrm>
        </p:spPr>
        <p:txBody>
          <a:bodyPr/>
          <a:lstStyle/>
          <a:p>
            <a:r>
              <a:rPr lang="fr-FR" sz="2800" dirty="0"/>
              <a:t>Conclusion 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4" y="975359"/>
            <a:ext cx="7776866" cy="2854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  <a:latin typeface="+mn-lt"/>
              </a:rPr>
              <a:t>Les annotations d’accessibilité sont :</a:t>
            </a:r>
          </a:p>
          <a:p>
            <a:endParaRPr lang="fr-FR" sz="2000" dirty="0">
              <a:solidFill>
                <a:schemeClr val="tx1"/>
              </a:solidFill>
              <a:latin typeface="+mn-lt"/>
            </a:endParaRPr>
          </a:p>
          <a:p>
            <a:pPr marL="523875" lvl="2" indent="-342900">
              <a:buClr>
                <a:schemeClr val="accent1"/>
              </a:buClr>
              <a:buSzPct val="125000"/>
              <a:buFont typeface="Wingdings" panose="05000000000000000000" pitchFamily="2" charset="2"/>
              <a:buChar char="ü"/>
            </a:pPr>
            <a:r>
              <a:rPr lang="fr-FR" sz="2000" dirty="0">
                <a:latin typeface="Helvetica 55 Roman" panose="02000503040000020004" pitchFamily="2" charset="0"/>
              </a:rPr>
              <a:t>Nécessaires</a:t>
            </a:r>
            <a:r>
              <a:rPr lang="fr-FR" sz="2000" dirty="0">
                <a:solidFill>
                  <a:schemeClr val="tx1"/>
                </a:solidFill>
                <a:latin typeface="Helvetica 55 Roman" panose="02000503040000020004" pitchFamily="2" charset="0"/>
              </a:rPr>
              <a:t> dans la phase de conception</a:t>
            </a:r>
          </a:p>
          <a:p>
            <a:pPr marL="523875" lvl="2" indent="-342900">
              <a:buClr>
                <a:schemeClr val="accent1"/>
              </a:buClr>
              <a:buSzPct val="125000"/>
              <a:buFont typeface="Wingdings" panose="05000000000000000000" pitchFamily="2" charset="2"/>
              <a:buChar char="ü"/>
            </a:pPr>
            <a:r>
              <a:rPr lang="fr-FR" sz="2000" dirty="0">
                <a:latin typeface="Helvetica 55 Roman" panose="02000503040000020004" pitchFamily="2" charset="0"/>
              </a:rPr>
              <a:t>Facile à mettre </a:t>
            </a:r>
            <a:r>
              <a:rPr lang="fr-FR" sz="2000" dirty="0">
                <a:solidFill>
                  <a:schemeClr val="tx1"/>
                </a:solidFill>
                <a:latin typeface="Helvetica 55 Roman" panose="02000503040000020004" pitchFamily="2" charset="0"/>
              </a:rPr>
              <a:t>en place (outils)</a:t>
            </a:r>
          </a:p>
          <a:p>
            <a:pPr marL="523875" lvl="2" indent="-342900">
              <a:buClr>
                <a:schemeClr val="accent1"/>
              </a:buClr>
              <a:buSzPct val="125000"/>
              <a:buFont typeface="Wingdings" panose="05000000000000000000" pitchFamily="2" charset="2"/>
              <a:buChar char="ü"/>
            </a:pPr>
            <a:endParaRPr lang="fr-FR" sz="2000" dirty="0">
              <a:latin typeface="Helvetica 55 Roman" panose="02000503040000020004" pitchFamily="2" charset="0"/>
            </a:endParaRPr>
          </a:p>
          <a:p>
            <a:pPr lvl="2" indent="0">
              <a:buClr>
                <a:schemeClr val="accent1"/>
              </a:buClr>
              <a:buSzPct val="125000"/>
              <a:buNone/>
            </a:pPr>
            <a:r>
              <a:rPr lang="fr-FR" sz="2000" dirty="0">
                <a:solidFill>
                  <a:schemeClr val="tx1"/>
                </a:solidFill>
                <a:latin typeface="Helvetica 55 Roman" panose="02000503040000020004" pitchFamily="2" charset="0"/>
              </a:rPr>
              <a:t>Et permetten</a:t>
            </a:r>
            <a:r>
              <a:rPr lang="fr-FR" sz="2000" dirty="0">
                <a:latin typeface="Helvetica 55 Roman" panose="02000503040000020004" pitchFamily="2" charset="0"/>
              </a:rPr>
              <a:t>t de :</a:t>
            </a:r>
            <a:endParaRPr lang="fr-FR" sz="2000" dirty="0">
              <a:solidFill>
                <a:schemeClr val="tx1"/>
              </a:solidFill>
              <a:latin typeface="Helvetica 55 Roman" panose="02000503040000020004" pitchFamily="2" charset="0"/>
            </a:endParaRPr>
          </a:p>
          <a:p>
            <a:pPr marL="523875" lvl="2" indent="-342900">
              <a:buClr>
                <a:schemeClr val="accent1"/>
              </a:buClr>
              <a:buSzPct val="125000"/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Helvetica 55 Roman" panose="02000503040000020004" pitchFamily="2" charset="0"/>
              </a:rPr>
              <a:t>Collaborer et communiquer entre conception et développement</a:t>
            </a:r>
          </a:p>
          <a:p>
            <a:pPr marL="523875" lvl="2" indent="-342900">
              <a:buClr>
                <a:schemeClr val="accent1"/>
              </a:buClr>
              <a:buSzPct val="125000"/>
              <a:buFont typeface="Wingdings" panose="05000000000000000000" pitchFamily="2" charset="2"/>
              <a:buChar char="ü"/>
            </a:pPr>
            <a:r>
              <a:rPr lang="fr-FR" sz="2000" dirty="0">
                <a:latin typeface="Helvetica 55 Roman" panose="02000503040000020004" pitchFamily="2" charset="0"/>
              </a:rPr>
              <a:t>Impliquer tous les acteurs projets</a:t>
            </a:r>
          </a:p>
          <a:p>
            <a:pPr marL="523875" lvl="2" indent="-342900">
              <a:buClr>
                <a:schemeClr val="accent1"/>
              </a:buClr>
              <a:buSzPct val="125000"/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Helvetica 55 Roman" panose="02000503040000020004" pitchFamily="2" charset="0"/>
              </a:rPr>
              <a:t>Sécuriser les développements</a:t>
            </a:r>
          </a:p>
          <a:p>
            <a:pPr marL="523875" lvl="2" indent="-342900">
              <a:buClr>
                <a:schemeClr val="accent1"/>
              </a:buClr>
              <a:buSzPct val="125000"/>
              <a:buFont typeface="Wingdings" panose="05000000000000000000" pitchFamily="2" charset="2"/>
              <a:buChar char="ü"/>
            </a:pPr>
            <a:endParaRPr lang="fr-FR" sz="2000" dirty="0">
              <a:latin typeface="Helvetica 55 Roman" panose="02000503040000020004" pitchFamily="2" charset="0"/>
            </a:endParaRPr>
          </a:p>
          <a:p>
            <a:pPr lvl="2" indent="0">
              <a:buClr>
                <a:schemeClr val="accent1"/>
              </a:buClr>
              <a:buSzPct val="125000"/>
              <a:buNone/>
            </a:pPr>
            <a:r>
              <a:rPr lang="fr-FR" sz="2800" dirty="0">
                <a:solidFill>
                  <a:schemeClr val="tx1"/>
                </a:solidFill>
                <a:latin typeface="Helvetica 55 Roman" panose="02000503040000020004" pitchFamily="2" charset="0"/>
              </a:rPr>
              <a:t>Mais pour cela il faut être formé !</a:t>
            </a:r>
          </a:p>
        </p:txBody>
      </p:sp>
    </p:spTree>
    <p:extLst>
      <p:ext uri="{BB962C8B-B14F-4D97-AF65-F5344CB8AC3E}">
        <p14:creationId xmlns:p14="http://schemas.microsoft.com/office/powerpoint/2010/main" val="5895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0" b="9699"/>
          <a:stretch/>
        </p:blipFill>
        <p:spPr>
          <a:xfrm>
            <a:off x="539552" y="1664033"/>
            <a:ext cx="2592288" cy="208863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7" y="2437940"/>
            <a:ext cx="1394478" cy="540820"/>
          </a:xfrm>
        </p:spPr>
        <p:txBody>
          <a:bodyPr>
            <a:noAutofit/>
          </a:bodyPr>
          <a:lstStyle/>
          <a:p>
            <a:r>
              <a:rPr lang="fr-FR" sz="4800" dirty="0"/>
              <a:t>Q&amp;A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83" y="2425061"/>
            <a:ext cx="540820" cy="54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28" y="1081073"/>
            <a:ext cx="3024336" cy="3113578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2165294" cy="592936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43608" y="1491630"/>
            <a:ext cx="2736304" cy="25202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75 Bold"/>
                <a:ea typeface="ＭＳ Ｐゴシック" pitchFamily="34" charset="-128"/>
                <a:cs typeface="+mn-cs"/>
              </a:rPr>
              <a:t>#1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0" y="1980047"/>
            <a:ext cx="4500392" cy="1948485"/>
          </a:xfrm>
        </p:spPr>
        <p:txBody>
          <a:bodyPr/>
          <a:lstStyle/>
          <a:p>
            <a:r>
              <a:rPr lang="fr-FR" sz="3200" b="1" dirty="0"/>
              <a:t>Qu’est ce qu’une annotation ?</a:t>
            </a:r>
            <a:br>
              <a:rPr lang="fr-FR" sz="3200" b="1" dirty="0"/>
            </a:br>
            <a:r>
              <a:rPr lang="fr-FR" sz="3200" b="1" dirty="0"/>
              <a:t>Que doit-on annoter en accessibilité ?</a:t>
            </a: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65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ulle narrative : ronde 23">
            <a:extLst>
              <a:ext uri="{FF2B5EF4-FFF2-40B4-BE49-F238E27FC236}">
                <a16:creationId xmlns:a16="http://schemas.microsoft.com/office/drawing/2014/main" id="{164A617C-CE18-49FD-88B4-CCDE5FD65013}"/>
              </a:ext>
            </a:extLst>
          </p:cNvPr>
          <p:cNvSpPr/>
          <p:nvPr/>
        </p:nvSpPr>
        <p:spPr>
          <a:xfrm flipH="1">
            <a:off x="-36513" y="51470"/>
            <a:ext cx="6545262" cy="1046440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chemeClr val="bg1"/>
                </a:solidFill>
              </a:rPr>
              <a:t>Pour tester et donc ne rien oublier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          Recommandations et bonnes pratiques</a:t>
            </a:r>
          </a:p>
        </p:txBody>
      </p:sp>
      <p:sp>
        <p:nvSpPr>
          <p:cNvPr id="5" name="Espace réservé du texte 2"/>
          <p:cNvSpPr>
            <a:spLocks/>
          </p:cNvSpPr>
          <p:nvPr/>
        </p:nvSpPr>
        <p:spPr bwMode="auto">
          <a:xfrm>
            <a:off x="971600" y="789385"/>
            <a:ext cx="8145414" cy="415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rgbClr val="000000"/>
              </a:buClr>
              <a:buSzPct val="80000"/>
              <a:defRPr/>
            </a:pPr>
            <a:endParaRPr lang="en-US" dirty="0">
              <a:solidFill>
                <a:srgbClr val="FF66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670" y="1607627"/>
            <a:ext cx="2885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spcAft>
                <a:spcPts val="600"/>
              </a:spcAft>
            </a:pPr>
            <a:r>
              <a:rPr lang="en-US" dirty="0" err="1">
                <a:latin typeface="Helvetica 75 Bold" panose="020B0804020202020204" pitchFamily="34" charset="0"/>
                <a:cs typeface="Arial" panose="020B0604020202020204" pitchFamily="34" charset="0"/>
              </a:rPr>
              <a:t>Recommandations</a:t>
            </a:r>
            <a:br>
              <a:rPr lang="en-US" dirty="0">
                <a:latin typeface="Helvetica 75 Bold" panose="020B08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Helvetica 75 Bold" panose="020B0804020202020204" pitchFamily="34" charset="0"/>
                <a:cs typeface="Arial" panose="020B0604020202020204" pitchFamily="34" charset="0"/>
              </a:rPr>
              <a:t>accessibilité</a:t>
            </a:r>
            <a:r>
              <a:rPr lang="en-US" dirty="0">
                <a:latin typeface="Helvetica 75 Bold" panose="020B0804020202020204" pitchFamily="34" charset="0"/>
                <a:cs typeface="Arial" panose="020B0604020202020204" pitchFamily="34" charset="0"/>
              </a:rPr>
              <a:t> numérique Orange        </a:t>
            </a:r>
          </a:p>
          <a:p>
            <a:pPr marL="265113" lvl="3" indent="-265113">
              <a:spcAft>
                <a:spcPts val="600"/>
              </a:spcAft>
            </a:pPr>
            <a:r>
              <a:rPr lang="fr-FR" sz="1200" dirty="0">
                <a:latin typeface="Helvetica 55 Roman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http://a11y-guidelines.orange.com/</a:t>
            </a:r>
            <a:endParaRPr lang="fr-FR" sz="1200" dirty="0">
              <a:latin typeface="Helvetica 55 Roman" panose="020B0604020202020204" pitchFamily="34" charset="0"/>
            </a:endParaRPr>
          </a:p>
          <a:p>
            <a:pPr marL="265113" lvl="3" indent="-265113">
              <a:spcAft>
                <a:spcPts val="600"/>
              </a:spcAft>
            </a:pPr>
            <a:endParaRPr lang="en-US" dirty="0">
              <a:latin typeface="Helvetica 55 Roman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2167" y="1607627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lvl="3" indent="-265113">
              <a:spcAft>
                <a:spcPts val="600"/>
              </a:spcAft>
            </a:pPr>
            <a:endParaRPr lang="en-US" sz="1050" dirty="0">
              <a:solidFill>
                <a:srgbClr val="FF6600"/>
              </a:solidFill>
              <a:latin typeface="Helvetica 55 Roman" panose="020B0604020202020204" pitchFamily="34" charset="0"/>
              <a:cs typeface="Arial" panose="020B0604020202020204" pitchFamily="34" charset="0"/>
            </a:endParaRPr>
          </a:p>
          <a:p>
            <a:pPr marL="265113" lvl="3" indent="-265113">
              <a:spcAft>
                <a:spcPts val="600"/>
              </a:spcAft>
            </a:pPr>
            <a:endParaRPr lang="en-US" sz="1050" dirty="0">
              <a:solidFill>
                <a:srgbClr val="FF6600"/>
              </a:solidFill>
              <a:latin typeface="Helvetica 55 Roman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89" y="1313934"/>
            <a:ext cx="5105484" cy="349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Espace réservé du numéro de diapositive 6"/>
          <p:cNvSpPr txBox="1">
            <a:spLocks/>
          </p:cNvSpPr>
          <p:nvPr/>
        </p:nvSpPr>
        <p:spPr>
          <a:xfrm>
            <a:off x="8676456" y="4767263"/>
            <a:ext cx="467544" cy="274637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E654C950-AC24-4D64-8F68-4CA22270EC2A}" type="slidenum">
              <a:rPr lang="fr-FR">
                <a:latin typeface="Helvetica 75 Bold" panose="020B0804020202020204" pitchFamily="34" charset="0"/>
              </a:rPr>
              <a:pPr/>
              <a:t>3</a:t>
            </a:fld>
            <a:endParaRPr lang="fr-FR" dirty="0"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ulle narrative : ronde 3">
            <a:extLst>
              <a:ext uri="{FF2B5EF4-FFF2-40B4-BE49-F238E27FC236}">
                <a16:creationId xmlns:a16="http://schemas.microsoft.com/office/drawing/2014/main" id="{4E30F96B-BD08-4E42-9B2E-2AD6EB994F69}"/>
              </a:ext>
            </a:extLst>
          </p:cNvPr>
          <p:cNvSpPr/>
          <p:nvPr/>
        </p:nvSpPr>
        <p:spPr>
          <a:xfrm flipH="1">
            <a:off x="260063" y="46832"/>
            <a:ext cx="2376264" cy="916781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8FA51CC-09E4-4238-AE6C-46E2FD16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Les annotations d'accessibilité permettent de 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SzPct val="12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Anticiper la mise en place de l’accessibilité (le plus tôt étant le mieux)</a:t>
            </a:r>
          </a:p>
          <a:p>
            <a:pPr marL="285750" indent="-285750">
              <a:buClr>
                <a:schemeClr val="accent1"/>
              </a:buClr>
              <a:buSzPct val="125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SzPct val="12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Fournir un moyen de communiquer clairement les décisions aux développeurs et aux testeurs</a:t>
            </a:r>
          </a:p>
          <a:p>
            <a:pPr marL="285750" indent="-285750">
              <a:buClr>
                <a:schemeClr val="accent1"/>
              </a:buClr>
              <a:buSzPct val="125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SzPct val="12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Spécifier comment les différents composants présents sur un écran doivent être interprétés par les </a:t>
            </a:r>
            <a:r>
              <a:rPr lang="fr-FR">
                <a:solidFill>
                  <a:schemeClr val="tx1"/>
                </a:solidFill>
              </a:rPr>
              <a:t>aides techniques</a:t>
            </a:r>
          </a:p>
          <a:p>
            <a:pPr marL="285750" indent="-285750">
              <a:buClr>
                <a:schemeClr val="accent1"/>
              </a:buClr>
              <a:buSzPct val="125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SzPct val="12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Engager une réflexion transverse sur l'accessibilité (designer, responsable produit, expert en accessibilité, développeur...)</a:t>
            </a:r>
          </a:p>
          <a:p>
            <a:pPr>
              <a:buClr>
                <a:schemeClr val="accent1"/>
              </a:buClr>
              <a:buSzPct val="125000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55CD89-6A8A-4291-8851-EE6F74A2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46" y="339502"/>
            <a:ext cx="8515350" cy="743744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annotations</a:t>
            </a:r>
          </a:p>
        </p:txBody>
      </p:sp>
    </p:spTree>
    <p:extLst>
      <p:ext uri="{BB962C8B-B14F-4D97-AF65-F5344CB8AC3E}">
        <p14:creationId xmlns:p14="http://schemas.microsoft.com/office/powerpoint/2010/main" val="261979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ulle narrative : ronde 4">
            <a:extLst>
              <a:ext uri="{FF2B5EF4-FFF2-40B4-BE49-F238E27FC236}">
                <a16:creationId xmlns:a16="http://schemas.microsoft.com/office/drawing/2014/main" id="{8D61A407-49B1-48A7-89C3-2B64658C9BBC}"/>
              </a:ext>
            </a:extLst>
          </p:cNvPr>
          <p:cNvSpPr/>
          <p:nvPr/>
        </p:nvSpPr>
        <p:spPr>
          <a:xfrm flipH="1">
            <a:off x="-36513" y="51470"/>
            <a:ext cx="6545262" cy="74374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37B6C7E-3B40-4F7F-9C87-A573C93D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solidFill>
                  <a:schemeClr val="bg1"/>
                </a:solidFill>
              </a:rPr>
              <a:t>Les principales annotations à rajouter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8AB15D-3764-4908-A796-14915ADFB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4325" y="1158865"/>
            <a:ext cx="782284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alternatives textuelles pour les images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titre de page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titres à l'intérieur de la page (</a:t>
            </a:r>
            <a:r>
              <a:rPr lang="fr-FR" altLang="fr-FR" sz="2400" dirty="0">
                <a:solidFill>
                  <a:schemeClr val="tx1"/>
                </a:solidFill>
                <a:latin typeface="Arial" panose="020B0604020202020204" pitchFamily="34" charset="0"/>
              </a:rPr>
              <a:t>balises h1, h2...)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sémantique (listes, paragraphes, citations...)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liste des différentes régions de la page 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landmarks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 vocalisation des éléments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 déplacement du focus et sa visibilité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raccourcis clavier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liens d'évitement... </a:t>
            </a:r>
          </a:p>
        </p:txBody>
      </p:sp>
    </p:spTree>
    <p:extLst>
      <p:ext uri="{BB962C8B-B14F-4D97-AF65-F5344CB8AC3E}">
        <p14:creationId xmlns:p14="http://schemas.microsoft.com/office/powerpoint/2010/main" val="15592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43608" y="1491630"/>
            <a:ext cx="2736304" cy="25202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75 Bold"/>
                <a:ea typeface="ＭＳ Ｐゴシック" pitchFamily="34" charset="-128"/>
                <a:cs typeface="+mn-cs"/>
              </a:rPr>
              <a:t>#2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0" y="1980047"/>
            <a:ext cx="4500392" cy="1948485"/>
          </a:xfrm>
        </p:spPr>
        <p:txBody>
          <a:bodyPr/>
          <a:lstStyle/>
          <a:p>
            <a:r>
              <a:rPr lang="fr-FR" sz="3200" b="1" dirty="0"/>
              <a:t>Comment fait-on pour annoter ?</a:t>
            </a: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7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ulle narrative : ronde 3">
            <a:extLst>
              <a:ext uri="{FF2B5EF4-FFF2-40B4-BE49-F238E27FC236}">
                <a16:creationId xmlns:a16="http://schemas.microsoft.com/office/drawing/2014/main" id="{F7707E7C-CAA2-4529-B964-0D8783296149}"/>
              </a:ext>
            </a:extLst>
          </p:cNvPr>
          <p:cNvSpPr/>
          <p:nvPr/>
        </p:nvSpPr>
        <p:spPr>
          <a:xfrm flipH="1">
            <a:off x="107504" y="94457"/>
            <a:ext cx="4104134" cy="743745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A6F78D4-4103-4BB5-BEB5-646E313C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SzPct val="12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Rajouter du texte à part de la maquette</a:t>
            </a:r>
          </a:p>
          <a:p>
            <a:pPr marL="285750" indent="-285750">
              <a:buClr>
                <a:schemeClr val="accent1"/>
              </a:buClr>
              <a:buSzPct val="125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Insérer des commentaires directement dans la maquette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172DCD-83D5-48E6-9CB6-37729D8C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2" y="267494"/>
            <a:ext cx="8515350" cy="743744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Textes, commentaires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282876-1094-4188-8E78-D409CBF0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38" y="1878593"/>
            <a:ext cx="4868204" cy="29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7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ulle narrative : ronde 3">
            <a:extLst>
              <a:ext uri="{FF2B5EF4-FFF2-40B4-BE49-F238E27FC236}">
                <a16:creationId xmlns:a16="http://schemas.microsoft.com/office/drawing/2014/main" id="{E73143A9-22C4-49AC-8347-13ACB1ED1178}"/>
              </a:ext>
            </a:extLst>
          </p:cNvPr>
          <p:cNvSpPr/>
          <p:nvPr/>
        </p:nvSpPr>
        <p:spPr>
          <a:xfrm flipH="1">
            <a:off x="107504" y="94457"/>
            <a:ext cx="2664296" cy="916781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A6F78D4-4103-4BB5-BEB5-646E313C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Des icones prêt à l’emploi, utilisables directement dans tous les contextes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172DCD-83D5-48E6-9CB6-37729D8C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7846"/>
            <a:ext cx="8515350" cy="743744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Toolkit graphiques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A49431-9922-4925-9881-BE70EA3D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20" y="1521536"/>
            <a:ext cx="3936433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1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ulle narrative : ronde 3">
            <a:extLst>
              <a:ext uri="{FF2B5EF4-FFF2-40B4-BE49-F238E27FC236}">
                <a16:creationId xmlns:a16="http://schemas.microsoft.com/office/drawing/2014/main" id="{E12E7694-2920-4516-A7B2-7BD76C5C6D0E}"/>
              </a:ext>
            </a:extLst>
          </p:cNvPr>
          <p:cNvSpPr/>
          <p:nvPr/>
        </p:nvSpPr>
        <p:spPr>
          <a:xfrm flipH="1">
            <a:off x="107504" y="94457"/>
            <a:ext cx="4631184" cy="916781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A6F78D4-4103-4BB5-BEB5-646E313C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Des kits d’annotation spécifiques pour </a:t>
            </a:r>
            <a:r>
              <a:rPr lang="fr-FR" dirty="0" err="1">
                <a:solidFill>
                  <a:schemeClr val="tx1"/>
                </a:solidFill>
              </a:rPr>
              <a:t>Zeplin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Figma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Scketch</a:t>
            </a:r>
            <a:r>
              <a:rPr lang="fr-FR" dirty="0">
                <a:solidFill>
                  <a:schemeClr val="tx1"/>
                </a:solidFill>
              </a:rPr>
              <a:t>, Illustrator…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172DCD-83D5-48E6-9CB6-37729D8C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87846"/>
            <a:ext cx="8515350" cy="743744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Plugin, extensions, fonctionnalités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510226-1580-40C9-BCF6-62F55E6A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77782"/>
            <a:ext cx="2971800" cy="13784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35F7FB-8D35-4AE1-88D3-F20842AF8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384" y="2018161"/>
            <a:ext cx="2132831" cy="21453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C1D5CD-2EE7-46B0-BC76-E7F2D7921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45" y="1779588"/>
            <a:ext cx="2651615" cy="23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0fd420e2f369681ff7d579defce5493287913"/>
</p:tagLst>
</file>

<file path=ppt/theme/theme1.xml><?xml version="1.0" encoding="utf-8"?>
<a:theme xmlns:a="http://schemas.openxmlformats.org/drawingml/2006/main" name="1_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15763</TotalTime>
  <Words>312</Words>
  <Application>Microsoft Office PowerPoint</Application>
  <PresentationFormat>Affichage à l'écran (16:9)</PresentationFormat>
  <Paragraphs>57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</vt:lpstr>
      <vt:lpstr>Helvetica 55 Roman</vt:lpstr>
      <vt:lpstr>Helvetica 75</vt:lpstr>
      <vt:lpstr>Helvetica 75 Bold</vt:lpstr>
      <vt:lpstr>Helvetica Neue</vt:lpstr>
      <vt:lpstr>Wingdings</vt:lpstr>
      <vt:lpstr>1_Master noir 2021</vt:lpstr>
      <vt:lpstr>La conception UX/UI ne doit pas oublier les Annotations a11y</vt:lpstr>
      <vt:lpstr>Qu’est ce qu’une annotation ? Que doit-on annoter en accessibilité ?</vt:lpstr>
      <vt:lpstr>Pour tester et donc ne rien oublier           Recommandations et bonnes pratiques</vt:lpstr>
      <vt:lpstr>Les annotations</vt:lpstr>
      <vt:lpstr>Les principales annotations à rajouter</vt:lpstr>
      <vt:lpstr>Comment fait-on pour annoter ?</vt:lpstr>
      <vt:lpstr>Textes, commentaires</vt:lpstr>
      <vt:lpstr>Toolkit graphiques</vt:lpstr>
      <vt:lpstr>Plugin, extensions, fonctionnalités</vt:lpstr>
      <vt:lpstr>Présentation PowerPoint</vt:lpstr>
      <vt:lpstr>Conclusion </vt:lpstr>
      <vt:lpstr>Présentation PowerPoint</vt:lpstr>
      <vt:lpstr>Merci</vt:lpstr>
    </vt:vector>
  </TitlesOfParts>
  <Company>ORANGE FT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ANIORT Vincent IMT/OLS</dc:creator>
  <cp:lastModifiedBy>ANIORT Vincent TGI/OLS</cp:lastModifiedBy>
  <cp:revision>43</cp:revision>
  <cp:lastPrinted>2017-09-14T14:09:33Z</cp:lastPrinted>
  <dcterms:created xsi:type="dcterms:W3CDTF">2018-09-11T08:25:02Z</dcterms:created>
  <dcterms:modified xsi:type="dcterms:W3CDTF">2022-10-25T16:29:05Z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2022-10-25T16:29:05Z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33578c73-3b9f-40ce-aa5e-fc048ede3d24</vt:lpwstr>
  </property>
  <property fmtid="{D5CDD505-2E9C-101B-9397-08002B2CF9AE}" pid="9" name="MSIP_Label_e6c818a6-e1a0-4a6e-a969-20d857c5dc62_ContentBits">
    <vt:lpwstr>2</vt:lpwstr>
  </property>
</Properties>
</file>