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 id="2147483782" r:id="rId3"/>
    <p:sldMasterId id="2147483792" r:id="rId4"/>
    <p:sldMasterId id="2147483804" r:id="rId5"/>
    <p:sldMasterId id="2147483816" r:id="rId6"/>
    <p:sldMasterId id="2147483850" r:id="rId7"/>
  </p:sldMasterIdLst>
  <p:notesMasterIdLst>
    <p:notesMasterId r:id="rId37"/>
  </p:notesMasterIdLst>
  <p:handoutMasterIdLst>
    <p:handoutMasterId r:id="rId38"/>
  </p:handoutMasterIdLst>
  <p:sldIdLst>
    <p:sldId id="387" r:id="rId8"/>
    <p:sldId id="464" r:id="rId9"/>
    <p:sldId id="438" r:id="rId10"/>
    <p:sldId id="439" r:id="rId11"/>
    <p:sldId id="444" r:id="rId12"/>
    <p:sldId id="445" r:id="rId13"/>
    <p:sldId id="447" r:id="rId14"/>
    <p:sldId id="440" r:id="rId15"/>
    <p:sldId id="442" r:id="rId16"/>
    <p:sldId id="446" r:id="rId17"/>
    <p:sldId id="463" r:id="rId18"/>
    <p:sldId id="449" r:id="rId19"/>
    <p:sldId id="450" r:id="rId20"/>
    <p:sldId id="451" r:id="rId21"/>
    <p:sldId id="455" r:id="rId22"/>
    <p:sldId id="454" r:id="rId23"/>
    <p:sldId id="468" r:id="rId24"/>
    <p:sldId id="459" r:id="rId25"/>
    <p:sldId id="452" r:id="rId26"/>
    <p:sldId id="453" r:id="rId27"/>
    <p:sldId id="456" r:id="rId28"/>
    <p:sldId id="458" r:id="rId29"/>
    <p:sldId id="467" r:id="rId30"/>
    <p:sldId id="465" r:id="rId31"/>
    <p:sldId id="466" r:id="rId32"/>
    <p:sldId id="460" r:id="rId33"/>
    <p:sldId id="462" r:id="rId34"/>
    <p:sldId id="461" r:id="rId35"/>
    <p:sldId id="379" r:id="rId36"/>
  </p:sldIdLst>
  <p:sldSz cx="9144000" cy="5143500" type="screen16x9"/>
  <p:notesSz cx="7099300" cy="10234613"/>
  <p:custDataLst>
    <p:tags r:id="rId39"/>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64"/>
            <p14:sldId id="438"/>
            <p14:sldId id="439"/>
            <p14:sldId id="444"/>
            <p14:sldId id="445"/>
            <p14:sldId id="447"/>
            <p14:sldId id="440"/>
            <p14:sldId id="442"/>
            <p14:sldId id="446"/>
            <p14:sldId id="463"/>
            <p14:sldId id="449"/>
            <p14:sldId id="450"/>
            <p14:sldId id="451"/>
            <p14:sldId id="455"/>
            <p14:sldId id="454"/>
            <p14:sldId id="468"/>
            <p14:sldId id="459"/>
            <p14:sldId id="452"/>
            <p14:sldId id="453"/>
            <p14:sldId id="456"/>
            <p14:sldId id="458"/>
            <p14:sldId id="467"/>
            <p14:sldId id="465"/>
            <p14:sldId id="466"/>
            <p14:sldId id="460"/>
            <p14:sldId id="462"/>
            <p14:sldId id="461"/>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4BB4E6"/>
    <a:srgbClr val="99FF33"/>
    <a:srgbClr val="FF5050"/>
    <a:srgbClr val="CC0099"/>
    <a:srgbClr val="996633"/>
    <a:srgbClr val="FFDC00"/>
    <a:srgbClr val="FFFF99"/>
    <a:srgbClr val="00CC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70694" autoAdjust="0"/>
  </p:normalViewPr>
  <p:slideViewPr>
    <p:cSldViewPr>
      <p:cViewPr>
        <p:scale>
          <a:sx n="60" d="100"/>
          <a:sy n="60" d="100"/>
        </p:scale>
        <p:origin x="-1588" y="-60"/>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775"/>
        <p:guide pos="2985"/>
        <p:guide pos="3888"/>
        <p:guide pos="4100"/>
        <p:guide pos="1877"/>
        <p:guide pos="1662"/>
      </p:guideLst>
    </p:cSldViewPr>
  </p:slideViewPr>
  <p:outlineViewPr>
    <p:cViewPr>
      <p:scale>
        <a:sx n="33" d="100"/>
        <a:sy n="33" d="100"/>
      </p:scale>
      <p:origin x="48" y="1693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gs" Target="tags/tag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S::vincent.aniort@orange.com::a1eb08a1-d519-438c-825e-77e05deaf611" providerId="AD" clId="Web-{E2AF046D-2DDC-4FD4-A395-4DBE1F371E85}"/>
    <pc:docChg chg="mod modMainMaster">
      <pc:chgData name="ANIORT Vincent INNOV/IT-S" userId="S::vincent.aniort@orange.com::a1eb08a1-d519-438c-825e-77e05deaf611" providerId="AD" clId="Web-{E2AF046D-2DDC-4FD4-A395-4DBE1F371E85}" dt="2022-11-07T11:08:46.148" v="1" actId="33475"/>
      <pc:docMkLst>
        <pc:docMk/>
      </pc:docMkLst>
      <pc:sldMasterChg chg="addSp">
        <pc:chgData name="ANIORT Vincent INNOV/IT-S" userId="S::vincent.aniort@orange.com::a1eb08a1-d519-438c-825e-77e05deaf611" providerId="AD" clId="Web-{E2AF046D-2DDC-4FD4-A395-4DBE1F371E85}" dt="2022-11-07T11:08:46.132" v="0" actId="33475"/>
        <pc:sldMasterMkLst>
          <pc:docMk/>
          <pc:sldMasterMk cId="3319470747" sldId="2147483735"/>
        </pc:sldMasterMkLst>
        <pc:spChg chg="add">
          <ac:chgData name="ANIORT Vincent INNOV/IT-S" userId="S::vincent.aniort@orange.com::a1eb08a1-d519-438c-825e-77e05deaf611" providerId="AD" clId="Web-{E2AF046D-2DDC-4FD4-A395-4DBE1F371E85}" dt="2022-11-07T11:08:46.132" v="0" actId="33475"/>
          <ac:spMkLst>
            <pc:docMk/>
            <pc:sldMasterMk cId="3319470747" sldId="2147483735"/>
            <ac:spMk id="3" creationId="{C554B398-D512-2C2C-9D7F-B490F47B6C21}"/>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3036594011" sldId="2147483767"/>
        </pc:sldMasterMkLst>
        <pc:spChg chg="add">
          <ac:chgData name="ANIORT Vincent INNOV/IT-S" userId="S::vincent.aniort@orange.com::a1eb08a1-d519-438c-825e-77e05deaf611" providerId="AD" clId="Web-{E2AF046D-2DDC-4FD4-A395-4DBE1F371E85}" dt="2022-11-07T11:08:46.132" v="0" actId="33475"/>
          <ac:spMkLst>
            <pc:docMk/>
            <pc:sldMasterMk cId="3036594011" sldId="2147483767"/>
            <ac:spMk id="3" creationId="{6AEC9209-FB45-ACAB-7016-392E2C4884C4}"/>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1795600230" sldId="2147483782"/>
        </pc:sldMasterMkLst>
        <pc:spChg chg="add">
          <ac:chgData name="ANIORT Vincent INNOV/IT-S" userId="S::vincent.aniort@orange.com::a1eb08a1-d519-438c-825e-77e05deaf611" providerId="AD" clId="Web-{E2AF046D-2DDC-4FD4-A395-4DBE1F371E85}" dt="2022-11-07T11:08:46.132" v="0" actId="33475"/>
          <ac:spMkLst>
            <pc:docMk/>
            <pc:sldMasterMk cId="1795600230" sldId="2147483782"/>
            <ac:spMk id="3" creationId="{DA5B4414-1F02-A788-0CB8-761E08A02D5B}"/>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1048494551" sldId="2147483792"/>
        </pc:sldMasterMkLst>
        <pc:spChg chg="add">
          <ac:chgData name="ANIORT Vincent INNOV/IT-S" userId="S::vincent.aniort@orange.com::a1eb08a1-d519-438c-825e-77e05deaf611" providerId="AD" clId="Web-{E2AF046D-2DDC-4FD4-A395-4DBE1F371E85}" dt="2022-11-07T11:08:46.132" v="0" actId="33475"/>
          <ac:spMkLst>
            <pc:docMk/>
            <pc:sldMasterMk cId="1048494551" sldId="2147483792"/>
            <ac:spMk id="3" creationId="{FC9F891A-4ACF-2CC8-4973-8BF13F072F8C}"/>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3844424820" sldId="2147483804"/>
        </pc:sldMasterMkLst>
        <pc:spChg chg="add">
          <ac:chgData name="ANIORT Vincent INNOV/IT-S" userId="S::vincent.aniort@orange.com::a1eb08a1-d519-438c-825e-77e05deaf611" providerId="AD" clId="Web-{E2AF046D-2DDC-4FD4-A395-4DBE1F371E85}" dt="2022-11-07T11:08:46.132" v="0" actId="33475"/>
          <ac:spMkLst>
            <pc:docMk/>
            <pc:sldMasterMk cId="3844424820" sldId="2147483804"/>
            <ac:spMk id="3" creationId="{266B0EFC-52FA-15D4-AE75-FF1C26EA73B9}"/>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1463488964" sldId="2147483816"/>
        </pc:sldMasterMkLst>
        <pc:spChg chg="add">
          <ac:chgData name="ANIORT Vincent INNOV/IT-S" userId="S::vincent.aniort@orange.com::a1eb08a1-d519-438c-825e-77e05deaf611" providerId="AD" clId="Web-{E2AF046D-2DDC-4FD4-A395-4DBE1F371E85}" dt="2022-11-07T11:08:46.132" v="0" actId="33475"/>
          <ac:spMkLst>
            <pc:docMk/>
            <pc:sldMasterMk cId="1463488964" sldId="2147483816"/>
            <ac:spMk id="3" creationId="{29B569D6-07D8-3165-5C69-BE061F057744}"/>
          </ac:spMkLst>
        </pc:spChg>
      </pc:sldMasterChg>
      <pc:sldMasterChg chg="addSp">
        <pc:chgData name="ANIORT Vincent INNOV/IT-S" userId="S::vincent.aniort@orange.com::a1eb08a1-d519-438c-825e-77e05deaf611" providerId="AD" clId="Web-{E2AF046D-2DDC-4FD4-A395-4DBE1F371E85}" dt="2022-11-07T11:08:46.132" v="0" actId="33475"/>
        <pc:sldMasterMkLst>
          <pc:docMk/>
          <pc:sldMasterMk cId="1527466407" sldId="2147483850"/>
        </pc:sldMasterMkLst>
        <pc:spChg chg="add">
          <ac:chgData name="ANIORT Vincent INNOV/IT-S" userId="S::vincent.aniort@orange.com::a1eb08a1-d519-438c-825e-77e05deaf611" providerId="AD" clId="Web-{E2AF046D-2DDC-4FD4-A395-4DBE1F371E85}" dt="2022-11-07T11:08:46.132" v="0" actId="33475"/>
          <ac:spMkLst>
            <pc:docMk/>
            <pc:sldMasterMk cId="1527466407" sldId="2147483850"/>
            <ac:spMk id="3" creationId="{587A8BD6-C240-6644-20E1-88DCD2701093}"/>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07/11/2022</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900" kern="1200" dirty="0">
                <a:solidFill>
                  <a:schemeClr val="tx1"/>
                </a:solidFill>
                <a:effectLst/>
                <a:latin typeface="Helvetica 75 Bold" panose="020B0804020202020204" pitchFamily="34" charset="0"/>
                <a:ea typeface="ＭＳ Ｐゴシック" pitchFamily="34" charset="-128"/>
                <a:cs typeface="+mn-cs"/>
              </a:rPr>
              <a:t>Personnes vivant en France : 65585857personnes - Source INSEE - L’enquête Handicap, incapacités, dépendance de l’Insee (extrait) et l’Éducation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L’enquête Handicap, incapacités, dépendance de l’Insee (HID 1999) estime à environ 23 millions le nombre de personnes concernées par le handicap en France. Par ailleurs, d’autres sources (Plans de santé publique Surdité, </a:t>
            </a:r>
            <a:r>
              <a:rPr lang="fr-FR" sz="900" kern="1200" dirty="0" err="1">
                <a:solidFill>
                  <a:schemeClr val="tx1"/>
                </a:solidFill>
                <a:effectLst/>
                <a:latin typeface="Helvetica 75 Bold" panose="020B0804020202020204" pitchFamily="34" charset="0"/>
                <a:ea typeface="ＭＳ Ｐゴシック" pitchFamily="34" charset="-128"/>
                <a:cs typeface="+mn-cs"/>
              </a:rPr>
              <a:t>Mal-voyance</a:t>
            </a:r>
            <a:r>
              <a:rPr lang="fr-FR" sz="900" kern="1200" dirty="0">
                <a:solidFill>
                  <a:schemeClr val="tx1"/>
                </a:solidFill>
                <a:effectLst/>
                <a:latin typeface="Helvetica 75 Bold" panose="020B0804020202020204" pitchFamily="34" charset="0"/>
                <a:ea typeface="ＭＳ Ｐゴシック" pitchFamily="34" charset="-128"/>
                <a:cs typeface="+mn-cs"/>
              </a:rPr>
              <a:t>) indiquent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 7 millions présentant un déficit auditif (11%); (source: Centre de recherche sur l’aspect psychosocial du handicap –CTNERHI, août 2010)</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1,7 million présentant un déficit visuel (3%); (source: Drees. Études et résultats n°416 (</a:t>
            </a:r>
            <a:r>
              <a:rPr lang="fr-FR" sz="900" kern="1200" dirty="0" err="1">
                <a:solidFill>
                  <a:schemeClr val="tx1"/>
                </a:solidFill>
                <a:effectLst/>
                <a:latin typeface="Helvetica 75 Bold" panose="020B0804020202020204" pitchFamily="34" charset="0"/>
                <a:ea typeface="ＭＳ Ｐゴシック" pitchFamily="34" charset="-128"/>
                <a:cs typeface="+mn-cs"/>
              </a:rPr>
              <a:t>pdf</a:t>
            </a:r>
            <a:r>
              <a:rPr lang="fr-FR" sz="900" kern="1200" dirty="0">
                <a:solidFill>
                  <a:schemeClr val="tx1"/>
                </a:solidFill>
                <a:effectLst/>
                <a:latin typeface="Helvetica 75 Bold" panose="020B0804020202020204" pitchFamily="34" charset="0"/>
                <a:ea typeface="ＭＳ Ｐゴシック" pitchFamily="34" charset="-128"/>
                <a:cs typeface="+mn-cs"/>
              </a:rPr>
              <a:t>, 451 Ko), 2005)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7,7 millions présentant un handicap moteur (13,5%);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2,8 millions présentant un handicap psychique (4,9%);</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1,5 million présentant un handicap intellectuel (2,6%). (HID 1999) et 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Étrangers et immigrés, selon les données du recensement 2011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5,6 millions d’immigrés : Les immigrés sont des personnes nées étrangères à l’étranger et venues s’installer en France, caractérisée par la migration</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3,9 millions d’étrangers vivent en France : Les étrangers sont tous ceux qui vivent en France et qui n’ont pas la nationalité française, caractérisé par leur nationalité</a:t>
            </a:r>
          </a:p>
          <a:p>
            <a:r>
              <a:rPr lang="fr-FR" sz="900" kern="1200" dirty="0">
                <a:solidFill>
                  <a:schemeClr val="tx1"/>
                </a:solidFill>
                <a:effectLst/>
                <a:latin typeface="Helvetica 75 Bold" panose="020B0804020202020204" pitchFamily="34" charset="0"/>
                <a:ea typeface="ＭＳ Ｐゴシック" pitchFamily="34" charset="-128"/>
                <a:cs typeface="+mn-cs"/>
              </a:rPr>
              <a:t>Personnes Vieillissants :</a:t>
            </a:r>
          </a:p>
          <a:p>
            <a:r>
              <a:rPr lang="fr-FR" sz="900" kern="1200" dirty="0">
                <a:solidFill>
                  <a:schemeClr val="tx1"/>
                </a:solidFill>
                <a:effectLst/>
                <a:latin typeface="Helvetica 75 Bold" panose="020B0804020202020204" pitchFamily="34" charset="0"/>
                <a:ea typeface="ＭＳ Ｐゴシック" pitchFamily="34" charset="-128"/>
                <a:cs typeface="+mn-cs"/>
              </a:rPr>
              <a:t>17,1% de la population de plus de 65 ans plus de la moitié sont âgées de 75ans (9,3%) ou plus (perspective 2060 : 16,2 %)</a:t>
            </a:r>
          </a:p>
          <a:p>
            <a:r>
              <a:rPr lang="fr-FR" sz="900" kern="1200" dirty="0">
                <a:solidFill>
                  <a:schemeClr val="tx1"/>
                </a:solidFill>
                <a:effectLst/>
                <a:latin typeface="Helvetica 75 Bold" panose="020B0804020202020204" pitchFamily="34" charset="0"/>
                <a:ea typeface="ＭＳ Ｐゴシック" pitchFamily="34" charset="-128"/>
                <a:cs typeface="+mn-cs"/>
              </a:rPr>
              <a:t>En Europe en 2060 : la population âgée de 65ans et plus devrait quasiment doubler (151millions d’habitants), et celle âgée de 80 ans presque tripler (61 millions d’habitants)</a:t>
            </a:r>
          </a:p>
          <a:p>
            <a:r>
              <a:rPr lang="fr-FR" sz="900" kern="1200" dirty="0">
                <a:solidFill>
                  <a:schemeClr val="tx1"/>
                </a:solidFill>
                <a:effectLst/>
                <a:latin typeface="Helvetica 75 Bold" panose="020B0804020202020204" pitchFamily="34" charset="0"/>
                <a:ea typeface="ＭＳ Ｐゴシック" pitchFamily="34" charset="-128"/>
                <a:cs typeface="+mn-cs"/>
              </a:rPr>
              <a:t>Enfants en école maternelle et élémentaire - 3 à 11 ans</a:t>
            </a:r>
          </a:p>
          <a:p>
            <a:r>
              <a:rPr lang="fr-FR" sz="900" kern="1200" dirty="0">
                <a:solidFill>
                  <a:schemeClr val="tx1"/>
                </a:solidFill>
                <a:effectLst/>
                <a:latin typeface="Helvetica 75 Bold" panose="020B0804020202020204" pitchFamily="34" charset="0"/>
                <a:ea typeface="ＭＳ Ｐゴシック" pitchFamily="34" charset="-128"/>
                <a:cs typeface="+mn-cs"/>
              </a:rPr>
              <a:t>Illettrisme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Par définition l’illettrisme ne s’applique qu’aux personnes ayant été scolarisées dans le pays et ne maîtrisant pas suffisamment les compétences de base en lecture, écriture et calcul pour être autonomes : adultes de 18 à 25 ans &gt; 7%</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16% des personnes de 18 à 65 ans résidant en France métropolitaine éprouvaient en 2011 des difficultés dans les domaines fondamentaux de l’écrit, selon cette enquête Information et vie quotidienne (IVQ). Pour 11% d’entre elles, ces difficultés étaient graves ou fortes.</a:t>
            </a:r>
            <a:endParaRPr lang="fr-FR" dirty="0"/>
          </a:p>
        </p:txBody>
      </p:sp>
    </p:spTree>
    <p:extLst>
      <p:ext uri="{BB962C8B-B14F-4D97-AF65-F5344CB8AC3E}">
        <p14:creationId xmlns:p14="http://schemas.microsoft.com/office/powerpoint/2010/main" val="152956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056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29</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vert27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fr-FR" altLang="fr-FR" sz="2400" b="0" dirty="0">
                <a:solidFill>
                  <a:srgbClr val="FFFFFF"/>
                </a:solidFill>
                <a:latin typeface="Helvetica 45 Light" pitchFamily="34" charset="0"/>
              </a:rPr>
              <a:t>Sensibilisation FALC</a:t>
            </a: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dirty="0"/>
              <a:t>Modifiez le style du titre</a:t>
            </a:r>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3" name="ZoneTexte 2">
            <a:extLst>
              <a:ext uri="{FF2B5EF4-FFF2-40B4-BE49-F238E27FC236}">
                <a16:creationId xmlns:a16="http://schemas.microsoft.com/office/drawing/2014/main" id="{C554B398-D512-2C2C-9D7F-B490F47B6C21}"/>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6AEC9209-FB45-ACAB-7016-392E2C4884C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DA5B4414-1F02-A788-0CB8-761E08A02D5B}"/>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FC9F891A-4ACF-2CC8-4973-8BF13F072F8C}"/>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66B0EFC-52FA-15D4-AE75-FF1C26EA73B9}"/>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9B569D6-07D8-3165-5C69-BE061F05774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587A8BD6-C240-6644-20E1-88DCD2701093}"/>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www.unapei.org/publication/necrivez-pas-pour-nous-sans-nous/" TargetMode="External"/><Relationship Id="rId2" Type="http://schemas.openxmlformats.org/officeDocument/2006/relationships/hyperlink" Target="http://www.unapei.org/publication/linformation-pour-tous-regles-europeennes-pour-une-information-facile-a-lire-et-a-comprendre/" TargetMode="Externa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r>
              <a:rPr lang="fr-FR" sz="3600" dirty="0">
                <a:solidFill>
                  <a:schemeClr val="bg2"/>
                </a:solidFill>
              </a:rPr>
              <a:t>Sensibilisation à la méthode FALC</a:t>
            </a:r>
          </a:p>
        </p:txBody>
      </p:sp>
      <p:sp>
        <p:nvSpPr>
          <p:cNvPr id="17411" name="Espace réservé du texte 3"/>
          <p:cNvSpPr>
            <a:spLocks noGrp="1"/>
          </p:cNvSpPr>
          <p:nvPr>
            <p:ph type="body" sz="quarter" idx="4294967295"/>
          </p:nvPr>
        </p:nvSpPr>
        <p:spPr>
          <a:xfrm>
            <a:off x="971600" y="4371950"/>
            <a:ext cx="6408712" cy="576064"/>
          </a:xfrm>
        </p:spPr>
        <p:txBody>
          <a:bodyPr/>
          <a:lstStyle/>
          <a:p>
            <a:pPr marL="0" indent="0">
              <a:buNone/>
              <a:defRPr/>
            </a:pPr>
            <a:r>
              <a:rPr lang="fr-FR" sz="1600" dirty="0">
                <a:solidFill>
                  <a:schemeClr val="bg1"/>
                </a:solidFill>
              </a:rPr>
              <a:t>Vincent Aniort &amp; Patricia Loubet - Orange</a:t>
            </a: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38500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5 axes généraux de la méthodologie FALC</a:t>
            </a:r>
          </a:p>
        </p:txBody>
      </p:sp>
      <p:sp>
        <p:nvSpPr>
          <p:cNvPr id="3" name="Espace réservé du contenu 2"/>
          <p:cNvSpPr>
            <a:spLocks noGrp="1"/>
          </p:cNvSpPr>
          <p:nvPr>
            <p:ph idx="1"/>
          </p:nvPr>
        </p:nvSpPr>
        <p:spPr>
          <a:xfrm>
            <a:off x="1042989" y="1329928"/>
            <a:ext cx="7058025" cy="3330053"/>
          </a:xfrm>
        </p:spPr>
        <p:txBody>
          <a:bodyPr/>
          <a:lstStyle/>
          <a:p>
            <a:pPr marL="342900" indent="-342900">
              <a:buAutoNum type="arabicPeriod"/>
            </a:pPr>
            <a:r>
              <a:rPr lang="fr-FR" dirty="0">
                <a:solidFill>
                  <a:schemeClr val="tx1"/>
                </a:solidFill>
              </a:rPr>
              <a:t>Essayez  toujours d’en savoir le plus possible sur les personnes qui utiliseront les informations et sur leurs besoins.</a:t>
            </a:r>
          </a:p>
          <a:p>
            <a:pPr marL="342900" indent="-342900">
              <a:buAutoNum type="arabicPeriod"/>
            </a:pPr>
            <a:r>
              <a:rPr lang="fr-FR" dirty="0">
                <a:solidFill>
                  <a:schemeClr val="tx1"/>
                </a:solidFill>
              </a:rPr>
              <a:t>Choisissez le meilleur moyen pour présenter les informations.</a:t>
            </a:r>
          </a:p>
          <a:p>
            <a:pPr marL="342900" indent="-342900">
              <a:buAutoNum type="arabicPeriod"/>
            </a:pPr>
            <a:r>
              <a:rPr lang="fr-FR" dirty="0">
                <a:solidFill>
                  <a:schemeClr val="tx1"/>
                </a:solidFill>
              </a:rPr>
              <a:t>Utilisez toujours le bon langage qui correspond aux personnes qui utiliseront les informations.</a:t>
            </a:r>
          </a:p>
          <a:p>
            <a:pPr marL="342900" indent="-342900">
              <a:buAutoNum type="arabicPeriod"/>
            </a:pPr>
            <a:r>
              <a:rPr lang="fr-FR" dirty="0">
                <a:solidFill>
                  <a:schemeClr val="tx1"/>
                </a:solidFill>
              </a:rPr>
              <a:t>Souvenez-vous que ceux qui vont utiliser les informations ne  </a:t>
            </a:r>
            <a:r>
              <a:rPr lang="fr-FR">
                <a:solidFill>
                  <a:schemeClr val="tx1"/>
                </a:solidFill>
              </a:rPr>
              <a:t>connaissent peut-être </a:t>
            </a:r>
            <a:r>
              <a:rPr lang="fr-FR" dirty="0">
                <a:solidFill>
                  <a:schemeClr val="tx1"/>
                </a:solidFill>
              </a:rPr>
              <a:t>pas bien le sujet. Il faut donc expliquer clairement le sujet et expliquer aussi tous les mots difficiles en  rapport avec ce sujet.</a:t>
            </a:r>
          </a:p>
          <a:p>
            <a:pPr marL="342900" indent="-342900">
              <a:buAutoNum type="arabicPeriod"/>
            </a:pPr>
            <a:r>
              <a:rPr lang="fr-FR" dirty="0">
                <a:solidFill>
                  <a:schemeClr val="tx1"/>
                </a:solidFill>
              </a:rPr>
              <a:t>Impliquez  toujours des personnes handicapées intellectuelles </a:t>
            </a:r>
            <a:r>
              <a:rPr lang="fr-FR" dirty="0" err="1">
                <a:solidFill>
                  <a:schemeClr val="tx1"/>
                </a:solidFill>
              </a:rPr>
              <a:t>co</a:t>
            </a:r>
            <a:r>
              <a:rPr lang="fr-FR" dirty="0">
                <a:solidFill>
                  <a:schemeClr val="tx1"/>
                </a:solidFill>
              </a:rPr>
              <a:t>-constructeur du document</a:t>
            </a:r>
          </a:p>
        </p:txBody>
      </p:sp>
    </p:spTree>
    <p:extLst>
      <p:ext uri="{BB962C8B-B14F-4D97-AF65-F5344CB8AC3E}">
        <p14:creationId xmlns:p14="http://schemas.microsoft.com/office/powerpoint/2010/main" val="186685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règles</a:t>
            </a:r>
          </a:p>
        </p:txBody>
      </p:sp>
      <p:sp>
        <p:nvSpPr>
          <p:cNvPr id="3" name="Espace réservé du contenu 2"/>
          <p:cNvSpPr>
            <a:spLocks noGrp="1"/>
          </p:cNvSpPr>
          <p:nvPr>
            <p:ph idx="1"/>
          </p:nvPr>
        </p:nvSpPr>
        <p:spPr/>
        <p:txBody>
          <a:bodyPr/>
          <a:lstStyle/>
          <a:p>
            <a:r>
              <a:rPr lang="fr-FR" dirty="0">
                <a:solidFill>
                  <a:schemeClr val="tx1"/>
                </a:solidFill>
              </a:rPr>
              <a:t>Les mots</a:t>
            </a:r>
          </a:p>
          <a:p>
            <a:r>
              <a:rPr lang="fr-FR" dirty="0">
                <a:solidFill>
                  <a:schemeClr val="tx1"/>
                </a:solidFill>
              </a:rPr>
              <a:t>Les phrases</a:t>
            </a:r>
          </a:p>
          <a:p>
            <a:r>
              <a:rPr lang="fr-FR" dirty="0">
                <a:solidFill>
                  <a:schemeClr val="tx1"/>
                </a:solidFill>
              </a:rPr>
              <a:t>Les informations</a:t>
            </a:r>
          </a:p>
          <a:p>
            <a:r>
              <a:rPr lang="fr-FR" dirty="0">
                <a:solidFill>
                  <a:schemeClr val="tx1"/>
                </a:solidFill>
              </a:rPr>
              <a:t>Le texte</a:t>
            </a:r>
          </a:p>
          <a:p>
            <a:r>
              <a:rPr lang="fr-FR" dirty="0">
                <a:solidFill>
                  <a:schemeClr val="tx1"/>
                </a:solidFill>
              </a:rPr>
              <a:t>Les images</a:t>
            </a:r>
          </a:p>
          <a:p>
            <a:r>
              <a:rPr lang="fr-FR" dirty="0">
                <a:solidFill>
                  <a:schemeClr val="tx1"/>
                </a:solidFill>
              </a:rPr>
              <a:t>Les graphiques et les tableaux</a:t>
            </a:r>
          </a:p>
          <a:p>
            <a:r>
              <a:rPr lang="fr-FR" dirty="0">
                <a:solidFill>
                  <a:schemeClr val="tx1"/>
                </a:solidFill>
              </a:rPr>
              <a:t>La police</a:t>
            </a:r>
          </a:p>
          <a:p>
            <a:r>
              <a:rPr lang="fr-FR" dirty="0">
                <a:solidFill>
                  <a:schemeClr val="tx1"/>
                </a:solidFill>
              </a:rPr>
              <a:t>La mise en page</a:t>
            </a:r>
          </a:p>
          <a:p>
            <a:r>
              <a:rPr lang="fr-FR" dirty="0">
                <a:solidFill>
                  <a:schemeClr val="tx1"/>
                </a:solidFill>
              </a:rPr>
              <a:t>Les règles spécifiques</a:t>
            </a:r>
          </a:p>
          <a:p>
            <a:endParaRPr lang="fr-FR" dirty="0"/>
          </a:p>
          <a:p>
            <a:endParaRPr lang="fr-FR" dirty="0"/>
          </a:p>
        </p:txBody>
      </p:sp>
    </p:spTree>
    <p:extLst>
      <p:ext uri="{BB962C8B-B14F-4D97-AF65-F5344CB8AC3E}">
        <p14:creationId xmlns:p14="http://schemas.microsoft.com/office/powerpoint/2010/main" val="274151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mots</a:t>
            </a:r>
          </a:p>
        </p:txBody>
      </p:sp>
      <p:sp>
        <p:nvSpPr>
          <p:cNvPr id="3" name="Espace réservé du contenu 2"/>
          <p:cNvSpPr>
            <a:spLocks noGrp="1"/>
          </p:cNvSpPr>
          <p:nvPr>
            <p:ph idx="1"/>
          </p:nvPr>
        </p:nvSpPr>
        <p:spPr>
          <a:xfrm>
            <a:off x="1042989" y="843558"/>
            <a:ext cx="7849491" cy="4032448"/>
          </a:xfrm>
        </p:spPr>
        <p:txBody>
          <a:bodyPr/>
          <a:lstStyle/>
          <a:p>
            <a:pPr marL="285750" indent="-285750">
              <a:buFont typeface="Arial" panose="020B0604020202020204" pitchFamily="34" charset="0"/>
              <a:buChar char="•"/>
            </a:pPr>
            <a:r>
              <a:rPr lang="fr-FR" sz="1400" dirty="0">
                <a:solidFill>
                  <a:schemeClr val="tx1"/>
                </a:solidFill>
              </a:rPr>
              <a:t>Choisir des mots que les gens connaissent bien, expliquer les mots difficiles si vous n’avez pas d’autre choix que de les utiliser</a:t>
            </a:r>
          </a:p>
          <a:p>
            <a:pPr marL="285750" indent="-285750">
              <a:buFont typeface="Arial" panose="020B0604020202020204" pitchFamily="34" charset="0"/>
              <a:buChar char="•"/>
            </a:pPr>
            <a:r>
              <a:rPr lang="fr-FR" sz="1400" dirty="0">
                <a:solidFill>
                  <a:schemeClr val="tx1"/>
                </a:solidFill>
              </a:rPr>
              <a:t>Utiliser des exemples : on dit qu’un exemple vaut 1000 mots</a:t>
            </a:r>
          </a:p>
          <a:p>
            <a:pPr marL="285750" indent="-285750">
              <a:buFont typeface="Arial" panose="020B0604020202020204" pitchFamily="34" charset="0"/>
              <a:buChar char="•"/>
            </a:pPr>
            <a:r>
              <a:rPr lang="fr-FR" sz="1400" dirty="0">
                <a:solidFill>
                  <a:schemeClr val="tx1"/>
                </a:solidFill>
              </a:rPr>
              <a:t>Utiliser le même mot à chaque fois que vous parlez de la même chose</a:t>
            </a:r>
          </a:p>
          <a:p>
            <a:pPr marL="285750" indent="-285750">
              <a:buFont typeface="Arial" panose="020B0604020202020204" pitchFamily="34" charset="0"/>
              <a:buChar char="•"/>
            </a:pPr>
            <a:r>
              <a:rPr lang="fr-FR" sz="1400" dirty="0">
                <a:solidFill>
                  <a:schemeClr val="tx1"/>
                </a:solidFill>
              </a:rPr>
              <a:t>N’utilisez pas :</a:t>
            </a:r>
          </a:p>
          <a:p>
            <a:pPr marL="692150" lvl="4" indent="-285750">
              <a:buFont typeface="Wingdings" panose="05000000000000000000" pitchFamily="2" charset="2"/>
              <a:buChar char="ü"/>
            </a:pPr>
            <a:r>
              <a:rPr lang="fr-FR" sz="1200" dirty="0">
                <a:solidFill>
                  <a:schemeClr val="tx1"/>
                </a:solidFill>
              </a:rPr>
              <a:t>de métaphores : « Il pleut des cordes »</a:t>
            </a:r>
          </a:p>
          <a:p>
            <a:pPr marL="692150" lvl="4" indent="-285750">
              <a:buFont typeface="Wingdings" panose="05000000000000000000" pitchFamily="2" charset="2"/>
              <a:buChar char="ü"/>
            </a:pPr>
            <a:r>
              <a:rPr lang="fr-FR" sz="1200" dirty="0">
                <a:solidFill>
                  <a:schemeClr val="tx1"/>
                </a:solidFill>
              </a:rPr>
              <a:t>de mots d’une langue étrangère, sauf s’ils sont très connus (hamburger)</a:t>
            </a:r>
          </a:p>
          <a:p>
            <a:pPr marL="692150" lvl="4" indent="-285750">
              <a:buFont typeface="Wingdings" panose="05000000000000000000" pitchFamily="2" charset="2"/>
              <a:buChar char="ü"/>
            </a:pPr>
            <a:r>
              <a:rPr lang="fr-FR" sz="1200" dirty="0">
                <a:solidFill>
                  <a:schemeClr val="tx1"/>
                </a:solidFill>
              </a:rPr>
              <a:t>d’abréviations, initiales, acronymes</a:t>
            </a:r>
          </a:p>
          <a:p>
            <a:pPr marL="692150" lvl="4" indent="-285750">
              <a:buFont typeface="Wingdings" panose="05000000000000000000" pitchFamily="2" charset="2"/>
              <a:buChar char="ü"/>
            </a:pPr>
            <a:r>
              <a:rPr lang="fr-FR" sz="1200" dirty="0">
                <a:solidFill>
                  <a:schemeClr val="tx1"/>
                </a:solidFill>
              </a:rPr>
              <a:t>de pourcentages, de gros nombres. Remplacez par : « un peu », « beaucoup «</a:t>
            </a:r>
          </a:p>
          <a:p>
            <a:pPr marL="692150" lvl="4" indent="-285750">
              <a:buFont typeface="Wingdings" panose="05000000000000000000" pitchFamily="2" charset="2"/>
              <a:buChar char="ü"/>
            </a:pPr>
            <a:r>
              <a:rPr lang="fr-FR" sz="1200" dirty="0">
                <a:solidFill>
                  <a:schemeClr val="tx1"/>
                </a:solidFill>
              </a:rPr>
              <a:t>de notes en bas de page</a:t>
            </a:r>
          </a:p>
          <a:p>
            <a:pPr marL="692150" lvl="4" indent="-285750">
              <a:buFont typeface="Wingdings" panose="05000000000000000000" pitchFamily="2" charset="2"/>
              <a:buChar char="ü"/>
            </a:pPr>
            <a:r>
              <a:rPr lang="fr-FR" sz="1200" dirty="0">
                <a:solidFill>
                  <a:schemeClr val="tx1"/>
                </a:solidFill>
              </a:rPr>
              <a:t>de caractères spéciaux (&amp;, #,§)</a:t>
            </a:r>
          </a:p>
          <a:p>
            <a:pPr marL="692150" lvl="4" indent="-285750">
              <a:buFont typeface="Wingdings" panose="05000000000000000000" pitchFamily="2" charset="2"/>
              <a:buChar char="ü"/>
            </a:pPr>
            <a:r>
              <a:rPr lang="fr-FR" sz="1200" dirty="0">
                <a:solidFill>
                  <a:schemeClr val="tx1"/>
                </a:solidFill>
              </a:rPr>
              <a:t>d’abréviations : p.ex. ou etc.</a:t>
            </a:r>
          </a:p>
          <a:p>
            <a:pPr marL="285750" indent="-285750">
              <a:buFont typeface="Arial" panose="020B0604020202020204" pitchFamily="34" charset="0"/>
              <a:buChar char="•"/>
            </a:pPr>
            <a:r>
              <a:rPr lang="fr-FR" sz="1400" dirty="0">
                <a:solidFill>
                  <a:schemeClr val="tx1"/>
                </a:solidFill>
              </a:rPr>
              <a:t>Attention à l’utilisation des pronoms : « je », « lui », « il » qui remplacent une personne, mieux vaut renommer la personne à chaque fois</a:t>
            </a:r>
          </a:p>
          <a:p>
            <a:pPr marL="285750" indent="-285750">
              <a:buFont typeface="Arial" panose="020B0604020202020204" pitchFamily="34" charset="0"/>
              <a:buChar char="•"/>
            </a:pPr>
            <a:r>
              <a:rPr lang="fr-FR" sz="1400" dirty="0">
                <a:solidFill>
                  <a:schemeClr val="tx1"/>
                </a:solidFill>
              </a:rPr>
              <a:t>Utilisez une ponctuation simple.</a:t>
            </a:r>
          </a:p>
          <a:p>
            <a:endParaRPr lang="fr-FR" sz="1400" dirty="0">
              <a:solidFill>
                <a:schemeClr val="tx1"/>
              </a:solidFill>
            </a:endParaRPr>
          </a:p>
        </p:txBody>
      </p:sp>
    </p:spTree>
    <p:extLst>
      <p:ext uri="{BB962C8B-B14F-4D97-AF65-F5344CB8AC3E}">
        <p14:creationId xmlns:p14="http://schemas.microsoft.com/office/powerpoint/2010/main" val="312031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phrases</a:t>
            </a:r>
            <a:endParaRPr lang="fr-FR" dirty="0">
              <a:solidFill>
                <a:schemeClr val="bg2"/>
              </a:solidFill>
            </a:endParaRPr>
          </a:p>
        </p:txBody>
      </p:sp>
      <p:sp>
        <p:nvSpPr>
          <p:cNvPr id="3" name="Espace réservé du contenu 2"/>
          <p:cNvSpPr>
            <a:spLocks noGrp="1"/>
          </p:cNvSpPr>
          <p:nvPr>
            <p:ph idx="1"/>
          </p:nvPr>
        </p:nvSpPr>
        <p:spPr>
          <a:xfrm>
            <a:off x="1042989" y="1059582"/>
            <a:ext cx="7058025" cy="3546077"/>
          </a:xfrm>
        </p:spPr>
        <p:txBody>
          <a:bodyPr/>
          <a:lstStyle/>
          <a:p>
            <a:pPr marL="285750" indent="-285750">
              <a:buFont typeface="Arial" panose="020B0604020202020204" pitchFamily="34" charset="0"/>
              <a:buChar char="•"/>
            </a:pPr>
            <a:r>
              <a:rPr lang="fr-FR" dirty="0">
                <a:solidFill>
                  <a:schemeClr val="tx1"/>
                </a:solidFill>
              </a:rPr>
              <a:t>Toujours courtes, une phrase par ligne si possible. C’est pourquoi, il vaut mieux mettre un point et faire une nouvelle phrase plutôt que de mettre une virgule ou un « et »</a:t>
            </a:r>
          </a:p>
          <a:p>
            <a:pPr marL="285750" indent="-285750">
              <a:buFont typeface="Arial" panose="020B0604020202020204" pitchFamily="34" charset="0"/>
              <a:buChar char="•"/>
            </a:pPr>
            <a:r>
              <a:rPr lang="fr-FR" dirty="0">
                <a:solidFill>
                  <a:schemeClr val="tx1"/>
                </a:solidFill>
              </a:rPr>
              <a:t>Si une phrase fait 2 lignes, ne séparez jamais un mot sur 2 lignes (avec un tiret -)</a:t>
            </a:r>
          </a:p>
          <a:p>
            <a:pPr marL="285750" indent="-285750">
              <a:buFont typeface="Arial" panose="020B0604020202020204" pitchFamily="34" charset="0"/>
              <a:buChar char="•"/>
            </a:pPr>
            <a:r>
              <a:rPr lang="fr-FR" dirty="0">
                <a:solidFill>
                  <a:schemeClr val="tx1"/>
                </a:solidFill>
              </a:rPr>
              <a:t>Adressez-vous directement aux gens, faites des phrases positives, et évitez les  doubles négations, par exemple : « vous devriez rester »,  au lieu « vous ne devriez pas partir »</a:t>
            </a:r>
          </a:p>
          <a:p>
            <a:pPr marL="285750" indent="-285750">
              <a:buFont typeface="Arial" panose="020B0604020202020204" pitchFamily="34" charset="0"/>
              <a:buChar char="•"/>
            </a:pPr>
            <a:r>
              <a:rPr lang="fr-FR" dirty="0">
                <a:solidFill>
                  <a:schemeClr val="tx1"/>
                </a:solidFill>
              </a:rPr>
              <a:t>De même : utiliser des phrases actives. Par exemple : « le médecin vous enverra une lettre », au lieu de, « vous recevrez une lettre du médecin »</a:t>
            </a:r>
          </a:p>
          <a:p>
            <a:pPr marL="285750" indent="-285750">
              <a:buFont typeface="Arial" panose="020B0604020202020204" pitchFamily="34" charset="0"/>
              <a:buChar char="•"/>
            </a:pPr>
            <a:r>
              <a:rPr lang="fr-FR" dirty="0">
                <a:solidFill>
                  <a:schemeClr val="tx1"/>
                </a:solidFill>
              </a:rPr>
              <a:t>Une idée par phrase</a:t>
            </a:r>
          </a:p>
          <a:p>
            <a:endParaRPr lang="fr-FR" dirty="0"/>
          </a:p>
        </p:txBody>
      </p:sp>
    </p:spTree>
    <p:extLst>
      <p:ext uri="{BB962C8B-B14F-4D97-AF65-F5344CB8AC3E}">
        <p14:creationId xmlns:p14="http://schemas.microsoft.com/office/powerpoint/2010/main" val="359253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informations</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Placez les informations dans un ordre facile à comprendre, cohérent, chronologique…</a:t>
            </a:r>
          </a:p>
          <a:p>
            <a:pPr marL="285750" indent="-285750">
              <a:buFont typeface="Arial" panose="020B0604020202020204" pitchFamily="34" charset="0"/>
              <a:buChar char="•"/>
            </a:pPr>
            <a:r>
              <a:rPr lang="fr-FR" dirty="0">
                <a:solidFill>
                  <a:schemeClr val="tx1"/>
                </a:solidFill>
              </a:rPr>
              <a:t>Placez ensemble toutes les informations sur le même sujet</a:t>
            </a:r>
          </a:p>
          <a:p>
            <a:pPr marL="285750" indent="-285750">
              <a:buFont typeface="Arial" panose="020B0604020202020204" pitchFamily="34" charset="0"/>
              <a:buChar char="•"/>
            </a:pPr>
            <a:r>
              <a:rPr lang="fr-FR" dirty="0">
                <a:solidFill>
                  <a:schemeClr val="tx1"/>
                </a:solidFill>
              </a:rPr>
              <a:t>Répétez plusieurs fois les informations importantes</a:t>
            </a:r>
          </a:p>
        </p:txBody>
      </p:sp>
    </p:spTree>
    <p:extLst>
      <p:ext uri="{BB962C8B-B14F-4D97-AF65-F5344CB8AC3E}">
        <p14:creationId xmlns:p14="http://schemas.microsoft.com/office/powerpoint/2010/main" val="211953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 texte  </a:t>
            </a:r>
            <a:endParaRPr lang="fr-FR" dirty="0">
              <a:solidFill>
                <a:schemeClr val="bg2"/>
              </a:solidFill>
            </a:endParaRPr>
          </a:p>
        </p:txBody>
      </p:sp>
      <p:sp>
        <p:nvSpPr>
          <p:cNvPr id="3" name="Espace réservé du contenu 2"/>
          <p:cNvSpPr>
            <a:spLocks noGrp="1"/>
          </p:cNvSpPr>
          <p:nvPr>
            <p:ph idx="1"/>
          </p:nvPr>
        </p:nvSpPr>
        <p:spPr>
          <a:xfrm>
            <a:off x="1042989" y="627534"/>
            <a:ext cx="7777483" cy="2915840"/>
          </a:xfrm>
        </p:spPr>
        <p:txBody>
          <a:bodyPr/>
          <a:lstStyle/>
          <a:p>
            <a:pPr marL="285750" indent="-285750">
              <a:buFont typeface="Arial" panose="020B0604020202020204" pitchFamily="34" charset="0"/>
              <a:buChar char="•"/>
            </a:pPr>
            <a:r>
              <a:rPr lang="fr-FR" dirty="0">
                <a:solidFill>
                  <a:schemeClr val="tx1"/>
                </a:solidFill>
              </a:rPr>
              <a:t>Les titres doivent être clairs, évitez de multiplier les sous-titres</a:t>
            </a:r>
          </a:p>
          <a:p>
            <a:pPr marL="285750" indent="-285750">
              <a:buFont typeface="Arial" panose="020B0604020202020204" pitchFamily="34" charset="0"/>
              <a:buChar char="•"/>
            </a:pPr>
            <a:r>
              <a:rPr lang="fr-FR" dirty="0">
                <a:solidFill>
                  <a:schemeClr val="tx1"/>
                </a:solidFill>
              </a:rPr>
              <a:t>Donnez toutes les informations dont ils ont besoin, mais ne donnez que les informations nécessaires et importantes</a:t>
            </a:r>
          </a:p>
          <a:p>
            <a:pPr marL="285750" indent="-285750">
              <a:buFont typeface="Arial" panose="020B0604020202020204" pitchFamily="34" charset="0"/>
              <a:buChar char="•"/>
            </a:pPr>
            <a:r>
              <a:rPr lang="fr-FR" dirty="0">
                <a:solidFill>
                  <a:schemeClr val="tx1"/>
                </a:solidFill>
              </a:rPr>
              <a:t>Les informations importantes doivent être faciles à trouver :</a:t>
            </a:r>
          </a:p>
          <a:p>
            <a:pPr marL="692150" lvl="4" indent="-285750">
              <a:buFont typeface="Wingdings" panose="05000000000000000000" pitchFamily="2" charset="2"/>
              <a:buChar char="ü"/>
            </a:pPr>
            <a:r>
              <a:rPr lang="fr-FR" dirty="0">
                <a:solidFill>
                  <a:schemeClr val="tx1"/>
                </a:solidFill>
              </a:rPr>
              <a:t>en début de document</a:t>
            </a:r>
          </a:p>
          <a:p>
            <a:pPr marL="692150" lvl="4" indent="-285750">
              <a:buFont typeface="Wingdings" panose="05000000000000000000" pitchFamily="2" charset="2"/>
              <a:buChar char="ü"/>
            </a:pPr>
            <a:r>
              <a:rPr lang="fr-FR" dirty="0">
                <a:solidFill>
                  <a:schemeClr val="tx1"/>
                </a:solidFill>
              </a:rPr>
              <a:t>en écrivant en gras</a:t>
            </a:r>
          </a:p>
          <a:p>
            <a:pPr marL="692150" lvl="4" indent="-285750">
              <a:buFont typeface="Wingdings" panose="05000000000000000000" pitchFamily="2" charset="2"/>
              <a:buChar char="ü"/>
            </a:pPr>
            <a:r>
              <a:rPr lang="fr-FR" dirty="0">
                <a:solidFill>
                  <a:schemeClr val="tx1"/>
                </a:solidFill>
              </a:rPr>
              <a:t>en encadrant</a:t>
            </a:r>
          </a:p>
          <a:p>
            <a:pPr marL="285750" indent="-285750">
              <a:buFont typeface="Arial" panose="020B0604020202020204" pitchFamily="34" charset="0"/>
              <a:buChar char="•"/>
            </a:pPr>
            <a:r>
              <a:rPr lang="fr-FR" dirty="0">
                <a:solidFill>
                  <a:schemeClr val="tx1"/>
                </a:solidFill>
              </a:rPr>
              <a:t>Utilisez des graphiques ou des tableaux simples et faciles à expliquer</a:t>
            </a:r>
          </a:p>
          <a:p>
            <a:pPr marL="285750" indent="-285750">
              <a:buFont typeface="Arial" panose="020B0604020202020204" pitchFamily="34" charset="0"/>
              <a:buChar char="•"/>
            </a:pPr>
            <a:r>
              <a:rPr lang="fr-FR" dirty="0">
                <a:solidFill>
                  <a:schemeClr val="tx1"/>
                </a:solidFill>
              </a:rPr>
              <a:t>Alignez le texte à gauche, ne justifiez pas le texte</a:t>
            </a:r>
          </a:p>
          <a:p>
            <a:pPr marL="285750" indent="-285750">
              <a:buFont typeface="Arial" panose="020B0604020202020204" pitchFamily="34" charset="0"/>
              <a:buChar char="•"/>
            </a:pPr>
            <a:r>
              <a:rPr lang="fr-FR" dirty="0">
                <a:solidFill>
                  <a:schemeClr val="tx1"/>
                </a:solidFill>
              </a:rPr>
              <a:t>Utilisez des puces pour faire une liste</a:t>
            </a:r>
          </a:p>
          <a:p>
            <a:pPr marL="285750" indent="-285750">
              <a:buFont typeface="Arial" panose="020B0604020202020204" pitchFamily="34" charset="0"/>
              <a:buChar char="•"/>
            </a:pPr>
            <a:r>
              <a:rPr lang="fr-FR" dirty="0">
                <a:solidFill>
                  <a:schemeClr val="tx1"/>
                </a:solidFill>
              </a:rPr>
              <a:t>Pas trop de texte sur une page, laissez des espaces entre les paragraphes</a:t>
            </a:r>
          </a:p>
          <a:p>
            <a:pPr marL="285750" indent="-285750">
              <a:buFont typeface="Arial" panose="020B0604020202020204" pitchFamily="34" charset="0"/>
              <a:buChar char="•"/>
            </a:pPr>
            <a:r>
              <a:rPr lang="fr-FR" dirty="0">
                <a:solidFill>
                  <a:schemeClr val="tx1"/>
                </a:solidFill>
              </a:rPr>
              <a:t>Laissez de belles marges, le document doit être « aéré »</a:t>
            </a:r>
          </a:p>
          <a:p>
            <a:pPr marL="285750" indent="-285750">
              <a:buFont typeface="Arial" panose="020B0604020202020204" pitchFamily="34" charset="0"/>
              <a:buChar char="•"/>
            </a:pPr>
            <a:r>
              <a:rPr lang="fr-FR" dirty="0">
                <a:solidFill>
                  <a:schemeClr val="tx1"/>
                </a:solidFill>
              </a:rPr>
              <a:t>Numérotez les pages du document quand il y en a plusieurs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91368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images</a:t>
            </a:r>
            <a:endParaRPr lang="fr-FR" dirty="0">
              <a:solidFill>
                <a:schemeClr val="bg2"/>
              </a:solidFill>
            </a:endParaRPr>
          </a:p>
        </p:txBody>
      </p:sp>
      <p:sp>
        <p:nvSpPr>
          <p:cNvPr id="3" name="Espace réservé du contenu 2"/>
          <p:cNvSpPr>
            <a:spLocks noGrp="1"/>
          </p:cNvSpPr>
          <p:nvPr>
            <p:ph idx="1"/>
          </p:nvPr>
        </p:nvSpPr>
        <p:spPr>
          <a:xfrm>
            <a:off x="1042989" y="699542"/>
            <a:ext cx="7921499" cy="2915840"/>
          </a:xfrm>
        </p:spPr>
        <p:txBody>
          <a:bodyPr/>
          <a:lstStyle/>
          <a:p>
            <a:pPr marL="285750" indent="-285750">
              <a:buFont typeface="Arial" panose="020B0604020202020204" pitchFamily="34" charset="0"/>
              <a:buChar char="•"/>
            </a:pPr>
            <a:r>
              <a:rPr lang="fr-FR" dirty="0">
                <a:solidFill>
                  <a:schemeClr val="tx1"/>
                </a:solidFill>
              </a:rPr>
              <a:t>Beaucoup de personnes trouvent que lire n’est pas facile,</a:t>
            </a:r>
            <a:br>
              <a:rPr lang="fr-FR" dirty="0">
                <a:solidFill>
                  <a:schemeClr val="tx1"/>
                </a:solidFill>
              </a:rPr>
            </a:br>
            <a:r>
              <a:rPr lang="fr-FR" dirty="0">
                <a:solidFill>
                  <a:schemeClr val="tx1"/>
                </a:solidFill>
              </a:rPr>
              <a:t>illustrez donc votre texte dès que c’est possible avec :</a:t>
            </a:r>
          </a:p>
          <a:p>
            <a:pPr marL="692150" lvl="4" indent="-285750">
              <a:buFont typeface="Wingdings" panose="05000000000000000000" pitchFamily="2" charset="2"/>
              <a:buChar char="ü"/>
            </a:pPr>
            <a:r>
              <a:rPr lang="fr-FR" dirty="0">
                <a:solidFill>
                  <a:schemeClr val="tx1"/>
                </a:solidFill>
              </a:rPr>
              <a:t>des photos</a:t>
            </a:r>
          </a:p>
          <a:p>
            <a:pPr marL="692150" lvl="4" indent="-285750">
              <a:buFont typeface="Wingdings" panose="05000000000000000000" pitchFamily="2" charset="2"/>
              <a:buChar char="ü"/>
            </a:pPr>
            <a:r>
              <a:rPr lang="fr-FR" dirty="0">
                <a:solidFill>
                  <a:schemeClr val="tx1"/>
                </a:solidFill>
              </a:rPr>
              <a:t>quelques fois des dessins (pour l’alimentation par exemple,</a:t>
            </a:r>
            <a:br>
              <a:rPr lang="fr-FR" dirty="0">
                <a:solidFill>
                  <a:schemeClr val="tx1"/>
                </a:solidFill>
              </a:rPr>
            </a:br>
            <a:r>
              <a:rPr lang="fr-FR" dirty="0">
                <a:solidFill>
                  <a:schemeClr val="tx1"/>
                </a:solidFill>
              </a:rPr>
              <a:t>il vaut mieux utiliser des photos)</a:t>
            </a:r>
          </a:p>
          <a:p>
            <a:pPr marL="692150" lvl="4" indent="-285750">
              <a:buFont typeface="Wingdings" panose="05000000000000000000" pitchFamily="2" charset="2"/>
              <a:buChar char="ü"/>
            </a:pPr>
            <a:r>
              <a:rPr lang="fr-FR" dirty="0">
                <a:solidFill>
                  <a:schemeClr val="tx1"/>
                </a:solidFill>
              </a:rPr>
              <a:t>des symboles ou des pictogrammes</a:t>
            </a:r>
          </a:p>
          <a:p>
            <a:pPr marL="285750" indent="-285750">
              <a:buFont typeface="Arial" panose="020B0604020202020204" pitchFamily="34" charset="0"/>
              <a:buChar char="•"/>
            </a:pPr>
            <a:r>
              <a:rPr lang="fr-FR" dirty="0">
                <a:solidFill>
                  <a:schemeClr val="tx1"/>
                </a:solidFill>
              </a:rPr>
              <a:t>Si possible, utilisez le même type d’illustration sur tout le document</a:t>
            </a:r>
          </a:p>
          <a:p>
            <a:pPr marL="285750" indent="-285750">
              <a:buFont typeface="Arial" panose="020B0604020202020204" pitchFamily="34" charset="0"/>
              <a:buChar char="•"/>
            </a:pPr>
            <a:r>
              <a:rPr lang="fr-FR" dirty="0">
                <a:solidFill>
                  <a:schemeClr val="tx1"/>
                </a:solidFill>
              </a:rPr>
              <a:t>Utilisez les bonnes images pour les bonnes personnes (enfants/adultes)</a:t>
            </a:r>
          </a:p>
          <a:p>
            <a:pPr marL="285750" indent="-285750">
              <a:buFont typeface="Arial" panose="020B0604020202020204" pitchFamily="34" charset="0"/>
              <a:buChar char="•"/>
            </a:pPr>
            <a:r>
              <a:rPr lang="fr-FR" dirty="0">
                <a:solidFill>
                  <a:schemeClr val="tx1"/>
                </a:solidFill>
              </a:rPr>
              <a:t>Utilisez des images claires, illustrant exactement ce que vous écrivez ou dites</a:t>
            </a:r>
          </a:p>
          <a:p>
            <a:pPr marL="285750" indent="-285750">
              <a:buFont typeface="Arial" panose="020B0604020202020204" pitchFamily="34" charset="0"/>
              <a:buChar char="•"/>
            </a:pPr>
            <a:r>
              <a:rPr lang="fr-FR" dirty="0">
                <a:solidFill>
                  <a:schemeClr val="tx1"/>
                </a:solidFill>
              </a:rPr>
              <a:t>Vérifiez que les photographies soient claires et qu’il n’y ait pas trop de choses à regarder</a:t>
            </a:r>
          </a:p>
          <a:p>
            <a:pPr marL="285750" indent="-285750">
              <a:buFont typeface="Arial" panose="020B0604020202020204" pitchFamily="34" charset="0"/>
              <a:buChar char="•"/>
            </a:pPr>
            <a:r>
              <a:rPr lang="fr-FR" dirty="0">
                <a:solidFill>
                  <a:schemeClr val="tx1"/>
                </a:solidFill>
              </a:rPr>
              <a:t>Utilisez la même image pour décrire la même chose dans tout le document</a:t>
            </a:r>
          </a:p>
        </p:txBody>
      </p:sp>
    </p:spTree>
    <p:extLst>
      <p:ext uri="{BB962C8B-B14F-4D97-AF65-F5344CB8AC3E}">
        <p14:creationId xmlns:p14="http://schemas.microsoft.com/office/powerpoint/2010/main" val="131085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5"/>
              </a:spcBef>
              <a:tabLst>
                <a:tab pos="307975" algn="l"/>
              </a:tabLst>
            </a:pPr>
            <a:r>
              <a:rPr lang="fr-FR" b="1" dirty="0">
                <a:solidFill>
                  <a:schemeClr val="bg2"/>
                </a:solidFill>
              </a:rPr>
              <a:t>Les graphiques et les tableaux</a:t>
            </a:r>
          </a:p>
        </p:txBody>
      </p:sp>
      <p:sp>
        <p:nvSpPr>
          <p:cNvPr id="4" name="object 14"/>
          <p:cNvSpPr txBox="1">
            <a:spLocks noGrp="1"/>
          </p:cNvSpPr>
          <p:nvPr>
            <p:ph idx="1"/>
          </p:nvPr>
        </p:nvSpPr>
        <p:spPr>
          <a:xfrm>
            <a:off x="1043608" y="1995686"/>
            <a:ext cx="7776864" cy="977191"/>
          </a:xfrm>
          <a:prstGeom prst="rect">
            <a:avLst/>
          </a:prstGeom>
        </p:spPr>
        <p:txBody>
          <a:bodyPr vert="horz" wrap="square" lIns="0" tIns="12700" rIns="0" bIns="0" rtlCol="0">
            <a:spAutoFit/>
          </a:bodyPr>
          <a:lstStyle/>
          <a:p>
            <a:pPr marL="12700">
              <a:lnSpc>
                <a:spcPct val="100000"/>
              </a:lnSpc>
            </a:pPr>
            <a:r>
              <a:rPr lang="fr-FR" sz="1400" b="0" spc="-5" dirty="0">
                <a:solidFill>
                  <a:srgbClr val="231F20"/>
                </a:solidFill>
                <a:latin typeface="Helvetica 45 Light"/>
                <a:cs typeface="Helvetica 45 Light"/>
              </a:rPr>
              <a:t>Exemple</a:t>
            </a:r>
          </a:p>
          <a:p>
            <a:pPr marL="12700">
              <a:lnSpc>
                <a:spcPct val="100000"/>
              </a:lnSpc>
            </a:pPr>
            <a:r>
              <a:rPr lang="fr-FR" sz="1400" b="0" spc="-5" dirty="0">
                <a:solidFill>
                  <a:srgbClr val="231F20"/>
                </a:solidFill>
                <a:latin typeface="Helvetica 45 Light"/>
                <a:cs typeface="Helvetica 45 Light"/>
              </a:rPr>
              <a:t>M. DUPONT travaille </a:t>
            </a:r>
            <a:r>
              <a:rPr lang="fr-FR" sz="1400" b="0" dirty="0">
                <a:solidFill>
                  <a:srgbClr val="231F20"/>
                </a:solidFill>
                <a:latin typeface="Helvetica 45 Light"/>
                <a:cs typeface="Helvetica 45 Light"/>
              </a:rPr>
              <a:t>sur </a:t>
            </a:r>
            <a:r>
              <a:rPr lang="fr-FR" sz="1400" b="0" spc="-5" dirty="0">
                <a:solidFill>
                  <a:srgbClr val="231F20"/>
                </a:solidFill>
                <a:latin typeface="Helvetica 45 Light"/>
                <a:cs typeface="Helvetica 45 Light"/>
              </a:rPr>
              <a:t>ordinateur la plupart </a:t>
            </a:r>
            <a:r>
              <a:rPr lang="fr-FR" sz="1400" b="0" dirty="0">
                <a:solidFill>
                  <a:srgbClr val="231F20"/>
                </a:solidFill>
                <a:latin typeface="Helvetica 45 Light"/>
                <a:cs typeface="Helvetica 45 Light"/>
              </a:rPr>
              <a:t>du</a:t>
            </a:r>
            <a:r>
              <a:rPr lang="fr-FR" sz="1400" b="0" spc="-3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Il </a:t>
            </a:r>
            <a:r>
              <a:rPr lang="fr-FR" sz="1400" b="0" spc="-5" dirty="0">
                <a:solidFill>
                  <a:srgbClr val="231F20"/>
                </a:solidFill>
                <a:latin typeface="Helvetica 45 Light"/>
                <a:cs typeface="Helvetica 45 Light"/>
              </a:rPr>
              <a:t>donne aussi des formations et crée des informations faciles </a:t>
            </a:r>
            <a:r>
              <a:rPr lang="fr-FR" sz="1400" b="0" dirty="0">
                <a:solidFill>
                  <a:srgbClr val="231F20"/>
                </a:solidFill>
                <a:latin typeface="Helvetica 45 Light"/>
                <a:cs typeface="Helvetica 45 Light"/>
              </a:rPr>
              <a:t>à </a:t>
            </a:r>
            <a:r>
              <a:rPr lang="fr-FR" sz="1400" b="0" spc="-10" dirty="0">
                <a:solidFill>
                  <a:srgbClr val="231F20"/>
                </a:solidFill>
                <a:latin typeface="Helvetica 45 Light"/>
                <a:cs typeface="Helvetica 45 Light"/>
              </a:rPr>
              <a:t>lire. </a:t>
            </a:r>
            <a:r>
              <a:rPr lang="fr-FR" sz="1400" b="0" spc="-5">
                <a:solidFill>
                  <a:srgbClr val="231F20"/>
                </a:solidFill>
                <a:latin typeface="Helvetica 45 Light"/>
                <a:cs typeface="Helvetica 45 Light"/>
              </a:rPr>
              <a:t>Mais </a:t>
            </a:r>
            <a:r>
              <a:rPr lang="fr-FR" sz="1400" b="0" spc="-5" dirty="0">
                <a:solidFill>
                  <a:srgbClr val="231F20"/>
                </a:solidFill>
                <a:latin typeface="Helvetica 45 Light"/>
                <a:cs typeface="Helvetica 45 Light"/>
              </a:rPr>
              <a:t>cela 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moins </a:t>
            </a:r>
            <a:r>
              <a:rPr lang="fr-FR" sz="1400" b="0" dirty="0">
                <a:solidFill>
                  <a:srgbClr val="231F20"/>
                </a:solidFill>
                <a:latin typeface="Helvetica 45 Light"/>
                <a:cs typeface="Helvetica 45 Light"/>
              </a:rPr>
              <a:t>de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que </a:t>
            </a:r>
            <a:r>
              <a:rPr lang="fr-FR" sz="1400" b="0" spc="-5" dirty="0">
                <a:solidFill>
                  <a:srgbClr val="231F20"/>
                </a:solidFill>
                <a:latin typeface="Helvetica 45 Light"/>
                <a:cs typeface="Helvetica 45 Light"/>
              </a:rPr>
              <a:t>son travail </a:t>
            </a:r>
            <a:r>
              <a:rPr lang="fr-FR" sz="1400" b="0" dirty="0">
                <a:solidFill>
                  <a:srgbClr val="231F20"/>
                </a:solidFill>
                <a:latin typeface="Helvetica 45 Light"/>
                <a:cs typeface="Helvetica 45 Light"/>
              </a:rPr>
              <a:t>sur </a:t>
            </a:r>
            <a:r>
              <a:rPr lang="fr-FR" sz="1400" b="0" spc="-20">
                <a:solidFill>
                  <a:srgbClr val="231F20"/>
                </a:solidFill>
                <a:latin typeface="Helvetica 45 Light"/>
                <a:cs typeface="Helvetica 45 Light"/>
              </a:rPr>
              <a:t>ordinateur. </a:t>
            </a:r>
            <a:br>
              <a:rPr lang="fr-FR" sz="1400" b="0" spc="-20">
                <a:solidFill>
                  <a:srgbClr val="231F20"/>
                </a:solidFill>
                <a:latin typeface="Helvetica 45 Light"/>
                <a:cs typeface="Helvetica 45 Light"/>
              </a:rPr>
            </a:br>
            <a:r>
              <a:rPr lang="fr-FR" sz="1400" b="0" spc="-5">
                <a:solidFill>
                  <a:srgbClr val="231F20"/>
                </a:solidFill>
                <a:latin typeface="Helvetica 45 Light"/>
                <a:cs typeface="Helvetica 45 Light"/>
              </a:rPr>
              <a:t>Pour </a:t>
            </a:r>
            <a:r>
              <a:rPr lang="fr-FR" sz="1400" b="0" spc="-25" dirty="0">
                <a:solidFill>
                  <a:srgbClr val="231F20"/>
                </a:solidFill>
                <a:latin typeface="Helvetica 45 Light"/>
                <a:cs typeface="Helvetica 45 Light"/>
              </a:rPr>
              <a:t>finir, </a:t>
            </a:r>
            <a:r>
              <a:rPr lang="fr-FR" sz="1400" b="0" spc="-5" dirty="0">
                <a:solidFill>
                  <a:srgbClr val="231F20"/>
                </a:solidFill>
                <a:latin typeface="Helvetica 45 Light"/>
                <a:cs typeface="Helvetica 45 Light"/>
              </a:rPr>
              <a:t>M. DUPONT assiste aussi </a:t>
            </a:r>
            <a:r>
              <a:rPr lang="fr-FR" sz="1400" b="0" dirty="0">
                <a:solidFill>
                  <a:srgbClr val="231F20"/>
                </a:solidFill>
                <a:latin typeface="Helvetica 45 Light"/>
                <a:cs typeface="Helvetica 45 Light"/>
              </a:rPr>
              <a:t>à </a:t>
            </a:r>
            <a:r>
              <a:rPr lang="fr-FR" sz="1400" b="0" spc="-5" dirty="0">
                <a:solidFill>
                  <a:srgbClr val="231F20"/>
                </a:solidFill>
                <a:latin typeface="Helvetica 45 Light"/>
                <a:cs typeface="Helvetica 45 Light"/>
              </a:rPr>
              <a:t>des</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conférences. Mais c’est ce </a:t>
            </a:r>
            <a:r>
              <a:rPr lang="fr-FR" sz="1400" b="0" dirty="0">
                <a:solidFill>
                  <a:srgbClr val="231F20"/>
                </a:solidFill>
                <a:latin typeface="Helvetica 45 Light"/>
                <a:cs typeface="Helvetica 45 Light"/>
              </a:rPr>
              <a:t>qui </a:t>
            </a:r>
            <a:r>
              <a:rPr lang="fr-FR" sz="1400" b="0" spc="-5" dirty="0">
                <a:solidFill>
                  <a:srgbClr val="231F20"/>
                </a:solidFill>
                <a:latin typeface="Helvetica 45 Light"/>
                <a:cs typeface="Helvetica 45 Light"/>
              </a:rPr>
              <a:t>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le moins </a:t>
            </a:r>
            <a:r>
              <a:rPr lang="fr-FR" sz="1400" b="0" dirty="0">
                <a:solidFill>
                  <a:srgbClr val="231F20"/>
                </a:solidFill>
                <a:latin typeface="Helvetica 45 Light"/>
                <a:cs typeface="Helvetica 45 Light"/>
              </a:rPr>
              <a:t>de</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a:t>
            </a:r>
            <a:endParaRPr lang="fr-FR" sz="1400" dirty="0">
              <a:latin typeface="Helvetica 45 Light"/>
              <a:cs typeface="Helvetica 45 Light"/>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59"/>
          <a:stretch/>
        </p:blipFill>
        <p:spPr bwMode="auto">
          <a:xfrm>
            <a:off x="2483768" y="3041917"/>
            <a:ext cx="4654237" cy="205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627534"/>
            <a:ext cx="7704856" cy="1358257"/>
          </a:xfrm>
          <a:prstGeom prst="rect">
            <a:avLst/>
          </a:prstGeom>
        </p:spPr>
        <p:txBody>
          <a:bodyPr wrap="square">
            <a:spAutoFit/>
          </a:bodyPr>
          <a:lstStyle/>
          <a:p>
            <a:pPr>
              <a:lnSpc>
                <a:spcPct val="100000"/>
              </a:lnSpc>
              <a:spcBef>
                <a:spcPts val="320"/>
              </a:spcBef>
            </a:pPr>
            <a:r>
              <a:rPr lang="fr-FR" sz="1800" dirty="0">
                <a:latin typeface="Helvetica 65 Medium" pitchFamily="2" charset="0"/>
              </a:rPr>
              <a:t>Peuvent être très difficiles à comprendre.</a:t>
            </a:r>
          </a:p>
          <a:p>
            <a:pPr marR="5080">
              <a:lnSpc>
                <a:spcPct val="119000"/>
              </a:lnSpc>
            </a:pPr>
            <a:r>
              <a:rPr lang="fr-FR" sz="1800" dirty="0">
                <a:latin typeface="Helvetica 65 Medium" pitchFamily="2" charset="0"/>
              </a:rPr>
              <a:t>Mais ils peuvent parfois expliquer les choses bien mieux qu’un texte.  Lorsque vous utilisez des graphiques ou des tableaux, faites-les simples et expliquez les bien.</a:t>
            </a:r>
          </a:p>
        </p:txBody>
      </p:sp>
    </p:spTree>
    <p:extLst>
      <p:ext uri="{BB962C8B-B14F-4D97-AF65-F5344CB8AC3E}">
        <p14:creationId xmlns:p14="http://schemas.microsoft.com/office/powerpoint/2010/main" val="387146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a:t>
            </a:r>
          </a:p>
        </p:txBody>
      </p:sp>
      <p:sp>
        <p:nvSpPr>
          <p:cNvPr id="3" name="Espace réservé du contenu 2"/>
          <p:cNvSpPr>
            <a:spLocks noGrp="1"/>
          </p:cNvSpPr>
          <p:nvPr>
            <p:ph idx="1"/>
          </p:nvPr>
        </p:nvSpPr>
        <p:spPr/>
        <p:txBody>
          <a:bodyPr/>
          <a:lstStyle/>
          <a:p>
            <a:r>
              <a:rPr lang="fr-FR" dirty="0">
                <a:solidFill>
                  <a:schemeClr val="tx1"/>
                </a:solidFill>
              </a:rPr>
              <a:t>Expliquer, aussi simplement que possible :</a:t>
            </a:r>
          </a:p>
          <a:p>
            <a:r>
              <a:rPr lang="fr-FR" dirty="0">
                <a:solidFill>
                  <a:schemeClr val="tx1"/>
                </a:solidFill>
              </a:rPr>
              <a:t>« comment on fait du café à la machine ».</a:t>
            </a:r>
          </a:p>
        </p:txBody>
      </p:sp>
    </p:spTree>
    <p:extLst>
      <p:ext uri="{BB962C8B-B14F-4D97-AF65-F5344CB8AC3E}">
        <p14:creationId xmlns:p14="http://schemas.microsoft.com/office/powerpoint/2010/main" val="3799173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police</a:t>
            </a:r>
            <a:endParaRPr lang="fr-FR" dirty="0">
              <a:solidFill>
                <a:schemeClr val="bg2"/>
              </a:solidFill>
            </a:endParaRPr>
          </a:p>
        </p:txBody>
      </p:sp>
      <p:sp>
        <p:nvSpPr>
          <p:cNvPr id="3" name="Espace réservé du contenu 2"/>
          <p:cNvSpPr>
            <a:spLocks noGrp="1"/>
          </p:cNvSpPr>
          <p:nvPr>
            <p:ph idx="1"/>
          </p:nvPr>
        </p:nvSpPr>
        <p:spPr>
          <a:xfrm>
            <a:off x="1042989" y="1329929"/>
            <a:ext cx="7345435" cy="2915840"/>
          </a:xfrm>
        </p:spPr>
        <p:txBody>
          <a:bodyPr/>
          <a:lstStyle/>
          <a:p>
            <a:pPr marL="285750" indent="-285750">
              <a:buFont typeface="Arial" panose="020B0604020202020204" pitchFamily="34" charset="0"/>
              <a:buChar char="•"/>
            </a:pPr>
            <a:r>
              <a:rPr lang="fr-FR" dirty="0">
                <a:solidFill>
                  <a:schemeClr val="tx1"/>
                </a:solidFill>
              </a:rPr>
              <a:t>Doit être facile à lire, par exemple Arial ou </a:t>
            </a:r>
            <a:r>
              <a:rPr lang="fr-FR" dirty="0" err="1">
                <a:solidFill>
                  <a:schemeClr val="tx1"/>
                </a:solidFill>
              </a:rPr>
              <a:t>Tahoma</a:t>
            </a:r>
            <a:endParaRPr lang="fr-FR" dirty="0">
              <a:solidFill>
                <a:schemeClr val="tx1"/>
              </a:solidFill>
            </a:endParaRPr>
          </a:p>
          <a:p>
            <a:pPr marL="285750" indent="-285750">
              <a:buFont typeface="Arial" panose="020B0604020202020204" pitchFamily="34" charset="0"/>
              <a:buChar char="•"/>
            </a:pPr>
            <a:r>
              <a:rPr lang="fr-FR" dirty="0">
                <a:solidFill>
                  <a:schemeClr val="tx1"/>
                </a:solidFill>
              </a:rPr>
              <a:t>Ne pas utiliser de police à empâtement : Century n’est pas facile à lire, Times new roman n’est pas facile à lire</a:t>
            </a:r>
          </a:p>
          <a:p>
            <a:pPr marL="285750" indent="-285750">
              <a:buFont typeface="Arial" panose="020B0604020202020204" pitchFamily="34" charset="0"/>
              <a:buChar char="•"/>
            </a:pPr>
            <a:r>
              <a:rPr lang="fr-FR" dirty="0">
                <a:solidFill>
                  <a:schemeClr val="tx1"/>
                </a:solidFill>
              </a:rPr>
              <a:t>Évitez :</a:t>
            </a:r>
          </a:p>
          <a:p>
            <a:pPr marL="692150" lvl="4" indent="-285750">
              <a:buFont typeface="Wingdings" panose="05000000000000000000" pitchFamily="2" charset="2"/>
              <a:buChar char="ü"/>
            </a:pPr>
            <a:r>
              <a:rPr lang="fr-FR" dirty="0">
                <a:solidFill>
                  <a:schemeClr val="tx1"/>
                </a:solidFill>
              </a:rPr>
              <a:t>d’utiliser une écriture trop rapprochée </a:t>
            </a:r>
          </a:p>
          <a:p>
            <a:pPr marL="692150" lvl="4" indent="-285750">
              <a:buFont typeface="Wingdings" panose="05000000000000000000" pitchFamily="2" charset="2"/>
              <a:buChar char="ü"/>
            </a:pPr>
            <a:r>
              <a:rPr lang="fr-FR" dirty="0">
                <a:solidFill>
                  <a:schemeClr val="tx1"/>
                </a:solidFill>
              </a:rPr>
              <a:t>d’écrire en gris ou avec une couleur trop claire</a:t>
            </a:r>
          </a:p>
          <a:p>
            <a:pPr marL="692150" lvl="4" indent="-285750">
              <a:buFont typeface="Wingdings" panose="05000000000000000000" pitchFamily="2" charset="2"/>
              <a:buChar char="ü"/>
            </a:pPr>
            <a:r>
              <a:rPr lang="fr-FR" dirty="0">
                <a:solidFill>
                  <a:schemeClr val="tx1"/>
                </a:solidFill>
              </a:rPr>
              <a:t>d’écrire en italique, tout un mot en majuscule</a:t>
            </a:r>
          </a:p>
          <a:p>
            <a:pPr marL="285750" indent="-285750">
              <a:buFont typeface="Arial" panose="020B0604020202020204" pitchFamily="34" charset="0"/>
              <a:buChar char="•"/>
            </a:pPr>
            <a:r>
              <a:rPr lang="fr-FR" dirty="0">
                <a:solidFill>
                  <a:schemeClr val="tx1"/>
                </a:solidFill>
              </a:rPr>
              <a:t>La taille de la police : au moins  14, et écrivez en minuscule</a:t>
            </a:r>
          </a:p>
          <a:p>
            <a:pPr marL="285750" indent="-285750">
              <a:buFont typeface="Arial" panose="020B0604020202020204" pitchFamily="34" charset="0"/>
              <a:buChar char="•"/>
            </a:pPr>
            <a:r>
              <a:rPr lang="fr-FR" dirty="0">
                <a:solidFill>
                  <a:schemeClr val="tx1"/>
                </a:solidFill>
              </a:rPr>
              <a:t>Utiliser toujours le même type d’écriture pour un même document</a:t>
            </a:r>
          </a:p>
          <a:p>
            <a:r>
              <a:rPr lang="fr-FR" dirty="0">
                <a:solidFill>
                  <a:schemeClr val="tx1"/>
                </a:solidFill>
              </a:rPr>
              <a:t>NB : les mots soulignés peuvent être plus difficiles à lire</a:t>
            </a:r>
            <a:r>
              <a:rPr lang="fr-FR" b="1"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228525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problème</a:t>
            </a:r>
          </a:p>
        </p:txBody>
      </p:sp>
      <p:pic>
        <p:nvPicPr>
          <p:cNvPr id="307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t="27192"/>
          <a:stretch/>
        </p:blipFill>
        <p:spPr bwMode="auto">
          <a:xfrm>
            <a:off x="3347864" y="411510"/>
            <a:ext cx="3267075" cy="433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contenu 3"/>
          <p:cNvSpPr>
            <a:spLocks noGrp="1"/>
          </p:cNvSpPr>
          <p:nvPr>
            <p:ph idx="1"/>
          </p:nvPr>
        </p:nvSpPr>
        <p:spPr>
          <a:xfrm>
            <a:off x="3331659" y="411510"/>
            <a:ext cx="3760622" cy="2915840"/>
          </a:xfrm>
        </p:spPr>
        <p:txBody>
          <a:bodyPr/>
          <a:lstStyle/>
          <a:p>
            <a:r>
              <a:rPr lang="fr-FR" dirty="0">
                <a:solidFill>
                  <a:schemeClr val="tx1"/>
                </a:solidFill>
              </a:rPr>
              <a:t>Extrait d’un  texte administratif</a:t>
            </a:r>
          </a:p>
        </p:txBody>
      </p:sp>
    </p:spTree>
    <p:extLst>
      <p:ext uri="{BB962C8B-B14F-4D97-AF65-F5344CB8AC3E}">
        <p14:creationId xmlns:p14="http://schemas.microsoft.com/office/powerpoint/2010/main" val="62920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mise en page</a:t>
            </a:r>
            <a:endParaRPr lang="fr-FR" dirty="0">
              <a:solidFill>
                <a:schemeClr val="bg2"/>
              </a:solidFill>
            </a:endParaRPr>
          </a:p>
        </p:txBody>
      </p:sp>
      <p:sp>
        <p:nvSpPr>
          <p:cNvPr id="3" name="Espace réservé du contenu 2"/>
          <p:cNvSpPr>
            <a:spLocks noGrp="1"/>
          </p:cNvSpPr>
          <p:nvPr>
            <p:ph idx="1"/>
          </p:nvPr>
        </p:nvSpPr>
        <p:spPr>
          <a:xfrm>
            <a:off x="1042989" y="1329929"/>
            <a:ext cx="7561459" cy="2915840"/>
          </a:xfrm>
        </p:spPr>
        <p:txBody>
          <a:bodyPr/>
          <a:lstStyle/>
          <a:p>
            <a:pPr marL="285750" indent="-285750">
              <a:buFont typeface="Arial" panose="020B0604020202020204" pitchFamily="34" charset="0"/>
              <a:buChar char="•"/>
            </a:pPr>
            <a:r>
              <a:rPr lang="fr-FR" dirty="0">
                <a:solidFill>
                  <a:schemeClr val="tx1"/>
                </a:solidFill>
              </a:rPr>
              <a:t>Format facile à lire, à suivre, à photocopier , par exemple A4 ou A5</a:t>
            </a:r>
          </a:p>
          <a:p>
            <a:pPr marL="285750" indent="-285750">
              <a:buFont typeface="Arial" panose="020B0604020202020204" pitchFamily="34" charset="0"/>
              <a:buChar char="•"/>
            </a:pPr>
            <a:r>
              <a:rPr lang="fr-FR" dirty="0">
                <a:solidFill>
                  <a:schemeClr val="tx1"/>
                </a:solidFill>
              </a:rPr>
              <a:t>Attention à la taille du document (nombre de pages)</a:t>
            </a:r>
          </a:p>
          <a:p>
            <a:pPr marL="285750" indent="-285750">
              <a:buFont typeface="Arial" panose="020B0604020202020204" pitchFamily="34" charset="0"/>
              <a:buChar char="•"/>
            </a:pPr>
            <a:r>
              <a:rPr lang="fr-FR" dirty="0">
                <a:solidFill>
                  <a:schemeClr val="tx1"/>
                </a:solidFill>
              </a:rPr>
              <a:t>Attention à la mise en page complexe (multicolonnage…) et au fond qui rend la lecture difficile</a:t>
            </a:r>
          </a:p>
          <a:p>
            <a:pPr marL="285750" indent="-285750">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69279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règles particulières pour la langue française </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Écrire les nombres en chiffres et non en lettre, n’utilisez pas de chiffres romains : XI, V</a:t>
            </a:r>
          </a:p>
          <a:p>
            <a:pPr marL="285750" indent="-285750">
              <a:buFont typeface="Arial" panose="020B0604020202020204" pitchFamily="34" charset="0"/>
              <a:buChar char="•"/>
            </a:pPr>
            <a:r>
              <a:rPr lang="fr-FR" dirty="0">
                <a:solidFill>
                  <a:schemeClr val="tx1"/>
                </a:solidFill>
              </a:rPr>
              <a:t>Écrire les dates en entier : lundi 11 octobre 1999 au lieu de : 11/10/1999 ou, 11 octobre</a:t>
            </a:r>
            <a:endParaRPr lang="fr-FR" dirty="0"/>
          </a:p>
          <a:p>
            <a:endParaRPr lang="fr-FR" dirty="0"/>
          </a:p>
          <a:p>
            <a:endParaRPr lang="fr-FR" dirty="0"/>
          </a:p>
        </p:txBody>
      </p:sp>
    </p:spTree>
    <p:extLst>
      <p:ext uri="{BB962C8B-B14F-4D97-AF65-F5344CB8AC3E}">
        <p14:creationId xmlns:p14="http://schemas.microsoft.com/office/powerpoint/2010/main" val="60060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pour finir, annoncer que le document est en FALC</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Placer le logo facile-à-lire sur vos documents</a:t>
            </a:r>
          </a:p>
          <a:p>
            <a:pPr marL="285750" indent="-285750">
              <a:buFont typeface="Arial" panose="020B0604020202020204" pitchFamily="34" charset="0"/>
              <a:buChar char="•"/>
            </a:pPr>
            <a:r>
              <a:rPr lang="fr-FR" dirty="0">
                <a:solidFill>
                  <a:schemeClr val="tx1"/>
                </a:solidFill>
              </a:rPr>
              <a:t>Télécharger le logo sur : </a:t>
            </a:r>
            <a:r>
              <a:rPr lang="fr-FR" u="sng" dirty="0">
                <a:solidFill>
                  <a:schemeClr val="tx1"/>
                </a:solidFill>
              </a:rPr>
              <a:t>inclusion-europe.org/</a:t>
            </a:r>
            <a:r>
              <a:rPr lang="fr-FR" u="sng" dirty="0" err="1">
                <a:solidFill>
                  <a:schemeClr val="tx1"/>
                </a:solidFill>
              </a:rPr>
              <a:t>etr</a:t>
            </a:r>
            <a:r>
              <a:rPr lang="fr-FR" u="sng"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310911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7934887" cy="737100"/>
          </a:xfrm>
        </p:spPr>
        <p:txBody>
          <a:bodyPr/>
          <a:lstStyle/>
          <a:p>
            <a:pPr defTabSz="914400">
              <a:lnSpc>
                <a:spcPct val="100000"/>
              </a:lnSpc>
              <a:spcAft>
                <a:spcPct val="0"/>
              </a:spcAft>
            </a:pPr>
            <a:r>
              <a:rPr lang="fr-FR" altLang="fr-FR" b="1" dirty="0">
                <a:solidFill>
                  <a:schemeClr val="bg2"/>
                </a:solidFill>
                <a:latin typeface="Arial Unicode MS" pitchFamily="34" charset="-128"/>
                <a:ea typeface="Arial Unicode MS" pitchFamily="34" charset="-128"/>
                <a:cs typeface="Arial Unicode MS" pitchFamily="34" charset="-128"/>
              </a:rPr>
              <a:t>Extrait d’ un discours politique</a:t>
            </a:r>
            <a:br>
              <a:rPr lang="en-US" altLang="fr-FR" b="1" dirty="0">
                <a:solidFill>
                  <a:schemeClr val="bg2"/>
                </a:solidFill>
                <a:latin typeface="Arial Unicode MS" pitchFamily="34" charset="-128"/>
                <a:ea typeface="Arial Unicode MS" pitchFamily="34" charset="-128"/>
                <a:cs typeface="Arial Unicode MS" pitchFamily="34" charset="-128"/>
              </a:rPr>
            </a:br>
            <a:r>
              <a:rPr lang="fr-FR" altLang="fr-FR" sz="1800" dirty="0">
                <a:solidFill>
                  <a:schemeClr val="bg2"/>
                </a:solidFill>
                <a:latin typeface="Arial" pitchFamily="34" charset="0"/>
                <a:ea typeface="Arial" pitchFamily="34" charset="0"/>
                <a:cs typeface="Arial" pitchFamily="34" charset="0"/>
              </a:rPr>
              <a:t>Marie-Arlette Carlotti, Ex-Ministre en charge des Personnes handicapées</a:t>
            </a:r>
            <a:br>
              <a:rPr lang="fr-FR" altLang="fr-FR" sz="2400" dirty="0">
                <a:solidFill>
                  <a:schemeClr val="tx1"/>
                </a:solidFill>
                <a:latin typeface="Arial" pitchFamily="34" charset="0"/>
                <a:cs typeface="Arial" pitchFamily="34" charset="0"/>
              </a:rPr>
            </a:br>
            <a:endParaRPr lang="en-US" altLang="fr-FR" sz="1800" dirty="0">
              <a:solidFill>
                <a:schemeClr val="tx1"/>
              </a:solidFill>
              <a:latin typeface="Arial" pitchFamily="34" charset="0"/>
              <a:cs typeface="Arial" pitchFamily="34" charset="0"/>
            </a:endParaRPr>
          </a:p>
        </p:txBody>
      </p:sp>
      <p:sp>
        <p:nvSpPr>
          <p:cNvPr id="3" name="Espace réservé du contenu 2"/>
          <p:cNvSpPr>
            <a:spLocks noGrp="1"/>
          </p:cNvSpPr>
          <p:nvPr>
            <p:ph idx="1"/>
          </p:nvPr>
        </p:nvSpPr>
        <p:spPr>
          <a:xfrm>
            <a:off x="1042989" y="1491630"/>
            <a:ext cx="3889051" cy="3546077"/>
          </a:xfrm>
        </p:spPr>
        <p:style>
          <a:lnRef idx="3">
            <a:schemeClr val="lt1"/>
          </a:lnRef>
          <a:fillRef idx="1">
            <a:schemeClr val="dk1"/>
          </a:fillRef>
          <a:effectRef idx="1">
            <a:schemeClr val="dk1"/>
          </a:effectRef>
          <a:fontRef idx="minor">
            <a:schemeClr val="lt1"/>
          </a:fontRef>
        </p:style>
        <p:txBody>
          <a:bodyPr/>
          <a:lstStyle/>
          <a:p>
            <a:pPr marL="95250"/>
            <a:r>
              <a:rPr lang="fr-FR" sz="1600" dirty="0">
                <a:solidFill>
                  <a:schemeClr val="tx1"/>
                </a:solidFill>
              </a:rPr>
              <a:t>Je veux saisir l'occasion de dresser un bilan de la prise en charge du handicap. Mon principe est d'apporter des réponses personnalisées aux personnes handicapées ; les besoins sont différents d'une personne à l'autre.</a:t>
            </a:r>
          </a:p>
          <a:p>
            <a:pPr marL="95250"/>
            <a:r>
              <a:rPr lang="fr-FR" sz="1600" dirty="0">
                <a:solidFill>
                  <a:schemeClr val="tx1"/>
                </a:solidFill>
              </a:rPr>
              <a:t>Je me suis rendue à la Maison des Acacias, dans le Var ; j'ai entendu le soulagement des personnes handicapées d'être accueillies ailleurs qu'en hôpital psychiatrique. J'ai entendu le bonheur des anciens employés en ESAT de travailler dans des entreprises adaptées, voire dans des entreprises ordinaires.</a:t>
            </a:r>
          </a:p>
          <a:p>
            <a:pPr marL="95250"/>
            <a:endParaRPr lang="fr-FR" sz="1600" dirty="0">
              <a:solidFill>
                <a:schemeClr val="tx1"/>
              </a:solidFill>
            </a:endParaRPr>
          </a:p>
        </p:txBody>
      </p:sp>
      <p:sp>
        <p:nvSpPr>
          <p:cNvPr id="4" name="Rectangle 3"/>
          <p:cNvSpPr/>
          <p:nvPr/>
        </p:nvSpPr>
        <p:spPr>
          <a:xfrm>
            <a:off x="5292080" y="1694874"/>
            <a:ext cx="3672408" cy="289310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b="1" dirty="0"/>
              <a:t>Je veux savoir ou on en est.</a:t>
            </a:r>
            <a:endParaRPr lang="fr-FR" dirty="0"/>
          </a:p>
          <a:p>
            <a:r>
              <a:rPr lang="fr-FR" b="1" dirty="0"/>
              <a:t>Chaque personne handicapée est différente.</a:t>
            </a:r>
            <a:endParaRPr lang="fr-FR" dirty="0"/>
          </a:p>
          <a:p>
            <a:r>
              <a:rPr lang="fr-FR" b="1" dirty="0"/>
              <a:t>Je suis allée à la maison des Acacias dans le département du Var.</a:t>
            </a:r>
            <a:endParaRPr lang="fr-FR" dirty="0"/>
          </a:p>
          <a:p>
            <a:r>
              <a:rPr lang="fr-FR" b="1" dirty="0"/>
              <a:t>Les personnes handicapées étaient heureuses dans cette maison.</a:t>
            </a:r>
            <a:endParaRPr lang="fr-FR" dirty="0"/>
          </a:p>
          <a:p>
            <a:r>
              <a:rPr lang="fr-FR" b="1" dirty="0"/>
              <a:t>Elles sont soulagées de ne plus être en hôpital psychiatrique.</a:t>
            </a:r>
            <a:endParaRPr lang="fr-FR" dirty="0"/>
          </a:p>
          <a:p>
            <a:r>
              <a:rPr lang="fr-FR" b="1" dirty="0"/>
              <a:t>Certains travailleurs ont quitté l’ESAT.</a:t>
            </a:r>
            <a:endParaRPr lang="fr-FR" dirty="0"/>
          </a:p>
          <a:p>
            <a:r>
              <a:rPr lang="fr-FR" b="1" dirty="0"/>
              <a:t>Ils sont heureux de travailler en entreprise adaptée ou en entreprise ordinaire.</a:t>
            </a:r>
            <a:endParaRPr lang="fr-FR" dirty="0"/>
          </a:p>
        </p:txBody>
      </p:sp>
      <p:sp>
        <p:nvSpPr>
          <p:cNvPr id="15" name="Rectangle 11"/>
          <p:cNvSpPr>
            <a:spLocks noChangeArrowheads="1"/>
          </p:cNvSpPr>
          <p:nvPr/>
        </p:nvSpPr>
        <p:spPr bwMode="auto">
          <a:xfrm>
            <a:off x="0" y="67017"/>
            <a:ext cx="250316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2812" tIns="45720" rIns="140608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5594059" y="103258"/>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fr-FR"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7" name="ZoneTexte 16"/>
          <p:cNvSpPr txBox="1"/>
          <p:nvPr/>
        </p:nvSpPr>
        <p:spPr>
          <a:xfrm>
            <a:off x="5292080" y="1242947"/>
            <a:ext cx="1689886" cy="400110"/>
          </a:xfrm>
          <a:prstGeom prst="rect">
            <a:avLst/>
          </a:prstGeom>
          <a:noFill/>
        </p:spPr>
        <p:txBody>
          <a:bodyPr wrap="none" rtlCol="0">
            <a:spAutoFit/>
          </a:bodyPr>
          <a:lstStyle/>
          <a:p>
            <a:r>
              <a:rPr lang="fr-FR" sz="2000" dirty="0"/>
              <a:t>Version </a:t>
            </a:r>
            <a:r>
              <a:rPr lang="fr-FR" sz="2000" dirty="0" err="1"/>
              <a:t>Falc</a:t>
            </a:r>
            <a:endParaRPr lang="fr-FR" sz="2000" dirty="0"/>
          </a:p>
        </p:txBody>
      </p:sp>
    </p:spTree>
    <p:extLst>
      <p:ext uri="{BB962C8B-B14F-4D97-AF65-F5344CB8AC3E}">
        <p14:creationId xmlns:p14="http://schemas.microsoft.com/office/powerpoint/2010/main" val="397314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419622"/>
            <a:ext cx="4032447" cy="3168352"/>
          </a:xfrm>
        </p:spPr>
        <p:style>
          <a:lnRef idx="1">
            <a:schemeClr val="accent5"/>
          </a:lnRef>
          <a:fillRef idx="2">
            <a:schemeClr val="accent5"/>
          </a:fillRef>
          <a:effectRef idx="1">
            <a:schemeClr val="accent5"/>
          </a:effectRef>
          <a:fontRef idx="minor">
            <a:schemeClr val="dk1"/>
          </a:fontRef>
        </p:style>
        <p:txBody>
          <a:bodyPr numCol="2"/>
          <a:lstStyle/>
          <a:p>
            <a:pPr marL="173038" algn="just" defTabSz="522288"/>
            <a:r>
              <a:rPr lang="fr-FR" i="1" dirty="0">
                <a:solidFill>
                  <a:schemeClr val="tx1">
                    <a:lumMod val="50000"/>
                    <a:lumOff val="50000"/>
                  </a:schemeClr>
                </a:solidFill>
                <a:latin typeface="Harlow Solid Italic" panose="04030604020F02020D02" pitchFamily="82" charset="0"/>
              </a:rPr>
              <a:t>Le versement de l'Administration est subordonné à la subrogation de l'État dans les droits du demandeur à l'encontre du locataire.</a:t>
            </a:r>
          </a:p>
          <a:p>
            <a:pPr marL="173038" algn="just">
              <a:tabLst>
                <a:tab pos="1876425" algn="dec"/>
              </a:tabLst>
            </a:pPr>
            <a:r>
              <a:rPr lang="fr-FR" i="1" dirty="0">
                <a:solidFill>
                  <a:schemeClr val="tx1">
                    <a:lumMod val="50000"/>
                    <a:lumOff val="50000"/>
                  </a:schemeClr>
                </a:solidFill>
                <a:latin typeface="Harlow Solid Italic" panose="04030604020F02020D02" pitchFamily="82" charset="0"/>
              </a:rPr>
              <a:t>Cela signifie que le paiement avec sub-rogation éteint la dette du locataire défaillant à l'</a:t>
            </a:r>
            <a:r>
              <a:rPr lang="fr-FR" i="1" dirty="0" err="1">
                <a:solidFill>
                  <a:schemeClr val="tx1">
                    <a:lumMod val="50000"/>
                    <a:lumOff val="50000"/>
                  </a:schemeClr>
                </a:solidFill>
                <a:latin typeface="Harlow Solid Italic" panose="04030604020F02020D02" pitchFamily="82" charset="0"/>
              </a:rPr>
              <a:t>ég</a:t>
            </a:r>
            <a:r>
              <a:rPr lang="fr-FR" i="1" dirty="0">
                <a:solidFill>
                  <a:schemeClr val="tx1">
                    <a:lumMod val="50000"/>
                    <a:lumOff val="50000"/>
                  </a:schemeClr>
                </a:solidFill>
                <a:latin typeface="Harlow Solid Italic" panose="04030604020F02020D02" pitchFamily="82" charset="0"/>
              </a:rPr>
              <a:t>	</a:t>
            </a:r>
            <a:r>
              <a:rPr lang="fr-FR" i="1" dirty="0" err="1">
                <a:solidFill>
                  <a:schemeClr val="tx1">
                    <a:lumMod val="50000"/>
                    <a:lumOff val="50000"/>
                  </a:schemeClr>
                </a:solidFill>
                <a:latin typeface="Harlow Solid Italic" panose="04030604020F02020D02" pitchFamily="82" charset="0"/>
              </a:rPr>
              <a:t>ard</a:t>
            </a:r>
            <a:r>
              <a:rPr lang="fr-FR" i="1" dirty="0">
                <a:solidFill>
                  <a:schemeClr val="tx1">
                    <a:lumMod val="50000"/>
                    <a:lumOff val="50000"/>
                  </a:schemeClr>
                </a:solidFill>
                <a:latin typeface="Harlow Solid Italic" panose="04030604020F02020D02" pitchFamily="82" charset="0"/>
              </a:rPr>
              <a:t>  de la société b	aille- resse mais la	 laisse subsister à	 l'égard de l'État</a:t>
            </a:r>
          </a:p>
        </p:txBody>
      </p:sp>
      <p:sp>
        <p:nvSpPr>
          <p:cNvPr id="5" name="ZoneTexte 4"/>
          <p:cNvSpPr txBox="1"/>
          <p:nvPr/>
        </p:nvSpPr>
        <p:spPr>
          <a:xfrm>
            <a:off x="5076055" y="771550"/>
            <a:ext cx="4032449" cy="4401205"/>
          </a:xfrm>
          <a:prstGeom prst="rect">
            <a:avLst/>
          </a:prstGeom>
          <a:noFill/>
        </p:spPr>
        <p:txBody>
          <a:bodyPr wrap="square" rtlCol="0">
            <a:spAutoFit/>
          </a:bodyPr>
          <a:lstStyle/>
          <a:p>
            <a:r>
              <a:rPr lang="fr-FR" u="sng" dirty="0"/>
              <a:t>Problèmes rencontrés :</a:t>
            </a:r>
            <a:endParaRPr lang="fr-FR" sz="1800" dirty="0"/>
          </a:p>
          <a:p>
            <a:r>
              <a:rPr lang="fr-FR" dirty="0"/>
              <a:t> </a:t>
            </a:r>
            <a:endParaRPr lang="fr-FR" sz="1800" dirty="0"/>
          </a:p>
          <a:p>
            <a:r>
              <a:rPr lang="fr-FR" b="1" dirty="0">
                <a:solidFill>
                  <a:srgbClr val="C00000"/>
                </a:solidFill>
              </a:rPr>
              <a:t>1 - Structure</a:t>
            </a:r>
            <a:endParaRPr lang="fr-FR" dirty="0">
              <a:solidFill>
                <a:srgbClr val="C00000"/>
              </a:solidFill>
            </a:endParaRPr>
          </a:p>
          <a:p>
            <a:pPr marL="641350" lvl="1" indent="-285750">
              <a:buFont typeface="Arial" panose="020B0604020202020204" pitchFamily="34" charset="0"/>
              <a:buChar char="•"/>
            </a:pPr>
            <a:r>
              <a:rPr lang="fr-FR" dirty="0">
                <a:solidFill>
                  <a:srgbClr val="C00000"/>
                </a:solidFill>
              </a:rPr>
              <a:t>Contrastes de couleurs trop faible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Texte justifié</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Police fantaisiste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Taille de police trop petite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Interlignage trop étroit</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Présence de césure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Usage de l’italique</a:t>
            </a:r>
            <a:endParaRPr lang="fr-FR" sz="1800" dirty="0">
              <a:solidFill>
                <a:srgbClr val="C00000"/>
              </a:solidFill>
            </a:endParaRPr>
          </a:p>
          <a:p>
            <a:r>
              <a:rPr lang="fr-FR" dirty="0">
                <a:solidFill>
                  <a:srgbClr val="C00000"/>
                </a:solidFill>
              </a:rPr>
              <a:t> 2- Syntaxe</a:t>
            </a:r>
            <a:endParaRPr lang="fr-FR" sz="1200" dirty="0">
              <a:solidFill>
                <a:srgbClr val="C00000"/>
              </a:solidFill>
            </a:endParaRPr>
          </a:p>
          <a:p>
            <a:pPr marL="441325" lvl="0"/>
            <a:r>
              <a:rPr lang="fr-FR" dirty="0">
                <a:solidFill>
                  <a:srgbClr val="C00000"/>
                </a:solidFill>
              </a:rPr>
              <a:t>La phrase est trop longue</a:t>
            </a:r>
            <a:endParaRPr lang="fr-FR" sz="1800" dirty="0">
              <a:solidFill>
                <a:srgbClr val="C00000"/>
              </a:solidFill>
            </a:endParaRPr>
          </a:p>
          <a:p>
            <a:pPr lvl="0"/>
            <a:r>
              <a:rPr lang="fr-FR" b="1" dirty="0">
                <a:solidFill>
                  <a:srgbClr val="C00000"/>
                </a:solidFill>
              </a:rPr>
              <a:t> 3- Lexique</a:t>
            </a:r>
            <a:endParaRPr lang="fr-FR" sz="1100" dirty="0">
              <a:solidFill>
                <a:srgbClr val="C00000"/>
              </a:solidFill>
            </a:endParaRPr>
          </a:p>
          <a:p>
            <a:pPr lvl="1"/>
            <a:r>
              <a:rPr lang="fr-FR" dirty="0">
                <a:solidFill>
                  <a:srgbClr val="C00000"/>
                </a:solidFill>
              </a:rPr>
              <a:t>Les mots sont complexes</a:t>
            </a:r>
            <a:endParaRPr lang="fr-FR" sz="1800" dirty="0">
              <a:solidFill>
                <a:srgbClr val="C00000"/>
              </a:solidFill>
            </a:endParaRPr>
          </a:p>
          <a:p>
            <a:pPr lvl="0"/>
            <a:r>
              <a:rPr lang="fr-FR" b="1" dirty="0">
                <a:solidFill>
                  <a:srgbClr val="C00000"/>
                </a:solidFill>
              </a:rPr>
              <a:t>4- Sémantique</a:t>
            </a:r>
            <a:endParaRPr lang="fr-FR" dirty="0">
              <a:solidFill>
                <a:srgbClr val="C00000"/>
              </a:solidFill>
            </a:endParaRPr>
          </a:p>
          <a:p>
            <a:pPr lvl="1"/>
            <a:r>
              <a:rPr lang="fr-FR" dirty="0">
                <a:solidFill>
                  <a:srgbClr val="C00000"/>
                </a:solidFill>
              </a:rPr>
              <a:t>Il y a plusieurs idées dans la phrase</a:t>
            </a:r>
            <a:endParaRPr lang="fr-FR" sz="1800" dirty="0">
              <a:solidFill>
                <a:srgbClr val="C00000"/>
              </a:solidFill>
            </a:endParaRPr>
          </a:p>
          <a:p>
            <a:pPr lvl="1"/>
            <a:r>
              <a:rPr lang="fr-FR" dirty="0">
                <a:solidFill>
                  <a:srgbClr val="C00000"/>
                </a:solidFill>
              </a:rPr>
              <a:t>Il n’y a pas d’image pour illustrer l’idée</a:t>
            </a:r>
          </a:p>
          <a:p>
            <a:pPr marL="0" lvl="1" indent="0">
              <a:tabLst>
                <a:tab pos="0" algn="l"/>
              </a:tabLst>
            </a:pPr>
            <a:r>
              <a:rPr lang="fr-FR" dirty="0">
                <a:solidFill>
                  <a:srgbClr val="C00000"/>
                </a:solidFill>
              </a:rPr>
              <a:t>5- Mise en page</a:t>
            </a:r>
          </a:p>
          <a:p>
            <a:pPr marL="441325" lvl="1" indent="0">
              <a:tabLst>
                <a:tab pos="441325" algn="l"/>
              </a:tabLst>
            </a:pPr>
            <a:r>
              <a:rPr lang="fr-FR" dirty="0">
                <a:solidFill>
                  <a:srgbClr val="C00000"/>
                </a:solidFill>
              </a:rPr>
              <a:t>Utilisation du multicolonnage</a:t>
            </a:r>
          </a:p>
          <a:p>
            <a:pPr marL="441325" lvl="1" indent="0">
              <a:tabLst>
                <a:tab pos="441325" algn="l"/>
              </a:tabLst>
            </a:pPr>
            <a:r>
              <a:rPr lang="fr-FR" dirty="0">
                <a:solidFill>
                  <a:srgbClr val="C00000"/>
                </a:solidFill>
              </a:rPr>
              <a:t>Marges trop petites</a:t>
            </a:r>
          </a:p>
        </p:txBody>
      </p:sp>
    </p:spTree>
    <p:extLst>
      <p:ext uri="{BB962C8B-B14F-4D97-AF65-F5344CB8AC3E}">
        <p14:creationId xmlns:p14="http://schemas.microsoft.com/office/powerpoint/2010/main" val="26484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203598"/>
            <a:ext cx="4176463" cy="3723878"/>
          </a:xfrm>
        </p:spPr>
        <p:style>
          <a:lnRef idx="1">
            <a:schemeClr val="accent5"/>
          </a:lnRef>
          <a:fillRef idx="2">
            <a:schemeClr val="accent5"/>
          </a:fillRef>
          <a:effectRef idx="1">
            <a:schemeClr val="accent5"/>
          </a:effectRef>
          <a:fontRef idx="minor">
            <a:schemeClr val="dk1"/>
          </a:fontRef>
        </p:style>
        <p:txBody>
          <a:bodyPr numCol="1"/>
          <a:lstStyle/>
          <a:p>
            <a:r>
              <a:rPr lang="fr-FR" b="1" dirty="0">
                <a:solidFill>
                  <a:schemeClr val="tx1"/>
                </a:solidFill>
              </a:rPr>
              <a:t>La règle :</a:t>
            </a:r>
          </a:p>
          <a:p>
            <a:endParaRPr lang="fr-FR" dirty="0">
              <a:solidFill>
                <a:schemeClr val="tx1"/>
              </a:solidFill>
            </a:endParaRPr>
          </a:p>
          <a:p>
            <a:r>
              <a:rPr lang="fr-FR" dirty="0">
                <a:solidFill>
                  <a:schemeClr val="tx1"/>
                </a:solidFill>
              </a:rPr>
              <a:t> </a:t>
            </a:r>
          </a:p>
          <a:p>
            <a:pPr>
              <a:lnSpc>
                <a:spcPct val="150000"/>
              </a:lnSpc>
            </a:pPr>
            <a:r>
              <a:rPr lang="fr-FR" dirty="0">
                <a:solidFill>
                  <a:schemeClr val="tx1"/>
                </a:solidFill>
              </a:rPr>
              <a:t>L’état paye le loyer au propriétaire à la place du locataire.</a:t>
            </a:r>
          </a:p>
          <a:p>
            <a:pPr>
              <a:lnSpc>
                <a:spcPct val="150000"/>
              </a:lnSpc>
            </a:pPr>
            <a:r>
              <a:rPr lang="fr-FR" dirty="0">
                <a:solidFill>
                  <a:schemeClr val="tx1"/>
                </a:solidFill>
              </a:rPr>
              <a:t>Le locataire ne doit plus payer le loyer au propriétaire.</a:t>
            </a:r>
          </a:p>
          <a:p>
            <a:pPr>
              <a:lnSpc>
                <a:spcPct val="150000"/>
              </a:lnSpc>
            </a:pPr>
            <a:r>
              <a:rPr lang="fr-FR" dirty="0">
                <a:solidFill>
                  <a:schemeClr val="tx1"/>
                </a:solidFill>
              </a:rPr>
              <a:t>Mais il devra rembourser directement l’état.</a:t>
            </a:r>
          </a:p>
        </p:txBody>
      </p:sp>
      <p:sp>
        <p:nvSpPr>
          <p:cNvPr id="5" name="ZoneTexte 4"/>
          <p:cNvSpPr txBox="1"/>
          <p:nvPr/>
        </p:nvSpPr>
        <p:spPr>
          <a:xfrm>
            <a:off x="5004047" y="978857"/>
            <a:ext cx="4032449" cy="3539430"/>
          </a:xfrm>
          <a:prstGeom prst="rect">
            <a:avLst/>
          </a:prstGeom>
          <a:noFill/>
        </p:spPr>
        <p:txBody>
          <a:bodyPr wrap="square" rtlCol="0">
            <a:spAutoFit/>
          </a:bodyPr>
          <a:lstStyle/>
          <a:p>
            <a:r>
              <a:rPr lang="fr-FR" dirty="0">
                <a:solidFill>
                  <a:srgbClr val="003300"/>
                </a:solidFill>
              </a:rPr>
              <a:t> </a:t>
            </a:r>
            <a:endParaRPr lang="fr-FR" sz="1800" dirty="0">
              <a:solidFill>
                <a:srgbClr val="003300"/>
              </a:solidFill>
            </a:endParaRPr>
          </a:p>
          <a:p>
            <a:r>
              <a:rPr lang="fr-FR" b="1" dirty="0">
                <a:solidFill>
                  <a:srgbClr val="003300"/>
                </a:solidFill>
              </a:rPr>
              <a:t>1 - Structure</a:t>
            </a:r>
            <a:endParaRPr lang="fr-FR" dirty="0">
              <a:solidFill>
                <a:srgbClr val="003300"/>
              </a:solidFill>
            </a:endParaRPr>
          </a:p>
          <a:p>
            <a:pPr lvl="1"/>
            <a:r>
              <a:rPr lang="fr-FR" dirty="0">
                <a:solidFill>
                  <a:srgbClr val="003300"/>
                </a:solidFill>
              </a:rPr>
              <a:t>Utiliser un fond plus clair</a:t>
            </a:r>
          </a:p>
          <a:p>
            <a:pPr lvl="1"/>
            <a:r>
              <a:rPr lang="fr-FR" dirty="0">
                <a:solidFill>
                  <a:srgbClr val="003300"/>
                </a:solidFill>
              </a:rPr>
              <a:t>Aligner le texte sur la gauche</a:t>
            </a:r>
          </a:p>
          <a:p>
            <a:pPr lvl="1"/>
            <a:r>
              <a:rPr lang="fr-FR" dirty="0">
                <a:solidFill>
                  <a:srgbClr val="003300"/>
                </a:solidFill>
              </a:rPr>
              <a:t>Utiliser une police à « bâton »</a:t>
            </a:r>
          </a:p>
          <a:p>
            <a:pPr lvl="1"/>
            <a:r>
              <a:rPr lang="fr-FR" dirty="0">
                <a:solidFill>
                  <a:srgbClr val="003300"/>
                </a:solidFill>
              </a:rPr>
              <a:t>Agrandir la police à 14 points</a:t>
            </a:r>
          </a:p>
          <a:p>
            <a:pPr lvl="1"/>
            <a:r>
              <a:rPr lang="fr-FR" dirty="0">
                <a:solidFill>
                  <a:srgbClr val="003300"/>
                </a:solidFill>
              </a:rPr>
              <a:t>Élargir l’interlignage à 1,5</a:t>
            </a:r>
          </a:p>
          <a:p>
            <a:pPr lvl="1"/>
            <a:r>
              <a:rPr lang="fr-FR" dirty="0">
                <a:solidFill>
                  <a:srgbClr val="003300"/>
                </a:solidFill>
              </a:rPr>
              <a:t>Ne pas faire de césure</a:t>
            </a:r>
          </a:p>
          <a:p>
            <a:pPr lvl="1"/>
            <a:r>
              <a:rPr lang="fr-FR" dirty="0">
                <a:solidFill>
                  <a:srgbClr val="003300"/>
                </a:solidFill>
              </a:rPr>
              <a:t>Ne pas utiliser l’italique </a:t>
            </a:r>
          </a:p>
          <a:p>
            <a:pPr lvl="0"/>
            <a:r>
              <a:rPr lang="fr-FR" b="1" dirty="0">
                <a:solidFill>
                  <a:srgbClr val="003300"/>
                </a:solidFill>
              </a:rPr>
              <a:t>2 – Syntaxe</a:t>
            </a:r>
          </a:p>
          <a:p>
            <a:pPr marL="441325" lvl="0"/>
            <a:r>
              <a:rPr lang="fr-FR" dirty="0">
                <a:solidFill>
                  <a:srgbClr val="003300"/>
                </a:solidFill>
              </a:rPr>
              <a:t>Faire des phrases plus courtes </a:t>
            </a:r>
          </a:p>
          <a:p>
            <a:r>
              <a:rPr lang="fr-FR" b="1" dirty="0">
                <a:solidFill>
                  <a:srgbClr val="003300"/>
                </a:solidFill>
              </a:rPr>
              <a:t>3 – Lexique</a:t>
            </a:r>
          </a:p>
          <a:p>
            <a:pPr marL="441325"/>
            <a:r>
              <a:rPr lang="fr-FR" dirty="0">
                <a:solidFill>
                  <a:srgbClr val="003300"/>
                </a:solidFill>
              </a:rPr>
              <a:t>Remplacer les mots complexes par des mots d’usage courant</a:t>
            </a:r>
          </a:p>
          <a:p>
            <a:r>
              <a:rPr lang="fr-FR" b="1" dirty="0">
                <a:solidFill>
                  <a:srgbClr val="003300"/>
                </a:solidFill>
              </a:rPr>
              <a:t>4  – Sémantique</a:t>
            </a:r>
            <a:endParaRPr lang="fr-FR" dirty="0">
              <a:solidFill>
                <a:srgbClr val="003300"/>
              </a:solidFill>
            </a:endParaRPr>
          </a:p>
          <a:p>
            <a:pPr marL="441325" lvl="0"/>
            <a:r>
              <a:rPr lang="fr-FR" dirty="0">
                <a:solidFill>
                  <a:srgbClr val="003300"/>
                </a:solidFill>
              </a:rPr>
              <a:t>Illustrer les idées par des images</a:t>
            </a:r>
          </a:p>
        </p:txBody>
      </p:sp>
      <p:pic>
        <p:nvPicPr>
          <p:cNvPr id="5122"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656770" y="1347614"/>
            <a:ext cx="8858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6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2"/>
                </a:solidFill>
              </a:rPr>
              <a:t>Les étapes de la méthode FALC</a:t>
            </a:r>
          </a:p>
        </p:txBody>
      </p:sp>
      <p:sp>
        <p:nvSpPr>
          <p:cNvPr id="3" name="Espace réservé du contenu 2"/>
          <p:cNvSpPr>
            <a:spLocks noGrp="1"/>
          </p:cNvSpPr>
          <p:nvPr>
            <p:ph idx="1"/>
          </p:nvPr>
        </p:nvSpPr>
        <p:spPr>
          <a:xfrm>
            <a:off x="1042989" y="771550"/>
            <a:ext cx="7849491" cy="3960440"/>
          </a:xfrm>
        </p:spPr>
        <p:txBody>
          <a:bodyPr/>
          <a:lstStyle/>
          <a:p>
            <a:r>
              <a:rPr lang="fr-FR" dirty="0">
                <a:solidFill>
                  <a:schemeClr val="tx1"/>
                </a:solidFill>
              </a:rPr>
              <a:t>Prérequis : impliquer des personnes déficientes intellectuelles dans la création donc dans l’équipe qui rédige</a:t>
            </a:r>
          </a:p>
          <a:p>
            <a:pPr marL="342900" indent="-342900">
              <a:buAutoNum type="arabicPeriod"/>
            </a:pPr>
            <a:r>
              <a:rPr lang="fr-FR" dirty="0">
                <a:solidFill>
                  <a:schemeClr val="tx1"/>
                </a:solidFill>
              </a:rPr>
              <a:t>Déterminez votre objectif et votre message. </a:t>
            </a:r>
          </a:p>
          <a:p>
            <a:pPr marL="342900" indent="-342900">
              <a:buAutoNum type="arabicPeriod"/>
            </a:pPr>
            <a:r>
              <a:rPr lang="fr-FR" dirty="0">
                <a:solidFill>
                  <a:schemeClr val="tx1"/>
                </a:solidFill>
              </a:rPr>
              <a:t>Déterminez votre contenu, vos mots-clés et leur suite logique. </a:t>
            </a:r>
          </a:p>
          <a:p>
            <a:pPr marL="342900" indent="-342900">
              <a:buAutoNum type="arabicPeriod"/>
            </a:pPr>
            <a:r>
              <a:rPr lang="fr-FR" dirty="0">
                <a:solidFill>
                  <a:schemeClr val="tx1"/>
                </a:solidFill>
              </a:rPr>
              <a:t>Rédigez votre document. </a:t>
            </a:r>
          </a:p>
          <a:p>
            <a:pPr marL="342900" indent="-342900">
              <a:buAutoNum type="arabicPeriod"/>
            </a:pPr>
            <a:r>
              <a:rPr lang="fr-FR" dirty="0">
                <a:solidFill>
                  <a:schemeClr val="tx1"/>
                </a:solidFill>
              </a:rPr>
              <a:t>Élaborez la mise en page. </a:t>
            </a:r>
          </a:p>
          <a:p>
            <a:pPr marL="342900" indent="-342900">
              <a:buAutoNum type="arabicPeriod"/>
            </a:pPr>
            <a:r>
              <a:rPr lang="fr-FR" dirty="0">
                <a:solidFill>
                  <a:schemeClr val="tx1"/>
                </a:solidFill>
              </a:rPr>
              <a:t>Évaluez votre texte : faites le relire par un/des collaborateurs. </a:t>
            </a:r>
          </a:p>
          <a:p>
            <a:pPr marL="342900" indent="-342900">
              <a:buAutoNum type="arabicPeriod"/>
            </a:pPr>
            <a:r>
              <a:rPr lang="fr-FR" dirty="0">
                <a:solidFill>
                  <a:schemeClr val="tx1"/>
                </a:solidFill>
              </a:rPr>
              <a:t>Faites-le relire si possible par des personnes en situation de handicap. </a:t>
            </a:r>
          </a:p>
          <a:p>
            <a:r>
              <a:rPr lang="fr-FR" dirty="0">
                <a:solidFill>
                  <a:schemeClr val="tx1"/>
                </a:solidFill>
              </a:rPr>
              <a:t>Si les consignes du contenu et de la mise en page sont respectées et que votre document a été lu et compris par au moins une personne en situation de handicap mental : </a:t>
            </a:r>
            <a:br>
              <a:rPr lang="fr-FR" dirty="0">
                <a:solidFill>
                  <a:schemeClr val="tx1"/>
                </a:solidFill>
              </a:rPr>
            </a:br>
            <a:r>
              <a:rPr lang="fr-FR" dirty="0">
                <a:solidFill>
                  <a:schemeClr val="tx1"/>
                </a:solidFill>
              </a:rPr>
              <a:t>Utilisez le logo « facile à lire » pour identifier le document </a:t>
            </a:r>
          </a:p>
        </p:txBody>
      </p:sp>
      <p:sp>
        <p:nvSpPr>
          <p:cNvPr id="4" name="object 6"/>
          <p:cNvSpPr/>
          <p:nvPr/>
        </p:nvSpPr>
        <p:spPr>
          <a:xfrm>
            <a:off x="7740352" y="4338262"/>
            <a:ext cx="632434" cy="6097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5949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règles plus spécifiques…</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25" dirty="0">
                <a:solidFill>
                  <a:srgbClr val="231F20"/>
                </a:solidFill>
                <a:latin typeface="Arial"/>
                <a:cs typeface="Arial"/>
              </a:rPr>
              <a:t>aux </a:t>
            </a:r>
            <a:r>
              <a:rPr lang="fr-FR" sz="2400" b="1" spc="-110" dirty="0">
                <a:solidFill>
                  <a:srgbClr val="231F20"/>
                </a:solidFill>
                <a:latin typeface="Arial"/>
                <a:cs typeface="Arial"/>
              </a:rPr>
              <a:t>informations</a:t>
            </a:r>
            <a:r>
              <a:rPr lang="fr-FR" sz="2400" b="1" spc="-240" dirty="0">
                <a:solidFill>
                  <a:srgbClr val="231F20"/>
                </a:solidFill>
                <a:latin typeface="Arial"/>
                <a:cs typeface="Arial"/>
              </a:rPr>
              <a:t> </a:t>
            </a:r>
            <a:r>
              <a:rPr lang="fr-FR" sz="2400" b="1" spc="-114" dirty="0">
                <a:solidFill>
                  <a:srgbClr val="231F20"/>
                </a:solidFill>
                <a:latin typeface="Arial"/>
                <a:cs typeface="Arial"/>
              </a:rPr>
              <a:t>électroniques, sites internet</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0" dirty="0">
                <a:solidFill>
                  <a:srgbClr val="231F20"/>
                </a:solidFill>
                <a:latin typeface="Arial"/>
                <a:cs typeface="Arial"/>
              </a:rPr>
              <a:t> </a:t>
            </a:r>
            <a:r>
              <a:rPr lang="fr-FR" sz="2400" b="1" spc="-125" dirty="0">
                <a:solidFill>
                  <a:srgbClr val="231F20"/>
                </a:solidFill>
                <a:latin typeface="Arial"/>
                <a:cs typeface="Arial"/>
              </a:rPr>
              <a:t>audio</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5" dirty="0">
                <a:solidFill>
                  <a:srgbClr val="231F20"/>
                </a:solidFill>
                <a:latin typeface="Arial"/>
                <a:cs typeface="Arial"/>
              </a:rPr>
              <a:t> </a:t>
            </a:r>
            <a:r>
              <a:rPr lang="fr-FR" sz="2400" b="1" spc="-130" dirty="0">
                <a:solidFill>
                  <a:srgbClr val="231F20"/>
                </a:solidFill>
                <a:latin typeface="Arial"/>
                <a:cs typeface="Arial"/>
              </a:rPr>
              <a:t>vidéo</a:t>
            </a:r>
            <a:endParaRPr lang="fr-FR" sz="2400" dirty="0">
              <a:latin typeface="Arial"/>
              <a:cs typeface="Arial"/>
            </a:endParaRPr>
          </a:p>
          <a:p>
            <a:endParaRPr lang="fr-FR" dirty="0"/>
          </a:p>
        </p:txBody>
      </p:sp>
    </p:spTree>
    <p:extLst>
      <p:ext uri="{BB962C8B-B14F-4D97-AF65-F5344CB8AC3E}">
        <p14:creationId xmlns:p14="http://schemas.microsoft.com/office/powerpoint/2010/main" val="289631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Documents de référence</a:t>
            </a:r>
          </a:p>
        </p:txBody>
      </p:sp>
      <p:sp>
        <p:nvSpPr>
          <p:cNvPr id="3" name="Espace réservé du contenu 2"/>
          <p:cNvSpPr>
            <a:spLocks noGrp="1"/>
          </p:cNvSpPr>
          <p:nvPr>
            <p:ph idx="1"/>
          </p:nvPr>
        </p:nvSpPr>
        <p:spPr/>
        <p:txBody>
          <a:bodyPr/>
          <a:lstStyle/>
          <a:p>
            <a:r>
              <a:rPr lang="fr-FR" dirty="0">
                <a:solidFill>
                  <a:schemeClr val="tx1"/>
                </a:solidFill>
              </a:rPr>
              <a:t>Règles européennes pour une information facile à lire et à comprendre. </a:t>
            </a:r>
          </a:p>
          <a:p>
            <a:r>
              <a:rPr lang="fr-FR" dirty="0">
                <a:solidFill>
                  <a:schemeClr val="tx1"/>
                </a:solidFill>
                <a:hlinkClick r:id="rId2"/>
              </a:rPr>
              <a:t>http://www.unapei.org/publication/linformation-pour-tous-regles-europeennes-pour-une-information-facile-a-lire-et-a-comprendre/</a:t>
            </a:r>
            <a:endParaRPr lang="fr-FR" dirty="0">
              <a:solidFill>
                <a:schemeClr val="tx1"/>
              </a:solidFill>
            </a:endParaRPr>
          </a:p>
          <a:p>
            <a:r>
              <a:rPr lang="fr-FR" dirty="0">
                <a:solidFill>
                  <a:schemeClr val="tx1"/>
                </a:solidFill>
              </a:rPr>
              <a:t>Impliquer les personnes handicapées intellectuelles dans l’écriture de textes faciles à lire. </a:t>
            </a:r>
          </a:p>
          <a:p>
            <a:r>
              <a:rPr lang="fr-FR" dirty="0">
                <a:solidFill>
                  <a:schemeClr val="tx1"/>
                </a:solidFill>
                <a:hlinkClick r:id="rId3"/>
              </a:rPr>
              <a:t>http://www.unapei.org/publication/necrivez-pas-pour-nous-sans-nous/</a:t>
            </a:r>
            <a:endParaRPr lang="fr-FR" dirty="0">
              <a:solidFill>
                <a:schemeClr val="tx1"/>
              </a:solidFill>
            </a:endParaRPr>
          </a:p>
          <a:p>
            <a:r>
              <a:rPr lang="fr-FR" dirty="0">
                <a:solidFill>
                  <a:schemeClr val="tx1"/>
                </a:solidFill>
              </a:rPr>
              <a:t>Le logo FALC gratuitement sur  </a:t>
            </a:r>
            <a:br>
              <a:rPr lang="fr-FR" dirty="0">
                <a:solidFill>
                  <a:schemeClr val="tx1"/>
                </a:solidFill>
              </a:rPr>
            </a:br>
            <a:r>
              <a:rPr lang="fr-FR" dirty="0">
                <a:solidFill>
                  <a:schemeClr val="tx1"/>
                </a:solidFill>
              </a:rPr>
              <a:t>www.inclusion-europe.org/etr</a:t>
            </a:r>
          </a:p>
          <a:p>
            <a:endParaRPr lang="fr-FR" dirty="0">
              <a:solidFill>
                <a:schemeClr val="tx1"/>
              </a:solidFill>
            </a:endParaRPr>
          </a:p>
        </p:txBody>
      </p:sp>
    </p:spTree>
    <p:extLst>
      <p:ext uri="{BB962C8B-B14F-4D97-AF65-F5344CB8AC3E}">
        <p14:creationId xmlns:p14="http://schemas.microsoft.com/office/powerpoint/2010/main" val="4100557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
        <p:nvSpPr>
          <p:cNvPr id="6" name="Espace réservé du texte 3"/>
          <p:cNvSpPr txBox="1">
            <a:spLocks/>
          </p:cNvSpPr>
          <p:nvPr/>
        </p:nvSpPr>
        <p:spPr bwMode="auto">
          <a:xfrm>
            <a:off x="971600" y="3795886"/>
            <a:ext cx="640871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Document CC-BY-SA </a:t>
            </a:r>
          </a:p>
          <a:p>
            <a:pPr>
              <a:defRPr/>
            </a:pPr>
            <a:r>
              <a:rPr lang="fr-FR" sz="1600" dirty="0">
                <a:solidFill>
                  <a:schemeClr val="bg1"/>
                </a:solidFill>
              </a:rPr>
              <a:t>Merci à Claire Grisard (</a:t>
            </a:r>
            <a:r>
              <a:rPr lang="fr-FR" sz="1600" dirty="0" err="1">
                <a:solidFill>
                  <a:schemeClr val="bg1"/>
                </a:solidFill>
              </a:rPr>
              <a:t>Unapei</a:t>
            </a:r>
            <a:r>
              <a:rPr lang="fr-FR" sz="1600" dirty="0">
                <a:solidFill>
                  <a:schemeClr val="bg1"/>
                </a:solidFill>
              </a:rPr>
              <a:t>) et Carole Schumann (</a:t>
            </a:r>
            <a:r>
              <a:rPr lang="fr-FR" sz="1600" dirty="0" err="1">
                <a:solidFill>
                  <a:schemeClr val="bg1"/>
                </a:solidFill>
              </a:rPr>
              <a:t>Com’Access</a:t>
            </a:r>
            <a:r>
              <a:rPr lang="fr-FR" sz="1600" dirty="0">
                <a:solidFill>
                  <a:schemeClr val="bg1"/>
                </a:solidFill>
              </a:rPr>
              <a:t>)</a:t>
            </a:r>
          </a:p>
          <a:p>
            <a:pPr>
              <a:defRPr/>
            </a:pPr>
            <a:endParaRPr lang="fr-FR" sz="1600" dirty="0">
              <a:solidFill>
                <a:schemeClr val="bg1"/>
              </a:solidFill>
            </a:endParaRPr>
          </a:p>
          <a:p>
            <a:pPr>
              <a:defRPr/>
            </a:pPr>
            <a:r>
              <a:rPr lang="fr-FR" sz="1600" dirty="0">
                <a:solidFill>
                  <a:schemeClr val="bg1"/>
                </a:solidFill>
              </a:rPr>
              <a:t>Vincent Aniort &amp; Patricia Loubet</a:t>
            </a:r>
            <a:endParaRPr lang="fr-FR" sz="1000" dirty="0">
              <a:solidFill>
                <a:schemeClr val="bg1"/>
              </a:solidFill>
              <a:cs typeface="Arial" charset="0"/>
            </a:endParaRPr>
          </a:p>
        </p:txBody>
      </p:sp>
    </p:spTree>
    <p:extLst>
      <p:ext uri="{BB962C8B-B14F-4D97-AF65-F5344CB8AC3E}">
        <p14:creationId xmlns:p14="http://schemas.microsoft.com/office/powerpoint/2010/main" val="43040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Cadre législatif</a:t>
            </a:r>
          </a:p>
        </p:txBody>
      </p:sp>
      <p:sp>
        <p:nvSpPr>
          <p:cNvPr id="3" name="Espace réservé du contenu 2"/>
          <p:cNvSpPr>
            <a:spLocks noGrp="1"/>
          </p:cNvSpPr>
          <p:nvPr>
            <p:ph idx="1"/>
          </p:nvPr>
        </p:nvSpPr>
        <p:spPr/>
        <p:txBody>
          <a:bodyPr/>
          <a:lstStyle/>
          <a:p>
            <a:r>
              <a:rPr lang="fr-FR" dirty="0">
                <a:solidFill>
                  <a:schemeClr val="tx1"/>
                </a:solidFill>
              </a:rPr>
              <a:t>La loi du 11 février 2005 pour « l’égalité des droits et des chances, la participation et la citoyenneté des personnes handicapées » pose le concept de l’accès à tout pour tous.</a:t>
            </a:r>
          </a:p>
          <a:p>
            <a:r>
              <a:rPr lang="fr-FR" dirty="0">
                <a:solidFill>
                  <a:schemeClr val="tx1"/>
                </a:solidFill>
              </a:rPr>
              <a:t>La Convention des Nations Unies relative aux droits des personnes handicapées. </a:t>
            </a:r>
          </a:p>
          <a:p>
            <a:pPr marL="285750" indent="-285750">
              <a:buFont typeface="Arial" panose="020B0604020202020204" pitchFamily="34" charset="0"/>
              <a:buChar char="•"/>
            </a:pPr>
            <a:r>
              <a:rPr lang="fr-FR" dirty="0">
                <a:solidFill>
                  <a:schemeClr val="tx1"/>
                </a:solidFill>
              </a:rPr>
              <a:t>Dans l’article 9 : les  personnes handicapées doivent recevoir  des informations accessibles</a:t>
            </a:r>
          </a:p>
          <a:p>
            <a:pPr marL="285750" indent="-285750">
              <a:buFont typeface="Arial" panose="020B0604020202020204" pitchFamily="34" charset="0"/>
              <a:buChar char="•"/>
            </a:pPr>
            <a:r>
              <a:rPr lang="fr-FR" dirty="0">
                <a:solidFill>
                  <a:schemeClr val="tx1"/>
                </a:solidFill>
              </a:rPr>
              <a:t>Dans l’article 24 : le droit des personnes handicapées à l'éducation</a:t>
            </a:r>
          </a:p>
        </p:txBody>
      </p:sp>
    </p:spTree>
    <p:extLst>
      <p:ext uri="{BB962C8B-B14F-4D97-AF65-F5344CB8AC3E}">
        <p14:creationId xmlns:p14="http://schemas.microsoft.com/office/powerpoint/2010/main" val="126639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a:t>
            </a:r>
            <a:r>
              <a:rPr lang="fr-FR" dirty="0" err="1"/>
              <a:t>Pathways</a:t>
            </a:r>
            <a:endParaRPr lang="fr-FR" dirty="0"/>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En 2009, le projet européen </a:t>
            </a:r>
            <a:r>
              <a:rPr lang="fr-FR" dirty="0" err="1">
                <a:solidFill>
                  <a:schemeClr val="tx1"/>
                </a:solidFill>
              </a:rPr>
              <a:t>Pathways</a:t>
            </a:r>
            <a:r>
              <a:rPr lang="fr-FR" dirty="0">
                <a:solidFill>
                  <a:schemeClr val="tx1"/>
                </a:solidFill>
              </a:rPr>
              <a:t> d’Inclusion </a:t>
            </a:r>
            <a:r>
              <a:rPr lang="fr-FR">
                <a:solidFill>
                  <a:schemeClr val="tx1"/>
                </a:solidFill>
              </a:rPr>
              <a:t>Europe (</a:t>
            </a:r>
            <a:r>
              <a:rPr lang="fr-FR" dirty="0">
                <a:solidFill>
                  <a:schemeClr val="tx1"/>
                </a:solidFill>
              </a:rPr>
              <a:t>association présente dans 36 pays de défense </a:t>
            </a:r>
            <a:r>
              <a:rPr lang="fr-FR">
                <a:solidFill>
                  <a:schemeClr val="tx1"/>
                </a:solidFill>
              </a:rPr>
              <a:t>des </a:t>
            </a:r>
            <a:br>
              <a:rPr lang="fr-FR">
                <a:solidFill>
                  <a:schemeClr val="tx1"/>
                </a:solidFill>
              </a:rPr>
            </a:br>
            <a:r>
              <a:rPr lang="fr-FR">
                <a:solidFill>
                  <a:schemeClr val="tx1"/>
                </a:solidFill>
              </a:rPr>
              <a:t>personnes </a:t>
            </a:r>
            <a:r>
              <a:rPr lang="fr-FR" dirty="0">
                <a:solidFill>
                  <a:schemeClr val="tx1"/>
                </a:solidFill>
              </a:rPr>
              <a:t>déficientes intellectuelles) et  réunissait des associations de plusieurs pays :</a:t>
            </a:r>
          </a:p>
          <a:p>
            <a:pPr marL="285750" indent="-285750">
              <a:buFont typeface="Arial" panose="020B0604020202020204" pitchFamily="34" charset="0"/>
              <a:buChar char="•"/>
            </a:pPr>
            <a:r>
              <a:rPr lang="fr-FR" dirty="0">
                <a:solidFill>
                  <a:schemeClr val="tx1"/>
                </a:solidFill>
              </a:rPr>
              <a:t>responsabilité de définir une méthodologie commune</a:t>
            </a:r>
          </a:p>
          <a:p>
            <a:pPr marL="285750" indent="-285750">
              <a:buFont typeface="Arial" panose="020B0604020202020204" pitchFamily="34" charset="0"/>
              <a:buChar char="•"/>
            </a:pPr>
            <a:r>
              <a:rPr lang="fr-FR" dirty="0">
                <a:solidFill>
                  <a:schemeClr val="tx1"/>
                </a:solidFill>
              </a:rPr>
              <a:t>portée en France par l'</a:t>
            </a:r>
            <a:r>
              <a:rPr lang="fr-FR" dirty="0" err="1">
                <a:solidFill>
                  <a:schemeClr val="tx1"/>
                </a:solidFill>
              </a:rPr>
              <a:t>Unapei</a:t>
            </a:r>
            <a:r>
              <a:rPr lang="fr-FR" dirty="0">
                <a:solidFill>
                  <a:schemeClr val="tx1"/>
                </a:solidFill>
              </a:rPr>
              <a:t> et Nous Aussi</a:t>
            </a:r>
          </a:p>
          <a:p>
            <a:r>
              <a:rPr lang="fr-FR" dirty="0">
                <a:solidFill>
                  <a:schemeClr val="tx1"/>
                </a:solidFill>
              </a:rPr>
              <a:t>Le groupe de travail (étude et validation dans 8 pays européens) a imaginé une méthode et un ensemble de règles qui permettent de rendre les informations plus simples et plus claires : la méthodologie « </a:t>
            </a:r>
            <a:r>
              <a:rPr lang="fr-FR" dirty="0" err="1">
                <a:solidFill>
                  <a:schemeClr val="tx1"/>
                </a:solidFill>
              </a:rPr>
              <a:t>Easy</a:t>
            </a:r>
            <a:r>
              <a:rPr lang="fr-FR" dirty="0">
                <a:solidFill>
                  <a:schemeClr val="tx1"/>
                </a:solidFill>
              </a:rPr>
              <a:t> to </a:t>
            </a:r>
            <a:r>
              <a:rPr lang="fr-FR" dirty="0" err="1">
                <a:solidFill>
                  <a:schemeClr val="tx1"/>
                </a:solidFill>
              </a:rPr>
              <a:t>read</a:t>
            </a:r>
            <a:r>
              <a:rPr lang="fr-FR" dirty="0">
                <a:solidFill>
                  <a:schemeClr val="tx1"/>
                </a:solidFill>
              </a:rPr>
              <a:t> » , traduite en « FALC » (Facile à Lire et à Comprendre) pour la France</a:t>
            </a:r>
          </a:p>
          <a:p>
            <a:endParaRPr lang="fr-FR" dirty="0">
              <a:solidFill>
                <a:schemeClr val="tx1"/>
              </a:solidFill>
            </a:endParaRPr>
          </a:p>
        </p:txBody>
      </p:sp>
      <p:pic>
        <p:nvPicPr>
          <p:cNvPr id="2050" name="Picture 2" descr="Quelle a été la réponse&#10;de l’Europe en 2009 ?&#10;• Le langage&#10;Facile à Lire et à Comprendre&#10;(FALC)&#10; "/>
          <p:cNvPicPr>
            <a:picLocks noChangeAspect="1" noChangeArrowheads="1"/>
          </p:cNvPicPr>
          <p:nvPr/>
        </p:nvPicPr>
        <p:blipFill rotWithShape="1">
          <a:blip r:embed="rId2">
            <a:extLst>
              <a:ext uri="{28A0092B-C50C-407E-A947-70E740481C1C}">
                <a14:useLocalDpi xmlns:a14="http://schemas.microsoft.com/office/drawing/2010/main" val="0"/>
              </a:ext>
            </a:extLst>
          </a:blip>
          <a:srcRect l="12649" t="50000" r="57264" b="10751"/>
          <a:stretch/>
        </p:blipFill>
        <p:spPr bwMode="auto">
          <a:xfrm>
            <a:off x="7189076" y="23751"/>
            <a:ext cx="1954924" cy="134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0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Public visé</a:t>
            </a:r>
          </a:p>
        </p:txBody>
      </p:sp>
      <p:sp>
        <p:nvSpPr>
          <p:cNvPr id="3" name="Espace réservé du contenu 2"/>
          <p:cNvSpPr>
            <a:spLocks noGrp="1"/>
          </p:cNvSpPr>
          <p:nvPr>
            <p:ph idx="1"/>
          </p:nvPr>
        </p:nvSpPr>
        <p:spPr>
          <a:xfrm>
            <a:off x="1042989" y="1329929"/>
            <a:ext cx="7777483" cy="2915840"/>
          </a:xfrm>
        </p:spPr>
        <p:txBody>
          <a:bodyPr/>
          <a:lstStyle/>
          <a:p>
            <a:r>
              <a:rPr lang="fr-FR" dirty="0">
                <a:solidFill>
                  <a:schemeClr val="tx1"/>
                </a:solidFill>
              </a:rPr>
              <a:t>Les informations écrites en facile à lire et à comprendre </a:t>
            </a:r>
            <a:r>
              <a:rPr lang="fr-FR" b="1" dirty="0">
                <a:solidFill>
                  <a:schemeClr val="tx1"/>
                </a:solidFill>
              </a:rPr>
              <a:t>rendre l’information </a:t>
            </a:r>
            <a:r>
              <a:rPr lang="fr-FR" dirty="0">
                <a:solidFill>
                  <a:schemeClr val="tx1"/>
                </a:solidFill>
              </a:rPr>
              <a:t>produite </a:t>
            </a:r>
            <a:r>
              <a:rPr lang="fr-FR" b="1" dirty="0">
                <a:solidFill>
                  <a:schemeClr val="tx1"/>
                </a:solidFill>
              </a:rPr>
              <a:t>accessible à tous</a:t>
            </a:r>
            <a:r>
              <a:rPr lang="fr-FR" dirty="0">
                <a:solidFill>
                  <a:schemeClr val="tx1"/>
                </a:solidFill>
              </a:rPr>
              <a:t> et utiles pour : </a:t>
            </a:r>
          </a:p>
          <a:p>
            <a:pPr marL="285750" indent="-285750">
              <a:buFont typeface="Wingdings" panose="05000000000000000000" pitchFamily="2" charset="2"/>
              <a:buChar char="Ø"/>
            </a:pPr>
            <a:r>
              <a:rPr lang="fr-FR" dirty="0">
                <a:solidFill>
                  <a:schemeClr val="tx1"/>
                </a:solidFill>
              </a:rPr>
              <a:t>Personnes handicapées intellectuelles </a:t>
            </a:r>
          </a:p>
          <a:p>
            <a:pPr marL="285750" indent="-285750">
              <a:buFont typeface="Wingdings" panose="05000000000000000000" pitchFamily="2" charset="2"/>
              <a:buChar char="Ø"/>
            </a:pPr>
            <a:r>
              <a:rPr lang="fr-FR" dirty="0">
                <a:solidFill>
                  <a:schemeClr val="tx1"/>
                </a:solidFill>
              </a:rPr>
              <a:t>Public migrant et étrangers</a:t>
            </a:r>
          </a:p>
          <a:p>
            <a:pPr marL="285750" indent="-285750">
              <a:buFont typeface="Wingdings" panose="05000000000000000000" pitchFamily="2" charset="2"/>
              <a:buChar char="Ø"/>
            </a:pPr>
            <a:r>
              <a:rPr lang="fr-FR" dirty="0">
                <a:solidFill>
                  <a:schemeClr val="tx1"/>
                </a:solidFill>
              </a:rPr>
              <a:t>Personnes en situation d’illettrisme</a:t>
            </a:r>
          </a:p>
          <a:p>
            <a:pPr marL="285750" indent="-285750">
              <a:buFont typeface="Wingdings" panose="05000000000000000000" pitchFamily="2" charset="2"/>
              <a:buChar char="Ø"/>
            </a:pPr>
            <a:r>
              <a:rPr lang="fr-FR" dirty="0">
                <a:solidFill>
                  <a:schemeClr val="tx1"/>
                </a:solidFill>
              </a:rPr>
              <a:t>Personnes concernées par le handicap (malvoyants, dyslexiques),</a:t>
            </a:r>
          </a:p>
          <a:p>
            <a:pPr marL="285750" indent="-285750">
              <a:buFont typeface="Wingdings" panose="05000000000000000000" pitchFamily="2" charset="2"/>
              <a:buChar char="Ø"/>
            </a:pPr>
            <a:r>
              <a:rPr lang="fr-FR" dirty="0">
                <a:solidFill>
                  <a:schemeClr val="tx1"/>
                </a:solidFill>
              </a:rPr>
              <a:t>Personnes vieillissantes,</a:t>
            </a:r>
          </a:p>
          <a:p>
            <a:pPr marL="285750" indent="-285750">
              <a:buFont typeface="Wingdings" panose="05000000000000000000" pitchFamily="2" charset="2"/>
              <a:buChar char="Ø"/>
            </a:pPr>
            <a:r>
              <a:rPr lang="fr-FR" dirty="0">
                <a:solidFill>
                  <a:schemeClr val="tx1"/>
                </a:solidFill>
              </a:rPr>
              <a:t>Enfants d’écoles primaires …</a:t>
            </a:r>
          </a:p>
          <a:p>
            <a:endParaRPr lang="fr-FR" dirty="0">
              <a:solidFill>
                <a:schemeClr val="tx1"/>
              </a:solidFill>
            </a:endParaRPr>
          </a:p>
        </p:txBody>
      </p:sp>
    </p:spTree>
    <p:extLst>
      <p:ext uri="{BB962C8B-B14F-4D97-AF65-F5344CB8AC3E}">
        <p14:creationId xmlns:p14="http://schemas.microsoft.com/office/powerpoint/2010/main" val="382681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chiffres…</a:t>
            </a:r>
          </a:p>
        </p:txBody>
      </p:sp>
      <p:pic>
        <p:nvPicPr>
          <p:cNvPr id="1026" name="Picture 2"/>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42988" y="1633914"/>
            <a:ext cx="7708951" cy="252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71600" y="4038912"/>
            <a:ext cx="7848872" cy="1077218"/>
          </a:xfrm>
          <a:prstGeom prst="rect">
            <a:avLst/>
          </a:prstGeom>
          <a:noFill/>
        </p:spPr>
        <p:txBody>
          <a:bodyPr wrap="square" rtlCol="0">
            <a:spAutoFit/>
          </a:bodyPr>
          <a:lstStyle/>
          <a:p>
            <a:r>
              <a:rPr lang="fr-FR" sz="1600" dirty="0"/>
              <a:t>Personnes vivant en France : 65.585.857personnes - Source INSEE - L’enquête Handicap, incapacités, dépendance de l’Insee (extrait) et l’Éducation Nationale</a:t>
            </a:r>
          </a:p>
          <a:p>
            <a:r>
              <a:rPr lang="fr-FR" sz="1600" dirty="0"/>
              <a:t>L’enquête Handicap, incapacités, dépendance de l’Insee (HID 1999) estime à environ 23 millions le nombre de personnes concernées par le handicap en France</a:t>
            </a:r>
          </a:p>
        </p:txBody>
      </p:sp>
    </p:spTree>
    <p:extLst>
      <p:ext uri="{BB962C8B-B14F-4D97-AF65-F5344CB8AC3E}">
        <p14:creationId xmlns:p14="http://schemas.microsoft.com/office/powerpoint/2010/main" val="86765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Unifier et diffuser</a:t>
            </a:r>
          </a:p>
        </p:txBody>
      </p:sp>
      <p:sp>
        <p:nvSpPr>
          <p:cNvPr id="3" name="Espace réservé du contenu 2"/>
          <p:cNvSpPr>
            <a:spLocks noGrp="1"/>
          </p:cNvSpPr>
          <p:nvPr>
            <p:ph idx="1"/>
          </p:nvPr>
        </p:nvSpPr>
        <p:spPr/>
        <p:txBody>
          <a:bodyPr/>
          <a:lstStyle/>
          <a:p>
            <a:r>
              <a:rPr lang="fr-FR" dirty="0">
                <a:solidFill>
                  <a:schemeClr val="tx1"/>
                </a:solidFill>
              </a:rPr>
              <a:t>Les facteurs unifiant ces groupes sont plus nombreux que ceux qui les séparent. </a:t>
            </a:r>
          </a:p>
          <a:p>
            <a:r>
              <a:rPr lang="fr-FR" dirty="0">
                <a:solidFill>
                  <a:schemeClr val="tx1"/>
                </a:solidFill>
              </a:rPr>
              <a:t>Beaucoup de livres, papiers ou autres publications faciles-à-lire peuvent être utilisés par des personnes provenant de groupes différents. </a:t>
            </a:r>
          </a:p>
        </p:txBody>
      </p:sp>
    </p:spTree>
    <p:extLst>
      <p:ext uri="{BB962C8B-B14F-4D97-AF65-F5344CB8AC3E}">
        <p14:creationId xmlns:p14="http://schemas.microsoft.com/office/powerpoint/2010/main" val="418430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visé</a:t>
            </a:r>
          </a:p>
        </p:txBody>
      </p:sp>
      <p:sp>
        <p:nvSpPr>
          <p:cNvPr id="3" name="Espace réservé du contenu 2"/>
          <p:cNvSpPr>
            <a:spLocks noGrp="1"/>
          </p:cNvSpPr>
          <p:nvPr>
            <p:ph idx="1"/>
          </p:nvPr>
        </p:nvSpPr>
        <p:spPr/>
        <p:txBody>
          <a:bodyPr/>
          <a:lstStyle/>
          <a:p>
            <a:r>
              <a:rPr lang="fr-FR" dirty="0">
                <a:solidFill>
                  <a:schemeClr val="tx1"/>
                </a:solidFill>
              </a:rPr>
              <a:t>• Les informations écrites</a:t>
            </a:r>
          </a:p>
          <a:p>
            <a:r>
              <a:rPr lang="fr-FR" dirty="0">
                <a:solidFill>
                  <a:schemeClr val="tx1"/>
                </a:solidFill>
              </a:rPr>
              <a:t> Dépliants, brochures et rapports…</a:t>
            </a:r>
          </a:p>
          <a:p>
            <a:r>
              <a:rPr lang="fr-FR" dirty="0">
                <a:solidFill>
                  <a:schemeClr val="tx1"/>
                </a:solidFill>
              </a:rPr>
              <a:t>• Les informations électroniques, numériques</a:t>
            </a:r>
          </a:p>
          <a:p>
            <a:r>
              <a:rPr lang="fr-FR" dirty="0">
                <a:solidFill>
                  <a:schemeClr val="tx1"/>
                </a:solidFill>
              </a:rPr>
              <a:t>Sites Internet ou sur documents numériques…</a:t>
            </a:r>
          </a:p>
          <a:p>
            <a:r>
              <a:rPr lang="fr-FR" dirty="0">
                <a:solidFill>
                  <a:schemeClr val="tx1"/>
                </a:solidFill>
              </a:rPr>
              <a:t>• Les informations audio</a:t>
            </a:r>
          </a:p>
          <a:p>
            <a:r>
              <a:rPr lang="fr-FR" dirty="0">
                <a:solidFill>
                  <a:schemeClr val="tx1"/>
                </a:solidFill>
              </a:rPr>
              <a:t>Podcasts, émissions radio…</a:t>
            </a:r>
          </a:p>
          <a:p>
            <a:r>
              <a:rPr lang="fr-FR" dirty="0">
                <a:solidFill>
                  <a:schemeClr val="tx1"/>
                </a:solidFill>
              </a:rPr>
              <a:t>• Les informations sur vidéo</a:t>
            </a:r>
          </a:p>
          <a:p>
            <a:r>
              <a:rPr lang="fr-FR" dirty="0">
                <a:solidFill>
                  <a:schemeClr val="tx1"/>
                </a:solidFill>
              </a:rPr>
              <a:t>Émissions de télévision ou vidéo sur internet…</a:t>
            </a:r>
          </a:p>
        </p:txBody>
      </p:sp>
    </p:spTree>
    <p:extLst>
      <p:ext uri="{BB962C8B-B14F-4D97-AF65-F5344CB8AC3E}">
        <p14:creationId xmlns:p14="http://schemas.microsoft.com/office/powerpoint/2010/main" val="36628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8006895" cy="737100"/>
          </a:xfrm>
        </p:spPr>
        <p:txBody>
          <a:bodyPr/>
          <a:lstStyle/>
          <a:p>
            <a:r>
              <a:rPr lang="fr-FR" dirty="0"/>
              <a:t>Les avantages pour un public déficient intellectuel et autres</a:t>
            </a:r>
          </a:p>
        </p:txBody>
      </p:sp>
      <p:sp>
        <p:nvSpPr>
          <p:cNvPr id="3" name="Espace réservé du contenu 2"/>
          <p:cNvSpPr>
            <a:spLocks noGrp="1"/>
          </p:cNvSpPr>
          <p:nvPr>
            <p:ph idx="1"/>
          </p:nvPr>
        </p:nvSpPr>
        <p:spPr/>
        <p:txBody>
          <a:bodyPr/>
          <a:lstStyle/>
          <a:p>
            <a:pPr marL="285750" indent="-285750">
              <a:buFont typeface="Wingdings" panose="05000000000000000000" pitchFamily="2" charset="2"/>
              <a:buChar char="q"/>
            </a:pPr>
            <a:r>
              <a:rPr lang="fr-FR" dirty="0">
                <a:solidFill>
                  <a:schemeClr val="tx1"/>
                </a:solidFill>
              </a:rPr>
              <a:t>Comprendre le monde</a:t>
            </a:r>
          </a:p>
          <a:p>
            <a:pPr marL="285750" indent="-285750">
              <a:buFont typeface="Wingdings" panose="05000000000000000000" pitchFamily="2" charset="2"/>
              <a:buChar char="q"/>
            </a:pPr>
            <a:r>
              <a:rPr lang="fr-FR" dirty="0">
                <a:solidFill>
                  <a:schemeClr val="tx1"/>
                </a:solidFill>
              </a:rPr>
              <a:t>Faire des choix</a:t>
            </a:r>
          </a:p>
          <a:p>
            <a:pPr marL="285750" indent="-285750">
              <a:buFont typeface="Wingdings" panose="05000000000000000000" pitchFamily="2" charset="2"/>
              <a:buChar char="q"/>
            </a:pPr>
            <a:r>
              <a:rPr lang="fr-FR" dirty="0">
                <a:solidFill>
                  <a:schemeClr val="tx1"/>
                </a:solidFill>
              </a:rPr>
              <a:t>Avoir accès aux savoirs</a:t>
            </a:r>
          </a:p>
          <a:p>
            <a:pPr marL="285750" indent="-285750">
              <a:buFont typeface="Wingdings" panose="05000000000000000000" pitchFamily="2" charset="2"/>
              <a:buChar char="q"/>
            </a:pPr>
            <a:r>
              <a:rPr lang="fr-FR" dirty="0">
                <a:solidFill>
                  <a:schemeClr val="tx1"/>
                </a:solidFill>
              </a:rPr>
              <a:t>Se sentir citoyen à part entière</a:t>
            </a:r>
          </a:p>
          <a:p>
            <a:pPr marL="285750" indent="-285750">
              <a:buFont typeface="Wingdings" panose="05000000000000000000" pitchFamily="2" charset="2"/>
              <a:buChar char="q"/>
            </a:pPr>
            <a:r>
              <a:rPr lang="fr-FR" dirty="0">
                <a:solidFill>
                  <a:schemeClr val="tx1"/>
                </a:solidFill>
              </a:rPr>
              <a:t>Acquérir une confiance en soi</a:t>
            </a:r>
          </a:p>
        </p:txBody>
      </p:sp>
    </p:spTree>
    <p:extLst>
      <p:ext uri="{BB962C8B-B14F-4D97-AF65-F5344CB8AC3E}">
        <p14:creationId xmlns:p14="http://schemas.microsoft.com/office/powerpoint/2010/main" val="2225894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OFR_template</Template>
  <TotalTime>28647</TotalTime>
  <Words>1705</Words>
  <Application>Microsoft Office PowerPoint</Application>
  <PresentationFormat>Affichage à l'écran (16:9)</PresentationFormat>
  <Paragraphs>237</Paragraphs>
  <Slides>29</Slides>
  <Notes>4</Notes>
  <HiddenSlides>0</HiddenSlides>
  <MMClips>0</MMClips>
  <ScaleCrop>false</ScaleCrop>
  <HeadingPairs>
    <vt:vector size="4" baseType="variant">
      <vt:variant>
        <vt:lpstr>Thème</vt:lpstr>
      </vt:variant>
      <vt:variant>
        <vt:i4>7</vt:i4>
      </vt:variant>
      <vt:variant>
        <vt:lpstr>Titres des diapositives</vt:lpstr>
      </vt:variant>
      <vt:variant>
        <vt:i4>29</vt:i4>
      </vt:variant>
    </vt:vector>
  </HeadingPairs>
  <TitlesOfParts>
    <vt:vector size="36" baseType="lpstr">
      <vt:lpstr>OFR_template</vt:lpstr>
      <vt:lpstr>1_tmp_AvirerORA_template_EN_beta_v4</vt:lpstr>
      <vt:lpstr>2_tmp_AvirerORA_template_EN_beta_v4</vt:lpstr>
      <vt:lpstr>1_OFR_template</vt:lpstr>
      <vt:lpstr>2_OFR_template</vt:lpstr>
      <vt:lpstr>3_OFR_template</vt:lpstr>
      <vt:lpstr>4_OFR_template</vt:lpstr>
      <vt:lpstr>Sensibilisation à la méthode FALC</vt:lpstr>
      <vt:lpstr>Le problème</vt:lpstr>
      <vt:lpstr>Cadre législatif</vt:lpstr>
      <vt:lpstr>Projet Pathways</vt:lpstr>
      <vt:lpstr>Public visé</vt:lpstr>
      <vt:lpstr>Quelques chiffres…</vt:lpstr>
      <vt:lpstr>Unifier et diffuser</vt:lpstr>
      <vt:lpstr>Contenu visé</vt:lpstr>
      <vt:lpstr>Les avantages pour un public déficient intellectuel et autres</vt:lpstr>
      <vt:lpstr>Les 5 axes généraux de la méthodologie FALC</vt:lpstr>
      <vt:lpstr>Les principales règles</vt:lpstr>
      <vt:lpstr>Les mots</vt:lpstr>
      <vt:lpstr>Les phrases</vt:lpstr>
      <vt:lpstr>Les informations</vt:lpstr>
      <vt:lpstr>Le texte  </vt:lpstr>
      <vt:lpstr>Les images</vt:lpstr>
      <vt:lpstr>Les graphiques et les tableaux</vt:lpstr>
      <vt:lpstr>Exercice</vt:lpstr>
      <vt:lpstr>La police</vt:lpstr>
      <vt:lpstr>La mise en page</vt:lpstr>
      <vt:lpstr>Les règles particulières pour la langue française </vt:lpstr>
      <vt:lpstr>Et pour finir, annoncer que le document est en FALC</vt:lpstr>
      <vt:lpstr>Extrait d’ un discours politique Marie-Arlette Carlotti, Ex-Ministre en charge des Personnes handicapées </vt:lpstr>
      <vt:lpstr>Exemple :  Extrait d'un règlement administratif </vt:lpstr>
      <vt:lpstr>Exemple :  Extrait d'un règlement administratif </vt:lpstr>
      <vt:lpstr>Les étapes de la méthode FALC</vt:lpstr>
      <vt:lpstr>D’autres règles plus spécifiques…</vt:lpstr>
      <vt:lpstr>Documents de référence</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LOUBET Patricia DTSI/DISU</cp:lastModifiedBy>
  <cp:revision>386</cp:revision>
  <cp:lastPrinted>2017-10-03T13:10:21Z</cp:lastPrinted>
  <dcterms:created xsi:type="dcterms:W3CDTF">2016-05-20T14:04:17Z</dcterms:created>
  <dcterms:modified xsi:type="dcterms:W3CDTF">2022-11-07T11:08:46Z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2022-11-07T11:08:46Z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8c5f95f3-f709-40c1-86cc-e5dc6f89a4b0</vt:lpwstr>
  </property>
  <property fmtid="{D5CDD505-2E9C-101B-9397-08002B2CF9AE}" pid="9" name="MSIP_Label_e6c818a6-e1a0-4a6e-a969-20d857c5dc62_ContentBits">
    <vt:lpwstr>2</vt:lpwstr>
  </property>
  <property fmtid="{D5CDD505-2E9C-101B-9397-08002B2CF9AE}" pid="10" name="ClassificationContentMarkingFooterLocations">
    <vt:lpwstr>OFR_template:3\1_tmp_AvirerORA_template_EN_beta_v4:3\2_tmp_AvirerORA_template_EN_beta_v4:3\1_OFR_template:3\2_OFR_template:3\3_OFR_template:3\4_OFR_template:3</vt:lpwstr>
  </property>
  <property fmtid="{D5CDD505-2E9C-101B-9397-08002B2CF9AE}" pid="11" name="ClassificationContentMarkingFooterText">
    <vt:lpwstr>Orange Restricted</vt:lpwstr>
  </property>
</Properties>
</file>