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a" ContentType="audio/x-ms-wm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 id="2147483767" r:id="rId2"/>
  </p:sldMasterIdLst>
  <p:notesMasterIdLst>
    <p:notesMasterId r:id="rId39"/>
  </p:notesMasterIdLst>
  <p:handoutMasterIdLst>
    <p:handoutMasterId r:id="rId40"/>
  </p:handoutMasterIdLst>
  <p:sldIdLst>
    <p:sldId id="274" r:id="rId3"/>
    <p:sldId id="532" r:id="rId4"/>
    <p:sldId id="697" r:id="rId5"/>
    <p:sldId id="500" r:id="rId6"/>
    <p:sldId id="389" r:id="rId7"/>
    <p:sldId id="6063" r:id="rId8"/>
    <p:sldId id="504" r:id="rId9"/>
    <p:sldId id="503" r:id="rId10"/>
    <p:sldId id="525" r:id="rId11"/>
    <p:sldId id="531" r:id="rId12"/>
    <p:sldId id="505" r:id="rId13"/>
    <p:sldId id="506" r:id="rId14"/>
    <p:sldId id="519" r:id="rId15"/>
    <p:sldId id="271" r:id="rId16"/>
    <p:sldId id="269" r:id="rId17"/>
    <p:sldId id="507" r:id="rId18"/>
    <p:sldId id="508" r:id="rId19"/>
    <p:sldId id="526" r:id="rId20"/>
    <p:sldId id="527" r:id="rId21"/>
    <p:sldId id="451" r:id="rId22"/>
    <p:sldId id="448" r:id="rId23"/>
    <p:sldId id="528" r:id="rId24"/>
    <p:sldId id="529" r:id="rId25"/>
    <p:sldId id="523" r:id="rId26"/>
    <p:sldId id="530" r:id="rId27"/>
    <p:sldId id="696" r:id="rId28"/>
    <p:sldId id="509" r:id="rId29"/>
    <p:sldId id="510" r:id="rId30"/>
    <p:sldId id="511" r:id="rId31"/>
    <p:sldId id="512" r:id="rId32"/>
    <p:sldId id="514" r:id="rId33"/>
    <p:sldId id="515" r:id="rId34"/>
    <p:sldId id="516" r:id="rId35"/>
    <p:sldId id="521" r:id="rId36"/>
    <p:sldId id="520" r:id="rId37"/>
    <p:sldId id="518" r:id="rId38"/>
  </p:sldIdLst>
  <p:sldSz cx="9144000" cy="5143500" type="screen16x9"/>
  <p:notesSz cx="7099300" cy="10234613"/>
  <p:custDataLst>
    <p:tags r:id="rId41"/>
  </p:custDataLst>
  <p:defaultTextStyle>
    <a:defPPr>
      <a:defRPr lang="en-GB"/>
    </a:defPPr>
    <a:lvl1pPr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1pPr>
    <a:lvl2pPr marL="355600" indent="101600"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2pPr>
    <a:lvl3pPr marL="712788" indent="2016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3pPr>
    <a:lvl4pPr marL="1068388" indent="3032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4pPr>
    <a:lvl5pPr marL="1425575" indent="403225"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5pPr>
    <a:lvl6pPr marL="2286000" algn="l" defTabSz="914400" rtl="0" eaLnBrk="1" latinLnBrk="0" hangingPunct="1">
      <a:defRPr sz="1400" kern="1200">
        <a:solidFill>
          <a:schemeClr val="tx1"/>
        </a:solidFill>
        <a:latin typeface="Helvetica 75" pitchFamily="34" charset="0"/>
        <a:ea typeface="ＭＳ Ｐゴシック" pitchFamily="34" charset="-128"/>
        <a:cs typeface="+mn-cs"/>
      </a:defRPr>
    </a:lvl6pPr>
    <a:lvl7pPr marL="2743200" algn="l" defTabSz="914400" rtl="0" eaLnBrk="1" latinLnBrk="0" hangingPunct="1">
      <a:defRPr sz="1400" kern="1200">
        <a:solidFill>
          <a:schemeClr val="tx1"/>
        </a:solidFill>
        <a:latin typeface="Helvetica 75" pitchFamily="34" charset="0"/>
        <a:ea typeface="ＭＳ Ｐゴシック" pitchFamily="34" charset="-128"/>
        <a:cs typeface="+mn-cs"/>
      </a:defRPr>
    </a:lvl7pPr>
    <a:lvl8pPr marL="3200400" algn="l" defTabSz="914400" rtl="0" eaLnBrk="1" latinLnBrk="0" hangingPunct="1">
      <a:defRPr sz="1400" kern="1200">
        <a:solidFill>
          <a:schemeClr val="tx1"/>
        </a:solidFill>
        <a:latin typeface="Helvetica 75" pitchFamily="34" charset="0"/>
        <a:ea typeface="ＭＳ Ｐゴシック" pitchFamily="34" charset="-128"/>
        <a:cs typeface="+mn-cs"/>
      </a:defRPr>
    </a:lvl8pPr>
    <a:lvl9pPr marL="3657600" algn="l" defTabSz="914400" rtl="0" eaLnBrk="1" latinLnBrk="0" hangingPunct="1">
      <a:defRPr sz="1400" kern="1200">
        <a:solidFill>
          <a:schemeClr val="tx1"/>
        </a:solidFill>
        <a:latin typeface="Helvetica 75" pitchFamily="34" charset="0"/>
        <a:ea typeface="ＭＳ Ｐゴシック" pitchFamily="34" charset="-128"/>
        <a:cs typeface="+mn-cs"/>
      </a:defRPr>
    </a:lvl9pPr>
  </p:defaultTextStyle>
  <p:extLst>
    <p:ext uri="{521415D9-36F7-43E2-AB2F-B90AF26B5E84}">
      <p14:sectionLst xmlns:p14="http://schemas.microsoft.com/office/powerpoint/2010/main">
        <p14:section name="Modèle Orange" id="{72A0C14C-6D8C-461B-AE2F-1214D784C8B2}">
          <p14:sldIdLst/>
        </p14:section>
        <p14:section name="exemple de présentation type" id="{F43484D3-9E52-4095-9904-499B263F3701}">
          <p14:sldIdLst>
            <p14:sldId id="274"/>
            <p14:sldId id="532"/>
            <p14:sldId id="697"/>
            <p14:sldId id="500"/>
            <p14:sldId id="389"/>
            <p14:sldId id="6063"/>
            <p14:sldId id="504"/>
            <p14:sldId id="503"/>
            <p14:sldId id="525"/>
            <p14:sldId id="531"/>
            <p14:sldId id="505"/>
            <p14:sldId id="506"/>
            <p14:sldId id="519"/>
            <p14:sldId id="271"/>
            <p14:sldId id="269"/>
            <p14:sldId id="507"/>
            <p14:sldId id="508"/>
            <p14:sldId id="526"/>
            <p14:sldId id="527"/>
            <p14:sldId id="451"/>
            <p14:sldId id="448"/>
            <p14:sldId id="528"/>
            <p14:sldId id="529"/>
            <p14:sldId id="523"/>
            <p14:sldId id="530"/>
            <p14:sldId id="696"/>
            <p14:sldId id="509"/>
            <p14:sldId id="510"/>
            <p14:sldId id="511"/>
            <p14:sldId id="512"/>
            <p14:sldId id="514"/>
            <p14:sldId id="515"/>
            <p14:sldId id="516"/>
            <p14:sldId id="521"/>
            <p14:sldId id="520"/>
            <p14:sldId id="518"/>
          </p14:sldIdLst>
        </p14:section>
        <p14:section name="Palette de couleur" id="{940306AE-76D2-4AAC-A312-B653B41623A3}">
          <p14:sldIdLst/>
        </p14:section>
      </p14:sectionLst>
    </p:ext>
    <p:ext uri="{EFAFB233-063F-42B5-8137-9DF3F51BA10A}">
      <p15:sldGuideLst xmlns:p15="http://schemas.microsoft.com/office/powerpoint/2012/main">
        <p15:guide id="1" orient="horz" pos="3029">
          <p15:clr>
            <a:srgbClr val="A4A3A4"/>
          </p15:clr>
        </p15:guide>
        <p15:guide id="2" orient="horz" pos="2603">
          <p15:clr>
            <a:srgbClr val="A4A3A4"/>
          </p15:clr>
        </p15:guide>
        <p15:guide id="3" orient="horz" pos="2816">
          <p15:clr>
            <a:srgbClr val="A4A3A4"/>
          </p15:clr>
        </p15:guide>
        <p15:guide id="4" orient="horz" pos="607">
          <p15:clr>
            <a:srgbClr val="A4A3A4"/>
          </p15:clr>
        </p15:guide>
        <p15:guide id="5" orient="horz" pos="822">
          <p15:clr>
            <a:srgbClr val="A4A3A4"/>
          </p15:clr>
        </p15:guide>
        <p15:guide id="6" orient="horz" pos="2394">
          <p15:clr>
            <a:srgbClr val="A4A3A4"/>
          </p15:clr>
        </p15:guide>
        <p15:guide id="7" orient="horz" pos="1723">
          <p15:clr>
            <a:srgbClr val="A4A3A4"/>
          </p15:clr>
        </p15:guide>
        <p15:guide id="8" orient="horz" pos="1935">
          <p15:clr>
            <a:srgbClr val="A4A3A4"/>
          </p15:clr>
        </p15:guide>
        <p15:guide id="9" orient="horz" pos="216">
          <p15:clr>
            <a:srgbClr val="A4A3A4"/>
          </p15:clr>
        </p15:guide>
        <p15:guide id="10" pos="5550">
          <p15:clr>
            <a:srgbClr val="A4A3A4"/>
          </p15:clr>
        </p15:guide>
        <p15:guide id="11" pos="214">
          <p15:clr>
            <a:srgbClr val="A4A3A4"/>
          </p15:clr>
        </p15:guide>
        <p15:guide id="12" pos="2775">
          <p15:clr>
            <a:srgbClr val="A4A3A4"/>
          </p15:clr>
        </p15:guide>
        <p15:guide id="13" pos="2985">
          <p15:clr>
            <a:srgbClr val="A4A3A4"/>
          </p15:clr>
        </p15:guide>
        <p15:guide id="14" pos="3888">
          <p15:clr>
            <a:srgbClr val="A4A3A4"/>
          </p15:clr>
        </p15:guide>
        <p15:guide id="15" pos="4100">
          <p15:clr>
            <a:srgbClr val="A4A3A4"/>
          </p15:clr>
        </p15:guide>
        <p15:guide id="16" pos="1877">
          <p15:clr>
            <a:srgbClr val="A4A3A4"/>
          </p15:clr>
        </p15:guide>
        <p15:guide id="17" pos="1662">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6600"/>
    <a:srgbClr val="4BB4E6"/>
    <a:srgbClr val="EBFFF5"/>
    <a:srgbClr val="CCFFCC"/>
    <a:srgbClr val="FFD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E547C6-BD81-4326-8C26-0B84B118DF1F}" v="18" dt="2023-12-07T17:36:10.00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7143" autoAdjust="0"/>
  </p:normalViewPr>
  <p:slideViewPr>
    <p:cSldViewPr>
      <p:cViewPr varScale="1">
        <p:scale>
          <a:sx n="140" d="100"/>
          <a:sy n="140" d="100"/>
        </p:scale>
        <p:origin x="738" y="102"/>
      </p:cViewPr>
      <p:guideLst>
        <p:guide orient="horz" pos="3029"/>
        <p:guide orient="horz" pos="2603"/>
        <p:guide orient="horz" pos="2816"/>
        <p:guide orient="horz" pos="607"/>
        <p:guide orient="horz" pos="822"/>
        <p:guide orient="horz" pos="2394"/>
        <p:guide orient="horz" pos="1723"/>
        <p:guide orient="horz" pos="1935"/>
        <p:guide orient="horz" pos="216"/>
        <p:guide pos="5550"/>
        <p:guide pos="214"/>
        <p:guide pos="2775"/>
        <p:guide pos="2985"/>
        <p:guide pos="3888"/>
        <p:guide pos="4100"/>
        <p:guide pos="1877"/>
        <p:guide pos="166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57" d="100"/>
          <a:sy n="57" d="100"/>
        </p:scale>
        <p:origin x="-2766"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47" Type="http://schemas.microsoft.com/office/2015/10/relationships/revisionInfo" Target="revisionInfo.xml"/><Relationship Id="rId50"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48"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ORT Vincent INNOV/IT-S" userId="a1eb08a1-d519-438c-825e-77e05deaf611" providerId="ADAL" clId="{71E547C6-BD81-4326-8C26-0B84B118DF1F}"/>
    <pc:docChg chg="undo custSel addSld delSld modSld sldOrd modSection">
      <pc:chgData name="ANIORT Vincent INNOV/IT-S" userId="a1eb08a1-d519-438c-825e-77e05deaf611" providerId="ADAL" clId="{71E547C6-BD81-4326-8C26-0B84B118DF1F}" dt="2023-12-08T14:50:03.718" v="1520" actId="20577"/>
      <pc:docMkLst>
        <pc:docMk/>
      </pc:docMkLst>
      <pc:sldChg chg="del">
        <pc:chgData name="ANIORT Vincent INNOV/IT-S" userId="a1eb08a1-d519-438c-825e-77e05deaf611" providerId="ADAL" clId="{71E547C6-BD81-4326-8C26-0B84B118DF1F}" dt="2023-12-07T16:47:21.695" v="131" actId="47"/>
        <pc:sldMkLst>
          <pc:docMk/>
          <pc:sldMk cId="1287585377" sldId="272"/>
        </pc:sldMkLst>
      </pc:sldChg>
      <pc:sldChg chg="modSp mod">
        <pc:chgData name="ANIORT Vincent INNOV/IT-S" userId="a1eb08a1-d519-438c-825e-77e05deaf611" providerId="ADAL" clId="{71E547C6-BD81-4326-8C26-0B84B118DF1F}" dt="2023-12-07T16:58:12.036" v="154" actId="20577"/>
        <pc:sldMkLst>
          <pc:docMk/>
          <pc:sldMk cId="2544749862" sldId="274"/>
        </pc:sldMkLst>
        <pc:spChg chg="mod">
          <ac:chgData name="ANIORT Vincent INNOV/IT-S" userId="a1eb08a1-d519-438c-825e-77e05deaf611" providerId="ADAL" clId="{71E547C6-BD81-4326-8C26-0B84B118DF1F}" dt="2023-12-07T16:58:12.036" v="154" actId="20577"/>
          <ac:spMkLst>
            <pc:docMk/>
            <pc:sldMk cId="2544749862" sldId="274"/>
            <ac:spMk id="9" creationId="{00000000-0000-0000-0000-000000000000}"/>
          </ac:spMkLst>
        </pc:spChg>
      </pc:sldChg>
      <pc:sldChg chg="modSp mod ord">
        <pc:chgData name="ANIORT Vincent INNOV/IT-S" userId="a1eb08a1-d519-438c-825e-77e05deaf611" providerId="ADAL" clId="{71E547C6-BD81-4326-8C26-0B84B118DF1F}" dt="2023-12-07T17:02:22.545" v="217"/>
        <pc:sldMkLst>
          <pc:docMk/>
          <pc:sldMk cId="633480882" sldId="500"/>
        </pc:sldMkLst>
        <pc:spChg chg="mod">
          <ac:chgData name="ANIORT Vincent INNOV/IT-S" userId="a1eb08a1-d519-438c-825e-77e05deaf611" providerId="ADAL" clId="{71E547C6-BD81-4326-8C26-0B84B118DF1F}" dt="2023-12-07T17:02:15.231" v="215" actId="20577"/>
          <ac:spMkLst>
            <pc:docMk/>
            <pc:sldMk cId="633480882" sldId="500"/>
            <ac:spMk id="6" creationId="{00000000-0000-0000-0000-000000000000}"/>
          </ac:spMkLst>
        </pc:spChg>
      </pc:sldChg>
      <pc:sldChg chg="ord">
        <pc:chgData name="ANIORT Vincent INNOV/IT-S" userId="a1eb08a1-d519-438c-825e-77e05deaf611" providerId="ADAL" clId="{71E547C6-BD81-4326-8C26-0B84B118DF1F}" dt="2023-12-07T17:12:03.962" v="470"/>
        <pc:sldMkLst>
          <pc:docMk/>
          <pc:sldMk cId="3259421825" sldId="503"/>
        </pc:sldMkLst>
      </pc:sldChg>
      <pc:sldChg chg="modSp mod">
        <pc:chgData name="ANIORT Vincent INNOV/IT-S" userId="a1eb08a1-d519-438c-825e-77e05deaf611" providerId="ADAL" clId="{71E547C6-BD81-4326-8C26-0B84B118DF1F}" dt="2023-12-07T17:18:16.032" v="542" actId="20577"/>
        <pc:sldMkLst>
          <pc:docMk/>
          <pc:sldMk cId="2512276750" sldId="506"/>
        </pc:sldMkLst>
        <pc:spChg chg="mod">
          <ac:chgData name="ANIORT Vincent INNOV/IT-S" userId="a1eb08a1-d519-438c-825e-77e05deaf611" providerId="ADAL" clId="{71E547C6-BD81-4326-8C26-0B84B118DF1F}" dt="2023-12-07T17:18:16.032" v="542" actId="20577"/>
          <ac:spMkLst>
            <pc:docMk/>
            <pc:sldMk cId="2512276750" sldId="506"/>
            <ac:spMk id="4" creationId="{00000000-0000-0000-0000-000000000000}"/>
          </ac:spMkLst>
        </pc:spChg>
      </pc:sldChg>
      <pc:sldChg chg="addSp modSp mod">
        <pc:chgData name="ANIORT Vincent INNOV/IT-S" userId="a1eb08a1-d519-438c-825e-77e05deaf611" providerId="ADAL" clId="{71E547C6-BD81-4326-8C26-0B84B118DF1F}" dt="2023-12-07T17:27:50.456" v="881" actId="20577"/>
        <pc:sldMkLst>
          <pc:docMk/>
          <pc:sldMk cId="535386425" sldId="507"/>
        </pc:sldMkLst>
        <pc:spChg chg="add mod">
          <ac:chgData name="ANIORT Vincent INNOV/IT-S" userId="a1eb08a1-d519-438c-825e-77e05deaf611" providerId="ADAL" clId="{71E547C6-BD81-4326-8C26-0B84B118DF1F}" dt="2023-12-07T17:27:06.951" v="858" actId="1076"/>
          <ac:spMkLst>
            <pc:docMk/>
            <pc:sldMk cId="535386425" sldId="507"/>
            <ac:spMk id="4" creationId="{1C527B8F-9321-141D-BA98-0ED7369535B0}"/>
          </ac:spMkLst>
        </pc:spChg>
        <pc:spChg chg="mod">
          <ac:chgData name="ANIORT Vincent INNOV/IT-S" userId="a1eb08a1-d519-438c-825e-77e05deaf611" providerId="ADAL" clId="{71E547C6-BD81-4326-8C26-0B84B118DF1F}" dt="2023-12-07T17:27:50.456" v="881" actId="20577"/>
          <ac:spMkLst>
            <pc:docMk/>
            <pc:sldMk cId="535386425" sldId="507"/>
            <ac:spMk id="7" creationId="{00000000-0000-0000-0000-000000000000}"/>
          </ac:spMkLst>
        </pc:spChg>
        <pc:spChg chg="add mod">
          <ac:chgData name="ANIORT Vincent INNOV/IT-S" userId="a1eb08a1-d519-438c-825e-77e05deaf611" providerId="ADAL" clId="{71E547C6-BD81-4326-8C26-0B84B118DF1F}" dt="2023-12-07T17:27:15.060" v="859" actId="1076"/>
          <ac:spMkLst>
            <pc:docMk/>
            <pc:sldMk cId="535386425" sldId="507"/>
            <ac:spMk id="9" creationId="{D1F0DD36-66B9-7158-A66D-9900C67C217D}"/>
          </ac:spMkLst>
        </pc:spChg>
        <pc:picChg chg="add mod modCrop">
          <ac:chgData name="ANIORT Vincent INNOV/IT-S" userId="a1eb08a1-d519-438c-825e-77e05deaf611" providerId="ADAL" clId="{71E547C6-BD81-4326-8C26-0B84B118DF1F}" dt="2023-12-07T17:24:41.514" v="844" actId="1035"/>
          <ac:picMkLst>
            <pc:docMk/>
            <pc:sldMk cId="535386425" sldId="507"/>
            <ac:picMk id="3" creationId="{C435F202-2512-A09E-1DE5-22B652084836}"/>
          </ac:picMkLst>
        </pc:picChg>
        <pc:picChg chg="add mod modCrop">
          <ac:chgData name="ANIORT Vincent INNOV/IT-S" userId="a1eb08a1-d519-438c-825e-77e05deaf611" providerId="ADAL" clId="{71E547C6-BD81-4326-8C26-0B84B118DF1F}" dt="2023-12-07T17:26:54.177" v="855" actId="1076"/>
          <ac:picMkLst>
            <pc:docMk/>
            <pc:sldMk cId="535386425" sldId="507"/>
            <ac:picMk id="8" creationId="{BD53BC36-80B0-7DC9-420A-39D7BA9D2942}"/>
          </ac:picMkLst>
        </pc:picChg>
      </pc:sldChg>
      <pc:sldChg chg="modSp mod">
        <pc:chgData name="ANIORT Vincent INNOV/IT-S" userId="a1eb08a1-d519-438c-825e-77e05deaf611" providerId="ADAL" clId="{71E547C6-BD81-4326-8C26-0B84B118DF1F}" dt="2023-12-08T14:50:03.718" v="1520" actId="20577"/>
        <pc:sldMkLst>
          <pc:docMk/>
          <pc:sldMk cId="2710900029" sldId="508"/>
        </pc:sldMkLst>
        <pc:spChg chg="mod">
          <ac:chgData name="ANIORT Vincent INNOV/IT-S" userId="a1eb08a1-d519-438c-825e-77e05deaf611" providerId="ADAL" clId="{71E547C6-BD81-4326-8C26-0B84B118DF1F}" dt="2023-12-08T14:50:03.718" v="1520" actId="20577"/>
          <ac:spMkLst>
            <pc:docMk/>
            <pc:sldMk cId="2710900029" sldId="508"/>
            <ac:spMk id="7" creationId="{00000000-0000-0000-0000-000000000000}"/>
          </ac:spMkLst>
        </pc:spChg>
      </pc:sldChg>
      <pc:sldChg chg="ord">
        <pc:chgData name="ANIORT Vincent INNOV/IT-S" userId="a1eb08a1-d519-438c-825e-77e05deaf611" providerId="ADAL" clId="{71E547C6-BD81-4326-8C26-0B84B118DF1F}" dt="2023-12-08T10:06:04.725" v="1119"/>
        <pc:sldMkLst>
          <pc:docMk/>
          <pc:sldMk cId="2170102943" sldId="519"/>
        </pc:sldMkLst>
      </pc:sldChg>
      <pc:sldChg chg="modSp mod">
        <pc:chgData name="ANIORT Vincent INNOV/IT-S" userId="a1eb08a1-d519-438c-825e-77e05deaf611" providerId="ADAL" clId="{71E547C6-BD81-4326-8C26-0B84B118DF1F}" dt="2023-12-07T17:29:48.038" v="959" actId="20577"/>
        <pc:sldMkLst>
          <pc:docMk/>
          <pc:sldMk cId="3976869409" sldId="523"/>
        </pc:sldMkLst>
        <pc:spChg chg="mod">
          <ac:chgData name="ANIORT Vincent INNOV/IT-S" userId="a1eb08a1-d519-438c-825e-77e05deaf611" providerId="ADAL" clId="{71E547C6-BD81-4326-8C26-0B84B118DF1F}" dt="2023-12-07T16:43:59.609" v="45" actId="20577"/>
          <ac:spMkLst>
            <pc:docMk/>
            <pc:sldMk cId="3976869409" sldId="523"/>
            <ac:spMk id="3" creationId="{00000000-0000-0000-0000-000000000000}"/>
          </ac:spMkLst>
        </pc:spChg>
        <pc:spChg chg="mod">
          <ac:chgData name="ANIORT Vincent INNOV/IT-S" userId="a1eb08a1-d519-438c-825e-77e05deaf611" providerId="ADAL" clId="{71E547C6-BD81-4326-8C26-0B84B118DF1F}" dt="2023-12-07T17:29:48.038" v="959" actId="20577"/>
          <ac:spMkLst>
            <pc:docMk/>
            <pc:sldMk cId="3976869409" sldId="523"/>
            <ac:spMk id="4" creationId="{00000000-0000-0000-0000-000000000000}"/>
          </ac:spMkLst>
        </pc:spChg>
      </pc:sldChg>
      <pc:sldChg chg="modSp mod">
        <pc:chgData name="ANIORT Vincent INNOV/IT-S" userId="a1eb08a1-d519-438c-825e-77e05deaf611" providerId="ADAL" clId="{71E547C6-BD81-4326-8C26-0B84B118DF1F}" dt="2023-12-07T16:44:12.412" v="48" actId="6549"/>
        <pc:sldMkLst>
          <pc:docMk/>
          <pc:sldMk cId="1265988998" sldId="530"/>
        </pc:sldMkLst>
        <pc:spChg chg="mod">
          <ac:chgData name="ANIORT Vincent INNOV/IT-S" userId="a1eb08a1-d519-438c-825e-77e05deaf611" providerId="ADAL" clId="{71E547C6-BD81-4326-8C26-0B84B118DF1F}" dt="2023-12-07T16:44:12.412" v="48" actId="6549"/>
          <ac:spMkLst>
            <pc:docMk/>
            <pc:sldMk cId="1265988998" sldId="530"/>
            <ac:spMk id="2" creationId="{00000000-0000-0000-0000-000000000000}"/>
          </ac:spMkLst>
        </pc:spChg>
      </pc:sldChg>
      <pc:sldChg chg="modSp mod">
        <pc:chgData name="ANIORT Vincent INNOV/IT-S" userId="a1eb08a1-d519-438c-825e-77e05deaf611" providerId="ADAL" clId="{71E547C6-BD81-4326-8C26-0B84B118DF1F}" dt="2023-12-08T10:03:39.264" v="1117" actId="20577"/>
        <pc:sldMkLst>
          <pc:docMk/>
          <pc:sldMk cId="3564657287" sldId="532"/>
        </pc:sldMkLst>
        <pc:spChg chg="mod">
          <ac:chgData name="ANIORT Vincent INNOV/IT-S" userId="a1eb08a1-d519-438c-825e-77e05deaf611" providerId="ADAL" clId="{71E547C6-BD81-4326-8C26-0B84B118DF1F}" dt="2023-12-08T10:03:39.264" v="1117" actId="20577"/>
          <ac:spMkLst>
            <pc:docMk/>
            <pc:sldMk cId="3564657287" sldId="532"/>
            <ac:spMk id="2" creationId="{00000000-0000-0000-0000-000000000000}"/>
          </ac:spMkLst>
        </pc:spChg>
      </pc:sldChg>
      <pc:sldChg chg="addSp delSp modSp add mod modTransition">
        <pc:chgData name="ANIORT Vincent INNOV/IT-S" userId="a1eb08a1-d519-438c-825e-77e05deaf611" providerId="ADAL" clId="{71E547C6-BD81-4326-8C26-0B84B118DF1F}" dt="2023-12-07T17:35:20.731" v="1021" actId="20577"/>
        <pc:sldMkLst>
          <pc:docMk/>
          <pc:sldMk cId="3939694210" sldId="696"/>
        </pc:sldMkLst>
        <pc:spChg chg="mod">
          <ac:chgData name="ANIORT Vincent INNOV/IT-S" userId="a1eb08a1-d519-438c-825e-77e05deaf611" providerId="ADAL" clId="{71E547C6-BD81-4326-8C26-0B84B118DF1F}" dt="2023-12-07T17:35:20.731" v="1021" actId="20577"/>
          <ac:spMkLst>
            <pc:docMk/>
            <pc:sldMk cId="3939694210" sldId="696"/>
            <ac:spMk id="2" creationId="{7B83A7FF-FCF2-41CB-9D6E-8E631BCCE24D}"/>
          </ac:spMkLst>
        </pc:spChg>
        <pc:spChg chg="mod">
          <ac:chgData name="ANIORT Vincent INNOV/IT-S" userId="a1eb08a1-d519-438c-825e-77e05deaf611" providerId="ADAL" clId="{71E547C6-BD81-4326-8C26-0B84B118DF1F}" dt="2023-12-07T16:44:34.895" v="56" actId="20577"/>
          <ac:spMkLst>
            <pc:docMk/>
            <pc:sldMk cId="3939694210" sldId="696"/>
            <ac:spMk id="3" creationId="{0C24616D-8AC5-4F06-92F3-FBCA53A4D3E2}"/>
          </ac:spMkLst>
        </pc:spChg>
        <pc:spChg chg="add del mod">
          <ac:chgData name="ANIORT Vincent INNOV/IT-S" userId="a1eb08a1-d519-438c-825e-77e05deaf611" providerId="ADAL" clId="{71E547C6-BD81-4326-8C26-0B84B118DF1F}" dt="2023-12-07T17:33:39.512" v="961"/>
          <ac:spMkLst>
            <pc:docMk/>
            <pc:sldMk cId="3939694210" sldId="696"/>
            <ac:spMk id="5" creationId="{13935853-1997-1E31-9E7C-D28C9FF054B0}"/>
          </ac:spMkLst>
        </pc:spChg>
      </pc:sldChg>
      <pc:sldChg chg="modSp add mod">
        <pc:chgData name="ANIORT Vincent INNOV/IT-S" userId="a1eb08a1-d519-438c-825e-77e05deaf611" providerId="ADAL" clId="{71E547C6-BD81-4326-8C26-0B84B118DF1F}" dt="2023-12-07T17:36:57.589" v="1080" actId="20577"/>
        <pc:sldMkLst>
          <pc:docMk/>
          <pc:sldMk cId="1655854425" sldId="697"/>
        </pc:sldMkLst>
        <pc:spChg chg="mod">
          <ac:chgData name="ANIORT Vincent INNOV/IT-S" userId="a1eb08a1-d519-438c-825e-77e05deaf611" providerId="ADAL" clId="{71E547C6-BD81-4326-8C26-0B84B118DF1F}" dt="2023-12-07T17:36:57.589" v="1080" actId="20577"/>
          <ac:spMkLst>
            <pc:docMk/>
            <pc:sldMk cId="1655854425" sldId="697"/>
            <ac:spMk id="3" creationId="{E740351C-FD3F-6F85-4AC7-85265F4EDACB}"/>
          </ac:spMkLst>
        </pc:spChg>
      </pc:sldChg>
      <pc:sldChg chg="modSp add del mod ord modTransition">
        <pc:chgData name="ANIORT Vincent INNOV/IT-S" userId="a1eb08a1-d519-438c-825e-77e05deaf611" providerId="ADAL" clId="{71E547C6-BD81-4326-8C26-0B84B118DF1F}" dt="2023-12-07T17:11:35.303" v="468" actId="207"/>
        <pc:sldMkLst>
          <pc:docMk/>
          <pc:sldMk cId="770708785" sldId="6063"/>
        </pc:sldMkLst>
        <pc:spChg chg="mod">
          <ac:chgData name="ANIORT Vincent INNOV/IT-S" userId="a1eb08a1-d519-438c-825e-77e05deaf611" providerId="ADAL" clId="{71E547C6-BD81-4326-8C26-0B84B118DF1F}" dt="2023-12-07T17:11:35.303" v="468" actId="207"/>
          <ac:spMkLst>
            <pc:docMk/>
            <pc:sldMk cId="770708785" sldId="6063"/>
            <ac:spMk id="2" creationId="{29B2DF06-8CF0-4BD6-9353-92970C18B1FA}"/>
          </ac:spMkLst>
        </pc:spChg>
        <pc:spChg chg="mod">
          <ac:chgData name="ANIORT Vincent INNOV/IT-S" userId="a1eb08a1-d519-438c-825e-77e05deaf611" providerId="ADAL" clId="{71E547C6-BD81-4326-8C26-0B84B118DF1F}" dt="2023-12-07T17:03:49.237" v="259" actId="6549"/>
          <ac:spMkLst>
            <pc:docMk/>
            <pc:sldMk cId="770708785" sldId="6063"/>
            <ac:spMk id="3" creationId="{EBE5FECF-9197-4934-85F8-5ED889B73A0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F0CC824B-B566-4F9E-8E0B-192AC83AB3F4}" type="datetimeFigureOut">
              <a:rPr lang="en-GB" smtClean="0"/>
              <a:t>04/12/2023</a:t>
            </a:fld>
            <a:endParaRPr lang="en-GB"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7A736DA5-BA0A-4CEF-99A9-08EBC7154664}" type="slidenum">
              <a:rPr lang="en-GB" smtClean="0"/>
              <a:t>‹N°›</a:t>
            </a:fld>
            <a:endParaRPr lang="en-GB" dirty="0"/>
          </a:p>
        </p:txBody>
      </p:sp>
    </p:spTree>
    <p:extLst>
      <p:ext uri="{BB962C8B-B14F-4D97-AF65-F5344CB8AC3E}">
        <p14:creationId xmlns:p14="http://schemas.microsoft.com/office/powerpoint/2010/main" val="3731726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pPr lvl="0"/>
            <a:endParaRPr lang="en-GB" noProof="0" dirty="0"/>
          </a:p>
        </p:txBody>
      </p:sp>
      <p:sp>
        <p:nvSpPr>
          <p:cNvPr id="5" name="Notes Placeholder 4"/>
          <p:cNvSpPr>
            <a:spLocks noGrp="1"/>
          </p:cNvSpPr>
          <p:nvPr>
            <p:ph type="body" sz="quarter" idx="3"/>
          </p:nvPr>
        </p:nvSpPr>
        <p:spPr>
          <a:xfrm>
            <a:off x="709930" y="4925407"/>
            <a:ext cx="5679440" cy="4029879"/>
          </a:xfrm>
          <a:prstGeom prst="rect">
            <a:avLst/>
          </a:prstGeom>
        </p:spPr>
        <p:txBody>
          <a:bodyPr vert="horz" wrap="square" lIns="0" tIns="0" rIns="0" bIns="0"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Tree>
    <p:extLst>
      <p:ext uri="{BB962C8B-B14F-4D97-AF65-F5344CB8AC3E}">
        <p14:creationId xmlns:p14="http://schemas.microsoft.com/office/powerpoint/2010/main" val="156705839"/>
      </p:ext>
    </p:extLst>
  </p:cSld>
  <p:clrMap bg1="lt1" tx1="dk1" bg2="lt2" tx2="dk2" accent1="accent1" accent2="accent2" accent3="accent3" accent4="accent4" accent5="accent5" accent6="accent6" hlink="hlink" folHlink="folHlink"/>
  <p:notesStyle>
    <a:lvl1pPr marL="0" indent="0" algn="l" defTabSz="712788" rtl="0" fontAlgn="base">
      <a:spcBef>
        <a:spcPct val="30000"/>
      </a:spcBef>
      <a:spcAft>
        <a:spcPct val="0"/>
      </a:spcAft>
      <a:buFont typeface="Wingdings" panose="05000000000000000000" pitchFamily="2" charset="2"/>
      <a:buNone/>
      <a:defRPr sz="900" kern="1200">
        <a:solidFill>
          <a:schemeClr val="tx1"/>
        </a:solidFill>
        <a:latin typeface="Helvetica 75 Bold" panose="020B0804020202020204" pitchFamily="34" charset="0"/>
        <a:ea typeface="ＭＳ Ｐゴシック" pitchFamily="34" charset="-128"/>
        <a:cs typeface="+mn-cs"/>
      </a:defRPr>
    </a:lvl1pPr>
    <a:lvl2pPr marL="1143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2pPr>
    <a:lvl3pPr marL="230188" indent="-115888"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3pPr>
    <a:lvl4pPr marL="342900" indent="-112713"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4pPr>
    <a:lvl5pPr marL="4572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19015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19015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19015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19015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663313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19015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19015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19015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16191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161919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15</a:t>
            </a:fld>
            <a:endParaRPr lang="en-GB"/>
          </a:p>
        </p:txBody>
      </p:sp>
    </p:spTree>
    <p:extLst>
      <p:ext uri="{BB962C8B-B14F-4D97-AF65-F5344CB8AC3E}">
        <p14:creationId xmlns:p14="http://schemas.microsoft.com/office/powerpoint/2010/main" val="4176685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85715" indent="-185715">
              <a:buFontTx/>
              <a:buChar char="-"/>
            </a:pPr>
            <a:r>
              <a:rPr lang="fr-FR" dirty="0"/>
              <a:t>Nativement la prise de focus d’un</a:t>
            </a:r>
            <a:r>
              <a:rPr lang="fr-FR" baseline="0" dirty="0"/>
              <a:t> élément depuis une navigation clavier est matérialisée par un contour en pointillée sur l’élément actif</a:t>
            </a:r>
          </a:p>
          <a:p>
            <a:pPr marL="185715" indent="-185715">
              <a:buFontTx/>
              <a:buChar char="-"/>
            </a:pPr>
            <a:endParaRPr lang="fr-FR" baseline="0" dirty="0"/>
          </a:p>
          <a:p>
            <a:pPr marL="185715" indent="-185715">
              <a:buFontTx/>
              <a:buChar char="-"/>
            </a:pPr>
            <a:r>
              <a:rPr lang="fr-FR" baseline="0" dirty="0"/>
              <a:t>Ceci permet aux utilisateurs claviers de savoir en permanence où ils se trouvent dans leur parcours de navigation</a:t>
            </a:r>
            <a:endParaRPr lang="fr-FR" dirty="0"/>
          </a:p>
        </p:txBody>
      </p:sp>
    </p:spTree>
    <p:extLst>
      <p:ext uri="{BB962C8B-B14F-4D97-AF65-F5344CB8AC3E}">
        <p14:creationId xmlns:p14="http://schemas.microsoft.com/office/powerpoint/2010/main" val="932204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786732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19015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124192341"/>
      </p:ext>
    </p:extLst>
  </p:cSld>
  <p:clrMapOvr>
    <a:masterClrMapping/>
  </p:clrMapOvr>
  <p:transition spd="med">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7" name="Rectangle 16"/>
          <p:cNvSpPr/>
          <p:nvPr userDrawn="1"/>
        </p:nvSpPr>
        <p:spPr>
          <a:xfrm>
            <a:off x="167951" y="4469074"/>
            <a:ext cx="4237362" cy="483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660480712"/>
      </p:ext>
    </p:extLst>
  </p:cSld>
  <p:clrMapOvr>
    <a:masterClrMapping/>
  </p:clrMapOvr>
  <p:transition spd="med">
    <p:fade/>
  </p:transition>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bg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p:txBody>
      </p:sp>
    </p:spTree>
    <p:extLst>
      <p:ext uri="{BB962C8B-B14F-4D97-AF65-F5344CB8AC3E}">
        <p14:creationId xmlns:p14="http://schemas.microsoft.com/office/powerpoint/2010/main" val="129691464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2585538537"/>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48683656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82725099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47416318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52148601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6845762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95608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03424001"/>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0231538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621124526"/>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0460009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68391418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13866616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74356991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6328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r>
              <a:rPr kumimoji="0" lang="en-GB" sz="800" b="0" i="0" u="none" strike="noStrike" kern="1200" cap="none" spc="0" normalizeH="0" baseline="0" noProof="0" dirty="0">
                <a:ln>
                  <a:noFill/>
                </a:ln>
                <a:solidFill>
                  <a:srgbClr val="FF6600"/>
                </a:solidFill>
                <a:effectLst/>
                <a:uLnTx/>
                <a:uFillTx/>
                <a:latin typeface="Helvetica 75 Bold" panose="020B0804020202020204" pitchFamily="34" charset="0"/>
                <a:ea typeface="+mn-ea"/>
                <a:cs typeface="+mn-cs"/>
              </a:rPr>
              <a:t>Interne Orange</a:t>
            </a:r>
          </a:p>
        </p:txBody>
      </p:sp>
      <p:sp>
        <p:nvSpPr>
          <p:cNvPr id="3" name="ZoneTexte 2">
            <a:extLst>
              <a:ext uri="{FF2B5EF4-FFF2-40B4-BE49-F238E27FC236}">
                <a16:creationId xmlns:a16="http://schemas.microsoft.com/office/drawing/2014/main" id="{3B3852B7-4844-9EE6-7D21-52440DFD66AB}"/>
              </a:ext>
            </a:extLst>
          </p:cNvPr>
          <p:cNvSpPr txBox="1"/>
          <p:nvPr userDrawn="1">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fr-FR" sz="800">
                <a:solidFill>
                  <a:srgbClr val="ED7D31"/>
                </a:solidFill>
                <a:latin typeface="Helvetica 75 Bold" panose="02000803050000020004" pitchFamily="2" charset="0"/>
              </a:rPr>
              <a:t>Orange Restricted</a:t>
            </a:r>
          </a:p>
        </p:txBody>
      </p:sp>
    </p:spTree>
    <p:extLst>
      <p:ext uri="{BB962C8B-B14F-4D97-AF65-F5344CB8AC3E}">
        <p14:creationId xmlns:p14="http://schemas.microsoft.com/office/powerpoint/2010/main" val="3319470747"/>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0"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r>
              <a:rPr kumimoji="0" lang="en-GB" sz="800" b="0" i="0" u="none" strike="noStrike" kern="1200" cap="none" spc="0" normalizeH="0" baseline="0" noProof="0" dirty="0">
                <a:ln>
                  <a:noFill/>
                </a:ln>
                <a:solidFill>
                  <a:srgbClr val="FF6600"/>
                </a:solidFill>
                <a:effectLst/>
                <a:uLnTx/>
                <a:uFillTx/>
                <a:latin typeface="Helvetica 75 Bold" panose="020B0804020202020204" pitchFamily="34" charset="0"/>
                <a:ea typeface="+mn-ea"/>
                <a:cs typeface="+mn-cs"/>
              </a:rPr>
              <a:t>Interne Orange</a:t>
            </a:r>
          </a:p>
        </p:txBody>
      </p:sp>
      <p:sp>
        <p:nvSpPr>
          <p:cNvPr id="3" name="ZoneTexte 2">
            <a:extLst>
              <a:ext uri="{FF2B5EF4-FFF2-40B4-BE49-F238E27FC236}">
                <a16:creationId xmlns:a16="http://schemas.microsoft.com/office/drawing/2014/main" id="{E3903754-D78E-BB94-C0DD-6362E692A25E}"/>
              </a:ext>
            </a:extLst>
          </p:cNvPr>
          <p:cNvSpPr txBox="1"/>
          <p:nvPr userDrawn="1">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fr-FR" sz="800">
                <a:solidFill>
                  <a:srgbClr val="ED7D31"/>
                </a:solidFill>
                <a:latin typeface="Helvetica 75 Bold" panose="02000803050000020004" pitchFamily="2" charset="0"/>
              </a:rPr>
              <a:t>Orange Restricted</a:t>
            </a:r>
          </a:p>
        </p:txBody>
      </p:sp>
    </p:spTree>
    <p:extLst>
      <p:ext uri="{BB962C8B-B14F-4D97-AF65-F5344CB8AC3E}">
        <p14:creationId xmlns:p14="http://schemas.microsoft.com/office/powerpoint/2010/main" val="3036594011"/>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bg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media" Target="../media/media2.wma"/><Relationship Id="rId7" Type="http://schemas.openxmlformats.org/officeDocument/2006/relationships/image" Target="../media/image13.png"/><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image" Target="../media/image12.png"/><Relationship Id="rId5" Type="http://schemas.openxmlformats.org/officeDocument/2006/relationships/slideLayout" Target="../slideLayouts/slideLayout4.xml"/><Relationship Id="rId4" Type="http://schemas.openxmlformats.org/officeDocument/2006/relationships/audio" Target="../media/media2.wma"/></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www.deque.com/axe/" TargetMode="External"/><Relationship Id="rId2" Type="http://schemas.openxmlformats.org/officeDocument/2006/relationships/hyperlink" Target="http://a11y.forge.orange-labs.fr/web/methodes-outils-extensions.html#-span-lang-en-axe-accessibility-audit-span-" TargetMode="Externa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hyperlink" Target="https://www.w3.org/WAI/intro/wca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41.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paciellogroup.com/resources/contrastanalys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339725" y="123478"/>
            <a:ext cx="8552755" cy="3460750"/>
          </a:xfrm>
        </p:spPr>
        <p:txBody>
          <a:bodyPr/>
          <a:lstStyle/>
          <a:p>
            <a:r>
              <a:rPr lang="fr-FR" dirty="0">
                <a:solidFill>
                  <a:srgbClr val="FF6600"/>
                </a:solidFill>
              </a:rPr>
              <a:t>															</a:t>
            </a:r>
            <a:r>
              <a:rPr lang="fr-FR" sz="2400" dirty="0">
                <a:solidFill>
                  <a:srgbClr val="FF6600"/>
                </a:solidFill>
              </a:rPr>
              <a:t>2023</a:t>
            </a:r>
            <a:br>
              <a:rPr lang="fr-FR" sz="2400" dirty="0"/>
            </a:br>
            <a:r>
              <a:rPr lang="fr-FR" dirty="0"/>
              <a:t>B A BA des tests d’a</a:t>
            </a:r>
            <a:r>
              <a:rPr lang="fr-FR" sz="5400" dirty="0"/>
              <a:t>ccessibilité web et mobile</a:t>
            </a:r>
          </a:p>
          <a:p>
            <a:pPr lvl="1">
              <a:spcBef>
                <a:spcPts val="1200"/>
              </a:spcBef>
              <a:spcAft>
                <a:spcPts val="1200"/>
              </a:spcAft>
            </a:pPr>
            <a:r>
              <a:rPr lang="fr-FR" dirty="0"/>
              <a:t>Vincent ANIORT</a:t>
            </a:r>
          </a:p>
          <a:p>
            <a:pPr lvl="1"/>
            <a:r>
              <a:rPr lang="fr-FR" dirty="0"/>
              <a:t>Patricia Loubet</a:t>
            </a:r>
            <a:br>
              <a:rPr lang="fr-FR" dirty="0"/>
            </a:br>
            <a:endParaRPr lang="fr-FR" dirty="0"/>
          </a:p>
        </p:txBody>
      </p:sp>
      <p:pic>
        <p:nvPicPr>
          <p:cNvPr id="4" name="Picture 11" descr="C:\Users\GLTM5861\Desktop\catalogue\illustrations\ORANGE_illustration_Digital_12 - Copi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2931790"/>
            <a:ext cx="1923678" cy="1923678"/>
          </a:xfrm>
          <a:prstGeom prst="rect">
            <a:avLst/>
          </a:prstGeom>
          <a:noFill/>
        </p:spPr>
      </p:pic>
    </p:spTree>
    <p:extLst>
      <p:ext uri="{BB962C8B-B14F-4D97-AF65-F5344CB8AC3E}">
        <p14:creationId xmlns:p14="http://schemas.microsoft.com/office/powerpoint/2010/main" val="2544749862"/>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1.2 Information uniquement par la couleur</a:t>
            </a:r>
            <a:br>
              <a:rPr lang="fr-FR" dirty="0"/>
            </a:br>
            <a:br>
              <a:rPr lang="fr-FR" dirty="0"/>
            </a:br>
            <a:endParaRPr lang="fr-FR" dirty="0"/>
          </a:p>
        </p:txBody>
      </p:sp>
      <p:sp>
        <p:nvSpPr>
          <p:cNvPr id="6" name="Espace réservé du contenu 5"/>
          <p:cNvSpPr>
            <a:spLocks noGrp="1"/>
          </p:cNvSpPr>
          <p:nvPr>
            <p:ph idx="1"/>
          </p:nvPr>
        </p:nvSpPr>
        <p:spPr>
          <a:xfrm>
            <a:off x="339726" y="989012"/>
            <a:ext cx="8470899" cy="3165475"/>
          </a:xfrm>
        </p:spPr>
        <p:txBody>
          <a:bodyPr/>
          <a:lstStyle/>
          <a:p>
            <a:pPr marL="457200" lvl="0" indent="-457200">
              <a:lnSpc>
                <a:spcPct val="100000"/>
              </a:lnSpc>
              <a:spcAft>
                <a:spcPts val="0"/>
              </a:spcAft>
              <a:buFont typeface="+mj-lt"/>
              <a:buAutoNum type="arabicPeriod"/>
            </a:pPr>
            <a:r>
              <a:rPr lang="fr-FR" dirty="0">
                <a:solidFill>
                  <a:schemeClr val="tx1"/>
                </a:solidFill>
              </a:rPr>
              <a:t>La couleur n'est pas le seul moyen</a:t>
            </a:r>
            <a:br>
              <a:rPr lang="fr-FR" dirty="0">
                <a:solidFill>
                  <a:schemeClr val="tx1"/>
                </a:solidFill>
              </a:rPr>
            </a:br>
            <a:r>
              <a:rPr lang="fr-FR" dirty="0">
                <a:solidFill>
                  <a:schemeClr val="tx1"/>
                </a:solidFill>
              </a:rPr>
              <a:t>pour véhiculer l'information</a:t>
            </a:r>
          </a:p>
          <a:p>
            <a:pPr marL="457200" lvl="0" indent="-457200">
              <a:lnSpc>
                <a:spcPct val="100000"/>
              </a:lnSpc>
              <a:spcAft>
                <a:spcPts val="0"/>
              </a:spcAft>
              <a:buFont typeface="+mj-lt"/>
              <a:buAutoNum type="arabicPeriod"/>
            </a:pPr>
            <a:endParaRPr lang="fr-FR" dirty="0">
              <a:solidFill>
                <a:schemeClr val="tx1"/>
              </a:solidFill>
            </a:endParaRPr>
          </a:p>
          <a:p>
            <a:pPr marL="457200" lvl="0" indent="-457200">
              <a:lnSpc>
                <a:spcPct val="100000"/>
              </a:lnSpc>
              <a:spcAft>
                <a:spcPts val="0"/>
              </a:spcAft>
              <a:buFont typeface="+mj-lt"/>
              <a:buAutoNum type="arabicPeriod"/>
            </a:pPr>
            <a:r>
              <a:rPr lang="fr-FR" dirty="0">
                <a:solidFill>
                  <a:schemeClr val="tx1"/>
                </a:solidFill>
              </a:rPr>
              <a:t>L'information transmise par une donnée sensorielle</a:t>
            </a:r>
            <a:br>
              <a:rPr lang="fr-FR" dirty="0">
                <a:solidFill>
                  <a:schemeClr val="tx1"/>
                </a:solidFill>
              </a:rPr>
            </a:br>
            <a:r>
              <a:rPr lang="fr-FR" dirty="0">
                <a:solidFill>
                  <a:schemeClr val="tx1"/>
                </a:solidFill>
              </a:rPr>
              <a:t>peut également être obtenue par un texte explicite</a:t>
            </a:r>
          </a:p>
          <a:p>
            <a:pPr lvl="0"/>
            <a:endParaRPr lang="fr-FR" sz="2000" dirty="0">
              <a:solidFill>
                <a:schemeClr val="tx1"/>
              </a:solidFill>
            </a:endParaRPr>
          </a:p>
        </p:txBody>
      </p:sp>
      <p:pic>
        <p:nvPicPr>
          <p:cNvPr id="4"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947905" y="771549"/>
            <a:ext cx="2821552" cy="133395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5957509" y="2643758"/>
            <a:ext cx="2801872" cy="13303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6072" y="1958853"/>
            <a:ext cx="366618" cy="293294"/>
          </a:xfrm>
          <a:prstGeom prst="rect">
            <a:avLst/>
          </a:prstGeom>
        </p:spPr>
      </p:pic>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85646" y="3758080"/>
            <a:ext cx="367622" cy="294098"/>
          </a:xfrm>
          <a:prstGeom prst="rect">
            <a:avLst/>
          </a:prstGeom>
        </p:spPr>
      </p:pic>
    </p:spTree>
    <p:extLst>
      <p:ext uri="{BB962C8B-B14F-4D97-AF65-F5344CB8AC3E}">
        <p14:creationId xmlns:p14="http://schemas.microsoft.com/office/powerpoint/2010/main" val="336668357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1.3 Le titre de page</a:t>
            </a:r>
          </a:p>
        </p:txBody>
      </p:sp>
      <p:sp>
        <p:nvSpPr>
          <p:cNvPr id="7" name="Espace réservé du contenu 6"/>
          <p:cNvSpPr>
            <a:spLocks noGrp="1"/>
          </p:cNvSpPr>
          <p:nvPr>
            <p:ph idx="1"/>
          </p:nvPr>
        </p:nvSpPr>
        <p:spPr>
          <a:xfrm>
            <a:off x="339726" y="699542"/>
            <a:ext cx="8470899" cy="3381499"/>
          </a:xfrm>
        </p:spPr>
        <p:txBody>
          <a:bodyPr/>
          <a:lstStyle/>
          <a:p>
            <a:pPr>
              <a:spcBef>
                <a:spcPts val="300"/>
              </a:spcBef>
              <a:spcAft>
                <a:spcPts val="300"/>
              </a:spcAft>
            </a:pPr>
            <a:r>
              <a:rPr lang="fr-FR" b="1" dirty="0">
                <a:solidFill>
                  <a:schemeClr val="tx1"/>
                </a:solidFill>
                <a:latin typeface="Arial" panose="020B0604020202020204" pitchFamily="34" charset="0"/>
                <a:ea typeface="Times New Roman"/>
                <a:cs typeface="Arial" panose="020B0604020202020204" pitchFamily="34" charset="0"/>
              </a:rPr>
              <a:t>Description :</a:t>
            </a:r>
          </a:p>
          <a:p>
            <a:pPr>
              <a:spcBef>
                <a:spcPts val="300"/>
              </a:spcBef>
              <a:spcAft>
                <a:spcPts val="300"/>
              </a:spcAft>
            </a:pPr>
            <a:r>
              <a:rPr lang="fr-FR" b="1" dirty="0">
                <a:solidFill>
                  <a:schemeClr val="tx1"/>
                </a:solidFill>
                <a:latin typeface="Arial" panose="020B0604020202020204" pitchFamily="34" charset="0"/>
                <a:ea typeface="Times New Roman"/>
                <a:cs typeface="Arial" panose="020B0604020202020204" pitchFamily="34" charset="0"/>
              </a:rPr>
              <a:t>Donner à chaque page un titre qui lui est spécifique et qui reflète son contenu ou sa fonction qui apparait dans l’onglet du navigateur (balise &lt;</a:t>
            </a:r>
            <a:r>
              <a:rPr lang="fr-FR" b="1" dirty="0" err="1">
                <a:solidFill>
                  <a:schemeClr val="tx1"/>
                </a:solidFill>
                <a:latin typeface="Arial" panose="020B0604020202020204" pitchFamily="34" charset="0"/>
                <a:ea typeface="Times New Roman"/>
                <a:cs typeface="Arial" panose="020B0604020202020204" pitchFamily="34" charset="0"/>
              </a:rPr>
              <a:t>title</a:t>
            </a:r>
            <a:r>
              <a:rPr lang="fr-FR" b="1" dirty="0">
                <a:solidFill>
                  <a:schemeClr val="tx1"/>
                </a:solidFill>
                <a:latin typeface="Arial" panose="020B0604020202020204" pitchFamily="34" charset="0"/>
                <a:ea typeface="Times New Roman"/>
                <a:cs typeface="Arial" panose="020B0604020202020204" pitchFamily="34" charset="0"/>
              </a:rPr>
              <a:t>&gt; dans le code HTML de la page).</a:t>
            </a:r>
          </a:p>
          <a:p>
            <a:pPr>
              <a:spcBef>
                <a:spcPts val="300"/>
              </a:spcBef>
              <a:spcAft>
                <a:spcPts val="300"/>
              </a:spcAft>
            </a:pPr>
            <a:r>
              <a:rPr lang="fr-FR" b="1" dirty="0">
                <a:solidFill>
                  <a:schemeClr val="tx1"/>
                </a:solidFill>
                <a:latin typeface="Arial" panose="020B0604020202020204" pitchFamily="34" charset="0"/>
                <a:ea typeface="Times New Roman"/>
                <a:cs typeface="Arial" panose="020B0604020202020204" pitchFamily="34" charset="0"/>
              </a:rPr>
              <a:t>Le titre de la page est le premier élément lu par la synthèse vocale, il doit permettre d’identifier formellement la page sur laquelle on se trouve.</a:t>
            </a:r>
          </a:p>
          <a:p>
            <a:pPr>
              <a:spcBef>
                <a:spcPts val="300"/>
              </a:spcBef>
              <a:spcAft>
                <a:spcPts val="300"/>
              </a:spcAft>
            </a:pPr>
            <a:endParaRPr lang="fr-FR" dirty="0">
              <a:solidFill>
                <a:schemeClr val="tx1"/>
              </a:solidFill>
              <a:latin typeface="Arial" panose="020B0604020202020204" pitchFamily="34" charset="0"/>
              <a:ea typeface="Times New Roman"/>
              <a:cs typeface="Arial" panose="020B0604020202020204" pitchFamily="34" charset="0"/>
            </a:endParaRPr>
          </a:p>
        </p:txBody>
      </p:sp>
      <p:sp>
        <p:nvSpPr>
          <p:cNvPr id="4" name="Rectangle à coins arrondis 3"/>
          <p:cNvSpPr/>
          <p:nvPr/>
        </p:nvSpPr>
        <p:spPr>
          <a:xfrm>
            <a:off x="5858430" y="4274925"/>
            <a:ext cx="2520280" cy="46547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0000"/>
              </a:solidFill>
            </a:endParaRPr>
          </a:p>
        </p:txBody>
      </p:sp>
      <p:sp>
        <p:nvSpPr>
          <p:cNvPr id="5" name="Rectangle à coins arrondis 4"/>
          <p:cNvSpPr/>
          <p:nvPr/>
        </p:nvSpPr>
        <p:spPr>
          <a:xfrm>
            <a:off x="1632766" y="4260107"/>
            <a:ext cx="2569480" cy="4421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0000"/>
              </a:solidFill>
            </a:endParaRPr>
          </a:p>
        </p:txBody>
      </p:sp>
      <p:pic>
        <p:nvPicPr>
          <p:cNvPr id="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6342" y="1913197"/>
            <a:ext cx="3466098" cy="2041758"/>
          </a:xfrm>
          <a:prstGeom prst="rect">
            <a:avLst/>
          </a:prstGeom>
          <a:noFill/>
          <a:ln w="9525">
            <a:solidFill>
              <a:schemeClr val="tx2"/>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9830" y="1913197"/>
            <a:ext cx="3456432" cy="2036064"/>
          </a:xfrm>
          <a:prstGeom prst="rect">
            <a:avLst/>
          </a:prstGeom>
          <a:noFill/>
          <a:ln w="9525">
            <a:solidFill>
              <a:schemeClr val="tx2"/>
            </a:solidFill>
            <a:miter lim="800000"/>
            <a:headEnd/>
            <a:tailEnd/>
          </a:ln>
          <a:extLst>
            <a:ext uri="{909E8E84-426E-40DD-AFC4-6F175D3DCCD1}">
              <a14:hiddenFill xmlns:a14="http://schemas.microsoft.com/office/drawing/2010/main">
                <a:solidFill>
                  <a:schemeClr val="accent1"/>
                </a:solidFill>
              </a14:hiddenFill>
            </a:ext>
          </a:extLst>
        </p:spPr>
      </p:pic>
      <p:sp>
        <p:nvSpPr>
          <p:cNvPr id="10" name="ZoneTexte 9"/>
          <p:cNvSpPr txBox="1"/>
          <p:nvPr/>
        </p:nvSpPr>
        <p:spPr>
          <a:xfrm>
            <a:off x="5853866" y="4274925"/>
            <a:ext cx="2520280" cy="400110"/>
          </a:xfrm>
          <a:prstGeom prst="rect">
            <a:avLst/>
          </a:prstGeom>
          <a:solidFill>
            <a:schemeClr val="accent2"/>
          </a:solidFill>
          <a:ln w="12700">
            <a:noFill/>
          </a:ln>
        </p:spPr>
        <p:txBody>
          <a:bodyPr wrap="square" rtlCol="0">
            <a:spAutoFit/>
          </a:bodyPr>
          <a:lstStyle/>
          <a:p>
            <a:r>
              <a:rPr lang="fr-FR" sz="1000" dirty="0">
                <a:solidFill>
                  <a:schemeClr val="bg1"/>
                </a:solidFill>
              </a:rPr>
              <a:t>« Actualités – Intranet Orange – Mozilla Firefox »</a:t>
            </a:r>
          </a:p>
        </p:txBody>
      </p:sp>
      <p:sp>
        <p:nvSpPr>
          <p:cNvPr id="11" name="ZoneTexte 10"/>
          <p:cNvSpPr txBox="1"/>
          <p:nvPr/>
        </p:nvSpPr>
        <p:spPr>
          <a:xfrm>
            <a:off x="1617918" y="4274925"/>
            <a:ext cx="2589138" cy="400110"/>
          </a:xfrm>
          <a:prstGeom prst="rect">
            <a:avLst/>
          </a:prstGeom>
          <a:solidFill>
            <a:schemeClr val="accent2"/>
          </a:solidFill>
          <a:ln>
            <a:noFill/>
          </a:ln>
        </p:spPr>
        <p:txBody>
          <a:bodyPr wrap="square" rtlCol="0">
            <a:spAutoFit/>
          </a:bodyPr>
          <a:lstStyle/>
          <a:p>
            <a:r>
              <a:rPr lang="fr-FR" sz="1000" dirty="0">
                <a:solidFill>
                  <a:schemeClr val="bg1"/>
                </a:solidFill>
              </a:rPr>
              <a:t>« http://intranet.com.intraorange/fr/Pages/actualites.aspx »</a:t>
            </a:r>
          </a:p>
        </p:txBody>
      </p:sp>
      <p:sp>
        <p:nvSpPr>
          <p:cNvPr id="12" name="Multiplier 11"/>
          <p:cNvSpPr/>
          <p:nvPr/>
        </p:nvSpPr>
        <p:spPr>
          <a:xfrm>
            <a:off x="1902800" y="2226763"/>
            <a:ext cx="1246454" cy="1620863"/>
          </a:xfrm>
          <a:prstGeom prst="mathMultiply">
            <a:avLst>
              <a:gd name="adj1" fmla="val 43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0000"/>
              </a:solidFill>
            </a:endParaRPr>
          </a:p>
        </p:txBody>
      </p:sp>
      <p:pic>
        <p:nvPicPr>
          <p:cNvPr id="13" name="Titre page KO.wma">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083476" y="4242987"/>
            <a:ext cx="459284" cy="459284"/>
          </a:xfrm>
          <a:prstGeom prst="rect">
            <a:avLst/>
          </a:prstGeom>
        </p:spPr>
      </p:pic>
      <p:pic>
        <p:nvPicPr>
          <p:cNvPr id="14" name="Titre page OK.wma">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5255130" y="4242987"/>
            <a:ext cx="459284" cy="459284"/>
          </a:xfrm>
          <a:prstGeom prst="rect">
            <a:avLst/>
          </a:prstGeom>
        </p:spPr>
      </p:pic>
      <p:sp>
        <p:nvSpPr>
          <p:cNvPr id="15" name="Rectangle à coins arrondis 14"/>
          <p:cNvSpPr/>
          <p:nvPr/>
        </p:nvSpPr>
        <p:spPr>
          <a:xfrm>
            <a:off x="1083476" y="1851670"/>
            <a:ext cx="1107356" cy="3030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0000"/>
              </a:solidFill>
            </a:endParaRPr>
          </a:p>
        </p:txBody>
      </p:sp>
    </p:spTree>
    <p:extLst>
      <p:ext uri="{BB962C8B-B14F-4D97-AF65-F5344CB8AC3E}">
        <p14:creationId xmlns:p14="http://schemas.microsoft.com/office/powerpoint/2010/main" val="162496677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13"/>
                </p:tgtEl>
              </p:cMediaNode>
            </p:audio>
            <p:audio>
              <p:cMediaNode vol="80000">
                <p:cTn id="20" fill="hold" display="0">
                  <p:stCondLst>
                    <p:cond delay="indefinite"/>
                  </p:stCondLst>
                  <p:endCondLst>
                    <p:cond evt="onStopAudio" delay="0">
                      <p:tgtEl>
                        <p:sldTgt/>
                      </p:tgtEl>
                    </p:cond>
                  </p:endCondLst>
                </p:cTn>
                <p:tgtEl>
                  <p:spTgt spid="14"/>
                </p:tgtEl>
              </p:cMediaNode>
            </p:audio>
          </p:childTnLst>
        </p:cTn>
      </p:par>
    </p:tnLst>
    <p:bldLst>
      <p:bldP spid="4" grpId="0" animBg="1"/>
      <p:bldP spid="5" grpId="0" animBg="1"/>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1.4 L’agrandissement du texte</a:t>
            </a:r>
          </a:p>
        </p:txBody>
      </p:sp>
      <p:sp>
        <p:nvSpPr>
          <p:cNvPr id="4" name="Espace réservé du contenu 1"/>
          <p:cNvSpPr txBox="1">
            <a:spLocks/>
          </p:cNvSpPr>
          <p:nvPr/>
        </p:nvSpPr>
        <p:spPr bwMode="auto">
          <a:xfrm>
            <a:off x="345968" y="699542"/>
            <a:ext cx="8470899" cy="333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endParaRPr lang="fr-FR" sz="2000" dirty="0"/>
          </a:p>
          <a:p>
            <a:pPr>
              <a:lnSpc>
                <a:spcPct val="100000"/>
              </a:lnSpc>
            </a:pPr>
            <a:r>
              <a:rPr lang="fr-FR" b="1" dirty="0">
                <a:solidFill>
                  <a:schemeClr val="tx1"/>
                </a:solidFill>
                <a:latin typeface="Arial" panose="020B0604020202020204" pitchFamily="34" charset="0"/>
                <a:cs typeface="Arial" panose="020B0604020202020204" pitchFamily="34" charset="0"/>
              </a:rPr>
              <a:t>Comment tester le zoom à 200% ?</a:t>
            </a:r>
          </a:p>
          <a:p>
            <a:pPr marL="285750" indent="-285750">
              <a:lnSpc>
                <a:spcPct val="100000"/>
              </a:lnSpc>
              <a:buFont typeface="Arial" pitchFamily="34" charset="0"/>
              <a:buChar char="•"/>
            </a:pPr>
            <a:r>
              <a:rPr lang="fr-FR" dirty="0">
                <a:solidFill>
                  <a:schemeClr val="tx1"/>
                </a:solidFill>
                <a:latin typeface="Arial" panose="020B0604020202020204" pitchFamily="34" charset="0"/>
                <a:cs typeface="Arial" panose="020B0604020202020204" pitchFamily="34" charset="0"/>
              </a:rPr>
              <a:t>Dans Firefox : </a:t>
            </a:r>
          </a:p>
          <a:p>
            <a:pPr marL="687388" lvl="1" indent="-285750">
              <a:lnSpc>
                <a:spcPct val="100000"/>
              </a:lnSpc>
              <a:buFont typeface="Arial" pitchFamily="34" charset="0"/>
              <a:buChar char="•"/>
            </a:pPr>
            <a:r>
              <a:rPr lang="fr-FR" dirty="0">
                <a:latin typeface="Arial" panose="020B0604020202020204" pitchFamily="34" charset="0"/>
                <a:cs typeface="Arial" panose="020B0604020202020204" pitchFamily="34" charset="0"/>
              </a:rPr>
              <a:t>faire Affichage &gt; Zoom &gt; Zoom texte seulement</a:t>
            </a:r>
          </a:p>
          <a:p>
            <a:pPr marL="687388" lvl="1" indent="-285750">
              <a:lnSpc>
                <a:spcPct val="100000"/>
              </a:lnSpc>
              <a:buFont typeface="Arial" pitchFamily="34" charset="0"/>
              <a:buChar char="•"/>
            </a:pPr>
            <a:r>
              <a:rPr lang="fr-FR" dirty="0">
                <a:latin typeface="Arial" panose="020B0604020202020204" pitchFamily="34" charset="0"/>
                <a:cs typeface="Arial" panose="020B0604020202020204" pitchFamily="34" charset="0"/>
              </a:rPr>
              <a:t>utiliser les réglages du zoom pour atteindre 200%</a:t>
            </a:r>
            <a:br>
              <a:rPr lang="fr-FR" dirty="0">
                <a:latin typeface="Arial" panose="020B0604020202020204" pitchFamily="34" charset="0"/>
                <a:cs typeface="Arial" panose="020B0604020202020204" pitchFamily="34" charset="0"/>
              </a:rPr>
            </a:br>
            <a:r>
              <a:rPr lang="fr-FR" dirty="0">
                <a:latin typeface="Arial" panose="020B0604020202020204" pitchFamily="34" charset="0"/>
                <a:cs typeface="Arial" panose="020B0604020202020204" pitchFamily="34" charset="0"/>
              </a:rPr>
              <a:t>(zoom requis par les WCAG)</a:t>
            </a:r>
          </a:p>
          <a:p>
            <a:pPr marL="331788" indent="-285750">
              <a:lnSpc>
                <a:spcPct val="100000"/>
              </a:lnSpc>
              <a:buFont typeface="Arial" pitchFamily="34" charset="0"/>
              <a:buChar char="•"/>
            </a:pPr>
            <a:r>
              <a:rPr lang="fr-FR" dirty="0">
                <a:solidFill>
                  <a:schemeClr val="tx1"/>
                </a:solidFill>
                <a:latin typeface="Arial" panose="020B0604020202020204" pitchFamily="34" charset="0"/>
                <a:cs typeface="Arial" panose="020B0604020202020204" pitchFamily="34" charset="0"/>
              </a:rPr>
              <a:t>Dans Chrome installer l’extension « Zoom Text Only »</a:t>
            </a:r>
          </a:p>
          <a:p>
            <a:pPr marL="342900" indent="-342900">
              <a:lnSpc>
                <a:spcPct val="100000"/>
              </a:lnSpc>
              <a:buFont typeface="+mj-lt"/>
              <a:buAutoNum type="arabicPeriod"/>
            </a:pPr>
            <a:endParaRPr lang="fr-FR" dirty="0">
              <a:solidFill>
                <a:schemeClr val="tx1"/>
              </a:solidFill>
              <a:latin typeface="Arial" panose="020B0604020202020204" pitchFamily="34" charset="0"/>
              <a:cs typeface="Arial" panose="020B0604020202020204" pitchFamily="34" charset="0"/>
            </a:endParaRPr>
          </a:p>
          <a:p>
            <a:pPr>
              <a:lnSpc>
                <a:spcPct val="100000"/>
              </a:lnSpc>
            </a:pPr>
            <a:endParaRPr lang="fr-FR" dirty="0">
              <a:solidFill>
                <a:schemeClr val="tx1"/>
              </a:solidFill>
              <a:latin typeface="Arial" panose="020B0604020202020204" pitchFamily="34" charset="0"/>
              <a:cs typeface="Arial" panose="020B0604020202020204" pitchFamily="34" charset="0"/>
            </a:endParaRPr>
          </a:p>
        </p:txBody>
      </p:sp>
      <p:pic>
        <p:nvPicPr>
          <p:cNvPr id="5"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331640" y="3032649"/>
            <a:ext cx="5868391" cy="141130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1227675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1.4 L’agrandissement du texte</a:t>
            </a:r>
          </a:p>
        </p:txBody>
      </p:sp>
      <p:pic>
        <p:nvPicPr>
          <p:cNvPr id="7" name="Picture 2" descr="capture d’écran avec zoom à 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3" y="840950"/>
            <a:ext cx="3851920" cy="37114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capture d’écran avec zoom à 200% et texte tronqué"/>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925044"/>
            <a:ext cx="365760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10294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3">
            <a:extLst>
              <a:ext uri="{FF2B5EF4-FFF2-40B4-BE49-F238E27FC236}">
                <a16:creationId xmlns:a16="http://schemas.microsoft.com/office/drawing/2014/main" id="{3C062BE9-9BE8-00A3-AEDE-F8964057B8C6}"/>
              </a:ext>
            </a:extLst>
          </p:cNvPr>
          <p:cNvSpPr>
            <a:spLocks noGrp="1"/>
          </p:cNvSpPr>
          <p:nvPr>
            <p:ph type="title"/>
          </p:nvPr>
        </p:nvSpPr>
        <p:spPr>
          <a:xfrm>
            <a:off x="314325" y="267494"/>
            <a:ext cx="5697835" cy="720080"/>
          </a:xfrm>
        </p:spPr>
        <p:txBody>
          <a:bodyPr/>
          <a:lstStyle/>
          <a:p>
            <a:r>
              <a:rPr lang="en-GB" sz="2800" dirty="0" err="1">
                <a:latin typeface="Verdana" panose="020B0604030504040204" pitchFamily="34" charset="0"/>
                <a:ea typeface="Verdana" panose="020B0604030504040204" pitchFamily="34" charset="0"/>
              </a:rPr>
              <a:t>Réglages</a:t>
            </a:r>
            <a:r>
              <a:rPr lang="en-GB" sz="2800" dirty="0">
                <a:latin typeface="Verdana" panose="020B0604030504040204" pitchFamily="34" charset="0"/>
                <a:ea typeface="Verdana" panose="020B0604030504040204" pitchFamily="34" charset="0"/>
              </a:rPr>
              <a:t> a11y - </a:t>
            </a:r>
            <a:r>
              <a:rPr lang="en-GB" sz="2800" dirty="0">
                <a:solidFill>
                  <a:schemeClr val="tx1"/>
                </a:solidFill>
                <a:latin typeface="Verdana" panose="020B0604030504040204" pitchFamily="34" charset="0"/>
                <a:ea typeface="Verdana" panose="020B0604030504040204" pitchFamily="34" charset="0"/>
              </a:rPr>
              <a:t>Android</a:t>
            </a:r>
          </a:p>
        </p:txBody>
      </p:sp>
      <p:sp>
        <p:nvSpPr>
          <p:cNvPr id="4" name="Content Placeholder 2">
            <a:extLst>
              <a:ext uri="{FF2B5EF4-FFF2-40B4-BE49-F238E27FC236}">
                <a16:creationId xmlns:a16="http://schemas.microsoft.com/office/drawing/2014/main" id="{D46A6CBB-E061-1936-7793-2DC239528FE9}"/>
              </a:ext>
            </a:extLst>
          </p:cNvPr>
          <p:cNvSpPr txBox="1">
            <a:spLocks/>
          </p:cNvSpPr>
          <p:nvPr/>
        </p:nvSpPr>
        <p:spPr>
          <a:xfrm>
            <a:off x="314325" y="1059582"/>
            <a:ext cx="5625827" cy="3312368"/>
          </a:xfrm>
          <a:prstGeom prst="rect">
            <a:avLst/>
          </a:prstGeom>
        </p:spPr>
        <p:txBody>
          <a:bodyPr vert="horz" lIns="0" tIns="0" rIns="0" bIns="0" rtlCol="0" anchor="t">
            <a:noAutofit/>
          </a:bodyPr>
          <a:lstStyle>
            <a:defPPr>
              <a:defRPr lang="en-US"/>
            </a:defPPr>
            <a:lvl1pPr indent="0">
              <a:lnSpc>
                <a:spcPct val="90000"/>
              </a:lnSpc>
              <a:spcBef>
                <a:spcPts val="600"/>
              </a:spcBef>
              <a:buClr>
                <a:schemeClr val="bg1"/>
              </a:buClr>
              <a:buSzPct val="25000"/>
              <a:buFont typeface="Calibri" panose="020F0502020204030204" pitchFamily="34" charset="0"/>
              <a:buNone/>
              <a:tabLst/>
              <a:defRPr sz="1100" spc="-20" baseline="0">
                <a:solidFill>
                  <a:schemeClr val="bg2"/>
                </a:solidFill>
                <a:latin typeface="Helvetica 75 Bold"/>
              </a:defRPr>
            </a:lvl1pPr>
            <a:lvl2pPr marL="0" indent="0">
              <a:lnSpc>
                <a:spcPct val="90000"/>
              </a:lnSpc>
              <a:spcBef>
                <a:spcPts val="600"/>
              </a:spcBef>
              <a:buClr>
                <a:schemeClr val="bg1"/>
              </a:buClr>
              <a:buSzPct val="25000"/>
              <a:buFont typeface="Calibri" panose="020F0502020204030204" pitchFamily="34" charset="0"/>
              <a:buNone/>
              <a:defRPr sz="1400" spc="-20" baseline="0">
                <a:latin typeface="Helvetica 75 Bold" panose="020B0804020202020204" pitchFamily="34" charset="0"/>
              </a:defRPr>
            </a:lvl2pPr>
            <a:lvl3pPr marL="180975" indent="-180975">
              <a:lnSpc>
                <a:spcPct val="90000"/>
              </a:lnSpc>
              <a:spcBef>
                <a:spcPts val="600"/>
              </a:spcBef>
              <a:buClr>
                <a:schemeClr val="bg2"/>
              </a:buClr>
              <a:buFont typeface="Wingdings" panose="05000000000000000000" pitchFamily="2" charset="2"/>
              <a:buChar char="§"/>
              <a:defRPr sz="1400" spc="-20" baseline="0">
                <a:latin typeface="Helvetica 75 Bold" panose="020B0804020202020204" pitchFamily="34" charset="0"/>
              </a:defRPr>
            </a:lvl3pPr>
            <a:lvl4pPr marL="227013" lvl="3" indent="0">
              <a:lnSpc>
                <a:spcPct val="90000"/>
              </a:lnSpc>
              <a:spcBef>
                <a:spcPct val="20000"/>
              </a:spcBef>
              <a:buFont typeface="Arial" panose="020B0604020202020204" pitchFamily="34" charset="0"/>
              <a:buNone/>
              <a:defRPr sz="1100" spc="-20" baseline="0">
                <a:latin typeface="Helvetica 75 Bold"/>
              </a:defRPr>
            </a:lvl4pPr>
            <a:lvl5pPr marL="595313" indent="-173038">
              <a:lnSpc>
                <a:spcPct val="90000"/>
              </a:lnSpc>
              <a:spcBef>
                <a:spcPct val="20000"/>
              </a:spcBef>
              <a:buClr>
                <a:schemeClr val="tx1"/>
              </a:buClr>
              <a:buFont typeface="Arial" panose="020B0604020202020204" pitchFamily="34" charset="0"/>
              <a:buChar char="–"/>
              <a:defRPr sz="1400" spc="-20" baseline="0">
                <a:latin typeface="Helvetica 55 Roman" panose="000B0500000000000000" pitchFamily="34" charset="0"/>
              </a:defRPr>
            </a:lvl5pPr>
            <a:lvl6pPr marL="800100" indent="-190500">
              <a:spcBef>
                <a:spcPct val="20000"/>
              </a:spcBef>
              <a:buFont typeface="Arial" panose="020B0604020202020204" pitchFamily="34" charset="0"/>
              <a:buChar char="–"/>
              <a:defRPr sz="1400">
                <a:latin typeface="Helvetica 55 Roman" panose="020B0604020202020204" pitchFamily="34" charset="0"/>
              </a:defRPr>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a:lnSpc>
                <a:spcPct val="100000"/>
              </a:lnSpc>
            </a:pPr>
            <a:r>
              <a:rPr lang="en-GB" sz="1600" dirty="0">
                <a:latin typeface="Verdana" panose="020B0604030504040204" pitchFamily="34" charset="0"/>
                <a:ea typeface="Verdana" panose="020B0604030504040204" pitchFamily="34" charset="0"/>
              </a:rPr>
              <a:t>Talkback </a:t>
            </a:r>
          </a:p>
          <a:p>
            <a:pPr marL="171450" indent="-171450">
              <a:lnSpc>
                <a:spcPct val="100000"/>
              </a:lnSpc>
              <a:buClrTx/>
              <a:buSzPct val="100000"/>
              <a:buFont typeface="Wingdings" panose="05000000000000000000" pitchFamily="2" charset="2"/>
              <a:buChar char="ü"/>
            </a:pPr>
            <a:r>
              <a:rPr lang="en-GB" sz="1200" dirty="0" err="1">
                <a:solidFill>
                  <a:schemeClr val="tx1"/>
                </a:solidFill>
                <a:latin typeface="Verdana" panose="020B0604030504040204" pitchFamily="34" charset="0"/>
                <a:ea typeface="Verdana" panose="020B0604030504040204" pitchFamily="34" charset="0"/>
              </a:rPr>
              <a:t>Lecteur</a:t>
            </a:r>
            <a:r>
              <a:rPr lang="en-GB" sz="1200" dirty="0">
                <a:solidFill>
                  <a:schemeClr val="tx1"/>
                </a:solidFill>
                <a:latin typeface="Verdana" panose="020B0604030504040204" pitchFamily="34" charset="0"/>
                <a:ea typeface="Verdana" panose="020B0604030504040204" pitchFamily="34" charset="0"/>
              </a:rPr>
              <a:t> </a:t>
            </a:r>
            <a:r>
              <a:rPr lang="en-GB" sz="1200" dirty="0" err="1">
                <a:solidFill>
                  <a:schemeClr val="tx1"/>
                </a:solidFill>
                <a:latin typeface="Verdana" panose="020B0604030504040204" pitchFamily="34" charset="0"/>
                <a:ea typeface="Verdana" panose="020B0604030504040204" pitchFamily="34" charset="0"/>
              </a:rPr>
              <a:t>d’écran</a:t>
            </a:r>
            <a:r>
              <a:rPr lang="en-GB" sz="1200" dirty="0">
                <a:solidFill>
                  <a:schemeClr val="tx1"/>
                </a:solidFill>
                <a:latin typeface="Verdana" panose="020B0604030504040204" pitchFamily="34" charset="0"/>
                <a:ea typeface="Verdana" panose="020B0604030504040204" pitchFamily="34" charset="0"/>
              </a:rPr>
              <a:t> pour les mal-</a:t>
            </a:r>
            <a:r>
              <a:rPr lang="en-GB" sz="1200" dirty="0" err="1">
                <a:solidFill>
                  <a:schemeClr val="tx1"/>
                </a:solidFill>
                <a:latin typeface="Verdana" panose="020B0604030504040204" pitchFamily="34" charset="0"/>
                <a:ea typeface="Verdana" panose="020B0604030504040204" pitchFamily="34" charset="0"/>
              </a:rPr>
              <a:t>voyants</a:t>
            </a:r>
            <a:r>
              <a:rPr lang="en-GB" sz="1200" dirty="0">
                <a:solidFill>
                  <a:schemeClr val="tx1"/>
                </a:solidFill>
                <a:latin typeface="Verdana" panose="020B0604030504040204" pitchFamily="34" charset="0"/>
                <a:ea typeface="Verdana" panose="020B0604030504040204" pitchFamily="34" charset="0"/>
              </a:rPr>
              <a:t> </a:t>
            </a:r>
            <a:r>
              <a:rPr lang="en-GB" sz="1200" dirty="0" err="1">
                <a:solidFill>
                  <a:schemeClr val="tx1"/>
                </a:solidFill>
                <a:latin typeface="Verdana" panose="020B0604030504040204" pitchFamily="34" charset="0"/>
                <a:ea typeface="Verdana" panose="020B0604030504040204" pitchFamily="34" charset="0"/>
              </a:rPr>
              <a:t>ou</a:t>
            </a:r>
            <a:r>
              <a:rPr lang="en-GB" sz="1200" dirty="0">
                <a:solidFill>
                  <a:schemeClr val="tx1"/>
                </a:solidFill>
                <a:latin typeface="Verdana" panose="020B0604030504040204" pitchFamily="34" charset="0"/>
                <a:ea typeface="Verdana" panose="020B0604030504040204" pitchFamily="34" charset="0"/>
              </a:rPr>
              <a:t> non-</a:t>
            </a:r>
            <a:r>
              <a:rPr lang="en-GB" sz="1200" dirty="0" err="1">
                <a:solidFill>
                  <a:schemeClr val="tx1"/>
                </a:solidFill>
                <a:latin typeface="Verdana" panose="020B0604030504040204" pitchFamily="34" charset="0"/>
                <a:ea typeface="Verdana" panose="020B0604030504040204" pitchFamily="34" charset="0"/>
              </a:rPr>
              <a:t>voyants</a:t>
            </a:r>
            <a:endParaRPr lang="en-GB" sz="1200" dirty="0">
              <a:solidFill>
                <a:schemeClr val="tx1"/>
              </a:solidFill>
              <a:latin typeface="Verdana" panose="020B0604030504040204" pitchFamily="34" charset="0"/>
              <a:ea typeface="Verdana" panose="020B0604030504040204" pitchFamily="34" charset="0"/>
            </a:endParaRPr>
          </a:p>
          <a:p>
            <a:pPr>
              <a:lnSpc>
                <a:spcPct val="100000"/>
              </a:lnSpc>
            </a:pPr>
            <a:endParaRPr lang="en-GB" sz="1200" dirty="0">
              <a:solidFill>
                <a:schemeClr val="tx1"/>
              </a:solidFill>
              <a:latin typeface="Verdana" panose="020B0604030504040204" pitchFamily="34" charset="0"/>
              <a:ea typeface="Verdana" panose="020B0604030504040204" pitchFamily="34" charset="0"/>
            </a:endParaRPr>
          </a:p>
          <a:p>
            <a:pPr>
              <a:lnSpc>
                <a:spcPct val="100000"/>
              </a:lnSpc>
            </a:pPr>
            <a:r>
              <a:rPr lang="en-GB" sz="1600" dirty="0">
                <a:latin typeface="Verdana" panose="020B0604030504040204" pitchFamily="34" charset="0"/>
                <a:ea typeface="Verdana" panose="020B0604030504040204" pitchFamily="34" charset="0"/>
              </a:rPr>
              <a:t>Assistance </a:t>
            </a:r>
            <a:r>
              <a:rPr lang="en-GB" sz="1600" dirty="0" err="1">
                <a:latin typeface="Verdana" panose="020B0604030504040204" pitchFamily="34" charset="0"/>
                <a:ea typeface="Verdana" panose="020B0604030504040204" pitchFamily="34" charset="0"/>
              </a:rPr>
              <a:t>Orale</a:t>
            </a:r>
            <a:endParaRPr lang="en-GB" sz="1600" dirty="0">
              <a:latin typeface="Verdana" panose="020B0604030504040204" pitchFamily="34" charset="0"/>
              <a:ea typeface="Verdana" panose="020B0604030504040204" pitchFamily="34" charset="0"/>
            </a:endParaRPr>
          </a:p>
          <a:p>
            <a:pPr marL="171450" indent="-171450">
              <a:lnSpc>
                <a:spcPct val="100000"/>
              </a:lnSpc>
              <a:buClrTx/>
              <a:buSzPct val="100000"/>
              <a:buFont typeface="Wingdings" panose="05000000000000000000" pitchFamily="2" charset="2"/>
              <a:buChar char="ü"/>
            </a:pPr>
            <a:r>
              <a:rPr lang="en-GB" sz="1200" dirty="0" err="1">
                <a:solidFill>
                  <a:schemeClr val="tx1"/>
                </a:solidFill>
                <a:latin typeface="Verdana" panose="020B0604030504040204" pitchFamily="34" charset="0"/>
                <a:ea typeface="Verdana" panose="020B0604030504040204" pitchFamily="34" charset="0"/>
              </a:rPr>
              <a:t>Enoncé</a:t>
            </a:r>
            <a:r>
              <a:rPr lang="en-GB" sz="1200" dirty="0">
                <a:solidFill>
                  <a:schemeClr val="tx1"/>
                </a:solidFill>
                <a:latin typeface="Verdana" panose="020B0604030504040204" pitchFamily="34" charset="0"/>
                <a:ea typeface="Verdana" panose="020B0604030504040204" pitchFamily="34" charset="0"/>
              </a:rPr>
              <a:t> de la saisie clavier</a:t>
            </a:r>
          </a:p>
          <a:p>
            <a:pPr>
              <a:lnSpc>
                <a:spcPct val="100000"/>
              </a:lnSpc>
            </a:pPr>
            <a:endParaRPr lang="en-GB" sz="1200" dirty="0">
              <a:solidFill>
                <a:schemeClr val="tx1"/>
              </a:solidFill>
              <a:latin typeface="Verdana" panose="020B0604030504040204" pitchFamily="34" charset="0"/>
              <a:ea typeface="Verdana" panose="020B0604030504040204" pitchFamily="34" charset="0"/>
            </a:endParaRPr>
          </a:p>
          <a:p>
            <a:pPr>
              <a:lnSpc>
                <a:spcPct val="100000"/>
              </a:lnSpc>
            </a:pPr>
            <a:r>
              <a:rPr lang="en-GB" sz="1600" dirty="0" err="1">
                <a:latin typeface="Verdana" panose="020B0604030504040204" pitchFamily="34" charset="0"/>
                <a:ea typeface="Verdana" panose="020B0604030504040204" pitchFamily="34" charset="0"/>
              </a:rPr>
              <a:t>Améliorations</a:t>
            </a:r>
            <a:r>
              <a:rPr lang="en-GB" sz="1600" dirty="0">
                <a:latin typeface="Verdana" panose="020B0604030504040204" pitchFamily="34" charset="0"/>
                <a:ea typeface="Verdana" panose="020B0604030504040204" pitchFamily="34" charset="0"/>
              </a:rPr>
              <a:t> de la </a:t>
            </a:r>
            <a:r>
              <a:rPr lang="en-GB" sz="1600" dirty="0" err="1">
                <a:latin typeface="Verdana" panose="020B0604030504040204" pitchFamily="34" charset="0"/>
                <a:ea typeface="Verdana" panose="020B0604030504040204" pitchFamily="34" charset="0"/>
              </a:rPr>
              <a:t>visibilité</a:t>
            </a:r>
            <a:r>
              <a:rPr lang="en-GB" sz="1600" dirty="0">
                <a:latin typeface="Verdana" panose="020B0604030504040204" pitchFamily="34" charset="0"/>
                <a:ea typeface="Verdana" panose="020B0604030504040204" pitchFamily="34" charset="0"/>
              </a:rPr>
              <a:t> </a:t>
            </a:r>
          </a:p>
          <a:p>
            <a:pPr marL="171450" indent="-171450">
              <a:lnSpc>
                <a:spcPct val="100000"/>
              </a:lnSpc>
              <a:buClrTx/>
              <a:buSzPct val="100000"/>
              <a:buFont typeface="Wingdings" panose="05000000000000000000" pitchFamily="2" charset="2"/>
              <a:buChar char="ü"/>
            </a:pPr>
            <a:r>
              <a:rPr lang="en-GB" sz="1200" dirty="0">
                <a:solidFill>
                  <a:schemeClr val="tx1"/>
                </a:solidFill>
                <a:latin typeface="Verdana" panose="020B0604030504040204" pitchFamily="34" charset="0"/>
                <a:ea typeface="Verdana" panose="020B0604030504040204" pitchFamily="34" charset="0"/>
              </a:rPr>
              <a:t>Agrandissement de texte, contraste, couleurs, zoom...</a:t>
            </a:r>
          </a:p>
          <a:p>
            <a:pPr>
              <a:lnSpc>
                <a:spcPct val="100000"/>
              </a:lnSpc>
            </a:pPr>
            <a:endParaRPr lang="en-GB" sz="1200" dirty="0">
              <a:solidFill>
                <a:schemeClr val="tx1"/>
              </a:solidFill>
              <a:latin typeface="Verdana" panose="020B0604030504040204" pitchFamily="34" charset="0"/>
              <a:ea typeface="Verdana" panose="020B0604030504040204" pitchFamily="34" charset="0"/>
            </a:endParaRPr>
          </a:p>
          <a:p>
            <a:pPr>
              <a:lnSpc>
                <a:spcPct val="100000"/>
              </a:lnSpc>
            </a:pPr>
            <a:r>
              <a:rPr lang="en-GB" sz="1600" dirty="0" err="1">
                <a:latin typeface="Verdana" panose="020B0604030504040204" pitchFamily="34" charset="0"/>
                <a:ea typeface="Verdana" panose="020B0604030504040204" pitchFamily="34" charset="0"/>
              </a:rPr>
              <a:t>Intéraction</a:t>
            </a:r>
            <a:r>
              <a:rPr lang="en-GB" sz="1600" dirty="0">
                <a:latin typeface="Verdana" panose="020B0604030504040204" pitchFamily="34" charset="0"/>
                <a:ea typeface="Verdana" panose="020B0604030504040204" pitchFamily="34" charset="0"/>
              </a:rPr>
              <a:t> et </a:t>
            </a:r>
            <a:r>
              <a:rPr lang="en-GB" sz="1600" dirty="0" err="1">
                <a:latin typeface="Verdana" panose="020B0604030504040204" pitchFamily="34" charset="0"/>
                <a:ea typeface="Verdana" panose="020B0604030504040204" pitchFamily="34" charset="0"/>
              </a:rPr>
              <a:t>dextérité</a:t>
            </a:r>
            <a:endParaRPr lang="en-GB" sz="1600" dirty="0">
              <a:latin typeface="Verdana" panose="020B0604030504040204" pitchFamily="34" charset="0"/>
              <a:ea typeface="Verdana" panose="020B0604030504040204" pitchFamily="34" charset="0"/>
            </a:endParaRPr>
          </a:p>
          <a:p>
            <a:pPr marL="171450" indent="-171450">
              <a:lnSpc>
                <a:spcPct val="100000"/>
              </a:lnSpc>
              <a:buClrTx/>
              <a:buSzPct val="100000"/>
              <a:buFont typeface="Wingdings" panose="05000000000000000000" pitchFamily="2" charset="2"/>
              <a:buChar char="ü"/>
            </a:pPr>
            <a:r>
              <a:rPr lang="en-GB" sz="1200" dirty="0">
                <a:solidFill>
                  <a:schemeClr val="tx1"/>
                </a:solidFill>
                <a:latin typeface="Verdana" panose="020B0604030504040204" pitchFamily="34" charset="0"/>
                <a:ea typeface="Verdana" panose="020B0604030504040204" pitchFamily="34" charset="0"/>
              </a:rPr>
              <a:t>Contrôle à l’aide d’un accessoire externe</a:t>
            </a:r>
          </a:p>
          <a:p>
            <a:pPr marL="171450" indent="-171450">
              <a:lnSpc>
                <a:spcPct val="100000"/>
              </a:lnSpc>
              <a:buClrTx/>
              <a:buSzPct val="100000"/>
              <a:buFont typeface="Wingdings" panose="05000000000000000000" pitchFamily="2" charset="2"/>
              <a:buChar char="ü"/>
            </a:pPr>
            <a:r>
              <a:rPr lang="en-GB" sz="1200" dirty="0">
                <a:solidFill>
                  <a:schemeClr val="tx1"/>
                </a:solidFill>
                <a:latin typeface="Verdana" panose="020B0604030504040204" pitchFamily="34" charset="0"/>
                <a:ea typeface="Verdana" panose="020B0604030504040204" pitchFamily="34" charset="0"/>
              </a:rPr>
              <a:t>Contrôle vocal</a:t>
            </a:r>
          </a:p>
          <a:p>
            <a:pPr marL="171450" indent="-171450">
              <a:lnSpc>
                <a:spcPct val="100000"/>
              </a:lnSpc>
              <a:buClrTx/>
              <a:buSzPct val="100000"/>
              <a:buFont typeface="Wingdings" panose="05000000000000000000" pitchFamily="2" charset="2"/>
              <a:buChar char="ü"/>
            </a:pPr>
            <a:r>
              <a:rPr lang="en-GB" sz="1200" dirty="0">
                <a:solidFill>
                  <a:schemeClr val="tx1"/>
                </a:solidFill>
                <a:latin typeface="Verdana" panose="020B0604030504040204" pitchFamily="34" charset="0"/>
                <a:ea typeface="Verdana" panose="020B0604030504040204" pitchFamily="34" charset="0"/>
              </a:rPr>
              <a:t>Durée du toucher…</a:t>
            </a:r>
          </a:p>
          <a:p>
            <a:endParaRPr lang="en-GB" sz="1400" dirty="0">
              <a:solidFill>
                <a:schemeClr val="tx1"/>
              </a:solidFill>
              <a:latin typeface="Verdana" panose="020B0604030504040204" pitchFamily="34" charset="0"/>
              <a:ea typeface="Verdana" panose="020B0604030504040204" pitchFamily="34" charset="0"/>
            </a:endParaRPr>
          </a:p>
          <a:p>
            <a:endParaRPr lang="en-GB" sz="1400" dirty="0">
              <a:solidFill>
                <a:schemeClr val="tx1"/>
              </a:solidFill>
              <a:latin typeface="Verdana" panose="020B0604030504040204" pitchFamily="34" charset="0"/>
              <a:ea typeface="Verdana" panose="020B0604030504040204" pitchFamily="34" charset="0"/>
            </a:endParaRPr>
          </a:p>
          <a:p>
            <a:endParaRPr lang="en-GB" sz="1400" dirty="0">
              <a:solidFill>
                <a:schemeClr val="tx1"/>
              </a:solidFill>
              <a:latin typeface="Verdana" panose="020B0604030504040204" pitchFamily="34" charset="0"/>
              <a:ea typeface="Verdana" panose="020B0604030504040204" pitchFamily="34" charset="0"/>
            </a:endParaRPr>
          </a:p>
          <a:p>
            <a:endParaRPr lang="en-GB" sz="1400" dirty="0">
              <a:solidFill>
                <a:schemeClr val="tx1"/>
              </a:solidFill>
              <a:latin typeface="Verdana" panose="020B0604030504040204" pitchFamily="34" charset="0"/>
              <a:ea typeface="Verdana" panose="020B0604030504040204" pitchFamily="34" charset="0"/>
            </a:endParaRPr>
          </a:p>
          <a:p>
            <a:endParaRPr lang="en-GB" sz="1400" dirty="0">
              <a:solidFill>
                <a:schemeClr val="tx1"/>
              </a:solidFill>
              <a:latin typeface="Verdana" panose="020B0604030504040204" pitchFamily="34" charset="0"/>
              <a:ea typeface="Verdana" panose="020B0604030504040204" pitchFamily="34" charset="0"/>
            </a:endParaRPr>
          </a:p>
          <a:p>
            <a:r>
              <a:rPr lang="en-GB" sz="1400" dirty="0">
                <a:solidFill>
                  <a:schemeClr val="tx1"/>
                </a:solidFill>
                <a:latin typeface="Verdana" panose="020B0604030504040204" pitchFamily="34" charset="0"/>
                <a:ea typeface="Verdana" panose="020B0604030504040204" pitchFamily="34" charset="0"/>
              </a:rPr>
              <a:t> </a:t>
            </a:r>
          </a:p>
          <a:p>
            <a:endParaRPr lang="en-GB" sz="1400" dirty="0">
              <a:solidFill>
                <a:schemeClr val="tx1"/>
              </a:solidFill>
              <a:latin typeface="Verdana" panose="020B0604030504040204" pitchFamily="34" charset="0"/>
              <a:ea typeface="Verdana" panose="020B0604030504040204" pitchFamily="34" charset="0"/>
            </a:endParaRPr>
          </a:p>
          <a:p>
            <a:endParaRPr lang="en-GB" sz="1400" dirty="0">
              <a:solidFill>
                <a:schemeClr val="tx1"/>
              </a:solidFill>
              <a:latin typeface="Verdana" panose="020B0604030504040204" pitchFamily="34" charset="0"/>
              <a:ea typeface="Verdana" panose="020B0604030504040204" pitchFamily="34" charset="0"/>
            </a:endParaRPr>
          </a:p>
          <a:p>
            <a:endParaRPr lang="en-GB" sz="1400" dirty="0">
              <a:solidFill>
                <a:schemeClr val="tx1"/>
              </a:solidFill>
              <a:latin typeface="Verdana" panose="020B0604030504040204" pitchFamily="34" charset="0"/>
              <a:ea typeface="Verdana" panose="020B0604030504040204" pitchFamily="34" charset="0"/>
            </a:endParaRPr>
          </a:p>
          <a:p>
            <a:endParaRPr lang="en-GB" sz="1400" dirty="0">
              <a:solidFill>
                <a:schemeClr val="tx1"/>
              </a:solidFill>
              <a:latin typeface="Verdana" panose="020B0604030504040204" pitchFamily="34" charset="0"/>
              <a:ea typeface="Verdana" panose="020B0604030504040204" pitchFamily="34" charset="0"/>
            </a:endParaRPr>
          </a:p>
          <a:p>
            <a:endParaRPr lang="en-GB" sz="1400" dirty="0">
              <a:solidFill>
                <a:schemeClr val="tx1"/>
              </a:solidFill>
              <a:latin typeface="Verdana" panose="020B0604030504040204" pitchFamily="34" charset="0"/>
              <a:ea typeface="Verdana" panose="020B0604030504040204" pitchFamily="34" charset="0"/>
            </a:endParaRPr>
          </a:p>
          <a:p>
            <a:endParaRPr lang="en-GB" sz="1400" dirty="0">
              <a:latin typeface="Verdana" panose="020B0604030504040204" pitchFamily="34" charset="0"/>
              <a:ea typeface="Verdana" panose="020B0604030504040204" pitchFamily="34" charset="0"/>
            </a:endParaRPr>
          </a:p>
          <a:p>
            <a:endParaRPr lang="en-GB" sz="1400" dirty="0">
              <a:latin typeface="Verdana" panose="020B0604030504040204" pitchFamily="34" charset="0"/>
              <a:ea typeface="Verdana" panose="020B0604030504040204" pitchFamily="34" charset="0"/>
            </a:endParaRPr>
          </a:p>
        </p:txBody>
      </p:sp>
      <p:pic>
        <p:nvPicPr>
          <p:cNvPr id="18" name="Image 17">
            <a:extLst>
              <a:ext uri="{FF2B5EF4-FFF2-40B4-BE49-F238E27FC236}">
                <a16:creationId xmlns:a16="http://schemas.microsoft.com/office/drawing/2014/main" id="{B0512BBE-14AB-9586-BFDD-10927BBD2769}"/>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8104" y="915566"/>
            <a:ext cx="1728192" cy="37444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56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3">
            <a:extLst>
              <a:ext uri="{FF2B5EF4-FFF2-40B4-BE49-F238E27FC236}">
                <a16:creationId xmlns:a16="http://schemas.microsoft.com/office/drawing/2014/main" id="{2462BBA8-C998-CB5B-E680-CE2FF34FE1ED}"/>
              </a:ext>
              <a:ext uri="{C183D7F6-B498-43B3-948B-1728B52AA6E4}">
                <adec:decorative xmlns:adec="http://schemas.microsoft.com/office/drawing/2017/decorative" val="0"/>
              </a:ext>
            </a:extLst>
          </p:cNvPr>
          <p:cNvSpPr>
            <a:spLocks noGrp="1"/>
          </p:cNvSpPr>
          <p:nvPr>
            <p:ph type="title"/>
          </p:nvPr>
        </p:nvSpPr>
        <p:spPr>
          <a:xfrm>
            <a:off x="314325" y="267494"/>
            <a:ext cx="5697835" cy="720080"/>
          </a:xfrm>
        </p:spPr>
        <p:txBody>
          <a:bodyPr/>
          <a:lstStyle/>
          <a:p>
            <a:r>
              <a:rPr lang="en-GB" sz="2800" dirty="0" err="1">
                <a:latin typeface="Verdana" panose="020B0604030504040204" pitchFamily="34" charset="0"/>
                <a:ea typeface="Verdana" panose="020B0604030504040204" pitchFamily="34" charset="0"/>
              </a:rPr>
              <a:t>Réglages</a:t>
            </a:r>
            <a:r>
              <a:rPr lang="en-GB" sz="2800" dirty="0">
                <a:latin typeface="Verdana" panose="020B0604030504040204" pitchFamily="34" charset="0"/>
                <a:ea typeface="Verdana" panose="020B0604030504040204" pitchFamily="34" charset="0"/>
              </a:rPr>
              <a:t> a11y - </a:t>
            </a:r>
            <a:r>
              <a:rPr lang="en-GB" sz="2800" dirty="0">
                <a:solidFill>
                  <a:schemeClr val="tx1"/>
                </a:solidFill>
                <a:latin typeface="Verdana" panose="020B0604030504040204" pitchFamily="34" charset="0"/>
                <a:ea typeface="Verdana" panose="020B0604030504040204" pitchFamily="34" charset="0"/>
              </a:rPr>
              <a:t>iOS</a:t>
            </a:r>
            <a:endParaRPr lang="en-GB" sz="2800" dirty="0">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07026933-DDF3-CBB3-FA38-7B073890E34F}"/>
              </a:ex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8666" y="771550"/>
            <a:ext cx="1778606" cy="38481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a:extLst>
              <a:ext uri="{FF2B5EF4-FFF2-40B4-BE49-F238E27FC236}">
                <a16:creationId xmlns:a16="http://schemas.microsoft.com/office/drawing/2014/main" id="{D46A6CBB-E061-1936-7793-2DC239528FE9}"/>
              </a:ext>
            </a:extLst>
          </p:cNvPr>
          <p:cNvSpPr txBox="1">
            <a:spLocks/>
          </p:cNvSpPr>
          <p:nvPr/>
        </p:nvSpPr>
        <p:spPr>
          <a:xfrm>
            <a:off x="314325" y="555526"/>
            <a:ext cx="4977755" cy="5832648"/>
          </a:xfrm>
          <a:prstGeom prst="rect">
            <a:avLst/>
          </a:prstGeom>
        </p:spPr>
        <p:txBody>
          <a:bodyPr vert="horz" lIns="0" tIns="0" rIns="0" bIns="0" rtlCol="0" anchor="t">
            <a:noAutofit/>
          </a:bodyPr>
          <a:lst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endParaRPr lang="en-GB" sz="1050" dirty="0">
              <a:solidFill>
                <a:schemeClr val="tx1"/>
              </a:solidFill>
              <a:latin typeface="Verdana" panose="020B0604030504040204" pitchFamily="34" charset="0"/>
              <a:ea typeface="Verdana" panose="020B0604030504040204" pitchFamily="34" charset="0"/>
            </a:endParaRPr>
          </a:p>
          <a:p>
            <a:pPr>
              <a:lnSpc>
                <a:spcPct val="100000"/>
              </a:lnSpc>
            </a:pPr>
            <a:r>
              <a:rPr lang="en-GB" dirty="0">
                <a:latin typeface="Verdana" panose="020B0604030504040204" pitchFamily="34" charset="0"/>
                <a:ea typeface="Verdana" panose="020B0604030504040204" pitchFamily="34" charset="0"/>
              </a:rPr>
              <a:t>Vision</a:t>
            </a:r>
          </a:p>
          <a:p>
            <a:pPr marL="171450" indent="-171450" defTabSz="361950">
              <a:lnSpc>
                <a:spcPct val="100000"/>
              </a:lnSpc>
              <a:buClrTx/>
              <a:buSzPct val="100000"/>
              <a:buFont typeface="Wingdings" panose="05000000000000000000" pitchFamily="2" charset="2"/>
              <a:buChar char="ü"/>
            </a:pPr>
            <a:r>
              <a:rPr lang="en-GB" sz="1100" dirty="0">
                <a:solidFill>
                  <a:schemeClr val="tx1"/>
                </a:solidFill>
                <a:latin typeface="Verdana" panose="020B0604030504040204" pitchFamily="34" charset="0"/>
                <a:ea typeface="Verdana" panose="020B0604030504040204" pitchFamily="34" charset="0"/>
              </a:rPr>
              <a:t>VoiceOver : lecteur d’écran pour mal-</a:t>
            </a:r>
            <a:r>
              <a:rPr lang="en-GB" sz="1100" dirty="0" err="1">
                <a:solidFill>
                  <a:schemeClr val="tx1"/>
                </a:solidFill>
                <a:latin typeface="Verdana" panose="020B0604030504040204" pitchFamily="34" charset="0"/>
                <a:ea typeface="Verdana" panose="020B0604030504040204" pitchFamily="34" charset="0"/>
              </a:rPr>
              <a:t>voyants</a:t>
            </a:r>
            <a:r>
              <a:rPr lang="en-GB" sz="1100" dirty="0">
                <a:solidFill>
                  <a:schemeClr val="tx1"/>
                </a:solidFill>
                <a:latin typeface="Verdana" panose="020B0604030504040204" pitchFamily="34" charset="0"/>
                <a:ea typeface="Verdana" panose="020B0604030504040204" pitchFamily="34" charset="0"/>
              </a:rPr>
              <a:t> ou non-voyants</a:t>
            </a:r>
          </a:p>
          <a:p>
            <a:pPr marL="171450" indent="-171450" defTabSz="361950">
              <a:lnSpc>
                <a:spcPct val="100000"/>
              </a:lnSpc>
              <a:buClrTx/>
              <a:buSzPct val="100000"/>
              <a:buFont typeface="Wingdings" panose="05000000000000000000" pitchFamily="2" charset="2"/>
              <a:buChar char="ü"/>
            </a:pPr>
            <a:r>
              <a:rPr lang="en-GB" sz="1100" dirty="0">
                <a:solidFill>
                  <a:schemeClr val="tx1"/>
                </a:solidFill>
                <a:latin typeface="Verdana" panose="020B0604030504040204" pitchFamily="34" charset="0"/>
                <a:ea typeface="Verdana" panose="020B0604030504040204" pitchFamily="34" charset="0"/>
              </a:rPr>
              <a:t>Zoom, Affichage et taille du texte (couleurs, </a:t>
            </a:r>
            <a:r>
              <a:rPr lang="en-GB" sz="1100" dirty="0" err="1">
                <a:solidFill>
                  <a:schemeClr val="tx1"/>
                </a:solidFill>
                <a:latin typeface="Verdana" panose="020B0604030504040204" pitchFamily="34" charset="0"/>
                <a:ea typeface="Verdana" panose="020B0604030504040204" pitchFamily="34" charset="0"/>
              </a:rPr>
              <a:t>contrastes</a:t>
            </a:r>
            <a:r>
              <a:rPr lang="en-GB" sz="1100" dirty="0">
                <a:solidFill>
                  <a:schemeClr val="tx1"/>
                </a:solidFill>
                <a:latin typeface="Verdana" panose="020B0604030504040204" pitchFamily="34" charset="0"/>
                <a:ea typeface="Verdana" panose="020B0604030504040204" pitchFamily="34" charset="0"/>
              </a:rPr>
              <a:t>, </a:t>
            </a:r>
            <a:r>
              <a:rPr lang="en-GB" sz="1100" dirty="0" err="1">
                <a:solidFill>
                  <a:schemeClr val="tx1"/>
                </a:solidFill>
                <a:latin typeface="Verdana" panose="020B0604030504040204" pitchFamily="34" charset="0"/>
                <a:ea typeface="Verdana" panose="020B0604030504040204" pitchFamily="34" charset="0"/>
              </a:rPr>
              <a:t>agrandissement</a:t>
            </a:r>
            <a:r>
              <a:rPr lang="en-GB" sz="1100" dirty="0">
                <a:solidFill>
                  <a:schemeClr val="tx1"/>
                </a:solidFill>
                <a:latin typeface="Verdana" panose="020B0604030504040204" pitchFamily="34" charset="0"/>
                <a:ea typeface="Verdana" panose="020B0604030504040204" pitchFamily="34" charset="0"/>
              </a:rPr>
              <a:t> …)</a:t>
            </a:r>
          </a:p>
          <a:p>
            <a:pPr marL="171450" indent="-171450" defTabSz="361950">
              <a:lnSpc>
                <a:spcPct val="100000"/>
              </a:lnSpc>
              <a:buClrTx/>
              <a:buSzPct val="100000"/>
              <a:buFont typeface="Wingdings" panose="05000000000000000000" pitchFamily="2" charset="2"/>
              <a:buChar char="ü"/>
            </a:pPr>
            <a:r>
              <a:rPr lang="en-GB" sz="1100" dirty="0">
                <a:solidFill>
                  <a:schemeClr val="tx1"/>
                </a:solidFill>
                <a:latin typeface="Verdana" panose="020B0604030504040204" pitchFamily="34" charset="0"/>
                <a:ea typeface="Verdana" panose="020B0604030504040204" pitchFamily="34" charset="0"/>
              </a:rPr>
              <a:t>Contenu énoncé : lecture d’une partie de la page, énoncé de la saisie au clavier</a:t>
            </a:r>
          </a:p>
          <a:p>
            <a:pPr>
              <a:lnSpc>
                <a:spcPct val="100000"/>
              </a:lnSpc>
            </a:pPr>
            <a:r>
              <a:rPr lang="en-GB" dirty="0">
                <a:latin typeface="Verdana" panose="020B0604030504040204" pitchFamily="34" charset="0"/>
                <a:ea typeface="Verdana" panose="020B0604030504040204" pitchFamily="34" charset="0"/>
              </a:rPr>
              <a:t>Physique et motricité</a:t>
            </a:r>
          </a:p>
          <a:p>
            <a:pPr marL="171450" indent="-171450" defTabSz="361950">
              <a:lnSpc>
                <a:spcPct val="100000"/>
              </a:lnSpc>
              <a:buClrTx/>
              <a:buSzPct val="100000"/>
              <a:buFont typeface="Wingdings" panose="05000000000000000000" pitchFamily="2" charset="2"/>
              <a:buChar char="ü"/>
            </a:pPr>
            <a:r>
              <a:rPr lang="en-GB" sz="1100" dirty="0">
                <a:solidFill>
                  <a:schemeClr val="tx1"/>
                </a:solidFill>
                <a:latin typeface="Verdana" panose="020B0604030504040204" pitchFamily="34" charset="0"/>
                <a:ea typeface="Verdana" panose="020B0604030504040204" pitchFamily="34" charset="0"/>
              </a:rPr>
              <a:t>Toucher : durée du toucher, </a:t>
            </a:r>
            <a:r>
              <a:rPr lang="en-GB" sz="1100" dirty="0" err="1">
                <a:solidFill>
                  <a:schemeClr val="tx1"/>
                </a:solidFill>
                <a:latin typeface="Verdana" panose="020B0604030504040204" pitchFamily="34" charset="0"/>
                <a:ea typeface="Verdana" panose="020B0604030504040204" pitchFamily="34" charset="0"/>
              </a:rPr>
              <a:t>ajustement</a:t>
            </a:r>
            <a:r>
              <a:rPr lang="en-GB" sz="1100" dirty="0">
                <a:solidFill>
                  <a:schemeClr val="tx1"/>
                </a:solidFill>
                <a:latin typeface="Verdana" panose="020B0604030504040204" pitchFamily="34" charset="0"/>
                <a:ea typeface="Verdana" panose="020B0604030504040204" pitchFamily="34" charset="0"/>
              </a:rPr>
              <a:t> pression…</a:t>
            </a:r>
          </a:p>
          <a:p>
            <a:pPr marL="171450" indent="-171450" defTabSz="361950">
              <a:lnSpc>
                <a:spcPct val="100000"/>
              </a:lnSpc>
              <a:buClrTx/>
              <a:buSzPct val="100000"/>
              <a:buFont typeface="Wingdings" panose="05000000000000000000" pitchFamily="2" charset="2"/>
              <a:buChar char="ü"/>
            </a:pPr>
            <a:r>
              <a:rPr lang="en-GB" sz="1100" dirty="0">
                <a:solidFill>
                  <a:schemeClr val="tx1"/>
                </a:solidFill>
                <a:latin typeface="Verdana" panose="020B0604030504040204" pitchFamily="34" charset="0"/>
                <a:ea typeface="Verdana" panose="020B0604030504040204" pitchFamily="34" charset="0"/>
              </a:rPr>
              <a:t>Contrôle de sélection : pour </a:t>
            </a:r>
            <a:r>
              <a:rPr lang="fr-FR" sz="1100" dirty="0">
                <a:solidFill>
                  <a:schemeClr val="tx1"/>
                </a:solidFill>
                <a:latin typeface="Verdana" panose="020B0604030504040204" pitchFamily="34" charset="0"/>
                <a:ea typeface="Verdana" panose="020B0604030504040204" pitchFamily="34" charset="0"/>
              </a:rPr>
              <a:t>l’usage</a:t>
            </a:r>
            <a:r>
              <a:rPr lang="en-GB" sz="1100" dirty="0">
                <a:solidFill>
                  <a:schemeClr val="tx1"/>
                </a:solidFill>
                <a:latin typeface="Verdana" panose="020B0604030504040204" pitchFamily="34" charset="0"/>
                <a:ea typeface="Verdana" panose="020B0604030504040204" pitchFamily="34" charset="0"/>
              </a:rPr>
              <a:t> avec un accessoire type joystick ou bouton poussoir, </a:t>
            </a:r>
            <a:r>
              <a:rPr lang="en-GB" sz="1100" dirty="0" err="1">
                <a:solidFill>
                  <a:schemeClr val="tx1"/>
                </a:solidFill>
                <a:latin typeface="Verdana" panose="020B0604030504040204" pitchFamily="34" charset="0"/>
                <a:ea typeface="Verdana" panose="020B0604030504040204" pitchFamily="34" charset="0"/>
              </a:rPr>
              <a:t>contrôle</a:t>
            </a:r>
            <a:r>
              <a:rPr lang="en-GB" sz="1100" dirty="0">
                <a:solidFill>
                  <a:schemeClr val="tx1"/>
                </a:solidFill>
                <a:latin typeface="Verdana" panose="020B0604030504040204" pitchFamily="34" charset="0"/>
                <a:ea typeface="Verdana" panose="020B0604030504040204" pitchFamily="34" charset="0"/>
              </a:rPr>
              <a:t> par </a:t>
            </a:r>
            <a:r>
              <a:rPr lang="en-GB" sz="1100" dirty="0" err="1">
                <a:solidFill>
                  <a:schemeClr val="tx1"/>
                </a:solidFill>
                <a:latin typeface="Verdana" panose="020B0604030504040204" pitchFamily="34" charset="0"/>
                <a:ea typeface="Verdana" panose="020B0604030504040204" pitchFamily="34" charset="0"/>
              </a:rPr>
              <a:t>mouvements</a:t>
            </a:r>
            <a:r>
              <a:rPr lang="en-GB" sz="1100" dirty="0">
                <a:solidFill>
                  <a:schemeClr val="tx1"/>
                </a:solidFill>
                <a:latin typeface="Verdana" panose="020B0604030504040204" pitchFamily="34" charset="0"/>
                <a:ea typeface="Verdana" panose="020B0604030504040204" pitchFamily="34" charset="0"/>
              </a:rPr>
              <a:t> de la tête</a:t>
            </a:r>
          </a:p>
          <a:p>
            <a:pPr marL="171450" indent="-171450" defTabSz="361950">
              <a:lnSpc>
                <a:spcPct val="100000"/>
              </a:lnSpc>
              <a:buClrTx/>
              <a:buSzPct val="100000"/>
              <a:buFont typeface="Wingdings" panose="05000000000000000000" pitchFamily="2" charset="2"/>
              <a:buChar char="ü"/>
            </a:pPr>
            <a:r>
              <a:rPr lang="en-GB" sz="1100" dirty="0">
                <a:solidFill>
                  <a:schemeClr val="tx1"/>
                </a:solidFill>
                <a:latin typeface="Verdana" panose="020B0604030504040204" pitchFamily="34" charset="0"/>
                <a:ea typeface="Verdana" panose="020B0604030504040204" pitchFamily="34" charset="0"/>
              </a:rPr>
              <a:t> Contrôle vocal </a:t>
            </a:r>
          </a:p>
          <a:p>
            <a:pPr defTabSz="361950">
              <a:lnSpc>
                <a:spcPct val="100000"/>
              </a:lnSpc>
              <a:buClrTx/>
              <a:buSzPct val="100000"/>
            </a:pPr>
            <a:r>
              <a:rPr lang="en-GB" dirty="0">
                <a:latin typeface="Verdana" panose="020B0604030504040204" pitchFamily="34" charset="0"/>
                <a:ea typeface="Verdana" panose="020B0604030504040204" pitchFamily="34" charset="0"/>
              </a:rPr>
              <a:t>Audition</a:t>
            </a:r>
          </a:p>
          <a:p>
            <a:pPr marL="171450" lvl="1" indent="-171450" defTabSz="361950">
              <a:lnSpc>
                <a:spcPct val="100000"/>
              </a:lnSpc>
              <a:buClrTx/>
              <a:buSzPct val="100000"/>
              <a:buFont typeface="Wingdings" panose="05000000000000000000" pitchFamily="2" charset="2"/>
              <a:buChar char="ü"/>
            </a:pPr>
            <a:r>
              <a:rPr lang="en-GB" sz="1100" dirty="0">
                <a:latin typeface="Verdana" panose="020B0604030504040204" pitchFamily="34" charset="0"/>
                <a:ea typeface="Verdana" panose="020B0604030504040204" pitchFamily="34" charset="0"/>
              </a:rPr>
              <a:t>Connexion </a:t>
            </a:r>
            <a:r>
              <a:rPr lang="en-GB" sz="1100" dirty="0" err="1">
                <a:latin typeface="Verdana" panose="020B0604030504040204" pitchFamily="34" charset="0"/>
                <a:ea typeface="Verdana" panose="020B0604030504040204" pitchFamily="34" charset="0"/>
              </a:rPr>
              <a:t>appareils</a:t>
            </a:r>
            <a:r>
              <a:rPr lang="en-GB" sz="1100" dirty="0">
                <a:latin typeface="Verdana" panose="020B0604030504040204" pitchFamily="34" charset="0"/>
                <a:ea typeface="Verdana" panose="020B0604030504040204" pitchFamily="34" charset="0"/>
              </a:rPr>
              <a:t> </a:t>
            </a:r>
            <a:r>
              <a:rPr lang="en-GB" sz="1100" dirty="0" err="1">
                <a:latin typeface="Verdana" panose="020B0604030504040204" pitchFamily="34" charset="0"/>
                <a:ea typeface="Verdana" panose="020B0604030504040204" pitchFamily="34" charset="0"/>
              </a:rPr>
              <a:t>auditifs</a:t>
            </a:r>
            <a:endParaRPr lang="en-GB" sz="1100" dirty="0">
              <a:latin typeface="Verdana" panose="020B0604030504040204" pitchFamily="34" charset="0"/>
              <a:ea typeface="Verdana" panose="020B0604030504040204" pitchFamily="34" charset="0"/>
            </a:endParaRPr>
          </a:p>
          <a:p>
            <a:pPr marL="171450" lvl="1" indent="-171450" defTabSz="361950">
              <a:lnSpc>
                <a:spcPct val="100000"/>
              </a:lnSpc>
              <a:buClrTx/>
              <a:buSzPct val="100000"/>
              <a:buFont typeface="Wingdings" panose="05000000000000000000" pitchFamily="2" charset="2"/>
              <a:buChar char="ü"/>
            </a:pPr>
            <a:r>
              <a:rPr lang="en-GB" sz="1100" dirty="0">
                <a:solidFill>
                  <a:schemeClr val="tx1"/>
                </a:solidFill>
                <a:latin typeface="Verdana" panose="020B0604030504040204" pitchFamily="34" charset="0"/>
                <a:ea typeface="Verdana" panose="020B0604030504040204" pitchFamily="34" charset="0"/>
              </a:rPr>
              <a:t>Reconnaissance de</a:t>
            </a:r>
            <a:r>
              <a:rPr lang="en-GB" sz="1100" dirty="0">
                <a:latin typeface="Verdana" panose="020B0604030504040204" pitchFamily="34" charset="0"/>
                <a:ea typeface="Verdana" panose="020B0604030504040204" pitchFamily="34" charset="0"/>
              </a:rPr>
              <a:t>s sons</a:t>
            </a:r>
          </a:p>
          <a:p>
            <a:pPr marL="171450" lvl="1" indent="-171450" defTabSz="361950">
              <a:lnSpc>
                <a:spcPct val="100000"/>
              </a:lnSpc>
              <a:buClrTx/>
              <a:buSzPct val="100000"/>
              <a:buFont typeface="Wingdings" panose="05000000000000000000" pitchFamily="2" charset="2"/>
              <a:buChar char="ü"/>
            </a:pPr>
            <a:r>
              <a:rPr lang="en-GB" sz="1100" dirty="0" err="1">
                <a:solidFill>
                  <a:schemeClr val="tx1"/>
                </a:solidFill>
                <a:latin typeface="Verdana" panose="020B0604030504040204" pitchFamily="34" charset="0"/>
                <a:ea typeface="Verdana" panose="020B0604030504040204" pitchFamily="34" charset="0"/>
              </a:rPr>
              <a:t>Filtrage</a:t>
            </a:r>
            <a:r>
              <a:rPr lang="en-GB" sz="1100" dirty="0">
                <a:solidFill>
                  <a:schemeClr val="tx1"/>
                </a:solidFill>
                <a:latin typeface="Verdana" panose="020B0604030504040204" pitchFamily="34" charset="0"/>
                <a:ea typeface="Verdana" panose="020B0604030504040204" pitchFamily="34" charset="0"/>
              </a:rPr>
              <a:t> de bruits </a:t>
            </a:r>
            <a:r>
              <a:rPr lang="en-GB" sz="1100" dirty="0" err="1">
                <a:solidFill>
                  <a:schemeClr val="tx1"/>
                </a:solidFill>
                <a:latin typeface="Verdana" panose="020B0604030504040204" pitchFamily="34" charset="0"/>
                <a:ea typeface="Verdana" panose="020B0604030504040204" pitchFamily="34" charset="0"/>
              </a:rPr>
              <a:t>ambiants</a:t>
            </a:r>
            <a:endParaRPr lang="en-GB" sz="1100" dirty="0">
              <a:latin typeface="Verdana" panose="020B0604030504040204" pitchFamily="34" charset="0"/>
              <a:ea typeface="Verdana" panose="020B0604030504040204" pitchFamily="34" charset="0"/>
            </a:endParaRPr>
          </a:p>
          <a:p>
            <a:pPr marL="171450" lvl="1" indent="-171450" defTabSz="361950">
              <a:lnSpc>
                <a:spcPct val="100000"/>
              </a:lnSpc>
              <a:buClrTx/>
              <a:buSzPct val="100000"/>
              <a:buFont typeface="Wingdings" panose="05000000000000000000" pitchFamily="2" charset="2"/>
              <a:buChar char="ü"/>
            </a:pPr>
            <a:r>
              <a:rPr lang="en-GB" sz="1100" dirty="0">
                <a:solidFill>
                  <a:schemeClr val="tx1"/>
                </a:solidFill>
                <a:latin typeface="Verdana" panose="020B0604030504040204" pitchFamily="34" charset="0"/>
                <a:ea typeface="Verdana" panose="020B0604030504040204" pitchFamily="34" charset="0"/>
              </a:rPr>
              <a:t>Flash LED pour </a:t>
            </a:r>
            <a:r>
              <a:rPr lang="en-GB" sz="1100" dirty="0" err="1">
                <a:solidFill>
                  <a:schemeClr val="tx1"/>
                </a:solidFill>
                <a:latin typeface="Verdana" panose="020B0604030504040204" pitchFamily="34" charset="0"/>
                <a:ea typeface="Verdana" panose="020B0604030504040204" pitchFamily="34" charset="0"/>
              </a:rPr>
              <a:t>alertes</a:t>
            </a:r>
            <a:endParaRPr lang="en-GB" sz="1100" dirty="0">
              <a:latin typeface="Verdana" panose="020B0604030504040204" pitchFamily="34" charset="0"/>
              <a:ea typeface="Verdana" panose="020B0604030504040204" pitchFamily="34" charset="0"/>
            </a:endParaRPr>
          </a:p>
          <a:p>
            <a:endParaRPr lang="en-GB" sz="11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5386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1.5 L’adaptation à la taille de la fenêtre (responsive web design)</a:t>
            </a:r>
          </a:p>
        </p:txBody>
      </p:sp>
      <p:sp>
        <p:nvSpPr>
          <p:cNvPr id="7" name="Espace réservé du contenu 6"/>
          <p:cNvSpPr>
            <a:spLocks noGrp="1"/>
          </p:cNvSpPr>
          <p:nvPr>
            <p:ph idx="1"/>
          </p:nvPr>
        </p:nvSpPr>
        <p:spPr>
          <a:xfrm>
            <a:off x="339726" y="915566"/>
            <a:ext cx="8470899" cy="3165475"/>
          </a:xfrm>
        </p:spPr>
        <p:txBody>
          <a:bodyPr/>
          <a:lstStyle/>
          <a:p>
            <a:pPr>
              <a:spcBef>
                <a:spcPts val="300"/>
              </a:spcBef>
              <a:spcAft>
                <a:spcPts val="300"/>
              </a:spcAft>
            </a:pPr>
            <a:r>
              <a:rPr lang="fr-FR" b="1" dirty="0">
                <a:solidFill>
                  <a:schemeClr val="tx1"/>
                </a:solidFill>
                <a:latin typeface="Arial" panose="020B0604020202020204" pitchFamily="34" charset="0"/>
                <a:ea typeface="Times New Roman"/>
                <a:cs typeface="Arial" panose="020B0604020202020204" pitchFamily="34" charset="0"/>
              </a:rPr>
              <a:t>Description :</a:t>
            </a:r>
          </a:p>
          <a:p>
            <a:pPr>
              <a:spcBef>
                <a:spcPts val="300"/>
              </a:spcBef>
              <a:spcAft>
                <a:spcPts val="300"/>
              </a:spcAft>
            </a:pPr>
            <a:endParaRPr lang="fr-FR" dirty="0">
              <a:solidFill>
                <a:schemeClr val="tx1"/>
              </a:solidFill>
              <a:latin typeface="Arial" panose="020B0604020202020204" pitchFamily="34" charset="0"/>
              <a:ea typeface="Times New Roman"/>
              <a:cs typeface="Arial" panose="020B0604020202020204" pitchFamily="34" charset="0"/>
            </a:endParaRPr>
          </a:p>
          <a:p>
            <a:pPr>
              <a:spcBef>
                <a:spcPts val="300"/>
              </a:spcBef>
              <a:spcAft>
                <a:spcPts val="300"/>
              </a:spcAft>
            </a:pPr>
            <a:r>
              <a:rPr lang="fr-FR" dirty="0">
                <a:solidFill>
                  <a:schemeClr val="tx1"/>
                </a:solidFill>
                <a:latin typeface="Arial" panose="020B0604020202020204" pitchFamily="34" charset="0"/>
                <a:ea typeface="Times New Roman"/>
                <a:cs typeface="Arial" panose="020B0604020202020204" pitchFamily="34" charset="0"/>
              </a:rPr>
              <a:t>Il faut s'assurer de faire du contenu web adaptatif (responsive web design) donc vérifier sur plusieurs largeurs d’écran que tout s’adapte bien (un seule barre de scroll).</a:t>
            </a:r>
          </a:p>
          <a:p>
            <a:pPr>
              <a:spcBef>
                <a:spcPts val="300"/>
              </a:spcBef>
              <a:spcAft>
                <a:spcPts val="300"/>
              </a:spcAft>
            </a:pPr>
            <a:endParaRPr lang="fr-FR" dirty="0">
              <a:solidFill>
                <a:schemeClr val="tx1"/>
              </a:solidFill>
              <a:latin typeface="Arial" panose="020B0604020202020204" pitchFamily="34" charset="0"/>
              <a:ea typeface="Times New Roman"/>
              <a:cs typeface="Arial" panose="020B0604020202020204" pitchFamily="34" charset="0"/>
            </a:endParaRPr>
          </a:p>
          <a:p>
            <a:pPr>
              <a:spcBef>
                <a:spcPts val="300"/>
              </a:spcBef>
              <a:spcAft>
                <a:spcPts val="300"/>
              </a:spcAft>
            </a:pPr>
            <a:r>
              <a:rPr lang="fr-FR" dirty="0">
                <a:solidFill>
                  <a:schemeClr val="tx1"/>
                </a:solidFill>
                <a:latin typeface="Arial" panose="020B0604020202020204" pitchFamily="34" charset="0"/>
                <a:ea typeface="Times New Roman"/>
                <a:cs typeface="Arial" panose="020B0604020202020204" pitchFamily="34" charset="0"/>
              </a:rPr>
              <a:t>Par ailleurs, certains choix de design peuvent ou non faciliter la mise en place de ce critère lors du développement, il est donc important d’y réfléchir dès le départ.</a:t>
            </a:r>
          </a:p>
          <a:p>
            <a:pPr>
              <a:spcBef>
                <a:spcPts val="300"/>
              </a:spcBef>
              <a:spcAft>
                <a:spcPts val="300"/>
              </a:spcAft>
            </a:pPr>
            <a:endParaRPr lang="fr-FR" dirty="0">
              <a:solidFill>
                <a:schemeClr val="tx1"/>
              </a:solidFill>
              <a:latin typeface="Arial" panose="020B0604020202020204" pitchFamily="34" charset="0"/>
              <a:cs typeface="Arial" panose="020B0604020202020204" pitchFamily="34" charset="0"/>
            </a:endParaRPr>
          </a:p>
          <a:p>
            <a:pPr marL="285750" indent="-285750">
              <a:buClr>
                <a:schemeClr val="bg2"/>
              </a:buClr>
              <a:buSzPct val="125000"/>
              <a:buFont typeface="Wingdings" panose="05000000000000000000" pitchFamily="2" charset="2"/>
              <a:buChar char="q"/>
            </a:pPr>
            <a:r>
              <a:rPr lang="fr-FR" dirty="0"/>
              <a:t>Outil</a:t>
            </a:r>
          </a:p>
          <a:p>
            <a:pPr>
              <a:buClr>
                <a:schemeClr val="bg2"/>
              </a:buClr>
              <a:buSzPct val="125000"/>
            </a:pPr>
            <a:r>
              <a:rPr lang="fr-FR" dirty="0">
                <a:solidFill>
                  <a:schemeClr val="tx1"/>
                </a:solidFill>
              </a:rPr>
              <a:t>Outil de développement (web) du navigateur		Chrome</a:t>
            </a:r>
          </a:p>
          <a:p>
            <a:pPr>
              <a:buClr>
                <a:schemeClr val="bg2"/>
              </a:buClr>
              <a:buSzPct val="125000"/>
            </a:pPr>
            <a:endParaRPr lang="fr-FR" dirty="0">
              <a:solidFill>
                <a:schemeClr val="tx1"/>
              </a:solidFill>
            </a:endParaRPr>
          </a:p>
          <a:p>
            <a:pPr>
              <a:buClr>
                <a:schemeClr val="bg2"/>
              </a:buClr>
              <a:buSzPct val="125000"/>
            </a:pPr>
            <a:endParaRPr lang="fr-FR" dirty="0">
              <a:solidFill>
                <a:schemeClr val="tx1"/>
              </a:solidFill>
            </a:endParaRPr>
          </a:p>
          <a:p>
            <a:pPr>
              <a:buClr>
                <a:schemeClr val="bg2"/>
              </a:buClr>
              <a:buSzPct val="125000"/>
            </a:pPr>
            <a:r>
              <a:rPr lang="fr-FR" dirty="0">
                <a:solidFill>
                  <a:schemeClr val="tx1"/>
                </a:solidFill>
              </a:rPr>
              <a:t>Firefox</a:t>
            </a:r>
          </a:p>
          <a:p>
            <a:pPr>
              <a:spcBef>
                <a:spcPts val="300"/>
              </a:spcBef>
              <a:spcAft>
                <a:spcPts val="300"/>
              </a:spcAft>
            </a:pPr>
            <a:endParaRPr lang="fr-FR" dirty="0">
              <a:solidFill>
                <a:schemeClr val="tx1"/>
              </a:solidFill>
              <a:latin typeface="Arial" panose="020B0604020202020204" pitchFamily="34" charset="0"/>
              <a:cs typeface="Arial" panose="020B0604020202020204" pitchFamily="34" charset="0"/>
            </a:endParaRPr>
          </a:p>
        </p:txBody>
      </p:sp>
      <p:pic>
        <p:nvPicPr>
          <p:cNvPr id="3" name="Image 2">
            <a:extLst>
              <a:ext uri="{FF2B5EF4-FFF2-40B4-BE49-F238E27FC236}">
                <a16:creationId xmlns:a16="http://schemas.microsoft.com/office/drawing/2014/main" id="{C435F202-2512-A09E-1DE5-22B652084836}"/>
              </a:ext>
            </a:extLst>
          </p:cNvPr>
          <p:cNvPicPr>
            <a:picLocks noChangeAspect="1"/>
          </p:cNvPicPr>
          <p:nvPr/>
        </p:nvPicPr>
        <p:blipFill rotWithShape="1">
          <a:blip r:embed="rId2"/>
          <a:srcRect r="50000" b="17801"/>
          <a:stretch/>
        </p:blipFill>
        <p:spPr>
          <a:xfrm>
            <a:off x="5796136" y="2427734"/>
            <a:ext cx="2781037" cy="2571750"/>
          </a:xfrm>
          <a:prstGeom prst="rect">
            <a:avLst/>
          </a:prstGeom>
        </p:spPr>
      </p:pic>
      <p:sp>
        <p:nvSpPr>
          <p:cNvPr id="4" name="Rectangle 3">
            <a:extLst>
              <a:ext uri="{FF2B5EF4-FFF2-40B4-BE49-F238E27FC236}">
                <a16:creationId xmlns:a16="http://schemas.microsoft.com/office/drawing/2014/main" id="{1C527B8F-9321-141D-BA98-0ED7369535B0}"/>
              </a:ext>
            </a:extLst>
          </p:cNvPr>
          <p:cNvSpPr/>
          <p:nvPr/>
        </p:nvSpPr>
        <p:spPr>
          <a:xfrm>
            <a:off x="5868144" y="4227934"/>
            <a:ext cx="144016" cy="24246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BD53BC36-80B0-7DC9-420A-39D7BA9D2942}"/>
              </a:ext>
            </a:extLst>
          </p:cNvPr>
          <p:cNvPicPr>
            <a:picLocks noChangeAspect="1"/>
          </p:cNvPicPr>
          <p:nvPr/>
        </p:nvPicPr>
        <p:blipFill rotWithShape="1">
          <a:blip r:embed="rId3"/>
          <a:srcRect t="20656"/>
          <a:stretch/>
        </p:blipFill>
        <p:spPr>
          <a:xfrm>
            <a:off x="1282181" y="3470300"/>
            <a:ext cx="3395114" cy="1515267"/>
          </a:xfrm>
          <a:prstGeom prst="rect">
            <a:avLst/>
          </a:prstGeom>
        </p:spPr>
      </p:pic>
      <p:sp>
        <p:nvSpPr>
          <p:cNvPr id="9" name="Rectangle 8">
            <a:extLst>
              <a:ext uri="{FF2B5EF4-FFF2-40B4-BE49-F238E27FC236}">
                <a16:creationId xmlns:a16="http://schemas.microsoft.com/office/drawing/2014/main" id="{D1F0DD36-66B9-7158-A66D-9900C67C217D}"/>
              </a:ext>
            </a:extLst>
          </p:cNvPr>
          <p:cNvSpPr/>
          <p:nvPr/>
        </p:nvSpPr>
        <p:spPr>
          <a:xfrm>
            <a:off x="4499992" y="4056722"/>
            <a:ext cx="144016" cy="24246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3538642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1.6 Les éléments de formulaire</a:t>
            </a:r>
          </a:p>
        </p:txBody>
      </p:sp>
      <p:sp>
        <p:nvSpPr>
          <p:cNvPr id="7" name="Espace réservé du contenu 6"/>
          <p:cNvSpPr>
            <a:spLocks noGrp="1"/>
          </p:cNvSpPr>
          <p:nvPr>
            <p:ph idx="1"/>
          </p:nvPr>
        </p:nvSpPr>
        <p:spPr>
          <a:xfrm>
            <a:off x="339726" y="843558"/>
            <a:ext cx="8470899" cy="3165475"/>
          </a:xfrm>
        </p:spPr>
        <p:txBody>
          <a:bodyPr/>
          <a:lstStyle/>
          <a:p>
            <a:pPr>
              <a:spcBef>
                <a:spcPts val="300"/>
              </a:spcBef>
              <a:spcAft>
                <a:spcPts val="300"/>
              </a:spcAft>
            </a:pPr>
            <a:r>
              <a:rPr lang="fr-FR" b="1" dirty="0">
                <a:solidFill>
                  <a:schemeClr val="tx1"/>
                </a:solidFill>
                <a:latin typeface="Arial" panose="020B0604020202020204" pitchFamily="34" charset="0"/>
                <a:ea typeface="Times New Roman"/>
                <a:cs typeface="Arial" panose="020B0604020202020204" pitchFamily="34" charset="0"/>
              </a:rPr>
              <a:t>Description :</a:t>
            </a:r>
          </a:p>
          <a:p>
            <a:pPr>
              <a:spcBef>
                <a:spcPts val="300"/>
              </a:spcBef>
              <a:spcAft>
                <a:spcPts val="300"/>
              </a:spcAft>
            </a:pPr>
            <a:endParaRPr lang="fr-FR" dirty="0">
              <a:solidFill>
                <a:schemeClr val="tx1"/>
              </a:solidFill>
              <a:latin typeface="Arial" panose="020B0604020202020204" pitchFamily="34" charset="0"/>
              <a:ea typeface="Times New Roman"/>
              <a:cs typeface="Arial" panose="020B0604020202020204" pitchFamily="34" charset="0"/>
            </a:endParaRPr>
          </a:p>
          <a:p>
            <a:pPr>
              <a:spcBef>
                <a:spcPts val="300"/>
              </a:spcBef>
              <a:spcAft>
                <a:spcPts val="300"/>
              </a:spcAft>
            </a:pPr>
            <a:endParaRPr lang="fr-FR" dirty="0">
              <a:solidFill>
                <a:schemeClr val="tx1"/>
              </a:solidFill>
              <a:latin typeface="Arial" panose="020B0604020202020204" pitchFamily="34" charset="0"/>
              <a:ea typeface="Times New Roman"/>
              <a:cs typeface="Arial" panose="020B0604020202020204" pitchFamily="34" charset="0"/>
            </a:endParaRPr>
          </a:p>
          <a:p>
            <a:pPr>
              <a:spcBef>
                <a:spcPts val="300"/>
              </a:spcBef>
              <a:spcAft>
                <a:spcPts val="300"/>
              </a:spcAft>
            </a:pPr>
            <a:r>
              <a:rPr lang="fr-FR" dirty="0">
                <a:solidFill>
                  <a:schemeClr val="tx1"/>
                </a:solidFill>
                <a:latin typeface="Arial" panose="020B0604020202020204" pitchFamily="34" charset="0"/>
                <a:ea typeface="Times New Roman"/>
                <a:cs typeface="Arial" panose="020B0604020202020204" pitchFamily="34" charset="0"/>
              </a:rPr>
              <a:t>Chaque champ de formulaire doit être accompagné d’un libellé (ou d'instructions) permettant d’identifier le rôle du champ, le type de donnée et le format attendu. Ce libellé doit être proche visuellement du champ afin que l'utilisateur fasse facilement le lien entre eux (notamment pour les utilisateurs de zoom, de loupe logicielle, voire sur mobile).</a:t>
            </a:r>
          </a:p>
          <a:p>
            <a:pPr>
              <a:spcBef>
                <a:spcPts val="300"/>
              </a:spcBef>
              <a:spcAft>
                <a:spcPts val="300"/>
              </a:spcAft>
            </a:pPr>
            <a:endParaRPr lang="fr-FR" dirty="0">
              <a:solidFill>
                <a:schemeClr val="tx1"/>
              </a:solidFill>
              <a:latin typeface="Arial" panose="020B0604020202020204" pitchFamily="34" charset="0"/>
              <a:ea typeface="Times New Roman"/>
              <a:cs typeface="Arial" panose="020B0604020202020204" pitchFamily="34" charset="0"/>
            </a:endParaRPr>
          </a:p>
          <a:p>
            <a:pPr>
              <a:spcBef>
                <a:spcPts val="300"/>
              </a:spcBef>
              <a:spcAft>
                <a:spcPts val="300"/>
              </a:spcAft>
            </a:pPr>
            <a:r>
              <a:rPr lang="fr-FR" dirty="0">
                <a:solidFill>
                  <a:schemeClr val="tx1"/>
                </a:solidFill>
                <a:latin typeface="Arial" panose="020B0604020202020204" pitchFamily="34" charset="0"/>
                <a:ea typeface="Times New Roman"/>
                <a:cs typeface="Arial" panose="020B0604020202020204" pitchFamily="34" charset="0"/>
              </a:rPr>
              <a:t>Les champs en erreur doivent pouvoir être identifiés, le message d’erreur doit être explicite et, si besoin, il faut suggérer une correction. Ceci s’applique aux champs de saisie, mais également aux autres types de champs (liste déroulante, bouton radio, case à cocher…).</a:t>
            </a:r>
          </a:p>
          <a:p>
            <a:pPr>
              <a:spcBef>
                <a:spcPts val="300"/>
              </a:spcBef>
              <a:spcAft>
                <a:spcPts val="300"/>
              </a:spcAft>
            </a:pPr>
            <a:endParaRPr lang="fr-FR" dirty="0">
              <a:solidFill>
                <a:schemeClr val="tx1"/>
              </a:solidFill>
              <a:latin typeface="Arial" panose="020B0604020202020204" pitchFamily="34" charset="0"/>
              <a:cs typeface="Arial" panose="020B0604020202020204" pitchFamily="34" charset="0"/>
            </a:endParaRPr>
          </a:p>
          <a:p>
            <a:pPr>
              <a:spcBef>
                <a:spcPts val="300"/>
              </a:spcBef>
              <a:spcAft>
                <a:spcPts val="300"/>
              </a:spcAft>
            </a:pPr>
            <a:r>
              <a:rPr lang="fr-FR" dirty="0">
                <a:solidFill>
                  <a:schemeClr val="tx1"/>
                </a:solidFill>
                <a:latin typeface="Arial" panose="020B0604020202020204" pitchFamily="34" charset="0"/>
                <a:cs typeface="Arial" panose="020B0604020202020204" pitchFamily="34" charset="0"/>
              </a:rPr>
              <a:t>Pour s’assurer de la liaison programmatique (dans le code) d’une étiquette et son champ, lorsque </a:t>
            </a:r>
            <a:r>
              <a:rPr lang="fr-FR">
                <a:solidFill>
                  <a:schemeClr val="tx1"/>
                </a:solidFill>
                <a:latin typeface="Arial" panose="020B0604020202020204" pitchFamily="34" charset="0"/>
                <a:cs typeface="Arial" panose="020B0604020202020204" pitchFamily="34" charset="0"/>
              </a:rPr>
              <a:t>l’on clique </a:t>
            </a:r>
            <a:r>
              <a:rPr lang="fr-FR" dirty="0">
                <a:solidFill>
                  <a:schemeClr val="tx1"/>
                </a:solidFill>
                <a:latin typeface="Arial" panose="020B0604020202020204" pitchFamily="34" charset="0"/>
                <a:cs typeface="Arial" panose="020B0604020202020204" pitchFamily="34" charset="0"/>
              </a:rPr>
              <a:t>sur l’étiquette, le champ devient actif (le curseur vertical clignotant). Si ce n’est pas le cas, c’est inaccessible, en particulier, pour les utilisateurs de lecteur d’écran.</a:t>
            </a:r>
          </a:p>
        </p:txBody>
      </p:sp>
    </p:spTree>
    <p:extLst>
      <p:ext uri="{BB962C8B-B14F-4D97-AF65-F5344CB8AC3E}">
        <p14:creationId xmlns:p14="http://schemas.microsoft.com/office/powerpoint/2010/main" val="271090002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sz="1800" dirty="0"/>
              <a:t>1.6 Les éléments de formulaire : faciliter le remplissage des formulaires</a:t>
            </a:r>
          </a:p>
        </p:txBody>
      </p:sp>
      <p:sp>
        <p:nvSpPr>
          <p:cNvPr id="4" name="Espace réservé du contenu 3"/>
          <p:cNvSpPr>
            <a:spLocks noGrp="1"/>
          </p:cNvSpPr>
          <p:nvPr>
            <p:ph idx="1"/>
          </p:nvPr>
        </p:nvSpPr>
        <p:spPr>
          <a:xfrm>
            <a:off x="339726" y="1304924"/>
            <a:ext cx="8470899" cy="3838576"/>
          </a:xfrm>
        </p:spPr>
        <p:txBody>
          <a:bodyPr/>
          <a:lstStyle/>
          <a:p>
            <a:pPr marL="342900" lvl="0" indent="-342900">
              <a:lnSpc>
                <a:spcPct val="100000"/>
              </a:lnSpc>
              <a:spcAft>
                <a:spcPts val="0"/>
              </a:spcAft>
              <a:buFont typeface="+mj-lt"/>
              <a:buAutoNum type="arabicPeriod"/>
            </a:pPr>
            <a:r>
              <a:rPr lang="fr-FR" dirty="0">
                <a:solidFill>
                  <a:schemeClr val="tx1"/>
                </a:solidFill>
              </a:rPr>
              <a:t>Un libellé permet à l’utilisateur de comprendre le rôle du champ</a:t>
            </a:r>
            <a:br>
              <a:rPr lang="fr-FR" dirty="0">
                <a:solidFill>
                  <a:schemeClr val="tx1"/>
                </a:solidFill>
              </a:rPr>
            </a:br>
            <a:endParaRPr lang="fr-FR" dirty="0">
              <a:solidFill>
                <a:schemeClr val="tx1"/>
              </a:solidFill>
            </a:endParaRPr>
          </a:p>
          <a:p>
            <a:pPr marL="342900" lvl="0" indent="-342900">
              <a:lnSpc>
                <a:spcPct val="100000"/>
              </a:lnSpc>
              <a:spcAft>
                <a:spcPts val="0"/>
              </a:spcAft>
              <a:buFont typeface="+mj-lt"/>
              <a:buAutoNum type="arabicPeriod"/>
            </a:pPr>
            <a:r>
              <a:rPr lang="fr-FR" dirty="0">
                <a:solidFill>
                  <a:schemeClr val="tx1"/>
                </a:solidFill>
              </a:rPr>
              <a:t>Les libellés de boutons doivent</a:t>
            </a:r>
            <a:br>
              <a:rPr lang="fr-FR" dirty="0">
                <a:solidFill>
                  <a:schemeClr val="tx1"/>
                </a:solidFill>
              </a:rPr>
            </a:br>
            <a:r>
              <a:rPr lang="fr-FR" dirty="0">
                <a:solidFill>
                  <a:schemeClr val="tx1"/>
                </a:solidFill>
              </a:rPr>
              <a:t>permettre de comprendre l’action portée</a:t>
            </a:r>
          </a:p>
          <a:p>
            <a:pPr marL="342900" lvl="0" indent="-342900">
              <a:lnSpc>
                <a:spcPct val="100000"/>
              </a:lnSpc>
              <a:spcAft>
                <a:spcPts val="0"/>
              </a:spcAft>
              <a:buFont typeface="+mj-lt"/>
              <a:buAutoNum type="arabicPeriod"/>
            </a:pPr>
            <a:endParaRPr lang="fr-FR" dirty="0">
              <a:solidFill>
                <a:schemeClr val="tx1"/>
              </a:solidFill>
            </a:endParaRPr>
          </a:p>
          <a:p>
            <a:pPr marL="342900" lvl="0" indent="-342900">
              <a:lnSpc>
                <a:spcPct val="100000"/>
              </a:lnSpc>
              <a:spcAft>
                <a:spcPts val="0"/>
              </a:spcAft>
              <a:buFont typeface="+mj-lt"/>
              <a:buAutoNum type="arabicPeriod"/>
            </a:pPr>
            <a:r>
              <a:rPr lang="fr-FR" dirty="0">
                <a:solidFill>
                  <a:schemeClr val="tx1"/>
                </a:solidFill>
              </a:rPr>
              <a:t>Le positionnement du libellé doit permettre à l’utilisateur</a:t>
            </a:r>
            <a:br>
              <a:rPr lang="fr-FR" dirty="0">
                <a:solidFill>
                  <a:schemeClr val="tx1"/>
                </a:solidFill>
              </a:rPr>
            </a:br>
            <a:r>
              <a:rPr lang="fr-FR" dirty="0">
                <a:solidFill>
                  <a:schemeClr val="tx1"/>
                </a:solidFill>
              </a:rPr>
              <a:t>d’associer sans hésitation au champ auquel il se réfère</a:t>
            </a:r>
            <a:br>
              <a:rPr lang="fr-FR" dirty="0">
                <a:solidFill>
                  <a:schemeClr val="tx1"/>
                </a:solidFill>
              </a:rPr>
            </a:br>
            <a:endParaRPr lang="fr-FR" dirty="0">
              <a:solidFill>
                <a:schemeClr val="tx1"/>
              </a:solidFill>
            </a:endParaRPr>
          </a:p>
          <a:p>
            <a:pPr marL="342900" lvl="0" indent="-342900">
              <a:lnSpc>
                <a:spcPct val="100000"/>
              </a:lnSpc>
              <a:spcAft>
                <a:spcPts val="0"/>
              </a:spcAft>
              <a:buFont typeface="+mj-lt"/>
              <a:buAutoNum type="arabicPeriod"/>
            </a:pPr>
            <a:r>
              <a:rPr lang="fr-FR" dirty="0">
                <a:solidFill>
                  <a:schemeClr val="tx1"/>
                </a:solidFill>
              </a:rPr>
              <a:t>Diviser les formulaires longs et complexes en plusieurs pages</a:t>
            </a:r>
            <a:br>
              <a:rPr lang="fr-FR" dirty="0">
                <a:solidFill>
                  <a:schemeClr val="tx1"/>
                </a:solidFill>
              </a:rPr>
            </a:br>
            <a:r>
              <a:rPr lang="fr-FR" dirty="0">
                <a:solidFill>
                  <a:schemeClr val="tx1"/>
                </a:solidFill>
              </a:rPr>
              <a:t>(processus à étape)</a:t>
            </a:r>
          </a:p>
          <a:p>
            <a:pPr marL="342900" lvl="0" indent="-342900">
              <a:lnSpc>
                <a:spcPct val="100000"/>
              </a:lnSpc>
              <a:spcAft>
                <a:spcPts val="0"/>
              </a:spcAft>
              <a:buFont typeface="+mj-lt"/>
              <a:buAutoNum type="arabicPeriod"/>
            </a:pPr>
            <a:endParaRPr lang="fr-FR" sz="1300" dirty="0">
              <a:solidFill>
                <a:srgbClr val="C00000"/>
              </a:solidFill>
            </a:endParaRPr>
          </a:p>
          <a:p>
            <a:pPr lvl="0">
              <a:lnSpc>
                <a:spcPct val="100000"/>
              </a:lnSpc>
              <a:spcAft>
                <a:spcPts val="0"/>
              </a:spcAft>
            </a:pPr>
            <a:br>
              <a:rPr lang="fr-FR" sz="1300" dirty="0">
                <a:solidFill>
                  <a:srgbClr val="C00000"/>
                </a:solidFill>
              </a:rPr>
            </a:br>
            <a:endParaRPr lang="fr-FR" dirty="0">
              <a:solidFill>
                <a:srgbClr val="C00000"/>
              </a:solidFill>
            </a:endParaRP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302896" y="2667636"/>
            <a:ext cx="1996329"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300192" y="1347614"/>
            <a:ext cx="1940446" cy="335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Imag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0638" y="1389964"/>
            <a:ext cx="366618" cy="293294"/>
          </a:xfrm>
          <a:prstGeom prst="rect">
            <a:avLst/>
          </a:prstGeom>
        </p:spPr>
      </p:pic>
      <p:pic>
        <p:nvPicPr>
          <p:cNvPr id="16" name="Imag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8834" y="2787774"/>
            <a:ext cx="367622" cy="294098"/>
          </a:xfrm>
          <a:prstGeom prst="rect">
            <a:avLst/>
          </a:prstGeom>
        </p:spPr>
      </p:pic>
      <p:pic>
        <p:nvPicPr>
          <p:cNvPr id="1029" name="Picture 5"/>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6288047" y="1995686"/>
            <a:ext cx="1982927" cy="384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Imag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9124" y="2062432"/>
            <a:ext cx="366618" cy="293294"/>
          </a:xfrm>
          <a:prstGeom prst="rect">
            <a:avLst/>
          </a:prstGeom>
        </p:spPr>
      </p:pic>
    </p:spTree>
    <p:extLst>
      <p:ext uri="{BB962C8B-B14F-4D97-AF65-F5344CB8AC3E}">
        <p14:creationId xmlns:p14="http://schemas.microsoft.com/office/powerpoint/2010/main" val="4199172977"/>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39724" y="339725"/>
            <a:ext cx="8624763" cy="623888"/>
          </a:xfrm>
        </p:spPr>
        <p:txBody>
          <a:bodyPr/>
          <a:lstStyle/>
          <a:p>
            <a:r>
              <a:rPr lang="fr-FR" sz="1800" dirty="0"/>
              <a:t>1.6 Les éléments de formulaire : protéger l’utilisateur des erreurs de saisie</a:t>
            </a:r>
          </a:p>
        </p:txBody>
      </p:sp>
      <p:sp>
        <p:nvSpPr>
          <p:cNvPr id="4" name="Espace réservé du contenu 3"/>
          <p:cNvSpPr>
            <a:spLocks noGrp="1"/>
          </p:cNvSpPr>
          <p:nvPr>
            <p:ph idx="1"/>
          </p:nvPr>
        </p:nvSpPr>
        <p:spPr>
          <a:xfrm>
            <a:off x="339726" y="1304924"/>
            <a:ext cx="8470899" cy="3838576"/>
          </a:xfrm>
        </p:spPr>
        <p:txBody>
          <a:bodyPr/>
          <a:lstStyle/>
          <a:p>
            <a:pPr marL="342900" lvl="0" indent="-342900">
              <a:lnSpc>
                <a:spcPct val="100000"/>
              </a:lnSpc>
              <a:spcAft>
                <a:spcPts val="0"/>
              </a:spcAft>
              <a:buFont typeface="+mj-lt"/>
              <a:buAutoNum type="arabicPeriod"/>
            </a:pPr>
            <a:r>
              <a:rPr lang="fr-FR" dirty="0">
                <a:solidFill>
                  <a:schemeClr val="tx1"/>
                </a:solidFill>
              </a:rPr>
              <a:t>Les champs obligatoires sont mentionnés aux utilisateurs</a:t>
            </a:r>
          </a:p>
          <a:p>
            <a:pPr marL="342900" lvl="0" indent="-342900">
              <a:lnSpc>
                <a:spcPct val="100000"/>
              </a:lnSpc>
              <a:spcAft>
                <a:spcPts val="0"/>
              </a:spcAft>
              <a:buFont typeface="+mj-lt"/>
              <a:buAutoNum type="arabicPeriod"/>
            </a:pPr>
            <a:endParaRPr lang="fr-FR" dirty="0">
              <a:solidFill>
                <a:schemeClr val="tx1"/>
              </a:solidFill>
            </a:endParaRPr>
          </a:p>
          <a:p>
            <a:pPr marL="342900" indent="-342900">
              <a:lnSpc>
                <a:spcPct val="100000"/>
              </a:lnSpc>
              <a:spcAft>
                <a:spcPts val="0"/>
              </a:spcAft>
              <a:buFont typeface="+mj-lt"/>
              <a:buAutoNum type="arabicPeriod"/>
            </a:pPr>
            <a:r>
              <a:rPr lang="fr-FR" dirty="0">
                <a:solidFill>
                  <a:schemeClr val="tx1"/>
                </a:solidFill>
              </a:rPr>
              <a:t>Les formats de saisies spécifiques sont annoncés</a:t>
            </a:r>
            <a:br>
              <a:rPr lang="fr-FR" dirty="0">
                <a:solidFill>
                  <a:schemeClr val="tx1"/>
                </a:solidFill>
              </a:rPr>
            </a:br>
            <a:r>
              <a:rPr lang="fr-FR" dirty="0">
                <a:solidFill>
                  <a:schemeClr val="tx1"/>
                </a:solidFill>
              </a:rPr>
              <a:t>aux utilisateurs</a:t>
            </a:r>
            <a:br>
              <a:rPr lang="fr-FR" dirty="0">
                <a:solidFill>
                  <a:schemeClr val="tx1"/>
                </a:solidFill>
              </a:rPr>
            </a:br>
            <a:endParaRPr lang="fr-FR" dirty="0">
              <a:solidFill>
                <a:schemeClr val="tx1"/>
              </a:solidFill>
            </a:endParaRPr>
          </a:p>
          <a:p>
            <a:pPr marL="342900" lvl="0" indent="-342900">
              <a:lnSpc>
                <a:spcPct val="100000"/>
              </a:lnSpc>
              <a:spcAft>
                <a:spcPts val="0"/>
              </a:spcAft>
              <a:buFont typeface="+mj-lt"/>
              <a:buAutoNum type="arabicPeriod"/>
            </a:pPr>
            <a:r>
              <a:rPr lang="fr-FR" dirty="0">
                <a:solidFill>
                  <a:schemeClr val="tx1"/>
                </a:solidFill>
              </a:rPr>
              <a:t>Les contenus des messages d'erreur</a:t>
            </a:r>
            <a:br>
              <a:rPr lang="fr-FR" dirty="0">
                <a:solidFill>
                  <a:schemeClr val="tx1"/>
                </a:solidFill>
              </a:rPr>
            </a:br>
            <a:r>
              <a:rPr lang="fr-FR" dirty="0">
                <a:solidFill>
                  <a:schemeClr val="tx1"/>
                </a:solidFill>
              </a:rPr>
              <a:t>ou d'alerte sont pertinents </a:t>
            </a:r>
            <a:br>
              <a:rPr lang="fr-FR" dirty="0">
                <a:solidFill>
                  <a:srgbClr val="C00000"/>
                </a:solidFill>
              </a:rPr>
            </a:br>
            <a:endParaRPr lang="fr-FR" dirty="0"/>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059363" y="1203598"/>
            <a:ext cx="2305413"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2255" y="1491630"/>
            <a:ext cx="366618" cy="293294"/>
          </a:xfrm>
          <a:prstGeom prst="rect">
            <a:avLst/>
          </a:prstGeom>
        </p:spPr>
      </p:pic>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4776" y="2427734"/>
            <a:ext cx="367622" cy="294098"/>
          </a:xfrm>
          <a:prstGeom prst="rect">
            <a:avLst/>
          </a:prstGeom>
        </p:spPr>
      </p:pic>
      <p:pic>
        <p:nvPicPr>
          <p:cNvPr id="7"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0000"/>
          <a:stretch/>
        </p:blipFill>
        <p:spPr bwMode="auto">
          <a:xfrm>
            <a:off x="6084168" y="3363838"/>
            <a:ext cx="2305413"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6084168" y="3939902"/>
            <a:ext cx="593432" cy="276999"/>
          </a:xfrm>
          <a:prstGeom prst="rect">
            <a:avLst/>
          </a:prstGeom>
          <a:noFill/>
        </p:spPr>
        <p:txBody>
          <a:bodyPr wrap="none" rtlCol="0">
            <a:spAutoFit/>
          </a:bodyPr>
          <a:lstStyle/>
          <a:p>
            <a:r>
              <a:rPr lang="fr-FR" sz="1200" dirty="0">
                <a:solidFill>
                  <a:schemeClr val="accent5">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erreur</a:t>
            </a:r>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6416" y="3646608"/>
            <a:ext cx="366618" cy="293294"/>
          </a:xfrm>
          <a:prstGeom prst="rect">
            <a:avLst/>
          </a:prstGeom>
        </p:spPr>
      </p:pic>
    </p:spTree>
    <p:extLst>
      <p:ext uri="{BB962C8B-B14F-4D97-AF65-F5344CB8AC3E}">
        <p14:creationId xmlns:p14="http://schemas.microsoft.com/office/powerpoint/2010/main" val="415314907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a:xfrm>
            <a:off x="1259632" y="51470"/>
            <a:ext cx="7550993" cy="4130675"/>
          </a:xfrm>
        </p:spPr>
        <p:txBody>
          <a:bodyPr/>
          <a:lstStyle/>
          <a:p>
            <a:r>
              <a:rPr lang="fr-FR" dirty="0"/>
              <a:t>Sommaire</a:t>
            </a:r>
          </a:p>
          <a:p>
            <a:pPr marL="0" lvl="1" indent="0">
              <a:buNone/>
            </a:pPr>
            <a:endParaRPr lang="fr-FR" sz="1600" dirty="0"/>
          </a:p>
          <a:p>
            <a:pPr marL="0" lvl="1" indent="0">
              <a:lnSpc>
                <a:spcPct val="100000"/>
              </a:lnSpc>
              <a:buNone/>
            </a:pPr>
            <a:r>
              <a:rPr lang="fr-FR" sz="2000" dirty="0"/>
              <a:t>1. Les tests manuels/</a:t>
            </a:r>
            <a:r>
              <a:rPr lang="fr-FR" sz="2000" dirty="0" err="1"/>
              <a:t>semi-manuels</a:t>
            </a:r>
            <a:endParaRPr lang="fr-FR" sz="2000" dirty="0"/>
          </a:p>
          <a:p>
            <a:pPr marL="0" lvl="3" indent="0">
              <a:lnSpc>
                <a:spcPct val="100000"/>
              </a:lnSpc>
              <a:spcAft>
                <a:spcPts val="0"/>
              </a:spcAft>
            </a:pPr>
            <a:r>
              <a:rPr lang="fr-FR" sz="2000" dirty="0"/>
              <a:t>	</a:t>
            </a:r>
            <a:r>
              <a:rPr lang="fr-FR" sz="2000" dirty="0">
                <a:latin typeface="Helvetica 55 Roman" panose="020B0604020202020204" pitchFamily="34" charset="0"/>
              </a:rPr>
              <a:t>1.0  Le design system - la Brand</a:t>
            </a:r>
          </a:p>
          <a:p>
            <a:pPr marL="0" lvl="3" indent="0">
              <a:lnSpc>
                <a:spcPct val="100000"/>
              </a:lnSpc>
              <a:spcAft>
                <a:spcPts val="0"/>
              </a:spcAft>
            </a:pPr>
            <a:r>
              <a:rPr lang="fr-FR" sz="2000" dirty="0">
                <a:latin typeface="Helvetica 55 Roman" panose="020B0604020202020204" pitchFamily="34" charset="0"/>
              </a:rPr>
              <a:t>	1.1  Les titres</a:t>
            </a:r>
          </a:p>
          <a:p>
            <a:pPr marL="0" lvl="3" indent="0">
              <a:lnSpc>
                <a:spcPct val="100000"/>
              </a:lnSpc>
              <a:spcAft>
                <a:spcPts val="0"/>
              </a:spcAft>
            </a:pPr>
            <a:r>
              <a:rPr lang="fr-FR" sz="2000" dirty="0">
                <a:latin typeface="Helvetica 55 Roman" panose="020B0604020202020204" pitchFamily="34" charset="0"/>
              </a:rPr>
              <a:t>	1.2  Les contrastes</a:t>
            </a:r>
          </a:p>
          <a:p>
            <a:pPr marL="0" lvl="3" indent="0">
              <a:lnSpc>
                <a:spcPct val="100000"/>
              </a:lnSpc>
              <a:spcAft>
                <a:spcPts val="0"/>
              </a:spcAft>
            </a:pPr>
            <a:r>
              <a:rPr lang="fr-FR" sz="2000" dirty="0">
                <a:latin typeface="Helvetica 55 Roman" panose="020B0604020202020204" pitchFamily="34" charset="0"/>
              </a:rPr>
              <a:t>	1.3  Le titre de page</a:t>
            </a:r>
          </a:p>
          <a:p>
            <a:pPr marL="0" lvl="3" indent="0">
              <a:lnSpc>
                <a:spcPct val="100000"/>
              </a:lnSpc>
              <a:spcAft>
                <a:spcPts val="0"/>
              </a:spcAft>
            </a:pPr>
            <a:r>
              <a:rPr lang="fr-FR" sz="2000" dirty="0">
                <a:latin typeface="Helvetica 55 Roman" panose="020B0604020202020204" pitchFamily="34" charset="0"/>
              </a:rPr>
              <a:t>	1.4  L’agrandissement du texte</a:t>
            </a:r>
          </a:p>
          <a:p>
            <a:pPr marL="0" lvl="3" indent="0">
              <a:lnSpc>
                <a:spcPct val="100000"/>
              </a:lnSpc>
              <a:spcAft>
                <a:spcPts val="0"/>
              </a:spcAft>
            </a:pPr>
            <a:r>
              <a:rPr lang="fr-FR" sz="2000" dirty="0">
                <a:latin typeface="Helvetica 55 Roman" panose="020B0604020202020204" pitchFamily="34" charset="0"/>
              </a:rPr>
              <a:t>	1.5  L’adaptation à la taille de la fenêtre </a:t>
            </a:r>
          </a:p>
          <a:p>
            <a:pPr marL="0" lvl="3" indent="0">
              <a:lnSpc>
                <a:spcPct val="100000"/>
              </a:lnSpc>
              <a:spcAft>
                <a:spcPts val="0"/>
              </a:spcAft>
            </a:pPr>
            <a:r>
              <a:rPr lang="fr-FR" sz="2000" dirty="0">
                <a:latin typeface="Helvetica 55 Roman" panose="020B0604020202020204" pitchFamily="34" charset="0"/>
              </a:rPr>
              <a:t>	1.6  Les éléments de formulaire</a:t>
            </a:r>
          </a:p>
          <a:p>
            <a:pPr marL="0" lvl="3" indent="0">
              <a:lnSpc>
                <a:spcPct val="100000"/>
              </a:lnSpc>
              <a:spcAft>
                <a:spcPts val="0"/>
              </a:spcAft>
            </a:pPr>
            <a:r>
              <a:rPr lang="fr-FR" sz="2000" dirty="0">
                <a:latin typeface="Helvetica 55 Roman" panose="020B0604020202020204" pitchFamily="34" charset="0"/>
              </a:rPr>
              <a:t>	1.7  La navigation clavier/mobile</a:t>
            </a:r>
          </a:p>
          <a:p>
            <a:pPr marL="0" lvl="3" indent="0">
              <a:lnSpc>
                <a:spcPct val="100000"/>
              </a:lnSpc>
              <a:spcAft>
                <a:spcPts val="0"/>
              </a:spcAft>
            </a:pPr>
            <a:r>
              <a:rPr lang="fr-FR" sz="2000" dirty="0">
                <a:latin typeface="Helvetica 55 Roman" panose="020B0604020202020204" pitchFamily="34" charset="0"/>
              </a:rPr>
              <a:t>	1.8  Le libellé liens/boutons</a:t>
            </a:r>
          </a:p>
          <a:p>
            <a:pPr marL="0" lvl="3" indent="0">
              <a:lnSpc>
                <a:spcPct val="100000"/>
              </a:lnSpc>
              <a:spcAft>
                <a:spcPts val="0"/>
              </a:spcAft>
            </a:pPr>
            <a:r>
              <a:rPr lang="fr-FR" sz="2000" dirty="0">
                <a:latin typeface="Helvetica 55 Roman" panose="020B0604020202020204" pitchFamily="34" charset="0"/>
              </a:rPr>
              <a:t>	1.9  Les alternatives aux images</a:t>
            </a:r>
            <a:endParaRPr lang="fr-FR" sz="2000" dirty="0"/>
          </a:p>
          <a:p>
            <a:pPr marL="0" lvl="1" indent="0">
              <a:lnSpc>
                <a:spcPct val="100000"/>
              </a:lnSpc>
              <a:buNone/>
            </a:pPr>
            <a:r>
              <a:rPr lang="fr-FR" sz="2000" dirty="0"/>
              <a:t>2. Les tests autos (extensions pour navigateur</a:t>
            </a:r>
            <a:r>
              <a:rPr lang="fr-FR" sz="2000" dirty="0">
                <a:latin typeface="Helvetica 55 Roman" panose="020B0604020202020204" pitchFamily="34" charset="0"/>
              </a:rPr>
              <a:t>)</a:t>
            </a:r>
          </a:p>
          <a:p>
            <a:pPr marL="0" lvl="1" indent="0">
              <a:lnSpc>
                <a:spcPct val="100000"/>
              </a:lnSpc>
              <a:buNone/>
            </a:pPr>
            <a:r>
              <a:rPr lang="fr-FR" sz="2000" dirty="0">
                <a:latin typeface="Helvetica 55 Roman" panose="020B0604020202020204" pitchFamily="34" charset="0"/>
              </a:rPr>
              <a:t>	2.1 </a:t>
            </a:r>
            <a:r>
              <a:rPr lang="fr-FR" sz="2000" dirty="0" err="1">
                <a:latin typeface="Helvetica 55 Roman" panose="020B0604020202020204" pitchFamily="34" charset="0"/>
              </a:rPr>
              <a:t>aXe</a:t>
            </a:r>
            <a:r>
              <a:rPr lang="fr-FR" sz="2000" dirty="0">
                <a:latin typeface="Helvetica 55 Roman" panose="020B0604020202020204" pitchFamily="34" charset="0"/>
              </a:rPr>
              <a:t> </a:t>
            </a:r>
            <a:r>
              <a:rPr lang="fr-FR" sz="2000" dirty="0" err="1">
                <a:latin typeface="Helvetica 55 Roman" panose="020B0604020202020204" pitchFamily="34" charset="0"/>
              </a:rPr>
              <a:t>accessibility</a:t>
            </a:r>
            <a:r>
              <a:rPr lang="fr-FR" sz="2000" dirty="0">
                <a:latin typeface="Helvetica 55 Roman" panose="020B0604020202020204" pitchFamily="34" charset="0"/>
              </a:rPr>
              <a:t> audit</a:t>
            </a:r>
          </a:p>
          <a:p>
            <a:pPr marL="0" lvl="1" indent="0">
              <a:lnSpc>
                <a:spcPct val="100000"/>
              </a:lnSpc>
              <a:buNone/>
            </a:pPr>
            <a:r>
              <a:rPr lang="fr-FR" sz="2000" dirty="0">
                <a:latin typeface="Helvetica 55 Roman" panose="020B0604020202020204" pitchFamily="34" charset="0"/>
              </a:rPr>
              <a:t>	2.2 </a:t>
            </a:r>
            <a:r>
              <a:rPr lang="fr-FR" sz="2000" dirty="0" err="1">
                <a:latin typeface="Helvetica 55 Roman" panose="020B0604020202020204" pitchFamily="34" charset="0"/>
              </a:rPr>
              <a:t>Wave</a:t>
            </a:r>
            <a:r>
              <a:rPr lang="fr-FR" sz="2000" dirty="0">
                <a:latin typeface="Helvetica 55 Roman" panose="020B0604020202020204" pitchFamily="34" charset="0"/>
              </a:rPr>
              <a:t> </a:t>
            </a:r>
            <a:r>
              <a:rPr lang="fr-FR" sz="2000" dirty="0" err="1">
                <a:latin typeface="Helvetica 55 Roman" panose="020B0604020202020204" pitchFamily="34" charset="0"/>
              </a:rPr>
              <a:t>toolbar</a:t>
            </a:r>
            <a:endParaRPr lang="fr-FR" sz="2000" dirty="0">
              <a:latin typeface="Helvetica 55 Roman" panose="020B0604020202020204" pitchFamily="34" charset="0"/>
            </a:endParaRPr>
          </a:p>
          <a:p>
            <a:pPr marL="0" lvl="1" indent="0">
              <a:lnSpc>
                <a:spcPct val="100000"/>
              </a:lnSpc>
              <a:buNone/>
            </a:pPr>
            <a:r>
              <a:rPr lang="fr-FR" sz="2000" dirty="0">
                <a:latin typeface="Helvetica 55 Roman" panose="020B0604020202020204" pitchFamily="34" charset="0"/>
              </a:rPr>
              <a:t>	2.3 Applications mobiles</a:t>
            </a:r>
          </a:p>
          <a:p>
            <a:pPr marL="0" lvl="1" indent="0">
              <a:buNone/>
            </a:pPr>
            <a:endParaRPr lang="fr-FR" sz="1600" dirty="0">
              <a:latin typeface="Helvetica 55 Roman" panose="020B0604020202020204" pitchFamily="34" charset="0"/>
            </a:endParaRPr>
          </a:p>
          <a:p>
            <a:pPr lvl="1"/>
            <a:endParaRPr lang="fr-FR" sz="1600" dirty="0"/>
          </a:p>
        </p:txBody>
      </p:sp>
    </p:spTree>
    <p:extLst>
      <p:ext uri="{BB962C8B-B14F-4D97-AF65-F5344CB8AC3E}">
        <p14:creationId xmlns:p14="http://schemas.microsoft.com/office/powerpoint/2010/main" val="3564657287"/>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1.7 La navigation clavier</a:t>
            </a:r>
          </a:p>
        </p:txBody>
      </p:sp>
      <p:sp>
        <p:nvSpPr>
          <p:cNvPr id="7" name="Espace réservé du contenu 6"/>
          <p:cNvSpPr>
            <a:spLocks noGrp="1"/>
          </p:cNvSpPr>
          <p:nvPr>
            <p:ph idx="1"/>
          </p:nvPr>
        </p:nvSpPr>
        <p:spPr>
          <a:xfrm>
            <a:off x="339726" y="915566"/>
            <a:ext cx="8470899" cy="3165475"/>
          </a:xfrm>
        </p:spPr>
        <p:txBody>
          <a:bodyPr/>
          <a:lstStyle/>
          <a:p>
            <a:pPr>
              <a:spcBef>
                <a:spcPts val="300"/>
              </a:spcBef>
              <a:spcAft>
                <a:spcPts val="300"/>
              </a:spcAft>
            </a:pPr>
            <a:r>
              <a:rPr lang="fr-FR" b="1" dirty="0">
                <a:solidFill>
                  <a:schemeClr val="tx1"/>
                </a:solidFill>
                <a:latin typeface="Arial" panose="020B0604020202020204" pitchFamily="34" charset="0"/>
                <a:ea typeface="Times New Roman"/>
                <a:cs typeface="Arial" panose="020B0604020202020204" pitchFamily="34" charset="0"/>
              </a:rPr>
              <a:t>Description :</a:t>
            </a:r>
          </a:p>
          <a:p>
            <a:pPr>
              <a:spcBef>
                <a:spcPts val="300"/>
              </a:spcBef>
              <a:spcAft>
                <a:spcPts val="300"/>
              </a:spcAft>
            </a:pPr>
            <a:endParaRPr lang="fr-FR" dirty="0">
              <a:solidFill>
                <a:schemeClr val="tx1"/>
              </a:solidFill>
              <a:latin typeface="Arial" panose="020B0604020202020204" pitchFamily="34" charset="0"/>
              <a:ea typeface="Times New Roman"/>
              <a:cs typeface="Arial" panose="020B0604020202020204" pitchFamily="34" charset="0"/>
            </a:endParaRPr>
          </a:p>
          <a:p>
            <a:pPr>
              <a:spcBef>
                <a:spcPts val="300"/>
              </a:spcBef>
              <a:spcAft>
                <a:spcPts val="300"/>
              </a:spcAft>
            </a:pPr>
            <a:r>
              <a:rPr lang="fr-FR" dirty="0">
                <a:solidFill>
                  <a:schemeClr val="tx1"/>
                </a:solidFill>
                <a:latin typeface="Arial" panose="020B0604020202020204" pitchFamily="34" charset="0"/>
                <a:ea typeface="Times New Roman"/>
                <a:cs typeface="Arial" panose="020B0604020202020204" pitchFamily="34" charset="0"/>
              </a:rPr>
              <a:t>La navigation dans une page web doit être possible à l’aide du clavier seul,</a:t>
            </a:r>
            <a:br>
              <a:rPr lang="fr-FR" dirty="0">
                <a:solidFill>
                  <a:schemeClr val="tx1"/>
                </a:solidFill>
                <a:latin typeface="Arial" panose="020B0604020202020204" pitchFamily="34" charset="0"/>
                <a:ea typeface="Times New Roman"/>
                <a:cs typeface="Arial" panose="020B0604020202020204" pitchFamily="34" charset="0"/>
              </a:rPr>
            </a:br>
            <a:r>
              <a:rPr lang="fr-FR" dirty="0">
                <a:solidFill>
                  <a:schemeClr val="tx1"/>
                </a:solidFill>
                <a:latin typeface="Arial" panose="020B0604020202020204" pitchFamily="34" charset="0"/>
                <a:ea typeface="Times New Roman"/>
                <a:cs typeface="Arial" panose="020B0604020202020204" pitchFamily="34" charset="0"/>
              </a:rPr>
              <a:t>notamment pour les personnes qui ne peuvent pas utiliser de souris.</a:t>
            </a:r>
            <a:br>
              <a:rPr lang="fr-FR" dirty="0">
                <a:solidFill>
                  <a:schemeClr val="tx1"/>
                </a:solidFill>
                <a:latin typeface="Arial" panose="020B0604020202020204" pitchFamily="34" charset="0"/>
                <a:ea typeface="Times New Roman"/>
                <a:cs typeface="Arial" panose="020B0604020202020204" pitchFamily="34" charset="0"/>
              </a:rPr>
            </a:br>
            <a:endParaRPr lang="fr-FR" dirty="0">
              <a:solidFill>
                <a:schemeClr val="tx1"/>
              </a:solidFill>
              <a:latin typeface="Arial" panose="020B0604020202020204" pitchFamily="34" charset="0"/>
              <a:ea typeface="Times New Roman"/>
              <a:cs typeface="Arial" panose="020B0604020202020204" pitchFamily="34" charset="0"/>
            </a:endParaRPr>
          </a:p>
          <a:p>
            <a:pPr>
              <a:spcBef>
                <a:spcPts val="300"/>
              </a:spcBef>
              <a:spcAft>
                <a:spcPts val="300"/>
              </a:spcAft>
            </a:pPr>
            <a:r>
              <a:rPr lang="fr-FR" dirty="0">
                <a:solidFill>
                  <a:schemeClr val="tx1"/>
                </a:solidFill>
                <a:latin typeface="Arial" panose="020B0604020202020204" pitchFamily="34" charset="0"/>
                <a:ea typeface="Times New Roman"/>
                <a:cs typeface="Arial" panose="020B0604020202020204" pitchFamily="34" charset="0"/>
              </a:rPr>
              <a:t>Cette fonctionnalité est prise en charge directement par le navigateur.</a:t>
            </a:r>
            <a:br>
              <a:rPr lang="fr-FR" dirty="0">
                <a:solidFill>
                  <a:schemeClr val="tx1"/>
                </a:solidFill>
                <a:latin typeface="Arial" panose="020B0604020202020204" pitchFamily="34" charset="0"/>
                <a:ea typeface="Times New Roman"/>
                <a:cs typeface="Arial" panose="020B0604020202020204" pitchFamily="34" charset="0"/>
              </a:rPr>
            </a:br>
            <a:endParaRPr lang="fr-FR" dirty="0">
              <a:solidFill>
                <a:schemeClr val="tx1"/>
              </a:solidFill>
              <a:latin typeface="Arial" panose="020B0604020202020204" pitchFamily="34" charset="0"/>
              <a:ea typeface="Times New Roman"/>
              <a:cs typeface="Arial" panose="020B0604020202020204" pitchFamily="34" charset="0"/>
            </a:endParaRPr>
          </a:p>
          <a:p>
            <a:pPr>
              <a:spcBef>
                <a:spcPts val="300"/>
              </a:spcBef>
              <a:spcAft>
                <a:spcPts val="300"/>
              </a:spcAft>
            </a:pPr>
            <a:r>
              <a:rPr lang="fr-FR" dirty="0">
                <a:solidFill>
                  <a:schemeClr val="tx1"/>
                </a:solidFill>
                <a:latin typeface="Arial" panose="020B0604020202020204" pitchFamily="34" charset="0"/>
                <a:ea typeface="Times New Roman"/>
                <a:cs typeface="Arial" panose="020B0604020202020204" pitchFamily="34" charset="0"/>
              </a:rPr>
              <a:t>Il est tout de même important de vérifier son fonctionnement, car certains développements</a:t>
            </a:r>
            <a:br>
              <a:rPr lang="fr-FR" dirty="0">
                <a:solidFill>
                  <a:schemeClr val="tx1"/>
                </a:solidFill>
                <a:latin typeface="Arial" panose="020B0604020202020204" pitchFamily="34" charset="0"/>
                <a:ea typeface="Times New Roman"/>
                <a:cs typeface="Arial" panose="020B0604020202020204" pitchFamily="34" charset="0"/>
              </a:rPr>
            </a:br>
            <a:r>
              <a:rPr lang="fr-FR" dirty="0">
                <a:solidFill>
                  <a:schemeClr val="tx1"/>
                </a:solidFill>
                <a:latin typeface="Arial" panose="020B0604020202020204" pitchFamily="34" charset="0"/>
                <a:ea typeface="Times New Roman"/>
                <a:cs typeface="Arial" panose="020B0604020202020204" pitchFamily="34" charset="0"/>
              </a:rPr>
              <a:t>peuvent entraîner des difficultés pour naviguer correctement dans la page.</a:t>
            </a:r>
          </a:p>
          <a:p>
            <a:pPr>
              <a:spcBef>
                <a:spcPts val="300"/>
              </a:spcBef>
              <a:spcAft>
                <a:spcPts val="300"/>
              </a:spcAft>
            </a:pPr>
            <a:endParaRPr lang="fr-FR" dirty="0">
              <a:solidFill>
                <a:schemeClr val="tx1"/>
              </a:solidFill>
              <a:latin typeface="Arial" panose="020B0604020202020204" pitchFamily="34" charset="0"/>
              <a:cs typeface="Arial" panose="020B0604020202020204" pitchFamily="34" charset="0"/>
            </a:endParaRPr>
          </a:p>
          <a:p>
            <a:pPr>
              <a:spcBef>
                <a:spcPts val="300"/>
              </a:spcBef>
              <a:spcAft>
                <a:spcPts val="300"/>
              </a:spcAft>
            </a:pPr>
            <a:r>
              <a:rPr lang="fr-FR" dirty="0">
                <a:solidFill>
                  <a:schemeClr val="tx1"/>
                </a:solidFill>
                <a:latin typeface="Arial" panose="020B0604020202020204" pitchFamily="34" charset="0"/>
                <a:cs typeface="Arial" panose="020B0604020202020204" pitchFamily="34" charset="0"/>
              </a:rPr>
              <a:t>Il faut pouvoir visualiser le focus sur tous les éléments interactifs de la page.</a:t>
            </a:r>
          </a:p>
          <a:p>
            <a:pPr>
              <a:spcBef>
                <a:spcPts val="300"/>
              </a:spcBef>
              <a:spcAft>
                <a:spcPts val="300"/>
              </a:spcAft>
            </a:pPr>
            <a:endParaRPr lang="fr-FR" dirty="0">
              <a:solidFill>
                <a:schemeClr val="tx1"/>
              </a:solidFill>
              <a:latin typeface="Arial" panose="020B0604020202020204" pitchFamily="34" charset="0"/>
              <a:cs typeface="Arial" panose="020B0604020202020204" pitchFamily="34" charset="0"/>
            </a:endParaRPr>
          </a:p>
          <a:p>
            <a:pPr>
              <a:spcBef>
                <a:spcPts val="300"/>
              </a:spcBef>
              <a:spcAft>
                <a:spcPts val="300"/>
              </a:spcAft>
            </a:pPr>
            <a:r>
              <a:rPr lang="fr-FR" b="1" dirty="0">
                <a:solidFill>
                  <a:schemeClr val="tx1"/>
                </a:solidFill>
                <a:latin typeface="Arial" panose="020B0604020202020204" pitchFamily="34" charset="0"/>
                <a:cs typeface="Arial" panose="020B0604020202020204" pitchFamily="34" charset="0"/>
              </a:rPr>
              <a:t>Attention : </a:t>
            </a:r>
            <a:r>
              <a:rPr lang="fr-FR" dirty="0">
                <a:solidFill>
                  <a:schemeClr val="tx1"/>
                </a:solidFill>
                <a:latin typeface="Arial" panose="020B0604020202020204" pitchFamily="34" charset="0"/>
                <a:cs typeface="Arial" panose="020B0604020202020204" pitchFamily="34" charset="0"/>
              </a:rPr>
              <a:t>Les liens sont identifiables visuellement à partir du texte par un autre moyen que la couleur</a:t>
            </a:r>
          </a:p>
        </p:txBody>
      </p:sp>
    </p:spTree>
    <p:extLst>
      <p:ext uri="{BB962C8B-B14F-4D97-AF65-F5344CB8AC3E}">
        <p14:creationId xmlns:p14="http://schemas.microsoft.com/office/powerpoint/2010/main" val="392176678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39726" y="339502"/>
            <a:ext cx="8470899" cy="4130675"/>
          </a:xfrm>
        </p:spPr>
        <p:txBody>
          <a:bodyPr/>
          <a:lstStyle/>
          <a:p>
            <a:r>
              <a:rPr lang="fr-FR" sz="2000" dirty="0"/>
              <a:t>1.7 La navigation clavier</a:t>
            </a:r>
          </a:p>
          <a:p>
            <a:endParaRPr lang="fr-FR" sz="2000" dirty="0"/>
          </a:p>
          <a:p>
            <a:r>
              <a:rPr lang="fr-FR" sz="1400" dirty="0">
                <a:solidFill>
                  <a:schemeClr val="tx1"/>
                </a:solidFill>
              </a:rPr>
              <a:t>Liste des touches utilisées pour naviguer à l’aide du clavier :</a:t>
            </a: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pPr lvl="1" indent="0">
              <a:buNone/>
            </a:pPr>
            <a:endParaRPr lang="fr-FR" sz="1400" dirty="0">
              <a:solidFill>
                <a:schemeClr val="tx1"/>
              </a:solidFill>
            </a:endParaRP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377" y="1532064"/>
            <a:ext cx="8121862" cy="2551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1511199"/>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39726" y="339502"/>
            <a:ext cx="8470899" cy="4130675"/>
          </a:xfrm>
        </p:spPr>
        <p:txBody>
          <a:bodyPr/>
          <a:lstStyle/>
          <a:p>
            <a:r>
              <a:rPr lang="fr-FR" sz="2000" dirty="0"/>
              <a:t>1.7 La navigation clavier : ordre des éléments </a:t>
            </a:r>
          </a:p>
          <a:p>
            <a:endParaRPr lang="fr-FR" sz="2000" dirty="0">
              <a:solidFill>
                <a:schemeClr val="tx1"/>
              </a:solidFill>
            </a:endParaRPr>
          </a:p>
          <a:p>
            <a:r>
              <a:rPr lang="fr-FR" sz="1400" dirty="0">
                <a:solidFill>
                  <a:schemeClr val="tx1"/>
                </a:solidFill>
              </a:rPr>
              <a:t>Les éléments de la page doivent être disposés dans un ordre logique (ordre de lecture et de navigation logique)</a:t>
            </a: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pPr lvl="1" indent="0">
              <a:buNone/>
            </a:pPr>
            <a:endParaRPr lang="fr-FR" sz="1400" dirty="0">
              <a:solidFill>
                <a:schemeClr val="tx1"/>
              </a:solidFill>
            </a:endParaRPr>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498595" y="1275606"/>
            <a:ext cx="7249869" cy="368721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89392484"/>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1.7 La navigation clavier : assurer la visibilité du focus </a:t>
            </a:r>
          </a:p>
        </p:txBody>
      </p:sp>
      <p:sp>
        <p:nvSpPr>
          <p:cNvPr id="3" name="Espace réservé du contenu 2"/>
          <p:cNvSpPr>
            <a:spLocks noGrp="1"/>
          </p:cNvSpPr>
          <p:nvPr>
            <p:ph idx="1"/>
          </p:nvPr>
        </p:nvSpPr>
        <p:spPr>
          <a:xfrm>
            <a:off x="339727" y="1275606"/>
            <a:ext cx="4736330" cy="3194793"/>
          </a:xfrm>
        </p:spPr>
        <p:txBody>
          <a:bodyPr/>
          <a:lstStyle/>
          <a:p>
            <a:pPr marL="342900" indent="-342900">
              <a:lnSpc>
                <a:spcPct val="100000"/>
              </a:lnSpc>
              <a:spcAft>
                <a:spcPts val="0"/>
              </a:spcAft>
              <a:buAutoNum type="arabicPeriod"/>
            </a:pPr>
            <a:r>
              <a:rPr lang="fr-FR" dirty="0">
                <a:solidFill>
                  <a:schemeClr val="tx1"/>
                </a:solidFill>
              </a:rPr>
              <a:t>La visualisation native du focus clavier proposée par le navigateur est présente</a:t>
            </a:r>
          </a:p>
          <a:p>
            <a:pPr marL="342900" indent="-342900">
              <a:lnSpc>
                <a:spcPct val="100000"/>
              </a:lnSpc>
              <a:spcAft>
                <a:spcPts val="0"/>
              </a:spcAft>
              <a:buAutoNum type="arabicPeriod"/>
            </a:pPr>
            <a:endParaRPr lang="fr-FR" dirty="0">
              <a:solidFill>
                <a:schemeClr val="tx1"/>
              </a:solidFill>
            </a:endParaRPr>
          </a:p>
          <a:p>
            <a:pPr marL="342900" indent="-342900">
              <a:lnSpc>
                <a:spcPct val="100000"/>
              </a:lnSpc>
              <a:spcAft>
                <a:spcPts val="0"/>
              </a:spcAft>
              <a:buFont typeface="+mj-lt"/>
              <a:buAutoNum type="arabicPeriod"/>
            </a:pPr>
            <a:r>
              <a:rPr lang="fr-FR" dirty="0">
                <a:solidFill>
                  <a:schemeClr val="tx1"/>
                </a:solidFill>
              </a:rPr>
              <a:t>Cet indicateur peut être renforcé</a:t>
            </a:r>
            <a:br>
              <a:rPr lang="fr-FR" dirty="0">
                <a:solidFill>
                  <a:schemeClr val="tx1"/>
                </a:solidFill>
              </a:rPr>
            </a:br>
            <a:r>
              <a:rPr lang="fr-FR" dirty="0">
                <a:solidFill>
                  <a:schemeClr val="tx1"/>
                </a:solidFill>
                <a:latin typeface="Helvetica 55 Roman" panose="020B0604020202020204" pitchFamily="34" charset="0"/>
              </a:rPr>
              <a:t>(passer l’épaisseur à 1px par exemple)</a:t>
            </a:r>
          </a:p>
          <a:p>
            <a:pPr marL="342900" indent="-342900">
              <a:lnSpc>
                <a:spcPct val="100000"/>
              </a:lnSpc>
              <a:spcAft>
                <a:spcPts val="0"/>
              </a:spcAft>
              <a:buFont typeface="+mj-lt"/>
              <a:buAutoNum type="arabicPeriod"/>
            </a:pPr>
            <a:endParaRPr lang="fr-FR" dirty="0">
              <a:solidFill>
                <a:schemeClr val="tx1"/>
              </a:solidFill>
            </a:endParaRPr>
          </a:p>
          <a:p>
            <a:pPr marL="342900" indent="-342900">
              <a:lnSpc>
                <a:spcPct val="100000"/>
              </a:lnSpc>
              <a:spcAft>
                <a:spcPts val="0"/>
              </a:spcAft>
              <a:buFont typeface="+mj-lt"/>
              <a:buAutoNum type="arabicPeriod"/>
            </a:pPr>
            <a:r>
              <a:rPr lang="fr-FR" dirty="0">
                <a:solidFill>
                  <a:schemeClr val="tx1"/>
                </a:solidFill>
              </a:rPr>
              <a:t>Ce contour possède un niveau de contraste suffisant, quelle que soit la couleur de fond</a:t>
            </a:r>
          </a:p>
          <a:p>
            <a:endParaRPr lang="fr-FR"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787774"/>
            <a:ext cx="3802782" cy="1962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8641" y="673392"/>
            <a:ext cx="3661628" cy="2046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9296563"/>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1.7 Tester la « navigation » sur mobile</a:t>
            </a:r>
          </a:p>
        </p:txBody>
      </p:sp>
      <p:sp>
        <p:nvSpPr>
          <p:cNvPr id="4" name="ZoneTexte 3"/>
          <p:cNvSpPr txBox="1"/>
          <p:nvPr/>
        </p:nvSpPr>
        <p:spPr>
          <a:xfrm>
            <a:off x="305525" y="3181426"/>
            <a:ext cx="8226915" cy="1323439"/>
          </a:xfrm>
          <a:prstGeom prst="rect">
            <a:avLst/>
          </a:prstGeom>
          <a:noFill/>
        </p:spPr>
        <p:txBody>
          <a:bodyPr wrap="square" rtlCol="0">
            <a:spAutoFit/>
          </a:bodyPr>
          <a:lstStyle/>
          <a:p>
            <a:r>
              <a:rPr lang="fr-FR" sz="2000" dirty="0" err="1"/>
              <a:t>TalkBack</a:t>
            </a:r>
            <a:r>
              <a:rPr lang="fr-FR" sz="2000" dirty="0"/>
              <a:t> </a:t>
            </a:r>
          </a:p>
          <a:p>
            <a:r>
              <a:rPr lang="fr-FR" sz="2000" dirty="0"/>
              <a:t> Samsung Voice Assistant</a:t>
            </a:r>
          </a:p>
          <a:p>
            <a:endParaRPr lang="fr-FR" sz="2000" dirty="0"/>
          </a:p>
          <a:p>
            <a:r>
              <a:rPr lang="fr-FR" sz="2000" dirty="0"/>
              <a:t>Attention : on peut aussi connecter un « vrai » clavier à tout mobile</a:t>
            </a:r>
          </a:p>
        </p:txBody>
      </p:sp>
      <p:pic>
        <p:nvPicPr>
          <p:cNvPr id="5" name="Picture 2" descr="Cover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771550"/>
            <a:ext cx="2237464" cy="2237464"/>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6372201" y="3064132"/>
            <a:ext cx="1517383" cy="400110"/>
          </a:xfrm>
          <a:prstGeom prst="rect">
            <a:avLst/>
          </a:prstGeom>
          <a:noFill/>
        </p:spPr>
        <p:txBody>
          <a:bodyPr wrap="square" rtlCol="0">
            <a:spAutoFit/>
          </a:bodyPr>
          <a:lstStyle/>
          <a:p>
            <a:pPr algn="ctr"/>
            <a:r>
              <a:rPr lang="fr-FR" sz="2000" dirty="0" err="1"/>
              <a:t>VoiceOver</a:t>
            </a:r>
            <a:endParaRPr lang="fr-FR" sz="2000" dirty="0"/>
          </a:p>
        </p:txBody>
      </p:sp>
      <p:pic>
        <p:nvPicPr>
          <p:cNvPr id="7" name="Picture 6" descr="Afficher l'image d'orig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0152" y="943962"/>
            <a:ext cx="2237464" cy="2237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869409"/>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90533" y="2344516"/>
            <a:ext cx="3816424" cy="16805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re 1"/>
          <p:cNvSpPr>
            <a:spLocks noGrp="1"/>
          </p:cNvSpPr>
          <p:nvPr>
            <p:ph type="title"/>
          </p:nvPr>
        </p:nvSpPr>
        <p:spPr/>
        <p:txBody>
          <a:bodyPr/>
          <a:lstStyle/>
          <a:p>
            <a:r>
              <a:rPr lang="fr-FR" dirty="0"/>
              <a:t>1.8 Le libellé des liens et des boutons</a:t>
            </a:r>
          </a:p>
        </p:txBody>
      </p:sp>
      <p:sp>
        <p:nvSpPr>
          <p:cNvPr id="3" name="Espace réservé du contenu 2"/>
          <p:cNvSpPr>
            <a:spLocks noGrp="1"/>
          </p:cNvSpPr>
          <p:nvPr>
            <p:ph idx="1"/>
          </p:nvPr>
        </p:nvSpPr>
        <p:spPr>
          <a:xfrm>
            <a:off x="339726" y="1275606"/>
            <a:ext cx="8396657" cy="3194793"/>
          </a:xfrm>
        </p:spPr>
        <p:txBody>
          <a:bodyPr/>
          <a:lstStyle/>
          <a:p>
            <a:pPr marL="342900" indent="-342900">
              <a:lnSpc>
                <a:spcPct val="100000"/>
              </a:lnSpc>
              <a:spcAft>
                <a:spcPts val="0"/>
              </a:spcAft>
              <a:buAutoNum type="arabicPeriod"/>
            </a:pPr>
            <a:r>
              <a:rPr lang="fr-FR" dirty="0">
                <a:solidFill>
                  <a:schemeClr val="tx1"/>
                </a:solidFill>
              </a:rPr>
              <a:t>Les libellés de liens doivent permettre de comprendre la cible</a:t>
            </a:r>
          </a:p>
          <a:p>
            <a:pPr marL="342900" indent="-342900">
              <a:lnSpc>
                <a:spcPct val="100000"/>
              </a:lnSpc>
              <a:spcAft>
                <a:spcPts val="0"/>
              </a:spcAft>
              <a:buAutoNum type="arabicPeriod"/>
            </a:pPr>
            <a:endParaRPr lang="fr-FR" dirty="0">
              <a:solidFill>
                <a:schemeClr val="tx1"/>
              </a:solidFill>
            </a:endParaRPr>
          </a:p>
          <a:p>
            <a:pPr marL="342900" indent="-342900">
              <a:lnSpc>
                <a:spcPct val="100000"/>
              </a:lnSpc>
              <a:spcAft>
                <a:spcPts val="0"/>
              </a:spcAft>
              <a:buFont typeface="+mj-lt"/>
              <a:buAutoNum type="arabicPeriod"/>
            </a:pPr>
            <a:r>
              <a:rPr lang="fr-FR" dirty="0">
                <a:solidFill>
                  <a:schemeClr val="tx1"/>
                </a:solidFill>
              </a:rPr>
              <a:t>Les libellés de boutons doivent permettre de comprendre </a:t>
            </a:r>
            <a:r>
              <a:rPr lang="fr-FR" b="1" dirty="0">
                <a:solidFill>
                  <a:schemeClr val="tx1"/>
                </a:solidFill>
              </a:rPr>
              <a:t>l’action</a:t>
            </a:r>
            <a:endParaRPr lang="fr-FR" b="1" dirty="0">
              <a:solidFill>
                <a:schemeClr val="tx1"/>
              </a:solidFill>
              <a:latin typeface="Helvetica 55 Roman" panose="020B0604020202020204" pitchFamily="34" charset="0"/>
            </a:endParaRP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9960" y="2355726"/>
            <a:ext cx="3816424" cy="175777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5" name="Imag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6971" y="4072708"/>
            <a:ext cx="366618" cy="293294"/>
          </a:xfrm>
          <a:prstGeom prst="rect">
            <a:avLst/>
          </a:prstGeom>
        </p:spPr>
      </p:pic>
      <p:sp>
        <p:nvSpPr>
          <p:cNvPr id="17" name="Rectangle 16"/>
          <p:cNvSpPr/>
          <p:nvPr/>
        </p:nvSpPr>
        <p:spPr>
          <a:xfrm>
            <a:off x="218525" y="3712668"/>
            <a:ext cx="397325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17"/>
          <p:cNvSpPr/>
          <p:nvPr/>
        </p:nvSpPr>
        <p:spPr>
          <a:xfrm>
            <a:off x="5004048" y="3657308"/>
            <a:ext cx="3636719"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6" name="Imag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0767" y="3889213"/>
            <a:ext cx="367622" cy="294098"/>
          </a:xfrm>
          <a:prstGeom prst="rect">
            <a:avLst/>
          </a:prstGeom>
        </p:spPr>
      </p:pic>
      <p:pic>
        <p:nvPicPr>
          <p:cNvPr id="2051" name="Picture 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3178734" y="3977279"/>
            <a:ext cx="1168237" cy="46997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65988998"/>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B83A7FF-FCF2-41CB-9D6E-8E631BCCE24D}"/>
              </a:ext>
            </a:extLst>
          </p:cNvPr>
          <p:cNvSpPr>
            <a:spLocks noGrp="1"/>
          </p:cNvSpPr>
          <p:nvPr>
            <p:ph idx="1"/>
          </p:nvPr>
        </p:nvSpPr>
        <p:spPr>
          <a:xfrm>
            <a:off x="314325" y="889000"/>
            <a:ext cx="8515350" cy="3365500"/>
          </a:xfrm>
        </p:spPr>
        <p:txBody>
          <a:bodyPr vert="horz" lIns="0" tIns="0" rIns="0" bIns="0" rtlCol="0" anchor="t">
            <a:noAutofit/>
          </a:bodyPr>
          <a:lstStyle/>
          <a:p>
            <a:pPr marL="285750" indent="-285750">
              <a:buClr>
                <a:schemeClr val="bg2"/>
              </a:buClr>
              <a:buSzPct val="125000"/>
              <a:buFont typeface="Wingdings" panose="05000000000000000000" pitchFamily="2" charset="2"/>
              <a:buChar char="q"/>
            </a:pPr>
            <a:r>
              <a:rPr lang="fr-FR" sz="1600" dirty="0">
                <a:latin typeface="Helvetica 75 Bold"/>
              </a:rPr>
              <a:t>Un </a:t>
            </a:r>
            <a:r>
              <a:rPr lang="fr-FR" sz="1600" b="1" dirty="0">
                <a:latin typeface="Helvetica 75 Bold"/>
              </a:rPr>
              <a:t>texte de remplacement</a:t>
            </a:r>
            <a:r>
              <a:rPr lang="fr-FR" sz="1600" dirty="0">
                <a:latin typeface="Helvetica 75 Bold"/>
              </a:rPr>
              <a:t> est spécifié pour t</a:t>
            </a:r>
            <a:r>
              <a:rPr lang="fr-FR" sz="1600" b="1" dirty="0">
                <a:latin typeface="Helvetica 75 Bold"/>
              </a:rPr>
              <a:t>out élément informatif non textuel</a:t>
            </a:r>
          </a:p>
          <a:p>
            <a:pPr marL="285750" indent="-285750">
              <a:buClr>
                <a:schemeClr val="bg2"/>
              </a:buClr>
              <a:buSzPct val="125000"/>
              <a:buFont typeface="Wingdings" panose="05000000000000000000" pitchFamily="2" charset="2"/>
              <a:buChar char="q"/>
            </a:pPr>
            <a:endParaRPr lang="fr-FR" sz="1600" dirty="0"/>
          </a:p>
          <a:p>
            <a:pPr marL="285750" indent="-285750">
              <a:buClr>
                <a:schemeClr val="bg2"/>
              </a:buClr>
              <a:buSzPct val="125000"/>
              <a:buFont typeface="Wingdings" panose="05000000000000000000" pitchFamily="2" charset="2"/>
              <a:buChar char="q"/>
            </a:pPr>
            <a:r>
              <a:rPr lang="fr-FR" sz="1600" dirty="0">
                <a:latin typeface="Helvetica 75 Bold"/>
              </a:rPr>
              <a:t>Le texte de remplacement est </a:t>
            </a:r>
            <a:r>
              <a:rPr lang="fr-FR" sz="1600" b="1" dirty="0">
                <a:latin typeface="Helvetica 75 Bold"/>
              </a:rPr>
              <a:t>pertinent</a:t>
            </a:r>
            <a:r>
              <a:rPr lang="fr-FR" sz="1600" dirty="0">
                <a:latin typeface="Helvetica 75 Bold"/>
              </a:rPr>
              <a:t>, au regard du rôle de l’élément </a:t>
            </a:r>
            <a:endParaRPr lang="fr-FR" sz="1600" dirty="0"/>
          </a:p>
          <a:p>
            <a:pPr marL="742950" lvl="1" indent="-285750">
              <a:buClr>
                <a:schemeClr val="bg2"/>
              </a:buClr>
              <a:buSzPct val="125000"/>
              <a:buFont typeface="Wingdings" panose="05000000000000000000" pitchFamily="2" charset="2"/>
              <a:buChar char="ü"/>
            </a:pPr>
            <a:r>
              <a:rPr lang="fr-FR" sz="1600" dirty="0">
                <a:latin typeface="Helvetica 55 Roman"/>
              </a:rPr>
              <a:t>Image </a:t>
            </a:r>
            <a:r>
              <a:rPr lang="fr-FR" sz="1600" b="1" dirty="0">
                <a:latin typeface="Helvetica 55 Roman"/>
              </a:rPr>
              <a:t>lien ou bouton</a:t>
            </a:r>
            <a:r>
              <a:rPr lang="fr-FR" sz="1600" dirty="0">
                <a:latin typeface="Helvetica 55 Roman"/>
              </a:rPr>
              <a:t> : la cible du lien ou la fonction du lien</a:t>
            </a:r>
          </a:p>
          <a:p>
            <a:pPr marL="742950" lvl="1" indent="-285750">
              <a:buClr>
                <a:schemeClr val="bg2"/>
              </a:buClr>
              <a:buSzPct val="125000"/>
              <a:buFont typeface="Wingdings" panose="05000000000000000000" pitchFamily="2" charset="2"/>
              <a:buChar char="ü"/>
            </a:pPr>
            <a:r>
              <a:rPr lang="fr-FR" sz="1600" dirty="0">
                <a:latin typeface="Helvetica 55 Roman"/>
              </a:rPr>
              <a:t>Image p</a:t>
            </a:r>
            <a:r>
              <a:rPr lang="fr-FR" sz="1600" b="1" dirty="0">
                <a:latin typeface="Helvetica 55 Roman"/>
              </a:rPr>
              <a:t>orteuse d'information </a:t>
            </a:r>
            <a:r>
              <a:rPr lang="fr-FR" sz="1600" dirty="0">
                <a:latin typeface="Helvetica 55 Roman"/>
              </a:rPr>
              <a:t>: l'information convoyée par l'image</a:t>
            </a:r>
          </a:p>
          <a:p>
            <a:pPr marL="742950" lvl="1" indent="-285750">
              <a:buClr>
                <a:schemeClr val="bg2"/>
              </a:buClr>
              <a:buSzPct val="125000"/>
              <a:buFont typeface="Wingdings" panose="05000000000000000000" pitchFamily="2" charset="2"/>
              <a:buChar char="ü"/>
            </a:pPr>
            <a:r>
              <a:rPr lang="fr-FR" sz="1600" dirty="0">
                <a:latin typeface="Helvetica 55 Roman"/>
              </a:rPr>
              <a:t>Image </a:t>
            </a:r>
            <a:r>
              <a:rPr lang="fr-FR" sz="1600" b="1" dirty="0">
                <a:latin typeface="Helvetica 55 Roman"/>
              </a:rPr>
              <a:t>contenant du texte</a:t>
            </a:r>
            <a:r>
              <a:rPr lang="fr-FR" sz="1600" dirty="0">
                <a:latin typeface="Helvetica 55 Roman"/>
              </a:rPr>
              <a:t> : le texte porté par l'image</a:t>
            </a:r>
          </a:p>
          <a:p>
            <a:pPr marL="742950" lvl="1" indent="-285750">
              <a:buClr>
                <a:schemeClr val="bg2"/>
              </a:buClr>
              <a:buSzPct val="125000"/>
              <a:buFont typeface="Wingdings" panose="05000000000000000000" pitchFamily="2" charset="2"/>
              <a:buChar char="ü"/>
            </a:pPr>
            <a:r>
              <a:rPr lang="fr-FR" sz="1600" dirty="0">
                <a:latin typeface="Helvetica 55 Roman"/>
              </a:rPr>
              <a:t>Image </a:t>
            </a:r>
            <a:r>
              <a:rPr lang="fr-FR" sz="1600" b="1" dirty="0">
                <a:latin typeface="Helvetica 55 Roman"/>
              </a:rPr>
              <a:t>complexe (schémas, graphes… )</a:t>
            </a:r>
            <a:r>
              <a:rPr lang="fr-FR" sz="1600" dirty="0">
                <a:latin typeface="Helvetica 55 Roman"/>
              </a:rPr>
              <a:t> : la description de l’image par un texte, soit directement dans la page, soit accessible via un lien présent à proximité de l'image</a:t>
            </a:r>
          </a:p>
          <a:p>
            <a:pPr marL="742950" lvl="1" indent="-285750">
              <a:buClr>
                <a:schemeClr val="bg2"/>
              </a:buClr>
              <a:buSzPct val="125000"/>
              <a:buFont typeface="Wingdings" panose="05000000000000000000" pitchFamily="2" charset="2"/>
              <a:buChar char="ü"/>
            </a:pPr>
            <a:r>
              <a:rPr lang="fr-FR" sz="1600" dirty="0">
                <a:latin typeface="Helvetica 55 Roman"/>
              </a:rPr>
              <a:t>Image </a:t>
            </a:r>
            <a:r>
              <a:rPr lang="fr-FR" sz="1600" b="1" dirty="0">
                <a:latin typeface="Helvetica 55 Roman"/>
              </a:rPr>
              <a:t>décorative </a:t>
            </a:r>
            <a:r>
              <a:rPr lang="fr-FR" sz="1600" dirty="0">
                <a:latin typeface="Helvetica 55 Roman"/>
              </a:rPr>
              <a:t>: un texte alternatif vide</a:t>
            </a:r>
          </a:p>
          <a:p>
            <a:pPr marL="742950" lvl="1" indent="-285750">
              <a:buClr>
                <a:schemeClr val="bg2"/>
              </a:buClr>
              <a:buSzPct val="125000"/>
              <a:buFont typeface="Wingdings" panose="05000000000000000000" pitchFamily="2" charset="2"/>
              <a:buChar char="ü"/>
            </a:pPr>
            <a:endParaRPr lang="fr-FR" sz="1600" dirty="0"/>
          </a:p>
          <a:p>
            <a:pPr marL="285750" indent="-285750">
              <a:buClr>
                <a:schemeClr val="bg2"/>
              </a:buClr>
              <a:buSzPct val="125000"/>
              <a:buFont typeface="Wingdings" panose="05000000000000000000" pitchFamily="2" charset="2"/>
              <a:buChar char="q"/>
            </a:pPr>
            <a:r>
              <a:rPr lang="fr-FR" sz="1600" dirty="0"/>
              <a:t>Outil</a:t>
            </a:r>
          </a:p>
          <a:p>
            <a:pPr>
              <a:buClr>
                <a:schemeClr val="bg2"/>
              </a:buClr>
              <a:buSzPct val="125000"/>
            </a:pPr>
            <a:r>
              <a:rPr lang="fr-FR" sz="1600" dirty="0">
                <a:solidFill>
                  <a:schemeClr val="tx1"/>
                </a:solidFill>
              </a:rPr>
              <a:t>Web </a:t>
            </a:r>
            <a:r>
              <a:rPr lang="fr-FR" sz="1600" dirty="0" err="1">
                <a:solidFill>
                  <a:schemeClr val="tx1"/>
                </a:solidFill>
              </a:rPr>
              <a:t>developer</a:t>
            </a:r>
            <a:r>
              <a:rPr lang="fr-FR" sz="1600" dirty="0">
                <a:solidFill>
                  <a:schemeClr val="tx1"/>
                </a:solidFill>
              </a:rPr>
              <a:t> : Images &gt; Replace images with alt attribute</a:t>
            </a:r>
            <a:endParaRPr lang="fr-FR" sz="1600" dirty="0">
              <a:latin typeface="Helvetica 75 Bold"/>
            </a:endParaRPr>
          </a:p>
          <a:p>
            <a:endParaRPr lang="fr-FR" sz="1600" dirty="0"/>
          </a:p>
        </p:txBody>
      </p:sp>
      <p:sp>
        <p:nvSpPr>
          <p:cNvPr id="3" name="Titre 2">
            <a:extLst>
              <a:ext uri="{FF2B5EF4-FFF2-40B4-BE49-F238E27FC236}">
                <a16:creationId xmlns:a16="http://schemas.microsoft.com/office/drawing/2014/main" id="{0C24616D-8AC5-4F06-92F3-FBCA53A4D3E2}"/>
              </a:ext>
            </a:extLst>
          </p:cNvPr>
          <p:cNvSpPr>
            <a:spLocks noGrp="1"/>
          </p:cNvSpPr>
          <p:nvPr>
            <p:ph type="title"/>
          </p:nvPr>
        </p:nvSpPr>
        <p:spPr>
          <a:xfrm>
            <a:off x="314325" y="267494"/>
            <a:ext cx="8515350" cy="484664"/>
          </a:xfrm>
        </p:spPr>
        <p:txBody>
          <a:bodyPr/>
          <a:lstStyle/>
          <a:p>
            <a:r>
              <a:rPr lang="fr-FR" sz="2200" dirty="0"/>
              <a:t>1.9 Les alternatives aux images</a:t>
            </a:r>
          </a:p>
        </p:txBody>
      </p:sp>
      <p:sp>
        <p:nvSpPr>
          <p:cNvPr id="4" name="Ellipse 3">
            <a:extLst>
              <a:ext uri="{FF2B5EF4-FFF2-40B4-BE49-F238E27FC236}">
                <a16:creationId xmlns:a16="http://schemas.microsoft.com/office/drawing/2014/main" id="{64B2FA87-89F5-325D-2AF1-4B88478F29DD}"/>
              </a:ext>
            </a:extLst>
          </p:cNvPr>
          <p:cNvSpPr/>
          <p:nvPr/>
        </p:nvSpPr>
        <p:spPr>
          <a:xfrm>
            <a:off x="8893316" y="4911865"/>
            <a:ext cx="169764" cy="161841"/>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fr-FR" sz="1600">
              <a:solidFill>
                <a:srgbClr val="000000"/>
              </a:solidFill>
            </a:endParaRPr>
          </a:p>
        </p:txBody>
      </p:sp>
    </p:spTree>
    <p:extLst>
      <p:ext uri="{BB962C8B-B14F-4D97-AF65-F5344CB8AC3E}">
        <p14:creationId xmlns:p14="http://schemas.microsoft.com/office/powerpoint/2010/main" val="3939694210"/>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idx="1"/>
          </p:nvPr>
        </p:nvSpPr>
        <p:spPr/>
        <p:txBody>
          <a:bodyPr/>
          <a:lstStyle/>
          <a:p>
            <a:r>
              <a:rPr lang="fr-FR" dirty="0">
                <a:solidFill>
                  <a:srgbClr val="FF6600"/>
                </a:solidFill>
              </a:rPr>
              <a:t>2. Tests automatiques</a:t>
            </a:r>
            <a:br>
              <a:rPr lang="fr-FR" dirty="0">
                <a:solidFill>
                  <a:srgbClr val="FF6600"/>
                </a:solidFill>
              </a:rPr>
            </a:br>
            <a:r>
              <a:rPr lang="fr-FR" sz="4800" dirty="0">
                <a:solidFill>
                  <a:srgbClr val="FF6600"/>
                </a:solidFill>
                <a:latin typeface="Helvetica 55 Roman" panose="020B0604020202020204" pitchFamily="34" charset="0"/>
              </a:rPr>
              <a:t>(extensions pour navigateur, applications mobiles)</a:t>
            </a:r>
          </a:p>
          <a:p>
            <a:endParaRPr lang="fr-FR" dirty="0"/>
          </a:p>
        </p:txBody>
      </p:sp>
    </p:spTree>
    <p:extLst>
      <p:ext uri="{BB962C8B-B14F-4D97-AF65-F5344CB8AC3E}">
        <p14:creationId xmlns:p14="http://schemas.microsoft.com/office/powerpoint/2010/main" val="12442796"/>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idx="1"/>
          </p:nvPr>
        </p:nvSpPr>
        <p:spPr/>
        <p:txBody>
          <a:bodyPr/>
          <a:lstStyle/>
          <a:p>
            <a:r>
              <a:rPr lang="fr-FR" sz="4800" dirty="0">
                <a:solidFill>
                  <a:srgbClr val="FF6600"/>
                </a:solidFill>
              </a:rPr>
              <a:t>2.1. </a:t>
            </a:r>
            <a:r>
              <a:rPr lang="fr-FR" sz="4800" dirty="0" err="1">
                <a:solidFill>
                  <a:srgbClr val="FF6600"/>
                </a:solidFill>
              </a:rPr>
              <a:t>aXe</a:t>
            </a:r>
            <a:r>
              <a:rPr lang="fr-FR" sz="4800" dirty="0">
                <a:solidFill>
                  <a:srgbClr val="FF6600"/>
                </a:solidFill>
              </a:rPr>
              <a:t> </a:t>
            </a:r>
            <a:r>
              <a:rPr lang="fr-FR" sz="4800" dirty="0" err="1">
                <a:solidFill>
                  <a:srgbClr val="FF6600"/>
                </a:solidFill>
              </a:rPr>
              <a:t>accessibility</a:t>
            </a:r>
            <a:r>
              <a:rPr lang="fr-FR" sz="4800" dirty="0">
                <a:solidFill>
                  <a:srgbClr val="FF6600"/>
                </a:solidFill>
              </a:rPr>
              <a:t> audit</a:t>
            </a:r>
            <a:endParaRPr lang="fr-FR" sz="4800" dirty="0"/>
          </a:p>
        </p:txBody>
      </p:sp>
    </p:spTree>
    <p:extLst>
      <p:ext uri="{BB962C8B-B14F-4D97-AF65-F5344CB8AC3E}">
        <p14:creationId xmlns:p14="http://schemas.microsoft.com/office/powerpoint/2010/main" val="465516040"/>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2.1. </a:t>
            </a:r>
            <a:r>
              <a:rPr lang="fr-FR" dirty="0" err="1"/>
              <a:t>aXe</a:t>
            </a:r>
            <a:r>
              <a:rPr lang="fr-FR" dirty="0"/>
              <a:t> </a:t>
            </a:r>
            <a:r>
              <a:rPr lang="fr-FR" dirty="0" err="1"/>
              <a:t>accessibility</a:t>
            </a:r>
            <a:r>
              <a:rPr lang="fr-FR" dirty="0"/>
              <a:t> audit</a:t>
            </a:r>
          </a:p>
        </p:txBody>
      </p:sp>
      <p:sp>
        <p:nvSpPr>
          <p:cNvPr id="3" name="Espace réservé du contenu 2"/>
          <p:cNvSpPr>
            <a:spLocks noGrp="1"/>
          </p:cNvSpPr>
          <p:nvPr>
            <p:ph idx="1"/>
          </p:nvPr>
        </p:nvSpPr>
        <p:spPr>
          <a:xfrm>
            <a:off x="339724" y="900316"/>
            <a:ext cx="8480748" cy="2592288"/>
          </a:xfrm>
        </p:spPr>
        <p:txBody>
          <a:bodyPr/>
          <a:lstStyle/>
          <a:p>
            <a:r>
              <a:rPr lang="fr-FR" dirty="0">
                <a:solidFill>
                  <a:schemeClr val="tx1"/>
                </a:solidFill>
                <a:latin typeface="Arial" panose="020B0604020202020204" pitchFamily="34" charset="0"/>
                <a:cs typeface="Arial" panose="020B0604020202020204" pitchFamily="34" charset="0"/>
              </a:rPr>
              <a:t>Certaines extensions permettent d’effectuer des tests automatiques sur la page en cours de consultation.</a:t>
            </a:r>
          </a:p>
          <a:p>
            <a:r>
              <a:rPr lang="fr-FR" b="1" dirty="0" err="1">
                <a:solidFill>
                  <a:schemeClr val="tx1"/>
                </a:solidFill>
                <a:latin typeface="Arial" panose="020B0604020202020204" pitchFamily="34" charset="0"/>
                <a:cs typeface="Arial" panose="020B0604020202020204" pitchFamily="34" charset="0"/>
                <a:hlinkClick r:id="rId2"/>
              </a:rPr>
              <a:t>aXe</a:t>
            </a:r>
            <a:r>
              <a:rPr lang="fr-FR" b="1" dirty="0">
                <a:solidFill>
                  <a:schemeClr val="tx1"/>
                </a:solidFill>
                <a:latin typeface="Arial" panose="020B0604020202020204" pitchFamily="34" charset="0"/>
                <a:cs typeface="Arial" panose="020B0604020202020204" pitchFamily="34" charset="0"/>
                <a:hlinkClick r:id="rId2"/>
              </a:rPr>
              <a:t> </a:t>
            </a:r>
            <a:r>
              <a:rPr lang="fr-FR" b="1" dirty="0" err="1">
                <a:solidFill>
                  <a:schemeClr val="tx1"/>
                </a:solidFill>
                <a:latin typeface="Arial" panose="020B0604020202020204" pitchFamily="34" charset="0"/>
                <a:cs typeface="Arial" panose="020B0604020202020204" pitchFamily="34" charset="0"/>
                <a:hlinkClick r:id="rId2"/>
              </a:rPr>
              <a:t>accessibility</a:t>
            </a:r>
            <a:r>
              <a:rPr lang="fr-FR" b="1" dirty="0">
                <a:solidFill>
                  <a:schemeClr val="tx1"/>
                </a:solidFill>
                <a:latin typeface="Arial" panose="020B0604020202020204" pitchFamily="34" charset="0"/>
                <a:cs typeface="Arial" panose="020B0604020202020204" pitchFamily="34" charset="0"/>
                <a:hlinkClick r:id="rId2"/>
              </a:rPr>
              <a:t> audit</a:t>
            </a:r>
            <a:endParaRPr lang="fr-FR" b="1" dirty="0">
              <a:solidFill>
                <a:schemeClr val="tx1"/>
              </a:solidFill>
              <a:latin typeface="Arial" panose="020B0604020202020204" pitchFamily="34" charset="0"/>
              <a:cs typeface="Arial" panose="020B0604020202020204" pitchFamily="34" charset="0"/>
            </a:endParaRPr>
          </a:p>
          <a:p>
            <a:r>
              <a:rPr lang="fr-FR" dirty="0" err="1">
                <a:solidFill>
                  <a:schemeClr val="tx1"/>
                </a:solidFill>
                <a:latin typeface="Arial" panose="020B0604020202020204" pitchFamily="34" charset="0"/>
                <a:cs typeface="Arial" panose="020B0604020202020204" pitchFamily="34" charset="0"/>
                <a:hlinkClick r:id="rId3"/>
              </a:rPr>
              <a:t>aXe</a:t>
            </a:r>
            <a:r>
              <a:rPr lang="fr-FR" dirty="0">
                <a:solidFill>
                  <a:schemeClr val="tx1"/>
                </a:solidFill>
                <a:latin typeface="Arial" panose="020B0604020202020204" pitchFamily="34" charset="0"/>
                <a:cs typeface="Arial" panose="020B0604020202020204" pitchFamily="34" charset="0"/>
              </a:rPr>
              <a:t> est une extension disponible pour Chrome et Firefox permettant d’effectuer une série de tests basés sur les </a:t>
            </a:r>
            <a:r>
              <a:rPr lang="fr-FR" dirty="0">
                <a:solidFill>
                  <a:schemeClr val="tx1"/>
                </a:solidFill>
                <a:latin typeface="Arial" panose="020B0604020202020204" pitchFamily="34" charset="0"/>
                <a:cs typeface="Arial" panose="020B0604020202020204" pitchFamily="34" charset="0"/>
                <a:hlinkClick r:id="rId4"/>
              </a:rPr>
              <a:t>WCAG</a:t>
            </a:r>
            <a:r>
              <a:rPr lang="fr-FR" dirty="0">
                <a:solidFill>
                  <a:schemeClr val="tx1"/>
                </a:solidFill>
                <a:latin typeface="Arial" panose="020B0604020202020204" pitchFamily="34" charset="0"/>
                <a:cs typeface="Arial" panose="020B0604020202020204" pitchFamily="34" charset="0"/>
              </a:rPr>
              <a:t>.</a:t>
            </a:r>
          </a:p>
          <a:p>
            <a:br>
              <a:rPr lang="fr-FR" dirty="0">
                <a:solidFill>
                  <a:schemeClr val="accent1"/>
                </a:solidFill>
                <a:latin typeface="Arial" panose="020B0604020202020204" pitchFamily="34" charset="0"/>
                <a:cs typeface="Arial" panose="020B0604020202020204" pitchFamily="34" charset="0"/>
              </a:rPr>
            </a:br>
            <a:endParaRPr lang="fr-FR" dirty="0">
              <a:solidFill>
                <a:schemeClr val="tx1"/>
              </a:solidFill>
              <a:latin typeface="Arial" panose="020B0604020202020204" pitchFamily="34" charset="0"/>
              <a:cs typeface="Arial" panose="020B0604020202020204" pitchFamily="34" charset="0"/>
            </a:endParaRPr>
          </a:p>
        </p:txBody>
      </p:sp>
      <p:pic>
        <p:nvPicPr>
          <p:cNvPr id="2050" name="Picture 2" descr="http://a11y.forge.orange-labs.fr/web/images/aX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1995686"/>
            <a:ext cx="6595517" cy="25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06945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8D26AD-87E9-ECAD-3820-4D7FF1E09E80}"/>
              </a:ext>
            </a:extLst>
          </p:cNvPr>
          <p:cNvSpPr>
            <a:spLocks noGrp="1"/>
          </p:cNvSpPr>
          <p:nvPr>
            <p:ph type="title"/>
          </p:nvPr>
        </p:nvSpPr>
        <p:spPr/>
        <p:txBody>
          <a:bodyPr/>
          <a:lstStyle/>
          <a:p>
            <a:r>
              <a:rPr lang="fr-FR" sz="3600" dirty="0">
                <a:solidFill>
                  <a:srgbClr val="FF6600"/>
                </a:solidFill>
              </a:rPr>
              <a:t>0. Outils de tests</a:t>
            </a:r>
            <a:br>
              <a:rPr lang="fr-FR" dirty="0">
                <a:solidFill>
                  <a:srgbClr val="FF6600"/>
                </a:solidFill>
              </a:rPr>
            </a:br>
            <a:endParaRPr lang="fr-FR" dirty="0"/>
          </a:p>
        </p:txBody>
      </p:sp>
      <p:sp>
        <p:nvSpPr>
          <p:cNvPr id="3" name="Espace réservé du contenu 2">
            <a:extLst>
              <a:ext uri="{FF2B5EF4-FFF2-40B4-BE49-F238E27FC236}">
                <a16:creationId xmlns:a16="http://schemas.microsoft.com/office/drawing/2014/main" id="{E740351C-FD3F-6F85-4AC7-85265F4EDACB}"/>
              </a:ext>
            </a:extLst>
          </p:cNvPr>
          <p:cNvSpPr>
            <a:spLocks noGrp="1"/>
          </p:cNvSpPr>
          <p:nvPr>
            <p:ph idx="1"/>
          </p:nvPr>
        </p:nvSpPr>
        <p:spPr/>
        <p:txBody>
          <a:bodyPr/>
          <a:lstStyle/>
          <a:p>
            <a:r>
              <a:rPr lang="fr-FR" sz="2800" dirty="0">
                <a:solidFill>
                  <a:schemeClr val="bg1"/>
                </a:solidFill>
              </a:rPr>
              <a:t>Extension navigateur (FF &amp; Chrome)</a:t>
            </a:r>
          </a:p>
          <a:p>
            <a:pPr marL="457200" indent="-457200">
              <a:buFont typeface="Arial" panose="020B0604020202020204" pitchFamily="34" charset="0"/>
              <a:buChar char="•"/>
            </a:pPr>
            <a:r>
              <a:rPr lang="fr-FR" sz="2000" dirty="0">
                <a:solidFill>
                  <a:schemeClr val="bg1"/>
                </a:solidFill>
              </a:rPr>
              <a:t>Web </a:t>
            </a:r>
            <a:r>
              <a:rPr lang="fr-FR" sz="2000" dirty="0" err="1">
                <a:solidFill>
                  <a:schemeClr val="bg1"/>
                </a:solidFill>
              </a:rPr>
              <a:t>developer</a:t>
            </a:r>
            <a:endParaRPr lang="fr-FR" sz="2000" dirty="0">
              <a:solidFill>
                <a:schemeClr val="bg1"/>
              </a:solidFill>
            </a:endParaRPr>
          </a:p>
          <a:p>
            <a:pPr marL="457200" indent="-457200">
              <a:buFont typeface="Arial" panose="020B0604020202020204" pitchFamily="34" charset="0"/>
              <a:buChar char="•"/>
            </a:pPr>
            <a:r>
              <a:rPr lang="fr-FR" sz="2000" dirty="0" err="1">
                <a:solidFill>
                  <a:schemeClr val="bg1"/>
                </a:solidFill>
              </a:rPr>
              <a:t>Wave</a:t>
            </a:r>
            <a:r>
              <a:rPr lang="fr-FR" sz="2000" dirty="0">
                <a:solidFill>
                  <a:schemeClr val="bg1"/>
                </a:solidFill>
              </a:rPr>
              <a:t> (</a:t>
            </a:r>
            <a:r>
              <a:rPr lang="fr-FR" sz="2000" dirty="0" err="1">
                <a:solidFill>
                  <a:schemeClr val="bg1"/>
                </a:solidFill>
              </a:rPr>
              <a:t>WebAim</a:t>
            </a:r>
            <a:r>
              <a:rPr lang="fr-FR" sz="2000" dirty="0">
                <a:solidFill>
                  <a:schemeClr val="bg1"/>
                </a:solidFill>
              </a:rPr>
              <a:t>)</a:t>
            </a:r>
          </a:p>
          <a:p>
            <a:pPr marL="457200" indent="-457200">
              <a:buFont typeface="Arial" panose="020B0604020202020204" pitchFamily="34" charset="0"/>
              <a:buChar char="•"/>
            </a:pPr>
            <a:r>
              <a:rPr lang="fr-FR" sz="2000" dirty="0" err="1">
                <a:solidFill>
                  <a:schemeClr val="bg1"/>
                </a:solidFill>
              </a:rPr>
              <a:t>aXe</a:t>
            </a:r>
            <a:r>
              <a:rPr lang="fr-FR" sz="2000" dirty="0">
                <a:solidFill>
                  <a:schemeClr val="bg1"/>
                </a:solidFill>
              </a:rPr>
              <a:t> (</a:t>
            </a:r>
            <a:r>
              <a:rPr lang="fr-FR" sz="2000" dirty="0" err="1">
                <a:solidFill>
                  <a:schemeClr val="bg1"/>
                </a:solidFill>
              </a:rPr>
              <a:t>Deque</a:t>
            </a:r>
            <a:r>
              <a:rPr lang="fr-FR" sz="2000" dirty="0">
                <a:solidFill>
                  <a:schemeClr val="bg1"/>
                </a:solidFill>
              </a:rPr>
              <a:t>)</a:t>
            </a:r>
          </a:p>
          <a:p>
            <a:pPr marL="457200" indent="-457200">
              <a:buFont typeface="Arial" panose="020B0604020202020204" pitchFamily="34" charset="0"/>
              <a:buChar char="•"/>
            </a:pPr>
            <a:endParaRPr lang="fr-FR" sz="2000" dirty="0">
              <a:solidFill>
                <a:schemeClr val="bg1"/>
              </a:solidFill>
            </a:endParaRPr>
          </a:p>
          <a:p>
            <a:r>
              <a:rPr lang="fr-FR" sz="2800" dirty="0">
                <a:solidFill>
                  <a:schemeClr val="bg1"/>
                </a:solidFill>
              </a:rPr>
              <a:t>Appliquette (à télécharger)</a:t>
            </a:r>
          </a:p>
          <a:p>
            <a:pPr marL="457200" indent="-457200">
              <a:buFont typeface="Arial" panose="020B0604020202020204" pitchFamily="34" charset="0"/>
              <a:buChar char="•"/>
            </a:pPr>
            <a:r>
              <a:rPr lang="fr-FR" sz="2000" dirty="0" err="1">
                <a:solidFill>
                  <a:schemeClr val="bg1"/>
                </a:solidFill>
              </a:rPr>
              <a:t>Color</a:t>
            </a:r>
            <a:r>
              <a:rPr lang="fr-FR" sz="2000" dirty="0">
                <a:solidFill>
                  <a:schemeClr val="bg1"/>
                </a:solidFill>
              </a:rPr>
              <a:t> </a:t>
            </a:r>
            <a:r>
              <a:rPr lang="fr-FR" sz="2000" dirty="0" err="1">
                <a:solidFill>
                  <a:schemeClr val="bg1"/>
                </a:solidFill>
              </a:rPr>
              <a:t>Contrast</a:t>
            </a:r>
            <a:r>
              <a:rPr lang="fr-FR" sz="2000" dirty="0">
                <a:solidFill>
                  <a:schemeClr val="bg1"/>
                </a:solidFill>
              </a:rPr>
              <a:t> Analyser</a:t>
            </a:r>
          </a:p>
          <a:p>
            <a:pPr marL="457200" indent="-457200">
              <a:buFont typeface="Arial" panose="020B0604020202020204" pitchFamily="34" charset="0"/>
              <a:buChar char="•"/>
            </a:pPr>
            <a:endParaRPr lang="fr-FR" sz="2000" dirty="0">
              <a:solidFill>
                <a:schemeClr val="bg1"/>
              </a:solidFill>
            </a:endParaRPr>
          </a:p>
          <a:p>
            <a:pPr marL="457200" indent="-457200">
              <a:buFont typeface="Arial" panose="020B0604020202020204" pitchFamily="34" charset="0"/>
              <a:buChar char="•"/>
            </a:pPr>
            <a:r>
              <a:rPr lang="fr-FR" sz="2000" dirty="0">
                <a:solidFill>
                  <a:schemeClr val="bg1"/>
                </a:solidFill>
              </a:rPr>
              <a:t>URL des démos : http	s://www.orange.com </a:t>
            </a:r>
          </a:p>
        </p:txBody>
      </p:sp>
    </p:spTree>
    <p:extLst>
      <p:ext uri="{BB962C8B-B14F-4D97-AF65-F5344CB8AC3E}">
        <p14:creationId xmlns:p14="http://schemas.microsoft.com/office/powerpoint/2010/main" val="165585442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2.1. </a:t>
            </a:r>
            <a:r>
              <a:rPr lang="fr-FR" dirty="0" err="1"/>
              <a:t>aXe</a:t>
            </a:r>
            <a:r>
              <a:rPr lang="fr-FR" dirty="0"/>
              <a:t> </a:t>
            </a:r>
            <a:r>
              <a:rPr lang="fr-FR" dirty="0" err="1"/>
              <a:t>accessibility</a:t>
            </a:r>
            <a:r>
              <a:rPr lang="fr-FR" dirty="0"/>
              <a:t> audit</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233700"/>
            <a:ext cx="9073008" cy="31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1065727"/>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idx="1"/>
          </p:nvPr>
        </p:nvSpPr>
        <p:spPr/>
        <p:txBody>
          <a:bodyPr/>
          <a:lstStyle/>
          <a:p>
            <a:r>
              <a:rPr lang="fr-FR" dirty="0">
                <a:solidFill>
                  <a:srgbClr val="FF6600"/>
                </a:solidFill>
              </a:rPr>
              <a:t>2.2. </a:t>
            </a:r>
            <a:r>
              <a:rPr lang="fr-FR" dirty="0" err="1">
                <a:solidFill>
                  <a:srgbClr val="FF6600"/>
                </a:solidFill>
              </a:rPr>
              <a:t>Wave</a:t>
            </a:r>
            <a:r>
              <a:rPr lang="fr-FR" dirty="0">
                <a:solidFill>
                  <a:srgbClr val="FF6600"/>
                </a:solidFill>
              </a:rPr>
              <a:t> </a:t>
            </a:r>
            <a:r>
              <a:rPr lang="fr-FR" dirty="0" err="1">
                <a:solidFill>
                  <a:srgbClr val="FF6600"/>
                </a:solidFill>
              </a:rPr>
              <a:t>toolbar</a:t>
            </a:r>
            <a:endParaRPr lang="fr-FR" dirty="0"/>
          </a:p>
        </p:txBody>
      </p:sp>
    </p:spTree>
    <p:extLst>
      <p:ext uri="{BB962C8B-B14F-4D97-AF65-F5344CB8AC3E}">
        <p14:creationId xmlns:p14="http://schemas.microsoft.com/office/powerpoint/2010/main" val="3287420192"/>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2.2. </a:t>
            </a:r>
            <a:r>
              <a:rPr lang="fr-FR" dirty="0" err="1"/>
              <a:t>Wave</a:t>
            </a:r>
            <a:r>
              <a:rPr lang="fr-FR" dirty="0"/>
              <a:t> </a:t>
            </a:r>
            <a:r>
              <a:rPr lang="fr-FR" dirty="0" err="1"/>
              <a:t>toolbar</a:t>
            </a:r>
            <a:br>
              <a:rPr lang="fr-FR" dirty="0"/>
            </a:br>
            <a:endParaRPr lang="fr-FR" dirty="0"/>
          </a:p>
        </p:txBody>
      </p:sp>
      <p:sp>
        <p:nvSpPr>
          <p:cNvPr id="3" name="Espace réservé du contenu 2"/>
          <p:cNvSpPr>
            <a:spLocks noGrp="1"/>
          </p:cNvSpPr>
          <p:nvPr>
            <p:ph idx="1"/>
          </p:nvPr>
        </p:nvSpPr>
        <p:spPr>
          <a:xfrm>
            <a:off x="339724" y="1121132"/>
            <a:ext cx="5960468" cy="3322826"/>
          </a:xfrm>
        </p:spPr>
        <p:txBody>
          <a:bodyPr/>
          <a:lstStyle/>
          <a:p>
            <a:r>
              <a:rPr lang="fr-FR" b="1" dirty="0" err="1">
                <a:solidFill>
                  <a:schemeClr val="tx1"/>
                </a:solidFill>
                <a:latin typeface="Arial" panose="020B0604020202020204" pitchFamily="34" charset="0"/>
                <a:cs typeface="Arial" panose="020B0604020202020204" pitchFamily="34" charset="0"/>
              </a:rPr>
              <a:t>Wave</a:t>
            </a:r>
            <a:r>
              <a:rPr lang="fr-FR" b="1" dirty="0">
                <a:solidFill>
                  <a:schemeClr val="tx1"/>
                </a:solidFill>
                <a:latin typeface="Arial" panose="020B0604020202020204" pitchFamily="34" charset="0"/>
                <a:cs typeface="Arial" panose="020B0604020202020204" pitchFamily="34" charset="0"/>
              </a:rPr>
              <a:t> </a:t>
            </a:r>
            <a:r>
              <a:rPr lang="fr-FR" b="1" dirty="0" err="1">
                <a:solidFill>
                  <a:schemeClr val="tx1"/>
                </a:solidFill>
                <a:latin typeface="Arial" panose="020B0604020202020204" pitchFamily="34" charset="0"/>
                <a:cs typeface="Arial" panose="020B0604020202020204" pitchFamily="34" charset="0"/>
              </a:rPr>
              <a:t>toolbar</a:t>
            </a:r>
            <a:r>
              <a:rPr lang="fr-FR" b="1" dirty="0">
                <a:solidFill>
                  <a:schemeClr val="tx1"/>
                </a:solidFill>
                <a:latin typeface="Arial" panose="020B0604020202020204" pitchFamily="34" charset="0"/>
                <a:cs typeface="Arial" panose="020B0604020202020204" pitchFamily="34" charset="0"/>
              </a:rPr>
              <a:t> </a:t>
            </a:r>
            <a:r>
              <a:rPr lang="fr-FR" dirty="0">
                <a:solidFill>
                  <a:schemeClr val="tx1"/>
                </a:solidFill>
                <a:latin typeface="Arial" panose="020B0604020202020204" pitchFamily="34" charset="0"/>
                <a:cs typeface="Arial" panose="020B0604020202020204" pitchFamily="34" charset="0"/>
              </a:rPr>
              <a:t>est une barre d’extension pour Chrome.</a:t>
            </a:r>
            <a:br>
              <a:rPr lang="fr-FR" dirty="0">
                <a:solidFill>
                  <a:schemeClr val="tx1"/>
                </a:solidFill>
                <a:latin typeface="Arial" panose="020B0604020202020204" pitchFamily="34" charset="0"/>
                <a:cs typeface="Arial" panose="020B0604020202020204" pitchFamily="34" charset="0"/>
              </a:rPr>
            </a:br>
            <a:endParaRPr lang="fr-FR" dirty="0">
              <a:solidFill>
                <a:schemeClr val="tx1"/>
              </a:solidFill>
              <a:latin typeface="Arial" panose="020B0604020202020204" pitchFamily="34" charset="0"/>
              <a:cs typeface="Arial" panose="020B0604020202020204" pitchFamily="34" charset="0"/>
            </a:endParaRPr>
          </a:p>
          <a:p>
            <a:r>
              <a:rPr lang="fr-FR" dirty="0">
                <a:solidFill>
                  <a:schemeClr val="tx1"/>
                </a:solidFill>
                <a:latin typeface="Arial" panose="020B0604020202020204" pitchFamily="34" charset="0"/>
                <a:cs typeface="Arial" panose="020B0604020202020204" pitchFamily="34" charset="0"/>
              </a:rPr>
              <a:t>Tout comme </a:t>
            </a:r>
            <a:r>
              <a:rPr lang="fr-FR" dirty="0" err="1">
                <a:solidFill>
                  <a:schemeClr val="tx1"/>
                </a:solidFill>
                <a:latin typeface="Arial" panose="020B0604020202020204" pitchFamily="34" charset="0"/>
                <a:cs typeface="Arial" panose="020B0604020202020204" pitchFamily="34" charset="0"/>
              </a:rPr>
              <a:t>aXe</a:t>
            </a:r>
            <a:r>
              <a:rPr lang="fr-FR" dirty="0">
                <a:solidFill>
                  <a:schemeClr val="tx1"/>
                </a:solidFill>
                <a:latin typeface="Arial" panose="020B0604020202020204" pitchFamily="34" charset="0"/>
                <a:cs typeface="Arial" panose="020B0604020202020204" pitchFamily="34" charset="0"/>
              </a:rPr>
              <a:t>, elle permet d’effectuer une série de tests d’accessibilité sur la page en cours. A la différence de ce dernier qui affiche les erreurs dans un onglet de l’inspecteur web, ici les erreurs sont affichées directement dans la page.</a:t>
            </a:r>
            <a:br>
              <a:rPr lang="fr-FR" dirty="0">
                <a:solidFill>
                  <a:schemeClr val="tx1"/>
                </a:solidFill>
                <a:latin typeface="Arial" panose="020B0604020202020204" pitchFamily="34" charset="0"/>
                <a:cs typeface="Arial" panose="020B0604020202020204" pitchFamily="34" charset="0"/>
              </a:rPr>
            </a:br>
            <a:r>
              <a:rPr lang="fr-FR" dirty="0">
                <a:solidFill>
                  <a:schemeClr val="tx1"/>
                </a:solidFill>
                <a:latin typeface="Arial" panose="020B0604020202020204" pitchFamily="34" charset="0"/>
                <a:cs typeface="Arial" panose="020B0604020202020204" pitchFamily="34" charset="0"/>
              </a:rPr>
              <a:t>Il existe un </a:t>
            </a:r>
            <a:r>
              <a:rPr lang="fr-FR" dirty="0" err="1">
                <a:solidFill>
                  <a:schemeClr val="tx1"/>
                </a:solidFill>
                <a:latin typeface="Arial" panose="020B0604020202020204" pitchFamily="34" charset="0"/>
                <a:cs typeface="Arial" panose="020B0604020202020204" pitchFamily="34" charset="0"/>
              </a:rPr>
              <a:t>bookmarklet</a:t>
            </a:r>
            <a:r>
              <a:rPr lang="fr-FR" dirty="0">
                <a:solidFill>
                  <a:schemeClr val="tx1"/>
                </a:solidFill>
                <a:latin typeface="Arial" panose="020B0604020202020204" pitchFamily="34" charset="0"/>
                <a:cs typeface="Arial" panose="020B0604020202020204" pitchFamily="34" charset="0"/>
              </a:rPr>
              <a:t> (ou </a:t>
            </a:r>
            <a:r>
              <a:rPr lang="fr-FR" dirty="0" err="1">
                <a:solidFill>
                  <a:schemeClr val="tx1"/>
                </a:solidFill>
                <a:latin typeface="Arial" panose="020B0604020202020204" pitchFamily="34" charset="0"/>
                <a:cs typeface="Arial" panose="020B0604020202020204" pitchFamily="34" charset="0"/>
              </a:rPr>
              <a:t>favlet</a:t>
            </a:r>
            <a:r>
              <a:rPr lang="fr-FR" dirty="0">
                <a:solidFill>
                  <a:schemeClr val="tx1"/>
                </a:solidFill>
                <a:latin typeface="Arial" panose="020B0604020202020204" pitchFamily="34" charset="0"/>
                <a:cs typeface="Arial" panose="020B0604020202020204" pitchFamily="34" charset="0"/>
              </a:rPr>
              <a:t>) pour </a:t>
            </a:r>
            <a:r>
              <a:rPr lang="fr-FR" dirty="0" err="1">
                <a:solidFill>
                  <a:schemeClr val="tx1"/>
                </a:solidFill>
                <a:latin typeface="Arial" panose="020B0604020202020204" pitchFamily="34" charset="0"/>
                <a:cs typeface="Arial" panose="020B0604020202020204" pitchFamily="34" charset="0"/>
              </a:rPr>
              <a:t>Wave</a:t>
            </a:r>
            <a:r>
              <a:rPr lang="fr-FR" dirty="0">
                <a:solidFill>
                  <a:schemeClr val="tx1"/>
                </a:solidFill>
                <a:latin typeface="Arial" panose="020B0604020202020204" pitchFamily="34" charset="0"/>
                <a:cs typeface="Arial" panose="020B0604020202020204" pitchFamily="34" charset="0"/>
              </a:rPr>
              <a:t>.</a:t>
            </a:r>
            <a:br>
              <a:rPr lang="fr-FR" dirty="0">
                <a:solidFill>
                  <a:schemeClr val="accent1"/>
                </a:solidFill>
                <a:latin typeface="Arial" panose="020B0604020202020204" pitchFamily="34" charset="0"/>
                <a:cs typeface="Arial" panose="020B0604020202020204" pitchFamily="34" charset="0"/>
              </a:rPr>
            </a:br>
            <a:endParaRPr lang="fr-FR" dirty="0">
              <a:solidFill>
                <a:schemeClr val="tx1"/>
              </a:solidFill>
              <a:latin typeface="Arial" panose="020B0604020202020204" pitchFamily="34" charset="0"/>
              <a:cs typeface="Arial" panose="020B0604020202020204" pitchFamily="34" charset="0"/>
            </a:endParaRPr>
          </a:p>
        </p:txBody>
      </p:sp>
      <p:pic>
        <p:nvPicPr>
          <p:cNvPr id="5122" name="Picture 2" descr="capture d’écran de l’extension wave toolb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738" y="1131590"/>
            <a:ext cx="2283718" cy="3679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46132"/>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2.2. </a:t>
            </a:r>
            <a:r>
              <a:rPr lang="fr-FR" dirty="0" err="1"/>
              <a:t>Wave</a:t>
            </a:r>
            <a:r>
              <a:rPr lang="fr-FR" dirty="0"/>
              <a:t> </a:t>
            </a:r>
            <a:r>
              <a:rPr lang="fr-FR" dirty="0" err="1"/>
              <a:t>toolbar</a:t>
            </a:r>
            <a:br>
              <a:rPr lang="fr-FR" dirty="0"/>
            </a:br>
            <a:endParaRPr lang="fr-FR"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721003"/>
            <a:ext cx="8172908" cy="397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9020394"/>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39726" y="339725"/>
            <a:ext cx="8624762" cy="4130675"/>
          </a:xfrm>
        </p:spPr>
        <p:txBody>
          <a:bodyPr/>
          <a:lstStyle/>
          <a:p>
            <a:r>
              <a:rPr lang="fr-FR" dirty="0">
                <a:solidFill>
                  <a:srgbClr val="FF6600"/>
                </a:solidFill>
              </a:rPr>
              <a:t>2.3. Applications  mobiles</a:t>
            </a:r>
            <a:endParaRPr lang="fr-FR" dirty="0"/>
          </a:p>
        </p:txBody>
      </p:sp>
    </p:spTree>
    <p:extLst>
      <p:ext uri="{BB962C8B-B14F-4D97-AF65-F5344CB8AC3E}">
        <p14:creationId xmlns:p14="http://schemas.microsoft.com/office/powerpoint/2010/main" val="878301307"/>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fr-FR" dirty="0"/>
              <a:t>Des tests automatiques sur mobile, des applications…</a:t>
            </a:r>
            <a:endParaRPr lang="fr-FR" dirty="0">
              <a:solidFill>
                <a:schemeClr val="bg1"/>
              </a:solidFill>
            </a:endParaRPr>
          </a:p>
        </p:txBody>
      </p:sp>
      <p:pic>
        <p:nvPicPr>
          <p:cNvPr id="7170" name="Picture 2" descr="Cover 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4536" y="777794"/>
            <a:ext cx="1217545" cy="1217545"/>
          </a:xfrm>
          <a:prstGeom prst="rect">
            <a:avLst/>
          </a:prstGeom>
          <a:noFill/>
          <a:extLst>
            <a:ext uri="{909E8E84-426E-40DD-AFC4-6F175D3DCCD1}">
              <a14:hiddenFill xmlns:a14="http://schemas.microsoft.com/office/drawing/2010/main">
                <a:solidFill>
                  <a:srgbClr val="FFFFFF"/>
                </a:solidFill>
              </a14:hiddenFill>
            </a:ext>
          </a:extLst>
        </p:spPr>
      </p:pic>
      <p:sp>
        <p:nvSpPr>
          <p:cNvPr id="21" name="ZoneTexte 20"/>
          <p:cNvSpPr txBox="1"/>
          <p:nvPr/>
        </p:nvSpPr>
        <p:spPr>
          <a:xfrm>
            <a:off x="86129" y="2139773"/>
            <a:ext cx="3074358" cy="400110"/>
          </a:xfrm>
          <a:prstGeom prst="rect">
            <a:avLst/>
          </a:prstGeom>
          <a:noFill/>
        </p:spPr>
        <p:txBody>
          <a:bodyPr wrap="square" rtlCol="0">
            <a:spAutoFit/>
          </a:bodyPr>
          <a:lstStyle/>
          <a:p>
            <a:pPr algn="ctr"/>
            <a:r>
              <a:rPr lang="fr-FR" sz="2000" dirty="0" err="1"/>
              <a:t>Accessibility</a:t>
            </a:r>
            <a:r>
              <a:rPr lang="fr-FR" sz="2000" dirty="0"/>
              <a:t> Scanner</a:t>
            </a:r>
          </a:p>
        </p:txBody>
      </p:sp>
      <p:sp>
        <p:nvSpPr>
          <p:cNvPr id="6" name="ZoneTexte 5">
            <a:extLst>
              <a:ext uri="{FF2B5EF4-FFF2-40B4-BE49-F238E27FC236}">
                <a16:creationId xmlns:a16="http://schemas.microsoft.com/office/drawing/2014/main" id="{C53EC4D0-68E2-9F4C-AD46-548F364E035B}"/>
              </a:ext>
            </a:extLst>
          </p:cNvPr>
          <p:cNvSpPr txBox="1"/>
          <p:nvPr/>
        </p:nvSpPr>
        <p:spPr>
          <a:xfrm>
            <a:off x="5044157" y="2244914"/>
            <a:ext cx="3074358" cy="400110"/>
          </a:xfrm>
          <a:prstGeom prst="rect">
            <a:avLst/>
          </a:prstGeom>
          <a:noFill/>
        </p:spPr>
        <p:txBody>
          <a:bodyPr wrap="square" rtlCol="0">
            <a:spAutoFit/>
          </a:bodyPr>
          <a:lstStyle/>
          <a:p>
            <a:pPr algn="ctr"/>
            <a:r>
              <a:rPr lang="fr-FR" sz="2000" dirty="0"/>
              <a:t>AXE Android</a:t>
            </a:r>
          </a:p>
        </p:txBody>
      </p:sp>
      <p:pic>
        <p:nvPicPr>
          <p:cNvPr id="3" name="Image 2">
            <a:extLst>
              <a:ext uri="{FF2B5EF4-FFF2-40B4-BE49-F238E27FC236}">
                <a16:creationId xmlns:a16="http://schemas.microsoft.com/office/drawing/2014/main" id="{B6D0F892-923E-2A48-AB32-69298C2749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8143" y="627534"/>
            <a:ext cx="1501627" cy="1501627"/>
          </a:xfrm>
          <a:prstGeom prst="rect">
            <a:avLst/>
          </a:prstGeom>
        </p:spPr>
      </p:pic>
      <p:sp>
        <p:nvSpPr>
          <p:cNvPr id="2" name="ZoneTexte 1"/>
          <p:cNvSpPr txBox="1"/>
          <p:nvPr/>
        </p:nvSpPr>
        <p:spPr>
          <a:xfrm>
            <a:off x="2077536" y="4603502"/>
            <a:ext cx="4995278" cy="369332"/>
          </a:xfrm>
          <a:prstGeom prst="rect">
            <a:avLst/>
          </a:prstGeom>
          <a:noFill/>
        </p:spPr>
        <p:txBody>
          <a:bodyPr wrap="none" rtlCol="0">
            <a:spAutoFit/>
          </a:bodyPr>
          <a:lstStyle/>
          <a:p>
            <a:r>
              <a:rPr lang="fr-FR" sz="1800" dirty="0"/>
              <a:t>Attention : ça reste plus compliqué sur </a:t>
            </a:r>
            <a:r>
              <a:rPr lang="fr-FR" sz="1800" dirty="0" err="1"/>
              <a:t>IOs</a:t>
            </a:r>
            <a:r>
              <a:rPr lang="fr-FR" sz="1800" dirty="0"/>
              <a:t> !</a:t>
            </a:r>
          </a:p>
        </p:txBody>
      </p:sp>
      <p:sp>
        <p:nvSpPr>
          <p:cNvPr id="4" name="ZoneTexte 3"/>
          <p:cNvSpPr txBox="1"/>
          <p:nvPr/>
        </p:nvSpPr>
        <p:spPr>
          <a:xfrm>
            <a:off x="246268" y="3388899"/>
            <a:ext cx="4496744" cy="461665"/>
          </a:xfrm>
          <a:prstGeom prst="rect">
            <a:avLst/>
          </a:prstGeom>
          <a:noFill/>
        </p:spPr>
        <p:txBody>
          <a:bodyPr wrap="none" rtlCol="0">
            <a:spAutoFit/>
          </a:bodyPr>
          <a:lstStyle/>
          <a:p>
            <a:r>
              <a:rPr lang="fr-FR" sz="2400" dirty="0"/>
              <a:t>Android et Ios (développeurs)</a:t>
            </a:r>
            <a:endParaRPr lang="fr-FR" dirty="0"/>
          </a:p>
        </p:txBody>
      </p:sp>
      <p:pic>
        <p:nvPicPr>
          <p:cNvPr id="5" name="Image 4"/>
          <p:cNvPicPr>
            <a:picLocks noChangeAspect="1"/>
          </p:cNvPicPr>
          <p:nvPr/>
        </p:nvPicPr>
        <p:blipFill>
          <a:blip r:embed="rId5"/>
          <a:stretch>
            <a:fillRect/>
          </a:stretch>
        </p:blipFill>
        <p:spPr>
          <a:xfrm>
            <a:off x="5044157" y="3298114"/>
            <a:ext cx="2190750" cy="1104900"/>
          </a:xfrm>
          <a:prstGeom prst="rect">
            <a:avLst/>
          </a:prstGeom>
        </p:spPr>
      </p:pic>
      <p:sp>
        <p:nvSpPr>
          <p:cNvPr id="10" name="ZoneTexte 9"/>
          <p:cNvSpPr txBox="1"/>
          <p:nvPr/>
        </p:nvSpPr>
        <p:spPr>
          <a:xfrm>
            <a:off x="2638425" y="1248643"/>
            <a:ext cx="3422732" cy="461665"/>
          </a:xfrm>
          <a:prstGeom prst="rect">
            <a:avLst/>
          </a:prstGeom>
          <a:noFill/>
        </p:spPr>
        <p:txBody>
          <a:bodyPr wrap="none" rtlCol="0">
            <a:spAutoFit/>
          </a:bodyPr>
          <a:lstStyle/>
          <a:p>
            <a:r>
              <a:rPr lang="fr-FR" sz="2400" dirty="0"/>
              <a:t>Android (App gratuite)</a:t>
            </a:r>
            <a:endParaRPr lang="fr-FR" dirty="0"/>
          </a:p>
        </p:txBody>
      </p:sp>
    </p:spTree>
    <p:extLst>
      <p:ext uri="{BB962C8B-B14F-4D97-AF65-F5344CB8AC3E}">
        <p14:creationId xmlns:p14="http://schemas.microsoft.com/office/powerpoint/2010/main" val="15725116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fr-FR" dirty="0"/>
              <a:t>Merci</a:t>
            </a:r>
          </a:p>
        </p:txBody>
      </p:sp>
      <p:sp>
        <p:nvSpPr>
          <p:cNvPr id="3" name="Content Placeholder 1"/>
          <p:cNvSpPr txBox="1">
            <a:spLocks/>
          </p:cNvSpPr>
          <p:nvPr/>
        </p:nvSpPr>
        <p:spPr>
          <a:xfrm>
            <a:off x="339724" y="1304925"/>
            <a:ext cx="4808340" cy="3165474"/>
          </a:xfrm>
          <a:prstGeom prst="rect">
            <a:avLst/>
          </a:prstGeom>
        </p:spPr>
        <p:txBody>
          <a:bodyPr/>
          <a:lst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bg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a:spcAft>
                <a:spcPct val="0"/>
              </a:spcAft>
              <a:buClrTx/>
            </a:pPr>
            <a:r>
              <a:rPr lang="fr-FR" altLang="fr-FR" b="1" dirty="0">
                <a:solidFill>
                  <a:schemeClr val="bg2"/>
                </a:solidFill>
                <a:latin typeface="Arial" charset="0"/>
              </a:rPr>
              <a:t>E-</a:t>
            </a:r>
            <a:r>
              <a:rPr lang="fr-FR" altLang="fr-FR" b="1" dirty="0" err="1">
                <a:solidFill>
                  <a:schemeClr val="bg2"/>
                </a:solidFill>
                <a:latin typeface="Arial" charset="0"/>
              </a:rPr>
              <a:t>Accessibility</a:t>
            </a:r>
            <a:r>
              <a:rPr lang="fr-FR" altLang="fr-FR" b="1" dirty="0">
                <a:solidFill>
                  <a:schemeClr val="bg2"/>
                </a:solidFill>
                <a:latin typeface="Arial" charset="0"/>
              </a:rPr>
              <a:t> Solutions for </a:t>
            </a:r>
            <a:r>
              <a:rPr lang="fr-FR" altLang="fr-FR" b="1" dirty="0" err="1">
                <a:solidFill>
                  <a:schemeClr val="bg2"/>
                </a:solidFill>
                <a:latin typeface="Arial" charset="0"/>
              </a:rPr>
              <a:t>Everyone</a:t>
            </a:r>
            <a:r>
              <a:rPr lang="fr-FR" altLang="fr-FR" b="1" dirty="0">
                <a:solidFill>
                  <a:schemeClr val="bg2"/>
                </a:solidFill>
                <a:latin typeface="Arial" charset="0"/>
              </a:rPr>
              <a:t> </a:t>
            </a:r>
            <a:r>
              <a:rPr lang="fr-FR" altLang="fr-FR" sz="1600" dirty="0">
                <a:solidFill>
                  <a:schemeClr val="bg2"/>
                </a:solidFill>
                <a:latin typeface="Arial" charset="0"/>
              </a:rPr>
              <a:t>:</a:t>
            </a:r>
            <a:br>
              <a:rPr lang="fr-FR" altLang="fr-FR" sz="1600" dirty="0">
                <a:solidFill>
                  <a:schemeClr val="bg2"/>
                </a:solidFill>
                <a:latin typeface="Arial" charset="0"/>
              </a:rPr>
            </a:br>
            <a:endParaRPr lang="fr-FR" altLang="fr-FR" sz="1000" dirty="0">
              <a:solidFill>
                <a:schemeClr val="bg2"/>
              </a:solidFill>
              <a:latin typeface="Arial" charset="0"/>
            </a:endParaRPr>
          </a:p>
          <a:p>
            <a:pPr>
              <a:spcAft>
                <a:spcPct val="0"/>
              </a:spcAft>
              <a:buClrTx/>
            </a:pPr>
            <a:r>
              <a:rPr lang="fr-FR" altLang="fr-FR" sz="1000" dirty="0">
                <a:solidFill>
                  <a:schemeClr val="bg1"/>
                </a:solidFill>
                <a:latin typeface="Arial" charset="0"/>
              </a:rPr>
              <a:t>Email : cabate.ext@orange.com</a:t>
            </a:r>
          </a:p>
          <a:p>
            <a:pPr>
              <a:spcAft>
                <a:spcPct val="0"/>
              </a:spcAft>
              <a:buClrTx/>
            </a:pPr>
            <a:r>
              <a:rPr lang="fr-FR" altLang="fr-FR" sz="1000" dirty="0">
                <a:solidFill>
                  <a:schemeClr val="bg1"/>
                </a:solidFill>
                <a:latin typeface="Arial" charset="0"/>
              </a:rPr>
              <a:t>Tel : 05 34 54 15 47</a:t>
            </a:r>
          </a:p>
          <a:p>
            <a:pPr marL="0" lvl="2" indent="0">
              <a:buClr>
                <a:srgbClr val="FF850D"/>
              </a:buClr>
              <a:buNone/>
            </a:pPr>
            <a:endParaRPr lang="fr-FR" altLang="fr-FR" sz="1000" b="1" dirty="0">
              <a:latin typeface="Arial" charset="0"/>
            </a:endParaRPr>
          </a:p>
          <a:p>
            <a:pPr marL="0" lvl="1" indent="0"/>
            <a:endParaRPr lang="fr-FR" dirty="0"/>
          </a:p>
        </p:txBody>
      </p:sp>
    </p:spTree>
    <p:extLst>
      <p:ext uri="{BB962C8B-B14F-4D97-AF65-F5344CB8AC3E}">
        <p14:creationId xmlns:p14="http://schemas.microsoft.com/office/powerpoint/2010/main" val="71123023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1.0 Le design system - la Brand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592202"/>
            <a:ext cx="7704856" cy="4355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348088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p:txBody>
          <a:bodyPr/>
          <a:lstStyle/>
          <a:p>
            <a:r>
              <a:rPr lang="fr-FR" dirty="0">
                <a:solidFill>
                  <a:srgbClr val="FF6600"/>
                </a:solidFill>
              </a:rPr>
              <a:t>1. Tests manuels</a:t>
            </a:r>
          </a:p>
          <a:p>
            <a:endParaRPr lang="fr-FR" dirty="0"/>
          </a:p>
        </p:txBody>
      </p:sp>
    </p:spTree>
    <p:extLst>
      <p:ext uri="{BB962C8B-B14F-4D97-AF65-F5344CB8AC3E}">
        <p14:creationId xmlns:p14="http://schemas.microsoft.com/office/powerpoint/2010/main" val="341054700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9B2DF06-8CF0-4BD6-9353-92970C18B1FA}"/>
              </a:ext>
            </a:extLst>
          </p:cNvPr>
          <p:cNvSpPr>
            <a:spLocks noGrp="1"/>
          </p:cNvSpPr>
          <p:nvPr>
            <p:ph idx="1"/>
          </p:nvPr>
        </p:nvSpPr>
        <p:spPr>
          <a:xfrm>
            <a:off x="314325" y="963613"/>
            <a:ext cx="8515350" cy="3586162"/>
          </a:xfrm>
        </p:spPr>
        <p:txBody>
          <a:bodyPr vert="horz" lIns="0" tIns="0" rIns="0" bIns="0" rtlCol="0" anchor="t">
            <a:noAutofit/>
          </a:bodyPr>
          <a:lstStyle/>
          <a:p>
            <a:pPr>
              <a:buClr>
                <a:schemeClr val="bg2"/>
              </a:buClr>
              <a:buSzPct val="125000"/>
            </a:pPr>
            <a:endParaRPr lang="fr-FR" dirty="0"/>
          </a:p>
          <a:p>
            <a:pPr>
              <a:buClr>
                <a:schemeClr val="bg2"/>
              </a:buClr>
              <a:buSzPct val="125000"/>
            </a:pPr>
            <a:r>
              <a:rPr lang="fr-FR" dirty="0"/>
              <a:t>La structuration d’une page facilite sa compréhension et permet d’optimiser la lecture  : </a:t>
            </a:r>
          </a:p>
          <a:p>
            <a:pPr marL="881063" lvl="4" indent="-285750">
              <a:buSzPct val="125000"/>
              <a:buFont typeface="Wingdings" panose="05000000000000000000" pitchFamily="2" charset="2"/>
              <a:buChar char="ü"/>
            </a:pPr>
            <a:r>
              <a:rPr lang="fr-FR" dirty="0"/>
              <a:t>Le nombre de titres dépend de la densité informationnelle de la page. </a:t>
            </a:r>
          </a:p>
          <a:p>
            <a:pPr marL="881063" lvl="4" indent="-285750">
              <a:buSzPct val="125000"/>
              <a:buFont typeface="Wingdings" panose="05000000000000000000" pitchFamily="2" charset="2"/>
              <a:buChar char="ü"/>
            </a:pPr>
            <a:r>
              <a:rPr lang="fr-FR" dirty="0"/>
              <a:t>Ils doivent refléter totalement le contenu de la page </a:t>
            </a:r>
          </a:p>
          <a:p>
            <a:pPr marL="881063" lvl="4" indent="-285750">
              <a:buSzPct val="125000"/>
              <a:buFont typeface="Wingdings" panose="05000000000000000000" pitchFamily="2" charset="2"/>
              <a:buChar char="ü"/>
            </a:pPr>
            <a:r>
              <a:rPr lang="fr-FR" dirty="0"/>
              <a:t>Et refléter le contenu qu’ils précédent</a:t>
            </a:r>
          </a:p>
          <a:p>
            <a:pPr marL="881063" lvl="4" indent="-285750">
              <a:buSzPct val="125000"/>
              <a:buFont typeface="Wingdings" panose="05000000000000000000" pitchFamily="2" charset="2"/>
              <a:buChar char="ü"/>
            </a:pPr>
            <a:r>
              <a:rPr lang="fr-FR" dirty="0"/>
              <a:t>Être hiérarchisés, uniques et explicites (navigation au lecteur d’écran)</a:t>
            </a:r>
          </a:p>
          <a:p>
            <a:pPr marL="881063" lvl="4" indent="-285750">
              <a:buSzPct val="125000"/>
              <a:buFont typeface="Wingdings" panose="05000000000000000000" pitchFamily="2" charset="2"/>
              <a:buChar char="ü"/>
            </a:pPr>
            <a:r>
              <a:rPr lang="fr-FR" dirty="0"/>
              <a:t>Tous élément visuellement sous forme de titre doit l’être sémantiquement (code)</a:t>
            </a:r>
          </a:p>
          <a:p>
            <a:pPr marL="177800" lvl="4" indent="0">
              <a:buSzPct val="125000"/>
              <a:buNone/>
            </a:pPr>
            <a:endParaRPr lang="fr-FR" dirty="0"/>
          </a:p>
          <a:p>
            <a:pPr marL="177800" lvl="4" indent="0">
              <a:buSzPct val="125000"/>
              <a:buNone/>
            </a:pPr>
            <a:r>
              <a:rPr lang="fr-FR" dirty="0"/>
              <a:t>Note : on peut cacher visuellement des titres pour ne les exposer qu’aux aides techniques</a:t>
            </a:r>
          </a:p>
          <a:p>
            <a:pPr marL="285750" indent="-285750">
              <a:buClr>
                <a:schemeClr val="bg2"/>
              </a:buClr>
              <a:buSzPct val="125000"/>
              <a:buFont typeface="Wingdings" panose="05000000000000000000" pitchFamily="2" charset="2"/>
              <a:buChar char="q"/>
            </a:pPr>
            <a:endParaRPr lang="fr-FR" dirty="0">
              <a:latin typeface="Courier New"/>
              <a:cs typeface="Courier New"/>
            </a:endParaRPr>
          </a:p>
          <a:p>
            <a:pPr marL="285750" indent="-285750">
              <a:buClr>
                <a:schemeClr val="bg2"/>
              </a:buClr>
              <a:buSzPct val="125000"/>
              <a:buFont typeface="Wingdings" panose="05000000000000000000" pitchFamily="2" charset="2"/>
              <a:buChar char="q"/>
            </a:pPr>
            <a:r>
              <a:rPr lang="fr-FR" dirty="0"/>
              <a:t>Outil</a:t>
            </a:r>
          </a:p>
          <a:p>
            <a:pPr>
              <a:buClr>
                <a:schemeClr val="bg2"/>
              </a:buClr>
              <a:buSzPct val="125000"/>
            </a:pPr>
            <a:r>
              <a:rPr lang="fr-FR" dirty="0">
                <a:solidFill>
                  <a:schemeClr val="tx1"/>
                </a:solidFill>
              </a:rPr>
              <a:t>Web </a:t>
            </a:r>
            <a:r>
              <a:rPr lang="fr-FR" dirty="0" err="1">
                <a:solidFill>
                  <a:schemeClr val="tx1"/>
                </a:solidFill>
              </a:rPr>
              <a:t>developer</a:t>
            </a:r>
            <a:r>
              <a:rPr lang="fr-FR" dirty="0">
                <a:solidFill>
                  <a:schemeClr val="tx1"/>
                </a:solidFill>
              </a:rPr>
              <a:t> : </a:t>
            </a:r>
            <a:r>
              <a:rPr lang="fr-FR" dirty="0" err="1">
                <a:solidFill>
                  <a:schemeClr val="tx1"/>
                </a:solidFill>
              </a:rPr>
              <a:t>Outline</a:t>
            </a:r>
            <a:r>
              <a:rPr lang="fr-FR" dirty="0">
                <a:solidFill>
                  <a:schemeClr val="tx1"/>
                </a:solidFill>
              </a:rPr>
              <a:t> &gt; </a:t>
            </a:r>
            <a:r>
              <a:rPr lang="fr-FR" dirty="0" err="1">
                <a:solidFill>
                  <a:schemeClr val="tx1"/>
                </a:solidFill>
              </a:rPr>
              <a:t>Outline</a:t>
            </a:r>
            <a:r>
              <a:rPr lang="fr-FR" dirty="0">
                <a:solidFill>
                  <a:schemeClr val="tx1"/>
                </a:solidFill>
              </a:rPr>
              <a:t> </a:t>
            </a:r>
            <a:r>
              <a:rPr lang="fr-FR" dirty="0" err="1">
                <a:solidFill>
                  <a:schemeClr val="tx1"/>
                </a:solidFill>
              </a:rPr>
              <a:t>headings</a:t>
            </a:r>
            <a:r>
              <a:rPr lang="fr-FR" dirty="0">
                <a:solidFill>
                  <a:schemeClr val="tx1"/>
                </a:solidFill>
              </a:rPr>
              <a:t> + Show element tag </a:t>
            </a:r>
            <a:r>
              <a:rPr lang="fr-FR" dirty="0" err="1">
                <a:solidFill>
                  <a:schemeClr val="tx1"/>
                </a:solidFill>
              </a:rPr>
              <a:t>names</a:t>
            </a:r>
            <a:endParaRPr lang="fr-FR" dirty="0">
              <a:solidFill>
                <a:schemeClr val="tx1"/>
              </a:solidFill>
            </a:endParaRPr>
          </a:p>
        </p:txBody>
      </p:sp>
      <p:sp>
        <p:nvSpPr>
          <p:cNvPr id="3" name="Titre 2">
            <a:extLst>
              <a:ext uri="{FF2B5EF4-FFF2-40B4-BE49-F238E27FC236}">
                <a16:creationId xmlns:a16="http://schemas.microsoft.com/office/drawing/2014/main" id="{EBE5FECF-9197-4934-85F8-5ED889B73A0A}"/>
              </a:ext>
            </a:extLst>
          </p:cNvPr>
          <p:cNvSpPr>
            <a:spLocks noGrp="1"/>
          </p:cNvSpPr>
          <p:nvPr>
            <p:ph type="title"/>
          </p:nvPr>
        </p:nvSpPr>
        <p:spPr/>
        <p:txBody>
          <a:bodyPr/>
          <a:lstStyle/>
          <a:p>
            <a:r>
              <a:rPr kumimoji="0" lang="fr-FR" sz="2200" b="0" i="0" u="none" strike="noStrike" kern="1200" cap="none" spc="-20" normalizeH="0" baseline="0" noProof="0" dirty="0">
                <a:ln>
                  <a:noFill/>
                </a:ln>
                <a:solidFill>
                  <a:srgbClr val="F16E00"/>
                </a:solidFill>
                <a:effectLst/>
                <a:uLnTx/>
                <a:uFillTx/>
                <a:latin typeface="Helvetica 75 Bold"/>
                <a:ea typeface="+mj-ea"/>
                <a:cs typeface="+mj-cs"/>
              </a:rPr>
              <a:t>1.1 La structure des titres</a:t>
            </a:r>
            <a:br>
              <a:rPr kumimoji="0" lang="fr-FR" sz="2200" b="0" i="0" u="none" strike="noStrike" kern="1200" cap="none" spc="-20" normalizeH="0" baseline="0" noProof="0" dirty="0">
                <a:ln>
                  <a:noFill/>
                </a:ln>
                <a:solidFill>
                  <a:srgbClr val="F16E00"/>
                </a:solidFill>
                <a:effectLst/>
                <a:uLnTx/>
                <a:uFillTx/>
                <a:latin typeface="Helvetica 75 Bold"/>
                <a:ea typeface="+mj-ea"/>
                <a:cs typeface="+mj-cs"/>
              </a:rPr>
            </a:br>
            <a:endParaRPr lang="fr-FR" sz="2200" dirty="0"/>
          </a:p>
        </p:txBody>
      </p:sp>
      <p:sp>
        <p:nvSpPr>
          <p:cNvPr id="5" name="Ellipse 4">
            <a:extLst>
              <a:ext uri="{FF2B5EF4-FFF2-40B4-BE49-F238E27FC236}">
                <a16:creationId xmlns:a16="http://schemas.microsoft.com/office/drawing/2014/main" id="{B233C666-E21F-E0B9-4FAB-6AE2D95748B7}"/>
              </a:ext>
            </a:extLst>
          </p:cNvPr>
          <p:cNvSpPr/>
          <p:nvPr/>
        </p:nvSpPr>
        <p:spPr>
          <a:xfrm>
            <a:off x="8893316" y="4911865"/>
            <a:ext cx="169764" cy="161841"/>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fr-FR" sz="1600">
              <a:solidFill>
                <a:srgbClr val="000000"/>
              </a:solidFill>
            </a:endParaRPr>
          </a:p>
        </p:txBody>
      </p:sp>
    </p:spTree>
    <p:extLst>
      <p:ext uri="{BB962C8B-B14F-4D97-AF65-F5344CB8AC3E}">
        <p14:creationId xmlns:p14="http://schemas.microsoft.com/office/powerpoint/2010/main" val="77070878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45968" y="339502"/>
            <a:ext cx="8470899" cy="4392488"/>
          </a:xfrm>
          <a:noFill/>
          <a:extLst>
            <a:ext uri="{909E8E84-426E-40DD-AFC4-6F175D3DCCD1}">
              <a14:hiddenFill xmlns:a14="http://schemas.microsoft.com/office/drawing/2010/main">
                <a:solidFill>
                  <a:srgbClr val="FFFFFF"/>
                </a:solidFill>
              </a14:hiddenFill>
            </a:ext>
          </a:extLst>
        </p:spPr>
        <p:txBody>
          <a:bodyPr/>
          <a:lstStyle/>
          <a:p>
            <a:r>
              <a:rPr lang="fr-FR" sz="2000" dirty="0"/>
              <a:t>1.2 Les contrastes avec </a:t>
            </a:r>
            <a:r>
              <a:rPr lang="fr-FR" sz="2000" dirty="0" err="1"/>
              <a:t>Color</a:t>
            </a:r>
            <a:r>
              <a:rPr lang="fr-FR" sz="2000" dirty="0"/>
              <a:t> </a:t>
            </a:r>
            <a:r>
              <a:rPr lang="fr-FR" sz="2000" dirty="0" err="1"/>
              <a:t>Contrast</a:t>
            </a:r>
            <a:r>
              <a:rPr lang="fr-FR" sz="2000" dirty="0"/>
              <a:t> Analyser</a:t>
            </a:r>
          </a:p>
          <a:p>
            <a:endParaRPr lang="fr-FR" sz="2000" dirty="0">
              <a:solidFill>
                <a:schemeClr val="tx1"/>
              </a:solidFill>
              <a:latin typeface="Arial" panose="020B0604020202020204" pitchFamily="34" charset="0"/>
              <a:cs typeface="Arial" panose="020B0604020202020204" pitchFamily="34" charset="0"/>
            </a:endParaRPr>
          </a:p>
          <a:p>
            <a:pPr>
              <a:spcAft>
                <a:spcPts val="600"/>
              </a:spcAft>
            </a:pPr>
            <a:r>
              <a:rPr lang="fr-FR" sz="1400" dirty="0">
                <a:solidFill>
                  <a:schemeClr val="tx1"/>
                </a:solidFill>
                <a:latin typeface="Arial" panose="020B0604020202020204" pitchFamily="34" charset="0"/>
                <a:cs typeface="Arial" panose="020B0604020202020204" pitchFamily="34" charset="0"/>
                <a:hlinkClick r:id="rId2"/>
              </a:rPr>
              <a:t>https://developer.paciellogroup.com/resources/contrastanalyser/</a:t>
            </a:r>
            <a:r>
              <a:rPr lang="fr-FR" sz="1400" dirty="0">
                <a:solidFill>
                  <a:schemeClr val="tx1"/>
                </a:solidFill>
                <a:latin typeface="Arial" panose="020B0604020202020204" pitchFamily="34" charset="0"/>
                <a:cs typeface="Arial" panose="020B0604020202020204" pitchFamily="34" charset="0"/>
              </a:rPr>
              <a:t> </a:t>
            </a:r>
          </a:p>
          <a:p>
            <a:r>
              <a:rPr lang="fr-FR" sz="1400" b="1" dirty="0">
                <a:solidFill>
                  <a:schemeClr val="tx1"/>
                </a:solidFill>
                <a:latin typeface="Arial" panose="020B0604020202020204" pitchFamily="34" charset="0"/>
                <a:cs typeface="Arial" panose="020B0604020202020204" pitchFamily="34" charset="0"/>
              </a:rPr>
              <a:t>Description :</a:t>
            </a:r>
            <a:br>
              <a:rPr lang="fr-FR" sz="1400" b="1" dirty="0">
                <a:solidFill>
                  <a:schemeClr val="tx1"/>
                </a:solidFill>
                <a:latin typeface="Arial" panose="020B0604020202020204" pitchFamily="34" charset="0"/>
                <a:cs typeface="Arial" panose="020B0604020202020204" pitchFamily="34" charset="0"/>
              </a:rPr>
            </a:br>
            <a:endParaRPr lang="fr-FR" sz="1400" b="1" dirty="0">
              <a:solidFill>
                <a:schemeClr val="tx1"/>
              </a:solidFill>
              <a:latin typeface="Arial" panose="020B0604020202020204" pitchFamily="34" charset="0"/>
              <a:cs typeface="Arial" panose="020B0604020202020204" pitchFamily="34" charset="0"/>
            </a:endParaRPr>
          </a:p>
          <a:p>
            <a:r>
              <a:rPr lang="fr-FR" sz="1600" dirty="0">
                <a:solidFill>
                  <a:schemeClr val="tx1"/>
                </a:solidFill>
                <a:latin typeface="Arial" panose="020B0604020202020204" pitchFamily="34" charset="0"/>
                <a:cs typeface="Arial" panose="020B0604020202020204" pitchFamily="34" charset="0"/>
              </a:rPr>
              <a:t>Cet outil permet de mesurer la différence de contraste entre deux couleurs (la couleur du premier plan et la couleur du fond).</a:t>
            </a:r>
          </a:p>
          <a:p>
            <a:endParaRPr lang="fr-FR" sz="1600" dirty="0">
              <a:solidFill>
                <a:schemeClr val="tx1"/>
              </a:solidFill>
              <a:latin typeface="Arial" panose="020B0604020202020204" pitchFamily="34" charset="0"/>
              <a:cs typeface="Arial" panose="020B0604020202020204" pitchFamily="34" charset="0"/>
            </a:endParaRPr>
          </a:p>
          <a:p>
            <a:r>
              <a:rPr lang="fr-FR" sz="1600" dirty="0">
                <a:solidFill>
                  <a:schemeClr val="tx1"/>
                </a:solidFill>
                <a:latin typeface="Arial" panose="020B0604020202020204" pitchFamily="34" charset="0"/>
                <a:cs typeface="Arial" panose="020B0604020202020204" pitchFamily="34" charset="0"/>
              </a:rPr>
              <a:t>Celles-ci peuvent être sélectionnées à l’aide d’une pipette </a:t>
            </a:r>
          </a:p>
          <a:p>
            <a:r>
              <a:rPr lang="fr-FR" sz="1600" dirty="0">
                <a:solidFill>
                  <a:schemeClr val="tx1"/>
                </a:solidFill>
                <a:latin typeface="Arial" panose="020B0604020202020204" pitchFamily="34" charset="0"/>
                <a:cs typeface="Arial" panose="020B0604020202020204" pitchFamily="34" charset="0"/>
              </a:rPr>
              <a:t>directement dans une page web, une image ou une application. </a:t>
            </a:r>
          </a:p>
          <a:p>
            <a:endParaRPr lang="fr-FR" sz="1600" dirty="0">
              <a:solidFill>
                <a:schemeClr val="tx1"/>
              </a:solidFill>
              <a:latin typeface="Arial" panose="020B0604020202020204" pitchFamily="34" charset="0"/>
              <a:cs typeface="Arial" panose="020B0604020202020204" pitchFamily="34" charset="0"/>
            </a:endParaRPr>
          </a:p>
          <a:p>
            <a:endParaRPr lang="fr-FR" sz="1600" dirty="0">
              <a:solidFill>
                <a:schemeClr val="tx1"/>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fr-FR" sz="1600" dirty="0">
                <a:solidFill>
                  <a:schemeClr val="tx1"/>
                </a:solidFill>
                <a:latin typeface="Arial" panose="020B0604020202020204" pitchFamily="34" charset="0"/>
                <a:cs typeface="Arial" panose="020B0604020202020204" pitchFamily="34" charset="0"/>
              </a:rPr>
              <a:t>  Petit texte (inférieur à 18 points, ou à 14 points pour du texte en gras) : </a:t>
            </a:r>
            <a:br>
              <a:rPr lang="fr-FR" sz="1600" dirty="0">
                <a:solidFill>
                  <a:schemeClr val="tx1"/>
                </a:solidFill>
                <a:latin typeface="Arial" panose="020B0604020202020204" pitchFamily="34" charset="0"/>
                <a:cs typeface="Arial" panose="020B0604020202020204" pitchFamily="34" charset="0"/>
              </a:rPr>
            </a:br>
            <a:r>
              <a:rPr lang="fr-FR" sz="1600" dirty="0">
                <a:solidFill>
                  <a:schemeClr val="tx1"/>
                </a:solidFill>
                <a:latin typeface="Arial" panose="020B0604020202020204" pitchFamily="34" charset="0"/>
                <a:cs typeface="Arial" panose="020B0604020202020204" pitchFamily="34" charset="0"/>
              </a:rPr>
              <a:t>			contraste minimum de 4.5:1</a:t>
            </a:r>
          </a:p>
          <a:p>
            <a:endParaRPr lang="fr-FR"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1600" dirty="0">
                <a:solidFill>
                  <a:schemeClr val="tx1"/>
                </a:solidFill>
                <a:latin typeface="Arial" panose="020B0604020202020204" pitchFamily="34" charset="0"/>
                <a:cs typeface="Arial" panose="020B0604020202020204" pitchFamily="34" charset="0"/>
              </a:rPr>
              <a:t>Grand texte (minimum 18 points, ou 14 points pour du texte en gras) : </a:t>
            </a:r>
            <a:br>
              <a:rPr lang="fr-FR" sz="1600" dirty="0">
                <a:solidFill>
                  <a:schemeClr val="tx1"/>
                </a:solidFill>
                <a:latin typeface="Arial" panose="020B0604020202020204" pitchFamily="34" charset="0"/>
                <a:cs typeface="Arial" panose="020B0604020202020204" pitchFamily="34" charset="0"/>
              </a:rPr>
            </a:br>
            <a:r>
              <a:rPr lang="fr-FR" sz="1600" dirty="0">
                <a:solidFill>
                  <a:schemeClr val="tx1"/>
                </a:solidFill>
                <a:latin typeface="Arial" panose="020B0604020202020204" pitchFamily="34" charset="0"/>
                <a:cs typeface="Arial" panose="020B0604020202020204" pitchFamily="34" charset="0"/>
              </a:rPr>
              <a:t>			contraste minimum de 3:1</a:t>
            </a:r>
          </a:p>
          <a:p>
            <a:pPr marL="285750" indent="-285750">
              <a:buFont typeface="Arial" panose="020B0604020202020204" pitchFamily="34" charset="0"/>
              <a:buChar char="•"/>
            </a:pPr>
            <a:endParaRPr lang="fr-FR"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fr-FR" sz="1600" dirty="0">
                <a:solidFill>
                  <a:schemeClr val="tx1"/>
                </a:solidFill>
                <a:latin typeface="Arial" panose="020B0604020202020204" pitchFamily="34" charset="0"/>
                <a:cs typeface="Arial" panose="020B0604020202020204" pitchFamily="34" charset="0"/>
              </a:rPr>
              <a:t>Composants d'interface ou composants graphiques (non applicable aux éléments inactifs):</a:t>
            </a:r>
            <a:br>
              <a:rPr lang="fr-FR" sz="1600" dirty="0">
                <a:solidFill>
                  <a:schemeClr val="tx1"/>
                </a:solidFill>
                <a:latin typeface="Arial" panose="020B0604020202020204" pitchFamily="34" charset="0"/>
                <a:cs typeface="Arial" panose="020B0604020202020204" pitchFamily="34" charset="0"/>
              </a:rPr>
            </a:br>
            <a:r>
              <a:rPr lang="fr-FR" sz="1600" dirty="0">
                <a:solidFill>
                  <a:schemeClr val="tx1"/>
                </a:solidFill>
                <a:latin typeface="Arial" panose="020B0604020202020204" pitchFamily="34" charset="0"/>
                <a:cs typeface="Arial" panose="020B0604020202020204" pitchFamily="34" charset="0"/>
              </a:rPr>
              <a:t>			contraste minimum de 3:1</a:t>
            </a:r>
          </a:p>
          <a:p>
            <a:endParaRPr lang="fr-FR" sz="1400" dirty="0">
              <a:solidFill>
                <a:schemeClr val="tx1"/>
              </a:solidFill>
              <a:latin typeface="Arial" panose="020B0604020202020204" pitchFamily="34" charset="0"/>
              <a:cs typeface="Arial" panose="020B0604020202020204" pitchFamily="34" charset="0"/>
            </a:endParaRPr>
          </a:p>
          <a:p>
            <a:pPr marL="285750" indent="-285750">
              <a:lnSpc>
                <a:spcPct val="100000"/>
              </a:lnSpc>
              <a:buFont typeface="Arial" panose="020B0604020202020204" pitchFamily="34" charset="0"/>
              <a:buChar char="•"/>
            </a:pPr>
            <a:endParaRPr lang="fr-FR"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881471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45968" y="339502"/>
            <a:ext cx="8470899" cy="4130675"/>
          </a:xfrm>
          <a:noFill/>
          <a:extLst>
            <a:ext uri="{909E8E84-426E-40DD-AFC4-6F175D3DCCD1}">
              <a14:hiddenFill xmlns:a14="http://schemas.microsoft.com/office/drawing/2010/main">
                <a:solidFill>
                  <a:srgbClr val="FFFFFF"/>
                </a:solidFill>
              </a14:hiddenFill>
            </a:ext>
          </a:extLst>
        </p:spPr>
        <p:txBody>
          <a:bodyPr/>
          <a:lstStyle/>
          <a:p>
            <a:r>
              <a:rPr lang="fr-FR" sz="2000" dirty="0"/>
              <a:t>1.2 </a:t>
            </a:r>
            <a:r>
              <a:rPr lang="fr-FR" sz="2000" dirty="0" err="1"/>
              <a:t>Color</a:t>
            </a:r>
            <a:r>
              <a:rPr lang="fr-FR" sz="2000" dirty="0"/>
              <a:t> </a:t>
            </a:r>
            <a:r>
              <a:rPr lang="fr-FR" sz="2000" dirty="0" err="1"/>
              <a:t>Contrast</a:t>
            </a:r>
            <a:r>
              <a:rPr lang="fr-FR" sz="2000" dirty="0"/>
              <a:t> Analyser</a:t>
            </a:r>
          </a:p>
          <a:p>
            <a:endParaRPr lang="fr-FR" sz="2000" dirty="0">
              <a:solidFill>
                <a:schemeClr val="tx1"/>
              </a:solidFill>
              <a:latin typeface="Arial" panose="020B0604020202020204" pitchFamily="34" charset="0"/>
              <a:cs typeface="Arial" panose="020B0604020202020204" pitchFamily="34" charset="0"/>
            </a:endParaRPr>
          </a:p>
          <a:p>
            <a:r>
              <a:rPr lang="fr-FR" sz="1400" b="1" dirty="0">
                <a:solidFill>
                  <a:schemeClr val="tx1"/>
                </a:solidFill>
                <a:latin typeface="Arial" panose="020B0604020202020204" pitchFamily="34" charset="0"/>
                <a:cs typeface="Arial" panose="020B0604020202020204" pitchFamily="34" charset="0"/>
              </a:rPr>
              <a:t>Comment tester ?</a:t>
            </a:r>
          </a:p>
          <a:p>
            <a:endParaRPr lang="fr-FR" sz="1400" b="1" dirty="0">
              <a:solidFill>
                <a:schemeClr val="tx1"/>
              </a:solidFill>
              <a:latin typeface="Arial" panose="020B0604020202020204" pitchFamily="34" charset="0"/>
              <a:cs typeface="Arial" panose="020B0604020202020204" pitchFamily="34" charset="0"/>
            </a:endParaRPr>
          </a:p>
          <a:p>
            <a:endParaRPr lang="fr-FR" sz="1400" b="1" dirty="0">
              <a:solidFill>
                <a:schemeClr val="tx1"/>
              </a:solidFill>
              <a:latin typeface="Arial" panose="020B0604020202020204" pitchFamily="34" charset="0"/>
              <a:cs typeface="Arial" panose="020B0604020202020204" pitchFamily="34" charset="0"/>
            </a:endParaRPr>
          </a:p>
          <a:p>
            <a:endParaRPr lang="fr-FR" sz="1400" b="1" dirty="0">
              <a:solidFill>
                <a:schemeClr val="tx1"/>
              </a:solidFill>
              <a:latin typeface="Arial" panose="020B0604020202020204" pitchFamily="34" charset="0"/>
              <a:cs typeface="Arial" panose="020B0604020202020204" pitchFamily="34" charset="0"/>
            </a:endParaRPr>
          </a:p>
          <a:p>
            <a:pPr marL="342900" indent="-342900">
              <a:buFont typeface="+mj-lt"/>
              <a:buAutoNum type="arabicParenR"/>
            </a:pPr>
            <a:r>
              <a:rPr lang="fr-FR" sz="1400" b="1" dirty="0">
                <a:solidFill>
                  <a:schemeClr val="tx1"/>
                </a:solidFill>
                <a:latin typeface="Arial" panose="020B0604020202020204" pitchFamily="34" charset="0"/>
                <a:cs typeface="Arial" panose="020B0604020202020204" pitchFamily="34" charset="0"/>
              </a:rPr>
              <a:t>Je choisis la couleur de premier plan</a:t>
            </a:r>
          </a:p>
          <a:p>
            <a:pPr marL="342900" indent="-342900">
              <a:buFont typeface="+mj-lt"/>
              <a:buAutoNum type="arabicParenR"/>
            </a:pPr>
            <a:endParaRPr lang="fr-FR" sz="1400" b="1" dirty="0">
              <a:solidFill>
                <a:schemeClr val="tx1"/>
              </a:solidFill>
              <a:latin typeface="Arial" panose="020B0604020202020204" pitchFamily="34" charset="0"/>
              <a:cs typeface="Arial" panose="020B0604020202020204" pitchFamily="34" charset="0"/>
            </a:endParaRPr>
          </a:p>
          <a:p>
            <a:pPr marL="342900" indent="-342900">
              <a:buFont typeface="+mj-lt"/>
              <a:buAutoNum type="arabicParenR"/>
            </a:pPr>
            <a:endParaRPr lang="fr-FR" sz="1400" b="1" dirty="0">
              <a:solidFill>
                <a:schemeClr val="tx1"/>
              </a:solidFill>
              <a:latin typeface="Arial" panose="020B0604020202020204" pitchFamily="34" charset="0"/>
              <a:cs typeface="Arial" panose="020B0604020202020204" pitchFamily="34" charset="0"/>
            </a:endParaRPr>
          </a:p>
          <a:p>
            <a:pPr marL="342900" indent="-342900">
              <a:buFont typeface="+mj-lt"/>
              <a:buAutoNum type="arabicParenR"/>
            </a:pPr>
            <a:endParaRPr lang="fr-FR" sz="1400" b="1" dirty="0">
              <a:solidFill>
                <a:schemeClr val="tx1"/>
              </a:solidFill>
              <a:latin typeface="Arial" panose="020B0604020202020204" pitchFamily="34" charset="0"/>
              <a:cs typeface="Arial" panose="020B0604020202020204" pitchFamily="34" charset="0"/>
            </a:endParaRPr>
          </a:p>
          <a:p>
            <a:pPr marL="342900" indent="-342900">
              <a:buFont typeface="+mj-lt"/>
              <a:buAutoNum type="arabicParenR"/>
            </a:pPr>
            <a:r>
              <a:rPr lang="fr-FR" sz="1400" b="1" dirty="0">
                <a:solidFill>
                  <a:schemeClr val="tx1"/>
                </a:solidFill>
                <a:latin typeface="Arial" panose="020B0604020202020204" pitchFamily="34" charset="0"/>
                <a:cs typeface="Arial" panose="020B0604020202020204" pitchFamily="34" charset="0"/>
              </a:rPr>
              <a:t>Je choisis la couleur de fond</a:t>
            </a:r>
          </a:p>
          <a:p>
            <a:pPr marL="342900" indent="-342900">
              <a:buFont typeface="+mj-lt"/>
              <a:buAutoNum type="arabicParenR"/>
            </a:pPr>
            <a:endParaRPr lang="fr-FR" sz="1400" b="1" dirty="0">
              <a:solidFill>
                <a:schemeClr val="tx1"/>
              </a:solidFill>
              <a:latin typeface="Arial" panose="020B0604020202020204" pitchFamily="34" charset="0"/>
              <a:cs typeface="Arial" panose="020B0604020202020204" pitchFamily="34" charset="0"/>
            </a:endParaRPr>
          </a:p>
          <a:p>
            <a:pPr marL="342900" indent="-342900">
              <a:buFont typeface="+mj-lt"/>
              <a:buAutoNum type="arabicParenR"/>
            </a:pPr>
            <a:endParaRPr lang="fr-FR" sz="1400" b="1" dirty="0">
              <a:solidFill>
                <a:schemeClr val="tx1"/>
              </a:solidFill>
              <a:latin typeface="Arial" panose="020B0604020202020204" pitchFamily="34" charset="0"/>
              <a:cs typeface="Arial" panose="020B0604020202020204" pitchFamily="34" charset="0"/>
            </a:endParaRPr>
          </a:p>
          <a:p>
            <a:pPr marL="342900" indent="-342900">
              <a:buFont typeface="+mj-lt"/>
              <a:buAutoNum type="arabicParenR"/>
            </a:pPr>
            <a:endParaRPr lang="fr-FR" sz="1400" b="1" dirty="0">
              <a:solidFill>
                <a:schemeClr val="tx1"/>
              </a:solidFill>
              <a:latin typeface="Arial" panose="020B0604020202020204" pitchFamily="34" charset="0"/>
              <a:cs typeface="Arial" panose="020B0604020202020204" pitchFamily="34" charset="0"/>
            </a:endParaRPr>
          </a:p>
          <a:p>
            <a:pPr marL="342900" indent="-342900">
              <a:spcBef>
                <a:spcPts val="600"/>
              </a:spcBef>
              <a:buFont typeface="+mj-lt"/>
              <a:buAutoNum type="arabicParenR"/>
            </a:pPr>
            <a:r>
              <a:rPr lang="fr-FR" sz="1400" b="1" dirty="0">
                <a:solidFill>
                  <a:schemeClr val="tx1"/>
                </a:solidFill>
                <a:latin typeface="Arial" panose="020B0604020202020204" pitchFamily="34" charset="0"/>
                <a:cs typeface="Arial" panose="020B0604020202020204" pitchFamily="34" charset="0"/>
              </a:rPr>
              <a:t>Le niveau de contraste s’affiche</a:t>
            </a:r>
          </a:p>
          <a:p>
            <a:pPr marL="342900" indent="-342900">
              <a:buFont typeface="+mj-lt"/>
              <a:buAutoNum type="arabicParenR"/>
            </a:pPr>
            <a:endParaRPr lang="fr-FR" sz="1400" b="1" dirty="0">
              <a:solidFill>
                <a:schemeClr val="tx1"/>
              </a:solidFill>
              <a:latin typeface="Arial" panose="020B0604020202020204" pitchFamily="34" charset="0"/>
              <a:cs typeface="Arial" panose="020B0604020202020204" pitchFamily="34" charset="0"/>
            </a:endParaRPr>
          </a:p>
          <a:p>
            <a:pPr marL="342900" indent="-342900">
              <a:buFont typeface="+mj-lt"/>
              <a:buAutoNum type="arabicParenR"/>
            </a:pPr>
            <a:endParaRPr lang="fr-FR" sz="1400" b="1" dirty="0">
              <a:solidFill>
                <a:schemeClr val="tx1"/>
              </a:solidFill>
              <a:latin typeface="Arial" panose="020B0604020202020204" pitchFamily="34" charset="0"/>
              <a:cs typeface="Arial" panose="020B0604020202020204" pitchFamily="34" charset="0"/>
            </a:endParaRPr>
          </a:p>
          <a:p>
            <a:pPr marL="342900" indent="-342900">
              <a:buFont typeface="+mj-lt"/>
              <a:buAutoNum type="arabicParenR"/>
            </a:pPr>
            <a:endParaRPr lang="fr-FR" sz="1400" b="1" dirty="0">
              <a:solidFill>
                <a:schemeClr val="tx1"/>
              </a:solidFill>
              <a:latin typeface="Arial" panose="020B0604020202020204" pitchFamily="34" charset="0"/>
              <a:cs typeface="Arial" panose="020B0604020202020204" pitchFamily="34" charset="0"/>
            </a:endParaRPr>
          </a:p>
          <a:p>
            <a:pPr marL="342900" indent="-342900">
              <a:buFont typeface="+mj-lt"/>
              <a:buAutoNum type="arabicParenR"/>
            </a:pPr>
            <a:r>
              <a:rPr lang="fr-FR" sz="1400" b="1" dirty="0">
                <a:solidFill>
                  <a:schemeClr val="tx1"/>
                </a:solidFill>
                <a:latin typeface="Arial" panose="020B0604020202020204" pitchFamily="34" charset="0"/>
                <a:cs typeface="Arial" panose="020B0604020202020204" pitchFamily="34" charset="0"/>
              </a:rPr>
              <a:t>L’outil m’indique la validité de ce niveau </a:t>
            </a:r>
            <a:br>
              <a:rPr lang="fr-FR" sz="1400" b="1" dirty="0">
                <a:solidFill>
                  <a:schemeClr val="tx1"/>
                </a:solidFill>
                <a:latin typeface="Arial" panose="020B0604020202020204" pitchFamily="34" charset="0"/>
                <a:cs typeface="Arial" panose="020B0604020202020204" pitchFamily="34" charset="0"/>
              </a:rPr>
            </a:br>
            <a:r>
              <a:rPr lang="fr-FR" sz="1400" b="1" dirty="0">
                <a:solidFill>
                  <a:schemeClr val="tx1"/>
                </a:solidFill>
                <a:latin typeface="Arial" panose="020B0604020202020204" pitchFamily="34" charset="0"/>
                <a:cs typeface="Arial" panose="020B0604020202020204" pitchFamily="34" charset="0"/>
              </a:rPr>
              <a:t>de contraste pour le niveau AA de texte </a:t>
            </a:r>
            <a:br>
              <a:rPr lang="fr-FR" sz="1400" b="1" dirty="0">
                <a:solidFill>
                  <a:schemeClr val="tx1"/>
                </a:solidFill>
                <a:latin typeface="Arial" panose="020B0604020202020204" pitchFamily="34" charset="0"/>
                <a:cs typeface="Arial" panose="020B0604020202020204" pitchFamily="34" charset="0"/>
              </a:rPr>
            </a:br>
            <a:r>
              <a:rPr lang="fr-FR" sz="1400" b="1" dirty="0">
                <a:solidFill>
                  <a:schemeClr val="tx1"/>
                </a:solidFill>
                <a:latin typeface="Arial" panose="020B0604020202020204" pitchFamily="34" charset="0"/>
                <a:cs typeface="Arial" panose="020B0604020202020204" pitchFamily="34" charset="0"/>
              </a:rPr>
              <a:t>de taille standard ou de grande taille</a:t>
            </a:r>
            <a:br>
              <a:rPr lang="fr-FR" sz="1400" b="1" dirty="0">
                <a:solidFill>
                  <a:schemeClr val="tx1"/>
                </a:solidFill>
                <a:latin typeface="Arial" panose="020B0604020202020204" pitchFamily="34" charset="0"/>
                <a:cs typeface="Arial" panose="020B0604020202020204" pitchFamily="34" charset="0"/>
              </a:rPr>
            </a:br>
            <a:r>
              <a:rPr lang="fr-FR" sz="1400" b="1" dirty="0">
                <a:solidFill>
                  <a:schemeClr val="tx1"/>
                </a:solidFill>
                <a:latin typeface="Arial" panose="020B0604020202020204" pitchFamily="34" charset="0"/>
                <a:cs typeface="Arial" panose="020B0604020202020204" pitchFamily="34" charset="0"/>
              </a:rPr>
              <a:t>et pour les graphiques, icônes…</a:t>
            </a:r>
            <a:br>
              <a:rPr lang="fr-FR" sz="1400" b="1" dirty="0">
                <a:solidFill>
                  <a:schemeClr val="tx1"/>
                </a:solidFill>
                <a:latin typeface="Arial" panose="020B0604020202020204" pitchFamily="34" charset="0"/>
                <a:cs typeface="Arial" panose="020B0604020202020204" pitchFamily="34" charset="0"/>
              </a:rPr>
            </a:br>
            <a:endParaRPr lang="fr-FR" sz="1400" b="1" dirty="0">
              <a:solidFill>
                <a:schemeClr val="tx1"/>
              </a:solidFill>
              <a:latin typeface="Arial" panose="020B0604020202020204" pitchFamily="34" charset="0"/>
              <a:cs typeface="Arial" panose="020B0604020202020204" pitchFamily="34" charset="0"/>
            </a:endParaRPr>
          </a:p>
          <a:p>
            <a:pPr marL="285750" indent="-285750">
              <a:lnSpc>
                <a:spcPct val="100000"/>
              </a:lnSpc>
              <a:buFont typeface="Arial" panose="020B0604020202020204" pitchFamily="34" charset="0"/>
              <a:buChar char="•"/>
            </a:pPr>
            <a:endParaRPr lang="fr-FR" sz="1400" dirty="0">
              <a:solidFill>
                <a:schemeClr val="tx1"/>
              </a:solidFill>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31490"/>
            <a:ext cx="3567903" cy="4716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Connecteur droit avec flèche 10"/>
          <p:cNvCxnSpPr/>
          <p:nvPr/>
        </p:nvCxnSpPr>
        <p:spPr>
          <a:xfrm flipV="1">
            <a:off x="7812360" y="1275606"/>
            <a:ext cx="360040" cy="36004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V="1">
            <a:off x="7812360" y="2067694"/>
            <a:ext cx="360040" cy="36004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4067944" y="3219822"/>
            <a:ext cx="3960440"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a:off x="4067944" y="2427734"/>
            <a:ext cx="374441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flipH="1">
            <a:off x="4067944" y="1635646"/>
            <a:ext cx="374441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flipH="1">
            <a:off x="4067944" y="4011910"/>
            <a:ext cx="9001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flipV="1">
            <a:off x="4968044" y="3507854"/>
            <a:ext cx="0" cy="99960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flipV="1">
            <a:off x="4968044" y="3507854"/>
            <a:ext cx="360040" cy="17021"/>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a:off x="4968044" y="4498945"/>
            <a:ext cx="324036" cy="1"/>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42182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39725"/>
            <a:ext cx="8470900" cy="287810"/>
          </a:xfrm>
        </p:spPr>
        <p:txBody>
          <a:bodyPr/>
          <a:lstStyle/>
          <a:p>
            <a:r>
              <a:rPr lang="fr-FR" b="1" dirty="0"/>
              <a:t>1.2 Les contrastes de couleurs</a:t>
            </a:r>
          </a:p>
        </p:txBody>
      </p:sp>
      <p:sp>
        <p:nvSpPr>
          <p:cNvPr id="12" name="Espace réservé du contenu 5"/>
          <p:cNvSpPr>
            <a:spLocks noGrp="1"/>
          </p:cNvSpPr>
          <p:nvPr>
            <p:ph idx="1"/>
          </p:nvPr>
        </p:nvSpPr>
        <p:spPr>
          <a:xfrm>
            <a:off x="251520" y="1122879"/>
            <a:ext cx="8470899" cy="3165475"/>
          </a:xfrm>
        </p:spPr>
        <p:txBody>
          <a:bodyPr/>
          <a:lstStyle/>
          <a:p>
            <a:pPr marL="342900" indent="-342900">
              <a:lnSpc>
                <a:spcPct val="100000"/>
              </a:lnSpc>
              <a:spcAft>
                <a:spcPts val="0"/>
              </a:spcAft>
              <a:buFont typeface="+mj-lt"/>
              <a:buAutoNum type="arabicPeriod"/>
            </a:pPr>
            <a:r>
              <a:rPr lang="fr-FR" dirty="0">
                <a:solidFill>
                  <a:schemeClr val="tx1"/>
                </a:solidFill>
              </a:rPr>
              <a:t>Le texte doit être suffisamment contrasté par rapport à l’arrière-plan</a:t>
            </a:r>
          </a:p>
          <a:p>
            <a:pPr marL="342900" indent="-342900">
              <a:lnSpc>
                <a:spcPct val="100000"/>
              </a:lnSpc>
              <a:spcAft>
                <a:spcPts val="0"/>
              </a:spcAft>
              <a:buFont typeface="+mj-lt"/>
              <a:buAutoNum type="arabicPeriod"/>
            </a:pPr>
            <a:endParaRPr lang="fr-FR" dirty="0">
              <a:solidFill>
                <a:schemeClr val="tx1"/>
              </a:solidFill>
            </a:endParaRPr>
          </a:p>
          <a:p>
            <a:pPr marL="342900" indent="-342900">
              <a:lnSpc>
                <a:spcPct val="100000"/>
              </a:lnSpc>
              <a:spcAft>
                <a:spcPts val="0"/>
              </a:spcAft>
              <a:buFont typeface="+mj-lt"/>
              <a:buAutoNum type="arabicPeriod"/>
            </a:pPr>
            <a:endParaRPr lang="fr-FR" dirty="0">
              <a:solidFill>
                <a:schemeClr val="tx1"/>
              </a:solidFill>
            </a:endParaRPr>
          </a:p>
          <a:p>
            <a:pPr marL="342900" indent="-342900">
              <a:lnSpc>
                <a:spcPct val="100000"/>
              </a:lnSpc>
              <a:spcAft>
                <a:spcPts val="0"/>
              </a:spcAft>
              <a:buFont typeface="+mj-lt"/>
              <a:buAutoNum type="arabicPeriod"/>
            </a:pPr>
            <a:endParaRPr lang="fr-FR" dirty="0">
              <a:solidFill>
                <a:schemeClr val="tx1"/>
              </a:solidFill>
            </a:endParaRPr>
          </a:p>
          <a:p>
            <a:pPr marL="342900" indent="-342900">
              <a:lnSpc>
                <a:spcPct val="100000"/>
              </a:lnSpc>
              <a:spcAft>
                <a:spcPts val="0"/>
              </a:spcAft>
              <a:buFont typeface="+mj-lt"/>
              <a:buAutoNum type="arabicPeriod"/>
            </a:pPr>
            <a:endParaRPr lang="fr-FR" dirty="0">
              <a:solidFill>
                <a:schemeClr val="tx1"/>
              </a:solidFill>
            </a:endParaRPr>
          </a:p>
          <a:p>
            <a:pPr marL="342900" indent="-342900">
              <a:lnSpc>
                <a:spcPct val="100000"/>
              </a:lnSpc>
              <a:spcAft>
                <a:spcPts val="0"/>
              </a:spcAft>
              <a:buFont typeface="+mj-lt"/>
              <a:buAutoNum type="arabicPeriod"/>
            </a:pPr>
            <a:endParaRPr lang="fr-FR" dirty="0">
              <a:solidFill>
                <a:schemeClr val="tx1"/>
              </a:solidFill>
            </a:endParaRPr>
          </a:p>
          <a:p>
            <a:pPr>
              <a:lnSpc>
                <a:spcPct val="100000"/>
              </a:lnSpc>
              <a:spcAft>
                <a:spcPts val="0"/>
              </a:spcAft>
            </a:pPr>
            <a:endParaRPr lang="fr-FR" dirty="0">
              <a:solidFill>
                <a:schemeClr val="tx1"/>
              </a:solidFill>
            </a:endParaRPr>
          </a:p>
          <a:p>
            <a:pPr marL="342900" indent="-342900">
              <a:lnSpc>
                <a:spcPct val="100000"/>
              </a:lnSpc>
              <a:spcAft>
                <a:spcPts val="0"/>
              </a:spcAft>
              <a:buFont typeface="+mj-lt"/>
              <a:buAutoNum type="arabicPeriod" startAt="2"/>
            </a:pPr>
            <a:r>
              <a:rPr lang="fr-FR" dirty="0">
                <a:solidFill>
                  <a:schemeClr val="tx1"/>
                </a:solidFill>
              </a:rPr>
              <a:t>Il en est de même pour : </a:t>
            </a:r>
          </a:p>
          <a:p>
            <a:pPr marL="692150" lvl="4" indent="-285750">
              <a:lnSpc>
                <a:spcPct val="100000"/>
              </a:lnSpc>
              <a:spcAft>
                <a:spcPts val="0"/>
              </a:spcAft>
              <a:buFont typeface="Arial" panose="020B0604020202020204" pitchFamily="34" charset="0"/>
              <a:buChar char="•"/>
            </a:pPr>
            <a:r>
              <a:rPr lang="fr-FR" dirty="0">
                <a:solidFill>
                  <a:schemeClr val="tx1"/>
                </a:solidFill>
              </a:rPr>
              <a:t>le contraste des objets </a:t>
            </a:r>
            <a:r>
              <a:rPr lang="fr-FR" dirty="0"/>
              <a:t>graphiques transmettant de l’information</a:t>
            </a:r>
            <a:br>
              <a:rPr lang="fr-FR" dirty="0">
                <a:solidFill>
                  <a:schemeClr val="tx1"/>
                </a:solidFill>
              </a:rPr>
            </a:br>
            <a:r>
              <a:rPr lang="fr-FR" dirty="0">
                <a:solidFill>
                  <a:schemeClr val="tx1"/>
                </a:solidFill>
                <a:latin typeface="Helvetica 55 Roman" panose="020B0604020202020204" pitchFamily="34" charset="0"/>
              </a:rPr>
              <a:t>(exemple : icônes, diagramme)</a:t>
            </a:r>
          </a:p>
          <a:p>
            <a:pPr marL="692150" lvl="4" indent="-285750">
              <a:lnSpc>
                <a:spcPct val="100000"/>
              </a:lnSpc>
              <a:spcAft>
                <a:spcPts val="0"/>
              </a:spcAft>
              <a:buFont typeface="Arial" panose="020B0604020202020204" pitchFamily="34" charset="0"/>
              <a:buChar char="•"/>
            </a:pPr>
            <a:r>
              <a:rPr lang="fr-FR" dirty="0">
                <a:solidFill>
                  <a:schemeClr val="tx1"/>
                </a:solidFill>
              </a:rPr>
              <a:t>les composants interactifs</a:t>
            </a:r>
            <a:br>
              <a:rPr lang="fr-FR" dirty="0">
                <a:solidFill>
                  <a:schemeClr val="tx1"/>
                </a:solidFill>
              </a:rPr>
            </a:br>
            <a:r>
              <a:rPr lang="fr-FR" dirty="0">
                <a:solidFill>
                  <a:schemeClr val="tx1"/>
                </a:solidFill>
                <a:latin typeface="Helvetica 55 Roman" panose="020B0604020202020204" pitchFamily="34" charset="0"/>
              </a:rPr>
              <a:t>(exemple : contour d’un champ de saisie)</a:t>
            </a:r>
          </a:p>
          <a:p>
            <a:endParaRPr lang="fr-FR" dirty="0">
              <a:solidFill>
                <a:schemeClr val="tx1"/>
              </a:solidFill>
            </a:endParaRPr>
          </a:p>
          <a:p>
            <a:pPr marL="285750" indent="-285750">
              <a:buFont typeface="Arial" panose="020B0604020202020204" pitchFamily="34" charset="0"/>
              <a:buChar char="•"/>
            </a:pPr>
            <a:endParaRPr lang="fr-FR" b="1" dirty="0">
              <a:solidFill>
                <a:schemeClr val="tx1"/>
              </a:solidFill>
            </a:endParaRPr>
          </a:p>
        </p:txBody>
      </p:sp>
      <p:pic>
        <p:nvPicPr>
          <p:cNvPr id="1029"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455477" y="1491630"/>
            <a:ext cx="2075696" cy="6945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5004048" y="1496608"/>
            <a:ext cx="2075696" cy="69985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4932040" y="3815191"/>
            <a:ext cx="2210242" cy="745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Imag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7864" y="1986756"/>
            <a:ext cx="366618" cy="293294"/>
          </a:xfrm>
          <a:prstGeom prst="rect">
            <a:avLst/>
          </a:prstGeom>
        </p:spPr>
      </p:pic>
      <p:pic>
        <p:nvPicPr>
          <p:cNvPr id="9" name="Imag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68443" y="1990944"/>
            <a:ext cx="367622" cy="294098"/>
          </a:xfrm>
          <a:prstGeom prst="rect">
            <a:avLst/>
          </a:prstGeom>
        </p:spPr>
      </p:pic>
      <p:pic>
        <p:nvPicPr>
          <p:cNvPr id="11" name="Imag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58471" y="4263610"/>
            <a:ext cx="367622" cy="294098"/>
          </a:xfrm>
          <a:prstGeom prst="rect">
            <a:avLst/>
          </a:prstGeom>
        </p:spPr>
      </p:pic>
      <p:pic>
        <p:nvPicPr>
          <p:cNvPr id="13"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a:stretch/>
        </p:blipFill>
        <p:spPr bwMode="auto">
          <a:xfrm>
            <a:off x="1398826" y="3795886"/>
            <a:ext cx="2210242" cy="786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Imag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7864" y="4304931"/>
            <a:ext cx="366618" cy="293294"/>
          </a:xfrm>
          <a:prstGeom prst="rect">
            <a:avLst/>
          </a:prstGeom>
        </p:spPr>
      </p:pic>
    </p:spTree>
    <p:extLst>
      <p:ext uri="{BB962C8B-B14F-4D97-AF65-F5344CB8AC3E}">
        <p14:creationId xmlns:p14="http://schemas.microsoft.com/office/powerpoint/2010/main" val="3099074529"/>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0fd420e2f369681ff7d579defce5493287913"/>
</p:tagLst>
</file>

<file path=ppt/theme/theme1.xml><?xml version="1.0" encoding="utf-8"?>
<a:theme xmlns:a="http://schemas.openxmlformats.org/drawingml/2006/main" name="ORA_template_FR">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2.xml><?xml version="1.0" encoding="utf-8"?>
<a:theme xmlns:a="http://schemas.openxmlformats.org/drawingml/2006/main" name="1_tmp_AvirerORA_template_EN_beta_v4">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4CC4CE1F7FC548B9EA24ACBA2901B0" ma:contentTypeVersion="11" ma:contentTypeDescription="Crée un document." ma:contentTypeScope="" ma:versionID="56f5705ed7db7b734400a5ba274a6682">
  <xsd:schema xmlns:xsd="http://www.w3.org/2001/XMLSchema" xmlns:xs="http://www.w3.org/2001/XMLSchema" xmlns:p="http://schemas.microsoft.com/office/2006/metadata/properties" xmlns:ns2="5c68e8be-33a4-4dd1-a692-c345828b879c" xmlns:ns3="9ae5175c-4f0f-4b0c-8248-288663f9a0a6" targetNamespace="http://schemas.microsoft.com/office/2006/metadata/properties" ma:root="true" ma:fieldsID="77c3fbfc39fccf3b0daea80f32404d35" ns2:_="" ns3:_="">
    <xsd:import namespace="5c68e8be-33a4-4dd1-a692-c345828b879c"/>
    <xsd:import namespace="9ae5175c-4f0f-4b0c-8248-288663f9a0a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68e8be-33a4-4dd1-a692-c345828b87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Balises d’images" ma:readOnly="false" ma:fieldId="{5cf76f15-5ced-4ddc-b409-7134ff3c332f}" ma:taxonomyMulti="true" ma:sspId="aa8976df-9c6d-4c47-88b7-85635e50fb47"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e5175c-4f0f-4b0c-8248-288663f9a0a6"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bd6b786-f283-425a-8f0e-6b8a41c71fbb}" ma:internalName="TaxCatchAll" ma:showField="CatchAllData" ma:web="9ae5175c-4f0f-4b0c-8248-288663f9a0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c68e8be-33a4-4dd1-a692-c345828b879c">
      <Terms xmlns="http://schemas.microsoft.com/office/infopath/2007/PartnerControls"/>
    </lcf76f155ced4ddcb4097134ff3c332f>
    <TaxCatchAll xmlns="9ae5175c-4f0f-4b0c-8248-288663f9a0a6" xsi:nil="true"/>
  </documentManagement>
</p:properties>
</file>

<file path=customXml/itemProps1.xml><?xml version="1.0" encoding="utf-8"?>
<ds:datastoreItem xmlns:ds="http://schemas.openxmlformats.org/officeDocument/2006/customXml" ds:itemID="{7E13EE26-C038-4C3F-BF49-6449260E1A81}"/>
</file>

<file path=customXml/itemProps2.xml><?xml version="1.0" encoding="utf-8"?>
<ds:datastoreItem xmlns:ds="http://schemas.openxmlformats.org/officeDocument/2006/customXml" ds:itemID="{453548CE-BB76-417B-867E-A3FAA62DE8E4}"/>
</file>

<file path=customXml/itemProps3.xml><?xml version="1.0" encoding="utf-8"?>
<ds:datastoreItem xmlns:ds="http://schemas.openxmlformats.org/officeDocument/2006/customXml" ds:itemID="{468A4473-9F4F-4A5A-8479-D830D88B6E29}"/>
</file>

<file path=docMetadata/LabelInfo.xml><?xml version="1.0" encoding="utf-8"?>
<clbl:labelList xmlns:clbl="http://schemas.microsoft.com/office/2020/mipLabelMetadata">
  <clbl:label id="{e6c818a6-e1a0-4a6e-a969-20d857c5dc62}" enabled="1" method="Standard" siteId="{90c7a20a-f34b-40bf-bc48-b9253b6f5d20}" removed="0"/>
</clbl:labelList>
</file>

<file path=docProps/app.xml><?xml version="1.0" encoding="utf-8"?>
<Properties xmlns="http://schemas.openxmlformats.org/officeDocument/2006/extended-properties" xmlns:vt="http://schemas.openxmlformats.org/officeDocument/2006/docPropsVTypes">
  <Template/>
  <TotalTime>49885</TotalTime>
  <Words>1849</Words>
  <Application>Microsoft Office PowerPoint</Application>
  <PresentationFormat>Affichage à l'écran (16:9)</PresentationFormat>
  <Paragraphs>288</Paragraphs>
  <Slides>36</Slides>
  <Notes>14</Notes>
  <HiddenSlides>0</HiddenSlides>
  <MMClips>2</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36</vt:i4>
      </vt:variant>
    </vt:vector>
  </HeadingPairs>
  <TitlesOfParts>
    <vt:vector size="47" baseType="lpstr">
      <vt:lpstr>Arial</vt:lpstr>
      <vt:lpstr>Arial Unicode MS</vt:lpstr>
      <vt:lpstr>Calibri</vt:lpstr>
      <vt:lpstr>Courier New</vt:lpstr>
      <vt:lpstr>Helvetica 55 Roman</vt:lpstr>
      <vt:lpstr>Helvetica 75</vt:lpstr>
      <vt:lpstr>Helvetica 75 Bold</vt:lpstr>
      <vt:lpstr>Verdana</vt:lpstr>
      <vt:lpstr>Wingdings</vt:lpstr>
      <vt:lpstr>ORA_template_FR</vt:lpstr>
      <vt:lpstr>1_tmp_AvirerORA_template_EN_beta_v4</vt:lpstr>
      <vt:lpstr>Présentation PowerPoint</vt:lpstr>
      <vt:lpstr>Présentation PowerPoint</vt:lpstr>
      <vt:lpstr>0. Outils de tests </vt:lpstr>
      <vt:lpstr>1.0 Le design system - la Brand</vt:lpstr>
      <vt:lpstr>Présentation PowerPoint</vt:lpstr>
      <vt:lpstr>1.1 La structure des titres </vt:lpstr>
      <vt:lpstr>Présentation PowerPoint</vt:lpstr>
      <vt:lpstr>Présentation PowerPoint</vt:lpstr>
      <vt:lpstr>1.2 Les contrastes de couleurs</vt:lpstr>
      <vt:lpstr>1.2 Information uniquement par la couleur  </vt:lpstr>
      <vt:lpstr>1.3 Le titre de page</vt:lpstr>
      <vt:lpstr>1.4 L’agrandissement du texte</vt:lpstr>
      <vt:lpstr>1.4 L’agrandissement du texte</vt:lpstr>
      <vt:lpstr>Réglages a11y - Android</vt:lpstr>
      <vt:lpstr>Réglages a11y - iOS</vt:lpstr>
      <vt:lpstr>1.5 L’adaptation à la taille de la fenêtre (responsive web design)</vt:lpstr>
      <vt:lpstr>1.6 Les éléments de formulaire</vt:lpstr>
      <vt:lpstr>1.6 Les éléments de formulaire : faciliter le remplissage des formulaires</vt:lpstr>
      <vt:lpstr>1.6 Les éléments de formulaire : protéger l’utilisateur des erreurs de saisie</vt:lpstr>
      <vt:lpstr>1.7 La navigation clavier</vt:lpstr>
      <vt:lpstr>Présentation PowerPoint</vt:lpstr>
      <vt:lpstr>Présentation PowerPoint</vt:lpstr>
      <vt:lpstr>1.7 La navigation clavier : assurer la visibilité du focus </vt:lpstr>
      <vt:lpstr>1.7 Tester la « navigation » sur mobile</vt:lpstr>
      <vt:lpstr>1.8 Le libellé des liens et des boutons</vt:lpstr>
      <vt:lpstr>1.9 Les alternatives aux images</vt:lpstr>
      <vt:lpstr>Présentation PowerPoint</vt:lpstr>
      <vt:lpstr>Présentation PowerPoint</vt:lpstr>
      <vt:lpstr>2.1. aXe accessibility audit</vt:lpstr>
      <vt:lpstr>2.1. aXe accessibility audit</vt:lpstr>
      <vt:lpstr>Présentation PowerPoint</vt:lpstr>
      <vt:lpstr>2.2. Wave toolbar </vt:lpstr>
      <vt:lpstr>2.2. Wave toolbar </vt:lpstr>
      <vt:lpstr>Présentation PowerPoint</vt:lpstr>
      <vt:lpstr>Des tests automatiques sur mobile, des applications…</vt:lpstr>
      <vt:lpstr>Présentation PowerPoint</vt:lpstr>
    </vt:vector>
  </TitlesOfParts>
  <Company>ORANGE FT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COPIN Patrice COMM/MARQ</dc:creator>
  <cp:lastModifiedBy>ANIORT Vincent TGI/OLS</cp:lastModifiedBy>
  <cp:revision>613</cp:revision>
  <cp:lastPrinted>2017-09-14T14:09:33Z</cp:lastPrinted>
  <dcterms:created xsi:type="dcterms:W3CDTF">2015-03-13T15:47:50Z</dcterms:created>
  <dcterms:modified xsi:type="dcterms:W3CDTF">2023-12-08T14:50:07Z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lassificationContentMarkingFooterLocations">
    <vt:lpwstr>ORA_template_FR:3\1_tmp_AvirerORA_template_EN_beta_v4:3</vt:lpwstr>
  </property>
  <property fmtid="{D5CDD505-2E9C-101B-9397-08002B2CF9AE}" pid="4" name="ClassificationContentMarkingFooterText">
    <vt:lpwstr>Orange Restricted</vt:lpwstr>
  </property>
  <property fmtid="{D5CDD505-2E9C-101B-9397-08002B2CF9AE}" pid="5" name="ContentTypeId">
    <vt:lpwstr>0x010100C54CC4CE1F7FC548B9EA24ACBA2901B0</vt:lpwstr>
  </property>
</Properties>
</file>