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5.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 id="2147483767" r:id="rId2"/>
    <p:sldMasterId id="2147483782" r:id="rId3"/>
    <p:sldMasterId id="2147483792" r:id="rId4"/>
    <p:sldMasterId id="2147483804" r:id="rId5"/>
    <p:sldMasterId id="2147483816" r:id="rId6"/>
    <p:sldMasterId id="2147483850" r:id="rId7"/>
  </p:sldMasterIdLst>
  <p:notesMasterIdLst>
    <p:notesMasterId r:id="rId46"/>
  </p:notesMasterIdLst>
  <p:handoutMasterIdLst>
    <p:handoutMasterId r:id="rId47"/>
  </p:handoutMasterIdLst>
  <p:sldIdLst>
    <p:sldId id="387" r:id="rId8"/>
    <p:sldId id="464" r:id="rId9"/>
    <p:sldId id="438" r:id="rId10"/>
    <p:sldId id="439" r:id="rId11"/>
    <p:sldId id="469" r:id="rId12"/>
    <p:sldId id="444" r:id="rId13"/>
    <p:sldId id="445" r:id="rId14"/>
    <p:sldId id="447" r:id="rId15"/>
    <p:sldId id="440" r:id="rId16"/>
    <p:sldId id="442" r:id="rId17"/>
    <p:sldId id="446" r:id="rId18"/>
    <p:sldId id="471" r:id="rId19"/>
    <p:sldId id="470" r:id="rId20"/>
    <p:sldId id="472" r:id="rId21"/>
    <p:sldId id="474" r:id="rId22"/>
    <p:sldId id="473" r:id="rId23"/>
    <p:sldId id="459" r:id="rId24"/>
    <p:sldId id="476" r:id="rId25"/>
    <p:sldId id="475" r:id="rId26"/>
    <p:sldId id="477" r:id="rId27"/>
    <p:sldId id="463" r:id="rId28"/>
    <p:sldId id="449" r:id="rId29"/>
    <p:sldId id="450" r:id="rId30"/>
    <p:sldId id="451" r:id="rId31"/>
    <p:sldId id="455" r:id="rId32"/>
    <p:sldId id="454" r:id="rId33"/>
    <p:sldId id="468" r:id="rId34"/>
    <p:sldId id="452" r:id="rId35"/>
    <p:sldId id="453" r:id="rId36"/>
    <p:sldId id="456" r:id="rId37"/>
    <p:sldId id="458" r:id="rId38"/>
    <p:sldId id="467" r:id="rId39"/>
    <p:sldId id="465" r:id="rId40"/>
    <p:sldId id="466" r:id="rId41"/>
    <p:sldId id="460" r:id="rId42"/>
    <p:sldId id="462" r:id="rId43"/>
    <p:sldId id="461" r:id="rId44"/>
    <p:sldId id="379" r:id="rId45"/>
  </p:sldIdLst>
  <p:sldSz cx="9144000" cy="5143500" type="screen16x9"/>
  <p:notesSz cx="7099300" cy="10234613"/>
  <p:custDataLst>
    <p:tags r:id="rId48"/>
  </p:custDataLst>
  <p:defaultTextStyle>
    <a:defPPr>
      <a:defRPr lang="en-GB"/>
    </a:defPPr>
    <a:lvl1pPr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1pPr>
    <a:lvl2pPr marL="355600" indent="101600"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2pPr>
    <a:lvl3pPr marL="712788" indent="201613"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3pPr>
    <a:lvl4pPr marL="1068388" indent="303213"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4pPr>
    <a:lvl5pPr marL="1425575" indent="403225"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5pPr>
    <a:lvl6pPr marL="2286000" algn="l" defTabSz="914400" rtl="0" eaLnBrk="1" latinLnBrk="0" hangingPunct="1">
      <a:defRPr sz="1400" kern="1200">
        <a:solidFill>
          <a:schemeClr val="tx1"/>
        </a:solidFill>
        <a:latin typeface="Helvetica 75" pitchFamily="34" charset="0"/>
        <a:ea typeface="ＭＳ Ｐゴシック" pitchFamily="34" charset="-128"/>
        <a:cs typeface="+mn-cs"/>
      </a:defRPr>
    </a:lvl6pPr>
    <a:lvl7pPr marL="2743200" algn="l" defTabSz="914400" rtl="0" eaLnBrk="1" latinLnBrk="0" hangingPunct="1">
      <a:defRPr sz="1400" kern="1200">
        <a:solidFill>
          <a:schemeClr val="tx1"/>
        </a:solidFill>
        <a:latin typeface="Helvetica 75" pitchFamily="34" charset="0"/>
        <a:ea typeface="ＭＳ Ｐゴシック" pitchFamily="34" charset="-128"/>
        <a:cs typeface="+mn-cs"/>
      </a:defRPr>
    </a:lvl7pPr>
    <a:lvl8pPr marL="3200400" algn="l" defTabSz="914400" rtl="0" eaLnBrk="1" latinLnBrk="0" hangingPunct="1">
      <a:defRPr sz="1400" kern="1200">
        <a:solidFill>
          <a:schemeClr val="tx1"/>
        </a:solidFill>
        <a:latin typeface="Helvetica 75" pitchFamily="34" charset="0"/>
        <a:ea typeface="ＭＳ Ｐゴシック" pitchFamily="34" charset="-128"/>
        <a:cs typeface="+mn-cs"/>
      </a:defRPr>
    </a:lvl8pPr>
    <a:lvl9pPr marL="3657600" algn="l" defTabSz="914400" rtl="0" eaLnBrk="1" latinLnBrk="0" hangingPunct="1">
      <a:defRPr sz="1400" kern="1200">
        <a:solidFill>
          <a:schemeClr val="tx1"/>
        </a:solidFill>
        <a:latin typeface="Helvetica 75" pitchFamily="34" charset="0"/>
        <a:ea typeface="ＭＳ Ｐゴシック" pitchFamily="34" charset="-128"/>
        <a:cs typeface="+mn-cs"/>
      </a:defRPr>
    </a:lvl9pPr>
  </p:defaultTextStyle>
  <p:extLst>
    <p:ext uri="{521415D9-36F7-43E2-AB2F-B90AF26B5E84}">
      <p14:sectionLst xmlns:p14="http://schemas.microsoft.com/office/powerpoint/2010/main">
        <p14:section name="Modèle Orange" id="{72A0C14C-6D8C-461B-AE2F-1214D784C8B2}">
          <p14:sldIdLst>
            <p14:sldId id="387"/>
            <p14:sldId id="464"/>
            <p14:sldId id="438"/>
            <p14:sldId id="439"/>
            <p14:sldId id="469"/>
            <p14:sldId id="444"/>
            <p14:sldId id="445"/>
            <p14:sldId id="447"/>
            <p14:sldId id="440"/>
            <p14:sldId id="442"/>
            <p14:sldId id="446"/>
            <p14:sldId id="471"/>
            <p14:sldId id="470"/>
            <p14:sldId id="472"/>
            <p14:sldId id="474"/>
            <p14:sldId id="473"/>
            <p14:sldId id="459"/>
            <p14:sldId id="476"/>
            <p14:sldId id="475"/>
            <p14:sldId id="477"/>
            <p14:sldId id="463"/>
            <p14:sldId id="449"/>
            <p14:sldId id="450"/>
            <p14:sldId id="451"/>
            <p14:sldId id="455"/>
            <p14:sldId id="454"/>
            <p14:sldId id="468"/>
            <p14:sldId id="452"/>
            <p14:sldId id="453"/>
            <p14:sldId id="456"/>
            <p14:sldId id="458"/>
            <p14:sldId id="467"/>
            <p14:sldId id="465"/>
            <p14:sldId id="466"/>
            <p14:sldId id="460"/>
            <p14:sldId id="462"/>
            <p14:sldId id="461"/>
            <p14:sldId id="379"/>
          </p14:sldIdLst>
        </p14:section>
      </p14:sectionLst>
    </p:ext>
    <p:ext uri="{EFAFB233-063F-42B5-8137-9DF3F51BA10A}">
      <p15:sldGuideLst xmlns:p15="http://schemas.microsoft.com/office/powerpoint/2012/main">
        <p15:guide id="1" orient="horz" pos="3029">
          <p15:clr>
            <a:srgbClr val="A4A3A4"/>
          </p15:clr>
        </p15:guide>
        <p15:guide id="2" orient="horz" pos="2603">
          <p15:clr>
            <a:srgbClr val="A4A3A4"/>
          </p15:clr>
        </p15:guide>
        <p15:guide id="3" orient="horz" pos="2816">
          <p15:clr>
            <a:srgbClr val="A4A3A4"/>
          </p15:clr>
        </p15:guide>
        <p15:guide id="4" orient="horz" pos="622">
          <p15:clr>
            <a:srgbClr val="A4A3A4"/>
          </p15:clr>
        </p15:guide>
        <p15:guide id="5" orient="horz" pos="804">
          <p15:clr>
            <a:srgbClr val="A4A3A4"/>
          </p15:clr>
        </p15:guide>
        <p15:guide id="6" orient="horz" pos="2394">
          <p15:clr>
            <a:srgbClr val="A4A3A4"/>
          </p15:clr>
        </p15:guide>
        <p15:guide id="7" orient="horz" pos="1723">
          <p15:clr>
            <a:srgbClr val="A4A3A4"/>
          </p15:clr>
        </p15:guide>
        <p15:guide id="8" orient="horz" pos="1935">
          <p15:clr>
            <a:srgbClr val="A4A3A4"/>
          </p15:clr>
        </p15:guide>
        <p15:guide id="9" orient="horz" pos="216">
          <p15:clr>
            <a:srgbClr val="A4A3A4"/>
          </p15:clr>
        </p15:guide>
        <p15:guide id="10" pos="5550">
          <p15:clr>
            <a:srgbClr val="A4A3A4"/>
          </p15:clr>
        </p15:guide>
        <p15:guide id="11" pos="214">
          <p15:clr>
            <a:srgbClr val="A4A3A4"/>
          </p15:clr>
        </p15:guide>
        <p15:guide id="12" pos="2517" userDrawn="1">
          <p15:clr>
            <a:srgbClr val="A4A3A4"/>
          </p15:clr>
        </p15:guide>
        <p15:guide id="13" pos="2985">
          <p15:clr>
            <a:srgbClr val="A4A3A4"/>
          </p15:clr>
        </p15:guide>
        <p15:guide id="14" pos="3888">
          <p15:clr>
            <a:srgbClr val="A4A3A4"/>
          </p15:clr>
        </p15:guide>
        <p15:guide id="15" pos="4100">
          <p15:clr>
            <a:srgbClr val="A4A3A4"/>
          </p15:clr>
        </p15:guide>
        <p15:guide id="16" pos="1877">
          <p15:clr>
            <a:srgbClr val="A4A3A4"/>
          </p15:clr>
        </p15:guide>
        <p15:guide id="17" pos="1662">
          <p15:clr>
            <a:srgbClr val="A4A3A4"/>
          </p15:clr>
        </p15:guide>
      </p15:sldGuideLst>
    </p:ext>
    <p:ext uri="{2D200454-40CA-4A62-9FC3-DE9A4176ACB9}">
      <p15:notesGuideLst xmlns:p15="http://schemas.microsoft.com/office/powerpoint/2012/main">
        <p15:guide id="1" orient="horz" pos="3156">
          <p15:clr>
            <a:srgbClr val="A4A3A4"/>
          </p15:clr>
        </p15:guide>
        <p15:guide id="2" pos="2170">
          <p15:clr>
            <a:srgbClr val="A4A3A4"/>
          </p15:clr>
        </p15:guide>
        <p15:guide id="3" orient="horz" pos="3224">
          <p15:clr>
            <a:srgbClr val="A4A3A4"/>
          </p15:clr>
        </p15:guide>
        <p15:guide id="4" pos="2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UDURIER Frédéric" initials="CF" lastIdx="1" clrIdx="0"/>
  <p:cmAuthor id="1" name="severine malin" initials="sm" lastIdx="1" clrIdx="1"/>
  <p:cmAuthor id="2" name="PICAN Nathalie IST/ISAD" initials="PNI"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4BB4E6"/>
    <a:srgbClr val="99FF33"/>
    <a:srgbClr val="FF5050"/>
    <a:srgbClr val="CC0099"/>
    <a:srgbClr val="996633"/>
    <a:srgbClr val="FFDC00"/>
    <a:srgbClr val="FFFF99"/>
    <a:srgbClr val="00CC66"/>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3DB9B2-66D9-416E-AF4B-60774C958825}" v="49" dt="2023-12-14T20:26:16.836"/>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94" autoAdjust="0"/>
    <p:restoredTop sz="89777" autoAdjust="0"/>
  </p:normalViewPr>
  <p:slideViewPr>
    <p:cSldViewPr>
      <p:cViewPr varScale="1">
        <p:scale>
          <a:sx n="127" d="100"/>
          <a:sy n="127" d="100"/>
        </p:scale>
        <p:origin x="138" y="168"/>
      </p:cViewPr>
      <p:guideLst>
        <p:guide orient="horz" pos="3029"/>
        <p:guide orient="horz" pos="2603"/>
        <p:guide orient="horz" pos="2816"/>
        <p:guide orient="horz" pos="622"/>
        <p:guide orient="horz" pos="804"/>
        <p:guide orient="horz" pos="2394"/>
        <p:guide orient="horz" pos="1723"/>
        <p:guide orient="horz" pos="1935"/>
        <p:guide orient="horz" pos="216"/>
        <p:guide pos="5550"/>
        <p:guide pos="214"/>
        <p:guide pos="2517"/>
        <p:guide pos="2985"/>
        <p:guide pos="3888"/>
        <p:guide pos="4100"/>
        <p:guide pos="1877"/>
        <p:guide pos="1662"/>
      </p:guideLst>
    </p:cSldViewPr>
  </p:slideViewPr>
  <p:outlineViewPr>
    <p:cViewPr>
      <p:scale>
        <a:sx n="33" d="100"/>
        <a:sy n="33" d="100"/>
      </p:scale>
      <p:origin x="48" y="16938"/>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53" d="100"/>
          <a:sy n="53" d="100"/>
        </p:scale>
        <p:origin x="-1757" y="-77"/>
      </p:cViewPr>
      <p:guideLst>
        <p:guide orient="horz" pos="3156"/>
        <p:guide pos="2170"/>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handoutMaster" Target="handoutMasters/handoutMaster1.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tableStyles" Target="tableStyles.xml"/><Relationship Id="rId58" Type="http://schemas.openxmlformats.org/officeDocument/2006/relationships/customXml" Target="../customXml/item3.xml"/><Relationship Id="rId5" Type="http://schemas.openxmlformats.org/officeDocument/2006/relationships/slideMaster" Target="slideMasters/slideMaster5.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tags" Target="tags/tag1.xml"/><Relationship Id="rId56" Type="http://schemas.openxmlformats.org/officeDocument/2006/relationships/customXml" Target="../customXml/item1.xml"/><Relationship Id="rId8" Type="http://schemas.openxmlformats.org/officeDocument/2006/relationships/slide" Target="slides/slide1.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notesMaster" Target="notesMasters/notesMaster1.xml"/><Relationship Id="rId20" Type="http://schemas.openxmlformats.org/officeDocument/2006/relationships/slide" Target="slides/slide13.xml"/><Relationship Id="rId41" Type="http://schemas.openxmlformats.org/officeDocument/2006/relationships/slide" Target="slides/slide34.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commentAuthors" Target="commentAuthors.xml"/><Relationship Id="rId57" Type="http://schemas.openxmlformats.org/officeDocument/2006/relationships/customXml" Target="../customXml/item2.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ORT Vincent INNOV/IT-S" userId="a1eb08a1-d519-438c-825e-77e05deaf611" providerId="ADAL" clId="{3A3DB9B2-66D9-416E-AF4B-60774C958825}"/>
    <pc:docChg chg="undo redo custSel addSld delSld modSld sldOrd modMainMaster modSection">
      <pc:chgData name="ANIORT Vincent INNOV/IT-S" userId="a1eb08a1-d519-438c-825e-77e05deaf611" providerId="ADAL" clId="{3A3DB9B2-66D9-416E-AF4B-60774C958825}" dt="2023-12-14T20:27:03.579" v="1791" actId="2710"/>
      <pc:docMkLst>
        <pc:docMk/>
      </pc:docMkLst>
      <pc:sldChg chg="add del modTransition">
        <pc:chgData name="ANIORT Vincent INNOV/IT-S" userId="a1eb08a1-d519-438c-825e-77e05deaf611" providerId="ADAL" clId="{3A3DB9B2-66D9-416E-AF4B-60774C958825}" dt="2023-12-14T12:00:56.774" v="561" actId="47"/>
        <pc:sldMkLst>
          <pc:docMk/>
          <pc:sldMk cId="2833079838" sldId="271"/>
        </pc:sldMkLst>
      </pc:sldChg>
      <pc:sldChg chg="modSp mod">
        <pc:chgData name="ANIORT Vincent INNOV/IT-S" userId="a1eb08a1-d519-438c-825e-77e05deaf611" providerId="ADAL" clId="{3A3DB9B2-66D9-416E-AF4B-60774C958825}" dt="2023-12-14T20:27:03.579" v="1791" actId="2710"/>
        <pc:sldMkLst>
          <pc:docMk/>
          <pc:sldMk cId="385006585" sldId="387"/>
        </pc:sldMkLst>
        <pc:spChg chg="mod">
          <ac:chgData name="ANIORT Vincent INNOV/IT-S" userId="a1eb08a1-d519-438c-825e-77e05deaf611" providerId="ADAL" clId="{3A3DB9B2-66D9-416E-AF4B-60774C958825}" dt="2023-12-14T20:27:03.579" v="1791" actId="2710"/>
          <ac:spMkLst>
            <pc:docMk/>
            <pc:sldMk cId="385006585" sldId="387"/>
            <ac:spMk id="17410" creationId="{00000000-0000-0000-0000-000000000000}"/>
          </ac:spMkLst>
        </pc:spChg>
        <pc:spChg chg="mod">
          <ac:chgData name="ANIORT Vincent INNOV/IT-S" userId="a1eb08a1-d519-438c-825e-77e05deaf611" providerId="ADAL" clId="{3A3DB9B2-66D9-416E-AF4B-60774C958825}" dt="2023-12-14T20:26:16.836" v="1754" actId="14100"/>
          <ac:spMkLst>
            <pc:docMk/>
            <pc:sldMk cId="385006585" sldId="387"/>
            <ac:spMk id="17411" creationId="{00000000-0000-0000-0000-000000000000}"/>
          </ac:spMkLst>
        </pc:spChg>
      </pc:sldChg>
      <pc:sldChg chg="modSp mod">
        <pc:chgData name="ANIORT Vincent INNOV/IT-S" userId="a1eb08a1-d519-438c-825e-77e05deaf611" providerId="ADAL" clId="{3A3DB9B2-66D9-416E-AF4B-60774C958825}" dt="2023-12-12T14:32:30.579" v="237" actId="20577"/>
        <pc:sldMkLst>
          <pc:docMk/>
          <pc:sldMk cId="1266395668" sldId="438"/>
        </pc:sldMkLst>
        <pc:spChg chg="mod">
          <ac:chgData name="ANIORT Vincent INNOV/IT-S" userId="a1eb08a1-d519-438c-825e-77e05deaf611" providerId="ADAL" clId="{3A3DB9B2-66D9-416E-AF4B-60774C958825}" dt="2023-12-12T14:32:30.579" v="237" actId="20577"/>
          <ac:spMkLst>
            <pc:docMk/>
            <pc:sldMk cId="1266395668" sldId="438"/>
            <ac:spMk id="3" creationId="{00000000-0000-0000-0000-000000000000}"/>
          </ac:spMkLst>
        </pc:spChg>
      </pc:sldChg>
      <pc:sldChg chg="modSp mod">
        <pc:chgData name="ANIORT Vincent INNOV/IT-S" userId="a1eb08a1-d519-438c-825e-77e05deaf611" providerId="ADAL" clId="{3A3DB9B2-66D9-416E-AF4B-60774C958825}" dt="2023-12-14T14:55:08.778" v="1208"/>
        <pc:sldMkLst>
          <pc:docMk/>
          <pc:sldMk cId="1873501016" sldId="439"/>
        </pc:sldMkLst>
        <pc:spChg chg="mod">
          <ac:chgData name="ANIORT Vincent INNOV/IT-S" userId="a1eb08a1-d519-438c-825e-77e05deaf611" providerId="ADAL" clId="{3A3DB9B2-66D9-416E-AF4B-60774C958825}" dt="2023-12-14T14:55:08.778" v="1208"/>
          <ac:spMkLst>
            <pc:docMk/>
            <pc:sldMk cId="1873501016" sldId="439"/>
            <ac:spMk id="2" creationId="{00000000-0000-0000-0000-000000000000}"/>
          </ac:spMkLst>
        </pc:spChg>
        <pc:spChg chg="mod">
          <ac:chgData name="ANIORT Vincent INNOV/IT-S" userId="a1eb08a1-d519-438c-825e-77e05deaf611" providerId="ADAL" clId="{3A3DB9B2-66D9-416E-AF4B-60774C958825}" dt="2023-12-12T10:31:42.170" v="105" actId="6549"/>
          <ac:spMkLst>
            <pc:docMk/>
            <pc:sldMk cId="1873501016" sldId="439"/>
            <ac:spMk id="3" creationId="{00000000-0000-0000-0000-000000000000}"/>
          </ac:spMkLst>
        </pc:spChg>
      </pc:sldChg>
      <pc:sldChg chg="modSp mod">
        <pc:chgData name="ANIORT Vincent INNOV/IT-S" userId="a1eb08a1-d519-438c-825e-77e05deaf611" providerId="ADAL" clId="{3A3DB9B2-66D9-416E-AF4B-60774C958825}" dt="2023-12-14T15:40:53.608" v="1613" actId="20577"/>
        <pc:sldMkLst>
          <pc:docMk/>
          <pc:sldMk cId="3662876180" sldId="440"/>
        </pc:sldMkLst>
        <pc:spChg chg="mod">
          <ac:chgData name="ANIORT Vincent INNOV/IT-S" userId="a1eb08a1-d519-438c-825e-77e05deaf611" providerId="ADAL" clId="{3A3DB9B2-66D9-416E-AF4B-60774C958825}" dt="2023-12-14T15:40:53.608" v="1613" actId="20577"/>
          <ac:spMkLst>
            <pc:docMk/>
            <pc:sldMk cId="3662876180" sldId="440"/>
            <ac:spMk id="3" creationId="{00000000-0000-0000-0000-000000000000}"/>
          </ac:spMkLst>
        </pc:spChg>
      </pc:sldChg>
      <pc:sldChg chg="modSp mod">
        <pc:chgData name="ANIORT Vincent INNOV/IT-S" userId="a1eb08a1-d519-438c-825e-77e05deaf611" providerId="ADAL" clId="{3A3DB9B2-66D9-416E-AF4B-60774C958825}" dt="2023-12-14T11:49:30.371" v="487" actId="20577"/>
        <pc:sldMkLst>
          <pc:docMk/>
          <pc:sldMk cId="2225894453" sldId="442"/>
        </pc:sldMkLst>
        <pc:spChg chg="mod">
          <ac:chgData name="ANIORT Vincent INNOV/IT-S" userId="a1eb08a1-d519-438c-825e-77e05deaf611" providerId="ADAL" clId="{3A3DB9B2-66D9-416E-AF4B-60774C958825}" dt="2023-12-14T11:49:30.371" v="487" actId="20577"/>
          <ac:spMkLst>
            <pc:docMk/>
            <pc:sldMk cId="2225894453" sldId="442"/>
            <ac:spMk id="2" creationId="{00000000-0000-0000-0000-000000000000}"/>
          </ac:spMkLst>
        </pc:spChg>
      </pc:sldChg>
      <pc:sldChg chg="modSp mod">
        <pc:chgData name="ANIORT Vincent INNOV/IT-S" userId="a1eb08a1-d519-438c-825e-77e05deaf611" providerId="ADAL" clId="{3A3DB9B2-66D9-416E-AF4B-60774C958825}" dt="2023-12-12T16:45:02.085" v="399" actId="20577"/>
        <pc:sldMkLst>
          <pc:docMk/>
          <pc:sldMk cId="3826815985" sldId="444"/>
        </pc:sldMkLst>
        <pc:spChg chg="mod">
          <ac:chgData name="ANIORT Vincent INNOV/IT-S" userId="a1eb08a1-d519-438c-825e-77e05deaf611" providerId="ADAL" clId="{3A3DB9B2-66D9-416E-AF4B-60774C958825}" dt="2023-12-12T16:45:02.085" v="399" actId="20577"/>
          <ac:spMkLst>
            <pc:docMk/>
            <pc:sldMk cId="3826815985" sldId="444"/>
            <ac:spMk id="3" creationId="{00000000-0000-0000-0000-000000000000}"/>
          </ac:spMkLst>
        </pc:spChg>
      </pc:sldChg>
      <pc:sldChg chg="addSp modSp mod modNotes modNotesTx">
        <pc:chgData name="ANIORT Vincent INNOV/IT-S" userId="a1eb08a1-d519-438c-825e-77e05deaf611" providerId="ADAL" clId="{3A3DB9B2-66D9-416E-AF4B-60774C958825}" dt="2023-12-14T14:55:08.778" v="1208"/>
        <pc:sldMkLst>
          <pc:docMk/>
          <pc:sldMk cId="867659129" sldId="445"/>
        </pc:sldMkLst>
        <pc:spChg chg="mod">
          <ac:chgData name="ANIORT Vincent INNOV/IT-S" userId="a1eb08a1-d519-438c-825e-77e05deaf611" providerId="ADAL" clId="{3A3DB9B2-66D9-416E-AF4B-60774C958825}" dt="2023-12-14T14:55:08.778" v="1208"/>
          <ac:spMkLst>
            <pc:docMk/>
            <pc:sldMk cId="867659129" sldId="445"/>
            <ac:spMk id="3" creationId="{00000000-0000-0000-0000-000000000000}"/>
          </ac:spMkLst>
        </pc:spChg>
        <pc:spChg chg="add mod">
          <ac:chgData name="ANIORT Vincent INNOV/IT-S" userId="a1eb08a1-d519-438c-825e-77e05deaf611" providerId="ADAL" clId="{3A3DB9B2-66D9-416E-AF4B-60774C958825}" dt="2023-12-12T17:10:29.103" v="444" actId="14100"/>
          <ac:spMkLst>
            <pc:docMk/>
            <pc:sldMk cId="867659129" sldId="445"/>
            <ac:spMk id="4" creationId="{10AF975F-8E01-B661-C308-1E3887925DE6}"/>
          </ac:spMkLst>
        </pc:spChg>
        <pc:spChg chg="add mod">
          <ac:chgData name="ANIORT Vincent INNOV/IT-S" userId="a1eb08a1-d519-438c-825e-77e05deaf611" providerId="ADAL" clId="{3A3DB9B2-66D9-416E-AF4B-60774C958825}" dt="2023-12-12T17:10:34.891" v="448" actId="1038"/>
          <ac:spMkLst>
            <pc:docMk/>
            <pc:sldMk cId="867659129" sldId="445"/>
            <ac:spMk id="5" creationId="{5DA2FAA0-E4BF-BA58-060E-D299520AA071}"/>
          </ac:spMkLst>
        </pc:spChg>
      </pc:sldChg>
      <pc:sldChg chg="mod modShow">
        <pc:chgData name="ANIORT Vincent INNOV/IT-S" userId="a1eb08a1-d519-438c-825e-77e05deaf611" providerId="ADAL" clId="{3A3DB9B2-66D9-416E-AF4B-60774C958825}" dt="2023-12-14T11:49:06.466" v="477" actId="729"/>
        <pc:sldMkLst>
          <pc:docMk/>
          <pc:sldMk cId="4184305965" sldId="447"/>
        </pc:sldMkLst>
      </pc:sldChg>
      <pc:sldChg chg="modSp mod">
        <pc:chgData name="ANIORT Vincent INNOV/IT-S" userId="a1eb08a1-d519-438c-825e-77e05deaf611" providerId="ADAL" clId="{3A3DB9B2-66D9-416E-AF4B-60774C958825}" dt="2023-12-11T17:22:47.032" v="93" actId="20577"/>
        <pc:sldMkLst>
          <pc:docMk/>
          <pc:sldMk cId="2119530321" sldId="451"/>
        </pc:sldMkLst>
        <pc:spChg chg="mod">
          <ac:chgData name="ANIORT Vincent INNOV/IT-S" userId="a1eb08a1-d519-438c-825e-77e05deaf611" providerId="ADAL" clId="{3A3DB9B2-66D9-416E-AF4B-60774C958825}" dt="2023-12-11T17:22:47.032" v="93" actId="20577"/>
          <ac:spMkLst>
            <pc:docMk/>
            <pc:sldMk cId="2119530321" sldId="451"/>
            <ac:spMk id="3" creationId="{00000000-0000-0000-0000-000000000000}"/>
          </ac:spMkLst>
        </pc:spChg>
      </pc:sldChg>
      <pc:sldChg chg="addSp delSp modSp mod ord">
        <pc:chgData name="ANIORT Vincent INNOV/IT-S" userId="a1eb08a1-d519-438c-825e-77e05deaf611" providerId="ADAL" clId="{3A3DB9B2-66D9-416E-AF4B-60774C958825}" dt="2023-12-14T15:30:38.212" v="1558" actId="1036"/>
        <pc:sldMkLst>
          <pc:docMk/>
          <pc:sldMk cId="3799173701" sldId="459"/>
        </pc:sldMkLst>
        <pc:spChg chg="mod">
          <ac:chgData name="ANIORT Vincent INNOV/IT-S" userId="a1eb08a1-d519-438c-825e-77e05deaf611" providerId="ADAL" clId="{3A3DB9B2-66D9-416E-AF4B-60774C958825}" dt="2023-12-14T15:28:14.113" v="1539" actId="20577"/>
          <ac:spMkLst>
            <pc:docMk/>
            <pc:sldMk cId="3799173701" sldId="459"/>
            <ac:spMk id="2" creationId="{00000000-0000-0000-0000-000000000000}"/>
          </ac:spMkLst>
        </pc:spChg>
        <pc:spChg chg="del mod">
          <ac:chgData name="ANIORT Vincent INNOV/IT-S" userId="a1eb08a1-d519-438c-825e-77e05deaf611" providerId="ADAL" clId="{3A3DB9B2-66D9-416E-AF4B-60774C958825}" dt="2023-12-14T15:28:56.346" v="1544" actId="478"/>
          <ac:spMkLst>
            <pc:docMk/>
            <pc:sldMk cId="3799173701" sldId="459"/>
            <ac:spMk id="3" creationId="{00000000-0000-0000-0000-000000000000}"/>
          </ac:spMkLst>
        </pc:spChg>
        <pc:spChg chg="add del mod">
          <ac:chgData name="ANIORT Vincent INNOV/IT-S" userId="a1eb08a1-d519-438c-825e-77e05deaf611" providerId="ADAL" clId="{3A3DB9B2-66D9-416E-AF4B-60774C958825}" dt="2023-12-14T15:29:12.982" v="1545" actId="478"/>
          <ac:spMkLst>
            <pc:docMk/>
            <pc:sldMk cId="3799173701" sldId="459"/>
            <ac:spMk id="6" creationId="{5C1C2C10-5456-A4E1-09FA-C88A652B95B8}"/>
          </ac:spMkLst>
        </pc:spChg>
        <pc:picChg chg="add mod">
          <ac:chgData name="ANIORT Vincent INNOV/IT-S" userId="a1eb08a1-d519-438c-825e-77e05deaf611" providerId="ADAL" clId="{3A3DB9B2-66D9-416E-AF4B-60774C958825}" dt="2023-12-14T15:30:38.212" v="1558" actId="1036"/>
          <ac:picMkLst>
            <pc:docMk/>
            <pc:sldMk cId="3799173701" sldId="459"/>
            <ac:picMk id="5" creationId="{E234B7F3-080B-6CE1-2071-24B7853F00E9}"/>
          </ac:picMkLst>
        </pc:picChg>
        <pc:picChg chg="add mod">
          <ac:chgData name="ANIORT Vincent INNOV/IT-S" userId="a1eb08a1-d519-438c-825e-77e05deaf611" providerId="ADAL" clId="{3A3DB9B2-66D9-416E-AF4B-60774C958825}" dt="2023-12-14T15:30:29.947" v="1553" actId="1076"/>
          <ac:picMkLst>
            <pc:docMk/>
            <pc:sldMk cId="3799173701" sldId="459"/>
            <ac:picMk id="8" creationId="{B3D52688-8BE2-2270-1C57-1A178E6868F7}"/>
          </ac:picMkLst>
        </pc:picChg>
      </pc:sldChg>
      <pc:sldChg chg="modSp mod">
        <pc:chgData name="ANIORT Vincent INNOV/IT-S" userId="a1eb08a1-d519-438c-825e-77e05deaf611" providerId="ADAL" clId="{3A3DB9B2-66D9-416E-AF4B-60774C958825}" dt="2023-12-14T15:16:28.925" v="1529" actId="948"/>
        <pc:sldMkLst>
          <pc:docMk/>
          <pc:sldMk cId="4100557494" sldId="461"/>
        </pc:sldMkLst>
        <pc:spChg chg="mod">
          <ac:chgData name="ANIORT Vincent INNOV/IT-S" userId="a1eb08a1-d519-438c-825e-77e05deaf611" providerId="ADAL" clId="{3A3DB9B2-66D9-416E-AF4B-60774C958825}" dt="2023-12-14T15:16:28.925" v="1529" actId="948"/>
          <ac:spMkLst>
            <pc:docMk/>
            <pc:sldMk cId="4100557494" sldId="461"/>
            <ac:spMk id="3" creationId="{00000000-0000-0000-0000-000000000000}"/>
          </ac:spMkLst>
        </pc:spChg>
      </pc:sldChg>
      <pc:sldChg chg="modSp mod">
        <pc:chgData name="ANIORT Vincent INNOV/IT-S" userId="a1eb08a1-d519-438c-825e-77e05deaf611" providerId="ADAL" clId="{3A3DB9B2-66D9-416E-AF4B-60774C958825}" dt="2023-12-14T15:11:20.766" v="1457" actId="20577"/>
        <pc:sldMkLst>
          <pc:docMk/>
          <pc:sldMk cId="2741517119" sldId="463"/>
        </pc:sldMkLst>
        <pc:spChg chg="mod">
          <ac:chgData name="ANIORT Vincent INNOV/IT-S" userId="a1eb08a1-d519-438c-825e-77e05deaf611" providerId="ADAL" clId="{3A3DB9B2-66D9-416E-AF4B-60774C958825}" dt="2023-12-14T15:11:20.766" v="1457" actId="20577"/>
          <ac:spMkLst>
            <pc:docMk/>
            <pc:sldMk cId="2741517119" sldId="463"/>
            <ac:spMk id="2" creationId="{00000000-0000-0000-0000-000000000000}"/>
          </ac:spMkLst>
        </pc:spChg>
      </pc:sldChg>
      <pc:sldChg chg="modSp">
        <pc:chgData name="ANIORT Vincent INNOV/IT-S" userId="a1eb08a1-d519-438c-825e-77e05deaf611" providerId="ADAL" clId="{3A3DB9B2-66D9-416E-AF4B-60774C958825}" dt="2023-12-14T14:55:08.778" v="1208"/>
        <pc:sldMkLst>
          <pc:docMk/>
          <pc:sldMk cId="2648480847" sldId="465"/>
        </pc:sldMkLst>
        <pc:spChg chg="mod">
          <ac:chgData name="ANIORT Vincent INNOV/IT-S" userId="a1eb08a1-d519-438c-825e-77e05deaf611" providerId="ADAL" clId="{3A3DB9B2-66D9-416E-AF4B-60774C958825}" dt="2023-12-14T14:55:08.778" v="1208"/>
          <ac:spMkLst>
            <pc:docMk/>
            <pc:sldMk cId="2648480847" sldId="465"/>
            <ac:spMk id="3" creationId="{00000000-0000-0000-0000-000000000000}"/>
          </ac:spMkLst>
        </pc:spChg>
        <pc:spChg chg="mod">
          <ac:chgData name="ANIORT Vincent INNOV/IT-S" userId="a1eb08a1-d519-438c-825e-77e05deaf611" providerId="ADAL" clId="{3A3DB9B2-66D9-416E-AF4B-60774C958825}" dt="2023-12-14T14:55:08.778" v="1208"/>
          <ac:spMkLst>
            <pc:docMk/>
            <pc:sldMk cId="2648480847" sldId="465"/>
            <ac:spMk id="5" creationId="{00000000-0000-0000-0000-000000000000}"/>
          </ac:spMkLst>
        </pc:spChg>
      </pc:sldChg>
      <pc:sldChg chg="modSp">
        <pc:chgData name="ANIORT Vincent INNOV/IT-S" userId="a1eb08a1-d519-438c-825e-77e05deaf611" providerId="ADAL" clId="{3A3DB9B2-66D9-416E-AF4B-60774C958825}" dt="2023-12-14T14:55:08.778" v="1208"/>
        <pc:sldMkLst>
          <pc:docMk/>
          <pc:sldMk cId="783616131" sldId="466"/>
        </pc:sldMkLst>
        <pc:spChg chg="mod">
          <ac:chgData name="ANIORT Vincent INNOV/IT-S" userId="a1eb08a1-d519-438c-825e-77e05deaf611" providerId="ADAL" clId="{3A3DB9B2-66D9-416E-AF4B-60774C958825}" dt="2023-12-14T14:55:08.778" v="1208"/>
          <ac:spMkLst>
            <pc:docMk/>
            <pc:sldMk cId="783616131" sldId="466"/>
            <ac:spMk id="5" creationId="{00000000-0000-0000-0000-000000000000}"/>
          </ac:spMkLst>
        </pc:spChg>
      </pc:sldChg>
      <pc:sldChg chg="modSp mod">
        <pc:chgData name="ANIORT Vincent INNOV/IT-S" userId="a1eb08a1-d519-438c-825e-77e05deaf611" providerId="ADAL" clId="{3A3DB9B2-66D9-416E-AF4B-60774C958825}" dt="2023-12-14T15:17:04.145" v="1531" actId="20577"/>
        <pc:sldMkLst>
          <pc:docMk/>
          <pc:sldMk cId="3973141668" sldId="467"/>
        </pc:sldMkLst>
        <pc:spChg chg="mod">
          <ac:chgData name="ANIORT Vincent INNOV/IT-S" userId="a1eb08a1-d519-438c-825e-77e05deaf611" providerId="ADAL" clId="{3A3DB9B2-66D9-416E-AF4B-60774C958825}" dt="2023-12-14T15:17:04.145" v="1531" actId="20577"/>
          <ac:spMkLst>
            <pc:docMk/>
            <pc:sldMk cId="3973141668" sldId="467"/>
            <ac:spMk id="4" creationId="{00000000-0000-0000-0000-000000000000}"/>
          </ac:spMkLst>
        </pc:spChg>
      </pc:sldChg>
      <pc:sldChg chg="addSp delSp modSp add mod">
        <pc:chgData name="ANIORT Vincent INNOV/IT-S" userId="a1eb08a1-d519-438c-825e-77e05deaf611" providerId="ADAL" clId="{3A3DB9B2-66D9-416E-AF4B-60774C958825}" dt="2023-12-12T16:44:37.165" v="393" actId="20577"/>
        <pc:sldMkLst>
          <pc:docMk/>
          <pc:sldMk cId="1225868670" sldId="469"/>
        </pc:sldMkLst>
        <pc:spChg chg="mod">
          <ac:chgData name="ANIORT Vincent INNOV/IT-S" userId="a1eb08a1-d519-438c-825e-77e05deaf611" providerId="ADAL" clId="{3A3DB9B2-66D9-416E-AF4B-60774C958825}" dt="2023-12-12T16:42:45.966" v="389" actId="20577"/>
          <ac:spMkLst>
            <pc:docMk/>
            <pc:sldMk cId="1225868670" sldId="469"/>
            <ac:spMk id="2" creationId="{00000000-0000-0000-0000-000000000000}"/>
          </ac:spMkLst>
        </pc:spChg>
        <pc:spChg chg="mod">
          <ac:chgData name="ANIORT Vincent INNOV/IT-S" userId="a1eb08a1-d519-438c-825e-77e05deaf611" providerId="ADAL" clId="{3A3DB9B2-66D9-416E-AF4B-60774C958825}" dt="2023-12-12T16:44:37.165" v="393" actId="20577"/>
          <ac:spMkLst>
            <pc:docMk/>
            <pc:sldMk cId="1225868670" sldId="469"/>
            <ac:spMk id="3" creationId="{00000000-0000-0000-0000-000000000000}"/>
          </ac:spMkLst>
        </pc:spChg>
        <pc:picChg chg="add mod">
          <ac:chgData name="ANIORT Vincent INNOV/IT-S" userId="a1eb08a1-d519-438c-825e-77e05deaf611" providerId="ADAL" clId="{3A3DB9B2-66D9-416E-AF4B-60774C958825}" dt="2023-12-12T16:44:30.106" v="392" actId="14100"/>
          <ac:picMkLst>
            <pc:docMk/>
            <pc:sldMk cId="1225868670" sldId="469"/>
            <ac:picMk id="5" creationId="{2CD53E24-7383-4890-080B-F5849B254256}"/>
          </ac:picMkLst>
        </pc:picChg>
        <pc:picChg chg="del mod">
          <ac:chgData name="ANIORT Vincent INNOV/IT-S" userId="a1eb08a1-d519-438c-825e-77e05deaf611" providerId="ADAL" clId="{3A3DB9B2-66D9-416E-AF4B-60774C958825}" dt="2023-12-12T16:37:21.477" v="256" actId="478"/>
          <ac:picMkLst>
            <pc:docMk/>
            <pc:sldMk cId="1225868670" sldId="469"/>
            <ac:picMk id="2050" creationId="{00000000-0000-0000-0000-000000000000}"/>
          </ac:picMkLst>
        </pc:picChg>
      </pc:sldChg>
      <pc:sldChg chg="modSp new mod">
        <pc:chgData name="ANIORT Vincent INNOV/IT-S" userId="a1eb08a1-d519-438c-825e-77e05deaf611" providerId="ADAL" clId="{3A3DB9B2-66D9-416E-AF4B-60774C958825}" dt="2023-12-14T14:55:08.778" v="1208"/>
        <pc:sldMkLst>
          <pc:docMk/>
          <pc:sldMk cId="3443642817" sldId="470"/>
        </pc:sldMkLst>
        <pc:spChg chg="mod">
          <ac:chgData name="ANIORT Vincent INNOV/IT-S" userId="a1eb08a1-d519-438c-825e-77e05deaf611" providerId="ADAL" clId="{3A3DB9B2-66D9-416E-AF4B-60774C958825}" dt="2023-12-14T14:09:04.922" v="583" actId="20577"/>
          <ac:spMkLst>
            <pc:docMk/>
            <pc:sldMk cId="3443642817" sldId="470"/>
            <ac:spMk id="2" creationId="{615926E4-F72C-089C-B22C-00A60E5550DF}"/>
          </ac:spMkLst>
        </pc:spChg>
        <pc:spChg chg="mod">
          <ac:chgData name="ANIORT Vincent INNOV/IT-S" userId="a1eb08a1-d519-438c-825e-77e05deaf611" providerId="ADAL" clId="{3A3DB9B2-66D9-416E-AF4B-60774C958825}" dt="2023-12-14T14:55:08.778" v="1208"/>
          <ac:spMkLst>
            <pc:docMk/>
            <pc:sldMk cId="3443642817" sldId="470"/>
            <ac:spMk id="3" creationId="{F89C2057-ADA2-2B55-F8C5-2A8AA543DADB}"/>
          </ac:spMkLst>
        </pc:spChg>
      </pc:sldChg>
      <pc:sldChg chg="addSp delSp modSp new mod">
        <pc:chgData name="ANIORT Vincent INNOV/IT-S" userId="a1eb08a1-d519-438c-825e-77e05deaf611" providerId="ADAL" clId="{3A3DB9B2-66D9-416E-AF4B-60774C958825}" dt="2023-12-14T12:00:44.436" v="560" actId="20577"/>
        <pc:sldMkLst>
          <pc:docMk/>
          <pc:sldMk cId="1451259950" sldId="471"/>
        </pc:sldMkLst>
        <pc:spChg chg="mod">
          <ac:chgData name="ANIORT Vincent INNOV/IT-S" userId="a1eb08a1-d519-438c-825e-77e05deaf611" providerId="ADAL" clId="{3A3DB9B2-66D9-416E-AF4B-60774C958825}" dt="2023-12-14T12:00:44.436" v="560" actId="20577"/>
          <ac:spMkLst>
            <pc:docMk/>
            <pc:sldMk cId="1451259950" sldId="471"/>
            <ac:spMk id="2" creationId="{15AA4D32-6026-A694-55EE-09AF22D1BD82}"/>
          </ac:spMkLst>
        </pc:spChg>
        <pc:spChg chg="mod">
          <ac:chgData name="ANIORT Vincent INNOV/IT-S" userId="a1eb08a1-d519-438c-825e-77e05deaf611" providerId="ADAL" clId="{3A3DB9B2-66D9-416E-AF4B-60774C958825}" dt="2023-12-14T11:52:26.471" v="507" actId="20577"/>
          <ac:spMkLst>
            <pc:docMk/>
            <pc:sldMk cId="1451259950" sldId="471"/>
            <ac:spMk id="3" creationId="{C1D67795-7EB9-4DBC-3DC0-5117E7B246E7}"/>
          </ac:spMkLst>
        </pc:spChg>
        <pc:picChg chg="add mod">
          <ac:chgData name="ANIORT Vincent INNOV/IT-S" userId="a1eb08a1-d519-438c-825e-77e05deaf611" providerId="ADAL" clId="{3A3DB9B2-66D9-416E-AF4B-60774C958825}" dt="2023-12-14T11:53:11.400" v="530" actId="1035"/>
          <ac:picMkLst>
            <pc:docMk/>
            <pc:sldMk cId="1451259950" sldId="471"/>
            <ac:picMk id="4" creationId="{7B3B0708-00FB-FE96-D655-617D3FAD7779}"/>
          </ac:picMkLst>
        </pc:picChg>
        <pc:picChg chg="add del mod">
          <ac:chgData name="ANIORT Vincent INNOV/IT-S" userId="a1eb08a1-d519-438c-825e-77e05deaf611" providerId="ADAL" clId="{3A3DB9B2-66D9-416E-AF4B-60774C958825}" dt="2023-12-14T11:53:04.303" v="510"/>
          <ac:picMkLst>
            <pc:docMk/>
            <pc:sldMk cId="1451259950" sldId="471"/>
            <ac:picMk id="5" creationId="{16F16665-3D6C-767A-3D63-B6249F08717B}"/>
          </ac:picMkLst>
        </pc:picChg>
      </pc:sldChg>
      <pc:sldChg chg="modSp add mod">
        <pc:chgData name="ANIORT Vincent INNOV/IT-S" userId="a1eb08a1-d519-438c-825e-77e05deaf611" providerId="ADAL" clId="{3A3DB9B2-66D9-416E-AF4B-60774C958825}" dt="2023-12-14T15:10:39.941" v="1448" actId="20577"/>
        <pc:sldMkLst>
          <pc:docMk/>
          <pc:sldMk cId="55936270" sldId="472"/>
        </pc:sldMkLst>
        <pc:spChg chg="mod">
          <ac:chgData name="ANIORT Vincent INNOV/IT-S" userId="a1eb08a1-d519-438c-825e-77e05deaf611" providerId="ADAL" clId="{3A3DB9B2-66D9-416E-AF4B-60774C958825}" dt="2023-12-14T15:10:39.941" v="1448" actId="20577"/>
          <ac:spMkLst>
            <pc:docMk/>
            <pc:sldMk cId="55936270" sldId="472"/>
            <ac:spMk id="2" creationId="{615926E4-F72C-089C-B22C-00A60E5550DF}"/>
          </ac:spMkLst>
        </pc:spChg>
        <pc:spChg chg="mod">
          <ac:chgData name="ANIORT Vincent INNOV/IT-S" userId="a1eb08a1-d519-438c-825e-77e05deaf611" providerId="ADAL" clId="{3A3DB9B2-66D9-416E-AF4B-60774C958825}" dt="2023-12-14T14:58:50.803" v="1231" actId="948"/>
          <ac:spMkLst>
            <pc:docMk/>
            <pc:sldMk cId="55936270" sldId="472"/>
            <ac:spMk id="3" creationId="{F89C2057-ADA2-2B55-F8C5-2A8AA543DADB}"/>
          </ac:spMkLst>
        </pc:spChg>
      </pc:sldChg>
      <pc:sldChg chg="modSp add mod">
        <pc:chgData name="ANIORT Vincent INNOV/IT-S" userId="a1eb08a1-d519-438c-825e-77e05deaf611" providerId="ADAL" clId="{3A3DB9B2-66D9-416E-AF4B-60774C958825}" dt="2023-12-14T15:10:53.660" v="1452" actId="20577"/>
        <pc:sldMkLst>
          <pc:docMk/>
          <pc:sldMk cId="4017478401" sldId="473"/>
        </pc:sldMkLst>
        <pc:spChg chg="mod">
          <ac:chgData name="ANIORT Vincent INNOV/IT-S" userId="a1eb08a1-d519-438c-825e-77e05deaf611" providerId="ADAL" clId="{3A3DB9B2-66D9-416E-AF4B-60774C958825}" dt="2023-12-14T15:10:53.660" v="1452" actId="20577"/>
          <ac:spMkLst>
            <pc:docMk/>
            <pc:sldMk cId="4017478401" sldId="473"/>
            <ac:spMk id="2" creationId="{615926E4-F72C-089C-B22C-00A60E5550DF}"/>
          </ac:spMkLst>
        </pc:spChg>
        <pc:spChg chg="mod">
          <ac:chgData name="ANIORT Vincent INNOV/IT-S" userId="a1eb08a1-d519-438c-825e-77e05deaf611" providerId="ADAL" clId="{3A3DB9B2-66D9-416E-AF4B-60774C958825}" dt="2023-12-14T15:10:23.992" v="1446" actId="6549"/>
          <ac:spMkLst>
            <pc:docMk/>
            <pc:sldMk cId="4017478401" sldId="473"/>
            <ac:spMk id="3" creationId="{F89C2057-ADA2-2B55-F8C5-2A8AA543DADB}"/>
          </ac:spMkLst>
        </pc:spChg>
      </pc:sldChg>
      <pc:sldChg chg="modSp add mod">
        <pc:chgData name="ANIORT Vincent INNOV/IT-S" userId="a1eb08a1-d519-438c-825e-77e05deaf611" providerId="ADAL" clId="{3A3DB9B2-66D9-416E-AF4B-60774C958825}" dt="2023-12-14T15:10:45.690" v="1450" actId="20577"/>
        <pc:sldMkLst>
          <pc:docMk/>
          <pc:sldMk cId="2288221746" sldId="474"/>
        </pc:sldMkLst>
        <pc:spChg chg="mod">
          <ac:chgData name="ANIORT Vincent INNOV/IT-S" userId="a1eb08a1-d519-438c-825e-77e05deaf611" providerId="ADAL" clId="{3A3DB9B2-66D9-416E-AF4B-60774C958825}" dt="2023-12-14T15:10:45.690" v="1450" actId="20577"/>
          <ac:spMkLst>
            <pc:docMk/>
            <pc:sldMk cId="2288221746" sldId="474"/>
            <ac:spMk id="2" creationId="{615926E4-F72C-089C-B22C-00A60E5550DF}"/>
          </ac:spMkLst>
        </pc:spChg>
        <pc:spChg chg="mod">
          <ac:chgData name="ANIORT Vincent INNOV/IT-S" userId="a1eb08a1-d519-438c-825e-77e05deaf611" providerId="ADAL" clId="{3A3DB9B2-66D9-416E-AF4B-60774C958825}" dt="2023-12-14T14:59:22.378" v="1234" actId="20577"/>
          <ac:spMkLst>
            <pc:docMk/>
            <pc:sldMk cId="2288221746" sldId="474"/>
            <ac:spMk id="3" creationId="{F89C2057-ADA2-2B55-F8C5-2A8AA543DADB}"/>
          </ac:spMkLst>
        </pc:spChg>
      </pc:sldChg>
      <pc:sldChg chg="modSp add mod">
        <pc:chgData name="ANIORT Vincent INNOV/IT-S" userId="a1eb08a1-d519-438c-825e-77e05deaf611" providerId="ADAL" clId="{3A3DB9B2-66D9-416E-AF4B-60774C958825}" dt="2023-12-14T15:45:30.444" v="1681" actId="20577"/>
        <pc:sldMkLst>
          <pc:docMk/>
          <pc:sldMk cId="583263394" sldId="475"/>
        </pc:sldMkLst>
        <pc:spChg chg="mod">
          <ac:chgData name="ANIORT Vincent INNOV/IT-S" userId="a1eb08a1-d519-438c-825e-77e05deaf611" providerId="ADAL" clId="{3A3DB9B2-66D9-416E-AF4B-60774C958825}" dt="2023-12-14T15:45:30.444" v="1681" actId="20577"/>
          <ac:spMkLst>
            <pc:docMk/>
            <pc:sldMk cId="583263394" sldId="475"/>
            <ac:spMk id="3" creationId="{00000000-0000-0000-0000-000000000000}"/>
          </ac:spMkLst>
        </pc:spChg>
      </pc:sldChg>
      <pc:sldChg chg="addSp delSp modSp add mod">
        <pc:chgData name="ANIORT Vincent INNOV/IT-S" userId="a1eb08a1-d519-438c-825e-77e05deaf611" providerId="ADAL" clId="{3A3DB9B2-66D9-416E-AF4B-60774C958825}" dt="2023-12-14T15:33:59.702" v="1572" actId="1036"/>
        <pc:sldMkLst>
          <pc:docMk/>
          <pc:sldMk cId="3374754799" sldId="476"/>
        </pc:sldMkLst>
        <pc:picChg chg="add mod">
          <ac:chgData name="ANIORT Vincent INNOV/IT-S" userId="a1eb08a1-d519-438c-825e-77e05deaf611" providerId="ADAL" clId="{3A3DB9B2-66D9-416E-AF4B-60774C958825}" dt="2023-12-14T15:32:26.332" v="1563" actId="1076"/>
          <ac:picMkLst>
            <pc:docMk/>
            <pc:sldMk cId="3374754799" sldId="476"/>
            <ac:picMk id="4" creationId="{F099DCD2-E43C-A413-D6D4-C850FA1D9E36}"/>
          </ac:picMkLst>
        </pc:picChg>
        <pc:picChg chg="del">
          <ac:chgData name="ANIORT Vincent INNOV/IT-S" userId="a1eb08a1-d519-438c-825e-77e05deaf611" providerId="ADAL" clId="{3A3DB9B2-66D9-416E-AF4B-60774C958825}" dt="2023-12-14T15:32:14.935" v="1560" actId="478"/>
          <ac:picMkLst>
            <pc:docMk/>
            <pc:sldMk cId="3374754799" sldId="476"/>
            <ac:picMk id="5" creationId="{E234B7F3-080B-6CE1-2071-24B7853F00E9}"/>
          </ac:picMkLst>
        </pc:picChg>
        <pc:picChg chg="add mod">
          <ac:chgData name="ANIORT Vincent INNOV/IT-S" userId="a1eb08a1-d519-438c-825e-77e05deaf611" providerId="ADAL" clId="{3A3DB9B2-66D9-416E-AF4B-60774C958825}" dt="2023-12-14T15:33:59.702" v="1572" actId="1036"/>
          <ac:picMkLst>
            <pc:docMk/>
            <pc:sldMk cId="3374754799" sldId="476"/>
            <ac:picMk id="7" creationId="{199EDEA2-8CF5-F327-90ED-C3B9AF2C0253}"/>
          </ac:picMkLst>
        </pc:picChg>
        <pc:picChg chg="del">
          <ac:chgData name="ANIORT Vincent INNOV/IT-S" userId="a1eb08a1-d519-438c-825e-77e05deaf611" providerId="ADAL" clId="{3A3DB9B2-66D9-416E-AF4B-60774C958825}" dt="2023-12-14T15:32:28.642" v="1564" actId="478"/>
          <ac:picMkLst>
            <pc:docMk/>
            <pc:sldMk cId="3374754799" sldId="476"/>
            <ac:picMk id="8" creationId="{B3D52688-8BE2-2270-1C57-1A178E6868F7}"/>
          </ac:picMkLst>
        </pc:picChg>
      </pc:sldChg>
      <pc:sldChg chg="modSp add mod">
        <pc:chgData name="ANIORT Vincent INNOV/IT-S" userId="a1eb08a1-d519-438c-825e-77e05deaf611" providerId="ADAL" clId="{3A3DB9B2-66D9-416E-AF4B-60774C958825}" dt="2023-12-14T20:25:28.228" v="1724" actId="403"/>
        <pc:sldMkLst>
          <pc:docMk/>
          <pc:sldMk cId="2451207445" sldId="477"/>
        </pc:sldMkLst>
        <pc:spChg chg="mod">
          <ac:chgData name="ANIORT Vincent INNOV/IT-S" userId="a1eb08a1-d519-438c-825e-77e05deaf611" providerId="ADAL" clId="{3A3DB9B2-66D9-416E-AF4B-60774C958825}" dt="2023-12-14T20:25:28.228" v="1724" actId="403"/>
          <ac:spMkLst>
            <pc:docMk/>
            <pc:sldMk cId="2451207445" sldId="477"/>
            <ac:spMk id="3" creationId="{00000000-0000-0000-0000-000000000000}"/>
          </ac:spMkLst>
        </pc:spChg>
      </pc:sldChg>
      <pc:sldMasterChg chg="modSldLayout">
        <pc:chgData name="ANIORT Vincent INNOV/IT-S" userId="a1eb08a1-d519-438c-825e-77e05deaf611" providerId="ADAL" clId="{3A3DB9B2-66D9-416E-AF4B-60774C958825}" dt="2023-12-14T11:47:57.882" v="476" actId="404"/>
        <pc:sldMasterMkLst>
          <pc:docMk/>
          <pc:sldMasterMk cId="3319470747" sldId="2147483735"/>
        </pc:sldMasterMkLst>
        <pc:sldLayoutChg chg="modSp mod">
          <pc:chgData name="ANIORT Vincent INNOV/IT-S" userId="a1eb08a1-d519-438c-825e-77e05deaf611" providerId="ADAL" clId="{3A3DB9B2-66D9-416E-AF4B-60774C958825}" dt="2023-12-14T11:47:57.882" v="476" actId="404"/>
          <pc:sldLayoutMkLst>
            <pc:docMk/>
            <pc:sldMasterMk cId="3319470747" sldId="2147483735"/>
            <pc:sldLayoutMk cId="3137733826" sldId="2147483781"/>
          </pc:sldLayoutMkLst>
          <pc:spChg chg="mod">
            <ac:chgData name="ANIORT Vincent INNOV/IT-S" userId="a1eb08a1-d519-438c-825e-77e05deaf611" providerId="ADAL" clId="{3A3DB9B2-66D9-416E-AF4B-60774C958825}" dt="2023-12-14T11:47:57.882" v="476" actId="404"/>
            <ac:spMkLst>
              <pc:docMk/>
              <pc:sldMasterMk cId="3319470747" sldId="2147483735"/>
              <pc:sldLayoutMk cId="3137733826" sldId="2147483781"/>
              <ac:spMk id="5"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76363" cy="511731"/>
          </a:xfrm>
          <a:prstGeom prst="rect">
            <a:avLst/>
          </a:prstGeom>
        </p:spPr>
        <p:txBody>
          <a:bodyPr vert="horz" lIns="94614" tIns="47307" rIns="94614" bIns="47307" rtlCol="0"/>
          <a:lstStyle>
            <a:lvl1pPr algn="l">
              <a:defRPr sz="1200"/>
            </a:lvl1pPr>
          </a:lstStyle>
          <a:p>
            <a:endParaRPr lang="en-GB" dirty="0"/>
          </a:p>
        </p:txBody>
      </p:sp>
      <p:sp>
        <p:nvSpPr>
          <p:cNvPr id="3" name="Date Placeholder 2"/>
          <p:cNvSpPr>
            <a:spLocks noGrp="1"/>
          </p:cNvSpPr>
          <p:nvPr>
            <p:ph type="dt" sz="quarter" idx="1"/>
          </p:nvPr>
        </p:nvSpPr>
        <p:spPr>
          <a:xfrm>
            <a:off x="4021295" y="1"/>
            <a:ext cx="3076363" cy="511731"/>
          </a:xfrm>
          <a:prstGeom prst="rect">
            <a:avLst/>
          </a:prstGeom>
        </p:spPr>
        <p:txBody>
          <a:bodyPr vert="horz" lIns="94614" tIns="47307" rIns="94614" bIns="47307" rtlCol="0"/>
          <a:lstStyle>
            <a:lvl1pPr algn="r">
              <a:defRPr sz="1200"/>
            </a:lvl1pPr>
          </a:lstStyle>
          <a:p>
            <a:fld id="{F0CC824B-B566-4F9E-8E0B-192AC83AB3F4}" type="datetimeFigureOut">
              <a:rPr lang="en-GB" smtClean="0"/>
              <a:t>11/12/2023</a:t>
            </a:fld>
            <a:endParaRPr lang="en-GB" dirty="0"/>
          </a:p>
        </p:txBody>
      </p:sp>
      <p:sp>
        <p:nvSpPr>
          <p:cNvPr id="4" name="Footer Placeholder 3"/>
          <p:cNvSpPr>
            <a:spLocks noGrp="1"/>
          </p:cNvSpPr>
          <p:nvPr>
            <p:ph type="ftr" sz="quarter" idx="2"/>
          </p:nvPr>
        </p:nvSpPr>
        <p:spPr>
          <a:xfrm>
            <a:off x="2" y="9721107"/>
            <a:ext cx="3076363" cy="511731"/>
          </a:xfrm>
          <a:prstGeom prst="rect">
            <a:avLst/>
          </a:prstGeom>
        </p:spPr>
        <p:txBody>
          <a:bodyPr vert="horz" lIns="94614" tIns="47307" rIns="94614" bIns="47307" rtlCol="0" anchor="b"/>
          <a:lstStyle>
            <a:lvl1pPr algn="l">
              <a:defRPr sz="1200"/>
            </a:lvl1pPr>
          </a:lstStyle>
          <a:p>
            <a:endParaRPr lang="en-GB" dirty="0"/>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4614" tIns="47307" rIns="94614" bIns="47307" rtlCol="0" anchor="b"/>
          <a:lstStyle>
            <a:lvl1pPr algn="r">
              <a:defRPr sz="1200"/>
            </a:lvl1pPr>
          </a:lstStyle>
          <a:p>
            <a:fld id="{7A736DA5-BA0A-4CEF-99A9-08EBC7154664}" type="slidenum">
              <a:rPr lang="en-GB" smtClean="0"/>
              <a:t>‹N°›</a:t>
            </a:fld>
            <a:endParaRPr lang="en-GB" dirty="0"/>
          </a:p>
        </p:txBody>
      </p:sp>
    </p:spTree>
    <p:extLst>
      <p:ext uri="{BB962C8B-B14F-4D97-AF65-F5344CB8AC3E}">
        <p14:creationId xmlns:p14="http://schemas.microsoft.com/office/powerpoint/2010/main" val="37317269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4614" tIns="47307" rIns="94614" bIns="47307" rtlCol="0" anchor="ctr"/>
          <a:lstStyle/>
          <a:p>
            <a:pPr lvl="0"/>
            <a:endParaRPr lang="en-GB" noProof="0" dirty="0"/>
          </a:p>
        </p:txBody>
      </p:sp>
      <p:sp>
        <p:nvSpPr>
          <p:cNvPr id="5" name="Notes Placeholder 4"/>
          <p:cNvSpPr>
            <a:spLocks noGrp="1"/>
          </p:cNvSpPr>
          <p:nvPr>
            <p:ph type="body" sz="quarter" idx="3"/>
          </p:nvPr>
        </p:nvSpPr>
        <p:spPr>
          <a:xfrm>
            <a:off x="709931" y="4925409"/>
            <a:ext cx="5679440" cy="4029878"/>
          </a:xfrm>
          <a:prstGeom prst="rect">
            <a:avLst/>
          </a:prstGeom>
        </p:spPr>
        <p:txBody>
          <a:bodyPr vert="horz" wrap="square" lIns="0" tIns="0" rIns="0" bIns="0" numCol="1" anchor="t" anchorCtr="0" compatLnSpc="1">
            <a:prstTxWarp prst="textNoShape">
              <a:avLst/>
            </a:prstTxWarp>
          </a:bodyPr>
          <a:lstStyle/>
          <a:p>
            <a:pPr lvl="0"/>
            <a:r>
              <a:rPr lang="en-GB" altLang="en-US" dirty="0"/>
              <a:t>Click to edit Master text styles</a:t>
            </a:r>
          </a:p>
          <a:p>
            <a:pPr lvl="1"/>
            <a:r>
              <a:rPr lang="en-GB" altLang="en-US" dirty="0"/>
              <a:t>Second level</a:t>
            </a:r>
          </a:p>
          <a:p>
            <a:pPr lvl="2"/>
            <a:r>
              <a:rPr lang="en-GB" altLang="en-US" dirty="0"/>
              <a:t>Third level</a:t>
            </a:r>
          </a:p>
          <a:p>
            <a:pPr lvl="3"/>
            <a:r>
              <a:rPr lang="en-GB" altLang="en-US" dirty="0"/>
              <a:t>Fourth level</a:t>
            </a:r>
          </a:p>
          <a:p>
            <a:pPr lvl="4"/>
            <a:r>
              <a:rPr lang="en-GB" altLang="en-US" dirty="0"/>
              <a:t>Fifth level</a:t>
            </a:r>
          </a:p>
        </p:txBody>
      </p:sp>
    </p:spTree>
    <p:extLst>
      <p:ext uri="{BB962C8B-B14F-4D97-AF65-F5344CB8AC3E}">
        <p14:creationId xmlns:p14="http://schemas.microsoft.com/office/powerpoint/2010/main" val="156705839"/>
      </p:ext>
    </p:extLst>
  </p:cSld>
  <p:clrMap bg1="lt1" tx1="dk1" bg2="lt2" tx2="dk2" accent1="accent1" accent2="accent2" accent3="accent3" accent4="accent4" accent5="accent5" accent6="accent6" hlink="hlink" folHlink="folHlink"/>
  <p:notesStyle>
    <a:lvl1pPr marL="0" indent="0" algn="l" defTabSz="712788" rtl="0" fontAlgn="base">
      <a:spcBef>
        <a:spcPct val="30000"/>
      </a:spcBef>
      <a:spcAft>
        <a:spcPct val="0"/>
      </a:spcAft>
      <a:buFont typeface="Wingdings" panose="05000000000000000000" pitchFamily="2" charset="2"/>
      <a:buNone/>
      <a:defRPr sz="900" kern="1200">
        <a:solidFill>
          <a:schemeClr val="tx1"/>
        </a:solidFill>
        <a:latin typeface="Helvetica 75 Bold" panose="020B0804020202020204" pitchFamily="34" charset="0"/>
        <a:ea typeface="ＭＳ Ｐゴシック" pitchFamily="34" charset="-128"/>
        <a:cs typeface="+mn-cs"/>
      </a:defRPr>
    </a:lvl1pPr>
    <a:lvl2pPr marL="114300" indent="-114300"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2pPr>
    <a:lvl3pPr marL="230188" indent="-115888"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3pPr>
    <a:lvl4pPr marL="342900" indent="-112713"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4pPr>
    <a:lvl5pPr marL="457200" indent="-114300"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9700" y="768350"/>
            <a:ext cx="6819900" cy="3836988"/>
          </a:xfrm>
        </p:spPr>
      </p:sp>
      <p:sp>
        <p:nvSpPr>
          <p:cNvPr id="3" name="Espace réservé des commentaires 2"/>
          <p:cNvSpPr>
            <a:spLocks noGrp="1"/>
          </p:cNvSpPr>
          <p:nvPr>
            <p:ph type="body" idx="1"/>
          </p:nvPr>
        </p:nvSpPr>
        <p:spPr/>
        <p:txBody>
          <a:bodyPr/>
          <a:lstStyle/>
          <a:p>
            <a:endParaRPr lang="fr-FR" b="0" u="none" dirty="0">
              <a:latin typeface="Helvetica 55 Roman" panose="020B0604020202020204" pitchFamily="34" charset="0"/>
            </a:endParaRPr>
          </a:p>
        </p:txBody>
      </p:sp>
      <p:sp>
        <p:nvSpPr>
          <p:cNvPr id="4" name="Espace réservé du numéro de diapositive 3"/>
          <p:cNvSpPr>
            <a:spLocks noGrp="1"/>
          </p:cNvSpPr>
          <p:nvPr>
            <p:ph type="sldNum" sz="quarter" idx="10"/>
          </p:nvPr>
        </p:nvSpPr>
        <p:spPr>
          <a:xfrm>
            <a:off x="6666688" y="9868202"/>
            <a:ext cx="430971" cy="323923"/>
          </a:xfrm>
          <a:prstGeom prst="rect">
            <a:avLst/>
          </a:prstGeom>
        </p:spPr>
        <p:txBody>
          <a:bodyPr lIns="94614" tIns="47307" rIns="94614" bIns="47307"/>
          <a:lstStyle/>
          <a:p>
            <a:pPr algn="ctr">
              <a:defRPr/>
            </a:pPr>
            <a:fld id="{198B82F2-72F1-4339-9713-241B4408EF36}" type="slidenum">
              <a:rPr lang="fr-FR" sz="900" b="1">
                <a:latin typeface="Helvetica 55 Roman" panose="020B0604020202020204" pitchFamily="34" charset="0"/>
              </a:rPr>
              <a:pPr algn="ctr">
                <a:defRPr/>
              </a:pPr>
              <a:t>1</a:t>
            </a:fld>
            <a:endParaRPr lang="fr-FR" sz="900" b="1" dirty="0">
              <a:latin typeface="Helvetica 55 Roman" panose="020B0604020202020204" pitchFamily="34" charset="0"/>
            </a:endParaRPr>
          </a:p>
        </p:txBody>
      </p:sp>
    </p:spTree>
    <p:extLst>
      <p:ext uri="{BB962C8B-B14F-4D97-AF65-F5344CB8AC3E}">
        <p14:creationId xmlns:p14="http://schemas.microsoft.com/office/powerpoint/2010/main" val="1526466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884945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900" kern="1200" dirty="0">
                <a:solidFill>
                  <a:schemeClr val="tx1"/>
                </a:solidFill>
                <a:effectLst/>
                <a:latin typeface="Helvetica 75 Bold" panose="020B0804020202020204" pitchFamily="34" charset="0"/>
                <a:ea typeface="ＭＳ Ｐゴシック" pitchFamily="34" charset="-128"/>
                <a:cs typeface="+mn-cs"/>
              </a:rPr>
              <a:t>Personnes vivant en France : 65585857personnes  Source INSEE  L’enquête Handicap, incapacités, dépendance de l’Insee (extrait) et l’Éducation Nationale</a:t>
            </a:r>
          </a:p>
          <a:p>
            <a:r>
              <a:rPr lang="fr-FR" sz="900" kern="1200" dirty="0">
                <a:solidFill>
                  <a:schemeClr val="tx1"/>
                </a:solidFill>
                <a:effectLst/>
                <a:latin typeface="Helvetica 75 Bold" panose="020B0804020202020204" pitchFamily="34" charset="0"/>
                <a:ea typeface="ＭＳ Ｐゴシック" pitchFamily="34" charset="-128"/>
                <a:cs typeface="+mn-cs"/>
              </a:rPr>
              <a:t>L’enquête Handicap, incapacités, dépendance de l’Insee (HID 1999) estime à environ 23 millions le nombre de personnes concernées par le handicap en France. Par ailleurs, d’autres sources (Plans de santé publique Surdité, Malvoyance) indiquent :</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 7 millions présentant un déficit auditif (11%); (source: Centre de recherche sur l’aspect psychosocial du handicap –CTNERHI, août 2010)</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1,7 million présentant un déficit visuel (3%); (source: Drees. Études et résultats n°416 (</a:t>
            </a:r>
            <a:r>
              <a:rPr lang="fr-FR" sz="900" kern="1200" dirty="0" err="1">
                <a:solidFill>
                  <a:schemeClr val="tx1"/>
                </a:solidFill>
                <a:effectLst/>
                <a:latin typeface="Helvetica 75 Bold" panose="020B0804020202020204" pitchFamily="34" charset="0"/>
                <a:ea typeface="ＭＳ Ｐゴシック" pitchFamily="34" charset="-128"/>
                <a:cs typeface="+mn-cs"/>
              </a:rPr>
              <a:t>pdf</a:t>
            </a:r>
            <a:r>
              <a:rPr lang="fr-FR" sz="900" kern="1200" dirty="0">
                <a:solidFill>
                  <a:schemeClr val="tx1"/>
                </a:solidFill>
                <a:effectLst/>
                <a:latin typeface="Helvetica 75 Bold" panose="020B0804020202020204" pitchFamily="34" charset="0"/>
                <a:ea typeface="ＭＳ Ｐゴシック" pitchFamily="34" charset="-128"/>
                <a:cs typeface="+mn-cs"/>
              </a:rPr>
              <a:t>, 451 Ko), 2005)</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7,7 millions présentant un handicap moteur (13,5%);</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2,8 millions présentant un handicap psychique (4,9%);</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1,5 million présentant un handicap intellectuel (2,6%). (HID 1999) et Éducation Nationale</a:t>
            </a:r>
          </a:p>
          <a:p>
            <a:r>
              <a:rPr lang="fr-FR" sz="900" kern="1200" dirty="0">
                <a:solidFill>
                  <a:schemeClr val="tx1"/>
                </a:solidFill>
                <a:effectLst/>
                <a:latin typeface="Helvetica 75 Bold" panose="020B0804020202020204" pitchFamily="34" charset="0"/>
                <a:ea typeface="ＭＳ Ｐゴシック" pitchFamily="34" charset="-128"/>
                <a:cs typeface="+mn-cs"/>
              </a:rPr>
              <a:t>Étrangers et immigrés, selon les données du recensement 2011 </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5,6 millions d’immigrés : Les immigrés sont des personnes nées étrangères à l’étranger et venues s’installer en France, caractérisée par la migration</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3,9 millions d’étrangers vivent en France : Les étrangers sont tous ceux qui vivent en France et qui n’ont pas la nationalité française, caractérisé par leur nationalité</a:t>
            </a:r>
          </a:p>
          <a:p>
            <a:r>
              <a:rPr lang="fr-FR" sz="900" kern="1200" dirty="0">
                <a:solidFill>
                  <a:schemeClr val="tx1"/>
                </a:solidFill>
                <a:effectLst/>
                <a:latin typeface="Helvetica 75 Bold" panose="020B0804020202020204" pitchFamily="34" charset="0"/>
                <a:ea typeface="ＭＳ Ｐゴシック" pitchFamily="34" charset="-128"/>
                <a:cs typeface="+mn-cs"/>
              </a:rPr>
              <a:t>Personnes Vieillissants :</a:t>
            </a:r>
          </a:p>
          <a:p>
            <a:r>
              <a:rPr lang="fr-FR" sz="900" kern="1200" dirty="0">
                <a:solidFill>
                  <a:schemeClr val="tx1"/>
                </a:solidFill>
                <a:effectLst/>
                <a:latin typeface="Helvetica 75 Bold" panose="020B0804020202020204" pitchFamily="34" charset="0"/>
                <a:ea typeface="ＭＳ Ｐゴシック" pitchFamily="34" charset="-128"/>
                <a:cs typeface="+mn-cs"/>
              </a:rPr>
              <a:t>17,1% de la population de plus de 65 ans plus de la moitié sont âgées de 75ans (9,3%) ou plus (perspective 2060 : 16,2 %)</a:t>
            </a:r>
          </a:p>
          <a:p>
            <a:r>
              <a:rPr lang="fr-FR" sz="900" kern="1200" dirty="0">
                <a:solidFill>
                  <a:schemeClr val="tx1"/>
                </a:solidFill>
                <a:effectLst/>
                <a:latin typeface="Helvetica 75 Bold" panose="020B0804020202020204" pitchFamily="34" charset="0"/>
                <a:ea typeface="ＭＳ Ｐゴシック" pitchFamily="34" charset="-128"/>
                <a:cs typeface="+mn-cs"/>
              </a:rPr>
              <a:t>En Europe en 2060 : la population âgée de 65ans et plus devrait quasiment doubler (151millions d’habitants), et celle âgée de 80 ans presque tripler (61 millions d’habitants)</a:t>
            </a:r>
          </a:p>
          <a:p>
            <a:r>
              <a:rPr lang="fr-FR" sz="900" kern="1200" dirty="0">
                <a:solidFill>
                  <a:schemeClr val="tx1"/>
                </a:solidFill>
                <a:effectLst/>
                <a:latin typeface="Helvetica 75 Bold" panose="020B0804020202020204" pitchFamily="34" charset="0"/>
                <a:ea typeface="ＭＳ Ｐゴシック" pitchFamily="34" charset="-128"/>
                <a:cs typeface="+mn-cs"/>
              </a:rPr>
              <a:t>Enfants en école maternelle et élémentaire  3 à 11 ans</a:t>
            </a:r>
          </a:p>
          <a:p>
            <a:r>
              <a:rPr lang="fr-FR" sz="900" kern="1200" dirty="0">
                <a:solidFill>
                  <a:schemeClr val="tx1"/>
                </a:solidFill>
                <a:effectLst/>
                <a:latin typeface="Helvetica 75 Bold" panose="020B0804020202020204" pitchFamily="34" charset="0"/>
                <a:ea typeface="ＭＳ Ｐゴシック" pitchFamily="34" charset="-128"/>
                <a:cs typeface="+mn-cs"/>
              </a:rPr>
              <a:t>Illettrisme </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Par définition l’illettrisme ne s’applique qu’aux personnes ayant été scolarisées dans le pays et ne maîtrisant pas suffisamment les compétences de base en lecture, écriture et calcul pour être autonomes : adultes de 18 à 25 ans &gt; 7%</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16% des personnes de 18 à 65 ans résidant en France métropolitaine éprouvaient en 2011 des difficultés dans les domaines fondamentaux de l’écrit, selon cette enquête Information et vie quotidienne (IVQ). Pour 11% d’entre elles, ces difficultés étaient graves ou fortes.</a:t>
            </a:r>
            <a:endParaRPr lang="fr-FR" dirty="0"/>
          </a:p>
        </p:txBody>
      </p:sp>
    </p:spTree>
    <p:extLst>
      <p:ext uri="{BB962C8B-B14F-4D97-AF65-F5344CB8AC3E}">
        <p14:creationId xmlns:p14="http://schemas.microsoft.com/office/powerpoint/2010/main" val="1529562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252616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650566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9700" y="768350"/>
            <a:ext cx="6819900" cy="3836988"/>
          </a:xfrm>
        </p:spPr>
      </p:sp>
      <p:sp>
        <p:nvSpPr>
          <p:cNvPr id="3" name="Espace réservé des commentaires 2"/>
          <p:cNvSpPr>
            <a:spLocks noGrp="1"/>
          </p:cNvSpPr>
          <p:nvPr>
            <p:ph type="body" idx="1"/>
          </p:nvPr>
        </p:nvSpPr>
        <p:spPr/>
        <p:txBody>
          <a:bodyPr/>
          <a:lstStyle/>
          <a:p>
            <a:endParaRPr lang="fr-FR" u="sng" dirty="0"/>
          </a:p>
        </p:txBody>
      </p:sp>
      <p:sp>
        <p:nvSpPr>
          <p:cNvPr id="4" name="Espace réservé du numéro de diapositive 3"/>
          <p:cNvSpPr>
            <a:spLocks noGrp="1"/>
          </p:cNvSpPr>
          <p:nvPr>
            <p:ph type="sldNum" sz="quarter" idx="10"/>
          </p:nvPr>
        </p:nvSpPr>
        <p:spPr>
          <a:xfrm>
            <a:off x="4021295" y="9721107"/>
            <a:ext cx="3076363" cy="511731"/>
          </a:xfrm>
          <a:prstGeom prst="rect">
            <a:avLst/>
          </a:prstGeom>
        </p:spPr>
        <p:txBody>
          <a:bodyPr lIns="94614" tIns="47307" rIns="94614" bIns="47307"/>
          <a:lstStyle/>
          <a:p>
            <a:pPr>
              <a:defRPr/>
            </a:pPr>
            <a:fld id="{198B82F2-72F1-4339-9713-241B4408EF36}" type="slidenum">
              <a:rPr lang="fr-FR" smtClean="0"/>
              <a:pPr>
                <a:defRPr/>
              </a:pPr>
              <a:t>38</a:t>
            </a:fld>
            <a:endParaRPr lang="fr-FR" dirty="0"/>
          </a:p>
        </p:txBody>
      </p:sp>
    </p:spTree>
    <p:extLst>
      <p:ext uri="{BB962C8B-B14F-4D97-AF65-F5344CB8AC3E}">
        <p14:creationId xmlns:p14="http://schemas.microsoft.com/office/powerpoint/2010/main" val="1526466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rgbClr val="FF6600"/>
                </a:solidFill>
                <a:effectLst/>
                <a:uLnTx/>
                <a:uFillTx/>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124192341"/>
      </p:ext>
    </p:extLst>
  </p:cSld>
  <p:clrMapOvr>
    <a:masterClrMapping/>
  </p:clrMapOvr>
  <p:transition spd="med">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iapositive de titre">
    <p:spTree>
      <p:nvGrpSpPr>
        <p:cNvPr id="1" name=""/>
        <p:cNvGrpSpPr/>
        <p:nvPr/>
      </p:nvGrpSpPr>
      <p:grpSpPr>
        <a:xfrm>
          <a:off x="0" y="0"/>
          <a:ext cx="0" cy="0"/>
          <a:chOff x="0" y="0"/>
          <a:chExt cx="0" cy="0"/>
        </a:xfrm>
      </p:grpSpPr>
      <p:sp>
        <p:nvSpPr>
          <p:cNvPr id="5" name="Rectangle 4"/>
          <p:cNvSpPr/>
          <p:nvPr userDrawn="1"/>
        </p:nvSpPr>
        <p:spPr>
          <a:xfrm>
            <a:off x="0" y="1"/>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fr-FR" dirty="0"/>
          </a:p>
        </p:txBody>
      </p:sp>
      <p:grpSp>
        <p:nvGrpSpPr>
          <p:cNvPr id="4" name="Group 5"/>
          <p:cNvGrpSpPr/>
          <p:nvPr userDrawn="1"/>
        </p:nvGrpSpPr>
        <p:grpSpPr>
          <a:xfrm>
            <a:off x="8244408" y="4272298"/>
            <a:ext cx="676803" cy="676803"/>
            <a:chOff x="360362" y="1781889"/>
            <a:chExt cx="1144765" cy="1144191"/>
          </a:xfrm>
        </p:grpSpPr>
        <p:sp>
          <p:nvSpPr>
            <p:cNvPr id="6" name="Rectangle 5"/>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rgbClr val="FF6600"/>
                </a:solidFill>
                <a:effectLst/>
                <a:uLnTx/>
                <a:uFillTx/>
                <a:latin typeface="Helvetica 75 Bold" panose="020B0804020202020204" pitchFamily="34" charset="0"/>
              </a:endParaRPr>
            </a:p>
          </p:txBody>
        </p:sp>
        <p:sp>
          <p:nvSpPr>
            <p:cNvPr id="7"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8"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grpSp>
    </p:spTree>
    <p:extLst>
      <p:ext uri="{BB962C8B-B14F-4D97-AF65-F5344CB8AC3E}">
        <p14:creationId xmlns:p14="http://schemas.microsoft.com/office/powerpoint/2010/main" val="128211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lusieurs niveaux hiérarchiques">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1" y="0"/>
            <a:ext cx="593725" cy="5143500"/>
          </a:xfrm>
          <a:prstGeom prst="rect">
            <a:avLst/>
          </a:prstGeom>
          <a:solidFill>
            <a:srgbClr val="0000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vert="vert270"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fr-FR" altLang="fr-FR" sz="2000" b="0" dirty="0">
                <a:solidFill>
                  <a:srgbClr val="FFFFFF"/>
                </a:solidFill>
                <a:latin typeface="Helvetica 45 Light" pitchFamily="34" charset="0"/>
              </a:rPr>
              <a:t>Sensibilisation langage clair / FALC</a:t>
            </a:r>
          </a:p>
        </p:txBody>
      </p:sp>
      <p:sp>
        <p:nvSpPr>
          <p:cNvPr id="2" name="Titre 1"/>
          <p:cNvSpPr>
            <a:spLocks noGrp="1"/>
          </p:cNvSpPr>
          <p:nvPr userDrawn="1">
            <p:ph type="title"/>
          </p:nvPr>
        </p:nvSpPr>
        <p:spPr>
          <a:xfrm>
            <a:off x="1029601" y="303610"/>
            <a:ext cx="7071413" cy="737100"/>
          </a:xfrm>
        </p:spPr>
        <p:txBody>
          <a:bodyPr/>
          <a:lstStyle>
            <a:lvl1pPr algn="l">
              <a:defRPr/>
            </a:lvl1pPr>
          </a:lstStyle>
          <a:p>
            <a:r>
              <a:rPr lang="fr-FR" dirty="0"/>
              <a:t>Modifiez le style du titre</a:t>
            </a:r>
          </a:p>
        </p:txBody>
      </p:sp>
      <p:sp>
        <p:nvSpPr>
          <p:cNvPr id="4" name="Espace réservé du contenu 2"/>
          <p:cNvSpPr>
            <a:spLocks noGrp="1"/>
          </p:cNvSpPr>
          <p:nvPr userDrawn="1">
            <p:ph idx="1"/>
          </p:nvPr>
        </p:nvSpPr>
        <p:spPr>
          <a:xfrm>
            <a:off x="1042989" y="1329929"/>
            <a:ext cx="7058025" cy="2915840"/>
          </a:xfrm>
        </p:spPr>
        <p:txBody>
          <a:bodyPr/>
          <a:lstStyle>
            <a:lvl1pPr>
              <a:defRPr sz="1800" baseline="0">
                <a:solidFill>
                  <a:schemeClr val="tx2"/>
                </a:solidFill>
                <a:latin typeface="Helvetica 65 Medium" pitchFamily="2"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6"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217885"/>
            <a:ext cx="512762" cy="38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10"/>
          <p:cNvSpPr txBox="1">
            <a:spLocks/>
          </p:cNvSpPr>
          <p:nvPr userDrawn="1"/>
        </p:nvSpPr>
        <p:spPr>
          <a:xfrm>
            <a:off x="179512"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1" i="0" u="none" strike="noStrike" kern="1200" cap="none" spc="0" normalizeH="0" baseline="0" noProof="0" smtClean="0">
                <a:ln>
                  <a:noFill/>
                </a:ln>
                <a:solidFill>
                  <a:schemeClr val="bg1"/>
                </a:solidFill>
                <a:effectLst/>
                <a:uLnTx/>
                <a:uFillTx/>
                <a:latin typeface="Helvetica 75 Bold" panose="020B0804020202020204" pitchFamily="34" charset="0"/>
                <a:ea typeface="+mn-ea"/>
                <a:cs typeface="+mn-cs"/>
              </a:rPr>
              <a:pPr marL="0" marR="0" lvl="0" indent="0" algn="ctr"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1" i="0" u="none" strike="noStrike" kern="1200" cap="none" spc="0" normalizeH="0" baseline="0" noProof="0" dirty="0">
              <a:ln>
                <a:noFill/>
              </a:ln>
              <a:solidFill>
                <a:schemeClr val="bg1"/>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313773382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7" name="Rectangle 16"/>
          <p:cNvSpPr/>
          <p:nvPr userDrawn="1"/>
        </p:nvSpPr>
        <p:spPr>
          <a:xfrm>
            <a:off x="167951" y="4469074"/>
            <a:ext cx="4237362" cy="483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rgbClr val="FF6600"/>
                </a:solidFill>
                <a:effectLst/>
                <a:uLnTx/>
                <a:uFillTx/>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660480712"/>
      </p:ext>
    </p:extLst>
  </p:cSld>
  <p:clrMapOvr>
    <a:masterClrMapping/>
  </p:clrMapOvr>
  <p:transition spd="med">
    <p:fade/>
  </p:transition>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bg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p:txBody>
      </p:sp>
    </p:spTree>
    <p:extLst>
      <p:ext uri="{BB962C8B-B14F-4D97-AF65-F5344CB8AC3E}">
        <p14:creationId xmlns:p14="http://schemas.microsoft.com/office/powerpoint/2010/main" val="129691464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2585538537"/>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486836567"/>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827250999"/>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47416318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521486015"/>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2684576275"/>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103424001"/>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8956087"/>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7" name="Rectangle 16"/>
          <p:cNvSpPr/>
          <p:nvPr userDrawn="1"/>
        </p:nvSpPr>
        <p:spPr>
          <a:xfrm>
            <a:off x="167951" y="4469074"/>
            <a:ext cx="4237362" cy="483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246766784"/>
      </p:ext>
    </p:extLst>
  </p:cSld>
  <p:clrMapOvr>
    <a:masterClrMapping/>
  </p:clrMapOvr>
  <p:transition spd="med">
    <p:fade/>
  </p:transition>
  <p:hf sldNum="0"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3568" y="339725"/>
            <a:ext cx="8127057"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bg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p:txBody>
      </p:sp>
      <p:sp>
        <p:nvSpPr>
          <p:cNvPr id="4" name="Rectangle 3"/>
          <p:cNvSpPr>
            <a:spLocks noChangeArrowheads="1"/>
          </p:cNvSpPr>
          <p:nvPr userDrawn="1"/>
        </p:nvSpPr>
        <p:spPr bwMode="auto">
          <a:xfrm>
            <a:off x="1" y="0"/>
            <a:ext cx="593725" cy="5143500"/>
          </a:xfrm>
          <a:prstGeom prst="rect">
            <a:avLst/>
          </a:prstGeom>
          <a:solidFill>
            <a:srgbClr val="0000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fr-FR" altLang="fr-FR">
              <a:solidFill>
                <a:srgbClr val="FFFFFF"/>
              </a:solidFill>
              <a:latin typeface="Helvetica 45 Light" pitchFamily="34" charset="0"/>
            </a:endParaRPr>
          </a:p>
        </p:txBody>
      </p:sp>
      <p:pic>
        <p:nvPicPr>
          <p:cNvPr id="5"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217885"/>
            <a:ext cx="512762" cy="38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4195376"/>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528693147"/>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914570298"/>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734195132"/>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2674909472"/>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814735666"/>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079106838"/>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1800914"/>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102315388"/>
      </p:ext>
    </p:extLst>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1247918645"/>
      </p:ext>
    </p:extLst>
  </p:cSld>
  <p:clrMapOvr>
    <a:masterClrMapping/>
  </p:clrMapOvr>
  <p:transition spd="med">
    <p:fade/>
  </p:transition>
  <p:hf sldNum="0" hdr="0" ft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1684960226"/>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627170656"/>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256958013"/>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502498650"/>
      </p:ext>
    </p:extLst>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4032612941"/>
      </p:ext>
    </p:extLst>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122734519"/>
      </p:ext>
    </p:extLst>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338271236"/>
      </p:ext>
    </p:extLst>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918283"/>
      </p:ext>
    </p:extLst>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Diapositive de titre">
    <p:spTree>
      <p:nvGrpSpPr>
        <p:cNvPr id="1" name=""/>
        <p:cNvGrpSpPr/>
        <p:nvPr/>
      </p:nvGrpSpPr>
      <p:grpSpPr>
        <a:xfrm>
          <a:off x="0" y="0"/>
          <a:ext cx="0" cy="0"/>
          <a:chOff x="0" y="0"/>
          <a:chExt cx="0" cy="0"/>
        </a:xfrm>
      </p:grpSpPr>
      <p:sp>
        <p:nvSpPr>
          <p:cNvPr id="5" name="Rectangle 4"/>
          <p:cNvSpPr/>
          <p:nvPr userDrawn="1"/>
        </p:nvSpPr>
        <p:spPr>
          <a:xfrm>
            <a:off x="0" y="1"/>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fr-FR" dirty="0">
              <a:solidFill>
                <a:srgbClr val="000000"/>
              </a:solidFill>
            </a:endParaRPr>
          </a:p>
        </p:txBody>
      </p:sp>
      <p:grpSp>
        <p:nvGrpSpPr>
          <p:cNvPr id="4" name="Group 5"/>
          <p:cNvGrpSpPr/>
          <p:nvPr userDrawn="1"/>
        </p:nvGrpSpPr>
        <p:grpSpPr>
          <a:xfrm>
            <a:off x="8244408" y="4272298"/>
            <a:ext cx="676803" cy="676803"/>
            <a:chOff x="360362" y="1781889"/>
            <a:chExt cx="1144765" cy="1144191"/>
          </a:xfrm>
        </p:grpSpPr>
        <p:sp>
          <p:nvSpPr>
            <p:cNvPr id="6" name="Rectangle 5"/>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7"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8"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Tree>
    <p:extLst>
      <p:ext uri="{BB962C8B-B14F-4D97-AF65-F5344CB8AC3E}">
        <p14:creationId xmlns:p14="http://schemas.microsoft.com/office/powerpoint/2010/main" val="3475914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621124526"/>
      </p:ext>
    </p:extLst>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4166440158"/>
      </p:ext>
    </p:extLst>
  </p:cSld>
  <p:clrMapOvr>
    <a:masterClrMapping/>
  </p:clrMapOvr>
  <p:transition spd="med">
    <p:fade/>
  </p:transition>
  <p:hf sldNum="0" hdr="0" ftr="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2563876383"/>
      </p:ext>
    </p:extLst>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783496443"/>
      </p:ext>
    </p:extLst>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797358401"/>
      </p:ext>
    </p:extLst>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51409420"/>
      </p:ext>
    </p:extLst>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401960548"/>
      </p:ext>
    </p:extLst>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648072810"/>
      </p:ext>
    </p:extLst>
  </p:cSld>
  <p:clrMapOvr>
    <a:masterClrMapping/>
  </p:clrMapOvr>
  <p:transition spd="med">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610443688"/>
      </p:ext>
    </p:extLst>
  </p:cSld>
  <p:clrMapOvr>
    <a:masterClrMapping/>
  </p:clrMapOvr>
  <p:transition spd="med">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2683623"/>
      </p:ext>
    </p:extLst>
  </p:cSld>
  <p:clrMapOvr>
    <a:masterClrMapping/>
  </p:clrMapOvr>
  <p:transition spd="med">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plusieurs niveaux hiérarchiques">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1" y="0"/>
            <a:ext cx="593725" cy="5143500"/>
          </a:xfrm>
          <a:prstGeom prst="rect">
            <a:avLst/>
          </a:prstGeom>
          <a:solidFill>
            <a:srgbClr val="0000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fr-FR" altLang="fr-FR">
              <a:solidFill>
                <a:srgbClr val="FFFFFF"/>
              </a:solidFill>
              <a:latin typeface="Helvetica 45 Light" pitchFamily="34" charset="0"/>
            </a:endParaRPr>
          </a:p>
        </p:txBody>
      </p:sp>
      <p:sp>
        <p:nvSpPr>
          <p:cNvPr id="2" name="Titre 1"/>
          <p:cNvSpPr>
            <a:spLocks noGrp="1"/>
          </p:cNvSpPr>
          <p:nvPr userDrawn="1">
            <p:ph type="title"/>
          </p:nvPr>
        </p:nvSpPr>
        <p:spPr>
          <a:xfrm>
            <a:off x="1029601" y="303610"/>
            <a:ext cx="7071413" cy="737100"/>
          </a:xfrm>
        </p:spPr>
        <p:txBody>
          <a:bodyPr/>
          <a:lstStyle>
            <a:lvl1pPr algn="l">
              <a:defRPr/>
            </a:lvl1pPr>
          </a:lstStyle>
          <a:p>
            <a:r>
              <a:rPr lang="fr-FR"/>
              <a:t>Modifiez le style du titre</a:t>
            </a:r>
            <a:endParaRPr lang="fr-FR" dirty="0"/>
          </a:p>
        </p:txBody>
      </p:sp>
      <p:sp>
        <p:nvSpPr>
          <p:cNvPr id="4" name="Espace réservé du contenu 2"/>
          <p:cNvSpPr>
            <a:spLocks noGrp="1"/>
          </p:cNvSpPr>
          <p:nvPr userDrawn="1">
            <p:ph idx="1"/>
          </p:nvPr>
        </p:nvSpPr>
        <p:spPr>
          <a:xfrm>
            <a:off x="1042989" y="1329929"/>
            <a:ext cx="7058025" cy="2915840"/>
          </a:xfrm>
        </p:spPr>
        <p:txBody>
          <a:bodyPr/>
          <a:lstStyle>
            <a:lvl1pPr>
              <a:defRPr sz="1800" baseline="0">
                <a:solidFill>
                  <a:schemeClr val="tx2"/>
                </a:solidFill>
                <a:latin typeface="Helvetica 65 Medium" pitchFamily="2"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pic>
        <p:nvPicPr>
          <p:cNvPr id="6"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217885"/>
            <a:ext cx="512762" cy="38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10"/>
          <p:cNvSpPr txBox="1">
            <a:spLocks/>
          </p:cNvSpPr>
          <p:nvPr userDrawn="1"/>
        </p:nvSpPr>
        <p:spPr>
          <a:xfrm>
            <a:off x="179512"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5000"/>
              </a:lnSpc>
              <a:spcAft>
                <a:spcPts val="1200"/>
              </a:spcAft>
              <a:buClr>
                <a:srgbClr val="FFFFFF"/>
              </a:buClr>
              <a:defRPr/>
            </a:pPr>
            <a:fld id="{8702007A-2642-4DC4-A457-FD791426C840}" type="slidenum">
              <a:rPr lang="en-GB" sz="800" b="1">
                <a:solidFill>
                  <a:srgbClr val="FFFFFF"/>
                </a:solidFill>
                <a:latin typeface="Helvetica 75 Bold" panose="020B0804020202020204" pitchFamily="34" charset="0"/>
              </a:rPr>
              <a:pPr algn="ctr">
                <a:lnSpc>
                  <a:spcPct val="85000"/>
                </a:lnSpc>
                <a:spcAft>
                  <a:spcPts val="1200"/>
                </a:spcAft>
                <a:buClr>
                  <a:srgbClr val="FFFFFF"/>
                </a:buClr>
                <a:defRPr/>
              </a:pPr>
              <a:t>‹N°›</a:t>
            </a:fld>
            <a:endParaRPr lang="en-GB" sz="800" b="1">
              <a:solidFill>
                <a:srgbClr val="FFFFFF"/>
              </a:solidFill>
              <a:latin typeface="Helvetica 75 Bold" panose="020B0804020202020204" pitchFamily="34" charset="0"/>
            </a:endParaRPr>
          </a:p>
        </p:txBody>
      </p:sp>
    </p:spTree>
    <p:extLst>
      <p:ext uri="{BB962C8B-B14F-4D97-AF65-F5344CB8AC3E}">
        <p14:creationId xmlns:p14="http://schemas.microsoft.com/office/powerpoint/2010/main" val="3942560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104600098"/>
      </p:ext>
    </p:extLst>
  </p:cSld>
  <p:clrMapOvr>
    <a:masterClrMapping/>
  </p:clrMapOvr>
  <p:transition spd="med">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534786791"/>
      </p:ext>
    </p:extLst>
  </p:cSld>
  <p:clrMapOvr>
    <a:masterClrMapping/>
  </p:clrMapOvr>
  <p:transition spd="med">
    <p:fade/>
  </p:transition>
  <p:hf sldNum="0" hdr="0" ftr="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1051430893"/>
      </p:ext>
    </p:extLst>
  </p:cSld>
  <p:clrMapOvr>
    <a:masterClrMapping/>
  </p:clrMapOvr>
  <p:transitio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1611696192"/>
      </p:ext>
    </p:extLst>
  </p:cSld>
  <p:clrMapOvr>
    <a:masterClrMapping/>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971796473"/>
      </p:ext>
    </p:extLst>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013670325"/>
      </p:ext>
    </p:extLst>
  </p:cSld>
  <p:clrMapOvr>
    <a:masterClrMapping/>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31261159"/>
      </p:ext>
    </p:extLst>
  </p:cSld>
  <p:clrMapOvr>
    <a:masterClrMapping/>
  </p:clrMapOvr>
  <p:transition spd="med">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260158231"/>
      </p:ext>
    </p:extLst>
  </p:cSld>
  <p:clrMapOvr>
    <a:masterClrMapping/>
  </p:clrMapOvr>
  <p:transition spd="med">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035070943"/>
      </p:ext>
    </p:extLst>
  </p:cSld>
  <p:clrMapOvr>
    <a:masterClrMapping/>
  </p:clrMapOvr>
  <p:transition spd="med">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693468"/>
      </p:ext>
    </p:extLst>
  </p:cSld>
  <p:clrMapOvr>
    <a:masterClrMapping/>
  </p:clrMapOvr>
  <p:transition spd="med">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Diapositive de titre">
    <p:spTree>
      <p:nvGrpSpPr>
        <p:cNvPr id="1" name=""/>
        <p:cNvGrpSpPr/>
        <p:nvPr/>
      </p:nvGrpSpPr>
      <p:grpSpPr>
        <a:xfrm>
          <a:off x="0" y="0"/>
          <a:ext cx="0" cy="0"/>
          <a:chOff x="0" y="0"/>
          <a:chExt cx="0" cy="0"/>
        </a:xfrm>
      </p:grpSpPr>
      <p:sp>
        <p:nvSpPr>
          <p:cNvPr id="5" name="Rectangle 4"/>
          <p:cNvSpPr/>
          <p:nvPr userDrawn="1"/>
        </p:nvSpPr>
        <p:spPr>
          <a:xfrm>
            <a:off x="0" y="1"/>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fr-FR" dirty="0">
              <a:solidFill>
                <a:srgbClr val="000000"/>
              </a:solidFill>
            </a:endParaRPr>
          </a:p>
        </p:txBody>
      </p:sp>
      <p:grpSp>
        <p:nvGrpSpPr>
          <p:cNvPr id="4" name="Group 5"/>
          <p:cNvGrpSpPr/>
          <p:nvPr userDrawn="1"/>
        </p:nvGrpSpPr>
        <p:grpSpPr>
          <a:xfrm>
            <a:off x="8244408" y="4272298"/>
            <a:ext cx="676803" cy="676803"/>
            <a:chOff x="360362" y="1781889"/>
            <a:chExt cx="1144765" cy="1144191"/>
          </a:xfrm>
        </p:grpSpPr>
        <p:sp>
          <p:nvSpPr>
            <p:cNvPr id="6" name="Rectangle 5"/>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7"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8"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Tree>
    <p:extLst>
      <p:ext uri="{BB962C8B-B14F-4D97-AF65-F5344CB8AC3E}">
        <p14:creationId xmlns:p14="http://schemas.microsoft.com/office/powerpoint/2010/main" val="374996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683914181"/>
      </p:ext>
    </p:extLst>
  </p:cSld>
  <p:clrMapOvr>
    <a:masterClrMapping/>
  </p:clrMapOvr>
  <p:transition spd="med">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2058015938"/>
      </p:ext>
    </p:extLst>
  </p:cSld>
  <p:clrMapOvr>
    <a:masterClrMapping/>
  </p:clrMapOvr>
  <p:transition spd="med">
    <p:fade/>
  </p:transition>
  <p:hf sldNum="0" hdr="0" ftr="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76092038"/>
      </p:ext>
    </p:extLst>
  </p:cSld>
  <p:clrMapOvr>
    <a:masterClrMapping/>
  </p:clrMapOvr>
  <p:transition spd="med">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1721784317"/>
      </p:ext>
    </p:extLst>
  </p:cSld>
  <p:clrMapOvr>
    <a:masterClrMapping/>
  </p:clrMapOvr>
  <p:transition spd="med">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619810014"/>
      </p:ext>
    </p:extLst>
  </p:cSld>
  <p:clrMapOvr>
    <a:masterClrMapping/>
  </p:clrMapOvr>
  <p:transition spd="med">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607235444"/>
      </p:ext>
    </p:extLst>
  </p:cSld>
  <p:clrMapOvr>
    <a:masterClrMapping/>
  </p:clrMapOvr>
  <p:transition spd="med">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2353460873"/>
      </p:ext>
    </p:extLst>
  </p:cSld>
  <p:clrMapOvr>
    <a:masterClrMapping/>
  </p:clrMapOvr>
  <p:transition spd="med">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796717732"/>
      </p:ext>
    </p:extLst>
  </p:cSld>
  <p:clrMapOvr>
    <a:masterClrMapping/>
  </p:clrMapOvr>
  <p:transition spd="med">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987014709"/>
      </p:ext>
    </p:extLst>
  </p:cSld>
  <p:clrMapOvr>
    <a:masterClrMapping/>
  </p:clrMapOvr>
  <p:transition spd="med">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04854113"/>
      </p:ext>
    </p:extLst>
  </p:cSld>
  <p:clrMapOvr>
    <a:masterClrMapping/>
  </p:clrMapOvr>
  <p:transition spd="med">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Diapositive de titre">
    <p:spTree>
      <p:nvGrpSpPr>
        <p:cNvPr id="1" name=""/>
        <p:cNvGrpSpPr/>
        <p:nvPr/>
      </p:nvGrpSpPr>
      <p:grpSpPr>
        <a:xfrm>
          <a:off x="0" y="0"/>
          <a:ext cx="0" cy="0"/>
          <a:chOff x="0" y="0"/>
          <a:chExt cx="0" cy="0"/>
        </a:xfrm>
      </p:grpSpPr>
      <p:sp>
        <p:nvSpPr>
          <p:cNvPr id="5" name="Rectangle 4"/>
          <p:cNvSpPr/>
          <p:nvPr userDrawn="1"/>
        </p:nvSpPr>
        <p:spPr>
          <a:xfrm>
            <a:off x="0" y="1"/>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fr-FR" dirty="0">
              <a:solidFill>
                <a:srgbClr val="000000"/>
              </a:solidFill>
            </a:endParaRPr>
          </a:p>
        </p:txBody>
      </p:sp>
      <p:grpSp>
        <p:nvGrpSpPr>
          <p:cNvPr id="4" name="Group 5"/>
          <p:cNvGrpSpPr/>
          <p:nvPr userDrawn="1"/>
        </p:nvGrpSpPr>
        <p:grpSpPr>
          <a:xfrm>
            <a:off x="8244408" y="4272298"/>
            <a:ext cx="676803" cy="676803"/>
            <a:chOff x="360362" y="1781889"/>
            <a:chExt cx="1144765" cy="1144191"/>
          </a:xfrm>
        </p:grpSpPr>
        <p:sp>
          <p:nvSpPr>
            <p:cNvPr id="6" name="Rectangle 5"/>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7"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8"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Tree>
    <p:extLst>
      <p:ext uri="{BB962C8B-B14F-4D97-AF65-F5344CB8AC3E}">
        <p14:creationId xmlns:p14="http://schemas.microsoft.com/office/powerpoint/2010/main" val="497597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13866616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74356991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6328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theme" Target="../theme/theme4.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heme" Target="../theme/theme5.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theme" Target="../theme/theme6.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theme" Target="../theme/theme7.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5496"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1" i="0" u="none" strike="noStrike" kern="1200" cap="none" spc="0" normalizeH="0" baseline="0" noProof="0" smtClean="0">
                <a:ln>
                  <a:noFill/>
                </a:ln>
                <a:solidFill>
                  <a:schemeClr val="bg1"/>
                </a:solidFill>
                <a:effectLst/>
                <a:uLnTx/>
                <a:uFillTx/>
                <a:latin typeface="Helvetica 75 Bold" panose="020B0804020202020204" pitchFamily="34" charset="0"/>
                <a:ea typeface="+mn-ea"/>
                <a:cs typeface="+mn-cs"/>
              </a:rPr>
              <a:pPr marL="0" marR="0" lvl="0" indent="0" algn="ctr"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1" i="0" u="none" strike="noStrike" kern="1200" cap="none" spc="0" normalizeH="0" baseline="0" noProof="0" dirty="0">
              <a:ln>
                <a:noFill/>
              </a:ln>
              <a:solidFill>
                <a:schemeClr val="bg1"/>
              </a:solidFill>
              <a:effectLst/>
              <a:uLnTx/>
              <a:uFillTx/>
              <a:latin typeface="Helvetica 75 Bold" panose="020B0804020202020204" pitchFamily="34" charset="0"/>
              <a:ea typeface="+mn-ea"/>
              <a:cs typeface="+mn-cs"/>
            </a:endParaRPr>
          </a:p>
        </p:txBody>
      </p:sp>
      <p:sp>
        <p:nvSpPr>
          <p:cNvPr id="3" name="ZoneTexte 2">
            <a:extLst>
              <a:ext uri="{FF2B5EF4-FFF2-40B4-BE49-F238E27FC236}">
                <a16:creationId xmlns:a16="http://schemas.microsoft.com/office/drawing/2014/main" id="{C554B398-D512-2C2C-9D7F-B490F47B6C21}"/>
              </a:ext>
            </a:extLst>
          </p:cNvPr>
          <p:cNvSpPr txBox="1"/>
          <p:nvPr>
            <p:extLst>
              <p:ext uri="{1162E1C5-73C7-4A58-AE30-91384D911F3F}">
                <p184:classification xmlns:p184="http://schemas.microsoft.com/office/powerpoint/2018/4/main" val="ftr"/>
              </p:ext>
            </p:extLst>
          </p:nvPr>
        </p:nvSpPr>
        <p:spPr>
          <a:xfrm>
            <a:off x="4199700" y="5021580"/>
            <a:ext cx="766762" cy="121920"/>
          </a:xfrm>
          <a:prstGeom prst="rect">
            <a:avLst/>
          </a:prstGeom>
        </p:spPr>
        <p:txBody>
          <a:bodyPr horzOverflow="overflow" lIns="0" tIns="0" rIns="0" bIns="0">
            <a:spAutoFit/>
          </a:bodyPr>
          <a:lstStyle/>
          <a:p>
            <a:pPr algn="l"/>
            <a:r>
              <a:rPr lang="fr-FR" sz="800">
                <a:solidFill>
                  <a:srgbClr val="ED7D31"/>
                </a:solidFill>
                <a:latin typeface="Calibri" panose="020F0502020204030204" pitchFamily="34" charset="0"/>
                <a:cs typeface="Calibri" panose="020F0502020204030204" pitchFamily="34" charset="0"/>
              </a:rPr>
              <a:t>Orange Restricted</a:t>
            </a:r>
          </a:p>
        </p:txBody>
      </p:sp>
    </p:spTree>
    <p:extLst>
      <p:ext uri="{BB962C8B-B14F-4D97-AF65-F5344CB8AC3E}">
        <p14:creationId xmlns:p14="http://schemas.microsoft.com/office/powerpoint/2010/main" val="3319470747"/>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77" r:id="rId10"/>
    <p:sldLayoutId id="2147483781" r:id="rId11"/>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chemeClr val="bg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0" i="0" u="none" strike="noStrike" kern="1200" cap="none" spc="0" normalizeH="0" baseline="0" noProof="0" dirty="0">
              <a:ln>
                <a:noFill/>
              </a:ln>
              <a:solidFill>
                <a:schemeClr val="bg1"/>
              </a:solidFill>
              <a:effectLst/>
              <a:uLnTx/>
              <a:uFillTx/>
              <a:latin typeface="Helvetica 75 Bold" panose="020B0804020202020204" pitchFamily="34" charset="0"/>
              <a:ea typeface="+mn-ea"/>
              <a:cs typeface="+mn-cs"/>
            </a:endParaRPr>
          </a:p>
        </p:txBody>
      </p:sp>
      <p:sp>
        <p:nvSpPr>
          <p:cNvPr id="5" name="Text Placeholder 10"/>
          <p:cNvSpPr txBox="1">
            <a:spLocks/>
          </p:cNvSpPr>
          <p:nvPr/>
        </p:nvSpPr>
        <p:spPr>
          <a:xfrm>
            <a:off x="656231" y="4467225"/>
            <a:ext cx="8151220"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r>
              <a:rPr kumimoji="0" lang="en-GB" sz="800" b="0" i="0" u="none" strike="noStrike" kern="1200" cap="none" spc="0" normalizeH="0" baseline="0" noProof="0" dirty="0">
                <a:ln>
                  <a:noFill/>
                </a:ln>
                <a:solidFill>
                  <a:srgbClr val="FF6600"/>
                </a:solidFill>
                <a:effectLst/>
                <a:uLnTx/>
                <a:uFillTx/>
                <a:latin typeface="Helvetica 75 Bold" panose="020B0804020202020204" pitchFamily="34" charset="0"/>
                <a:ea typeface="+mn-ea"/>
                <a:cs typeface="+mn-cs"/>
              </a:rPr>
              <a:t>Interne Orange</a:t>
            </a:r>
          </a:p>
        </p:txBody>
      </p:sp>
      <p:sp>
        <p:nvSpPr>
          <p:cNvPr id="3" name="ZoneTexte 2">
            <a:extLst>
              <a:ext uri="{FF2B5EF4-FFF2-40B4-BE49-F238E27FC236}">
                <a16:creationId xmlns:a16="http://schemas.microsoft.com/office/drawing/2014/main" id="{6AEC9209-FB45-ACAB-7016-392E2C4884C4}"/>
              </a:ext>
            </a:extLst>
          </p:cNvPr>
          <p:cNvSpPr txBox="1"/>
          <p:nvPr>
            <p:extLst>
              <p:ext uri="{1162E1C5-73C7-4A58-AE30-91384D911F3F}">
                <p184:classification xmlns:p184="http://schemas.microsoft.com/office/powerpoint/2018/4/main" val="ftr"/>
              </p:ext>
            </p:extLst>
          </p:nvPr>
        </p:nvSpPr>
        <p:spPr>
          <a:xfrm>
            <a:off x="4199700" y="5021580"/>
            <a:ext cx="766762" cy="121920"/>
          </a:xfrm>
          <a:prstGeom prst="rect">
            <a:avLst/>
          </a:prstGeom>
        </p:spPr>
        <p:txBody>
          <a:bodyPr horzOverflow="overflow" lIns="0" tIns="0" rIns="0" bIns="0">
            <a:spAutoFit/>
          </a:bodyPr>
          <a:lstStyle/>
          <a:p>
            <a:pPr algn="l"/>
            <a:r>
              <a:rPr lang="fr-FR" sz="800">
                <a:solidFill>
                  <a:srgbClr val="ED7D31"/>
                </a:solidFill>
                <a:latin typeface="Calibri" panose="020F0502020204030204" pitchFamily="34" charset="0"/>
                <a:cs typeface="Calibri" panose="020F0502020204030204" pitchFamily="34" charset="0"/>
              </a:rPr>
              <a:t>Orange Restricted</a:t>
            </a:r>
          </a:p>
        </p:txBody>
      </p:sp>
    </p:spTree>
    <p:extLst>
      <p:ext uri="{BB962C8B-B14F-4D97-AF65-F5344CB8AC3E}">
        <p14:creationId xmlns:p14="http://schemas.microsoft.com/office/powerpoint/2010/main" val="3036594011"/>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bg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FFFFFF"/>
                </a:solidFill>
                <a:latin typeface="Helvetica 75 Bold" panose="020B0804020202020204" pitchFamily="34" charset="0"/>
              </a:rPr>
              <a:pPr>
                <a:lnSpc>
                  <a:spcPct val="85000"/>
                </a:lnSpc>
                <a:spcAft>
                  <a:spcPts val="1200"/>
                </a:spcAft>
                <a:buClr>
                  <a:srgbClr val="FFFFFF"/>
                </a:buClr>
                <a:defRPr/>
              </a:pPr>
              <a:t>‹N°›</a:t>
            </a:fld>
            <a:endParaRPr lang="en-GB" sz="800">
              <a:solidFill>
                <a:srgbClr val="FFFFFF"/>
              </a:solidFill>
              <a:latin typeface="Helvetica 75 Bold" panose="020B0804020202020204" pitchFamily="34" charset="0"/>
            </a:endParaRPr>
          </a:p>
        </p:txBody>
      </p:sp>
      <p:sp>
        <p:nvSpPr>
          <p:cNvPr id="5" name="Text Placeholder 10"/>
          <p:cNvSpPr txBox="1">
            <a:spLocks/>
          </p:cNvSpPr>
          <p:nvPr/>
        </p:nvSpPr>
        <p:spPr>
          <a:xfrm>
            <a:off x="656231" y="4467225"/>
            <a:ext cx="8151220"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r>
              <a:rPr lang="en-GB" sz="800">
                <a:solidFill>
                  <a:srgbClr val="FF6600"/>
                </a:solidFill>
                <a:latin typeface="Helvetica 75 Bold" panose="020B0804020202020204" pitchFamily="34" charset="0"/>
              </a:rPr>
              <a:t>Interne Orange</a:t>
            </a:r>
          </a:p>
        </p:txBody>
      </p:sp>
      <p:sp>
        <p:nvSpPr>
          <p:cNvPr id="3" name="ZoneTexte 2">
            <a:extLst>
              <a:ext uri="{FF2B5EF4-FFF2-40B4-BE49-F238E27FC236}">
                <a16:creationId xmlns:a16="http://schemas.microsoft.com/office/drawing/2014/main" id="{DA5B4414-1F02-A788-0CB8-761E08A02D5B}"/>
              </a:ext>
            </a:extLst>
          </p:cNvPr>
          <p:cNvSpPr txBox="1"/>
          <p:nvPr>
            <p:extLst>
              <p:ext uri="{1162E1C5-73C7-4A58-AE30-91384D911F3F}">
                <p184:classification xmlns:p184="http://schemas.microsoft.com/office/powerpoint/2018/4/main" val="ftr"/>
              </p:ext>
            </p:extLst>
          </p:nvPr>
        </p:nvSpPr>
        <p:spPr>
          <a:xfrm>
            <a:off x="4199700" y="5021580"/>
            <a:ext cx="766762" cy="121920"/>
          </a:xfrm>
          <a:prstGeom prst="rect">
            <a:avLst/>
          </a:prstGeom>
        </p:spPr>
        <p:txBody>
          <a:bodyPr horzOverflow="overflow" lIns="0" tIns="0" rIns="0" bIns="0">
            <a:spAutoFit/>
          </a:bodyPr>
          <a:lstStyle/>
          <a:p>
            <a:pPr algn="l"/>
            <a:r>
              <a:rPr lang="fr-FR" sz="800">
                <a:solidFill>
                  <a:srgbClr val="ED7D31"/>
                </a:solidFill>
                <a:latin typeface="Calibri" panose="020F0502020204030204" pitchFamily="34" charset="0"/>
                <a:cs typeface="Calibri" panose="020F0502020204030204" pitchFamily="34" charset="0"/>
              </a:rPr>
              <a:t>Orange Restricted</a:t>
            </a:r>
          </a:p>
        </p:txBody>
      </p:sp>
    </p:spTree>
    <p:extLst>
      <p:ext uri="{BB962C8B-B14F-4D97-AF65-F5344CB8AC3E}">
        <p14:creationId xmlns:p14="http://schemas.microsoft.com/office/powerpoint/2010/main" val="1795600230"/>
      </p:ext>
    </p:extLst>
  </p:cSld>
  <p:clrMap bg1="dk1" tx1="lt1" bg2="dk2" tx2="lt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bg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5" name="Text Placeholder 10"/>
          <p:cNvSpPr txBox="1">
            <a:spLocks/>
          </p:cNvSpPr>
          <p:nvPr/>
        </p:nvSpPr>
        <p:spPr>
          <a:xfrm>
            <a:off x="611560" y="4608288"/>
            <a:ext cx="8208912"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lnSpc>
                <a:spcPct val="85000"/>
              </a:lnSpc>
              <a:spcAft>
                <a:spcPts val="1200"/>
              </a:spcAft>
              <a:buClr>
                <a:srgbClr val="FFFFFF"/>
              </a:buClr>
              <a:defRPr/>
            </a:pPr>
            <a:r>
              <a:rPr lang="en-GB" sz="800">
                <a:solidFill>
                  <a:srgbClr val="FF6600"/>
                </a:solidFill>
                <a:latin typeface="Helvetica 75 Bold" panose="020B0804020202020204" pitchFamily="34" charset="0"/>
              </a:rPr>
              <a:t>Interne Orange</a:t>
            </a:r>
          </a:p>
        </p:txBody>
      </p:sp>
      <p:sp>
        <p:nvSpPr>
          <p:cNvPr id="4" name="Text Placeholder 10"/>
          <p:cNvSpPr txBox="1">
            <a:spLocks/>
          </p:cNvSpPr>
          <p:nvPr/>
        </p:nvSpPr>
        <p:spPr>
          <a:xfrm>
            <a:off x="35496"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5000"/>
              </a:lnSpc>
              <a:spcAft>
                <a:spcPts val="1200"/>
              </a:spcAft>
              <a:buClr>
                <a:srgbClr val="FFFFFF"/>
              </a:buClr>
              <a:defRPr/>
            </a:pPr>
            <a:fld id="{8702007A-2642-4DC4-A457-FD791426C840}" type="slidenum">
              <a:rPr lang="en-GB" sz="800" b="1">
                <a:solidFill>
                  <a:srgbClr val="FFFFFF"/>
                </a:solidFill>
                <a:latin typeface="Helvetica 75 Bold" panose="020B0804020202020204" pitchFamily="34" charset="0"/>
              </a:rPr>
              <a:pPr algn="ctr">
                <a:lnSpc>
                  <a:spcPct val="85000"/>
                </a:lnSpc>
                <a:spcAft>
                  <a:spcPts val="1200"/>
                </a:spcAft>
                <a:buClr>
                  <a:srgbClr val="FFFFFF"/>
                </a:buClr>
                <a:defRPr/>
              </a:pPr>
              <a:t>‹N°›</a:t>
            </a:fld>
            <a:endParaRPr lang="en-GB" sz="800" b="1">
              <a:solidFill>
                <a:srgbClr val="FFFFFF"/>
              </a:solidFill>
              <a:latin typeface="Helvetica 75 Bold" panose="020B0804020202020204" pitchFamily="34" charset="0"/>
            </a:endParaRPr>
          </a:p>
        </p:txBody>
      </p:sp>
      <p:sp>
        <p:nvSpPr>
          <p:cNvPr id="3" name="ZoneTexte 2">
            <a:extLst>
              <a:ext uri="{FF2B5EF4-FFF2-40B4-BE49-F238E27FC236}">
                <a16:creationId xmlns:a16="http://schemas.microsoft.com/office/drawing/2014/main" id="{FC9F891A-4ACF-2CC8-4973-8BF13F072F8C}"/>
              </a:ext>
            </a:extLst>
          </p:cNvPr>
          <p:cNvSpPr txBox="1"/>
          <p:nvPr>
            <p:extLst>
              <p:ext uri="{1162E1C5-73C7-4A58-AE30-91384D911F3F}">
                <p184:classification xmlns:p184="http://schemas.microsoft.com/office/powerpoint/2018/4/main" val="ftr"/>
              </p:ext>
            </p:extLst>
          </p:nvPr>
        </p:nvSpPr>
        <p:spPr>
          <a:xfrm>
            <a:off x="4199700" y="5021580"/>
            <a:ext cx="766762" cy="121920"/>
          </a:xfrm>
          <a:prstGeom prst="rect">
            <a:avLst/>
          </a:prstGeom>
        </p:spPr>
        <p:txBody>
          <a:bodyPr horzOverflow="overflow" lIns="0" tIns="0" rIns="0" bIns="0">
            <a:spAutoFit/>
          </a:bodyPr>
          <a:lstStyle/>
          <a:p>
            <a:pPr algn="l"/>
            <a:r>
              <a:rPr lang="fr-FR" sz="800">
                <a:solidFill>
                  <a:srgbClr val="ED7D31"/>
                </a:solidFill>
                <a:latin typeface="Calibri" panose="020F0502020204030204" pitchFamily="34" charset="0"/>
                <a:cs typeface="Calibri" panose="020F0502020204030204" pitchFamily="34" charset="0"/>
              </a:rPr>
              <a:t>Orange Restricted</a:t>
            </a:r>
          </a:p>
        </p:txBody>
      </p:sp>
    </p:spTree>
    <p:extLst>
      <p:ext uri="{BB962C8B-B14F-4D97-AF65-F5344CB8AC3E}">
        <p14:creationId xmlns:p14="http://schemas.microsoft.com/office/powerpoint/2010/main" val="1048494551"/>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5" name="Text Placeholder 10"/>
          <p:cNvSpPr txBox="1">
            <a:spLocks/>
          </p:cNvSpPr>
          <p:nvPr/>
        </p:nvSpPr>
        <p:spPr>
          <a:xfrm>
            <a:off x="611560" y="4608288"/>
            <a:ext cx="8208912"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lnSpc>
                <a:spcPct val="85000"/>
              </a:lnSpc>
              <a:spcAft>
                <a:spcPts val="1200"/>
              </a:spcAft>
              <a:buClr>
                <a:srgbClr val="FFFFFF"/>
              </a:buClr>
              <a:defRPr/>
            </a:pPr>
            <a:r>
              <a:rPr lang="en-GB" sz="800">
                <a:solidFill>
                  <a:srgbClr val="FF6600"/>
                </a:solidFill>
                <a:latin typeface="Helvetica 75 Bold" panose="020B0804020202020204" pitchFamily="34" charset="0"/>
              </a:rPr>
              <a:t>Interne Orange</a:t>
            </a:r>
          </a:p>
        </p:txBody>
      </p:sp>
      <p:sp>
        <p:nvSpPr>
          <p:cNvPr id="4" name="Text Placeholder 10"/>
          <p:cNvSpPr txBox="1">
            <a:spLocks/>
          </p:cNvSpPr>
          <p:nvPr/>
        </p:nvSpPr>
        <p:spPr>
          <a:xfrm>
            <a:off x="35496"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5000"/>
              </a:lnSpc>
              <a:spcAft>
                <a:spcPts val="1200"/>
              </a:spcAft>
              <a:buClr>
                <a:srgbClr val="FFFFFF"/>
              </a:buClr>
              <a:defRPr/>
            </a:pPr>
            <a:fld id="{8702007A-2642-4DC4-A457-FD791426C840}" type="slidenum">
              <a:rPr lang="en-GB" sz="800" b="1">
                <a:solidFill>
                  <a:srgbClr val="FFFFFF"/>
                </a:solidFill>
                <a:latin typeface="Helvetica 75 Bold" panose="020B0804020202020204" pitchFamily="34" charset="0"/>
              </a:rPr>
              <a:pPr algn="ctr">
                <a:lnSpc>
                  <a:spcPct val="85000"/>
                </a:lnSpc>
                <a:spcAft>
                  <a:spcPts val="1200"/>
                </a:spcAft>
                <a:buClr>
                  <a:srgbClr val="FFFFFF"/>
                </a:buClr>
                <a:defRPr/>
              </a:pPr>
              <a:t>‹N°›</a:t>
            </a:fld>
            <a:endParaRPr lang="en-GB" sz="800" b="1">
              <a:solidFill>
                <a:srgbClr val="FFFFFF"/>
              </a:solidFill>
              <a:latin typeface="Helvetica 75 Bold" panose="020B0804020202020204" pitchFamily="34" charset="0"/>
            </a:endParaRPr>
          </a:p>
        </p:txBody>
      </p:sp>
      <p:sp>
        <p:nvSpPr>
          <p:cNvPr id="3" name="ZoneTexte 2">
            <a:extLst>
              <a:ext uri="{FF2B5EF4-FFF2-40B4-BE49-F238E27FC236}">
                <a16:creationId xmlns:a16="http://schemas.microsoft.com/office/drawing/2014/main" id="{266B0EFC-52FA-15D4-AE75-FF1C26EA73B9}"/>
              </a:ext>
            </a:extLst>
          </p:cNvPr>
          <p:cNvSpPr txBox="1"/>
          <p:nvPr>
            <p:extLst>
              <p:ext uri="{1162E1C5-73C7-4A58-AE30-91384D911F3F}">
                <p184:classification xmlns:p184="http://schemas.microsoft.com/office/powerpoint/2018/4/main" val="ftr"/>
              </p:ext>
            </p:extLst>
          </p:nvPr>
        </p:nvSpPr>
        <p:spPr>
          <a:xfrm>
            <a:off x="4199700" y="5021580"/>
            <a:ext cx="766762" cy="121920"/>
          </a:xfrm>
          <a:prstGeom prst="rect">
            <a:avLst/>
          </a:prstGeom>
        </p:spPr>
        <p:txBody>
          <a:bodyPr horzOverflow="overflow" lIns="0" tIns="0" rIns="0" bIns="0">
            <a:spAutoFit/>
          </a:bodyPr>
          <a:lstStyle/>
          <a:p>
            <a:pPr algn="l"/>
            <a:r>
              <a:rPr lang="fr-FR" sz="800">
                <a:solidFill>
                  <a:srgbClr val="ED7D31"/>
                </a:solidFill>
                <a:latin typeface="Calibri" panose="020F0502020204030204" pitchFamily="34" charset="0"/>
                <a:cs typeface="Calibri" panose="020F0502020204030204" pitchFamily="34" charset="0"/>
              </a:rPr>
              <a:t>Orange Restricted</a:t>
            </a:r>
          </a:p>
        </p:txBody>
      </p:sp>
    </p:spTree>
    <p:extLst>
      <p:ext uri="{BB962C8B-B14F-4D97-AF65-F5344CB8AC3E}">
        <p14:creationId xmlns:p14="http://schemas.microsoft.com/office/powerpoint/2010/main" val="3844424820"/>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5" r:id="rId10"/>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5" name="Text Placeholder 10"/>
          <p:cNvSpPr txBox="1">
            <a:spLocks/>
          </p:cNvSpPr>
          <p:nvPr/>
        </p:nvSpPr>
        <p:spPr>
          <a:xfrm>
            <a:off x="611560" y="4608288"/>
            <a:ext cx="8208912"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lnSpc>
                <a:spcPct val="85000"/>
              </a:lnSpc>
              <a:spcAft>
                <a:spcPts val="1200"/>
              </a:spcAft>
              <a:buClr>
                <a:srgbClr val="FFFFFF"/>
              </a:buClr>
              <a:defRPr/>
            </a:pPr>
            <a:r>
              <a:rPr lang="en-GB" sz="800">
                <a:solidFill>
                  <a:srgbClr val="FF6600"/>
                </a:solidFill>
                <a:latin typeface="Helvetica 75 Bold" panose="020B0804020202020204" pitchFamily="34" charset="0"/>
              </a:rPr>
              <a:t>Interne Orange</a:t>
            </a:r>
          </a:p>
        </p:txBody>
      </p:sp>
      <p:sp>
        <p:nvSpPr>
          <p:cNvPr id="4" name="Text Placeholder 10"/>
          <p:cNvSpPr txBox="1">
            <a:spLocks/>
          </p:cNvSpPr>
          <p:nvPr/>
        </p:nvSpPr>
        <p:spPr>
          <a:xfrm>
            <a:off x="35496"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5000"/>
              </a:lnSpc>
              <a:spcAft>
                <a:spcPts val="1200"/>
              </a:spcAft>
              <a:buClr>
                <a:srgbClr val="FFFFFF"/>
              </a:buClr>
              <a:defRPr/>
            </a:pPr>
            <a:fld id="{8702007A-2642-4DC4-A457-FD791426C840}" type="slidenum">
              <a:rPr lang="en-GB" sz="800" b="1">
                <a:solidFill>
                  <a:srgbClr val="FFFFFF"/>
                </a:solidFill>
                <a:latin typeface="Helvetica 75 Bold" panose="020B0804020202020204" pitchFamily="34" charset="0"/>
              </a:rPr>
              <a:pPr algn="ctr">
                <a:lnSpc>
                  <a:spcPct val="85000"/>
                </a:lnSpc>
                <a:spcAft>
                  <a:spcPts val="1200"/>
                </a:spcAft>
                <a:buClr>
                  <a:srgbClr val="FFFFFF"/>
                </a:buClr>
                <a:defRPr/>
              </a:pPr>
              <a:t>‹N°›</a:t>
            </a:fld>
            <a:endParaRPr lang="en-GB" sz="800" b="1">
              <a:solidFill>
                <a:srgbClr val="FFFFFF"/>
              </a:solidFill>
              <a:latin typeface="Helvetica 75 Bold" panose="020B0804020202020204" pitchFamily="34" charset="0"/>
            </a:endParaRPr>
          </a:p>
        </p:txBody>
      </p:sp>
      <p:sp>
        <p:nvSpPr>
          <p:cNvPr id="3" name="ZoneTexte 2">
            <a:extLst>
              <a:ext uri="{FF2B5EF4-FFF2-40B4-BE49-F238E27FC236}">
                <a16:creationId xmlns:a16="http://schemas.microsoft.com/office/drawing/2014/main" id="{29B569D6-07D8-3165-5C69-BE061F057744}"/>
              </a:ext>
            </a:extLst>
          </p:cNvPr>
          <p:cNvSpPr txBox="1"/>
          <p:nvPr>
            <p:extLst>
              <p:ext uri="{1162E1C5-73C7-4A58-AE30-91384D911F3F}">
                <p184:classification xmlns:p184="http://schemas.microsoft.com/office/powerpoint/2018/4/main" val="ftr"/>
              </p:ext>
            </p:extLst>
          </p:nvPr>
        </p:nvSpPr>
        <p:spPr>
          <a:xfrm>
            <a:off x="4199700" y="5021580"/>
            <a:ext cx="766762" cy="121920"/>
          </a:xfrm>
          <a:prstGeom prst="rect">
            <a:avLst/>
          </a:prstGeom>
        </p:spPr>
        <p:txBody>
          <a:bodyPr horzOverflow="overflow" lIns="0" tIns="0" rIns="0" bIns="0">
            <a:spAutoFit/>
          </a:bodyPr>
          <a:lstStyle/>
          <a:p>
            <a:pPr algn="l"/>
            <a:r>
              <a:rPr lang="fr-FR" sz="800">
                <a:solidFill>
                  <a:srgbClr val="ED7D31"/>
                </a:solidFill>
                <a:latin typeface="Calibri" panose="020F0502020204030204" pitchFamily="34" charset="0"/>
                <a:cs typeface="Calibri" panose="020F0502020204030204" pitchFamily="34" charset="0"/>
              </a:rPr>
              <a:t>Orange Restricted</a:t>
            </a:r>
          </a:p>
        </p:txBody>
      </p:sp>
    </p:spTree>
    <p:extLst>
      <p:ext uri="{BB962C8B-B14F-4D97-AF65-F5344CB8AC3E}">
        <p14:creationId xmlns:p14="http://schemas.microsoft.com/office/powerpoint/2010/main" val="1463488964"/>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5" name="Text Placeholder 10"/>
          <p:cNvSpPr txBox="1">
            <a:spLocks/>
          </p:cNvSpPr>
          <p:nvPr/>
        </p:nvSpPr>
        <p:spPr>
          <a:xfrm>
            <a:off x="611560" y="4608288"/>
            <a:ext cx="8208912"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lnSpc>
                <a:spcPct val="85000"/>
              </a:lnSpc>
              <a:spcAft>
                <a:spcPts val="1200"/>
              </a:spcAft>
              <a:buClr>
                <a:srgbClr val="FFFFFF"/>
              </a:buClr>
              <a:defRPr/>
            </a:pPr>
            <a:r>
              <a:rPr lang="en-GB" sz="800">
                <a:solidFill>
                  <a:srgbClr val="FF6600"/>
                </a:solidFill>
                <a:latin typeface="Helvetica 75 Bold" panose="020B0804020202020204" pitchFamily="34" charset="0"/>
              </a:rPr>
              <a:t>Interne Orange</a:t>
            </a:r>
          </a:p>
        </p:txBody>
      </p:sp>
      <p:sp>
        <p:nvSpPr>
          <p:cNvPr id="4" name="Text Placeholder 10"/>
          <p:cNvSpPr txBox="1">
            <a:spLocks/>
          </p:cNvSpPr>
          <p:nvPr/>
        </p:nvSpPr>
        <p:spPr>
          <a:xfrm>
            <a:off x="35496"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5000"/>
              </a:lnSpc>
              <a:spcAft>
                <a:spcPts val="1200"/>
              </a:spcAft>
              <a:buClr>
                <a:srgbClr val="FFFFFF"/>
              </a:buClr>
              <a:defRPr/>
            </a:pPr>
            <a:fld id="{8702007A-2642-4DC4-A457-FD791426C840}" type="slidenum">
              <a:rPr lang="en-GB" sz="800" b="1">
                <a:solidFill>
                  <a:srgbClr val="FFFFFF"/>
                </a:solidFill>
                <a:latin typeface="Helvetica 75 Bold" panose="020B0804020202020204" pitchFamily="34" charset="0"/>
              </a:rPr>
              <a:pPr algn="ctr">
                <a:lnSpc>
                  <a:spcPct val="85000"/>
                </a:lnSpc>
                <a:spcAft>
                  <a:spcPts val="1200"/>
                </a:spcAft>
                <a:buClr>
                  <a:srgbClr val="FFFFFF"/>
                </a:buClr>
                <a:defRPr/>
              </a:pPr>
              <a:t>‹N°›</a:t>
            </a:fld>
            <a:endParaRPr lang="en-GB" sz="800" b="1">
              <a:solidFill>
                <a:srgbClr val="FFFFFF"/>
              </a:solidFill>
              <a:latin typeface="Helvetica 75 Bold" panose="020B0804020202020204" pitchFamily="34" charset="0"/>
            </a:endParaRPr>
          </a:p>
        </p:txBody>
      </p:sp>
      <p:sp>
        <p:nvSpPr>
          <p:cNvPr id="3" name="ZoneTexte 2">
            <a:extLst>
              <a:ext uri="{FF2B5EF4-FFF2-40B4-BE49-F238E27FC236}">
                <a16:creationId xmlns:a16="http://schemas.microsoft.com/office/drawing/2014/main" id="{587A8BD6-C240-6644-20E1-88DCD2701093}"/>
              </a:ext>
            </a:extLst>
          </p:cNvPr>
          <p:cNvSpPr txBox="1"/>
          <p:nvPr>
            <p:extLst>
              <p:ext uri="{1162E1C5-73C7-4A58-AE30-91384D911F3F}">
                <p184:classification xmlns:p184="http://schemas.microsoft.com/office/powerpoint/2018/4/main" val="ftr"/>
              </p:ext>
            </p:extLst>
          </p:nvPr>
        </p:nvSpPr>
        <p:spPr>
          <a:xfrm>
            <a:off x="4199700" y="5021580"/>
            <a:ext cx="766762" cy="121920"/>
          </a:xfrm>
          <a:prstGeom prst="rect">
            <a:avLst/>
          </a:prstGeom>
        </p:spPr>
        <p:txBody>
          <a:bodyPr horzOverflow="overflow" lIns="0" tIns="0" rIns="0" bIns="0">
            <a:spAutoFit/>
          </a:bodyPr>
          <a:lstStyle/>
          <a:p>
            <a:pPr algn="l"/>
            <a:r>
              <a:rPr lang="fr-FR" sz="800">
                <a:solidFill>
                  <a:srgbClr val="ED7D31"/>
                </a:solidFill>
                <a:latin typeface="Calibri" panose="020F0502020204030204" pitchFamily="34" charset="0"/>
                <a:cs typeface="Calibri" panose="020F0502020204030204" pitchFamily="34" charset="0"/>
              </a:rPr>
              <a:t>Orange Restricted</a:t>
            </a:r>
          </a:p>
        </p:txBody>
      </p:sp>
    </p:spTree>
    <p:extLst>
      <p:ext uri="{BB962C8B-B14F-4D97-AF65-F5344CB8AC3E}">
        <p14:creationId xmlns:p14="http://schemas.microsoft.com/office/powerpoint/2010/main" val="1527466407"/>
      </p:ext>
    </p:extLst>
  </p:cSld>
  <p:clrMap bg1="dk1" tx1="lt1" bg2="dk2" tx2="lt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hyperlink" Target="http://www.unapei.org/publication/necrivez-pas-pour-nous-sans-nous/" TargetMode="External"/><Relationship Id="rId2" Type="http://schemas.openxmlformats.org/officeDocument/2006/relationships/hyperlink" Target="http://www.unapei.org/publication/linformation-pour-tous-regles-europeennes-pour-une-information-facile-a-lire-et-a-comprendre/" TargetMode="External"/><Relationship Id="rId1" Type="http://schemas.openxmlformats.org/officeDocument/2006/relationships/slideLayout" Target="../slideLayouts/slideLayout11.xml"/><Relationship Id="rId5" Type="http://schemas.openxmlformats.org/officeDocument/2006/relationships/hyperlink" Target="https://www.falc-able.com/" TargetMode="External"/><Relationship Id="rId4" Type="http://schemas.openxmlformats.org/officeDocument/2006/relationships/hyperlink" Target="http://www.inclusion-europe.org/etr"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2"/>
          <p:cNvSpPr>
            <a:spLocks noGrp="1"/>
          </p:cNvSpPr>
          <p:nvPr>
            <p:ph type="ctrTitle" idx="4294967295"/>
          </p:nvPr>
        </p:nvSpPr>
        <p:spPr>
          <a:xfrm>
            <a:off x="942184" y="1659117"/>
            <a:ext cx="7464362" cy="1704721"/>
          </a:xfrm>
        </p:spPr>
        <p:txBody>
          <a:bodyPr/>
          <a:lstStyle/>
          <a:p>
            <a:pPr>
              <a:lnSpc>
                <a:spcPct val="100000"/>
              </a:lnSpc>
            </a:pPr>
            <a:r>
              <a:rPr lang="fr-FR" sz="3600" dirty="0">
                <a:solidFill>
                  <a:schemeClr val="bg2"/>
                </a:solidFill>
              </a:rPr>
              <a:t>Sensibilisation </a:t>
            </a:r>
            <a:br>
              <a:rPr lang="fr-FR" sz="3600" dirty="0">
                <a:solidFill>
                  <a:schemeClr val="bg2"/>
                </a:solidFill>
              </a:rPr>
            </a:br>
            <a:r>
              <a:rPr lang="fr-FR" sz="3600" dirty="0">
                <a:solidFill>
                  <a:schemeClr val="bg2"/>
                </a:solidFill>
              </a:rPr>
              <a:t>au langage clair et simple </a:t>
            </a:r>
            <a:br>
              <a:rPr lang="fr-FR" sz="3600" dirty="0">
                <a:solidFill>
                  <a:schemeClr val="bg2"/>
                </a:solidFill>
              </a:rPr>
            </a:br>
            <a:r>
              <a:rPr lang="fr-FR" sz="3600" dirty="0">
                <a:solidFill>
                  <a:schemeClr val="bg2"/>
                </a:solidFill>
              </a:rPr>
              <a:t>et à la méthode FALC</a:t>
            </a:r>
          </a:p>
        </p:txBody>
      </p:sp>
      <p:sp>
        <p:nvSpPr>
          <p:cNvPr id="17411" name="Espace réservé du texte 3"/>
          <p:cNvSpPr>
            <a:spLocks noGrp="1"/>
          </p:cNvSpPr>
          <p:nvPr>
            <p:ph type="body" sz="quarter" idx="4294967295"/>
          </p:nvPr>
        </p:nvSpPr>
        <p:spPr>
          <a:xfrm>
            <a:off x="971600" y="4371950"/>
            <a:ext cx="7200800" cy="576064"/>
          </a:xfrm>
        </p:spPr>
        <p:txBody>
          <a:bodyPr/>
          <a:lstStyle/>
          <a:p>
            <a:pPr marL="0" indent="0">
              <a:buNone/>
              <a:defRPr/>
            </a:pPr>
            <a:r>
              <a:rPr lang="fr-FR" sz="1600" dirty="0">
                <a:solidFill>
                  <a:schemeClr val="bg1"/>
                </a:solidFill>
              </a:rPr>
              <a:t>Vincent Aniort &amp; Patricia Loubet  Master 2 e&amp;&amp; »</a:t>
            </a:r>
            <a:r>
              <a:rPr lang="fr-FR" sz="1600" dirty="0" err="1">
                <a:solidFill>
                  <a:schemeClr val="bg1"/>
                </a:solidFill>
              </a:rPr>
              <a:t>rgonomie</a:t>
            </a:r>
            <a:r>
              <a:rPr lang="fr-FR" sz="1600" dirty="0">
                <a:solidFill>
                  <a:schemeClr val="bg1"/>
                </a:solidFill>
              </a:rPr>
              <a:t> 2023 </a:t>
            </a:r>
            <a:br>
              <a:rPr lang="fr-FR" sz="1600" dirty="0">
                <a:solidFill>
                  <a:schemeClr val="bg1"/>
                </a:solidFill>
              </a:rPr>
            </a:br>
            <a:r>
              <a:rPr lang="fr-FR" sz="1600" dirty="0">
                <a:solidFill>
                  <a:schemeClr val="bg1"/>
                </a:solidFill>
              </a:rPr>
              <a:t>Orange</a:t>
            </a:r>
          </a:p>
        </p:txBody>
      </p:sp>
      <p:pic>
        <p:nvPicPr>
          <p:cNvPr id="4" name="Picture 5" descr="C:\Users\jyud6280\Desktop\Accessibility (generic)_400x400_f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267494"/>
            <a:ext cx="1445121" cy="1083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165945" y="3132497"/>
            <a:ext cx="7366495" cy="51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eaLnBrk="0" hangingPunct="0"/>
            <a:endParaRPr lang="fr-FR" altLang="fr-FR" sz="2800" dirty="0">
              <a:solidFill>
                <a:schemeClr val="bg1">
                  <a:lumMod val="95000"/>
                </a:schemeClr>
              </a:solidFill>
              <a:latin typeface="+mn-lt"/>
              <a:ea typeface="+mj-ea"/>
              <a:cs typeface="+mj-cs"/>
            </a:endParaRPr>
          </a:p>
        </p:txBody>
      </p:sp>
    </p:spTree>
    <p:extLst>
      <p:ext uri="{BB962C8B-B14F-4D97-AF65-F5344CB8AC3E}">
        <p14:creationId xmlns:p14="http://schemas.microsoft.com/office/powerpoint/2010/main" val="385006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9601" y="303610"/>
            <a:ext cx="8006895" cy="737100"/>
          </a:xfrm>
        </p:spPr>
        <p:txBody>
          <a:bodyPr/>
          <a:lstStyle/>
          <a:p>
            <a:r>
              <a:rPr lang="fr-FR" dirty="0"/>
              <a:t>Les avantages du FALC pour un public déficient intellectuel et les autres</a:t>
            </a:r>
          </a:p>
        </p:txBody>
      </p:sp>
      <p:sp>
        <p:nvSpPr>
          <p:cNvPr id="3" name="Espace réservé du contenu 2"/>
          <p:cNvSpPr>
            <a:spLocks noGrp="1"/>
          </p:cNvSpPr>
          <p:nvPr>
            <p:ph idx="1"/>
          </p:nvPr>
        </p:nvSpPr>
        <p:spPr/>
        <p:txBody>
          <a:bodyPr/>
          <a:lstStyle/>
          <a:p>
            <a:pPr marL="285750" indent="-285750">
              <a:buFont typeface="Wingdings" panose="05000000000000000000" pitchFamily="2" charset="2"/>
              <a:buChar char="q"/>
            </a:pPr>
            <a:r>
              <a:rPr lang="fr-FR" dirty="0">
                <a:solidFill>
                  <a:schemeClr val="tx1"/>
                </a:solidFill>
              </a:rPr>
              <a:t>Comprendre le monde</a:t>
            </a:r>
          </a:p>
          <a:p>
            <a:pPr marL="285750" indent="-285750">
              <a:buFont typeface="Wingdings" panose="05000000000000000000" pitchFamily="2" charset="2"/>
              <a:buChar char="q"/>
            </a:pPr>
            <a:r>
              <a:rPr lang="fr-FR" dirty="0">
                <a:solidFill>
                  <a:schemeClr val="tx1"/>
                </a:solidFill>
              </a:rPr>
              <a:t>Faire des choix</a:t>
            </a:r>
          </a:p>
          <a:p>
            <a:pPr marL="285750" indent="-285750">
              <a:buFont typeface="Wingdings" panose="05000000000000000000" pitchFamily="2" charset="2"/>
              <a:buChar char="q"/>
            </a:pPr>
            <a:r>
              <a:rPr lang="fr-FR" dirty="0">
                <a:solidFill>
                  <a:schemeClr val="tx1"/>
                </a:solidFill>
              </a:rPr>
              <a:t>Avoir accès aux savoirs</a:t>
            </a:r>
          </a:p>
          <a:p>
            <a:pPr marL="285750" indent="-285750">
              <a:buFont typeface="Wingdings" panose="05000000000000000000" pitchFamily="2" charset="2"/>
              <a:buChar char="q"/>
            </a:pPr>
            <a:r>
              <a:rPr lang="fr-FR" dirty="0">
                <a:solidFill>
                  <a:schemeClr val="tx1"/>
                </a:solidFill>
              </a:rPr>
              <a:t>Se sentir citoyen à part entière</a:t>
            </a:r>
          </a:p>
          <a:p>
            <a:pPr marL="285750" indent="-285750">
              <a:buFont typeface="Wingdings" panose="05000000000000000000" pitchFamily="2" charset="2"/>
              <a:buChar char="q"/>
            </a:pPr>
            <a:r>
              <a:rPr lang="fr-FR" dirty="0">
                <a:solidFill>
                  <a:schemeClr val="tx1"/>
                </a:solidFill>
              </a:rPr>
              <a:t>Acquérir une confiance en soi</a:t>
            </a:r>
          </a:p>
        </p:txBody>
      </p:sp>
    </p:spTree>
    <p:extLst>
      <p:ext uri="{BB962C8B-B14F-4D97-AF65-F5344CB8AC3E}">
        <p14:creationId xmlns:p14="http://schemas.microsoft.com/office/powerpoint/2010/main" val="2225894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5 axes généraux de la méthodologie FALC</a:t>
            </a:r>
          </a:p>
        </p:txBody>
      </p:sp>
      <p:sp>
        <p:nvSpPr>
          <p:cNvPr id="3" name="Espace réservé du contenu 2"/>
          <p:cNvSpPr>
            <a:spLocks noGrp="1"/>
          </p:cNvSpPr>
          <p:nvPr>
            <p:ph idx="1"/>
          </p:nvPr>
        </p:nvSpPr>
        <p:spPr>
          <a:xfrm>
            <a:off x="1042989" y="1329928"/>
            <a:ext cx="7058025" cy="3330053"/>
          </a:xfrm>
        </p:spPr>
        <p:txBody>
          <a:bodyPr/>
          <a:lstStyle/>
          <a:p>
            <a:pPr marL="342900" indent="-342900">
              <a:buAutoNum type="arabicPeriod"/>
            </a:pPr>
            <a:r>
              <a:rPr lang="fr-FR" dirty="0">
                <a:solidFill>
                  <a:schemeClr val="tx1"/>
                </a:solidFill>
              </a:rPr>
              <a:t>Essayez  toujours d’en savoir le plus possible sur les personnes qui utiliseront les informations et sur leurs besoins.</a:t>
            </a:r>
          </a:p>
          <a:p>
            <a:pPr marL="342900" indent="-342900">
              <a:buAutoNum type="arabicPeriod"/>
            </a:pPr>
            <a:r>
              <a:rPr lang="fr-FR" dirty="0">
                <a:solidFill>
                  <a:schemeClr val="tx1"/>
                </a:solidFill>
              </a:rPr>
              <a:t>Choisissez le meilleur moyen pour présenter les informations.</a:t>
            </a:r>
          </a:p>
          <a:p>
            <a:pPr marL="342900" indent="-342900">
              <a:buAutoNum type="arabicPeriod"/>
            </a:pPr>
            <a:r>
              <a:rPr lang="fr-FR" dirty="0">
                <a:solidFill>
                  <a:schemeClr val="tx1"/>
                </a:solidFill>
              </a:rPr>
              <a:t>Utilisez toujours le bon langage qui correspond aux personnes qui utiliseront les informations.</a:t>
            </a:r>
          </a:p>
          <a:p>
            <a:pPr marL="342900" indent="-342900">
              <a:buAutoNum type="arabicPeriod"/>
            </a:pPr>
            <a:r>
              <a:rPr lang="fr-FR" dirty="0">
                <a:solidFill>
                  <a:schemeClr val="tx1"/>
                </a:solidFill>
              </a:rPr>
              <a:t>Souvenez-vous que ceux qui vont utiliser les informations ne  </a:t>
            </a:r>
            <a:r>
              <a:rPr lang="fr-FR">
                <a:solidFill>
                  <a:schemeClr val="tx1"/>
                </a:solidFill>
              </a:rPr>
              <a:t>connaissent peut-être </a:t>
            </a:r>
            <a:r>
              <a:rPr lang="fr-FR" dirty="0">
                <a:solidFill>
                  <a:schemeClr val="tx1"/>
                </a:solidFill>
              </a:rPr>
              <a:t>pas bien le sujet. Il faut donc expliquer clairement le sujet et expliquer aussi tous les mots difficiles en  rapport avec ce sujet.</a:t>
            </a:r>
          </a:p>
          <a:p>
            <a:pPr marL="342900" indent="-342900">
              <a:buAutoNum type="arabicPeriod"/>
            </a:pPr>
            <a:r>
              <a:rPr lang="fr-FR" dirty="0">
                <a:solidFill>
                  <a:schemeClr val="tx1"/>
                </a:solidFill>
              </a:rPr>
              <a:t>Impliquez  toujours des personnes handicapées intellectuelles </a:t>
            </a:r>
            <a:r>
              <a:rPr lang="fr-FR" dirty="0" err="1">
                <a:solidFill>
                  <a:schemeClr val="tx1"/>
                </a:solidFill>
              </a:rPr>
              <a:t>co</a:t>
            </a:r>
            <a:r>
              <a:rPr lang="fr-FR" dirty="0">
                <a:solidFill>
                  <a:schemeClr val="tx1"/>
                </a:solidFill>
              </a:rPr>
              <a:t>-constructeur du document</a:t>
            </a:r>
          </a:p>
        </p:txBody>
      </p:sp>
    </p:spTree>
    <p:extLst>
      <p:ext uri="{BB962C8B-B14F-4D97-AF65-F5344CB8AC3E}">
        <p14:creationId xmlns:p14="http://schemas.microsoft.com/office/powerpoint/2010/main" val="1866859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AA4D32-6026-A694-55EE-09AF22D1BD82}"/>
              </a:ext>
            </a:extLst>
          </p:cNvPr>
          <p:cNvSpPr>
            <a:spLocks noGrp="1"/>
          </p:cNvSpPr>
          <p:nvPr>
            <p:ph type="title"/>
          </p:nvPr>
        </p:nvSpPr>
        <p:spPr/>
        <p:txBody>
          <a:bodyPr/>
          <a:lstStyle/>
          <a:p>
            <a:r>
              <a:rPr lang="fr-FR" dirty="0"/>
              <a:t>ISO 24495-1 – Langage clair</a:t>
            </a:r>
          </a:p>
        </p:txBody>
      </p:sp>
      <p:sp>
        <p:nvSpPr>
          <p:cNvPr id="3" name="Espace réservé du contenu 2">
            <a:extLst>
              <a:ext uri="{FF2B5EF4-FFF2-40B4-BE49-F238E27FC236}">
                <a16:creationId xmlns:a16="http://schemas.microsoft.com/office/drawing/2014/main" id="{C1D67795-7EB9-4DBC-3DC0-5117E7B246E7}"/>
              </a:ext>
            </a:extLst>
          </p:cNvPr>
          <p:cNvSpPr>
            <a:spLocks noGrp="1"/>
          </p:cNvSpPr>
          <p:nvPr>
            <p:ph idx="1"/>
          </p:nvPr>
        </p:nvSpPr>
        <p:spPr>
          <a:xfrm>
            <a:off x="1042989" y="1329929"/>
            <a:ext cx="7993507" cy="2915840"/>
          </a:xfrm>
        </p:spPr>
        <p:txBody>
          <a:bodyPr numCol="2"/>
          <a:lstStyle/>
          <a:p>
            <a:r>
              <a:rPr lang="fr-FR" sz="900" dirty="0">
                <a:solidFill>
                  <a:schemeClr val="tx1"/>
                </a:solidFill>
              </a:rPr>
              <a:t>Lignes directrices associées au principe 1 : les lecteurs obtiennent </a:t>
            </a:r>
            <a:br>
              <a:rPr lang="fr-FR" sz="900" dirty="0">
                <a:solidFill>
                  <a:schemeClr val="tx1"/>
                </a:solidFill>
              </a:rPr>
            </a:br>
            <a:r>
              <a:rPr lang="fr-FR" sz="900" dirty="0">
                <a:solidFill>
                  <a:schemeClr val="tx1"/>
                </a:solidFill>
              </a:rPr>
              <a:t>ce dont ils ont besoin (pertinent)</a:t>
            </a:r>
          </a:p>
          <a:p>
            <a:endParaRPr lang="fr-FR" sz="900" dirty="0">
              <a:solidFill>
                <a:schemeClr val="tx1"/>
              </a:solidFill>
            </a:endParaRPr>
          </a:p>
          <a:p>
            <a:r>
              <a:rPr lang="fr-FR" sz="900" dirty="0">
                <a:solidFill>
                  <a:schemeClr val="tx1"/>
                </a:solidFill>
              </a:rPr>
              <a:t> Identifier les lecteurs </a:t>
            </a:r>
          </a:p>
          <a:p>
            <a:r>
              <a:rPr lang="fr-FR" sz="900" dirty="0">
                <a:solidFill>
                  <a:schemeClr val="tx1"/>
                </a:solidFill>
              </a:rPr>
              <a:t> Identifier l’objectif des lecteurs </a:t>
            </a:r>
          </a:p>
          <a:p>
            <a:r>
              <a:rPr lang="fr-FR" sz="900" dirty="0">
                <a:solidFill>
                  <a:schemeClr val="tx1"/>
                </a:solidFill>
              </a:rPr>
              <a:t> Identifier le contexte dans lequel les lecteurs liront le document </a:t>
            </a:r>
          </a:p>
          <a:p>
            <a:r>
              <a:rPr lang="fr-FR" sz="900" dirty="0">
                <a:solidFill>
                  <a:schemeClr val="tx1"/>
                </a:solidFill>
              </a:rPr>
              <a:t> Choisir le ou les types de documents </a:t>
            </a:r>
          </a:p>
          <a:p>
            <a:r>
              <a:rPr lang="fr-FR" sz="900" dirty="0">
                <a:solidFill>
                  <a:schemeClr val="tx1"/>
                </a:solidFill>
              </a:rPr>
              <a:t> Sélectionner le contenu dont les lecteurs ont besoin </a:t>
            </a:r>
          </a:p>
          <a:p>
            <a:endParaRPr lang="fr-FR" sz="900" dirty="0">
              <a:solidFill>
                <a:schemeClr val="tx1"/>
              </a:solidFill>
            </a:endParaRPr>
          </a:p>
          <a:p>
            <a:r>
              <a:rPr lang="fr-FR" sz="900" dirty="0">
                <a:solidFill>
                  <a:schemeClr val="tx1"/>
                </a:solidFill>
              </a:rPr>
              <a:t>Lignes directrices associées au principe 2 : les lecteurs peuvent </a:t>
            </a:r>
            <a:br>
              <a:rPr lang="fr-FR" sz="900" dirty="0">
                <a:solidFill>
                  <a:schemeClr val="tx1"/>
                </a:solidFill>
              </a:rPr>
            </a:br>
            <a:r>
              <a:rPr lang="fr-FR" sz="900" dirty="0">
                <a:solidFill>
                  <a:schemeClr val="tx1"/>
                </a:solidFill>
              </a:rPr>
              <a:t>facilement trouver ce dont ils ont besoin (facile à trouver)</a:t>
            </a:r>
          </a:p>
          <a:p>
            <a:r>
              <a:rPr lang="fr-FR" sz="900" dirty="0">
                <a:solidFill>
                  <a:schemeClr val="tx1"/>
                </a:solidFill>
              </a:rPr>
              <a:t> </a:t>
            </a:r>
          </a:p>
          <a:p>
            <a:r>
              <a:rPr lang="fr-FR" sz="900" dirty="0">
                <a:solidFill>
                  <a:schemeClr val="tx1"/>
                </a:solidFill>
              </a:rPr>
              <a:t> Structurer le document pour les lecteurs </a:t>
            </a:r>
          </a:p>
          <a:p>
            <a:r>
              <a:rPr lang="fr-FR" sz="900" dirty="0">
                <a:solidFill>
                  <a:schemeClr val="tx1"/>
                </a:solidFill>
              </a:rPr>
              <a:t> Utiliser des techniques d’organisation visuelle de l’information qui permettent aux lecteurs de trouver l’information </a:t>
            </a:r>
          </a:p>
          <a:p>
            <a:r>
              <a:rPr lang="fr-FR" sz="900" dirty="0">
                <a:solidFill>
                  <a:schemeClr val="tx1"/>
                </a:solidFill>
              </a:rPr>
              <a:t> Utiliser des titres pour aider les lecteurs à anticiper ce qui va suivre</a:t>
            </a:r>
          </a:p>
          <a:p>
            <a:r>
              <a:rPr lang="fr-FR" sz="900" dirty="0">
                <a:solidFill>
                  <a:schemeClr val="tx1"/>
                </a:solidFill>
              </a:rPr>
              <a:t> Isoler les informations supplémentaires </a:t>
            </a:r>
          </a:p>
          <a:p>
            <a:endParaRPr lang="fr-FR" sz="900" dirty="0">
              <a:solidFill>
                <a:schemeClr val="tx1"/>
              </a:solidFill>
            </a:endParaRPr>
          </a:p>
          <a:p>
            <a:r>
              <a:rPr lang="fr-FR" sz="900" dirty="0">
                <a:solidFill>
                  <a:schemeClr val="tx1"/>
                </a:solidFill>
              </a:rPr>
              <a:t>Lignes directrices associées au principe 3 : les lecteurs peuvent </a:t>
            </a:r>
            <a:br>
              <a:rPr lang="fr-FR" sz="900" dirty="0">
                <a:solidFill>
                  <a:schemeClr val="tx1"/>
                </a:solidFill>
              </a:rPr>
            </a:br>
            <a:r>
              <a:rPr lang="fr-FR" sz="900" dirty="0">
                <a:solidFill>
                  <a:schemeClr val="tx1"/>
                </a:solidFill>
              </a:rPr>
              <a:t>facilement comprendre ce qu’ils trouvent (compréhensible)</a:t>
            </a:r>
          </a:p>
          <a:p>
            <a:r>
              <a:rPr lang="fr-FR" sz="900" dirty="0">
                <a:solidFill>
                  <a:schemeClr val="tx1"/>
                </a:solidFill>
              </a:rPr>
              <a:t> Choisir des mots courants</a:t>
            </a:r>
          </a:p>
          <a:p>
            <a:r>
              <a:rPr lang="fr-FR" sz="900" dirty="0">
                <a:solidFill>
                  <a:schemeClr val="tx1"/>
                </a:solidFill>
              </a:rPr>
              <a:t> Rédiger des phrases claires </a:t>
            </a:r>
          </a:p>
          <a:p>
            <a:r>
              <a:rPr lang="fr-FR" sz="900" dirty="0">
                <a:solidFill>
                  <a:schemeClr val="tx1"/>
                </a:solidFill>
              </a:rPr>
              <a:t> Rédiger des phrases concises</a:t>
            </a:r>
          </a:p>
          <a:p>
            <a:r>
              <a:rPr lang="fr-FR" sz="900" dirty="0">
                <a:solidFill>
                  <a:schemeClr val="tx1"/>
                </a:solidFill>
              </a:rPr>
              <a:t> Rédiger des paragraphes clairs et concis </a:t>
            </a:r>
          </a:p>
          <a:p>
            <a:r>
              <a:rPr lang="fr-FR" sz="900" dirty="0">
                <a:solidFill>
                  <a:schemeClr val="tx1"/>
                </a:solidFill>
              </a:rPr>
              <a:t> Envisager d’inclure des images et des éléments multimédias</a:t>
            </a:r>
          </a:p>
          <a:p>
            <a:r>
              <a:rPr lang="fr-FR" sz="900" dirty="0">
                <a:solidFill>
                  <a:schemeClr val="tx1"/>
                </a:solidFill>
              </a:rPr>
              <a:t> Adopter un ton respectueux </a:t>
            </a:r>
          </a:p>
          <a:p>
            <a:r>
              <a:rPr lang="fr-FR" sz="900" dirty="0">
                <a:solidFill>
                  <a:schemeClr val="tx1"/>
                </a:solidFill>
              </a:rPr>
              <a:t> Veiller à la cohérence du document </a:t>
            </a:r>
          </a:p>
          <a:p>
            <a:endParaRPr lang="fr-FR" sz="900" dirty="0">
              <a:solidFill>
                <a:schemeClr val="tx1"/>
              </a:solidFill>
            </a:endParaRPr>
          </a:p>
          <a:p>
            <a:r>
              <a:rPr lang="fr-FR" sz="900" dirty="0">
                <a:solidFill>
                  <a:schemeClr val="tx1"/>
                </a:solidFill>
              </a:rPr>
              <a:t>Lignes directrices associées au principe 4 : les lecteurs peuvent </a:t>
            </a:r>
            <a:br>
              <a:rPr lang="fr-FR" sz="900" dirty="0">
                <a:solidFill>
                  <a:schemeClr val="tx1"/>
                </a:solidFill>
              </a:rPr>
            </a:br>
            <a:r>
              <a:rPr lang="fr-FR" sz="900" dirty="0">
                <a:solidFill>
                  <a:schemeClr val="tx1"/>
                </a:solidFill>
              </a:rPr>
              <a:t>facilement utiliser l’information (utilisable) </a:t>
            </a:r>
          </a:p>
          <a:p>
            <a:r>
              <a:rPr lang="fr-FR" sz="900" dirty="0">
                <a:solidFill>
                  <a:schemeClr val="tx1"/>
                </a:solidFill>
              </a:rPr>
              <a:t> </a:t>
            </a:r>
          </a:p>
          <a:p>
            <a:r>
              <a:rPr lang="fr-FR" sz="900" dirty="0">
                <a:solidFill>
                  <a:schemeClr val="tx1"/>
                </a:solidFill>
              </a:rPr>
              <a:t> Évaluer le document en continu au fur et à mesure de son élaboration </a:t>
            </a:r>
          </a:p>
          <a:p>
            <a:r>
              <a:rPr lang="fr-FR" sz="900" dirty="0">
                <a:solidFill>
                  <a:schemeClr val="tx1"/>
                </a:solidFill>
              </a:rPr>
              <a:t> Évaluer le document plus avant auprès des lecteurs  </a:t>
            </a:r>
          </a:p>
          <a:p>
            <a:r>
              <a:rPr lang="fr-FR" sz="900" dirty="0">
                <a:solidFill>
                  <a:schemeClr val="tx1"/>
                </a:solidFill>
              </a:rPr>
              <a:t> Continuer à évaluer l’utilisation du document par les lecteurs </a:t>
            </a:r>
          </a:p>
          <a:p>
            <a:endParaRPr lang="fr-FR" sz="900" dirty="0">
              <a:solidFill>
                <a:schemeClr val="tx1"/>
              </a:solidFill>
            </a:endParaRPr>
          </a:p>
        </p:txBody>
      </p:sp>
      <p:pic>
        <p:nvPicPr>
          <p:cNvPr id="4" name="Image 3">
            <a:extLst>
              <a:ext uri="{FF2B5EF4-FFF2-40B4-BE49-F238E27FC236}">
                <a16:creationId xmlns:a16="http://schemas.microsoft.com/office/drawing/2014/main" id="{7B3B0708-00FB-FE96-D655-617D3FAD7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2648" y="123478"/>
            <a:ext cx="3059832" cy="1019944"/>
          </a:xfrm>
          <a:prstGeom prst="rect">
            <a:avLst/>
          </a:prstGeom>
        </p:spPr>
      </p:pic>
    </p:spTree>
    <p:extLst>
      <p:ext uri="{BB962C8B-B14F-4D97-AF65-F5344CB8AC3E}">
        <p14:creationId xmlns:p14="http://schemas.microsoft.com/office/powerpoint/2010/main" val="1451259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5926E4-F72C-089C-B22C-00A60E5550DF}"/>
              </a:ext>
            </a:extLst>
          </p:cNvPr>
          <p:cNvSpPr>
            <a:spLocks noGrp="1"/>
          </p:cNvSpPr>
          <p:nvPr>
            <p:ph type="title"/>
          </p:nvPr>
        </p:nvSpPr>
        <p:spPr/>
        <p:txBody>
          <a:bodyPr/>
          <a:lstStyle/>
          <a:p>
            <a:r>
              <a:rPr lang="fr-FR" sz="2000" dirty="0">
                <a:latin typeface="Helvetica 55 Roman" panose="02000503040000020004" pitchFamily="2" charset="0"/>
              </a:rPr>
              <a:t>Pour un style CLAIR et SIMPLE</a:t>
            </a:r>
            <a:br>
              <a:rPr lang="fr-FR" sz="2000" dirty="0">
                <a:latin typeface="Helvetica 55 Roman" panose="02000503040000020004" pitchFamily="2" charset="0"/>
              </a:rPr>
            </a:br>
            <a:r>
              <a:rPr lang="fr-FR" sz="2000" dirty="0">
                <a:latin typeface="Helvetica 55 Roman" panose="02000503040000020004" pitchFamily="2" charset="0"/>
              </a:rPr>
              <a:t>Liste de contrôle</a:t>
            </a:r>
            <a:endParaRPr lang="fr-FR" dirty="0"/>
          </a:p>
        </p:txBody>
      </p:sp>
      <p:sp>
        <p:nvSpPr>
          <p:cNvPr id="3" name="Espace réservé du contenu 2">
            <a:extLst>
              <a:ext uri="{FF2B5EF4-FFF2-40B4-BE49-F238E27FC236}">
                <a16:creationId xmlns:a16="http://schemas.microsoft.com/office/drawing/2014/main" id="{F89C2057-ADA2-2B55-F8C5-2A8AA543DADB}"/>
              </a:ext>
            </a:extLst>
          </p:cNvPr>
          <p:cNvSpPr>
            <a:spLocks noGrp="1"/>
          </p:cNvSpPr>
          <p:nvPr>
            <p:ph idx="1"/>
          </p:nvPr>
        </p:nvSpPr>
        <p:spPr>
          <a:xfrm>
            <a:off x="971600" y="1017536"/>
            <a:ext cx="7992888" cy="3642446"/>
          </a:xfrm>
          <a:solidFill>
            <a:schemeClr val="bg1"/>
          </a:solidFill>
        </p:spPr>
        <p:txBody>
          <a:bodyPr numCol="2"/>
          <a:lstStyle/>
          <a:p>
            <a:pPr lvl="1">
              <a:buNone/>
            </a:pPr>
            <a:r>
              <a:rPr lang="fr-FR" dirty="0"/>
              <a:t>La Pré écriture</a:t>
            </a:r>
          </a:p>
          <a:p>
            <a:pPr marL="171450" lvl="1" indent="-171450">
              <a:buFont typeface="Wingdings" panose="05000000000000000000" pitchFamily="2" charset="2"/>
              <a:buChar char="§"/>
            </a:pPr>
            <a:r>
              <a:rPr lang="fr-FR" sz="1200" dirty="0"/>
              <a:t>Est-ce que j’ai rassemblé l’information sur le sujet que j’ai à traiter ?</a:t>
            </a:r>
          </a:p>
          <a:p>
            <a:pPr marL="442913" lvl="3" indent="-171450">
              <a:spcAft>
                <a:spcPts val="0"/>
              </a:spcAft>
              <a:buFont typeface="Wingdings" panose="05000000000000000000" pitchFamily="2" charset="2"/>
              <a:buChar char="§"/>
            </a:pPr>
            <a:r>
              <a:rPr lang="fr-FR" sz="1200" dirty="0"/>
              <a:t> les écrits antérieurs</a:t>
            </a:r>
          </a:p>
          <a:p>
            <a:pPr marL="442913" lvl="3" indent="-171450">
              <a:spcAft>
                <a:spcPts val="0"/>
              </a:spcAft>
              <a:buFont typeface="Wingdings" panose="05000000000000000000" pitchFamily="2" charset="2"/>
              <a:buChar char="§"/>
            </a:pPr>
            <a:r>
              <a:rPr lang="fr-FR" sz="1200" dirty="0"/>
              <a:t> le point de vue des collègues</a:t>
            </a:r>
          </a:p>
          <a:p>
            <a:pPr marL="442913" lvl="3" indent="-171450">
              <a:spcAft>
                <a:spcPts val="0"/>
              </a:spcAft>
              <a:buFont typeface="Wingdings" panose="05000000000000000000" pitchFamily="2" charset="2"/>
              <a:buChar char="§"/>
            </a:pPr>
            <a:r>
              <a:rPr lang="fr-FR" sz="1200" dirty="0"/>
              <a:t> le point de vue des spécialistes en la matière</a:t>
            </a:r>
          </a:p>
          <a:p>
            <a:pPr marL="171450" lvl="1" indent="-171450">
              <a:buFont typeface="Wingdings" panose="05000000000000000000" pitchFamily="2" charset="2"/>
              <a:buChar char="§"/>
            </a:pPr>
            <a:r>
              <a:rPr lang="fr-FR" sz="1200" dirty="0"/>
              <a:t>Est-ce que j’ai rassemblé les données pertinentes à propos de mon destinataire ?</a:t>
            </a:r>
            <a:br>
              <a:rPr lang="fr-FR" sz="1200" dirty="0"/>
            </a:br>
            <a:r>
              <a:rPr lang="fr-FR" sz="1200" dirty="0"/>
              <a:t> groupe de citoyens (personnes âgées, adolescents, personnes handicapées, parents, collègues)</a:t>
            </a:r>
          </a:p>
          <a:p>
            <a:pPr marL="442913" lvl="3" indent="-171450">
              <a:spcAft>
                <a:spcPts val="0"/>
              </a:spcAft>
              <a:buFont typeface="Wingdings" panose="05000000000000000000" pitchFamily="2" charset="2"/>
              <a:buChar char="§"/>
            </a:pPr>
            <a:r>
              <a:rPr lang="fr-FR" sz="1200" dirty="0"/>
              <a:t> âge</a:t>
            </a:r>
          </a:p>
          <a:p>
            <a:pPr marL="442913" lvl="3" indent="-171450">
              <a:spcAft>
                <a:spcPts val="0"/>
              </a:spcAft>
              <a:buFont typeface="Wingdings" panose="05000000000000000000" pitchFamily="2" charset="2"/>
              <a:buChar char="§"/>
            </a:pPr>
            <a:r>
              <a:rPr lang="fr-FR" sz="1200" dirty="0"/>
              <a:t> ses connaissances sur le sujet</a:t>
            </a:r>
          </a:p>
          <a:p>
            <a:pPr marL="442913" lvl="3" indent="-171450">
              <a:spcAft>
                <a:spcPts val="0"/>
              </a:spcAft>
              <a:buFont typeface="Wingdings" panose="05000000000000000000" pitchFamily="2" charset="2"/>
              <a:buChar char="§"/>
            </a:pPr>
            <a:r>
              <a:rPr lang="fr-FR" sz="1200" dirty="0"/>
              <a:t> ses capacités de lecture</a:t>
            </a:r>
          </a:p>
          <a:p>
            <a:pPr marL="171450" lvl="1" indent="-171450">
              <a:buFont typeface="Wingdings" panose="05000000000000000000" pitchFamily="2" charset="2"/>
              <a:buChar char="§"/>
            </a:pPr>
            <a:r>
              <a:rPr lang="fr-FR" sz="1200" dirty="0"/>
              <a:t>Est-ce que je connais les besoins de mon destinataire ? Mon destinataire désire-t-il :</a:t>
            </a:r>
          </a:p>
          <a:p>
            <a:pPr marL="442913" lvl="3" indent="-171450">
              <a:spcAft>
                <a:spcPts val="0"/>
              </a:spcAft>
              <a:buFont typeface="Wingdings" panose="05000000000000000000" pitchFamily="2" charset="2"/>
              <a:buChar char="§"/>
            </a:pPr>
            <a:r>
              <a:rPr lang="fr-FR" sz="1200" dirty="0"/>
              <a:t> recevoir de l’information ou une mise à jour;</a:t>
            </a:r>
          </a:p>
          <a:p>
            <a:pPr marL="442913" lvl="3" indent="-171450">
              <a:spcAft>
                <a:spcPts val="0"/>
              </a:spcAft>
              <a:buFont typeface="Wingdings" panose="05000000000000000000" pitchFamily="2" charset="2"/>
              <a:buChar char="§"/>
            </a:pPr>
            <a:r>
              <a:rPr lang="fr-FR" sz="1200" dirty="0"/>
              <a:t> passer à l’action;</a:t>
            </a:r>
          </a:p>
          <a:p>
            <a:pPr marL="442913" lvl="3" indent="-171450">
              <a:spcAft>
                <a:spcPts val="0"/>
              </a:spcAft>
              <a:buFont typeface="Wingdings" panose="05000000000000000000" pitchFamily="2" charset="2"/>
              <a:buChar char="§"/>
            </a:pPr>
            <a:r>
              <a:rPr lang="fr-FR" sz="1200" dirty="0"/>
              <a:t> connaître les étapes d’une démarche;</a:t>
            </a:r>
          </a:p>
          <a:p>
            <a:pPr marL="442913" lvl="3" indent="-171450">
              <a:spcAft>
                <a:spcPts val="0"/>
              </a:spcAft>
              <a:buFont typeface="Wingdings" panose="05000000000000000000" pitchFamily="2" charset="2"/>
              <a:buChar char="§"/>
            </a:pPr>
            <a:r>
              <a:rPr lang="fr-FR" sz="1200" dirty="0"/>
              <a:t> faire valoir ses droits;</a:t>
            </a:r>
          </a:p>
          <a:p>
            <a:pPr marL="442913" lvl="3" indent="-171450">
              <a:spcAft>
                <a:spcPts val="0"/>
              </a:spcAft>
              <a:buFont typeface="Wingdings" panose="05000000000000000000" pitchFamily="2" charset="2"/>
              <a:buChar char="§"/>
            </a:pPr>
            <a:r>
              <a:rPr lang="fr-FR" sz="1200" dirty="0"/>
              <a:t> faire face à ses obligations ?</a:t>
            </a:r>
          </a:p>
          <a:p>
            <a:pPr marL="171450" lvl="1" indent="-171450">
              <a:buFont typeface="Wingdings" panose="05000000000000000000" pitchFamily="2" charset="2"/>
              <a:buChar char="§"/>
            </a:pPr>
            <a:endParaRPr lang="fr-FR" sz="1200" dirty="0"/>
          </a:p>
          <a:p>
            <a:pPr marL="171450" lvl="1" indent="-171450">
              <a:buFont typeface="Wingdings" panose="05000000000000000000" pitchFamily="2" charset="2"/>
              <a:buChar char="§"/>
            </a:pPr>
            <a:r>
              <a:rPr lang="fr-FR" sz="1200" dirty="0"/>
              <a:t>Quel genre de document ai-je l’intention d’écrire ?</a:t>
            </a:r>
          </a:p>
          <a:p>
            <a:pPr marL="442913" lvl="3" indent="-171450">
              <a:spcAft>
                <a:spcPts val="0"/>
              </a:spcAft>
              <a:buFont typeface="Wingdings" panose="05000000000000000000" pitchFamily="2" charset="2"/>
              <a:buChar char="§"/>
            </a:pPr>
            <a:r>
              <a:rPr lang="fr-FR" sz="1200" dirty="0"/>
              <a:t> un dépliant,</a:t>
            </a:r>
          </a:p>
          <a:p>
            <a:pPr marL="442913" lvl="3" indent="-171450">
              <a:spcAft>
                <a:spcPts val="0"/>
              </a:spcAft>
              <a:buFont typeface="Wingdings" panose="05000000000000000000" pitchFamily="2" charset="2"/>
              <a:buChar char="§"/>
            </a:pPr>
            <a:r>
              <a:rPr lang="fr-FR" sz="1200" dirty="0"/>
              <a:t> une brochure,</a:t>
            </a:r>
          </a:p>
          <a:p>
            <a:pPr marL="442913" lvl="3" indent="-171450">
              <a:spcAft>
                <a:spcPts val="0"/>
              </a:spcAft>
              <a:buFont typeface="Wingdings" panose="05000000000000000000" pitchFamily="2" charset="2"/>
              <a:buChar char="§"/>
            </a:pPr>
            <a:r>
              <a:rPr lang="fr-FR" sz="1200" dirty="0"/>
              <a:t> un guide,</a:t>
            </a:r>
          </a:p>
          <a:p>
            <a:pPr marL="442913" lvl="3" indent="-171450">
              <a:spcAft>
                <a:spcPts val="0"/>
              </a:spcAft>
              <a:buFont typeface="Wingdings" panose="05000000000000000000" pitchFamily="2" charset="2"/>
              <a:buChar char="§"/>
            </a:pPr>
            <a:r>
              <a:rPr lang="fr-FR" sz="1200" dirty="0"/>
              <a:t> un rapport,</a:t>
            </a:r>
          </a:p>
          <a:p>
            <a:pPr marL="442913" lvl="3" indent="-171450">
              <a:spcAft>
                <a:spcPts val="0"/>
              </a:spcAft>
              <a:buFont typeface="Wingdings" panose="05000000000000000000" pitchFamily="2" charset="2"/>
              <a:buChar char="§"/>
            </a:pPr>
            <a:r>
              <a:rPr lang="fr-FR" sz="1200" dirty="0"/>
              <a:t> un formulaire,</a:t>
            </a:r>
          </a:p>
          <a:p>
            <a:pPr marL="442913" lvl="3" indent="-171450">
              <a:spcAft>
                <a:spcPts val="0"/>
              </a:spcAft>
              <a:buFont typeface="Wingdings" panose="05000000000000000000" pitchFamily="2" charset="2"/>
              <a:buChar char="§"/>
            </a:pPr>
            <a:r>
              <a:rPr lang="fr-FR" sz="1200" dirty="0"/>
              <a:t> une note.</a:t>
            </a:r>
          </a:p>
          <a:p>
            <a:pPr marL="171450" lvl="1" indent="-171450">
              <a:buFont typeface="Wingdings" panose="05000000000000000000" pitchFamily="2" charset="2"/>
              <a:buChar char="§"/>
            </a:pPr>
            <a:r>
              <a:rPr lang="fr-FR" sz="1200" dirty="0"/>
              <a:t>Quel est le but du document ? Servira-t-il à :</a:t>
            </a:r>
          </a:p>
          <a:p>
            <a:pPr marL="442913" lvl="3" indent="-171450">
              <a:spcAft>
                <a:spcPts val="0"/>
              </a:spcAft>
              <a:buFont typeface="Wingdings" panose="05000000000000000000" pitchFamily="2" charset="2"/>
              <a:buChar char="§"/>
            </a:pPr>
            <a:r>
              <a:rPr lang="fr-FR" sz="1200" dirty="0"/>
              <a:t> informer,</a:t>
            </a:r>
          </a:p>
          <a:p>
            <a:pPr marL="442913" lvl="3" indent="-171450">
              <a:spcAft>
                <a:spcPts val="0"/>
              </a:spcAft>
              <a:buFont typeface="Wingdings" panose="05000000000000000000" pitchFamily="2" charset="2"/>
              <a:buChar char="§"/>
            </a:pPr>
            <a:r>
              <a:rPr lang="fr-FR" sz="1200" dirty="0"/>
              <a:t> motiver,</a:t>
            </a:r>
          </a:p>
          <a:p>
            <a:pPr marL="442913" lvl="3" indent="-171450">
              <a:spcAft>
                <a:spcPts val="0"/>
              </a:spcAft>
              <a:buFont typeface="Wingdings" panose="05000000000000000000" pitchFamily="2" charset="2"/>
              <a:buChar char="§"/>
            </a:pPr>
            <a:r>
              <a:rPr lang="fr-FR" sz="1200" dirty="0"/>
              <a:t> convaincre,</a:t>
            </a:r>
          </a:p>
          <a:p>
            <a:pPr marL="442913" lvl="3" indent="-171450">
              <a:spcAft>
                <a:spcPts val="0"/>
              </a:spcAft>
              <a:buFont typeface="Wingdings" panose="05000000000000000000" pitchFamily="2" charset="2"/>
              <a:buChar char="§"/>
            </a:pPr>
            <a:r>
              <a:rPr lang="fr-FR" sz="1200" dirty="0"/>
              <a:t> dissuader</a:t>
            </a:r>
          </a:p>
          <a:p>
            <a:pPr marL="171450" lvl="1" indent="-171450">
              <a:buFont typeface="Wingdings" panose="05000000000000000000" pitchFamily="2" charset="2"/>
              <a:buChar char="§"/>
            </a:pPr>
            <a:r>
              <a:rPr lang="fr-FR" sz="1200" dirty="0"/>
              <a:t>Est-ce que j’ai effectué un remue-méninges dans le but de faire le relevé de toutes les idées sur le sujet ?</a:t>
            </a:r>
          </a:p>
          <a:p>
            <a:pPr marL="171450" lvl="1" indent="-171450">
              <a:buFont typeface="Wingdings" panose="05000000000000000000" pitchFamily="2" charset="2"/>
              <a:buChar char="§"/>
            </a:pPr>
            <a:r>
              <a:rPr lang="fr-FR" sz="1200" dirty="0"/>
              <a:t>Est-ce que j’ai effectué la sélection des idées ? (idées</a:t>
            </a:r>
            <a:br>
              <a:rPr lang="fr-FR" sz="1200" dirty="0"/>
            </a:br>
            <a:r>
              <a:rPr lang="fr-FR" sz="1200" dirty="0"/>
              <a:t>principales, idées secondaires)</a:t>
            </a:r>
          </a:p>
          <a:p>
            <a:pPr marL="171450" lvl="1" indent="-171450">
              <a:buFont typeface="Wingdings" panose="05000000000000000000" pitchFamily="2" charset="2"/>
              <a:buChar char="§"/>
            </a:pPr>
            <a:r>
              <a:rPr lang="fr-FR" sz="1200" dirty="0"/>
              <a:t>Est-ce que j’ai organisé les idées en me servant du plan linéaire ou du plan non linéaire ?</a:t>
            </a:r>
            <a:br>
              <a:rPr lang="fr-FR" sz="1200" dirty="0"/>
            </a:br>
            <a:endParaRPr lang="fr-FR" sz="1200" dirty="0"/>
          </a:p>
        </p:txBody>
      </p:sp>
    </p:spTree>
    <p:extLst>
      <p:ext uri="{BB962C8B-B14F-4D97-AF65-F5344CB8AC3E}">
        <p14:creationId xmlns:p14="http://schemas.microsoft.com/office/powerpoint/2010/main" val="3443642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5926E4-F72C-089C-B22C-00A60E5550DF}"/>
              </a:ext>
            </a:extLst>
          </p:cNvPr>
          <p:cNvSpPr>
            <a:spLocks noGrp="1"/>
          </p:cNvSpPr>
          <p:nvPr>
            <p:ph type="title"/>
          </p:nvPr>
        </p:nvSpPr>
        <p:spPr/>
        <p:txBody>
          <a:bodyPr/>
          <a:lstStyle/>
          <a:p>
            <a:r>
              <a:rPr lang="fr-FR" sz="2000" dirty="0">
                <a:latin typeface="Helvetica 55 Roman" panose="02000503040000020004" pitchFamily="2" charset="0"/>
              </a:rPr>
              <a:t>Pour un style CLAIR et SIMPLE</a:t>
            </a:r>
            <a:br>
              <a:rPr lang="fr-FR" sz="2000" dirty="0">
                <a:latin typeface="Helvetica 55 Roman" panose="02000503040000020004" pitchFamily="2" charset="0"/>
              </a:rPr>
            </a:br>
            <a:r>
              <a:rPr lang="fr-FR" sz="2000" dirty="0">
                <a:latin typeface="Helvetica 55 Roman" panose="02000503040000020004" pitchFamily="2" charset="0"/>
              </a:rPr>
              <a:t>Liste de contrôle 1</a:t>
            </a:r>
            <a:endParaRPr lang="fr-FR" dirty="0"/>
          </a:p>
        </p:txBody>
      </p:sp>
      <p:sp>
        <p:nvSpPr>
          <p:cNvPr id="3" name="Espace réservé du contenu 2">
            <a:extLst>
              <a:ext uri="{FF2B5EF4-FFF2-40B4-BE49-F238E27FC236}">
                <a16:creationId xmlns:a16="http://schemas.microsoft.com/office/drawing/2014/main" id="{F89C2057-ADA2-2B55-F8C5-2A8AA543DADB}"/>
              </a:ext>
            </a:extLst>
          </p:cNvPr>
          <p:cNvSpPr>
            <a:spLocks noGrp="1"/>
          </p:cNvSpPr>
          <p:nvPr>
            <p:ph idx="1"/>
          </p:nvPr>
        </p:nvSpPr>
        <p:spPr>
          <a:xfrm>
            <a:off x="1025675" y="987424"/>
            <a:ext cx="7784950" cy="3821113"/>
          </a:xfrm>
          <a:solidFill>
            <a:schemeClr val="bg1"/>
          </a:solidFill>
        </p:spPr>
        <p:txBody>
          <a:bodyPr numCol="2"/>
          <a:lstStyle/>
          <a:p>
            <a:pPr lvl="1">
              <a:buNone/>
            </a:pPr>
            <a:r>
              <a:rPr lang="fr-FR" sz="1200" dirty="0"/>
              <a:t>L’écriture</a:t>
            </a:r>
          </a:p>
          <a:p>
            <a:pPr marL="171450" lvl="1" indent="-171450">
              <a:buFont typeface="Wingdings" panose="05000000000000000000" pitchFamily="2" charset="2"/>
              <a:buChar char="§"/>
            </a:pPr>
            <a:r>
              <a:rPr lang="fr-FR" sz="1000" dirty="0"/>
              <a:t>Dans l’introduction de mon texte, est-ce que j’ai présenté :</a:t>
            </a:r>
          </a:p>
          <a:p>
            <a:pPr marL="304800" lvl="2" indent="-171450">
              <a:spcAft>
                <a:spcPts val="0"/>
              </a:spcAft>
              <a:buFont typeface="Wingdings" panose="05000000000000000000" pitchFamily="2" charset="2"/>
              <a:buChar char="§"/>
            </a:pPr>
            <a:r>
              <a:rPr lang="fr-FR" sz="1000" dirty="0"/>
              <a:t> le sujet (le contexte);</a:t>
            </a:r>
          </a:p>
          <a:p>
            <a:pPr marL="304800" lvl="2" indent="-171450">
              <a:spcAft>
                <a:spcPts val="0"/>
              </a:spcAft>
              <a:buFont typeface="Wingdings" panose="05000000000000000000" pitchFamily="2" charset="2"/>
              <a:buChar char="§"/>
            </a:pPr>
            <a:r>
              <a:rPr lang="fr-FR" sz="1000" dirty="0"/>
              <a:t> le but du document;</a:t>
            </a:r>
          </a:p>
          <a:p>
            <a:pPr marL="304800" lvl="2" indent="-171450">
              <a:spcAft>
                <a:spcPts val="0"/>
              </a:spcAft>
              <a:buFont typeface="Wingdings" panose="05000000000000000000" pitchFamily="2" charset="2"/>
              <a:buChar char="§"/>
            </a:pPr>
            <a:r>
              <a:rPr lang="fr-FR" sz="1000" dirty="0"/>
              <a:t> l’ordre dans lequel les idées seront présentées dans le</a:t>
            </a:r>
            <a:br>
              <a:rPr lang="fr-FR" sz="1000" dirty="0"/>
            </a:br>
            <a:r>
              <a:rPr lang="fr-FR" sz="1000" dirty="0"/>
              <a:t>développement ?</a:t>
            </a:r>
          </a:p>
          <a:p>
            <a:pPr marL="171450" lvl="1" indent="-171450">
              <a:buFont typeface="Wingdings" panose="05000000000000000000" pitchFamily="2" charset="2"/>
              <a:buChar char="§"/>
            </a:pPr>
            <a:r>
              <a:rPr lang="fr-FR" sz="1000" dirty="0"/>
              <a:t>Dans l’introduction, est-ce que j’ai tenu compte des</a:t>
            </a:r>
            <a:br>
              <a:rPr lang="fr-FR" sz="1000" dirty="0"/>
            </a:br>
            <a:r>
              <a:rPr lang="fr-FR" sz="1000" dirty="0"/>
              <a:t>caractéristiques et des besoins du destinataire ?</a:t>
            </a:r>
          </a:p>
          <a:p>
            <a:pPr marL="171450" lvl="1" indent="-171450">
              <a:buFont typeface="Wingdings" panose="05000000000000000000" pitchFamily="2" charset="2"/>
              <a:buChar char="§"/>
            </a:pPr>
            <a:r>
              <a:rPr lang="fr-FR" sz="1000" dirty="0"/>
              <a:t>Dans le développement, est-ce que j’ai présenté toutes les</a:t>
            </a:r>
            <a:br>
              <a:rPr lang="fr-FR" sz="1000" dirty="0"/>
            </a:br>
            <a:r>
              <a:rPr lang="fr-FR" sz="1000" dirty="0"/>
              <a:t>idées jugées pertinentes ?</a:t>
            </a:r>
          </a:p>
          <a:p>
            <a:pPr marL="171450" lvl="1" indent="-171450">
              <a:buFont typeface="Wingdings" panose="05000000000000000000" pitchFamily="2" charset="2"/>
              <a:buChar char="§"/>
            </a:pPr>
            <a:r>
              <a:rPr lang="fr-FR" sz="1000" dirty="0"/>
              <a:t>Est-ce que j’ai tenu compte des caractéristiques et des</a:t>
            </a:r>
            <a:br>
              <a:rPr lang="fr-FR" sz="1000" dirty="0"/>
            </a:br>
            <a:r>
              <a:rPr lang="fr-FR" sz="1000" dirty="0"/>
              <a:t>besoins du destinataire dans les idées du développement ?</a:t>
            </a:r>
          </a:p>
          <a:p>
            <a:pPr marL="171450" lvl="1" indent="-171450">
              <a:buFont typeface="Wingdings" panose="05000000000000000000" pitchFamily="2" charset="2"/>
              <a:buChar char="§"/>
            </a:pPr>
            <a:r>
              <a:rPr lang="fr-FR" sz="1000" dirty="0"/>
              <a:t>Dans la conclusion de mon document, est-ce que j’ai fourni au destinataire l’information que je veux qu’il retienne ?</a:t>
            </a:r>
          </a:p>
          <a:p>
            <a:pPr marL="171450" lvl="1" indent="-171450">
              <a:buFont typeface="Wingdings" panose="05000000000000000000" pitchFamily="2" charset="2"/>
              <a:buChar char="§"/>
            </a:pPr>
            <a:r>
              <a:rPr lang="fr-FR" sz="1000" dirty="0"/>
              <a:t>Est-ce que j’ai privilégié les structures de phrases suivantes :</a:t>
            </a:r>
          </a:p>
          <a:p>
            <a:pPr marL="442913" lvl="3" indent="-171450">
              <a:spcAft>
                <a:spcPts val="0"/>
              </a:spcAft>
              <a:buFont typeface="Wingdings" panose="05000000000000000000" pitchFamily="2" charset="2"/>
              <a:buChar char="§"/>
            </a:pPr>
            <a:r>
              <a:rPr lang="fr-FR" sz="1000" dirty="0"/>
              <a:t> la voix active;</a:t>
            </a:r>
          </a:p>
          <a:p>
            <a:pPr marL="442913" lvl="3" indent="-171450">
              <a:spcAft>
                <a:spcPts val="0"/>
              </a:spcAft>
              <a:buFont typeface="Wingdings" panose="05000000000000000000" pitchFamily="2" charset="2"/>
              <a:buChar char="§"/>
            </a:pPr>
            <a:r>
              <a:rPr lang="fr-FR" sz="1000" dirty="0"/>
              <a:t> la forme affirmative;</a:t>
            </a:r>
          </a:p>
          <a:p>
            <a:pPr marL="442913" lvl="3" indent="-171450">
              <a:spcAft>
                <a:spcPts val="0"/>
              </a:spcAft>
              <a:buFont typeface="Wingdings" panose="05000000000000000000" pitchFamily="2" charset="2"/>
              <a:buChar char="§"/>
            </a:pPr>
            <a:r>
              <a:rPr lang="fr-FR" sz="1000" dirty="0"/>
              <a:t> l’ordre naturel (sujet-verbe-complément)</a:t>
            </a:r>
          </a:p>
          <a:p>
            <a:pPr marL="171450" lvl="1" indent="-171450">
              <a:buFont typeface="Wingdings" panose="05000000000000000000" pitchFamily="2" charset="2"/>
              <a:buChar char="§"/>
            </a:pPr>
            <a:r>
              <a:rPr lang="fr-FR" sz="1000" dirty="0"/>
              <a:t>Est-ce que j’ai adopté un ton approprié à mon destinataire ?</a:t>
            </a:r>
          </a:p>
          <a:p>
            <a:pPr marL="171450" lvl="1" indent="-171450">
              <a:buFont typeface="Wingdings" panose="05000000000000000000" pitchFamily="2" charset="2"/>
              <a:buChar char="§"/>
            </a:pPr>
            <a:r>
              <a:rPr lang="fr-FR" sz="1000" dirty="0"/>
              <a:t>Est-ce que je me suis adressé directement à mon destinataire </a:t>
            </a:r>
            <a:br>
              <a:rPr lang="fr-FR" sz="1000" dirty="0"/>
            </a:br>
            <a:r>
              <a:rPr lang="fr-FR" sz="1000" dirty="0"/>
              <a:t>ou à mon public cible en employant les pronoms «tu» ou «vous» ?</a:t>
            </a:r>
          </a:p>
          <a:p>
            <a:pPr marL="171450" lvl="1" indent="-171450">
              <a:buFont typeface="Wingdings" panose="05000000000000000000" pitchFamily="2" charset="2"/>
              <a:buChar char="§"/>
            </a:pPr>
            <a:r>
              <a:rPr lang="fr-FR" sz="1000" dirty="0"/>
              <a:t>Est-ce que j’ai exprimé une seule idée principale dans</a:t>
            </a:r>
            <a:br>
              <a:rPr lang="fr-FR" sz="1000" dirty="0"/>
            </a:br>
            <a:r>
              <a:rPr lang="fr-FR" sz="1000" dirty="0"/>
              <a:t>chaque paragraphe de mon texte ?</a:t>
            </a:r>
          </a:p>
          <a:p>
            <a:pPr marL="171450" lvl="1" indent="-171450">
              <a:buFont typeface="Wingdings" panose="05000000000000000000" pitchFamily="2" charset="2"/>
              <a:buChar char="§"/>
            </a:pPr>
            <a:r>
              <a:rPr lang="fr-FR" sz="1000" dirty="0"/>
              <a:t>Est-ce j’ai expliqué et illustré l’idée principale de chaque</a:t>
            </a:r>
            <a:br>
              <a:rPr lang="fr-FR" sz="1000" dirty="0"/>
            </a:br>
            <a:r>
              <a:rPr lang="fr-FR" sz="1000" dirty="0"/>
              <a:t>paragraphe ?</a:t>
            </a:r>
          </a:p>
          <a:p>
            <a:pPr marL="171450" lvl="1" indent="-171450">
              <a:buFont typeface="Wingdings" panose="05000000000000000000" pitchFamily="2" charset="2"/>
              <a:buChar char="§"/>
            </a:pPr>
            <a:r>
              <a:rPr lang="fr-FR" sz="1000" dirty="0"/>
              <a:t>Est-ce que j’ai employé des mots de transition qui aideront</a:t>
            </a:r>
            <a:br>
              <a:rPr lang="fr-FR" sz="1000" dirty="0"/>
            </a:br>
            <a:r>
              <a:rPr lang="fr-FR" sz="1000" dirty="0"/>
              <a:t>le lecteur à suivre la progression des idées ?</a:t>
            </a:r>
          </a:p>
          <a:p>
            <a:pPr lvl="1">
              <a:buNone/>
            </a:pPr>
            <a:r>
              <a:rPr lang="fr-FR" sz="1200" dirty="0"/>
              <a:t>La relecture de la structure de la phrase et du texte</a:t>
            </a:r>
          </a:p>
          <a:p>
            <a:pPr marL="171450" lvl="1" indent="-171450">
              <a:buFont typeface="Wingdings" panose="05000000000000000000" pitchFamily="2" charset="2"/>
              <a:buChar char="§"/>
            </a:pPr>
            <a:r>
              <a:rPr lang="fr-FR" sz="1000" dirty="0"/>
              <a:t>Est-ce que j’ai rédigé des phrases courtes (15 mots environ) ?</a:t>
            </a:r>
          </a:p>
          <a:p>
            <a:pPr marL="171450" lvl="1" indent="-171450">
              <a:buFont typeface="Wingdings" panose="05000000000000000000" pitchFamily="2" charset="2"/>
              <a:buChar char="§"/>
            </a:pPr>
            <a:r>
              <a:rPr lang="fr-FR" sz="1000" dirty="0"/>
              <a:t>Est-ce que j’ai employé un verbe conjugué dans chaque phrase et dans chaque proposition (portion de phrase) ?</a:t>
            </a:r>
          </a:p>
          <a:p>
            <a:pPr marL="171450" lvl="1" indent="-171450">
              <a:buFont typeface="Wingdings" panose="05000000000000000000" pitchFamily="2" charset="2"/>
              <a:buChar char="§"/>
            </a:pPr>
            <a:r>
              <a:rPr lang="fr-FR" sz="1000" dirty="0"/>
              <a:t>Est-ce que j’ai véhiculé un seul message dans chaque portion de phrase ?</a:t>
            </a:r>
          </a:p>
          <a:p>
            <a:pPr marL="171450" lvl="1" indent="-171450">
              <a:buFont typeface="Wingdings" panose="05000000000000000000" pitchFamily="2" charset="2"/>
              <a:buChar char="§"/>
            </a:pPr>
            <a:r>
              <a:rPr lang="fr-FR" sz="1000" dirty="0"/>
              <a:t>Est-ce que j’ai placé le verbe près du sujet et des compléments ?</a:t>
            </a:r>
          </a:p>
          <a:p>
            <a:pPr marL="171450" lvl="1" indent="-171450">
              <a:buFont typeface="Wingdings" panose="05000000000000000000" pitchFamily="2" charset="2"/>
              <a:buChar char="§"/>
            </a:pPr>
            <a:r>
              <a:rPr lang="fr-FR" sz="1000" dirty="0"/>
              <a:t>Est-ce que j’ai rapproché le pronom relatif (qui, que, quoi, dont, où) du mot qu’il remplace ?</a:t>
            </a:r>
          </a:p>
          <a:p>
            <a:pPr marL="171450" lvl="1" indent="-171450">
              <a:buFont typeface="Wingdings" panose="05000000000000000000" pitchFamily="2" charset="2"/>
              <a:buChar char="§"/>
            </a:pPr>
            <a:r>
              <a:rPr lang="fr-FR" sz="1000" dirty="0"/>
              <a:t>Est-ce que j’ai employé, par souci de symétrie, certains mots dans la phrase et entre les phrases (d’abord… ensuite, premièrement… deuxièmement) ?</a:t>
            </a:r>
          </a:p>
          <a:p>
            <a:pPr marL="171450" lvl="1" indent="-171450">
              <a:buFont typeface="Wingdings" panose="05000000000000000000" pitchFamily="2" charset="2"/>
              <a:buChar char="§"/>
            </a:pPr>
            <a:r>
              <a:rPr lang="fr-FR" sz="1000" dirty="0"/>
              <a:t>Dans la mesure du possible, est-ce que j’ai substitué aux propositions subordonnées, un nom, un participe passé, un</a:t>
            </a:r>
            <a:br>
              <a:rPr lang="fr-FR" sz="1000" dirty="0"/>
            </a:br>
            <a:r>
              <a:rPr lang="fr-FR" sz="1000" dirty="0"/>
              <a:t>infinitif ou un adjectif ?</a:t>
            </a:r>
          </a:p>
          <a:p>
            <a:pPr marL="171450" lvl="1" indent="-171450">
              <a:buFont typeface="Wingdings" panose="05000000000000000000" pitchFamily="2" charset="2"/>
              <a:buChar char="§"/>
            </a:pPr>
            <a:r>
              <a:rPr lang="fr-FR" sz="1000" dirty="0"/>
              <a:t>Est-ce que j’ai révisé la ponctuation de mon texte ?</a:t>
            </a:r>
            <a:br>
              <a:rPr lang="fr-FR" sz="1000" dirty="0"/>
            </a:br>
            <a:endParaRPr lang="fr-FR" sz="1000" dirty="0"/>
          </a:p>
        </p:txBody>
      </p:sp>
    </p:spTree>
    <p:extLst>
      <p:ext uri="{BB962C8B-B14F-4D97-AF65-F5344CB8AC3E}">
        <p14:creationId xmlns:p14="http://schemas.microsoft.com/office/powerpoint/2010/main" val="55936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5926E4-F72C-089C-B22C-00A60E5550DF}"/>
              </a:ext>
            </a:extLst>
          </p:cNvPr>
          <p:cNvSpPr>
            <a:spLocks noGrp="1"/>
          </p:cNvSpPr>
          <p:nvPr>
            <p:ph type="title"/>
          </p:nvPr>
        </p:nvSpPr>
        <p:spPr/>
        <p:txBody>
          <a:bodyPr/>
          <a:lstStyle/>
          <a:p>
            <a:r>
              <a:rPr lang="fr-FR" sz="2000" dirty="0">
                <a:latin typeface="Helvetica 55 Roman" panose="02000503040000020004" pitchFamily="2" charset="0"/>
              </a:rPr>
              <a:t>Pour un style CLAIR et SIMPLE</a:t>
            </a:r>
            <a:br>
              <a:rPr lang="fr-FR" sz="2000" dirty="0">
                <a:latin typeface="Helvetica 55 Roman" panose="02000503040000020004" pitchFamily="2" charset="0"/>
              </a:rPr>
            </a:br>
            <a:r>
              <a:rPr lang="fr-FR" sz="2000" dirty="0">
                <a:latin typeface="Helvetica 55 Roman" panose="02000503040000020004" pitchFamily="2" charset="0"/>
              </a:rPr>
              <a:t>Liste de contrôle 2</a:t>
            </a:r>
            <a:endParaRPr lang="fr-FR" dirty="0"/>
          </a:p>
        </p:txBody>
      </p:sp>
      <p:sp>
        <p:nvSpPr>
          <p:cNvPr id="3" name="Espace réservé du contenu 2">
            <a:extLst>
              <a:ext uri="{FF2B5EF4-FFF2-40B4-BE49-F238E27FC236}">
                <a16:creationId xmlns:a16="http://schemas.microsoft.com/office/drawing/2014/main" id="{F89C2057-ADA2-2B55-F8C5-2A8AA543DADB}"/>
              </a:ext>
            </a:extLst>
          </p:cNvPr>
          <p:cNvSpPr>
            <a:spLocks noGrp="1"/>
          </p:cNvSpPr>
          <p:nvPr>
            <p:ph idx="1"/>
          </p:nvPr>
        </p:nvSpPr>
        <p:spPr>
          <a:xfrm>
            <a:off x="1025675" y="987425"/>
            <a:ext cx="7650781" cy="3598664"/>
          </a:xfrm>
          <a:solidFill>
            <a:schemeClr val="bg1"/>
          </a:solidFill>
        </p:spPr>
        <p:txBody>
          <a:bodyPr numCol="2"/>
          <a:lstStyle/>
          <a:p>
            <a:pPr lvl="1">
              <a:buNone/>
            </a:pPr>
            <a:r>
              <a:rPr lang="fr-FR" dirty="0"/>
              <a:t>La relecture de la structure de la </a:t>
            </a:r>
            <a:br>
              <a:rPr lang="fr-FR" dirty="0"/>
            </a:br>
            <a:r>
              <a:rPr lang="fr-FR" dirty="0"/>
              <a:t>phrase et du texte</a:t>
            </a:r>
          </a:p>
          <a:p>
            <a:pPr marL="171450" lvl="1" indent="-171450">
              <a:buFont typeface="Wingdings" panose="05000000000000000000" pitchFamily="2" charset="2"/>
              <a:buChar char="§"/>
            </a:pPr>
            <a:r>
              <a:rPr lang="fr-FR" sz="1100" dirty="0"/>
              <a:t>Est-ce que j’ai rédigé des phrases courtes (15 mots environ) ?</a:t>
            </a:r>
          </a:p>
          <a:p>
            <a:pPr marL="171450" lvl="1" indent="-171450">
              <a:buFont typeface="Wingdings" panose="05000000000000000000" pitchFamily="2" charset="2"/>
              <a:buChar char="§"/>
            </a:pPr>
            <a:r>
              <a:rPr lang="fr-FR" sz="1100" dirty="0"/>
              <a:t>Est-ce que j’ai employé un verbe conjugué dans chaque phrase et dans chaque proposition (portion de phrase) ?</a:t>
            </a:r>
          </a:p>
          <a:p>
            <a:pPr marL="171450" lvl="1" indent="-171450">
              <a:buFont typeface="Wingdings" panose="05000000000000000000" pitchFamily="2" charset="2"/>
              <a:buChar char="§"/>
            </a:pPr>
            <a:r>
              <a:rPr lang="fr-FR" sz="1100" dirty="0"/>
              <a:t>Est-ce que j’ai véhiculé un seul message dans chaque portion de phrase ?</a:t>
            </a:r>
          </a:p>
          <a:p>
            <a:pPr marL="171450" lvl="1" indent="-171450">
              <a:buFont typeface="Wingdings" panose="05000000000000000000" pitchFamily="2" charset="2"/>
              <a:buChar char="§"/>
            </a:pPr>
            <a:r>
              <a:rPr lang="fr-FR" sz="1100" dirty="0"/>
              <a:t>Est-ce que j’ai placé le verbe près du sujet et des</a:t>
            </a:r>
            <a:br>
              <a:rPr lang="fr-FR" sz="1100" dirty="0"/>
            </a:br>
            <a:r>
              <a:rPr lang="fr-FR" sz="1100" dirty="0"/>
              <a:t>compléments ?</a:t>
            </a:r>
          </a:p>
          <a:p>
            <a:pPr marL="171450" lvl="1" indent="-171450">
              <a:buFont typeface="Wingdings" panose="05000000000000000000" pitchFamily="2" charset="2"/>
              <a:buChar char="§"/>
            </a:pPr>
            <a:r>
              <a:rPr lang="fr-FR" sz="1100" dirty="0"/>
              <a:t>Est-ce que j’ai rapproché le pronom relatif (qui, que, quoi, dont, où) du mot qu’il remplace ?</a:t>
            </a:r>
          </a:p>
          <a:p>
            <a:pPr marL="171450" lvl="1" indent="-171450">
              <a:buFont typeface="Wingdings" panose="05000000000000000000" pitchFamily="2" charset="2"/>
              <a:buChar char="§"/>
            </a:pPr>
            <a:r>
              <a:rPr lang="fr-FR" sz="1100" dirty="0"/>
              <a:t>Est-ce que j’ai employé, par souci de symétrie, certains mots dans la phrase et entre les phrases (d’abord… ensuite, premièrement… deuxièmement) ?</a:t>
            </a:r>
          </a:p>
          <a:p>
            <a:pPr marL="171450" lvl="1" indent="-171450">
              <a:buFont typeface="Wingdings" panose="05000000000000000000" pitchFamily="2" charset="2"/>
              <a:buChar char="§"/>
            </a:pPr>
            <a:r>
              <a:rPr lang="fr-FR" sz="1100" dirty="0"/>
              <a:t>Dans la mesure du possible, est-ce que j’ai substitué aux propositions subordonnées, un nom, un participe passé, un infinitif ou un adjectif ?</a:t>
            </a:r>
          </a:p>
          <a:p>
            <a:pPr marL="171450" lvl="1" indent="-171450">
              <a:buFont typeface="Wingdings" panose="05000000000000000000" pitchFamily="2" charset="2"/>
              <a:buChar char="§"/>
            </a:pPr>
            <a:r>
              <a:rPr lang="fr-FR" sz="1100" dirty="0"/>
              <a:t>Est-ce que j’ai révisé la ponctuation de mon texte ?</a:t>
            </a:r>
          </a:p>
          <a:p>
            <a:pPr lvl="1">
              <a:buNone/>
            </a:pPr>
            <a:endParaRPr lang="fr-FR" sz="1100" dirty="0"/>
          </a:p>
          <a:p>
            <a:pPr lvl="1">
              <a:buNone/>
            </a:pPr>
            <a:endParaRPr lang="fr-FR" sz="1100" dirty="0"/>
          </a:p>
          <a:p>
            <a:pPr lvl="1">
              <a:buNone/>
            </a:pPr>
            <a:endParaRPr lang="fr-FR" sz="1100" dirty="0"/>
          </a:p>
          <a:p>
            <a:pPr lvl="1">
              <a:buNone/>
            </a:pPr>
            <a:r>
              <a:rPr lang="fr-FR" dirty="0"/>
              <a:t>La relecture de mots</a:t>
            </a:r>
          </a:p>
          <a:p>
            <a:pPr marL="285750" lvl="1" indent="-285750">
              <a:buFont typeface="Wingdings" panose="05000000000000000000" pitchFamily="2" charset="2"/>
              <a:buChar char="§"/>
            </a:pPr>
            <a:r>
              <a:rPr lang="fr-FR" sz="1100" dirty="0"/>
              <a:t>Est-ce que j’ai choisi des mots en fonction des capacités de lecture et des connaissances qu’a mon destinataire du sujet ?</a:t>
            </a:r>
          </a:p>
          <a:p>
            <a:pPr marL="285750" lvl="1" indent="-285750">
              <a:buFont typeface="Wingdings" panose="05000000000000000000" pitchFamily="2" charset="2"/>
              <a:buChar char="§"/>
            </a:pPr>
            <a:r>
              <a:rPr lang="fr-FR" sz="1100" dirty="0"/>
              <a:t>Si mon texte s’adresse au grand public, l’ai-je dépouillé des termes qui font partie de mon jargon professionnel ?</a:t>
            </a:r>
          </a:p>
          <a:p>
            <a:pPr marL="285750" lvl="1" indent="-285750">
              <a:buFont typeface="Wingdings" panose="05000000000000000000" pitchFamily="2" charset="2"/>
              <a:buChar char="§"/>
            </a:pPr>
            <a:r>
              <a:rPr lang="fr-FR" sz="1100" dirty="0"/>
              <a:t>Dans le texte, est-ce que j’ai répété les mots clés (ceux que je désire voir retenus) ?</a:t>
            </a:r>
          </a:p>
          <a:p>
            <a:pPr marL="285750" lvl="1" indent="-285750">
              <a:buFont typeface="Wingdings" panose="05000000000000000000" pitchFamily="2" charset="2"/>
              <a:buChar char="§"/>
            </a:pPr>
            <a:r>
              <a:rPr lang="fr-FR" sz="1100" dirty="0"/>
              <a:t>Dès que j’ai employé des abréviations, est-ce que je les ai expliquées ?</a:t>
            </a:r>
          </a:p>
          <a:p>
            <a:pPr marL="285750" lvl="1" indent="-285750">
              <a:buFont typeface="Wingdings" panose="05000000000000000000" pitchFamily="2" charset="2"/>
              <a:buChar char="§"/>
            </a:pPr>
            <a:r>
              <a:rPr lang="fr-FR" sz="1100" dirty="0"/>
              <a:t>Est-ce que j’ai abusé des participes présents ?</a:t>
            </a:r>
          </a:p>
          <a:p>
            <a:pPr marL="285750" lvl="1" indent="-285750">
              <a:buFont typeface="Wingdings" panose="05000000000000000000" pitchFamily="2" charset="2"/>
              <a:buChar char="§"/>
            </a:pPr>
            <a:r>
              <a:rPr lang="fr-FR" sz="1100" dirty="0"/>
              <a:t>Est-ce que j’ai éliminé les répétitions et les mots inutiles de mon texte ?</a:t>
            </a:r>
          </a:p>
          <a:p>
            <a:pPr marL="285750" lvl="1" indent="-285750">
              <a:buFont typeface="Wingdings" panose="05000000000000000000" pitchFamily="2" charset="2"/>
              <a:buChar char="§"/>
            </a:pPr>
            <a:r>
              <a:rPr lang="fr-FR" sz="1100" dirty="0"/>
              <a:t>Dans la mesure du possible, est-ce que j’ai donné une tournure concrète à mes phrases en préférant le verbe au nom ?</a:t>
            </a:r>
          </a:p>
          <a:p>
            <a:pPr marL="285750" lvl="1" indent="-285750">
              <a:buFont typeface="Wingdings" panose="05000000000000000000" pitchFamily="2" charset="2"/>
              <a:buChar char="§"/>
            </a:pPr>
            <a:r>
              <a:rPr lang="fr-FR" sz="1100" dirty="0"/>
              <a:t>Est-ce que j’ai révisé l’orthographe de mon texte ?</a:t>
            </a:r>
            <a:br>
              <a:rPr lang="fr-FR" sz="1100" dirty="0"/>
            </a:br>
            <a:endParaRPr lang="fr-FR" sz="1100" dirty="0"/>
          </a:p>
        </p:txBody>
      </p:sp>
    </p:spTree>
    <p:extLst>
      <p:ext uri="{BB962C8B-B14F-4D97-AF65-F5344CB8AC3E}">
        <p14:creationId xmlns:p14="http://schemas.microsoft.com/office/powerpoint/2010/main" val="2288221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5926E4-F72C-089C-B22C-00A60E5550DF}"/>
              </a:ext>
            </a:extLst>
          </p:cNvPr>
          <p:cNvSpPr>
            <a:spLocks noGrp="1"/>
          </p:cNvSpPr>
          <p:nvPr>
            <p:ph type="title"/>
          </p:nvPr>
        </p:nvSpPr>
        <p:spPr/>
        <p:txBody>
          <a:bodyPr/>
          <a:lstStyle/>
          <a:p>
            <a:r>
              <a:rPr lang="fr-FR" sz="2000" dirty="0">
                <a:latin typeface="Helvetica 55 Roman" panose="02000503040000020004" pitchFamily="2" charset="0"/>
              </a:rPr>
              <a:t>Pour un style CLAIR et SIMPLE</a:t>
            </a:r>
            <a:br>
              <a:rPr lang="fr-FR" sz="2000" dirty="0">
                <a:latin typeface="Helvetica 55 Roman" panose="02000503040000020004" pitchFamily="2" charset="0"/>
              </a:rPr>
            </a:br>
            <a:r>
              <a:rPr lang="fr-FR" sz="2000" dirty="0">
                <a:latin typeface="Helvetica 55 Roman" panose="02000503040000020004" pitchFamily="2" charset="0"/>
              </a:rPr>
              <a:t>Liste de contrôle 2</a:t>
            </a:r>
            <a:endParaRPr lang="fr-FR" dirty="0"/>
          </a:p>
        </p:txBody>
      </p:sp>
      <p:sp>
        <p:nvSpPr>
          <p:cNvPr id="3" name="Espace réservé du contenu 2">
            <a:extLst>
              <a:ext uri="{FF2B5EF4-FFF2-40B4-BE49-F238E27FC236}">
                <a16:creationId xmlns:a16="http://schemas.microsoft.com/office/drawing/2014/main" id="{F89C2057-ADA2-2B55-F8C5-2A8AA543DADB}"/>
              </a:ext>
            </a:extLst>
          </p:cNvPr>
          <p:cNvSpPr>
            <a:spLocks noGrp="1"/>
          </p:cNvSpPr>
          <p:nvPr>
            <p:ph idx="1"/>
          </p:nvPr>
        </p:nvSpPr>
        <p:spPr>
          <a:xfrm>
            <a:off x="1042989" y="1277342"/>
            <a:ext cx="7058025" cy="1942480"/>
          </a:xfrm>
          <a:solidFill>
            <a:schemeClr val="bg1"/>
          </a:solidFill>
        </p:spPr>
        <p:txBody>
          <a:bodyPr numCol="2"/>
          <a:lstStyle/>
          <a:p>
            <a:pPr lvl="1">
              <a:buNone/>
            </a:pPr>
            <a:r>
              <a:rPr lang="fr-FR" sz="1800" dirty="0"/>
              <a:t>L’édition : présentation visuelle</a:t>
            </a:r>
          </a:p>
          <a:p>
            <a:pPr marL="171450" lvl="1" indent="-171450">
              <a:buFont typeface="Wingdings" panose="05000000000000000000" pitchFamily="2" charset="2"/>
              <a:buChar char="§"/>
            </a:pPr>
            <a:r>
              <a:rPr lang="fr-FR" sz="1200" dirty="0"/>
              <a:t>Dans la présentation visuelle de mon document, est-ce que j’ai révisé :</a:t>
            </a:r>
          </a:p>
          <a:p>
            <a:pPr marL="442913" lvl="3" indent="-171450">
              <a:spcAft>
                <a:spcPts val="0"/>
              </a:spcAft>
              <a:buFont typeface="Wingdings" panose="05000000000000000000" pitchFamily="2" charset="2"/>
              <a:buChar char="§"/>
            </a:pPr>
            <a:r>
              <a:rPr lang="fr-FR" sz="1200" dirty="0"/>
              <a:t>la disposition des titres et des sous-titres ;</a:t>
            </a:r>
          </a:p>
          <a:p>
            <a:pPr marL="442913" lvl="3" indent="-171450">
              <a:spcAft>
                <a:spcPts val="0"/>
              </a:spcAft>
              <a:buFont typeface="Wingdings" panose="05000000000000000000" pitchFamily="2" charset="2"/>
              <a:buChar char="§"/>
            </a:pPr>
            <a:r>
              <a:rPr lang="fr-FR" sz="1200" dirty="0"/>
              <a:t>la disposition du texte;</a:t>
            </a:r>
          </a:p>
          <a:p>
            <a:pPr marL="442913" lvl="3" indent="-171450">
              <a:spcAft>
                <a:spcPts val="0"/>
              </a:spcAft>
              <a:buFont typeface="Wingdings" panose="05000000000000000000" pitchFamily="2" charset="2"/>
              <a:buChar char="§"/>
            </a:pPr>
            <a:r>
              <a:rPr lang="fr-FR" sz="1200" dirty="0"/>
              <a:t>les marges;</a:t>
            </a:r>
          </a:p>
          <a:p>
            <a:pPr marL="442913" lvl="3" indent="-171450">
              <a:spcAft>
                <a:spcPts val="0"/>
              </a:spcAft>
              <a:buFont typeface="Wingdings" panose="05000000000000000000" pitchFamily="2" charset="2"/>
              <a:buChar char="§"/>
            </a:pPr>
            <a:r>
              <a:rPr lang="fr-FR" sz="1200" dirty="0"/>
              <a:t>la mise en relief de certaines informations;</a:t>
            </a:r>
          </a:p>
          <a:p>
            <a:pPr marL="442913" lvl="3" indent="-171450">
              <a:spcAft>
                <a:spcPts val="0"/>
              </a:spcAft>
              <a:buFont typeface="Wingdings" panose="05000000000000000000" pitchFamily="2" charset="2"/>
              <a:buChar char="§"/>
            </a:pPr>
            <a:r>
              <a:rPr lang="fr-FR" sz="1200" dirty="0"/>
              <a:t>le choix de l’encre et du papier;</a:t>
            </a:r>
          </a:p>
          <a:p>
            <a:pPr marL="442913" lvl="3" indent="-171450">
              <a:spcAft>
                <a:spcPts val="0"/>
              </a:spcAft>
              <a:buFont typeface="Wingdings" panose="05000000000000000000" pitchFamily="2" charset="2"/>
              <a:buChar char="§"/>
            </a:pPr>
            <a:r>
              <a:rPr lang="fr-FR" sz="1200" dirty="0"/>
              <a:t>les graphiques et les illustrations;</a:t>
            </a:r>
          </a:p>
          <a:p>
            <a:pPr marL="442913" lvl="3" indent="-171450">
              <a:spcAft>
                <a:spcPts val="0"/>
              </a:spcAft>
              <a:buFont typeface="Wingdings" panose="05000000000000000000" pitchFamily="2" charset="2"/>
              <a:buChar char="§"/>
            </a:pPr>
            <a:r>
              <a:rPr lang="fr-FR" sz="1200" dirty="0"/>
              <a:t>la table des matières;</a:t>
            </a:r>
          </a:p>
          <a:p>
            <a:pPr marL="442913" lvl="3" indent="-171450">
              <a:spcAft>
                <a:spcPts val="0"/>
              </a:spcAft>
              <a:buFont typeface="Wingdings" panose="05000000000000000000" pitchFamily="2" charset="2"/>
              <a:buChar char="§"/>
            </a:pPr>
            <a:r>
              <a:rPr lang="fr-FR" sz="1200" dirty="0"/>
              <a:t>le choix des caractères</a:t>
            </a:r>
          </a:p>
          <a:p>
            <a:pPr lvl="3" indent="0">
              <a:spcAft>
                <a:spcPts val="0"/>
              </a:spcAft>
              <a:buNone/>
            </a:pPr>
            <a:endParaRPr lang="fr-FR" sz="1200" dirty="0"/>
          </a:p>
          <a:p>
            <a:pPr lvl="3" indent="0">
              <a:spcAft>
                <a:spcPts val="0"/>
              </a:spcAft>
              <a:buNone/>
            </a:pPr>
            <a:r>
              <a:rPr lang="fr-FR" dirty="0"/>
              <a:t>L’évaluation : les essais pratiques</a:t>
            </a:r>
          </a:p>
          <a:p>
            <a:pPr marL="442913" lvl="3" indent="-171450">
              <a:spcAft>
                <a:spcPts val="0"/>
              </a:spcAft>
              <a:buFont typeface="Wingdings" panose="05000000000000000000" pitchFamily="2" charset="2"/>
              <a:buChar char="§"/>
            </a:pPr>
            <a:r>
              <a:rPr lang="fr-FR" sz="1200" dirty="0"/>
              <a:t>Est-ce que j’ai choisi quelques lecteurs témoins dans mon public cible ?</a:t>
            </a:r>
          </a:p>
          <a:p>
            <a:pPr marL="442913" lvl="3" indent="-171450">
              <a:spcAft>
                <a:spcPts val="0"/>
              </a:spcAft>
              <a:buFont typeface="Wingdings" panose="05000000000000000000" pitchFamily="2" charset="2"/>
              <a:buChar char="§"/>
            </a:pPr>
            <a:r>
              <a:rPr lang="fr-FR" sz="1200" dirty="0"/>
              <a:t>Est-ce que j’ai déterminé des paramètres d’évaluation ?</a:t>
            </a:r>
          </a:p>
          <a:p>
            <a:pPr marL="442913" lvl="3" indent="-171450">
              <a:spcAft>
                <a:spcPts val="0"/>
              </a:spcAft>
              <a:buFont typeface="Wingdings" panose="05000000000000000000" pitchFamily="2" charset="2"/>
              <a:buChar char="§"/>
            </a:pPr>
            <a:r>
              <a:rPr lang="fr-FR" sz="1200" dirty="0"/>
              <a:t>Est-ce que j’ai compilé les commentaires de mes lecteurs témoins ?</a:t>
            </a:r>
          </a:p>
          <a:p>
            <a:pPr marL="442913" lvl="3" indent="-171450">
              <a:spcAft>
                <a:spcPts val="0"/>
              </a:spcAft>
              <a:buFont typeface="Wingdings" panose="05000000000000000000" pitchFamily="2" charset="2"/>
              <a:buChar char="§"/>
            </a:pPr>
            <a:r>
              <a:rPr lang="fr-FR" sz="1200" dirty="0"/>
              <a:t>Dans la réécriture, est-ce que j’ai tenu compte des commentaires reçus ?</a:t>
            </a:r>
            <a:br>
              <a:rPr lang="fr-FR" sz="1200" dirty="0"/>
            </a:br>
            <a:endParaRPr lang="fr-FR" sz="1200" dirty="0"/>
          </a:p>
          <a:p>
            <a:pPr lvl="1"/>
            <a:endParaRPr lang="fr-FR" sz="1100" dirty="0"/>
          </a:p>
        </p:txBody>
      </p:sp>
    </p:spTree>
    <p:extLst>
      <p:ext uri="{BB962C8B-B14F-4D97-AF65-F5344CB8AC3E}">
        <p14:creationId xmlns:p14="http://schemas.microsoft.com/office/powerpoint/2010/main" val="4017478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langage clair et simple</a:t>
            </a:r>
          </a:p>
        </p:txBody>
      </p:sp>
      <p:pic>
        <p:nvPicPr>
          <p:cNvPr id="5" name="Image 4">
            <a:extLst>
              <a:ext uri="{FF2B5EF4-FFF2-40B4-BE49-F238E27FC236}">
                <a16:creationId xmlns:a16="http://schemas.microsoft.com/office/drawing/2014/main" id="{E234B7F3-080B-6CE1-2071-24B7853F00E9}"/>
              </a:ext>
            </a:extLst>
          </p:cNvPr>
          <p:cNvPicPr>
            <a:picLocks noChangeAspect="1"/>
          </p:cNvPicPr>
          <p:nvPr/>
        </p:nvPicPr>
        <p:blipFill>
          <a:blip r:embed="rId2"/>
          <a:stretch>
            <a:fillRect/>
          </a:stretch>
        </p:blipFill>
        <p:spPr>
          <a:xfrm>
            <a:off x="683568" y="595626"/>
            <a:ext cx="4863398" cy="2480180"/>
          </a:xfrm>
          <a:prstGeom prst="rect">
            <a:avLst/>
          </a:prstGeom>
        </p:spPr>
      </p:pic>
      <p:pic>
        <p:nvPicPr>
          <p:cNvPr id="8" name="Image 7">
            <a:extLst>
              <a:ext uri="{FF2B5EF4-FFF2-40B4-BE49-F238E27FC236}">
                <a16:creationId xmlns:a16="http://schemas.microsoft.com/office/drawing/2014/main" id="{B3D52688-8BE2-2270-1C57-1A178E6868F7}"/>
              </a:ext>
            </a:extLst>
          </p:cNvPr>
          <p:cNvPicPr>
            <a:picLocks noChangeAspect="1"/>
          </p:cNvPicPr>
          <p:nvPr/>
        </p:nvPicPr>
        <p:blipFill>
          <a:blip r:embed="rId3"/>
          <a:stretch>
            <a:fillRect/>
          </a:stretch>
        </p:blipFill>
        <p:spPr>
          <a:xfrm>
            <a:off x="4355976" y="2764368"/>
            <a:ext cx="4705977" cy="2239963"/>
          </a:xfrm>
          <a:prstGeom prst="rect">
            <a:avLst/>
          </a:prstGeom>
        </p:spPr>
      </p:pic>
    </p:spTree>
    <p:extLst>
      <p:ext uri="{BB962C8B-B14F-4D97-AF65-F5344CB8AC3E}">
        <p14:creationId xmlns:p14="http://schemas.microsoft.com/office/powerpoint/2010/main" val="3799173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langage clair et simple</a:t>
            </a:r>
          </a:p>
        </p:txBody>
      </p:sp>
      <p:pic>
        <p:nvPicPr>
          <p:cNvPr id="4" name="Image 3">
            <a:extLst>
              <a:ext uri="{FF2B5EF4-FFF2-40B4-BE49-F238E27FC236}">
                <a16:creationId xmlns:a16="http://schemas.microsoft.com/office/drawing/2014/main" id="{F099DCD2-E43C-A413-D6D4-C850FA1D9E36}"/>
              </a:ext>
            </a:extLst>
          </p:cNvPr>
          <p:cNvPicPr>
            <a:picLocks noChangeAspect="1"/>
          </p:cNvPicPr>
          <p:nvPr/>
        </p:nvPicPr>
        <p:blipFill>
          <a:blip r:embed="rId2"/>
          <a:stretch>
            <a:fillRect/>
          </a:stretch>
        </p:blipFill>
        <p:spPr>
          <a:xfrm>
            <a:off x="1042986" y="815528"/>
            <a:ext cx="3745727" cy="1756222"/>
          </a:xfrm>
          <a:prstGeom prst="rect">
            <a:avLst/>
          </a:prstGeom>
        </p:spPr>
      </p:pic>
      <p:pic>
        <p:nvPicPr>
          <p:cNvPr id="7" name="Image 6">
            <a:extLst>
              <a:ext uri="{FF2B5EF4-FFF2-40B4-BE49-F238E27FC236}">
                <a16:creationId xmlns:a16="http://schemas.microsoft.com/office/drawing/2014/main" id="{199EDEA2-8CF5-F327-90ED-C3B9AF2C0253}"/>
              </a:ext>
            </a:extLst>
          </p:cNvPr>
          <p:cNvPicPr>
            <a:picLocks noChangeAspect="1"/>
          </p:cNvPicPr>
          <p:nvPr/>
        </p:nvPicPr>
        <p:blipFill>
          <a:blip r:embed="rId3"/>
          <a:stretch>
            <a:fillRect/>
          </a:stretch>
        </p:blipFill>
        <p:spPr>
          <a:xfrm>
            <a:off x="4236711" y="2713583"/>
            <a:ext cx="4544078" cy="2162423"/>
          </a:xfrm>
          <a:prstGeom prst="rect">
            <a:avLst/>
          </a:prstGeom>
        </p:spPr>
      </p:pic>
    </p:spTree>
    <p:extLst>
      <p:ext uri="{BB962C8B-B14F-4D97-AF65-F5344CB8AC3E}">
        <p14:creationId xmlns:p14="http://schemas.microsoft.com/office/powerpoint/2010/main" val="3374754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langage clair et simple</a:t>
            </a:r>
          </a:p>
        </p:txBody>
      </p:sp>
      <p:sp>
        <p:nvSpPr>
          <p:cNvPr id="3" name="Espace réservé du contenu 2"/>
          <p:cNvSpPr>
            <a:spLocks noGrp="1"/>
          </p:cNvSpPr>
          <p:nvPr>
            <p:ph idx="1"/>
          </p:nvPr>
        </p:nvSpPr>
        <p:spPr>
          <a:xfrm>
            <a:off x="1056374" y="948853"/>
            <a:ext cx="7620082" cy="2915840"/>
          </a:xfrm>
        </p:spPr>
        <p:txBody>
          <a:bodyPr/>
          <a:lstStyle/>
          <a:p>
            <a:r>
              <a:rPr lang="fr-FR" dirty="0">
                <a:solidFill>
                  <a:schemeClr val="tx1"/>
                </a:solidFill>
              </a:rPr>
              <a:t>Expliquer, aussi simplement que possible :</a:t>
            </a:r>
          </a:p>
          <a:p>
            <a:r>
              <a:rPr lang="fr-FR" dirty="0">
                <a:solidFill>
                  <a:schemeClr val="tx1"/>
                </a:solidFill>
              </a:rPr>
              <a:t>« comment on fait du café avec une cafetière à piston ».</a:t>
            </a:r>
          </a:p>
          <a:p>
            <a:pPr marL="228600" indent="-228600">
              <a:buFont typeface="+mj-lt"/>
              <a:buAutoNum type="arabicPeriod"/>
            </a:pPr>
            <a:r>
              <a:rPr lang="fr-FR" sz="1000" dirty="0">
                <a:solidFill>
                  <a:schemeClr val="tx1"/>
                </a:solidFill>
              </a:rPr>
              <a:t>Mettez votre café moulu dans la cafetière à piston. Démontez la cafetière et au fond du récipient en verre, versez une cuillère (7 g) de café (mouture dite « moyenne/grosse ») par tasse.</a:t>
            </a:r>
          </a:p>
          <a:p>
            <a:pPr marL="228600" indent="-228600">
              <a:buFont typeface="+mj-lt"/>
              <a:buAutoNum type="arabicPeriod"/>
            </a:pPr>
            <a:r>
              <a:rPr lang="fr-FR" sz="1000" dirty="0">
                <a:solidFill>
                  <a:schemeClr val="tx1"/>
                </a:solidFill>
              </a:rPr>
              <a:t>Si vous utilisez un café avec une mouture grossière, vous allez boucher les trous de la grille du piston !</a:t>
            </a:r>
          </a:p>
          <a:p>
            <a:pPr marL="228600" indent="-228600">
              <a:buFont typeface="+mj-lt"/>
              <a:buAutoNum type="arabicPeriod"/>
            </a:pPr>
            <a:r>
              <a:rPr lang="fr-FR" sz="1000" dirty="0">
                <a:solidFill>
                  <a:schemeClr val="tx1"/>
                </a:solidFill>
              </a:rPr>
              <a:t>Si vous utilisez un café avec une mouture trop fine, le marc passera à travers la grille et vous aurez un faux café turc !</a:t>
            </a:r>
          </a:p>
          <a:p>
            <a:pPr marL="228600" indent="-228600">
              <a:buFont typeface="+mj-lt"/>
              <a:buAutoNum type="arabicPeriod"/>
            </a:pPr>
            <a:r>
              <a:rPr lang="fr-FR" sz="1000" dirty="0">
                <a:solidFill>
                  <a:schemeClr val="tx1"/>
                </a:solidFill>
              </a:rPr>
              <a:t>Versez de l'eau chaude sur le café. Faites bouillir de l'eau, puis versez environ 90 </a:t>
            </a:r>
            <a:r>
              <a:rPr lang="fr-FR" sz="1000" dirty="0" err="1">
                <a:solidFill>
                  <a:schemeClr val="tx1"/>
                </a:solidFill>
              </a:rPr>
              <a:t>mL</a:t>
            </a:r>
            <a:r>
              <a:rPr lang="fr-FR" sz="1000" dirty="0">
                <a:solidFill>
                  <a:schemeClr val="tx1"/>
                </a:solidFill>
              </a:rPr>
              <a:t> d'eau par tasse, remuez pendant quelques secondes le mélange, puis laissez infuser 3 à 4 minutes.</a:t>
            </a:r>
          </a:p>
          <a:p>
            <a:pPr marL="228600" indent="-228600">
              <a:buFont typeface="+mj-lt"/>
              <a:buAutoNum type="arabicPeriod"/>
            </a:pPr>
            <a:r>
              <a:rPr lang="fr-FR" sz="1000" dirty="0">
                <a:solidFill>
                  <a:schemeClr val="tx1"/>
                </a:solidFill>
              </a:rPr>
              <a:t>Insérez le piston dans le récipient. Insérez-le délicatement et bien droit avec son couvercle. Regardez si le café ne passe pas sur les côtés, ce qui serait signe que le café a une mouture trop fine.</a:t>
            </a:r>
          </a:p>
          <a:p>
            <a:pPr marL="228600" indent="-228600">
              <a:buFont typeface="+mj-lt"/>
              <a:buAutoNum type="arabicPeriod"/>
            </a:pPr>
            <a:r>
              <a:rPr lang="fr-FR" sz="1000" dirty="0">
                <a:solidFill>
                  <a:schemeClr val="tx1"/>
                </a:solidFill>
              </a:rPr>
              <a:t>Appuyez plus ou moins jusqu'au fond du récipient en verre. La pression à exercer est assez importante, et doit être lente et continue. Pour ne pas tout renverser, tenez de l'autre main le récipient en verre… sans vous bruler !</a:t>
            </a:r>
          </a:p>
          <a:p>
            <a:pPr marL="228600" indent="-228600">
              <a:buFont typeface="+mj-lt"/>
              <a:buAutoNum type="arabicPeriod"/>
            </a:pPr>
            <a:r>
              <a:rPr lang="fr-FR" sz="1000" dirty="0">
                <a:solidFill>
                  <a:schemeClr val="tx1"/>
                </a:solidFill>
              </a:rPr>
              <a:t>Remplissez vos tasses sans attendre. Libre à vous d'y rajouter du lait ou du sucre. La cafetière à piston est parfaite pour les grands crus. Nettoyez la cafetière avec un peu de liquide vaisselle.</a:t>
            </a:r>
          </a:p>
          <a:p>
            <a:pPr marL="228600" indent="-228600">
              <a:buFont typeface="+mj-lt"/>
              <a:buAutoNum type="arabicPeriod"/>
            </a:pPr>
            <a:r>
              <a:rPr lang="fr-FR" sz="1000" dirty="0">
                <a:solidFill>
                  <a:schemeClr val="tx1"/>
                </a:solidFill>
              </a:rPr>
              <a:t>Faites sécher séparément tous les éléments de la cafetière avant de procéder au réassemblage et au rangement.</a:t>
            </a:r>
          </a:p>
          <a:p>
            <a:endParaRPr lang="fr-FR" dirty="0">
              <a:solidFill>
                <a:schemeClr val="tx1"/>
              </a:solidFill>
            </a:endParaRPr>
          </a:p>
        </p:txBody>
      </p:sp>
    </p:spTree>
    <p:extLst>
      <p:ext uri="{BB962C8B-B14F-4D97-AF65-F5344CB8AC3E}">
        <p14:creationId xmlns:p14="http://schemas.microsoft.com/office/powerpoint/2010/main" val="583263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problème</a:t>
            </a:r>
          </a:p>
        </p:txBody>
      </p:sp>
      <p:pic>
        <p:nvPicPr>
          <p:cNvPr id="3075" name="Picture 3"/>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100000"/>
                    </a14:imgEffect>
                  </a14:imgLayer>
                </a14:imgProps>
              </a:ext>
              <a:ext uri="{28A0092B-C50C-407E-A947-70E740481C1C}">
                <a14:useLocalDpi xmlns:a14="http://schemas.microsoft.com/office/drawing/2010/main" val="0"/>
              </a:ext>
            </a:extLst>
          </a:blip>
          <a:srcRect t="27192"/>
          <a:stretch/>
        </p:blipFill>
        <p:spPr bwMode="auto">
          <a:xfrm>
            <a:off x="3347864" y="411510"/>
            <a:ext cx="3267075" cy="4334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space réservé du contenu 3"/>
          <p:cNvSpPr>
            <a:spLocks noGrp="1"/>
          </p:cNvSpPr>
          <p:nvPr>
            <p:ph idx="1"/>
          </p:nvPr>
        </p:nvSpPr>
        <p:spPr>
          <a:xfrm>
            <a:off x="3331659" y="411510"/>
            <a:ext cx="3760622" cy="2915840"/>
          </a:xfrm>
        </p:spPr>
        <p:txBody>
          <a:bodyPr/>
          <a:lstStyle/>
          <a:p>
            <a:r>
              <a:rPr lang="fr-FR" dirty="0">
                <a:solidFill>
                  <a:schemeClr val="tx1"/>
                </a:solidFill>
              </a:rPr>
              <a:t>Extrait d’un  texte administratif</a:t>
            </a:r>
          </a:p>
        </p:txBody>
      </p:sp>
    </p:spTree>
    <p:extLst>
      <p:ext uri="{BB962C8B-B14F-4D97-AF65-F5344CB8AC3E}">
        <p14:creationId xmlns:p14="http://schemas.microsoft.com/office/powerpoint/2010/main" val="62920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langage clair et simple</a:t>
            </a:r>
          </a:p>
        </p:txBody>
      </p:sp>
      <p:sp>
        <p:nvSpPr>
          <p:cNvPr id="3" name="Espace réservé du contenu 2"/>
          <p:cNvSpPr>
            <a:spLocks noGrp="1"/>
          </p:cNvSpPr>
          <p:nvPr>
            <p:ph idx="1"/>
          </p:nvPr>
        </p:nvSpPr>
        <p:spPr>
          <a:xfrm>
            <a:off x="1029601" y="672160"/>
            <a:ext cx="7620082" cy="2915840"/>
          </a:xfrm>
        </p:spPr>
        <p:txBody>
          <a:bodyPr numCol="2"/>
          <a:lstStyle/>
          <a:p>
            <a:r>
              <a:rPr lang="fr-FR" sz="1000" dirty="0">
                <a:solidFill>
                  <a:schemeClr val="tx1"/>
                </a:solidFill>
              </a:rPr>
              <a:t>Avant la rédaction</a:t>
            </a:r>
          </a:p>
          <a:p>
            <a:r>
              <a:rPr lang="fr-FR" sz="800" dirty="0">
                <a:solidFill>
                  <a:schemeClr val="tx1"/>
                </a:solidFill>
              </a:rPr>
              <a:t>1. Demandez-vous qui est votre lecteur</a:t>
            </a:r>
          </a:p>
          <a:p>
            <a:r>
              <a:rPr lang="fr-FR" sz="1000" dirty="0">
                <a:solidFill>
                  <a:schemeClr val="tx1"/>
                </a:solidFill>
              </a:rPr>
              <a:t>La rédaction</a:t>
            </a:r>
          </a:p>
          <a:p>
            <a:r>
              <a:rPr lang="fr-FR" sz="900" dirty="0">
                <a:solidFill>
                  <a:schemeClr val="tx1"/>
                </a:solidFill>
              </a:rPr>
              <a:t>Accrochez votre lecteur</a:t>
            </a:r>
          </a:p>
          <a:p>
            <a:r>
              <a:rPr lang="fr-FR" sz="800" dirty="0">
                <a:solidFill>
                  <a:schemeClr val="tx1"/>
                </a:solidFill>
              </a:rPr>
              <a:t>2. Adressez-vous directement à votre lecteur</a:t>
            </a:r>
          </a:p>
          <a:p>
            <a:r>
              <a:rPr lang="fr-FR" sz="800" dirty="0">
                <a:solidFill>
                  <a:schemeClr val="tx1"/>
                </a:solidFill>
              </a:rPr>
              <a:t>3. Adoptez le point de vue du lecteur, et non le vôtre</a:t>
            </a:r>
          </a:p>
          <a:p>
            <a:r>
              <a:rPr lang="fr-FR" sz="800" dirty="0">
                <a:solidFill>
                  <a:schemeClr val="tx1"/>
                </a:solidFill>
              </a:rPr>
              <a:t>4. Choisissez un titre évocateur pour le lecteur</a:t>
            </a:r>
          </a:p>
          <a:p>
            <a:r>
              <a:rPr lang="fr-FR" sz="800" dirty="0">
                <a:solidFill>
                  <a:schemeClr val="tx1"/>
                </a:solidFill>
              </a:rPr>
              <a:t>5. Formulez les conditions en fonction du lecteur</a:t>
            </a:r>
          </a:p>
          <a:p>
            <a:r>
              <a:rPr lang="fr-FR" sz="800" dirty="0">
                <a:solidFill>
                  <a:schemeClr val="tx1"/>
                </a:solidFill>
              </a:rPr>
              <a:t>6. Utilisez la forme interrogative</a:t>
            </a:r>
          </a:p>
          <a:p>
            <a:r>
              <a:rPr lang="fr-FR" sz="800" dirty="0">
                <a:solidFill>
                  <a:schemeClr val="tx1"/>
                </a:solidFill>
              </a:rPr>
              <a:t>7. Placez les mots importants au meilleur endroit</a:t>
            </a:r>
          </a:p>
          <a:p>
            <a:r>
              <a:rPr lang="fr-FR" sz="800" dirty="0">
                <a:solidFill>
                  <a:schemeClr val="tx1"/>
                </a:solidFill>
              </a:rPr>
              <a:t>8. Respectez le mécanisme de la lecture </a:t>
            </a:r>
          </a:p>
          <a:p>
            <a:r>
              <a:rPr lang="fr-FR" sz="800" dirty="0">
                <a:solidFill>
                  <a:schemeClr val="tx1"/>
                </a:solidFill>
              </a:rPr>
              <a:t>B. Choisissez bien vos morts</a:t>
            </a:r>
          </a:p>
          <a:p>
            <a:r>
              <a:rPr lang="fr-FR" sz="800" dirty="0">
                <a:solidFill>
                  <a:schemeClr val="tx1"/>
                </a:solidFill>
              </a:rPr>
              <a:t>9. Employez des mots courants</a:t>
            </a:r>
          </a:p>
          <a:p>
            <a:r>
              <a:rPr lang="fr-FR" sz="800" dirty="0">
                <a:solidFill>
                  <a:schemeClr val="tx1"/>
                </a:solidFill>
              </a:rPr>
              <a:t>10. Employez des mots concrets</a:t>
            </a:r>
          </a:p>
          <a:p>
            <a:r>
              <a:rPr lang="fr-FR" sz="800" dirty="0">
                <a:solidFill>
                  <a:schemeClr val="tx1"/>
                </a:solidFill>
              </a:rPr>
              <a:t>11. Employez toujours le même mot pour la même notion</a:t>
            </a:r>
          </a:p>
          <a:p>
            <a:r>
              <a:rPr lang="fr-FR" sz="800" dirty="0">
                <a:solidFill>
                  <a:schemeClr val="tx1"/>
                </a:solidFill>
              </a:rPr>
              <a:t>12. Sigles et abréviations: prudence!</a:t>
            </a:r>
          </a:p>
          <a:p>
            <a:r>
              <a:rPr lang="fr-FR" sz="900" dirty="0">
                <a:solidFill>
                  <a:schemeClr val="tx1"/>
                </a:solidFill>
              </a:rPr>
              <a:t>Construisez bien vos phrases</a:t>
            </a:r>
          </a:p>
          <a:p>
            <a:r>
              <a:rPr lang="fr-FR" sz="800" dirty="0">
                <a:solidFill>
                  <a:schemeClr val="tx1"/>
                </a:solidFill>
              </a:rPr>
              <a:t>13. Évitez les phrases trop longues</a:t>
            </a:r>
          </a:p>
          <a:p>
            <a:r>
              <a:rPr lang="fr-FR" sz="800" dirty="0">
                <a:solidFill>
                  <a:schemeClr val="tx1"/>
                </a:solidFill>
              </a:rPr>
              <a:t>14. Préférez une phrase affirmative à une phrase négative</a:t>
            </a:r>
          </a:p>
          <a:p>
            <a:r>
              <a:rPr lang="fr-FR" sz="800" dirty="0">
                <a:solidFill>
                  <a:schemeClr val="tx1"/>
                </a:solidFill>
              </a:rPr>
              <a:t>15. Employez de préférence une phrase active</a:t>
            </a:r>
          </a:p>
          <a:p>
            <a:r>
              <a:rPr lang="fr-FR" sz="800" dirty="0">
                <a:solidFill>
                  <a:schemeClr val="tx1"/>
                </a:solidFill>
              </a:rPr>
              <a:t>16. La formulation des exceptions : prudence!</a:t>
            </a:r>
          </a:p>
          <a:p>
            <a:r>
              <a:rPr lang="fr-FR" sz="800" dirty="0">
                <a:solidFill>
                  <a:schemeClr val="tx1"/>
                </a:solidFill>
              </a:rPr>
              <a:t>17. Du bon usage des prépositions</a:t>
            </a:r>
          </a:p>
          <a:p>
            <a:r>
              <a:rPr lang="fr-FR" sz="800" dirty="0">
                <a:solidFill>
                  <a:schemeClr val="tx1"/>
                </a:solidFill>
              </a:rPr>
              <a:t>18. Faires ressortir les liens de cause et d'opposition</a:t>
            </a:r>
          </a:p>
          <a:p>
            <a:r>
              <a:rPr lang="fr-FR" sz="900" dirty="0">
                <a:solidFill>
                  <a:schemeClr val="tx1"/>
                </a:solidFill>
              </a:rPr>
              <a:t>Faites ressortir la structure de votre texte</a:t>
            </a:r>
          </a:p>
          <a:p>
            <a:r>
              <a:rPr lang="fr-FR" sz="800" dirty="0">
                <a:solidFill>
                  <a:schemeClr val="tx1"/>
                </a:solidFill>
              </a:rPr>
              <a:t>19. Classez les idées selon la logique du lecteur</a:t>
            </a:r>
          </a:p>
          <a:p>
            <a:r>
              <a:rPr lang="fr-FR" sz="800" dirty="0">
                <a:solidFill>
                  <a:schemeClr val="tx1"/>
                </a:solidFill>
              </a:rPr>
              <a:t>20. Ajoutez des sous-titres</a:t>
            </a:r>
          </a:p>
          <a:p>
            <a:r>
              <a:rPr lang="fr-FR" sz="800" dirty="0">
                <a:solidFill>
                  <a:schemeClr val="tx1"/>
                </a:solidFill>
              </a:rPr>
              <a:t>21. Numérotez éventuellement les titres et les sous-titres de votre texte</a:t>
            </a:r>
          </a:p>
          <a:p>
            <a:r>
              <a:rPr lang="fr-FR" sz="800" dirty="0">
                <a:solidFill>
                  <a:schemeClr val="tx1"/>
                </a:solidFill>
              </a:rPr>
              <a:t>22. Aidez le lecteur par un exemple</a:t>
            </a:r>
          </a:p>
          <a:p>
            <a:r>
              <a:rPr lang="fr-FR" sz="800" dirty="0">
                <a:solidFill>
                  <a:schemeClr val="tx1"/>
                </a:solidFill>
              </a:rPr>
              <a:t>23. Si le texte concerne un changement, insistez sur ce qui est différent</a:t>
            </a:r>
          </a:p>
          <a:p>
            <a:r>
              <a:rPr lang="fr-FR" sz="800" dirty="0">
                <a:solidFill>
                  <a:schemeClr val="tx1"/>
                </a:solidFill>
              </a:rPr>
              <a:t>24. Donnez un contre-exemple</a:t>
            </a:r>
          </a:p>
          <a:p>
            <a:r>
              <a:rPr lang="fr-FR" sz="900" dirty="0">
                <a:solidFill>
                  <a:schemeClr val="tx1"/>
                </a:solidFill>
              </a:rPr>
              <a:t>Facilitez la lecture par la mise en page</a:t>
            </a:r>
          </a:p>
          <a:p>
            <a:r>
              <a:rPr lang="fr-FR" sz="800" dirty="0">
                <a:solidFill>
                  <a:schemeClr val="tx1"/>
                </a:solidFill>
              </a:rPr>
              <a:t>25. Utilisez les procédés techniques de mise en évidence</a:t>
            </a:r>
          </a:p>
          <a:p>
            <a:r>
              <a:rPr lang="fr-FR" sz="800" dirty="0">
                <a:solidFill>
                  <a:schemeClr val="tx1"/>
                </a:solidFill>
              </a:rPr>
              <a:t>26. Ne craignez pas de recourir à une formule mathématique</a:t>
            </a:r>
          </a:p>
          <a:p>
            <a:r>
              <a:rPr lang="fr-FR" sz="800" dirty="0">
                <a:solidFill>
                  <a:schemeClr val="tx1"/>
                </a:solidFill>
              </a:rPr>
              <a:t>27. Faites un tableau à double entrée</a:t>
            </a:r>
          </a:p>
          <a:p>
            <a:r>
              <a:rPr lang="fr-FR" sz="800" dirty="0">
                <a:solidFill>
                  <a:schemeClr val="tx1"/>
                </a:solidFill>
              </a:rPr>
              <a:t>28. Faires un graphique ou un diagramme</a:t>
            </a:r>
          </a:p>
          <a:p>
            <a:r>
              <a:rPr lang="fr-FR" sz="800" dirty="0">
                <a:solidFill>
                  <a:schemeClr val="tx1"/>
                </a:solidFill>
              </a:rPr>
              <a:t>29. Présentez les énumérations verticalement</a:t>
            </a:r>
          </a:p>
          <a:p>
            <a:r>
              <a:rPr lang="fr-FR" sz="800" dirty="0">
                <a:solidFill>
                  <a:schemeClr val="tx1"/>
                </a:solidFill>
              </a:rPr>
              <a:t>30. Dans certains cas, utilisez des notes de bas de page</a:t>
            </a:r>
          </a:p>
          <a:p>
            <a:r>
              <a:rPr lang="fr-FR" sz="1000" dirty="0">
                <a:solidFill>
                  <a:schemeClr val="tx1"/>
                </a:solidFill>
              </a:rPr>
              <a:t>Après la rédaction</a:t>
            </a:r>
          </a:p>
          <a:p>
            <a:r>
              <a:rPr lang="fr-FR" sz="800" dirty="0">
                <a:solidFill>
                  <a:schemeClr val="tx1"/>
                </a:solidFill>
              </a:rPr>
              <a:t>31. Relisez le texte à tête reposée</a:t>
            </a:r>
          </a:p>
          <a:p>
            <a:r>
              <a:rPr lang="fr-FR" sz="800" dirty="0">
                <a:solidFill>
                  <a:schemeClr val="tx1"/>
                </a:solidFill>
              </a:rPr>
              <a:t>32. Éliminez les mots inutiles</a:t>
            </a:r>
          </a:p>
        </p:txBody>
      </p:sp>
    </p:spTree>
    <p:extLst>
      <p:ext uri="{BB962C8B-B14F-4D97-AF65-F5344CB8AC3E}">
        <p14:creationId xmlns:p14="http://schemas.microsoft.com/office/powerpoint/2010/main" val="2451207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principales règles FALC</a:t>
            </a:r>
          </a:p>
        </p:txBody>
      </p:sp>
      <p:sp>
        <p:nvSpPr>
          <p:cNvPr id="3" name="Espace réservé du contenu 2"/>
          <p:cNvSpPr>
            <a:spLocks noGrp="1"/>
          </p:cNvSpPr>
          <p:nvPr>
            <p:ph idx="1"/>
          </p:nvPr>
        </p:nvSpPr>
        <p:spPr/>
        <p:txBody>
          <a:bodyPr/>
          <a:lstStyle/>
          <a:p>
            <a:r>
              <a:rPr lang="fr-FR" dirty="0">
                <a:solidFill>
                  <a:schemeClr val="tx1"/>
                </a:solidFill>
              </a:rPr>
              <a:t>Les mots</a:t>
            </a:r>
          </a:p>
          <a:p>
            <a:r>
              <a:rPr lang="fr-FR" dirty="0">
                <a:solidFill>
                  <a:schemeClr val="tx1"/>
                </a:solidFill>
              </a:rPr>
              <a:t>Les phrases</a:t>
            </a:r>
          </a:p>
          <a:p>
            <a:r>
              <a:rPr lang="fr-FR" dirty="0">
                <a:solidFill>
                  <a:schemeClr val="tx1"/>
                </a:solidFill>
              </a:rPr>
              <a:t>Les informations</a:t>
            </a:r>
          </a:p>
          <a:p>
            <a:r>
              <a:rPr lang="fr-FR" dirty="0">
                <a:solidFill>
                  <a:schemeClr val="tx1"/>
                </a:solidFill>
              </a:rPr>
              <a:t>Le texte</a:t>
            </a:r>
          </a:p>
          <a:p>
            <a:r>
              <a:rPr lang="fr-FR" dirty="0">
                <a:solidFill>
                  <a:schemeClr val="tx1"/>
                </a:solidFill>
              </a:rPr>
              <a:t>Les images</a:t>
            </a:r>
          </a:p>
          <a:p>
            <a:r>
              <a:rPr lang="fr-FR" dirty="0">
                <a:solidFill>
                  <a:schemeClr val="tx1"/>
                </a:solidFill>
              </a:rPr>
              <a:t>Les graphiques et les tableaux</a:t>
            </a:r>
          </a:p>
          <a:p>
            <a:r>
              <a:rPr lang="fr-FR" dirty="0">
                <a:solidFill>
                  <a:schemeClr val="tx1"/>
                </a:solidFill>
              </a:rPr>
              <a:t>La police</a:t>
            </a:r>
          </a:p>
          <a:p>
            <a:r>
              <a:rPr lang="fr-FR" dirty="0">
                <a:solidFill>
                  <a:schemeClr val="tx1"/>
                </a:solidFill>
              </a:rPr>
              <a:t>La mise en page</a:t>
            </a:r>
          </a:p>
          <a:p>
            <a:r>
              <a:rPr lang="fr-FR" dirty="0">
                <a:solidFill>
                  <a:schemeClr val="tx1"/>
                </a:solidFill>
              </a:rPr>
              <a:t>Les règles spécifiques</a:t>
            </a:r>
          </a:p>
          <a:p>
            <a:endParaRPr lang="fr-FR" dirty="0"/>
          </a:p>
          <a:p>
            <a:endParaRPr lang="fr-FR" dirty="0"/>
          </a:p>
        </p:txBody>
      </p:sp>
    </p:spTree>
    <p:extLst>
      <p:ext uri="{BB962C8B-B14F-4D97-AF65-F5344CB8AC3E}">
        <p14:creationId xmlns:p14="http://schemas.microsoft.com/office/powerpoint/2010/main" val="2741517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mots</a:t>
            </a:r>
          </a:p>
        </p:txBody>
      </p:sp>
      <p:sp>
        <p:nvSpPr>
          <p:cNvPr id="3" name="Espace réservé du contenu 2"/>
          <p:cNvSpPr>
            <a:spLocks noGrp="1"/>
          </p:cNvSpPr>
          <p:nvPr>
            <p:ph idx="1"/>
          </p:nvPr>
        </p:nvSpPr>
        <p:spPr>
          <a:xfrm>
            <a:off x="1042989" y="843558"/>
            <a:ext cx="7849491" cy="4032448"/>
          </a:xfrm>
        </p:spPr>
        <p:txBody>
          <a:bodyPr/>
          <a:lstStyle/>
          <a:p>
            <a:pPr marL="285750" indent="-285750">
              <a:buFont typeface="Arial" panose="020B0604020202020204" pitchFamily="34" charset="0"/>
              <a:buChar char="•"/>
            </a:pPr>
            <a:r>
              <a:rPr lang="fr-FR" sz="1400" dirty="0">
                <a:solidFill>
                  <a:schemeClr val="tx1"/>
                </a:solidFill>
              </a:rPr>
              <a:t>Choisir des mots que les gens connaissent bien, expliquer les mots difficiles si vous n’avez pas d’autre choix que de les utiliser</a:t>
            </a:r>
          </a:p>
          <a:p>
            <a:pPr marL="285750" indent="-285750">
              <a:buFont typeface="Arial" panose="020B0604020202020204" pitchFamily="34" charset="0"/>
              <a:buChar char="•"/>
            </a:pPr>
            <a:r>
              <a:rPr lang="fr-FR" sz="1400" dirty="0">
                <a:solidFill>
                  <a:schemeClr val="tx1"/>
                </a:solidFill>
              </a:rPr>
              <a:t>Utiliser des exemples : on dit qu’un exemple vaut 1000 mots</a:t>
            </a:r>
          </a:p>
          <a:p>
            <a:pPr marL="285750" indent="-285750">
              <a:buFont typeface="Arial" panose="020B0604020202020204" pitchFamily="34" charset="0"/>
              <a:buChar char="•"/>
            </a:pPr>
            <a:r>
              <a:rPr lang="fr-FR" sz="1400" dirty="0">
                <a:solidFill>
                  <a:schemeClr val="tx1"/>
                </a:solidFill>
              </a:rPr>
              <a:t>Utiliser le même mot à chaque fois que vous parlez de la même chose</a:t>
            </a:r>
          </a:p>
          <a:p>
            <a:pPr marL="285750" indent="-285750">
              <a:buFont typeface="Arial" panose="020B0604020202020204" pitchFamily="34" charset="0"/>
              <a:buChar char="•"/>
            </a:pPr>
            <a:r>
              <a:rPr lang="fr-FR" sz="1400" dirty="0">
                <a:solidFill>
                  <a:schemeClr val="tx1"/>
                </a:solidFill>
              </a:rPr>
              <a:t>N’utilisez pas :</a:t>
            </a:r>
          </a:p>
          <a:p>
            <a:pPr marL="692150" lvl="4" indent="-285750">
              <a:buFont typeface="Wingdings" panose="05000000000000000000" pitchFamily="2" charset="2"/>
              <a:buChar char="ü"/>
            </a:pPr>
            <a:r>
              <a:rPr lang="fr-FR" sz="1200" dirty="0">
                <a:solidFill>
                  <a:schemeClr val="tx1"/>
                </a:solidFill>
              </a:rPr>
              <a:t>de métaphores : « Il pleut des cordes »</a:t>
            </a:r>
          </a:p>
          <a:p>
            <a:pPr marL="692150" lvl="4" indent="-285750">
              <a:buFont typeface="Wingdings" panose="05000000000000000000" pitchFamily="2" charset="2"/>
              <a:buChar char="ü"/>
            </a:pPr>
            <a:r>
              <a:rPr lang="fr-FR" sz="1200" dirty="0">
                <a:solidFill>
                  <a:schemeClr val="tx1"/>
                </a:solidFill>
              </a:rPr>
              <a:t>de mots d’une langue étrangère, sauf s’ils sont très connus (hamburger)</a:t>
            </a:r>
          </a:p>
          <a:p>
            <a:pPr marL="692150" lvl="4" indent="-285750">
              <a:buFont typeface="Wingdings" panose="05000000000000000000" pitchFamily="2" charset="2"/>
              <a:buChar char="ü"/>
            </a:pPr>
            <a:r>
              <a:rPr lang="fr-FR" sz="1200" dirty="0">
                <a:solidFill>
                  <a:schemeClr val="tx1"/>
                </a:solidFill>
              </a:rPr>
              <a:t>d’abréviations, initiales, acronymes</a:t>
            </a:r>
          </a:p>
          <a:p>
            <a:pPr marL="692150" lvl="4" indent="-285750">
              <a:buFont typeface="Wingdings" panose="05000000000000000000" pitchFamily="2" charset="2"/>
              <a:buChar char="ü"/>
            </a:pPr>
            <a:r>
              <a:rPr lang="fr-FR" sz="1200" dirty="0">
                <a:solidFill>
                  <a:schemeClr val="tx1"/>
                </a:solidFill>
              </a:rPr>
              <a:t>de pourcentages, de gros nombres. Remplacez par : « un peu », « beaucoup «</a:t>
            </a:r>
          </a:p>
          <a:p>
            <a:pPr marL="692150" lvl="4" indent="-285750">
              <a:buFont typeface="Wingdings" panose="05000000000000000000" pitchFamily="2" charset="2"/>
              <a:buChar char="ü"/>
            </a:pPr>
            <a:r>
              <a:rPr lang="fr-FR" sz="1200" dirty="0">
                <a:solidFill>
                  <a:schemeClr val="tx1"/>
                </a:solidFill>
              </a:rPr>
              <a:t>de notes en bas de page</a:t>
            </a:r>
          </a:p>
          <a:p>
            <a:pPr marL="692150" lvl="4" indent="-285750">
              <a:buFont typeface="Wingdings" panose="05000000000000000000" pitchFamily="2" charset="2"/>
              <a:buChar char="ü"/>
            </a:pPr>
            <a:r>
              <a:rPr lang="fr-FR" sz="1200" dirty="0">
                <a:solidFill>
                  <a:schemeClr val="tx1"/>
                </a:solidFill>
              </a:rPr>
              <a:t>de caractères spéciaux (&amp;, #,§)</a:t>
            </a:r>
          </a:p>
          <a:p>
            <a:pPr marL="692150" lvl="4" indent="-285750">
              <a:buFont typeface="Wingdings" panose="05000000000000000000" pitchFamily="2" charset="2"/>
              <a:buChar char="ü"/>
            </a:pPr>
            <a:r>
              <a:rPr lang="fr-FR" sz="1200" dirty="0">
                <a:solidFill>
                  <a:schemeClr val="tx1"/>
                </a:solidFill>
              </a:rPr>
              <a:t>d’abréviations : p.ex. ou etc.</a:t>
            </a:r>
          </a:p>
          <a:p>
            <a:pPr marL="285750" indent="-285750">
              <a:buFont typeface="Arial" panose="020B0604020202020204" pitchFamily="34" charset="0"/>
              <a:buChar char="•"/>
            </a:pPr>
            <a:r>
              <a:rPr lang="fr-FR" sz="1400" dirty="0">
                <a:solidFill>
                  <a:schemeClr val="tx1"/>
                </a:solidFill>
              </a:rPr>
              <a:t>Attention à l’utilisation des pronoms : « je », « lui », « il » qui remplacent une personne, mieux vaut renommer la personne à chaque fois</a:t>
            </a:r>
          </a:p>
          <a:p>
            <a:pPr marL="285750" indent="-285750">
              <a:buFont typeface="Arial" panose="020B0604020202020204" pitchFamily="34" charset="0"/>
              <a:buChar char="•"/>
            </a:pPr>
            <a:r>
              <a:rPr lang="fr-FR" sz="1400" dirty="0">
                <a:solidFill>
                  <a:schemeClr val="tx1"/>
                </a:solidFill>
              </a:rPr>
              <a:t>Utilisez une ponctuation simple.</a:t>
            </a:r>
          </a:p>
          <a:p>
            <a:endParaRPr lang="fr-FR" sz="1400" dirty="0">
              <a:solidFill>
                <a:schemeClr val="tx1"/>
              </a:solidFill>
            </a:endParaRPr>
          </a:p>
        </p:txBody>
      </p:sp>
    </p:spTree>
    <p:extLst>
      <p:ext uri="{BB962C8B-B14F-4D97-AF65-F5344CB8AC3E}">
        <p14:creationId xmlns:p14="http://schemas.microsoft.com/office/powerpoint/2010/main" val="3120316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bg2"/>
                </a:solidFill>
              </a:rPr>
              <a:t>Les phrases</a:t>
            </a:r>
            <a:endParaRPr lang="fr-FR" dirty="0">
              <a:solidFill>
                <a:schemeClr val="bg2"/>
              </a:solidFill>
            </a:endParaRPr>
          </a:p>
        </p:txBody>
      </p:sp>
      <p:sp>
        <p:nvSpPr>
          <p:cNvPr id="3" name="Espace réservé du contenu 2"/>
          <p:cNvSpPr>
            <a:spLocks noGrp="1"/>
          </p:cNvSpPr>
          <p:nvPr>
            <p:ph idx="1"/>
          </p:nvPr>
        </p:nvSpPr>
        <p:spPr>
          <a:xfrm>
            <a:off x="1042989" y="1059582"/>
            <a:ext cx="7058025" cy="3546077"/>
          </a:xfrm>
        </p:spPr>
        <p:txBody>
          <a:bodyPr/>
          <a:lstStyle/>
          <a:p>
            <a:pPr marL="285750" indent="-285750">
              <a:buFont typeface="Arial" panose="020B0604020202020204" pitchFamily="34" charset="0"/>
              <a:buChar char="•"/>
            </a:pPr>
            <a:r>
              <a:rPr lang="fr-FR" dirty="0">
                <a:solidFill>
                  <a:schemeClr val="tx1"/>
                </a:solidFill>
              </a:rPr>
              <a:t>Toujours courtes, une phrase par ligne si possible. C’est pourquoi, il vaut mieux mettre un point et faire une nouvelle phrase plutôt que de mettre une virgule ou un « et »</a:t>
            </a:r>
          </a:p>
          <a:p>
            <a:pPr marL="285750" indent="-285750">
              <a:buFont typeface="Arial" panose="020B0604020202020204" pitchFamily="34" charset="0"/>
              <a:buChar char="•"/>
            </a:pPr>
            <a:r>
              <a:rPr lang="fr-FR" dirty="0">
                <a:solidFill>
                  <a:schemeClr val="tx1"/>
                </a:solidFill>
              </a:rPr>
              <a:t>Si une phrase fait 2 lignes, ne séparez jamais un mot sur 2 lignes (avec un tiret -)</a:t>
            </a:r>
          </a:p>
          <a:p>
            <a:pPr marL="285750" indent="-285750">
              <a:buFont typeface="Arial" panose="020B0604020202020204" pitchFamily="34" charset="0"/>
              <a:buChar char="•"/>
            </a:pPr>
            <a:r>
              <a:rPr lang="fr-FR" dirty="0">
                <a:solidFill>
                  <a:schemeClr val="tx1"/>
                </a:solidFill>
              </a:rPr>
              <a:t>Adressez-vous directement aux gens, faites des phrases positives, et évitez les  doubles négations, par exemple : « vous devriez rester »,  au lieu « vous ne devriez pas partir »</a:t>
            </a:r>
          </a:p>
          <a:p>
            <a:pPr marL="285750" indent="-285750">
              <a:buFont typeface="Arial" panose="020B0604020202020204" pitchFamily="34" charset="0"/>
              <a:buChar char="•"/>
            </a:pPr>
            <a:r>
              <a:rPr lang="fr-FR" dirty="0">
                <a:solidFill>
                  <a:schemeClr val="tx1"/>
                </a:solidFill>
              </a:rPr>
              <a:t>De même : utiliser des phrases actives. Par exemple : « le médecin vous enverra une lettre », au lieu de, « vous recevrez une lettre du médecin »</a:t>
            </a:r>
          </a:p>
          <a:p>
            <a:pPr marL="285750" indent="-285750">
              <a:buFont typeface="Arial" panose="020B0604020202020204" pitchFamily="34" charset="0"/>
              <a:buChar char="•"/>
            </a:pPr>
            <a:r>
              <a:rPr lang="fr-FR" dirty="0">
                <a:solidFill>
                  <a:schemeClr val="tx1"/>
                </a:solidFill>
              </a:rPr>
              <a:t>Une idée par phrase</a:t>
            </a:r>
          </a:p>
          <a:p>
            <a:endParaRPr lang="fr-FR" dirty="0"/>
          </a:p>
        </p:txBody>
      </p:sp>
    </p:spTree>
    <p:extLst>
      <p:ext uri="{BB962C8B-B14F-4D97-AF65-F5344CB8AC3E}">
        <p14:creationId xmlns:p14="http://schemas.microsoft.com/office/powerpoint/2010/main" val="3592533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bg2"/>
                </a:solidFill>
              </a:rPr>
              <a:t>Les informations</a:t>
            </a:r>
            <a:endParaRPr lang="fr-FR" dirty="0">
              <a:solidFill>
                <a:schemeClr val="bg2"/>
              </a:solidFill>
            </a:endParaRPr>
          </a:p>
        </p:txBody>
      </p:sp>
      <p:sp>
        <p:nvSpPr>
          <p:cNvPr id="3" name="Espace réservé du contenu 2"/>
          <p:cNvSpPr>
            <a:spLocks noGrp="1"/>
          </p:cNvSpPr>
          <p:nvPr>
            <p:ph idx="1"/>
          </p:nvPr>
        </p:nvSpPr>
        <p:spPr/>
        <p:txBody>
          <a:bodyPr/>
          <a:lstStyle/>
          <a:p>
            <a:pPr marL="285750" indent="-285750">
              <a:buFont typeface="Arial" panose="020B0604020202020204" pitchFamily="34" charset="0"/>
              <a:buChar char="•"/>
            </a:pPr>
            <a:r>
              <a:rPr lang="fr-FR" dirty="0">
                <a:solidFill>
                  <a:schemeClr val="tx1"/>
                </a:solidFill>
              </a:rPr>
              <a:t>Placez les informations dans un ordre facile à comprendre, cohérent, chronologique…</a:t>
            </a:r>
          </a:p>
          <a:p>
            <a:pPr marL="285750" indent="-285750">
              <a:buFont typeface="Arial" panose="020B0604020202020204" pitchFamily="34" charset="0"/>
              <a:buChar char="•"/>
            </a:pPr>
            <a:r>
              <a:rPr lang="fr-FR" dirty="0">
                <a:solidFill>
                  <a:schemeClr val="tx1"/>
                </a:solidFill>
              </a:rPr>
              <a:t>Placez ensemble toutes les informations sur le même sujet</a:t>
            </a:r>
          </a:p>
          <a:p>
            <a:pPr marL="285750" indent="-285750">
              <a:buFont typeface="Arial" panose="020B0604020202020204" pitchFamily="34" charset="0"/>
              <a:buChar char="•"/>
            </a:pPr>
            <a:r>
              <a:rPr lang="fr-FR" dirty="0">
                <a:solidFill>
                  <a:schemeClr val="tx1"/>
                </a:solidFill>
              </a:rPr>
              <a:t>Répétez plusieurs fois les informations importantes</a:t>
            </a:r>
          </a:p>
          <a:p>
            <a:pPr marL="285750" indent="-285750">
              <a:buFont typeface="Arial" panose="020B0604020202020204" pitchFamily="34" charset="0"/>
              <a:buChar char="•"/>
            </a:pPr>
            <a:r>
              <a:rPr lang="fr-FR" dirty="0">
                <a:solidFill>
                  <a:schemeClr val="tx1"/>
                </a:solidFill>
              </a:rPr>
              <a:t>Pensez à titrer pour permettre d’anticiper le contenu</a:t>
            </a:r>
          </a:p>
        </p:txBody>
      </p:sp>
    </p:spTree>
    <p:extLst>
      <p:ext uri="{BB962C8B-B14F-4D97-AF65-F5344CB8AC3E}">
        <p14:creationId xmlns:p14="http://schemas.microsoft.com/office/powerpoint/2010/main" val="2119530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bg2"/>
                </a:solidFill>
              </a:rPr>
              <a:t>Le texte  </a:t>
            </a:r>
            <a:endParaRPr lang="fr-FR" dirty="0">
              <a:solidFill>
                <a:schemeClr val="bg2"/>
              </a:solidFill>
            </a:endParaRPr>
          </a:p>
        </p:txBody>
      </p:sp>
      <p:sp>
        <p:nvSpPr>
          <p:cNvPr id="3" name="Espace réservé du contenu 2"/>
          <p:cNvSpPr>
            <a:spLocks noGrp="1"/>
          </p:cNvSpPr>
          <p:nvPr>
            <p:ph idx="1"/>
          </p:nvPr>
        </p:nvSpPr>
        <p:spPr>
          <a:xfrm>
            <a:off x="1042989" y="627534"/>
            <a:ext cx="7777483" cy="2915840"/>
          </a:xfrm>
        </p:spPr>
        <p:txBody>
          <a:bodyPr/>
          <a:lstStyle/>
          <a:p>
            <a:pPr marL="285750" indent="-285750">
              <a:buFont typeface="Arial" panose="020B0604020202020204" pitchFamily="34" charset="0"/>
              <a:buChar char="•"/>
            </a:pPr>
            <a:r>
              <a:rPr lang="fr-FR" dirty="0">
                <a:solidFill>
                  <a:schemeClr val="tx1"/>
                </a:solidFill>
              </a:rPr>
              <a:t>Les titres doivent être clairs, évitez de multiplier les sous-titres</a:t>
            </a:r>
          </a:p>
          <a:p>
            <a:pPr marL="285750" indent="-285750">
              <a:buFont typeface="Arial" panose="020B0604020202020204" pitchFamily="34" charset="0"/>
              <a:buChar char="•"/>
            </a:pPr>
            <a:r>
              <a:rPr lang="fr-FR" dirty="0">
                <a:solidFill>
                  <a:schemeClr val="tx1"/>
                </a:solidFill>
              </a:rPr>
              <a:t>Donnez toutes les informations dont ils ont besoin, mais ne donnez que les informations nécessaires et importantes</a:t>
            </a:r>
          </a:p>
          <a:p>
            <a:pPr marL="285750" indent="-285750">
              <a:buFont typeface="Arial" panose="020B0604020202020204" pitchFamily="34" charset="0"/>
              <a:buChar char="•"/>
            </a:pPr>
            <a:r>
              <a:rPr lang="fr-FR" dirty="0">
                <a:solidFill>
                  <a:schemeClr val="tx1"/>
                </a:solidFill>
              </a:rPr>
              <a:t>Les informations importantes doivent être faciles à trouver :</a:t>
            </a:r>
          </a:p>
          <a:p>
            <a:pPr marL="692150" lvl="4" indent="-285750">
              <a:buFont typeface="Wingdings" panose="05000000000000000000" pitchFamily="2" charset="2"/>
              <a:buChar char="ü"/>
            </a:pPr>
            <a:r>
              <a:rPr lang="fr-FR" dirty="0">
                <a:solidFill>
                  <a:schemeClr val="tx1"/>
                </a:solidFill>
              </a:rPr>
              <a:t>en début de document</a:t>
            </a:r>
          </a:p>
          <a:p>
            <a:pPr marL="692150" lvl="4" indent="-285750">
              <a:buFont typeface="Wingdings" panose="05000000000000000000" pitchFamily="2" charset="2"/>
              <a:buChar char="ü"/>
            </a:pPr>
            <a:r>
              <a:rPr lang="fr-FR" dirty="0">
                <a:solidFill>
                  <a:schemeClr val="tx1"/>
                </a:solidFill>
              </a:rPr>
              <a:t>en écrivant en gras</a:t>
            </a:r>
          </a:p>
          <a:p>
            <a:pPr marL="692150" lvl="4" indent="-285750">
              <a:buFont typeface="Wingdings" panose="05000000000000000000" pitchFamily="2" charset="2"/>
              <a:buChar char="ü"/>
            </a:pPr>
            <a:r>
              <a:rPr lang="fr-FR" dirty="0">
                <a:solidFill>
                  <a:schemeClr val="tx1"/>
                </a:solidFill>
              </a:rPr>
              <a:t>en encadrant</a:t>
            </a:r>
          </a:p>
          <a:p>
            <a:pPr marL="285750" indent="-285750">
              <a:buFont typeface="Arial" panose="020B0604020202020204" pitchFamily="34" charset="0"/>
              <a:buChar char="•"/>
            </a:pPr>
            <a:r>
              <a:rPr lang="fr-FR" dirty="0">
                <a:solidFill>
                  <a:schemeClr val="tx1"/>
                </a:solidFill>
              </a:rPr>
              <a:t>Utilisez des graphiques ou des tableaux simples et faciles à expliquer</a:t>
            </a:r>
          </a:p>
          <a:p>
            <a:pPr marL="285750" indent="-285750">
              <a:buFont typeface="Arial" panose="020B0604020202020204" pitchFamily="34" charset="0"/>
              <a:buChar char="•"/>
            </a:pPr>
            <a:r>
              <a:rPr lang="fr-FR" dirty="0">
                <a:solidFill>
                  <a:schemeClr val="tx1"/>
                </a:solidFill>
              </a:rPr>
              <a:t>Alignez le texte à gauche, ne justifiez pas le texte</a:t>
            </a:r>
          </a:p>
          <a:p>
            <a:pPr marL="285750" indent="-285750">
              <a:buFont typeface="Arial" panose="020B0604020202020204" pitchFamily="34" charset="0"/>
              <a:buChar char="•"/>
            </a:pPr>
            <a:r>
              <a:rPr lang="fr-FR" dirty="0">
                <a:solidFill>
                  <a:schemeClr val="tx1"/>
                </a:solidFill>
              </a:rPr>
              <a:t>Utilisez des puces pour faire une liste</a:t>
            </a:r>
          </a:p>
          <a:p>
            <a:pPr marL="285750" indent="-285750">
              <a:buFont typeface="Arial" panose="020B0604020202020204" pitchFamily="34" charset="0"/>
              <a:buChar char="•"/>
            </a:pPr>
            <a:r>
              <a:rPr lang="fr-FR" dirty="0">
                <a:solidFill>
                  <a:schemeClr val="tx1"/>
                </a:solidFill>
              </a:rPr>
              <a:t>Pas trop de texte sur une page, laissez des espaces entre les paragraphes</a:t>
            </a:r>
          </a:p>
          <a:p>
            <a:pPr marL="285750" indent="-285750">
              <a:buFont typeface="Arial" panose="020B0604020202020204" pitchFamily="34" charset="0"/>
              <a:buChar char="•"/>
            </a:pPr>
            <a:r>
              <a:rPr lang="fr-FR" dirty="0">
                <a:solidFill>
                  <a:schemeClr val="tx1"/>
                </a:solidFill>
              </a:rPr>
              <a:t>Laissez de belles marges, le document doit être « aéré »</a:t>
            </a:r>
          </a:p>
          <a:p>
            <a:pPr marL="285750" indent="-285750">
              <a:buFont typeface="Arial" panose="020B0604020202020204" pitchFamily="34" charset="0"/>
              <a:buChar char="•"/>
            </a:pPr>
            <a:r>
              <a:rPr lang="fr-FR" dirty="0">
                <a:solidFill>
                  <a:schemeClr val="tx1"/>
                </a:solidFill>
              </a:rPr>
              <a:t>Numérotez les pages du document quand il y en a plusieurs</a:t>
            </a: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1913680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bg2"/>
                </a:solidFill>
              </a:rPr>
              <a:t>Les images</a:t>
            </a:r>
            <a:endParaRPr lang="fr-FR" dirty="0">
              <a:solidFill>
                <a:schemeClr val="bg2"/>
              </a:solidFill>
            </a:endParaRPr>
          </a:p>
        </p:txBody>
      </p:sp>
      <p:sp>
        <p:nvSpPr>
          <p:cNvPr id="3" name="Espace réservé du contenu 2"/>
          <p:cNvSpPr>
            <a:spLocks noGrp="1"/>
          </p:cNvSpPr>
          <p:nvPr>
            <p:ph idx="1"/>
          </p:nvPr>
        </p:nvSpPr>
        <p:spPr>
          <a:xfrm>
            <a:off x="1042989" y="699542"/>
            <a:ext cx="7921499" cy="2915840"/>
          </a:xfrm>
        </p:spPr>
        <p:txBody>
          <a:bodyPr/>
          <a:lstStyle/>
          <a:p>
            <a:pPr marL="285750" indent="-285750">
              <a:buFont typeface="Arial" panose="020B0604020202020204" pitchFamily="34" charset="0"/>
              <a:buChar char="•"/>
            </a:pPr>
            <a:r>
              <a:rPr lang="fr-FR" dirty="0">
                <a:solidFill>
                  <a:schemeClr val="tx1"/>
                </a:solidFill>
              </a:rPr>
              <a:t>Beaucoup de personnes trouvent que lire n’est pas facile,</a:t>
            </a:r>
            <a:br>
              <a:rPr lang="fr-FR" dirty="0">
                <a:solidFill>
                  <a:schemeClr val="tx1"/>
                </a:solidFill>
              </a:rPr>
            </a:br>
            <a:r>
              <a:rPr lang="fr-FR" dirty="0">
                <a:solidFill>
                  <a:schemeClr val="tx1"/>
                </a:solidFill>
              </a:rPr>
              <a:t>illustrez donc votre texte dès que c’est possible avec :</a:t>
            </a:r>
          </a:p>
          <a:p>
            <a:pPr marL="692150" lvl="4" indent="-285750">
              <a:buFont typeface="Wingdings" panose="05000000000000000000" pitchFamily="2" charset="2"/>
              <a:buChar char="ü"/>
            </a:pPr>
            <a:r>
              <a:rPr lang="fr-FR" dirty="0">
                <a:solidFill>
                  <a:schemeClr val="tx1"/>
                </a:solidFill>
              </a:rPr>
              <a:t>des photos</a:t>
            </a:r>
          </a:p>
          <a:p>
            <a:pPr marL="692150" lvl="4" indent="-285750">
              <a:buFont typeface="Wingdings" panose="05000000000000000000" pitchFamily="2" charset="2"/>
              <a:buChar char="ü"/>
            </a:pPr>
            <a:r>
              <a:rPr lang="fr-FR" dirty="0">
                <a:solidFill>
                  <a:schemeClr val="tx1"/>
                </a:solidFill>
              </a:rPr>
              <a:t>quelques fois des dessins (pour l’alimentation par exemple,</a:t>
            </a:r>
            <a:br>
              <a:rPr lang="fr-FR" dirty="0">
                <a:solidFill>
                  <a:schemeClr val="tx1"/>
                </a:solidFill>
              </a:rPr>
            </a:br>
            <a:r>
              <a:rPr lang="fr-FR" dirty="0">
                <a:solidFill>
                  <a:schemeClr val="tx1"/>
                </a:solidFill>
              </a:rPr>
              <a:t>il vaut mieux utiliser des photos)</a:t>
            </a:r>
          </a:p>
          <a:p>
            <a:pPr marL="692150" lvl="4" indent="-285750">
              <a:buFont typeface="Wingdings" panose="05000000000000000000" pitchFamily="2" charset="2"/>
              <a:buChar char="ü"/>
            </a:pPr>
            <a:r>
              <a:rPr lang="fr-FR" dirty="0">
                <a:solidFill>
                  <a:schemeClr val="tx1"/>
                </a:solidFill>
              </a:rPr>
              <a:t>des symboles ou des pictogrammes</a:t>
            </a:r>
          </a:p>
          <a:p>
            <a:pPr marL="285750" indent="-285750">
              <a:buFont typeface="Arial" panose="020B0604020202020204" pitchFamily="34" charset="0"/>
              <a:buChar char="•"/>
            </a:pPr>
            <a:r>
              <a:rPr lang="fr-FR" dirty="0">
                <a:solidFill>
                  <a:schemeClr val="tx1"/>
                </a:solidFill>
              </a:rPr>
              <a:t>Si possible, utilisez le même type d’illustration sur tout le document</a:t>
            </a:r>
          </a:p>
          <a:p>
            <a:pPr marL="285750" indent="-285750">
              <a:buFont typeface="Arial" panose="020B0604020202020204" pitchFamily="34" charset="0"/>
              <a:buChar char="•"/>
            </a:pPr>
            <a:r>
              <a:rPr lang="fr-FR" dirty="0">
                <a:solidFill>
                  <a:schemeClr val="tx1"/>
                </a:solidFill>
              </a:rPr>
              <a:t>Utilisez les bonnes images pour les bonnes personnes (enfants/adultes)</a:t>
            </a:r>
          </a:p>
          <a:p>
            <a:pPr marL="285750" indent="-285750">
              <a:buFont typeface="Arial" panose="020B0604020202020204" pitchFamily="34" charset="0"/>
              <a:buChar char="•"/>
            </a:pPr>
            <a:r>
              <a:rPr lang="fr-FR" dirty="0">
                <a:solidFill>
                  <a:schemeClr val="tx1"/>
                </a:solidFill>
              </a:rPr>
              <a:t>Utilisez des images claires, illustrant exactement ce que vous écrivez ou dites</a:t>
            </a:r>
          </a:p>
          <a:p>
            <a:pPr marL="285750" indent="-285750">
              <a:buFont typeface="Arial" panose="020B0604020202020204" pitchFamily="34" charset="0"/>
              <a:buChar char="•"/>
            </a:pPr>
            <a:r>
              <a:rPr lang="fr-FR" dirty="0">
                <a:solidFill>
                  <a:schemeClr val="tx1"/>
                </a:solidFill>
              </a:rPr>
              <a:t>Vérifiez que les photographies soient claires et qu’il n’y ait pas trop de choses à regarder</a:t>
            </a:r>
          </a:p>
          <a:p>
            <a:pPr marL="285750" indent="-285750">
              <a:buFont typeface="Arial" panose="020B0604020202020204" pitchFamily="34" charset="0"/>
              <a:buChar char="•"/>
            </a:pPr>
            <a:r>
              <a:rPr lang="fr-FR" dirty="0">
                <a:solidFill>
                  <a:schemeClr val="tx1"/>
                </a:solidFill>
              </a:rPr>
              <a:t>Utilisez la même image pour décrire la même chose dans tout le document</a:t>
            </a:r>
          </a:p>
        </p:txBody>
      </p:sp>
    </p:spTree>
    <p:extLst>
      <p:ext uri="{BB962C8B-B14F-4D97-AF65-F5344CB8AC3E}">
        <p14:creationId xmlns:p14="http://schemas.microsoft.com/office/powerpoint/2010/main" val="1310854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700">
              <a:lnSpc>
                <a:spcPct val="100000"/>
              </a:lnSpc>
              <a:spcBef>
                <a:spcPts val="5"/>
              </a:spcBef>
              <a:tabLst>
                <a:tab pos="307975" algn="l"/>
              </a:tabLst>
            </a:pPr>
            <a:r>
              <a:rPr lang="fr-FR" b="1" dirty="0">
                <a:solidFill>
                  <a:schemeClr val="bg2"/>
                </a:solidFill>
              </a:rPr>
              <a:t>Les graphiques et les tableaux</a:t>
            </a:r>
          </a:p>
        </p:txBody>
      </p:sp>
      <p:sp>
        <p:nvSpPr>
          <p:cNvPr id="4" name="object 14"/>
          <p:cNvSpPr txBox="1">
            <a:spLocks noGrp="1"/>
          </p:cNvSpPr>
          <p:nvPr>
            <p:ph idx="1"/>
          </p:nvPr>
        </p:nvSpPr>
        <p:spPr>
          <a:xfrm>
            <a:off x="1043608" y="1995686"/>
            <a:ext cx="7776864" cy="977191"/>
          </a:xfrm>
          <a:prstGeom prst="rect">
            <a:avLst/>
          </a:prstGeom>
        </p:spPr>
        <p:txBody>
          <a:bodyPr vert="horz" wrap="square" lIns="0" tIns="12700" rIns="0" bIns="0" rtlCol="0">
            <a:spAutoFit/>
          </a:bodyPr>
          <a:lstStyle/>
          <a:p>
            <a:pPr marL="12700">
              <a:lnSpc>
                <a:spcPct val="100000"/>
              </a:lnSpc>
            </a:pPr>
            <a:r>
              <a:rPr lang="fr-FR" sz="1400" b="0" spc="-5" dirty="0">
                <a:solidFill>
                  <a:srgbClr val="231F20"/>
                </a:solidFill>
                <a:latin typeface="Helvetica 45 Light"/>
                <a:cs typeface="Helvetica 45 Light"/>
              </a:rPr>
              <a:t>Exemple</a:t>
            </a:r>
          </a:p>
          <a:p>
            <a:pPr marL="12700">
              <a:lnSpc>
                <a:spcPct val="100000"/>
              </a:lnSpc>
            </a:pPr>
            <a:r>
              <a:rPr lang="fr-FR" sz="1400" b="0" spc="-5" dirty="0">
                <a:solidFill>
                  <a:srgbClr val="231F20"/>
                </a:solidFill>
                <a:latin typeface="Helvetica 45 Light"/>
                <a:cs typeface="Helvetica 45 Light"/>
              </a:rPr>
              <a:t>M. DUPONT travaille </a:t>
            </a:r>
            <a:r>
              <a:rPr lang="fr-FR" sz="1400" b="0" dirty="0">
                <a:solidFill>
                  <a:srgbClr val="231F20"/>
                </a:solidFill>
                <a:latin typeface="Helvetica 45 Light"/>
                <a:cs typeface="Helvetica 45 Light"/>
              </a:rPr>
              <a:t>sur </a:t>
            </a:r>
            <a:r>
              <a:rPr lang="fr-FR" sz="1400" b="0" spc="-5" dirty="0">
                <a:solidFill>
                  <a:srgbClr val="231F20"/>
                </a:solidFill>
                <a:latin typeface="Helvetica 45 Light"/>
                <a:cs typeface="Helvetica 45 Light"/>
              </a:rPr>
              <a:t>ordinateur la plupart </a:t>
            </a:r>
            <a:r>
              <a:rPr lang="fr-FR" sz="1400" b="0" dirty="0">
                <a:solidFill>
                  <a:srgbClr val="231F20"/>
                </a:solidFill>
                <a:latin typeface="Helvetica 45 Light"/>
                <a:cs typeface="Helvetica 45 Light"/>
              </a:rPr>
              <a:t>du</a:t>
            </a:r>
            <a:r>
              <a:rPr lang="fr-FR" sz="1400" b="0" spc="-30" dirty="0">
                <a:solidFill>
                  <a:srgbClr val="231F20"/>
                </a:solidFill>
                <a:latin typeface="Helvetica 45 Light"/>
                <a:cs typeface="Helvetica 45 Light"/>
              </a:rPr>
              <a:t> </a:t>
            </a:r>
            <a:r>
              <a:rPr lang="fr-FR" sz="1400" b="0" spc="-5" dirty="0">
                <a:solidFill>
                  <a:srgbClr val="231F20"/>
                </a:solidFill>
                <a:latin typeface="Helvetica 45 Light"/>
                <a:cs typeface="Helvetica 45 Light"/>
              </a:rPr>
              <a:t>temps. </a:t>
            </a:r>
            <a:r>
              <a:rPr lang="fr-FR" sz="1400" b="0" dirty="0">
                <a:solidFill>
                  <a:srgbClr val="231F20"/>
                </a:solidFill>
                <a:latin typeface="Helvetica 45 Light"/>
                <a:cs typeface="Helvetica 45 Light"/>
              </a:rPr>
              <a:t>Il </a:t>
            </a:r>
            <a:r>
              <a:rPr lang="fr-FR" sz="1400" b="0" spc="-5" dirty="0">
                <a:solidFill>
                  <a:srgbClr val="231F20"/>
                </a:solidFill>
                <a:latin typeface="Helvetica 45 Light"/>
                <a:cs typeface="Helvetica 45 Light"/>
              </a:rPr>
              <a:t>donne aussi des formations et crée des informations faciles </a:t>
            </a:r>
            <a:r>
              <a:rPr lang="fr-FR" sz="1400" b="0" dirty="0">
                <a:solidFill>
                  <a:srgbClr val="231F20"/>
                </a:solidFill>
                <a:latin typeface="Helvetica 45 Light"/>
                <a:cs typeface="Helvetica 45 Light"/>
              </a:rPr>
              <a:t>à </a:t>
            </a:r>
            <a:r>
              <a:rPr lang="fr-FR" sz="1400" b="0" spc="-10" dirty="0">
                <a:solidFill>
                  <a:srgbClr val="231F20"/>
                </a:solidFill>
                <a:latin typeface="Helvetica 45 Light"/>
                <a:cs typeface="Helvetica 45 Light"/>
              </a:rPr>
              <a:t>lire. </a:t>
            </a:r>
            <a:r>
              <a:rPr lang="fr-FR" sz="1400" b="0" spc="-5">
                <a:solidFill>
                  <a:srgbClr val="231F20"/>
                </a:solidFill>
                <a:latin typeface="Helvetica 45 Light"/>
                <a:cs typeface="Helvetica 45 Light"/>
              </a:rPr>
              <a:t>Mais </a:t>
            </a:r>
            <a:r>
              <a:rPr lang="fr-FR" sz="1400" b="0" spc="-5" dirty="0">
                <a:solidFill>
                  <a:srgbClr val="231F20"/>
                </a:solidFill>
                <a:latin typeface="Helvetica 45 Light"/>
                <a:cs typeface="Helvetica 45 Light"/>
              </a:rPr>
              <a:t>cela lui </a:t>
            </a:r>
            <a:r>
              <a:rPr lang="fr-FR" sz="1400" b="0" spc="-10" dirty="0">
                <a:solidFill>
                  <a:srgbClr val="231F20"/>
                </a:solidFill>
                <a:latin typeface="Helvetica 45 Light"/>
                <a:cs typeface="Helvetica 45 Light"/>
              </a:rPr>
              <a:t>prend </a:t>
            </a:r>
            <a:r>
              <a:rPr lang="fr-FR" sz="1400" b="0" spc="-5" dirty="0">
                <a:solidFill>
                  <a:srgbClr val="231F20"/>
                </a:solidFill>
                <a:latin typeface="Helvetica 45 Light"/>
                <a:cs typeface="Helvetica 45 Light"/>
              </a:rPr>
              <a:t>moins </a:t>
            </a:r>
            <a:r>
              <a:rPr lang="fr-FR" sz="1400" b="0" dirty="0">
                <a:solidFill>
                  <a:srgbClr val="231F20"/>
                </a:solidFill>
                <a:latin typeface="Helvetica 45 Light"/>
                <a:cs typeface="Helvetica 45 Light"/>
              </a:rPr>
              <a:t>de </a:t>
            </a:r>
            <a:r>
              <a:rPr lang="fr-FR" sz="1400" b="0" spc="-5" dirty="0">
                <a:solidFill>
                  <a:srgbClr val="231F20"/>
                </a:solidFill>
                <a:latin typeface="Helvetica 45 Light"/>
                <a:cs typeface="Helvetica 45 Light"/>
              </a:rPr>
              <a:t>temps </a:t>
            </a:r>
            <a:r>
              <a:rPr lang="fr-FR" sz="1400" b="0" dirty="0">
                <a:solidFill>
                  <a:srgbClr val="231F20"/>
                </a:solidFill>
                <a:latin typeface="Helvetica 45 Light"/>
                <a:cs typeface="Helvetica 45 Light"/>
              </a:rPr>
              <a:t>que </a:t>
            </a:r>
            <a:r>
              <a:rPr lang="fr-FR" sz="1400" b="0" spc="-5" dirty="0">
                <a:solidFill>
                  <a:srgbClr val="231F20"/>
                </a:solidFill>
                <a:latin typeface="Helvetica 45 Light"/>
                <a:cs typeface="Helvetica 45 Light"/>
              </a:rPr>
              <a:t>son travail </a:t>
            </a:r>
            <a:r>
              <a:rPr lang="fr-FR" sz="1400" b="0" dirty="0">
                <a:solidFill>
                  <a:srgbClr val="231F20"/>
                </a:solidFill>
                <a:latin typeface="Helvetica 45 Light"/>
                <a:cs typeface="Helvetica 45 Light"/>
              </a:rPr>
              <a:t>sur </a:t>
            </a:r>
            <a:r>
              <a:rPr lang="fr-FR" sz="1400" b="0" spc="-20">
                <a:solidFill>
                  <a:srgbClr val="231F20"/>
                </a:solidFill>
                <a:latin typeface="Helvetica 45 Light"/>
                <a:cs typeface="Helvetica 45 Light"/>
              </a:rPr>
              <a:t>ordinateur. </a:t>
            </a:r>
            <a:br>
              <a:rPr lang="fr-FR" sz="1400" b="0" spc="-20">
                <a:solidFill>
                  <a:srgbClr val="231F20"/>
                </a:solidFill>
                <a:latin typeface="Helvetica 45 Light"/>
                <a:cs typeface="Helvetica 45 Light"/>
              </a:rPr>
            </a:br>
            <a:r>
              <a:rPr lang="fr-FR" sz="1400" b="0" spc="-5">
                <a:solidFill>
                  <a:srgbClr val="231F20"/>
                </a:solidFill>
                <a:latin typeface="Helvetica 45 Light"/>
                <a:cs typeface="Helvetica 45 Light"/>
              </a:rPr>
              <a:t>Pour </a:t>
            </a:r>
            <a:r>
              <a:rPr lang="fr-FR" sz="1400" b="0" spc="-25" dirty="0">
                <a:solidFill>
                  <a:srgbClr val="231F20"/>
                </a:solidFill>
                <a:latin typeface="Helvetica 45 Light"/>
                <a:cs typeface="Helvetica 45 Light"/>
              </a:rPr>
              <a:t>finir, </a:t>
            </a:r>
            <a:r>
              <a:rPr lang="fr-FR" sz="1400" b="0" spc="-5" dirty="0">
                <a:solidFill>
                  <a:srgbClr val="231F20"/>
                </a:solidFill>
                <a:latin typeface="Helvetica 45 Light"/>
                <a:cs typeface="Helvetica 45 Light"/>
              </a:rPr>
              <a:t>M. DUPONT assiste aussi </a:t>
            </a:r>
            <a:r>
              <a:rPr lang="fr-FR" sz="1400" b="0" dirty="0">
                <a:solidFill>
                  <a:srgbClr val="231F20"/>
                </a:solidFill>
                <a:latin typeface="Helvetica 45 Light"/>
                <a:cs typeface="Helvetica 45 Light"/>
              </a:rPr>
              <a:t>à </a:t>
            </a:r>
            <a:r>
              <a:rPr lang="fr-FR" sz="1400" b="0" spc="-5" dirty="0">
                <a:solidFill>
                  <a:srgbClr val="231F20"/>
                </a:solidFill>
                <a:latin typeface="Helvetica 45 Light"/>
                <a:cs typeface="Helvetica 45 Light"/>
              </a:rPr>
              <a:t>des</a:t>
            </a:r>
            <a:r>
              <a:rPr lang="fr-FR" sz="1400" b="0" spc="10" dirty="0">
                <a:solidFill>
                  <a:srgbClr val="231F20"/>
                </a:solidFill>
                <a:latin typeface="Helvetica 45 Light"/>
                <a:cs typeface="Helvetica 45 Light"/>
              </a:rPr>
              <a:t> </a:t>
            </a:r>
            <a:r>
              <a:rPr lang="fr-FR" sz="1400" b="0" spc="-5" dirty="0">
                <a:solidFill>
                  <a:srgbClr val="231F20"/>
                </a:solidFill>
                <a:latin typeface="Helvetica 45 Light"/>
                <a:cs typeface="Helvetica 45 Light"/>
              </a:rPr>
              <a:t>conférences. Mais c’est ce </a:t>
            </a:r>
            <a:r>
              <a:rPr lang="fr-FR" sz="1400" b="0" dirty="0">
                <a:solidFill>
                  <a:srgbClr val="231F20"/>
                </a:solidFill>
                <a:latin typeface="Helvetica 45 Light"/>
                <a:cs typeface="Helvetica 45 Light"/>
              </a:rPr>
              <a:t>qui </a:t>
            </a:r>
            <a:r>
              <a:rPr lang="fr-FR" sz="1400" b="0" spc="-5" dirty="0">
                <a:solidFill>
                  <a:srgbClr val="231F20"/>
                </a:solidFill>
                <a:latin typeface="Helvetica 45 Light"/>
                <a:cs typeface="Helvetica 45 Light"/>
              </a:rPr>
              <a:t>lui </a:t>
            </a:r>
            <a:r>
              <a:rPr lang="fr-FR" sz="1400" b="0" spc="-10" dirty="0">
                <a:solidFill>
                  <a:srgbClr val="231F20"/>
                </a:solidFill>
                <a:latin typeface="Helvetica 45 Light"/>
                <a:cs typeface="Helvetica 45 Light"/>
              </a:rPr>
              <a:t>prend </a:t>
            </a:r>
            <a:r>
              <a:rPr lang="fr-FR" sz="1400" b="0" spc="-5" dirty="0">
                <a:solidFill>
                  <a:srgbClr val="231F20"/>
                </a:solidFill>
                <a:latin typeface="Helvetica 45 Light"/>
                <a:cs typeface="Helvetica 45 Light"/>
              </a:rPr>
              <a:t>le moins </a:t>
            </a:r>
            <a:r>
              <a:rPr lang="fr-FR" sz="1400" b="0" dirty="0">
                <a:solidFill>
                  <a:srgbClr val="231F20"/>
                </a:solidFill>
                <a:latin typeface="Helvetica 45 Light"/>
                <a:cs typeface="Helvetica 45 Light"/>
              </a:rPr>
              <a:t>de</a:t>
            </a:r>
            <a:r>
              <a:rPr lang="fr-FR" sz="1400" b="0" spc="-10" dirty="0">
                <a:solidFill>
                  <a:srgbClr val="231F20"/>
                </a:solidFill>
                <a:latin typeface="Helvetica 45 Light"/>
                <a:cs typeface="Helvetica 45 Light"/>
              </a:rPr>
              <a:t> </a:t>
            </a:r>
            <a:r>
              <a:rPr lang="fr-FR" sz="1400" b="0" spc="-5" dirty="0">
                <a:solidFill>
                  <a:srgbClr val="231F20"/>
                </a:solidFill>
                <a:latin typeface="Helvetica 45 Light"/>
                <a:cs typeface="Helvetica 45 Light"/>
              </a:rPr>
              <a:t>temps.</a:t>
            </a:r>
            <a:endParaRPr lang="fr-FR" sz="1400" dirty="0">
              <a:latin typeface="Helvetica 45 Light"/>
              <a:cs typeface="Helvetica 45 Light"/>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159"/>
          <a:stretch/>
        </p:blipFill>
        <p:spPr bwMode="auto">
          <a:xfrm>
            <a:off x="2483768" y="3041917"/>
            <a:ext cx="4654237" cy="2050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971600" y="627534"/>
            <a:ext cx="7704856" cy="1358257"/>
          </a:xfrm>
          <a:prstGeom prst="rect">
            <a:avLst/>
          </a:prstGeom>
        </p:spPr>
        <p:txBody>
          <a:bodyPr wrap="square">
            <a:spAutoFit/>
          </a:bodyPr>
          <a:lstStyle/>
          <a:p>
            <a:pPr>
              <a:lnSpc>
                <a:spcPct val="100000"/>
              </a:lnSpc>
              <a:spcBef>
                <a:spcPts val="320"/>
              </a:spcBef>
            </a:pPr>
            <a:r>
              <a:rPr lang="fr-FR" sz="1800" dirty="0">
                <a:latin typeface="Helvetica 65 Medium" pitchFamily="2" charset="0"/>
              </a:rPr>
              <a:t>Peuvent être très difficiles à comprendre.</a:t>
            </a:r>
          </a:p>
          <a:p>
            <a:pPr marR="5080">
              <a:lnSpc>
                <a:spcPct val="119000"/>
              </a:lnSpc>
            </a:pPr>
            <a:r>
              <a:rPr lang="fr-FR" sz="1800" dirty="0">
                <a:latin typeface="Helvetica 65 Medium" pitchFamily="2" charset="0"/>
              </a:rPr>
              <a:t>Mais ils peuvent parfois expliquer les choses bien mieux qu’un texte.  Lorsque vous utilisez des graphiques ou des tableaux, faites-les simples et expliquez les bien.</a:t>
            </a:r>
          </a:p>
        </p:txBody>
      </p:sp>
    </p:spTree>
    <p:extLst>
      <p:ext uri="{BB962C8B-B14F-4D97-AF65-F5344CB8AC3E}">
        <p14:creationId xmlns:p14="http://schemas.microsoft.com/office/powerpoint/2010/main" val="3871466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bg2"/>
                </a:solidFill>
              </a:rPr>
              <a:t>La police</a:t>
            </a:r>
            <a:endParaRPr lang="fr-FR" dirty="0">
              <a:solidFill>
                <a:schemeClr val="bg2"/>
              </a:solidFill>
            </a:endParaRPr>
          </a:p>
        </p:txBody>
      </p:sp>
      <p:sp>
        <p:nvSpPr>
          <p:cNvPr id="3" name="Espace réservé du contenu 2"/>
          <p:cNvSpPr>
            <a:spLocks noGrp="1"/>
          </p:cNvSpPr>
          <p:nvPr>
            <p:ph idx="1"/>
          </p:nvPr>
        </p:nvSpPr>
        <p:spPr>
          <a:xfrm>
            <a:off x="1042989" y="1329929"/>
            <a:ext cx="7345435" cy="2915840"/>
          </a:xfrm>
        </p:spPr>
        <p:txBody>
          <a:bodyPr/>
          <a:lstStyle/>
          <a:p>
            <a:pPr marL="285750" indent="-285750">
              <a:buFont typeface="Arial" panose="020B0604020202020204" pitchFamily="34" charset="0"/>
              <a:buChar char="•"/>
            </a:pPr>
            <a:r>
              <a:rPr lang="fr-FR" dirty="0">
                <a:solidFill>
                  <a:schemeClr val="tx1"/>
                </a:solidFill>
              </a:rPr>
              <a:t>Doit être facile à lire, par exemple Arial ou </a:t>
            </a:r>
            <a:r>
              <a:rPr lang="fr-FR" dirty="0" err="1">
                <a:solidFill>
                  <a:schemeClr val="tx1"/>
                </a:solidFill>
              </a:rPr>
              <a:t>Tahoma</a:t>
            </a:r>
            <a:endParaRPr lang="fr-FR" dirty="0">
              <a:solidFill>
                <a:schemeClr val="tx1"/>
              </a:solidFill>
            </a:endParaRPr>
          </a:p>
          <a:p>
            <a:pPr marL="285750" indent="-285750">
              <a:buFont typeface="Arial" panose="020B0604020202020204" pitchFamily="34" charset="0"/>
              <a:buChar char="•"/>
            </a:pPr>
            <a:r>
              <a:rPr lang="fr-FR" dirty="0">
                <a:solidFill>
                  <a:schemeClr val="tx1"/>
                </a:solidFill>
              </a:rPr>
              <a:t>Ne pas utiliser de police à empâtement : Century n’est pas facile à lire, Times new roman n’est pas facile à lire</a:t>
            </a:r>
          </a:p>
          <a:p>
            <a:pPr marL="285750" indent="-285750">
              <a:buFont typeface="Arial" panose="020B0604020202020204" pitchFamily="34" charset="0"/>
              <a:buChar char="•"/>
            </a:pPr>
            <a:r>
              <a:rPr lang="fr-FR" dirty="0">
                <a:solidFill>
                  <a:schemeClr val="tx1"/>
                </a:solidFill>
              </a:rPr>
              <a:t>Évitez :</a:t>
            </a:r>
          </a:p>
          <a:p>
            <a:pPr marL="692150" lvl="4" indent="-285750">
              <a:buFont typeface="Wingdings" panose="05000000000000000000" pitchFamily="2" charset="2"/>
              <a:buChar char="ü"/>
            </a:pPr>
            <a:r>
              <a:rPr lang="fr-FR" dirty="0">
                <a:solidFill>
                  <a:schemeClr val="tx1"/>
                </a:solidFill>
              </a:rPr>
              <a:t>d’utiliser une écriture trop rapprochée </a:t>
            </a:r>
          </a:p>
          <a:p>
            <a:pPr marL="692150" lvl="4" indent="-285750">
              <a:buFont typeface="Wingdings" panose="05000000000000000000" pitchFamily="2" charset="2"/>
              <a:buChar char="ü"/>
            </a:pPr>
            <a:r>
              <a:rPr lang="fr-FR" dirty="0">
                <a:solidFill>
                  <a:schemeClr val="tx1"/>
                </a:solidFill>
              </a:rPr>
              <a:t>d’écrire en gris ou avec une couleur trop claire</a:t>
            </a:r>
          </a:p>
          <a:p>
            <a:pPr marL="692150" lvl="4" indent="-285750">
              <a:buFont typeface="Wingdings" panose="05000000000000000000" pitchFamily="2" charset="2"/>
              <a:buChar char="ü"/>
            </a:pPr>
            <a:r>
              <a:rPr lang="fr-FR" dirty="0">
                <a:solidFill>
                  <a:schemeClr val="tx1"/>
                </a:solidFill>
              </a:rPr>
              <a:t>d’écrire en italique, tout un mot en majuscule</a:t>
            </a:r>
          </a:p>
          <a:p>
            <a:pPr marL="285750" indent="-285750">
              <a:buFont typeface="Arial" panose="020B0604020202020204" pitchFamily="34" charset="0"/>
              <a:buChar char="•"/>
            </a:pPr>
            <a:r>
              <a:rPr lang="fr-FR" dirty="0">
                <a:solidFill>
                  <a:schemeClr val="tx1"/>
                </a:solidFill>
              </a:rPr>
              <a:t>La taille de la police : au moins  14, et écrivez en minuscule</a:t>
            </a:r>
          </a:p>
          <a:p>
            <a:pPr marL="285750" indent="-285750">
              <a:buFont typeface="Arial" panose="020B0604020202020204" pitchFamily="34" charset="0"/>
              <a:buChar char="•"/>
            </a:pPr>
            <a:r>
              <a:rPr lang="fr-FR" dirty="0">
                <a:solidFill>
                  <a:schemeClr val="tx1"/>
                </a:solidFill>
              </a:rPr>
              <a:t>Utiliser toujours le même type d’écriture pour un même document</a:t>
            </a:r>
          </a:p>
          <a:p>
            <a:r>
              <a:rPr lang="fr-FR" dirty="0">
                <a:solidFill>
                  <a:schemeClr val="tx1"/>
                </a:solidFill>
              </a:rPr>
              <a:t>NB : les mots soulignés peuvent être plus difficiles à lire</a:t>
            </a:r>
            <a:r>
              <a:rPr lang="fr-FR" b="1" dirty="0">
                <a:solidFill>
                  <a:schemeClr val="tx1"/>
                </a:solidFill>
              </a:rPr>
              <a:t> </a:t>
            </a:r>
            <a:endParaRPr lang="fr-FR" dirty="0">
              <a:solidFill>
                <a:schemeClr val="tx1"/>
              </a:solidFill>
            </a:endParaRPr>
          </a:p>
          <a:p>
            <a:endParaRPr lang="fr-FR" dirty="0"/>
          </a:p>
        </p:txBody>
      </p:sp>
    </p:spTree>
    <p:extLst>
      <p:ext uri="{BB962C8B-B14F-4D97-AF65-F5344CB8AC3E}">
        <p14:creationId xmlns:p14="http://schemas.microsoft.com/office/powerpoint/2010/main" val="2285255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bg2"/>
                </a:solidFill>
              </a:rPr>
              <a:t>La mise en page</a:t>
            </a:r>
            <a:endParaRPr lang="fr-FR" dirty="0">
              <a:solidFill>
                <a:schemeClr val="bg2"/>
              </a:solidFill>
            </a:endParaRPr>
          </a:p>
        </p:txBody>
      </p:sp>
      <p:sp>
        <p:nvSpPr>
          <p:cNvPr id="3" name="Espace réservé du contenu 2"/>
          <p:cNvSpPr>
            <a:spLocks noGrp="1"/>
          </p:cNvSpPr>
          <p:nvPr>
            <p:ph idx="1"/>
          </p:nvPr>
        </p:nvSpPr>
        <p:spPr>
          <a:xfrm>
            <a:off x="1042989" y="1329929"/>
            <a:ext cx="7561459" cy="2915840"/>
          </a:xfrm>
        </p:spPr>
        <p:txBody>
          <a:bodyPr/>
          <a:lstStyle/>
          <a:p>
            <a:pPr marL="285750" indent="-285750">
              <a:buFont typeface="Arial" panose="020B0604020202020204" pitchFamily="34" charset="0"/>
              <a:buChar char="•"/>
            </a:pPr>
            <a:r>
              <a:rPr lang="fr-FR" dirty="0">
                <a:solidFill>
                  <a:schemeClr val="tx1"/>
                </a:solidFill>
              </a:rPr>
              <a:t>Format facile à lire, à suivre, à photocopier , par exemple A4 ou A5</a:t>
            </a:r>
          </a:p>
          <a:p>
            <a:pPr marL="285750" indent="-285750">
              <a:buFont typeface="Arial" panose="020B0604020202020204" pitchFamily="34" charset="0"/>
              <a:buChar char="•"/>
            </a:pPr>
            <a:r>
              <a:rPr lang="fr-FR" dirty="0">
                <a:solidFill>
                  <a:schemeClr val="tx1"/>
                </a:solidFill>
              </a:rPr>
              <a:t>Attention à la taille du document (nombre de pages)</a:t>
            </a:r>
          </a:p>
          <a:p>
            <a:pPr marL="285750" indent="-285750">
              <a:buFont typeface="Arial" panose="020B0604020202020204" pitchFamily="34" charset="0"/>
              <a:buChar char="•"/>
            </a:pPr>
            <a:r>
              <a:rPr lang="fr-FR" dirty="0">
                <a:solidFill>
                  <a:schemeClr val="tx1"/>
                </a:solidFill>
              </a:rPr>
              <a:t>Attention à la mise en page complexe (multicolonnage…) et au fond qui rend la lecture difficile</a:t>
            </a:r>
          </a:p>
          <a:p>
            <a:pPr marL="285750" indent="-285750">
              <a:buFont typeface="Arial" panose="020B0604020202020204" pitchFamily="34" charset="0"/>
              <a:buChar char="•"/>
            </a:pPr>
            <a:endParaRPr lang="fr-FR" dirty="0">
              <a:solidFill>
                <a:schemeClr val="tx1"/>
              </a:solidFill>
            </a:endParaRPr>
          </a:p>
        </p:txBody>
      </p:sp>
    </p:spTree>
    <p:extLst>
      <p:ext uri="{BB962C8B-B14F-4D97-AF65-F5344CB8AC3E}">
        <p14:creationId xmlns:p14="http://schemas.microsoft.com/office/powerpoint/2010/main" val="692799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Cadre législatif</a:t>
            </a:r>
          </a:p>
        </p:txBody>
      </p:sp>
      <p:sp>
        <p:nvSpPr>
          <p:cNvPr id="3" name="Espace réservé du contenu 2"/>
          <p:cNvSpPr>
            <a:spLocks noGrp="1"/>
          </p:cNvSpPr>
          <p:nvPr>
            <p:ph idx="1"/>
          </p:nvPr>
        </p:nvSpPr>
        <p:spPr/>
        <p:txBody>
          <a:bodyPr/>
          <a:lstStyle/>
          <a:p>
            <a:r>
              <a:rPr lang="fr-FR" dirty="0">
                <a:solidFill>
                  <a:schemeClr val="tx1"/>
                </a:solidFill>
              </a:rPr>
              <a:t>La loi du 11 février 2005 pour « l’égalité des droits et des chances, la participation et la citoyenneté des personnes handicapées » pose le concept de l’accès à tout pour tous.</a:t>
            </a:r>
          </a:p>
          <a:p>
            <a:r>
              <a:rPr lang="fr-FR" dirty="0">
                <a:solidFill>
                  <a:schemeClr val="tx1"/>
                </a:solidFill>
              </a:rPr>
              <a:t>Convention des Nations Unies relative aux droits des personnes handicapées. </a:t>
            </a:r>
          </a:p>
          <a:p>
            <a:pPr marL="285750" indent="-285750">
              <a:buFont typeface="Arial" panose="020B0604020202020204" pitchFamily="34" charset="0"/>
              <a:buChar char="•"/>
            </a:pPr>
            <a:r>
              <a:rPr lang="fr-FR" dirty="0">
                <a:solidFill>
                  <a:schemeClr val="tx1"/>
                </a:solidFill>
              </a:rPr>
              <a:t>Dans l’article 9 : les  personnes handicapées doivent recevoir  des informations accessibles</a:t>
            </a:r>
          </a:p>
          <a:p>
            <a:pPr marL="285750" indent="-285750">
              <a:buFont typeface="Arial" panose="020B0604020202020204" pitchFamily="34" charset="0"/>
              <a:buChar char="•"/>
            </a:pPr>
            <a:r>
              <a:rPr lang="fr-FR" dirty="0">
                <a:solidFill>
                  <a:schemeClr val="tx1"/>
                </a:solidFill>
              </a:rPr>
              <a:t>Dans l’article 24 : le droit des personnes handicapées à l'éducation</a:t>
            </a:r>
          </a:p>
          <a:p>
            <a:r>
              <a:rPr lang="fr-FR" dirty="0">
                <a:solidFill>
                  <a:schemeClr val="tx1"/>
                </a:solidFill>
              </a:rPr>
              <a:t>Web Content Accessibility Guidelines 2.x AAA (WCAG 2.2) critère 3.1.5 Reading </a:t>
            </a:r>
            <a:r>
              <a:rPr lang="fr-FR" dirty="0" err="1">
                <a:solidFill>
                  <a:schemeClr val="tx1"/>
                </a:solidFill>
              </a:rPr>
              <a:t>Level</a:t>
            </a:r>
            <a:endParaRPr lang="fr-FR" dirty="0">
              <a:solidFill>
                <a:schemeClr val="tx1"/>
              </a:solidFill>
            </a:endParaRPr>
          </a:p>
        </p:txBody>
      </p:sp>
    </p:spTree>
    <p:extLst>
      <p:ext uri="{BB962C8B-B14F-4D97-AF65-F5344CB8AC3E}">
        <p14:creationId xmlns:p14="http://schemas.microsoft.com/office/powerpoint/2010/main" val="1266395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bg2"/>
                </a:solidFill>
              </a:rPr>
              <a:t>Les	règles particulières pour la langue française </a:t>
            </a:r>
            <a:endParaRPr lang="fr-FR" dirty="0">
              <a:solidFill>
                <a:schemeClr val="bg2"/>
              </a:solidFill>
            </a:endParaRPr>
          </a:p>
        </p:txBody>
      </p:sp>
      <p:sp>
        <p:nvSpPr>
          <p:cNvPr id="3" name="Espace réservé du contenu 2"/>
          <p:cNvSpPr>
            <a:spLocks noGrp="1"/>
          </p:cNvSpPr>
          <p:nvPr>
            <p:ph idx="1"/>
          </p:nvPr>
        </p:nvSpPr>
        <p:spPr/>
        <p:txBody>
          <a:bodyPr/>
          <a:lstStyle/>
          <a:p>
            <a:pPr marL="285750" indent="-285750">
              <a:buFont typeface="Arial" panose="020B0604020202020204" pitchFamily="34" charset="0"/>
              <a:buChar char="•"/>
            </a:pPr>
            <a:r>
              <a:rPr lang="fr-FR" dirty="0">
                <a:solidFill>
                  <a:schemeClr val="tx1"/>
                </a:solidFill>
              </a:rPr>
              <a:t>Écrire les nombres en chiffres et non en lettre, n’utilisez pas de chiffres romains : XI, V</a:t>
            </a:r>
          </a:p>
          <a:p>
            <a:pPr marL="285750" indent="-285750">
              <a:buFont typeface="Arial" panose="020B0604020202020204" pitchFamily="34" charset="0"/>
              <a:buChar char="•"/>
            </a:pPr>
            <a:r>
              <a:rPr lang="fr-FR" dirty="0">
                <a:solidFill>
                  <a:schemeClr val="tx1"/>
                </a:solidFill>
              </a:rPr>
              <a:t>Écrire les dates en entier : lundi 11 octobre 1999 au lieu de : 11/10/1999 ou, 11 octobre</a:t>
            </a:r>
            <a:endParaRPr lang="fr-FR" dirty="0"/>
          </a:p>
          <a:p>
            <a:endParaRPr lang="fr-FR" dirty="0"/>
          </a:p>
          <a:p>
            <a:endParaRPr lang="fr-FR" dirty="0"/>
          </a:p>
        </p:txBody>
      </p:sp>
    </p:spTree>
    <p:extLst>
      <p:ext uri="{BB962C8B-B14F-4D97-AF65-F5344CB8AC3E}">
        <p14:creationId xmlns:p14="http://schemas.microsoft.com/office/powerpoint/2010/main" val="600607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Et pour finir, annoncer que le document est en FALC</a:t>
            </a:r>
          </a:p>
        </p:txBody>
      </p:sp>
      <p:sp>
        <p:nvSpPr>
          <p:cNvPr id="3" name="Espace réservé du contenu 2"/>
          <p:cNvSpPr>
            <a:spLocks noGrp="1"/>
          </p:cNvSpPr>
          <p:nvPr>
            <p:ph idx="1"/>
          </p:nvPr>
        </p:nvSpPr>
        <p:spPr/>
        <p:txBody>
          <a:bodyPr/>
          <a:lstStyle/>
          <a:p>
            <a:pPr marL="285750" indent="-285750">
              <a:buFont typeface="Arial" panose="020B0604020202020204" pitchFamily="34" charset="0"/>
              <a:buChar char="•"/>
            </a:pPr>
            <a:r>
              <a:rPr lang="fr-FR" dirty="0">
                <a:solidFill>
                  <a:schemeClr val="tx1"/>
                </a:solidFill>
              </a:rPr>
              <a:t>Placer le logo facile-à-lire sur vos documents</a:t>
            </a:r>
          </a:p>
          <a:p>
            <a:pPr marL="285750" indent="-285750">
              <a:buFont typeface="Arial" panose="020B0604020202020204" pitchFamily="34" charset="0"/>
              <a:buChar char="•"/>
            </a:pPr>
            <a:r>
              <a:rPr lang="fr-FR" dirty="0">
                <a:solidFill>
                  <a:schemeClr val="tx1"/>
                </a:solidFill>
              </a:rPr>
              <a:t>Télécharger le logo sur : </a:t>
            </a:r>
            <a:r>
              <a:rPr lang="fr-FR" u="sng" dirty="0">
                <a:solidFill>
                  <a:schemeClr val="tx1"/>
                </a:solidFill>
              </a:rPr>
              <a:t>inclusion-europe.org/</a:t>
            </a:r>
            <a:r>
              <a:rPr lang="fr-FR" u="sng" dirty="0" err="1">
                <a:solidFill>
                  <a:schemeClr val="tx1"/>
                </a:solidFill>
              </a:rPr>
              <a:t>etr</a:t>
            </a:r>
            <a:r>
              <a:rPr lang="fr-FR" u="sng" dirty="0">
                <a:solidFill>
                  <a:schemeClr val="tx1"/>
                </a:solidFill>
              </a:rPr>
              <a:t> </a:t>
            </a:r>
            <a:endParaRPr lang="fr-FR" dirty="0">
              <a:solidFill>
                <a:schemeClr val="tx1"/>
              </a:solidFill>
            </a:endParaRPr>
          </a:p>
          <a:p>
            <a:endParaRPr lang="fr-FR" dirty="0"/>
          </a:p>
        </p:txBody>
      </p:sp>
    </p:spTree>
    <p:extLst>
      <p:ext uri="{BB962C8B-B14F-4D97-AF65-F5344CB8AC3E}">
        <p14:creationId xmlns:p14="http://schemas.microsoft.com/office/powerpoint/2010/main" val="3109118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9601" y="303610"/>
            <a:ext cx="7934887" cy="737100"/>
          </a:xfrm>
        </p:spPr>
        <p:txBody>
          <a:bodyPr/>
          <a:lstStyle/>
          <a:p>
            <a:pPr defTabSz="914400">
              <a:lnSpc>
                <a:spcPct val="100000"/>
              </a:lnSpc>
              <a:spcAft>
                <a:spcPct val="0"/>
              </a:spcAft>
            </a:pPr>
            <a:r>
              <a:rPr lang="fr-FR" altLang="fr-FR" b="1" dirty="0">
                <a:solidFill>
                  <a:schemeClr val="bg2"/>
                </a:solidFill>
                <a:latin typeface="Arial Unicode MS" pitchFamily="34" charset="-128"/>
                <a:ea typeface="Arial Unicode MS" pitchFamily="34" charset="-128"/>
                <a:cs typeface="Arial Unicode MS" pitchFamily="34" charset="-128"/>
              </a:rPr>
              <a:t>Extrait d’ un discours politique</a:t>
            </a:r>
            <a:br>
              <a:rPr lang="en-US" altLang="fr-FR" b="1" dirty="0">
                <a:solidFill>
                  <a:schemeClr val="bg2"/>
                </a:solidFill>
                <a:latin typeface="Arial Unicode MS" pitchFamily="34" charset="-128"/>
                <a:ea typeface="Arial Unicode MS" pitchFamily="34" charset="-128"/>
                <a:cs typeface="Arial Unicode MS" pitchFamily="34" charset="-128"/>
              </a:rPr>
            </a:br>
            <a:r>
              <a:rPr lang="fr-FR" altLang="fr-FR" sz="1800" dirty="0">
                <a:solidFill>
                  <a:schemeClr val="bg2"/>
                </a:solidFill>
                <a:latin typeface="Arial" pitchFamily="34" charset="0"/>
                <a:ea typeface="Arial" pitchFamily="34" charset="0"/>
                <a:cs typeface="Arial" pitchFamily="34" charset="0"/>
              </a:rPr>
              <a:t>Marie-Arlette Carlotti, Ex-Ministre en charge des Personnes handicapées</a:t>
            </a:r>
            <a:br>
              <a:rPr lang="fr-FR" altLang="fr-FR" sz="2400" dirty="0">
                <a:solidFill>
                  <a:schemeClr val="tx1"/>
                </a:solidFill>
                <a:latin typeface="Arial" pitchFamily="34" charset="0"/>
                <a:cs typeface="Arial" pitchFamily="34" charset="0"/>
              </a:rPr>
            </a:br>
            <a:endParaRPr lang="en-US" altLang="fr-FR" sz="1800" dirty="0">
              <a:solidFill>
                <a:schemeClr val="tx1"/>
              </a:solidFill>
              <a:latin typeface="Arial" pitchFamily="34" charset="0"/>
              <a:cs typeface="Arial" pitchFamily="34" charset="0"/>
            </a:endParaRPr>
          </a:p>
        </p:txBody>
      </p:sp>
      <p:sp>
        <p:nvSpPr>
          <p:cNvPr id="3" name="Espace réservé du contenu 2"/>
          <p:cNvSpPr>
            <a:spLocks noGrp="1"/>
          </p:cNvSpPr>
          <p:nvPr>
            <p:ph idx="1"/>
          </p:nvPr>
        </p:nvSpPr>
        <p:spPr>
          <a:xfrm>
            <a:off x="1042989" y="1491630"/>
            <a:ext cx="3889051" cy="3546077"/>
          </a:xfrm>
        </p:spPr>
        <p:style>
          <a:lnRef idx="3">
            <a:schemeClr val="lt1"/>
          </a:lnRef>
          <a:fillRef idx="1">
            <a:schemeClr val="dk1"/>
          </a:fillRef>
          <a:effectRef idx="1">
            <a:schemeClr val="dk1"/>
          </a:effectRef>
          <a:fontRef idx="minor">
            <a:schemeClr val="lt1"/>
          </a:fontRef>
        </p:style>
        <p:txBody>
          <a:bodyPr/>
          <a:lstStyle/>
          <a:p>
            <a:pPr marL="95250"/>
            <a:r>
              <a:rPr lang="fr-FR" sz="1600" dirty="0">
                <a:solidFill>
                  <a:schemeClr val="tx1"/>
                </a:solidFill>
              </a:rPr>
              <a:t>Je veux saisir l'occasion de dresser un bilan de la prise en charge du handicap. Mon principe est d'apporter des réponses personnalisées aux personnes handicapées ; les besoins sont différents d'une personne à l'autre.</a:t>
            </a:r>
          </a:p>
          <a:p>
            <a:pPr marL="95250"/>
            <a:r>
              <a:rPr lang="fr-FR" sz="1600" dirty="0">
                <a:solidFill>
                  <a:schemeClr val="tx1"/>
                </a:solidFill>
              </a:rPr>
              <a:t>Je me suis rendue à la Maison des Acacias, dans le Var ; j'ai entendu le soulagement des personnes handicapées d'être accueillies ailleurs qu'en hôpital psychiatrique. J'ai entendu le bonheur des anciens employés en ESAT de travailler dans des entreprises adaptées, voire dans des entreprises ordinaires.</a:t>
            </a:r>
          </a:p>
          <a:p>
            <a:pPr marL="95250"/>
            <a:endParaRPr lang="fr-FR" sz="1600" dirty="0">
              <a:solidFill>
                <a:schemeClr val="tx1"/>
              </a:solidFill>
            </a:endParaRPr>
          </a:p>
        </p:txBody>
      </p:sp>
      <p:sp>
        <p:nvSpPr>
          <p:cNvPr id="4" name="Rectangle 3"/>
          <p:cNvSpPr/>
          <p:nvPr/>
        </p:nvSpPr>
        <p:spPr>
          <a:xfrm>
            <a:off x="5292080" y="1694874"/>
            <a:ext cx="3672408" cy="289310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fr-FR" b="1" dirty="0"/>
              <a:t>Je veux savoir où on en est.</a:t>
            </a:r>
            <a:endParaRPr lang="fr-FR" dirty="0"/>
          </a:p>
          <a:p>
            <a:r>
              <a:rPr lang="fr-FR" b="1" dirty="0"/>
              <a:t>Chaque personne handicapée est différente.</a:t>
            </a:r>
            <a:endParaRPr lang="fr-FR" dirty="0"/>
          </a:p>
          <a:p>
            <a:r>
              <a:rPr lang="fr-FR" b="1" dirty="0"/>
              <a:t>Je suis allée à la maison des Acacias dans le département du Var.</a:t>
            </a:r>
            <a:endParaRPr lang="fr-FR" dirty="0"/>
          </a:p>
          <a:p>
            <a:r>
              <a:rPr lang="fr-FR" b="1" dirty="0"/>
              <a:t>Les personnes handicapées étaient heureuses dans cette maison.</a:t>
            </a:r>
            <a:endParaRPr lang="fr-FR" dirty="0"/>
          </a:p>
          <a:p>
            <a:r>
              <a:rPr lang="fr-FR" b="1" dirty="0"/>
              <a:t>Elles sont soulagées de ne plus être en hôpital psychiatrique.</a:t>
            </a:r>
            <a:endParaRPr lang="fr-FR" dirty="0"/>
          </a:p>
          <a:p>
            <a:r>
              <a:rPr lang="fr-FR" b="1" dirty="0"/>
              <a:t>Certains travailleurs ont quitté l’ESAT.</a:t>
            </a:r>
            <a:endParaRPr lang="fr-FR" dirty="0"/>
          </a:p>
          <a:p>
            <a:r>
              <a:rPr lang="fr-FR" b="1" dirty="0"/>
              <a:t>Ils sont heureux de travailler en entreprise adaptée ou en entreprise ordinaire.</a:t>
            </a:r>
            <a:endParaRPr lang="fr-FR" dirty="0"/>
          </a:p>
        </p:txBody>
      </p:sp>
      <p:sp>
        <p:nvSpPr>
          <p:cNvPr id="15" name="Rectangle 11"/>
          <p:cNvSpPr>
            <a:spLocks noChangeArrowheads="1"/>
          </p:cNvSpPr>
          <p:nvPr/>
        </p:nvSpPr>
        <p:spPr bwMode="auto">
          <a:xfrm>
            <a:off x="0" y="67017"/>
            <a:ext cx="2503167"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72812" tIns="45720" rIns="140608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fr-FR" sz="1800" b="0" i="0" u="none" strike="noStrike" cap="none" normalizeH="0" baseline="0" dirty="0">
              <a:ln>
                <a:noFill/>
              </a:ln>
              <a:solidFill>
                <a:schemeClr val="tx1"/>
              </a:solidFill>
              <a:effectLst/>
              <a:latin typeface="Arial" pitchFamily="34" charset="0"/>
              <a:cs typeface="Arial" pitchFamily="34" charset="0"/>
            </a:endParaRPr>
          </a:p>
        </p:txBody>
      </p:sp>
      <p:sp>
        <p:nvSpPr>
          <p:cNvPr id="16" name="Rectangle 14"/>
          <p:cNvSpPr>
            <a:spLocks noChangeArrowheads="1"/>
          </p:cNvSpPr>
          <p:nvPr/>
        </p:nvSpPr>
        <p:spPr bwMode="auto">
          <a:xfrm>
            <a:off x="5594059" y="103258"/>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fr-FR" sz="1100" b="0" i="0" u="none" strike="noStrike" cap="none" normalizeH="0" baseline="0" dirty="0">
              <a:ln>
                <a:noFill/>
              </a:ln>
              <a:solidFill>
                <a:schemeClr val="tx1"/>
              </a:solidFill>
              <a:effectLst/>
              <a:latin typeface="Arial" pitchFamily="34" charset="0"/>
              <a:ea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fr-FR" sz="1100" b="0" i="0" u="none" strike="noStrike" cap="none" normalizeH="0" baseline="0" dirty="0">
                <a:ln>
                  <a:noFill/>
                </a:ln>
                <a:solidFill>
                  <a:schemeClr val="tx1"/>
                </a:solidFill>
                <a:effectLst/>
                <a:latin typeface="Arial" pitchFamily="34" charset="0"/>
                <a:ea typeface="Arial" pitchFamily="34" charset="0"/>
                <a:cs typeface="Arial" pitchFamily="34" charset="0"/>
              </a:rPr>
            </a:br>
            <a:endParaRPr kumimoji="0" lang="fr-FR" altLang="fr-FR" sz="1800" b="0" i="0" u="none" strike="noStrike" cap="none" normalizeH="0" baseline="0" dirty="0">
              <a:ln>
                <a:noFill/>
              </a:ln>
              <a:solidFill>
                <a:schemeClr val="tx1"/>
              </a:solidFill>
              <a:effectLst/>
              <a:latin typeface="Arial" pitchFamily="34" charset="0"/>
              <a:cs typeface="Arial" pitchFamily="34" charset="0"/>
            </a:endParaRPr>
          </a:p>
        </p:txBody>
      </p:sp>
      <p:sp>
        <p:nvSpPr>
          <p:cNvPr id="17" name="ZoneTexte 16"/>
          <p:cNvSpPr txBox="1"/>
          <p:nvPr/>
        </p:nvSpPr>
        <p:spPr>
          <a:xfrm>
            <a:off x="5292080" y="1242947"/>
            <a:ext cx="1689886" cy="400110"/>
          </a:xfrm>
          <a:prstGeom prst="rect">
            <a:avLst/>
          </a:prstGeom>
          <a:noFill/>
        </p:spPr>
        <p:txBody>
          <a:bodyPr wrap="none" rtlCol="0">
            <a:spAutoFit/>
          </a:bodyPr>
          <a:lstStyle/>
          <a:p>
            <a:r>
              <a:rPr lang="fr-FR" sz="2000" dirty="0"/>
              <a:t>Version </a:t>
            </a:r>
            <a:r>
              <a:rPr lang="fr-FR" sz="2000" dirty="0" err="1"/>
              <a:t>Falc</a:t>
            </a:r>
            <a:endParaRPr lang="fr-FR" sz="2000" dirty="0"/>
          </a:p>
        </p:txBody>
      </p:sp>
    </p:spTree>
    <p:extLst>
      <p:ext uri="{BB962C8B-B14F-4D97-AF65-F5344CB8AC3E}">
        <p14:creationId xmlns:p14="http://schemas.microsoft.com/office/powerpoint/2010/main" val="3973141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 </a:t>
            </a:r>
            <a:br>
              <a:rPr lang="fr-FR" dirty="0"/>
            </a:br>
            <a:r>
              <a:rPr lang="fr-FR" dirty="0">
                <a:solidFill>
                  <a:schemeClr val="tx1"/>
                </a:solidFill>
              </a:rPr>
              <a:t>Extrait d'un règlement administratif</a:t>
            </a:r>
            <a:br>
              <a:rPr lang="fr-FR" dirty="0">
                <a:solidFill>
                  <a:schemeClr val="tx1"/>
                </a:solidFill>
              </a:rPr>
            </a:br>
            <a:endParaRPr lang="fr-FR" dirty="0"/>
          </a:p>
        </p:txBody>
      </p:sp>
      <p:sp>
        <p:nvSpPr>
          <p:cNvPr id="3" name="Espace réservé du contenu 2"/>
          <p:cNvSpPr>
            <a:spLocks noGrp="1"/>
          </p:cNvSpPr>
          <p:nvPr>
            <p:ph idx="1"/>
          </p:nvPr>
        </p:nvSpPr>
        <p:spPr>
          <a:xfrm>
            <a:off x="683569" y="1419622"/>
            <a:ext cx="4032447" cy="3168352"/>
          </a:xfrm>
        </p:spPr>
        <p:style>
          <a:lnRef idx="1">
            <a:schemeClr val="accent5"/>
          </a:lnRef>
          <a:fillRef idx="2">
            <a:schemeClr val="accent5"/>
          </a:fillRef>
          <a:effectRef idx="1">
            <a:schemeClr val="accent5"/>
          </a:effectRef>
          <a:fontRef idx="minor">
            <a:schemeClr val="dk1"/>
          </a:fontRef>
        </p:style>
        <p:txBody>
          <a:bodyPr numCol="2"/>
          <a:lstStyle/>
          <a:p>
            <a:pPr marL="173038" algn="just" defTabSz="522288"/>
            <a:r>
              <a:rPr lang="fr-FR" i="1" dirty="0">
                <a:solidFill>
                  <a:schemeClr val="tx1">
                    <a:lumMod val="50000"/>
                    <a:lumOff val="50000"/>
                  </a:schemeClr>
                </a:solidFill>
                <a:latin typeface="Harlow Solid Italic" panose="04030604020F02020D02" pitchFamily="82" charset="0"/>
              </a:rPr>
              <a:t>Le versement de l'Administration est subordonné à la subrogation de l'État dans les droits du demandeur à l'encontre du locataire.</a:t>
            </a:r>
          </a:p>
          <a:p>
            <a:pPr marL="173038" algn="just">
              <a:tabLst>
                <a:tab pos="1876425" algn="dec"/>
              </a:tabLst>
            </a:pPr>
            <a:r>
              <a:rPr lang="fr-FR" i="1" dirty="0">
                <a:solidFill>
                  <a:schemeClr val="tx1">
                    <a:lumMod val="50000"/>
                    <a:lumOff val="50000"/>
                  </a:schemeClr>
                </a:solidFill>
                <a:latin typeface="Harlow Solid Italic" panose="04030604020F02020D02" pitchFamily="82" charset="0"/>
              </a:rPr>
              <a:t>Cela signifie que le paiement avec sub-rogation éteint la dette du locataire défaillant à l'</a:t>
            </a:r>
            <a:r>
              <a:rPr lang="fr-FR" i="1" dirty="0" err="1">
                <a:solidFill>
                  <a:schemeClr val="tx1">
                    <a:lumMod val="50000"/>
                    <a:lumOff val="50000"/>
                  </a:schemeClr>
                </a:solidFill>
                <a:latin typeface="Harlow Solid Italic" panose="04030604020F02020D02" pitchFamily="82" charset="0"/>
              </a:rPr>
              <a:t>ég</a:t>
            </a:r>
            <a:r>
              <a:rPr lang="fr-FR" i="1" dirty="0">
                <a:solidFill>
                  <a:schemeClr val="tx1">
                    <a:lumMod val="50000"/>
                    <a:lumOff val="50000"/>
                  </a:schemeClr>
                </a:solidFill>
                <a:latin typeface="Harlow Solid Italic" panose="04030604020F02020D02" pitchFamily="82" charset="0"/>
              </a:rPr>
              <a:t>	</a:t>
            </a:r>
            <a:r>
              <a:rPr lang="fr-FR" i="1" dirty="0" err="1">
                <a:solidFill>
                  <a:schemeClr val="tx1">
                    <a:lumMod val="50000"/>
                    <a:lumOff val="50000"/>
                  </a:schemeClr>
                </a:solidFill>
                <a:latin typeface="Harlow Solid Italic" panose="04030604020F02020D02" pitchFamily="82" charset="0"/>
              </a:rPr>
              <a:t>ard</a:t>
            </a:r>
            <a:r>
              <a:rPr lang="fr-FR" i="1" dirty="0">
                <a:solidFill>
                  <a:schemeClr val="tx1">
                    <a:lumMod val="50000"/>
                    <a:lumOff val="50000"/>
                  </a:schemeClr>
                </a:solidFill>
                <a:latin typeface="Harlow Solid Italic" panose="04030604020F02020D02" pitchFamily="82" charset="0"/>
              </a:rPr>
              <a:t>  de la société b	aille </a:t>
            </a:r>
            <a:r>
              <a:rPr lang="fr-FR" i="1" dirty="0" err="1">
                <a:solidFill>
                  <a:schemeClr val="tx1">
                    <a:lumMod val="50000"/>
                    <a:lumOff val="50000"/>
                  </a:schemeClr>
                </a:solidFill>
                <a:latin typeface="Harlow Solid Italic" panose="04030604020F02020D02" pitchFamily="82" charset="0"/>
              </a:rPr>
              <a:t>resse</a:t>
            </a:r>
            <a:r>
              <a:rPr lang="fr-FR" i="1" dirty="0">
                <a:solidFill>
                  <a:schemeClr val="tx1">
                    <a:lumMod val="50000"/>
                    <a:lumOff val="50000"/>
                  </a:schemeClr>
                </a:solidFill>
                <a:latin typeface="Harlow Solid Italic" panose="04030604020F02020D02" pitchFamily="82" charset="0"/>
              </a:rPr>
              <a:t> mais la	 laisse subsister à	 l'égard de l'État</a:t>
            </a:r>
          </a:p>
        </p:txBody>
      </p:sp>
      <p:sp>
        <p:nvSpPr>
          <p:cNvPr id="5" name="ZoneTexte 4"/>
          <p:cNvSpPr txBox="1"/>
          <p:nvPr/>
        </p:nvSpPr>
        <p:spPr>
          <a:xfrm>
            <a:off x="5076055" y="771550"/>
            <a:ext cx="4032449" cy="4401205"/>
          </a:xfrm>
          <a:prstGeom prst="rect">
            <a:avLst/>
          </a:prstGeom>
          <a:noFill/>
        </p:spPr>
        <p:txBody>
          <a:bodyPr wrap="square" rtlCol="0">
            <a:spAutoFit/>
          </a:bodyPr>
          <a:lstStyle/>
          <a:p>
            <a:r>
              <a:rPr lang="fr-FR" u="sng" dirty="0"/>
              <a:t>Problèmes rencontrés :</a:t>
            </a:r>
            <a:endParaRPr lang="fr-FR" sz="1800" dirty="0"/>
          </a:p>
          <a:p>
            <a:r>
              <a:rPr lang="fr-FR" dirty="0"/>
              <a:t> </a:t>
            </a:r>
            <a:endParaRPr lang="fr-FR" sz="1800" dirty="0"/>
          </a:p>
          <a:p>
            <a:r>
              <a:rPr lang="fr-FR" b="1" dirty="0">
                <a:solidFill>
                  <a:srgbClr val="C00000"/>
                </a:solidFill>
              </a:rPr>
              <a:t>1  Structure</a:t>
            </a:r>
            <a:endParaRPr lang="fr-FR" dirty="0">
              <a:solidFill>
                <a:srgbClr val="C00000"/>
              </a:solidFill>
            </a:endParaRPr>
          </a:p>
          <a:p>
            <a:pPr marL="641350" lvl="1" indent="-285750">
              <a:buFont typeface="Arial" panose="020B0604020202020204" pitchFamily="34" charset="0"/>
              <a:buChar char="•"/>
            </a:pPr>
            <a:r>
              <a:rPr lang="fr-FR" dirty="0">
                <a:solidFill>
                  <a:srgbClr val="C00000"/>
                </a:solidFill>
              </a:rPr>
              <a:t>Contrastes de couleurs trop faibles</a:t>
            </a:r>
            <a:endParaRPr lang="fr-FR" sz="1800" dirty="0">
              <a:solidFill>
                <a:srgbClr val="C00000"/>
              </a:solidFill>
            </a:endParaRPr>
          </a:p>
          <a:p>
            <a:pPr marL="641350" lvl="1" indent="-285750">
              <a:buFont typeface="Arial" panose="020B0604020202020204" pitchFamily="34" charset="0"/>
              <a:buChar char="•"/>
            </a:pPr>
            <a:r>
              <a:rPr lang="fr-FR" dirty="0">
                <a:solidFill>
                  <a:srgbClr val="C00000"/>
                </a:solidFill>
              </a:rPr>
              <a:t>Texte justifié</a:t>
            </a:r>
            <a:endParaRPr lang="fr-FR" sz="1800" dirty="0">
              <a:solidFill>
                <a:srgbClr val="C00000"/>
              </a:solidFill>
            </a:endParaRPr>
          </a:p>
          <a:p>
            <a:pPr marL="641350" lvl="1" indent="-285750">
              <a:buFont typeface="Arial" panose="020B0604020202020204" pitchFamily="34" charset="0"/>
              <a:buChar char="•"/>
            </a:pPr>
            <a:r>
              <a:rPr lang="fr-FR" dirty="0">
                <a:solidFill>
                  <a:srgbClr val="C00000"/>
                </a:solidFill>
              </a:rPr>
              <a:t>Police fantaisiste</a:t>
            </a:r>
            <a:endParaRPr lang="fr-FR" sz="1800" dirty="0">
              <a:solidFill>
                <a:srgbClr val="C00000"/>
              </a:solidFill>
            </a:endParaRPr>
          </a:p>
          <a:p>
            <a:pPr marL="641350" lvl="1" indent="-285750">
              <a:buFont typeface="Arial" panose="020B0604020202020204" pitchFamily="34" charset="0"/>
              <a:buChar char="•"/>
            </a:pPr>
            <a:r>
              <a:rPr lang="fr-FR" dirty="0">
                <a:solidFill>
                  <a:srgbClr val="C00000"/>
                </a:solidFill>
              </a:rPr>
              <a:t>Taille de police trop petite</a:t>
            </a:r>
            <a:endParaRPr lang="fr-FR" sz="1800" dirty="0">
              <a:solidFill>
                <a:srgbClr val="C00000"/>
              </a:solidFill>
            </a:endParaRPr>
          </a:p>
          <a:p>
            <a:pPr marL="641350" lvl="1" indent="-285750">
              <a:buFont typeface="Arial" panose="020B0604020202020204" pitchFamily="34" charset="0"/>
              <a:buChar char="•"/>
            </a:pPr>
            <a:r>
              <a:rPr lang="fr-FR" dirty="0">
                <a:solidFill>
                  <a:srgbClr val="C00000"/>
                </a:solidFill>
              </a:rPr>
              <a:t>Interlignage trop étroit</a:t>
            </a:r>
            <a:endParaRPr lang="fr-FR" sz="1800" dirty="0">
              <a:solidFill>
                <a:srgbClr val="C00000"/>
              </a:solidFill>
            </a:endParaRPr>
          </a:p>
          <a:p>
            <a:pPr marL="641350" lvl="1" indent="-285750">
              <a:buFont typeface="Arial" panose="020B0604020202020204" pitchFamily="34" charset="0"/>
              <a:buChar char="•"/>
            </a:pPr>
            <a:r>
              <a:rPr lang="fr-FR" dirty="0">
                <a:solidFill>
                  <a:srgbClr val="C00000"/>
                </a:solidFill>
              </a:rPr>
              <a:t>Présence de césure</a:t>
            </a:r>
            <a:endParaRPr lang="fr-FR" sz="1800" dirty="0">
              <a:solidFill>
                <a:srgbClr val="C00000"/>
              </a:solidFill>
            </a:endParaRPr>
          </a:p>
          <a:p>
            <a:pPr marL="641350" lvl="1" indent="-285750">
              <a:buFont typeface="Arial" panose="020B0604020202020204" pitchFamily="34" charset="0"/>
              <a:buChar char="•"/>
            </a:pPr>
            <a:r>
              <a:rPr lang="fr-FR" dirty="0">
                <a:solidFill>
                  <a:srgbClr val="C00000"/>
                </a:solidFill>
              </a:rPr>
              <a:t>Usage de l’italique</a:t>
            </a:r>
            <a:endParaRPr lang="fr-FR" sz="1800" dirty="0">
              <a:solidFill>
                <a:srgbClr val="C00000"/>
              </a:solidFill>
            </a:endParaRPr>
          </a:p>
          <a:p>
            <a:r>
              <a:rPr lang="fr-FR" dirty="0">
                <a:solidFill>
                  <a:srgbClr val="C00000"/>
                </a:solidFill>
              </a:rPr>
              <a:t> 2 Syntaxe</a:t>
            </a:r>
            <a:endParaRPr lang="fr-FR" sz="1200" dirty="0">
              <a:solidFill>
                <a:srgbClr val="C00000"/>
              </a:solidFill>
            </a:endParaRPr>
          </a:p>
          <a:p>
            <a:pPr marL="441325" lvl="0"/>
            <a:r>
              <a:rPr lang="fr-FR" dirty="0">
                <a:solidFill>
                  <a:srgbClr val="C00000"/>
                </a:solidFill>
              </a:rPr>
              <a:t>La phrase est trop longue</a:t>
            </a:r>
            <a:endParaRPr lang="fr-FR" sz="1800" dirty="0">
              <a:solidFill>
                <a:srgbClr val="C00000"/>
              </a:solidFill>
            </a:endParaRPr>
          </a:p>
          <a:p>
            <a:pPr lvl="0"/>
            <a:r>
              <a:rPr lang="fr-FR" b="1" dirty="0">
                <a:solidFill>
                  <a:srgbClr val="C00000"/>
                </a:solidFill>
              </a:rPr>
              <a:t> 3 Lexique</a:t>
            </a:r>
            <a:endParaRPr lang="fr-FR" sz="1100" dirty="0">
              <a:solidFill>
                <a:srgbClr val="C00000"/>
              </a:solidFill>
            </a:endParaRPr>
          </a:p>
          <a:p>
            <a:pPr lvl="1"/>
            <a:r>
              <a:rPr lang="fr-FR" dirty="0">
                <a:solidFill>
                  <a:srgbClr val="C00000"/>
                </a:solidFill>
              </a:rPr>
              <a:t>Les mots sont complexes</a:t>
            </a:r>
            <a:endParaRPr lang="fr-FR" sz="1800" dirty="0">
              <a:solidFill>
                <a:srgbClr val="C00000"/>
              </a:solidFill>
            </a:endParaRPr>
          </a:p>
          <a:p>
            <a:pPr lvl="0"/>
            <a:r>
              <a:rPr lang="fr-FR" b="1" dirty="0">
                <a:solidFill>
                  <a:srgbClr val="C00000"/>
                </a:solidFill>
              </a:rPr>
              <a:t>4 Sémantique</a:t>
            </a:r>
            <a:endParaRPr lang="fr-FR" dirty="0">
              <a:solidFill>
                <a:srgbClr val="C00000"/>
              </a:solidFill>
            </a:endParaRPr>
          </a:p>
          <a:p>
            <a:pPr lvl="1"/>
            <a:r>
              <a:rPr lang="fr-FR" dirty="0">
                <a:solidFill>
                  <a:srgbClr val="C00000"/>
                </a:solidFill>
              </a:rPr>
              <a:t>Il y a plusieurs idées dans la phrase</a:t>
            </a:r>
            <a:endParaRPr lang="fr-FR" sz="1800" dirty="0">
              <a:solidFill>
                <a:srgbClr val="C00000"/>
              </a:solidFill>
            </a:endParaRPr>
          </a:p>
          <a:p>
            <a:pPr lvl="1"/>
            <a:r>
              <a:rPr lang="fr-FR" dirty="0">
                <a:solidFill>
                  <a:srgbClr val="C00000"/>
                </a:solidFill>
              </a:rPr>
              <a:t>Il n’y a pas d’image pour illustrer l’idée</a:t>
            </a:r>
          </a:p>
          <a:p>
            <a:pPr marL="0" lvl="1" indent="0">
              <a:tabLst>
                <a:tab pos="0" algn="l"/>
              </a:tabLst>
            </a:pPr>
            <a:r>
              <a:rPr lang="fr-FR" dirty="0">
                <a:solidFill>
                  <a:srgbClr val="C00000"/>
                </a:solidFill>
              </a:rPr>
              <a:t>5 Mise en page</a:t>
            </a:r>
          </a:p>
          <a:p>
            <a:pPr marL="441325" lvl="1" indent="0">
              <a:tabLst>
                <a:tab pos="441325" algn="l"/>
              </a:tabLst>
            </a:pPr>
            <a:r>
              <a:rPr lang="fr-FR" dirty="0">
                <a:solidFill>
                  <a:srgbClr val="C00000"/>
                </a:solidFill>
              </a:rPr>
              <a:t>Utilisation du multicolonnage</a:t>
            </a:r>
          </a:p>
          <a:p>
            <a:pPr marL="441325" lvl="1" indent="0">
              <a:tabLst>
                <a:tab pos="441325" algn="l"/>
              </a:tabLst>
            </a:pPr>
            <a:r>
              <a:rPr lang="fr-FR" dirty="0">
                <a:solidFill>
                  <a:srgbClr val="C00000"/>
                </a:solidFill>
              </a:rPr>
              <a:t>Marges trop petites</a:t>
            </a:r>
          </a:p>
        </p:txBody>
      </p:sp>
    </p:spTree>
    <p:extLst>
      <p:ext uri="{BB962C8B-B14F-4D97-AF65-F5344CB8AC3E}">
        <p14:creationId xmlns:p14="http://schemas.microsoft.com/office/powerpoint/2010/main" val="264848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 </a:t>
            </a:r>
            <a:br>
              <a:rPr lang="fr-FR" dirty="0"/>
            </a:br>
            <a:r>
              <a:rPr lang="fr-FR" dirty="0">
                <a:solidFill>
                  <a:schemeClr val="tx1"/>
                </a:solidFill>
              </a:rPr>
              <a:t>Extrait d'un règlement administratif</a:t>
            </a:r>
            <a:br>
              <a:rPr lang="fr-FR" dirty="0">
                <a:solidFill>
                  <a:schemeClr val="tx1"/>
                </a:solidFill>
              </a:rPr>
            </a:br>
            <a:endParaRPr lang="fr-FR" dirty="0"/>
          </a:p>
        </p:txBody>
      </p:sp>
      <p:sp>
        <p:nvSpPr>
          <p:cNvPr id="3" name="Espace réservé du contenu 2"/>
          <p:cNvSpPr>
            <a:spLocks noGrp="1"/>
          </p:cNvSpPr>
          <p:nvPr>
            <p:ph idx="1"/>
          </p:nvPr>
        </p:nvSpPr>
        <p:spPr>
          <a:xfrm>
            <a:off x="683569" y="1203598"/>
            <a:ext cx="4176463" cy="3723878"/>
          </a:xfrm>
        </p:spPr>
        <p:style>
          <a:lnRef idx="1">
            <a:schemeClr val="accent5"/>
          </a:lnRef>
          <a:fillRef idx="2">
            <a:schemeClr val="accent5"/>
          </a:fillRef>
          <a:effectRef idx="1">
            <a:schemeClr val="accent5"/>
          </a:effectRef>
          <a:fontRef idx="minor">
            <a:schemeClr val="dk1"/>
          </a:fontRef>
        </p:style>
        <p:txBody>
          <a:bodyPr numCol="1"/>
          <a:lstStyle/>
          <a:p>
            <a:r>
              <a:rPr lang="fr-FR" b="1" dirty="0">
                <a:solidFill>
                  <a:schemeClr val="tx1"/>
                </a:solidFill>
              </a:rPr>
              <a:t>La règle :</a:t>
            </a:r>
          </a:p>
          <a:p>
            <a:endParaRPr lang="fr-FR" dirty="0">
              <a:solidFill>
                <a:schemeClr val="tx1"/>
              </a:solidFill>
            </a:endParaRPr>
          </a:p>
          <a:p>
            <a:r>
              <a:rPr lang="fr-FR" dirty="0">
                <a:solidFill>
                  <a:schemeClr val="tx1"/>
                </a:solidFill>
              </a:rPr>
              <a:t> </a:t>
            </a:r>
          </a:p>
          <a:p>
            <a:pPr>
              <a:lnSpc>
                <a:spcPct val="150000"/>
              </a:lnSpc>
            </a:pPr>
            <a:r>
              <a:rPr lang="fr-FR" dirty="0">
                <a:solidFill>
                  <a:schemeClr val="tx1"/>
                </a:solidFill>
              </a:rPr>
              <a:t>L’état paye le loyer au propriétaire à la place du locataire.</a:t>
            </a:r>
          </a:p>
          <a:p>
            <a:pPr>
              <a:lnSpc>
                <a:spcPct val="150000"/>
              </a:lnSpc>
            </a:pPr>
            <a:r>
              <a:rPr lang="fr-FR" dirty="0">
                <a:solidFill>
                  <a:schemeClr val="tx1"/>
                </a:solidFill>
              </a:rPr>
              <a:t>Le locataire ne doit plus payer le loyer au propriétaire.</a:t>
            </a:r>
          </a:p>
          <a:p>
            <a:pPr>
              <a:lnSpc>
                <a:spcPct val="150000"/>
              </a:lnSpc>
            </a:pPr>
            <a:r>
              <a:rPr lang="fr-FR" dirty="0">
                <a:solidFill>
                  <a:schemeClr val="tx1"/>
                </a:solidFill>
              </a:rPr>
              <a:t>Mais il devra rembourser directement l’état.</a:t>
            </a:r>
          </a:p>
        </p:txBody>
      </p:sp>
      <p:sp>
        <p:nvSpPr>
          <p:cNvPr id="5" name="ZoneTexte 4"/>
          <p:cNvSpPr txBox="1"/>
          <p:nvPr/>
        </p:nvSpPr>
        <p:spPr>
          <a:xfrm>
            <a:off x="5004047" y="978857"/>
            <a:ext cx="4032449" cy="3539430"/>
          </a:xfrm>
          <a:prstGeom prst="rect">
            <a:avLst/>
          </a:prstGeom>
          <a:noFill/>
        </p:spPr>
        <p:txBody>
          <a:bodyPr wrap="square" rtlCol="0">
            <a:spAutoFit/>
          </a:bodyPr>
          <a:lstStyle/>
          <a:p>
            <a:r>
              <a:rPr lang="fr-FR" dirty="0">
                <a:solidFill>
                  <a:srgbClr val="003300"/>
                </a:solidFill>
              </a:rPr>
              <a:t> </a:t>
            </a:r>
            <a:endParaRPr lang="fr-FR" sz="1800" dirty="0">
              <a:solidFill>
                <a:srgbClr val="003300"/>
              </a:solidFill>
            </a:endParaRPr>
          </a:p>
          <a:p>
            <a:r>
              <a:rPr lang="fr-FR" b="1" dirty="0">
                <a:solidFill>
                  <a:srgbClr val="003300"/>
                </a:solidFill>
              </a:rPr>
              <a:t>1  Structure</a:t>
            </a:r>
            <a:endParaRPr lang="fr-FR" dirty="0">
              <a:solidFill>
                <a:srgbClr val="003300"/>
              </a:solidFill>
            </a:endParaRPr>
          </a:p>
          <a:p>
            <a:pPr lvl="1"/>
            <a:r>
              <a:rPr lang="fr-FR" dirty="0">
                <a:solidFill>
                  <a:srgbClr val="003300"/>
                </a:solidFill>
              </a:rPr>
              <a:t>Utiliser un fond plus clair</a:t>
            </a:r>
          </a:p>
          <a:p>
            <a:pPr lvl="1"/>
            <a:r>
              <a:rPr lang="fr-FR" dirty="0">
                <a:solidFill>
                  <a:srgbClr val="003300"/>
                </a:solidFill>
              </a:rPr>
              <a:t>Aligner le texte sur la gauche</a:t>
            </a:r>
          </a:p>
          <a:p>
            <a:pPr lvl="1"/>
            <a:r>
              <a:rPr lang="fr-FR" dirty="0">
                <a:solidFill>
                  <a:srgbClr val="003300"/>
                </a:solidFill>
              </a:rPr>
              <a:t>Utiliser une police à « bâton »</a:t>
            </a:r>
          </a:p>
          <a:p>
            <a:pPr lvl="1"/>
            <a:r>
              <a:rPr lang="fr-FR" dirty="0">
                <a:solidFill>
                  <a:srgbClr val="003300"/>
                </a:solidFill>
              </a:rPr>
              <a:t>Agrandir la police à 14 points</a:t>
            </a:r>
          </a:p>
          <a:p>
            <a:pPr lvl="1"/>
            <a:r>
              <a:rPr lang="fr-FR" dirty="0">
                <a:solidFill>
                  <a:srgbClr val="003300"/>
                </a:solidFill>
              </a:rPr>
              <a:t>Élargir l’interlignage à 1,5</a:t>
            </a:r>
          </a:p>
          <a:p>
            <a:pPr lvl="1"/>
            <a:r>
              <a:rPr lang="fr-FR" dirty="0">
                <a:solidFill>
                  <a:srgbClr val="003300"/>
                </a:solidFill>
              </a:rPr>
              <a:t>Ne pas faire de césure</a:t>
            </a:r>
          </a:p>
          <a:p>
            <a:pPr lvl="1"/>
            <a:r>
              <a:rPr lang="fr-FR" dirty="0">
                <a:solidFill>
                  <a:srgbClr val="003300"/>
                </a:solidFill>
              </a:rPr>
              <a:t>Ne pas utiliser l’italique </a:t>
            </a:r>
          </a:p>
          <a:p>
            <a:pPr lvl="0"/>
            <a:r>
              <a:rPr lang="fr-FR" b="1" dirty="0">
                <a:solidFill>
                  <a:srgbClr val="003300"/>
                </a:solidFill>
              </a:rPr>
              <a:t>2 – Syntaxe</a:t>
            </a:r>
          </a:p>
          <a:p>
            <a:pPr marL="441325" lvl="0"/>
            <a:r>
              <a:rPr lang="fr-FR" dirty="0">
                <a:solidFill>
                  <a:srgbClr val="003300"/>
                </a:solidFill>
              </a:rPr>
              <a:t>Faire des phrases plus courtes </a:t>
            </a:r>
          </a:p>
          <a:p>
            <a:r>
              <a:rPr lang="fr-FR" b="1" dirty="0">
                <a:solidFill>
                  <a:srgbClr val="003300"/>
                </a:solidFill>
              </a:rPr>
              <a:t>3 – Lexique</a:t>
            </a:r>
          </a:p>
          <a:p>
            <a:pPr marL="441325"/>
            <a:r>
              <a:rPr lang="fr-FR" dirty="0">
                <a:solidFill>
                  <a:srgbClr val="003300"/>
                </a:solidFill>
              </a:rPr>
              <a:t>Remplacer les mots complexes par des mots d’usage courant</a:t>
            </a:r>
          </a:p>
          <a:p>
            <a:r>
              <a:rPr lang="fr-FR" b="1" dirty="0">
                <a:solidFill>
                  <a:srgbClr val="003300"/>
                </a:solidFill>
              </a:rPr>
              <a:t>4  – Sémantique</a:t>
            </a:r>
            <a:endParaRPr lang="fr-FR" dirty="0">
              <a:solidFill>
                <a:srgbClr val="003300"/>
              </a:solidFill>
            </a:endParaRPr>
          </a:p>
          <a:p>
            <a:pPr marL="441325" lvl="0"/>
            <a:r>
              <a:rPr lang="fr-FR" dirty="0">
                <a:solidFill>
                  <a:srgbClr val="003300"/>
                </a:solidFill>
              </a:rPr>
              <a:t>Illustrer les idées par des images</a:t>
            </a:r>
          </a:p>
        </p:txBody>
      </p:sp>
      <p:pic>
        <p:nvPicPr>
          <p:cNvPr id="5122" name="Picture 2"/>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656770" y="1347614"/>
            <a:ext cx="88582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361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bg2"/>
                </a:solidFill>
              </a:rPr>
              <a:t>Les étapes de la méthode FALC</a:t>
            </a:r>
          </a:p>
        </p:txBody>
      </p:sp>
      <p:sp>
        <p:nvSpPr>
          <p:cNvPr id="3" name="Espace réservé du contenu 2"/>
          <p:cNvSpPr>
            <a:spLocks noGrp="1"/>
          </p:cNvSpPr>
          <p:nvPr>
            <p:ph idx="1"/>
          </p:nvPr>
        </p:nvSpPr>
        <p:spPr>
          <a:xfrm>
            <a:off x="1042989" y="771550"/>
            <a:ext cx="7849491" cy="3960440"/>
          </a:xfrm>
        </p:spPr>
        <p:txBody>
          <a:bodyPr/>
          <a:lstStyle/>
          <a:p>
            <a:r>
              <a:rPr lang="fr-FR" dirty="0">
                <a:solidFill>
                  <a:schemeClr val="tx1"/>
                </a:solidFill>
              </a:rPr>
              <a:t>Prérequis : impliquer des personnes déficientes intellectuelles dans la création donc dans l’équipe qui rédige</a:t>
            </a:r>
          </a:p>
          <a:p>
            <a:pPr marL="342900" indent="-342900">
              <a:buAutoNum type="arabicPeriod"/>
            </a:pPr>
            <a:r>
              <a:rPr lang="fr-FR" dirty="0">
                <a:solidFill>
                  <a:schemeClr val="tx1"/>
                </a:solidFill>
              </a:rPr>
              <a:t>Déterminez votre objectif et votre message. </a:t>
            </a:r>
          </a:p>
          <a:p>
            <a:pPr marL="342900" indent="-342900">
              <a:buAutoNum type="arabicPeriod"/>
            </a:pPr>
            <a:r>
              <a:rPr lang="fr-FR" dirty="0">
                <a:solidFill>
                  <a:schemeClr val="tx1"/>
                </a:solidFill>
              </a:rPr>
              <a:t>Déterminez votre contenu, vos mots-clés et leur suite logique. </a:t>
            </a:r>
          </a:p>
          <a:p>
            <a:pPr marL="342900" indent="-342900">
              <a:buAutoNum type="arabicPeriod"/>
            </a:pPr>
            <a:r>
              <a:rPr lang="fr-FR" dirty="0">
                <a:solidFill>
                  <a:schemeClr val="tx1"/>
                </a:solidFill>
              </a:rPr>
              <a:t>Rédigez votre document. </a:t>
            </a:r>
          </a:p>
          <a:p>
            <a:pPr marL="342900" indent="-342900">
              <a:buAutoNum type="arabicPeriod"/>
            </a:pPr>
            <a:r>
              <a:rPr lang="fr-FR" dirty="0">
                <a:solidFill>
                  <a:schemeClr val="tx1"/>
                </a:solidFill>
              </a:rPr>
              <a:t>Élaborez la mise en page. </a:t>
            </a:r>
          </a:p>
          <a:p>
            <a:pPr marL="342900" indent="-342900">
              <a:buAutoNum type="arabicPeriod"/>
            </a:pPr>
            <a:r>
              <a:rPr lang="fr-FR" dirty="0">
                <a:solidFill>
                  <a:schemeClr val="tx1"/>
                </a:solidFill>
              </a:rPr>
              <a:t>Évaluez votre texte : faites le relire par un/des collaborateurs. </a:t>
            </a:r>
          </a:p>
          <a:p>
            <a:pPr marL="342900" indent="-342900">
              <a:buAutoNum type="arabicPeriod"/>
            </a:pPr>
            <a:r>
              <a:rPr lang="fr-FR" dirty="0">
                <a:solidFill>
                  <a:schemeClr val="tx1"/>
                </a:solidFill>
              </a:rPr>
              <a:t>Faites-le relire si possible par des personnes en situation de handicap. </a:t>
            </a:r>
          </a:p>
          <a:p>
            <a:r>
              <a:rPr lang="fr-FR" dirty="0">
                <a:solidFill>
                  <a:schemeClr val="tx1"/>
                </a:solidFill>
              </a:rPr>
              <a:t>Si les consignes du contenu et de la mise en page sont respectées et que votre document a été lu et compris par au moins une personne en situation de handicap mental : </a:t>
            </a:r>
            <a:br>
              <a:rPr lang="fr-FR" dirty="0">
                <a:solidFill>
                  <a:schemeClr val="tx1"/>
                </a:solidFill>
              </a:rPr>
            </a:br>
            <a:r>
              <a:rPr lang="fr-FR" dirty="0">
                <a:solidFill>
                  <a:schemeClr val="tx1"/>
                </a:solidFill>
              </a:rPr>
              <a:t>Utilisez le logo « facile à lire » pour identifier le document </a:t>
            </a:r>
          </a:p>
        </p:txBody>
      </p:sp>
      <p:sp>
        <p:nvSpPr>
          <p:cNvPr id="4" name="object 6"/>
          <p:cNvSpPr/>
          <p:nvPr/>
        </p:nvSpPr>
        <p:spPr>
          <a:xfrm>
            <a:off x="7740352" y="4338262"/>
            <a:ext cx="632434" cy="60975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45949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D’autres règles plus spécifiques…</a:t>
            </a:r>
          </a:p>
        </p:txBody>
      </p:sp>
      <p:sp>
        <p:nvSpPr>
          <p:cNvPr id="3" name="Espace réservé du contenu 2"/>
          <p:cNvSpPr>
            <a:spLocks noGrp="1"/>
          </p:cNvSpPr>
          <p:nvPr>
            <p:ph idx="1"/>
          </p:nvPr>
        </p:nvSpPr>
        <p:spPr/>
        <p:txBody>
          <a:bodyPr/>
          <a:lstStyle/>
          <a:p>
            <a:pPr marL="285750" indent="-285750">
              <a:buFont typeface="Arial" panose="020B0604020202020204" pitchFamily="34" charset="0"/>
              <a:buChar char="•"/>
            </a:pPr>
            <a:r>
              <a:rPr lang="fr-FR" sz="2400" b="1" spc="-135" dirty="0">
                <a:solidFill>
                  <a:srgbClr val="231F20"/>
                </a:solidFill>
                <a:latin typeface="Arial"/>
                <a:cs typeface="Arial"/>
              </a:rPr>
              <a:t>Règles </a:t>
            </a:r>
            <a:r>
              <a:rPr lang="fr-FR" sz="2400" b="1" spc="-114" dirty="0">
                <a:solidFill>
                  <a:srgbClr val="231F20"/>
                </a:solidFill>
                <a:latin typeface="Arial"/>
                <a:cs typeface="Arial"/>
              </a:rPr>
              <a:t>spécifiques </a:t>
            </a:r>
            <a:r>
              <a:rPr lang="fr-FR" sz="2400" b="1" spc="-125" dirty="0">
                <a:solidFill>
                  <a:srgbClr val="231F20"/>
                </a:solidFill>
                <a:latin typeface="Arial"/>
                <a:cs typeface="Arial"/>
              </a:rPr>
              <a:t>aux </a:t>
            </a:r>
            <a:r>
              <a:rPr lang="fr-FR" sz="2400" b="1" spc="-110" dirty="0">
                <a:solidFill>
                  <a:srgbClr val="231F20"/>
                </a:solidFill>
                <a:latin typeface="Arial"/>
                <a:cs typeface="Arial"/>
              </a:rPr>
              <a:t>informations</a:t>
            </a:r>
            <a:r>
              <a:rPr lang="fr-FR" sz="2400" b="1" spc="-240" dirty="0">
                <a:solidFill>
                  <a:srgbClr val="231F20"/>
                </a:solidFill>
                <a:latin typeface="Arial"/>
                <a:cs typeface="Arial"/>
              </a:rPr>
              <a:t> </a:t>
            </a:r>
            <a:r>
              <a:rPr lang="fr-FR" sz="2400" b="1" spc="-114" dirty="0">
                <a:solidFill>
                  <a:srgbClr val="231F20"/>
                </a:solidFill>
                <a:latin typeface="Arial"/>
                <a:cs typeface="Arial"/>
              </a:rPr>
              <a:t>électroniques, sites internet</a:t>
            </a:r>
          </a:p>
          <a:p>
            <a:pPr marL="285750" indent="-285750">
              <a:buFont typeface="Arial" panose="020B0604020202020204" pitchFamily="34" charset="0"/>
              <a:buChar char="•"/>
            </a:pPr>
            <a:endParaRPr lang="fr-FR" sz="2400" dirty="0">
              <a:latin typeface="Arial"/>
              <a:cs typeface="Arial"/>
            </a:endParaRPr>
          </a:p>
          <a:p>
            <a:pPr marL="285750" indent="-285750">
              <a:buFont typeface="Arial" panose="020B0604020202020204" pitchFamily="34" charset="0"/>
              <a:buChar char="•"/>
            </a:pPr>
            <a:r>
              <a:rPr lang="fr-FR" sz="2400" b="1" spc="-135" dirty="0">
                <a:solidFill>
                  <a:srgbClr val="231F20"/>
                </a:solidFill>
                <a:latin typeface="Arial"/>
                <a:cs typeface="Arial"/>
              </a:rPr>
              <a:t>Règles </a:t>
            </a:r>
            <a:r>
              <a:rPr lang="fr-FR" sz="2400" b="1" spc="-114" dirty="0">
                <a:solidFill>
                  <a:srgbClr val="231F20"/>
                </a:solidFill>
                <a:latin typeface="Arial"/>
                <a:cs typeface="Arial"/>
              </a:rPr>
              <a:t>spécifiques </a:t>
            </a:r>
            <a:r>
              <a:rPr lang="fr-FR" sz="2400" b="1" spc="-140" dirty="0">
                <a:solidFill>
                  <a:srgbClr val="231F20"/>
                </a:solidFill>
                <a:latin typeface="Arial"/>
                <a:cs typeface="Arial"/>
              </a:rPr>
              <a:t>pour </a:t>
            </a:r>
            <a:r>
              <a:rPr lang="fr-FR" sz="2400" b="1" spc="-110" dirty="0">
                <a:solidFill>
                  <a:srgbClr val="231F20"/>
                </a:solidFill>
                <a:latin typeface="Arial"/>
                <a:cs typeface="Arial"/>
              </a:rPr>
              <a:t>les informations</a:t>
            </a:r>
            <a:r>
              <a:rPr lang="fr-FR" sz="2400" b="1" spc="-140" dirty="0">
                <a:solidFill>
                  <a:srgbClr val="231F20"/>
                </a:solidFill>
                <a:latin typeface="Arial"/>
                <a:cs typeface="Arial"/>
              </a:rPr>
              <a:t> </a:t>
            </a:r>
            <a:r>
              <a:rPr lang="fr-FR" sz="2400" b="1" spc="-125" dirty="0">
                <a:solidFill>
                  <a:srgbClr val="231F20"/>
                </a:solidFill>
                <a:latin typeface="Arial"/>
                <a:cs typeface="Arial"/>
              </a:rPr>
              <a:t>audio</a:t>
            </a:r>
          </a:p>
          <a:p>
            <a:pPr marL="285750" indent="-285750">
              <a:buFont typeface="Arial" panose="020B0604020202020204" pitchFamily="34" charset="0"/>
              <a:buChar char="•"/>
            </a:pPr>
            <a:endParaRPr lang="fr-FR" sz="2400" dirty="0">
              <a:latin typeface="Arial"/>
              <a:cs typeface="Arial"/>
            </a:endParaRPr>
          </a:p>
          <a:p>
            <a:pPr marL="285750" indent="-285750">
              <a:buFont typeface="Arial" panose="020B0604020202020204" pitchFamily="34" charset="0"/>
              <a:buChar char="•"/>
            </a:pPr>
            <a:r>
              <a:rPr lang="fr-FR" sz="2400" b="1" spc="-135" dirty="0">
                <a:solidFill>
                  <a:srgbClr val="231F20"/>
                </a:solidFill>
                <a:latin typeface="Arial"/>
                <a:cs typeface="Arial"/>
              </a:rPr>
              <a:t>Règles </a:t>
            </a:r>
            <a:r>
              <a:rPr lang="fr-FR" sz="2400" b="1" spc="-114" dirty="0">
                <a:solidFill>
                  <a:srgbClr val="231F20"/>
                </a:solidFill>
                <a:latin typeface="Arial"/>
                <a:cs typeface="Arial"/>
              </a:rPr>
              <a:t>spécifiques </a:t>
            </a:r>
            <a:r>
              <a:rPr lang="fr-FR" sz="2400" b="1" spc="-140" dirty="0">
                <a:solidFill>
                  <a:srgbClr val="231F20"/>
                </a:solidFill>
                <a:latin typeface="Arial"/>
                <a:cs typeface="Arial"/>
              </a:rPr>
              <a:t>pour </a:t>
            </a:r>
            <a:r>
              <a:rPr lang="fr-FR" sz="2400" b="1" spc="-110" dirty="0">
                <a:solidFill>
                  <a:srgbClr val="231F20"/>
                </a:solidFill>
                <a:latin typeface="Arial"/>
                <a:cs typeface="Arial"/>
              </a:rPr>
              <a:t>les informations</a:t>
            </a:r>
            <a:r>
              <a:rPr lang="fr-FR" sz="2400" b="1" spc="-145" dirty="0">
                <a:solidFill>
                  <a:srgbClr val="231F20"/>
                </a:solidFill>
                <a:latin typeface="Arial"/>
                <a:cs typeface="Arial"/>
              </a:rPr>
              <a:t> </a:t>
            </a:r>
            <a:r>
              <a:rPr lang="fr-FR" sz="2400" b="1" spc="-130" dirty="0">
                <a:solidFill>
                  <a:srgbClr val="231F20"/>
                </a:solidFill>
                <a:latin typeface="Arial"/>
                <a:cs typeface="Arial"/>
              </a:rPr>
              <a:t>vidéo</a:t>
            </a:r>
            <a:endParaRPr lang="fr-FR" sz="2400" dirty="0">
              <a:latin typeface="Arial"/>
              <a:cs typeface="Arial"/>
            </a:endParaRPr>
          </a:p>
          <a:p>
            <a:endParaRPr lang="fr-FR" dirty="0"/>
          </a:p>
        </p:txBody>
      </p:sp>
    </p:spTree>
    <p:extLst>
      <p:ext uri="{BB962C8B-B14F-4D97-AF65-F5344CB8AC3E}">
        <p14:creationId xmlns:p14="http://schemas.microsoft.com/office/powerpoint/2010/main" val="2896312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Documents de référence</a:t>
            </a:r>
          </a:p>
        </p:txBody>
      </p:sp>
      <p:sp>
        <p:nvSpPr>
          <p:cNvPr id="3" name="Espace réservé du contenu 2"/>
          <p:cNvSpPr>
            <a:spLocks noGrp="1"/>
          </p:cNvSpPr>
          <p:nvPr>
            <p:ph idx="1"/>
          </p:nvPr>
        </p:nvSpPr>
        <p:spPr/>
        <p:txBody>
          <a:bodyPr/>
          <a:lstStyle/>
          <a:p>
            <a:r>
              <a:rPr lang="fr-FR" dirty="0">
                <a:solidFill>
                  <a:schemeClr val="tx1"/>
                </a:solidFill>
              </a:rPr>
              <a:t>Règles européennes pour une information facile à lire et à comprendre. </a:t>
            </a:r>
          </a:p>
          <a:p>
            <a:r>
              <a:rPr lang="fr-FR" dirty="0">
                <a:solidFill>
                  <a:schemeClr val="tx1"/>
                </a:solidFill>
                <a:hlinkClick r:id="rId2"/>
              </a:rPr>
              <a:t>http://www.unapei.org/publication/linformation-pour-tous-regles-europeennes-pour-une-information-facile-a-lire-et-a-comprendre/</a:t>
            </a:r>
            <a:endParaRPr lang="fr-FR" dirty="0">
              <a:solidFill>
                <a:schemeClr val="tx1"/>
              </a:solidFill>
            </a:endParaRPr>
          </a:p>
          <a:p>
            <a:r>
              <a:rPr lang="fr-FR" dirty="0">
                <a:solidFill>
                  <a:schemeClr val="tx1"/>
                </a:solidFill>
              </a:rPr>
              <a:t>Impliquer les personnes handicapées intellectuelles dans l’écriture de textes faciles à lire. </a:t>
            </a:r>
          </a:p>
          <a:p>
            <a:r>
              <a:rPr lang="fr-FR" dirty="0">
                <a:solidFill>
                  <a:schemeClr val="tx1"/>
                </a:solidFill>
                <a:hlinkClick r:id="rId3"/>
              </a:rPr>
              <a:t>http://www.unapei.org/publication/necrivez-pas-pour-nous-sans-nous/</a:t>
            </a:r>
            <a:endParaRPr lang="fr-FR" dirty="0">
              <a:solidFill>
                <a:schemeClr val="tx1"/>
              </a:solidFill>
            </a:endParaRPr>
          </a:p>
          <a:p>
            <a:r>
              <a:rPr lang="fr-FR" dirty="0">
                <a:solidFill>
                  <a:schemeClr val="tx1"/>
                </a:solidFill>
              </a:rPr>
              <a:t>Le logo FALC gratuitement sur  </a:t>
            </a:r>
            <a:br>
              <a:rPr lang="fr-FR" dirty="0">
                <a:solidFill>
                  <a:schemeClr val="tx1"/>
                </a:solidFill>
              </a:rPr>
            </a:br>
            <a:r>
              <a:rPr lang="fr-FR" dirty="0">
                <a:solidFill>
                  <a:schemeClr val="tx1"/>
                </a:solidFill>
                <a:hlinkClick r:id="rId4"/>
              </a:rPr>
              <a:t>www.inclusion-europe.org/etr</a:t>
            </a:r>
            <a:r>
              <a:rPr lang="fr-FR" dirty="0">
                <a:solidFill>
                  <a:schemeClr val="tx1"/>
                </a:solidFill>
              </a:rPr>
              <a:t> </a:t>
            </a:r>
          </a:p>
          <a:p>
            <a:pPr>
              <a:lnSpc>
                <a:spcPct val="100000"/>
              </a:lnSpc>
              <a:spcAft>
                <a:spcPts val="0"/>
              </a:spcAft>
            </a:pPr>
            <a:r>
              <a:rPr lang="fr-FR" dirty="0">
                <a:solidFill>
                  <a:schemeClr val="tx1"/>
                </a:solidFill>
              </a:rPr>
              <a:t>Dictionnaire FALC</a:t>
            </a:r>
          </a:p>
          <a:p>
            <a:r>
              <a:rPr lang="fr-FR" dirty="0">
                <a:solidFill>
                  <a:schemeClr val="tx1"/>
                </a:solidFill>
                <a:hlinkClick r:id="rId5"/>
              </a:rPr>
              <a:t>https://www.falc-able.com/</a:t>
            </a:r>
            <a:r>
              <a:rPr lang="fr-FR" dirty="0">
                <a:solidFill>
                  <a:schemeClr val="tx1"/>
                </a:solidFill>
              </a:rPr>
              <a:t> </a:t>
            </a:r>
          </a:p>
          <a:p>
            <a:endParaRPr lang="fr-FR" dirty="0">
              <a:solidFill>
                <a:schemeClr val="tx1"/>
              </a:solidFill>
            </a:endParaRPr>
          </a:p>
        </p:txBody>
      </p:sp>
    </p:spTree>
    <p:extLst>
      <p:ext uri="{BB962C8B-B14F-4D97-AF65-F5344CB8AC3E}">
        <p14:creationId xmlns:p14="http://schemas.microsoft.com/office/powerpoint/2010/main" val="4100557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2"/>
          <p:cNvSpPr>
            <a:spLocks noGrp="1"/>
          </p:cNvSpPr>
          <p:nvPr>
            <p:ph type="ctrTitle" idx="4294967295"/>
          </p:nvPr>
        </p:nvSpPr>
        <p:spPr>
          <a:xfrm>
            <a:off x="839819" y="1959682"/>
            <a:ext cx="7464362" cy="1224136"/>
          </a:xfrm>
        </p:spPr>
        <p:txBody>
          <a:bodyPr/>
          <a:lstStyle/>
          <a:p>
            <a:pPr algn="ctr"/>
            <a:r>
              <a:rPr lang="fr-FR" altLang="fr-FR" sz="8000" dirty="0">
                <a:latin typeface="+mn-lt"/>
              </a:rPr>
              <a:t>Merci</a:t>
            </a:r>
            <a:endParaRPr lang="fr-FR" altLang="fr-FR" sz="5400" dirty="0">
              <a:latin typeface="+mn-lt"/>
            </a:endParaRPr>
          </a:p>
        </p:txBody>
      </p:sp>
      <p:pic>
        <p:nvPicPr>
          <p:cNvPr id="4" name="Picture 5" descr="C:\Users\jyud6280\Desktop\Accessibility (generic)_400x400_f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607" y="339502"/>
            <a:ext cx="1445121" cy="1083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165945" y="3132497"/>
            <a:ext cx="7366495" cy="51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eaLnBrk="0" hangingPunct="0"/>
            <a:endParaRPr lang="fr-FR" altLang="fr-FR" sz="2800" dirty="0">
              <a:solidFill>
                <a:schemeClr val="bg1">
                  <a:lumMod val="95000"/>
                </a:schemeClr>
              </a:solidFill>
              <a:latin typeface="+mn-lt"/>
              <a:ea typeface="+mj-ea"/>
              <a:cs typeface="+mj-cs"/>
            </a:endParaRPr>
          </a:p>
        </p:txBody>
      </p:sp>
      <p:sp>
        <p:nvSpPr>
          <p:cNvPr id="6" name="Espace réservé du texte 3"/>
          <p:cNvSpPr txBox="1">
            <a:spLocks/>
          </p:cNvSpPr>
          <p:nvPr/>
        </p:nvSpPr>
        <p:spPr bwMode="auto">
          <a:xfrm>
            <a:off x="971600" y="3795886"/>
            <a:ext cx="6408712"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a:defRPr/>
            </a:pPr>
            <a:r>
              <a:rPr lang="fr-FR" sz="1600" dirty="0">
                <a:solidFill>
                  <a:schemeClr val="bg1"/>
                </a:solidFill>
              </a:rPr>
              <a:t>Document CC-BY-SA </a:t>
            </a:r>
          </a:p>
          <a:p>
            <a:pPr>
              <a:defRPr/>
            </a:pPr>
            <a:r>
              <a:rPr lang="fr-FR" sz="1600" dirty="0">
                <a:solidFill>
                  <a:schemeClr val="bg1"/>
                </a:solidFill>
              </a:rPr>
              <a:t>Merci à Claire Grisard (</a:t>
            </a:r>
            <a:r>
              <a:rPr lang="fr-FR" sz="1600" dirty="0" err="1">
                <a:solidFill>
                  <a:schemeClr val="bg1"/>
                </a:solidFill>
              </a:rPr>
              <a:t>Unapei</a:t>
            </a:r>
            <a:r>
              <a:rPr lang="fr-FR" sz="1600" dirty="0">
                <a:solidFill>
                  <a:schemeClr val="bg1"/>
                </a:solidFill>
              </a:rPr>
              <a:t>) et Carole Schumann (</a:t>
            </a:r>
            <a:r>
              <a:rPr lang="fr-FR" sz="1600" dirty="0" err="1">
                <a:solidFill>
                  <a:schemeClr val="bg1"/>
                </a:solidFill>
              </a:rPr>
              <a:t>Com’Access</a:t>
            </a:r>
            <a:r>
              <a:rPr lang="fr-FR" sz="1600" dirty="0">
                <a:solidFill>
                  <a:schemeClr val="bg1"/>
                </a:solidFill>
              </a:rPr>
              <a:t>)</a:t>
            </a:r>
          </a:p>
          <a:p>
            <a:pPr>
              <a:defRPr/>
            </a:pPr>
            <a:endParaRPr lang="fr-FR" sz="1600" dirty="0">
              <a:solidFill>
                <a:schemeClr val="bg1"/>
              </a:solidFill>
            </a:endParaRPr>
          </a:p>
          <a:p>
            <a:pPr>
              <a:defRPr/>
            </a:pPr>
            <a:r>
              <a:rPr lang="fr-FR" sz="1600" dirty="0">
                <a:solidFill>
                  <a:schemeClr val="bg1"/>
                </a:solidFill>
              </a:rPr>
              <a:t>Vincent Aniort &amp; Patricia Loubet</a:t>
            </a:r>
            <a:endParaRPr lang="fr-FR" sz="1000" dirty="0">
              <a:solidFill>
                <a:schemeClr val="bg1"/>
              </a:solidFill>
              <a:cs typeface="Arial" charset="0"/>
            </a:endParaRPr>
          </a:p>
        </p:txBody>
      </p:sp>
    </p:spTree>
    <p:extLst>
      <p:ext uri="{BB962C8B-B14F-4D97-AF65-F5344CB8AC3E}">
        <p14:creationId xmlns:p14="http://schemas.microsoft.com/office/powerpoint/2010/main" val="430408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FALC  Projet </a:t>
            </a:r>
            <a:r>
              <a:rPr lang="fr-FR" dirty="0" err="1"/>
              <a:t>Pathways</a:t>
            </a:r>
            <a:endParaRPr lang="fr-FR" dirty="0"/>
          </a:p>
        </p:txBody>
      </p:sp>
      <p:sp>
        <p:nvSpPr>
          <p:cNvPr id="3" name="Espace réservé du contenu 2"/>
          <p:cNvSpPr>
            <a:spLocks noGrp="1"/>
          </p:cNvSpPr>
          <p:nvPr>
            <p:ph idx="1"/>
          </p:nvPr>
        </p:nvSpPr>
        <p:spPr>
          <a:xfrm>
            <a:off x="1042989" y="1010556"/>
            <a:ext cx="7058025" cy="3505410"/>
          </a:xfrm>
        </p:spPr>
        <p:txBody>
          <a:bodyPr/>
          <a:lstStyle/>
          <a:p>
            <a:r>
              <a:rPr lang="fr-FR" dirty="0">
                <a:solidFill>
                  <a:schemeClr val="tx1"/>
                </a:solidFill>
              </a:rPr>
              <a:t>En 2009, le projet européen </a:t>
            </a:r>
            <a:r>
              <a:rPr lang="fr-FR" dirty="0" err="1">
                <a:solidFill>
                  <a:schemeClr val="tx1"/>
                </a:solidFill>
              </a:rPr>
              <a:t>Pathways</a:t>
            </a:r>
            <a:r>
              <a:rPr lang="fr-FR" dirty="0">
                <a:solidFill>
                  <a:schemeClr val="tx1"/>
                </a:solidFill>
              </a:rPr>
              <a:t> d’Inclusion Europe (association présente dans 36 pays de défense des </a:t>
            </a:r>
            <a:br>
              <a:rPr lang="fr-FR" dirty="0">
                <a:solidFill>
                  <a:schemeClr val="tx1"/>
                </a:solidFill>
              </a:rPr>
            </a:br>
            <a:r>
              <a:rPr lang="fr-FR" dirty="0">
                <a:solidFill>
                  <a:schemeClr val="tx1"/>
                </a:solidFill>
              </a:rPr>
              <a:t>personnes déficientes intellectuelles) et des associations de plusieurs pays :</a:t>
            </a:r>
          </a:p>
          <a:p>
            <a:pPr marL="285750" indent="-285750">
              <a:buFont typeface="Arial" panose="020B0604020202020204" pitchFamily="34" charset="0"/>
              <a:buChar char="•"/>
            </a:pPr>
            <a:r>
              <a:rPr lang="fr-FR" dirty="0">
                <a:solidFill>
                  <a:schemeClr val="tx1"/>
                </a:solidFill>
              </a:rPr>
              <a:t>responsabilité de définir une méthodologie commune</a:t>
            </a:r>
          </a:p>
          <a:p>
            <a:pPr marL="285750" indent="-285750">
              <a:buFont typeface="Arial" panose="020B0604020202020204" pitchFamily="34" charset="0"/>
              <a:buChar char="•"/>
            </a:pPr>
            <a:r>
              <a:rPr lang="fr-FR" dirty="0">
                <a:solidFill>
                  <a:schemeClr val="tx1"/>
                </a:solidFill>
              </a:rPr>
              <a:t>portée en France par l'</a:t>
            </a:r>
            <a:r>
              <a:rPr lang="fr-FR" dirty="0" err="1">
                <a:solidFill>
                  <a:schemeClr val="tx1"/>
                </a:solidFill>
              </a:rPr>
              <a:t>Unapei</a:t>
            </a:r>
            <a:r>
              <a:rPr lang="fr-FR" dirty="0">
                <a:solidFill>
                  <a:schemeClr val="tx1"/>
                </a:solidFill>
              </a:rPr>
              <a:t> et Nous Aussi</a:t>
            </a:r>
          </a:p>
          <a:p>
            <a:r>
              <a:rPr lang="fr-FR" dirty="0">
                <a:solidFill>
                  <a:schemeClr val="tx1"/>
                </a:solidFill>
              </a:rPr>
              <a:t>Le groupe de travail (étude et validation dans 8 pays européens) a imaginé une méthode et un ensemble de règles qui permettent de rendre les informations plus simples et plus claires : la méthodologie « </a:t>
            </a:r>
            <a:r>
              <a:rPr lang="fr-FR" dirty="0" err="1">
                <a:solidFill>
                  <a:schemeClr val="tx1"/>
                </a:solidFill>
              </a:rPr>
              <a:t>Easy</a:t>
            </a:r>
            <a:r>
              <a:rPr lang="fr-FR" dirty="0">
                <a:solidFill>
                  <a:schemeClr val="tx1"/>
                </a:solidFill>
              </a:rPr>
              <a:t> to </a:t>
            </a:r>
            <a:r>
              <a:rPr lang="fr-FR" dirty="0" err="1">
                <a:solidFill>
                  <a:schemeClr val="tx1"/>
                </a:solidFill>
              </a:rPr>
              <a:t>read</a:t>
            </a:r>
            <a:r>
              <a:rPr lang="fr-FR" dirty="0">
                <a:solidFill>
                  <a:schemeClr val="tx1"/>
                </a:solidFill>
              </a:rPr>
              <a:t> » , traduite en « FALC » (Facile à Lire et à Comprendre) pour la France</a:t>
            </a:r>
          </a:p>
          <a:p>
            <a:endParaRPr lang="fr-FR" dirty="0">
              <a:solidFill>
                <a:schemeClr val="tx1"/>
              </a:solidFill>
            </a:endParaRPr>
          </a:p>
        </p:txBody>
      </p:sp>
      <p:pic>
        <p:nvPicPr>
          <p:cNvPr id="2050" name="Picture 2" descr="Quelle a été la réponse&#10;de l’Europe en 2009 ?&#10;• Le langage&#10;Facile à Lire et à Comprendre&#10;(FALC)&#10; "/>
          <p:cNvPicPr>
            <a:picLocks noChangeAspect="1" noChangeArrowheads="1"/>
          </p:cNvPicPr>
          <p:nvPr/>
        </p:nvPicPr>
        <p:blipFill rotWithShape="1">
          <a:blip r:embed="rId2">
            <a:extLst>
              <a:ext uri="{28A0092B-C50C-407E-A947-70E740481C1C}">
                <a14:useLocalDpi xmlns:a14="http://schemas.microsoft.com/office/drawing/2010/main" val="0"/>
              </a:ext>
            </a:extLst>
          </a:blip>
          <a:srcRect l="12649" t="50000" r="57264" b="10751"/>
          <a:stretch/>
        </p:blipFill>
        <p:spPr bwMode="auto">
          <a:xfrm>
            <a:off x="7189076" y="23751"/>
            <a:ext cx="1954924" cy="1342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501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ISO 24495-1 Langage clair et simple – Norme ISO</a:t>
            </a:r>
          </a:p>
        </p:txBody>
      </p:sp>
      <p:sp>
        <p:nvSpPr>
          <p:cNvPr id="3" name="Espace réservé du contenu 2"/>
          <p:cNvSpPr>
            <a:spLocks noGrp="1"/>
          </p:cNvSpPr>
          <p:nvPr>
            <p:ph idx="1"/>
          </p:nvPr>
        </p:nvSpPr>
        <p:spPr>
          <a:xfrm>
            <a:off x="1042989" y="1010556"/>
            <a:ext cx="7058025" cy="3505410"/>
          </a:xfrm>
        </p:spPr>
        <p:txBody>
          <a:bodyPr/>
          <a:lstStyle/>
          <a:p>
            <a:r>
              <a:rPr lang="fr-FR" dirty="0">
                <a:solidFill>
                  <a:schemeClr val="tx1"/>
                </a:solidFill>
              </a:rPr>
              <a:t>Projet initié en 2019 par la Fédération internationale sur </a:t>
            </a:r>
            <a:br>
              <a:rPr lang="fr-FR" dirty="0">
                <a:solidFill>
                  <a:schemeClr val="tx1"/>
                </a:solidFill>
              </a:rPr>
            </a:br>
            <a:r>
              <a:rPr lang="fr-FR" dirty="0">
                <a:solidFill>
                  <a:schemeClr val="tx1"/>
                </a:solidFill>
              </a:rPr>
              <a:t>le langage clair, formée en 2009 par les trois principales associations internationales :  </a:t>
            </a:r>
          </a:p>
          <a:p>
            <a:pPr marL="285750" indent="-285750">
              <a:buFont typeface="Arial" panose="020B0604020202020204" pitchFamily="34" charset="0"/>
              <a:buChar char="•"/>
            </a:pPr>
            <a:r>
              <a:rPr lang="fr-FR" dirty="0">
                <a:solidFill>
                  <a:schemeClr val="tx1"/>
                </a:solidFill>
              </a:rPr>
              <a:t>Clarity qui œuvre à la promotion du langage clair en droit. </a:t>
            </a:r>
          </a:p>
          <a:p>
            <a:pPr marL="285750" indent="-285750">
              <a:buFont typeface="Arial" panose="020B0604020202020204" pitchFamily="34" charset="0"/>
              <a:buChar char="•"/>
            </a:pPr>
            <a:r>
              <a:rPr lang="fr-FR" dirty="0">
                <a:solidFill>
                  <a:schemeClr val="tx1"/>
                </a:solidFill>
              </a:rPr>
              <a:t>PLAIN qui œuvre à la promotion du langage clair dans tous les domaines. </a:t>
            </a:r>
          </a:p>
          <a:p>
            <a:pPr marL="285750" indent="-285750">
              <a:buFont typeface="Arial" panose="020B0604020202020204" pitchFamily="34" charset="0"/>
              <a:buChar char="•"/>
            </a:pPr>
            <a:r>
              <a:rPr lang="fr-FR" dirty="0">
                <a:solidFill>
                  <a:schemeClr val="tx1"/>
                </a:solidFill>
              </a:rPr>
              <a:t>Center for Plain </a:t>
            </a:r>
            <a:r>
              <a:rPr lang="fr-FR" dirty="0" err="1">
                <a:solidFill>
                  <a:schemeClr val="tx1"/>
                </a:solidFill>
              </a:rPr>
              <a:t>Language</a:t>
            </a:r>
            <a:r>
              <a:rPr lang="fr-FR" dirty="0">
                <a:solidFill>
                  <a:schemeClr val="tx1"/>
                </a:solidFill>
              </a:rPr>
              <a:t> qui œuvre à la promotion du langage clair en Amérique du Nord.   </a:t>
            </a:r>
          </a:p>
          <a:p>
            <a:r>
              <a:rPr lang="fr-FR" dirty="0">
                <a:solidFill>
                  <a:schemeClr val="tx1"/>
                </a:solidFill>
              </a:rPr>
              <a:t>Norme élaborée par le comité technique ISO/TC 37, Langage et terminologie</a:t>
            </a:r>
          </a:p>
          <a:p>
            <a:r>
              <a:rPr lang="fr-FR" dirty="0">
                <a:solidFill>
                  <a:schemeClr val="tx1"/>
                </a:solidFill>
              </a:rPr>
              <a:t>La suite : initialisation pour une norme ISO sur le langage juridique clair et simple (ISO 24495-2). </a:t>
            </a:r>
          </a:p>
          <a:p>
            <a:endParaRPr lang="fr-FR" dirty="0">
              <a:solidFill>
                <a:schemeClr val="tx1"/>
              </a:solidFill>
            </a:endParaRPr>
          </a:p>
        </p:txBody>
      </p:sp>
      <p:pic>
        <p:nvPicPr>
          <p:cNvPr id="5" name="Image 4">
            <a:extLst>
              <a:ext uri="{FF2B5EF4-FFF2-40B4-BE49-F238E27FC236}">
                <a16:creationId xmlns:a16="http://schemas.microsoft.com/office/drawing/2014/main" id="{2CD53E24-7383-4890-080B-F5849B254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0312" y="123478"/>
            <a:ext cx="1652786" cy="1518585"/>
          </a:xfrm>
          <a:prstGeom prst="rect">
            <a:avLst/>
          </a:prstGeom>
        </p:spPr>
      </p:pic>
    </p:spTree>
    <p:extLst>
      <p:ext uri="{BB962C8B-B14F-4D97-AF65-F5344CB8AC3E}">
        <p14:creationId xmlns:p14="http://schemas.microsoft.com/office/powerpoint/2010/main" val="1225868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Public visé</a:t>
            </a:r>
          </a:p>
        </p:txBody>
      </p:sp>
      <p:sp>
        <p:nvSpPr>
          <p:cNvPr id="3" name="Espace réservé du contenu 2"/>
          <p:cNvSpPr>
            <a:spLocks noGrp="1"/>
          </p:cNvSpPr>
          <p:nvPr>
            <p:ph idx="1"/>
          </p:nvPr>
        </p:nvSpPr>
        <p:spPr>
          <a:xfrm>
            <a:off x="1042989" y="1329929"/>
            <a:ext cx="7777483" cy="2915840"/>
          </a:xfrm>
        </p:spPr>
        <p:txBody>
          <a:bodyPr/>
          <a:lstStyle/>
          <a:p>
            <a:r>
              <a:rPr lang="fr-FR" dirty="0">
                <a:solidFill>
                  <a:schemeClr val="tx1"/>
                </a:solidFill>
              </a:rPr>
              <a:t>Les informations écrites en facile à lire et à comprendre </a:t>
            </a:r>
            <a:r>
              <a:rPr lang="fr-FR" b="1" dirty="0">
                <a:solidFill>
                  <a:schemeClr val="tx1"/>
                </a:solidFill>
              </a:rPr>
              <a:t>rendre l’information </a:t>
            </a:r>
            <a:r>
              <a:rPr lang="fr-FR" dirty="0">
                <a:solidFill>
                  <a:schemeClr val="tx1"/>
                </a:solidFill>
              </a:rPr>
              <a:t>produite </a:t>
            </a:r>
            <a:r>
              <a:rPr lang="fr-FR" b="1" dirty="0">
                <a:solidFill>
                  <a:schemeClr val="tx1"/>
                </a:solidFill>
              </a:rPr>
              <a:t>accessible à tous</a:t>
            </a:r>
            <a:r>
              <a:rPr lang="fr-FR" dirty="0">
                <a:solidFill>
                  <a:schemeClr val="tx1"/>
                </a:solidFill>
              </a:rPr>
              <a:t> et utiles pour : </a:t>
            </a:r>
          </a:p>
          <a:p>
            <a:pPr marL="285750" indent="-285750">
              <a:buFont typeface="Wingdings" panose="05000000000000000000" pitchFamily="2" charset="2"/>
              <a:buChar char="Ø"/>
            </a:pPr>
            <a:r>
              <a:rPr lang="fr-FR" dirty="0">
                <a:solidFill>
                  <a:schemeClr val="tx1"/>
                </a:solidFill>
              </a:rPr>
              <a:t>Personnes handicapées intellectuelles (FALC)</a:t>
            </a:r>
          </a:p>
          <a:p>
            <a:pPr marL="285750" indent="-285750">
              <a:buFont typeface="Wingdings" panose="05000000000000000000" pitchFamily="2" charset="2"/>
              <a:buChar char="Ø"/>
            </a:pPr>
            <a:r>
              <a:rPr lang="fr-FR" dirty="0">
                <a:solidFill>
                  <a:schemeClr val="tx1"/>
                </a:solidFill>
              </a:rPr>
              <a:t>Public migrant et étrangers</a:t>
            </a:r>
          </a:p>
          <a:p>
            <a:pPr marL="285750" indent="-285750">
              <a:buFont typeface="Wingdings" panose="05000000000000000000" pitchFamily="2" charset="2"/>
              <a:buChar char="Ø"/>
            </a:pPr>
            <a:r>
              <a:rPr lang="fr-FR" dirty="0">
                <a:solidFill>
                  <a:schemeClr val="tx1"/>
                </a:solidFill>
              </a:rPr>
              <a:t>Personnes en situation d’illettrisme</a:t>
            </a:r>
          </a:p>
          <a:p>
            <a:pPr marL="285750" indent="-285750">
              <a:buFont typeface="Wingdings" panose="05000000000000000000" pitchFamily="2" charset="2"/>
              <a:buChar char="Ø"/>
            </a:pPr>
            <a:r>
              <a:rPr lang="fr-FR" dirty="0">
                <a:solidFill>
                  <a:schemeClr val="tx1"/>
                </a:solidFill>
              </a:rPr>
              <a:t>Personnes concernées par le handicap (malvoyants, dyslexiques),</a:t>
            </a:r>
          </a:p>
          <a:p>
            <a:pPr marL="285750" indent="-285750">
              <a:buFont typeface="Wingdings" panose="05000000000000000000" pitchFamily="2" charset="2"/>
              <a:buChar char="Ø"/>
            </a:pPr>
            <a:r>
              <a:rPr lang="fr-FR" dirty="0">
                <a:solidFill>
                  <a:schemeClr val="tx1"/>
                </a:solidFill>
              </a:rPr>
              <a:t>Personnes vieillissantes,</a:t>
            </a:r>
          </a:p>
          <a:p>
            <a:pPr marL="285750" indent="-285750">
              <a:buFont typeface="Wingdings" panose="05000000000000000000" pitchFamily="2" charset="2"/>
              <a:buChar char="Ø"/>
            </a:pPr>
            <a:r>
              <a:rPr lang="fr-FR" dirty="0">
                <a:solidFill>
                  <a:schemeClr val="tx1"/>
                </a:solidFill>
              </a:rPr>
              <a:t>Enfants d’écoles primaires …</a:t>
            </a:r>
          </a:p>
          <a:p>
            <a:endParaRPr lang="fr-FR" dirty="0">
              <a:solidFill>
                <a:schemeClr val="tx1"/>
              </a:solidFill>
            </a:endParaRPr>
          </a:p>
        </p:txBody>
      </p:sp>
    </p:spTree>
    <p:extLst>
      <p:ext uri="{BB962C8B-B14F-4D97-AF65-F5344CB8AC3E}">
        <p14:creationId xmlns:p14="http://schemas.microsoft.com/office/powerpoint/2010/main" val="3826815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Quelques chiffres…</a:t>
            </a:r>
          </a:p>
        </p:txBody>
      </p:sp>
      <p:pic>
        <p:nvPicPr>
          <p:cNvPr id="1026" name="Picture 2"/>
          <p:cNvPicPr>
            <a:picLocks noGrp="1" noChangeAspect="1" noChangeArrowheads="1"/>
          </p:cNvPicPr>
          <p:nvPr>
            <p:ph idx="1"/>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042988" y="1633914"/>
            <a:ext cx="7708951" cy="2522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ZoneTexte 2"/>
          <p:cNvSpPr txBox="1"/>
          <p:nvPr/>
        </p:nvSpPr>
        <p:spPr>
          <a:xfrm>
            <a:off x="971600" y="4038912"/>
            <a:ext cx="7848872" cy="1077218"/>
          </a:xfrm>
          <a:prstGeom prst="rect">
            <a:avLst/>
          </a:prstGeom>
          <a:noFill/>
        </p:spPr>
        <p:txBody>
          <a:bodyPr wrap="square" rtlCol="0">
            <a:spAutoFit/>
          </a:bodyPr>
          <a:lstStyle/>
          <a:p>
            <a:r>
              <a:rPr lang="fr-FR" sz="1600" dirty="0"/>
              <a:t>Personnes vivant en France : 65.585.857personnes  Source INSEE  L’enquête Handicap, incapacités, dépendance de l’Insee (extrait) et l’Éducation Nationale</a:t>
            </a:r>
          </a:p>
          <a:p>
            <a:r>
              <a:rPr lang="fr-FR" sz="1600" dirty="0"/>
              <a:t>L’enquête Handicap, incapacités, dépendance de l’Insee (HID 1999) estime à environ 23 millions le nombre de personnes concernées par le handicap en France</a:t>
            </a:r>
          </a:p>
        </p:txBody>
      </p:sp>
      <p:sp>
        <p:nvSpPr>
          <p:cNvPr id="4" name="Rectangle 3">
            <a:extLst>
              <a:ext uri="{FF2B5EF4-FFF2-40B4-BE49-F238E27FC236}">
                <a16:creationId xmlns:a16="http://schemas.microsoft.com/office/drawing/2014/main" id="{10AF975F-8E01-B661-C308-1E3887925DE6}"/>
              </a:ext>
            </a:extLst>
          </p:cNvPr>
          <p:cNvSpPr/>
          <p:nvPr/>
        </p:nvSpPr>
        <p:spPr>
          <a:xfrm>
            <a:off x="3347864" y="1516900"/>
            <a:ext cx="4248472" cy="252201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5DA2FAA0-E4BF-BA58-060E-D299520AA071}"/>
              </a:ext>
            </a:extLst>
          </p:cNvPr>
          <p:cNvSpPr txBox="1"/>
          <p:nvPr/>
        </p:nvSpPr>
        <p:spPr>
          <a:xfrm>
            <a:off x="5458495" y="1183853"/>
            <a:ext cx="2137841" cy="307777"/>
          </a:xfrm>
          <a:prstGeom prst="rect">
            <a:avLst/>
          </a:prstGeom>
          <a:solidFill>
            <a:schemeClr val="bg2"/>
          </a:solidFill>
        </p:spPr>
        <p:txBody>
          <a:bodyPr wrap="square" rtlCol="0">
            <a:spAutoFit/>
          </a:bodyPr>
          <a:lstStyle/>
          <a:p>
            <a:r>
              <a:rPr lang="fr-FR" dirty="0"/>
              <a:t>Langage clair et simple</a:t>
            </a:r>
          </a:p>
        </p:txBody>
      </p:sp>
    </p:spTree>
    <p:extLst>
      <p:ext uri="{BB962C8B-B14F-4D97-AF65-F5344CB8AC3E}">
        <p14:creationId xmlns:p14="http://schemas.microsoft.com/office/powerpoint/2010/main" val="867659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Unifier et diffuser</a:t>
            </a:r>
          </a:p>
        </p:txBody>
      </p:sp>
      <p:sp>
        <p:nvSpPr>
          <p:cNvPr id="3" name="Espace réservé du contenu 2"/>
          <p:cNvSpPr>
            <a:spLocks noGrp="1"/>
          </p:cNvSpPr>
          <p:nvPr>
            <p:ph idx="1"/>
          </p:nvPr>
        </p:nvSpPr>
        <p:spPr/>
        <p:txBody>
          <a:bodyPr/>
          <a:lstStyle/>
          <a:p>
            <a:r>
              <a:rPr lang="fr-FR" dirty="0">
                <a:solidFill>
                  <a:schemeClr val="tx1"/>
                </a:solidFill>
              </a:rPr>
              <a:t>Les facteurs unifiant ces groupes sont plus nombreux que ceux qui les séparent. </a:t>
            </a:r>
          </a:p>
          <a:p>
            <a:r>
              <a:rPr lang="fr-FR" dirty="0">
                <a:solidFill>
                  <a:schemeClr val="tx1"/>
                </a:solidFill>
              </a:rPr>
              <a:t>Beaucoup de livres, papiers ou autres publications faciles-à-lire peuvent être utilisés par des personnes provenant de groupes différents. </a:t>
            </a:r>
          </a:p>
        </p:txBody>
      </p:sp>
    </p:spTree>
    <p:extLst>
      <p:ext uri="{BB962C8B-B14F-4D97-AF65-F5344CB8AC3E}">
        <p14:creationId xmlns:p14="http://schemas.microsoft.com/office/powerpoint/2010/main" val="4184305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Contenu visé</a:t>
            </a:r>
          </a:p>
        </p:txBody>
      </p:sp>
      <p:sp>
        <p:nvSpPr>
          <p:cNvPr id="3" name="Espace réservé du contenu 2"/>
          <p:cNvSpPr>
            <a:spLocks noGrp="1"/>
          </p:cNvSpPr>
          <p:nvPr>
            <p:ph idx="1"/>
          </p:nvPr>
        </p:nvSpPr>
        <p:spPr/>
        <p:txBody>
          <a:bodyPr/>
          <a:lstStyle/>
          <a:p>
            <a:r>
              <a:rPr lang="fr-FR" dirty="0">
                <a:solidFill>
                  <a:schemeClr val="tx1"/>
                </a:solidFill>
              </a:rPr>
              <a:t>• Les informations écrites</a:t>
            </a:r>
          </a:p>
          <a:p>
            <a:r>
              <a:rPr lang="fr-FR" dirty="0">
                <a:solidFill>
                  <a:schemeClr val="tx1"/>
                </a:solidFill>
              </a:rPr>
              <a:t> Dépliants, brochures et rapports…</a:t>
            </a:r>
          </a:p>
          <a:p>
            <a:r>
              <a:rPr lang="fr-FR" dirty="0">
                <a:solidFill>
                  <a:schemeClr val="tx1"/>
                </a:solidFill>
              </a:rPr>
              <a:t>• Les informations électroniques, numériques</a:t>
            </a:r>
          </a:p>
          <a:p>
            <a:r>
              <a:rPr lang="fr-FR" dirty="0">
                <a:solidFill>
                  <a:schemeClr val="tx1"/>
                </a:solidFill>
              </a:rPr>
              <a:t>Sites Internet ou sur documents numériques…</a:t>
            </a:r>
          </a:p>
          <a:p>
            <a:r>
              <a:rPr lang="fr-FR" dirty="0">
                <a:solidFill>
                  <a:schemeClr val="tx1"/>
                </a:solidFill>
              </a:rPr>
              <a:t>Pour le FALC, en plus du reste :</a:t>
            </a:r>
          </a:p>
          <a:p>
            <a:r>
              <a:rPr lang="fr-FR" dirty="0">
                <a:solidFill>
                  <a:schemeClr val="tx1"/>
                </a:solidFill>
              </a:rPr>
              <a:t>• Les informations audio</a:t>
            </a:r>
          </a:p>
          <a:p>
            <a:r>
              <a:rPr lang="fr-FR" dirty="0">
                <a:solidFill>
                  <a:schemeClr val="tx1"/>
                </a:solidFill>
              </a:rPr>
              <a:t>Podcasts, émissions radio…</a:t>
            </a:r>
          </a:p>
          <a:p>
            <a:r>
              <a:rPr lang="fr-FR" dirty="0">
                <a:solidFill>
                  <a:schemeClr val="tx1"/>
                </a:solidFill>
              </a:rPr>
              <a:t>• Les informations sur vidéo</a:t>
            </a:r>
          </a:p>
          <a:p>
            <a:r>
              <a:rPr lang="fr-FR" dirty="0">
                <a:solidFill>
                  <a:schemeClr val="tx1"/>
                </a:solidFill>
              </a:rPr>
              <a:t>Émissions de télévision ou vidéo sur internet…</a:t>
            </a:r>
          </a:p>
        </p:txBody>
      </p:sp>
    </p:spTree>
    <p:extLst>
      <p:ext uri="{BB962C8B-B14F-4D97-AF65-F5344CB8AC3E}">
        <p14:creationId xmlns:p14="http://schemas.microsoft.com/office/powerpoint/2010/main" val="36628761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0fd420e2f369681ff7d579defce5493287913"/>
</p:tagLst>
</file>

<file path=ppt/theme/theme1.xml><?xml version="1.0" encoding="utf-8"?>
<a:theme xmlns:a="http://schemas.openxmlformats.org/drawingml/2006/main" name="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2.xml><?xml version="1.0" encoding="utf-8"?>
<a:theme xmlns:a="http://schemas.openxmlformats.org/drawingml/2006/main" name="1_tmp_AvirerORA_template_EN_beta_v4">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3.xml><?xml version="1.0" encoding="utf-8"?>
<a:theme xmlns:a="http://schemas.openxmlformats.org/drawingml/2006/main" name="2_tmp_AvirerORA_template_EN_beta_v4">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4.xml><?xml version="1.0" encoding="utf-8"?>
<a:theme xmlns:a="http://schemas.openxmlformats.org/drawingml/2006/main" name="1_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5.xml><?xml version="1.0" encoding="utf-8"?>
<a:theme xmlns:a="http://schemas.openxmlformats.org/drawingml/2006/main" name="2_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6.xml><?xml version="1.0" encoding="utf-8"?>
<a:theme xmlns:a="http://schemas.openxmlformats.org/drawingml/2006/main" name="3_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7.xml><?xml version="1.0" encoding="utf-8"?>
<a:theme xmlns:a="http://schemas.openxmlformats.org/drawingml/2006/main" name="4_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4CC4CE1F7FC548B9EA24ACBA2901B0" ma:contentTypeVersion="11" ma:contentTypeDescription="Crée un document." ma:contentTypeScope="" ma:versionID="56f5705ed7db7b734400a5ba274a6682">
  <xsd:schema xmlns:xsd="http://www.w3.org/2001/XMLSchema" xmlns:xs="http://www.w3.org/2001/XMLSchema" xmlns:p="http://schemas.microsoft.com/office/2006/metadata/properties" xmlns:ns2="5c68e8be-33a4-4dd1-a692-c345828b879c" xmlns:ns3="9ae5175c-4f0f-4b0c-8248-288663f9a0a6" targetNamespace="http://schemas.microsoft.com/office/2006/metadata/properties" ma:root="true" ma:fieldsID="77c3fbfc39fccf3b0daea80f32404d35" ns2:_="" ns3:_="">
    <xsd:import namespace="5c68e8be-33a4-4dd1-a692-c345828b879c"/>
    <xsd:import namespace="9ae5175c-4f0f-4b0c-8248-288663f9a0a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68e8be-33a4-4dd1-a692-c345828b87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Balises d’images" ma:readOnly="false" ma:fieldId="{5cf76f15-5ced-4ddc-b409-7134ff3c332f}" ma:taxonomyMulti="true" ma:sspId="aa8976df-9c6d-4c47-88b7-85635e50fb47"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ae5175c-4f0f-4b0c-8248-288663f9a0a6"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bd6b786-f283-425a-8f0e-6b8a41c71fbb}" ma:internalName="TaxCatchAll" ma:showField="CatchAllData" ma:web="9ae5175c-4f0f-4b0c-8248-288663f9a0a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c68e8be-33a4-4dd1-a692-c345828b879c">
      <Terms xmlns="http://schemas.microsoft.com/office/infopath/2007/PartnerControls"/>
    </lcf76f155ced4ddcb4097134ff3c332f>
    <TaxCatchAll xmlns="9ae5175c-4f0f-4b0c-8248-288663f9a0a6" xsi:nil="true"/>
  </documentManagement>
</p:properties>
</file>

<file path=customXml/itemProps1.xml><?xml version="1.0" encoding="utf-8"?>
<ds:datastoreItem xmlns:ds="http://schemas.openxmlformats.org/officeDocument/2006/customXml" ds:itemID="{1486B485-19CC-46CC-A258-72B1A23EBAFA}"/>
</file>

<file path=customXml/itemProps2.xml><?xml version="1.0" encoding="utf-8"?>
<ds:datastoreItem xmlns:ds="http://schemas.openxmlformats.org/officeDocument/2006/customXml" ds:itemID="{8C465077-8C3A-48CB-92AB-8DA715132F5B}"/>
</file>

<file path=customXml/itemProps3.xml><?xml version="1.0" encoding="utf-8"?>
<ds:datastoreItem xmlns:ds="http://schemas.openxmlformats.org/officeDocument/2006/customXml" ds:itemID="{4EE887E3-61F5-49CB-AC44-6124FFC894B5}"/>
</file>

<file path=docMetadata/LabelInfo.xml><?xml version="1.0" encoding="utf-8"?>
<clbl:labelList xmlns:clbl="http://schemas.microsoft.com/office/2020/mipLabelMetadata">
  <clbl:label id="{e6c818a6-e1a0-4a6e-a969-20d857c5dc62}" enabled="1" method="Standard" siteId="{90c7a20a-f34b-40bf-bc48-b9253b6f5d20}" removed="0"/>
</clbl:labelList>
</file>

<file path=docProps/app.xml><?xml version="1.0" encoding="utf-8"?>
<Properties xmlns="http://schemas.openxmlformats.org/officeDocument/2006/extended-properties" xmlns:vt="http://schemas.openxmlformats.org/officeDocument/2006/docPropsVTypes">
  <Template>OFR_template</Template>
  <TotalTime>33215</TotalTime>
  <Words>4534</Words>
  <Application>Microsoft Office PowerPoint</Application>
  <PresentationFormat>Affichage à l'écran (16:9)</PresentationFormat>
  <Paragraphs>430</Paragraphs>
  <Slides>38</Slides>
  <Notes>6</Notes>
  <HiddenSlides>1</HiddenSlides>
  <MMClips>0</MMClips>
  <ScaleCrop>false</ScaleCrop>
  <HeadingPairs>
    <vt:vector size="6" baseType="variant">
      <vt:variant>
        <vt:lpstr>Polices utilisées</vt:lpstr>
      </vt:variant>
      <vt:variant>
        <vt:i4>10</vt:i4>
      </vt:variant>
      <vt:variant>
        <vt:lpstr>Thème</vt:lpstr>
      </vt:variant>
      <vt:variant>
        <vt:i4>7</vt:i4>
      </vt:variant>
      <vt:variant>
        <vt:lpstr>Titres des diapositives</vt:lpstr>
      </vt:variant>
      <vt:variant>
        <vt:i4>38</vt:i4>
      </vt:variant>
    </vt:vector>
  </HeadingPairs>
  <TitlesOfParts>
    <vt:vector size="55" baseType="lpstr">
      <vt:lpstr>Arial</vt:lpstr>
      <vt:lpstr>Arial Unicode MS</vt:lpstr>
      <vt:lpstr>Calibri</vt:lpstr>
      <vt:lpstr>Harlow Solid Italic</vt:lpstr>
      <vt:lpstr>Helvetica 45 Light</vt:lpstr>
      <vt:lpstr>Helvetica 55 Roman</vt:lpstr>
      <vt:lpstr>Helvetica 65 Medium</vt:lpstr>
      <vt:lpstr>Helvetica 75</vt:lpstr>
      <vt:lpstr>Helvetica 75 Bold</vt:lpstr>
      <vt:lpstr>Wingdings</vt:lpstr>
      <vt:lpstr>OFR_template</vt:lpstr>
      <vt:lpstr>1_tmp_AvirerORA_template_EN_beta_v4</vt:lpstr>
      <vt:lpstr>2_tmp_AvirerORA_template_EN_beta_v4</vt:lpstr>
      <vt:lpstr>1_OFR_template</vt:lpstr>
      <vt:lpstr>2_OFR_template</vt:lpstr>
      <vt:lpstr>3_OFR_template</vt:lpstr>
      <vt:lpstr>4_OFR_template</vt:lpstr>
      <vt:lpstr>Sensibilisation  au langage clair et simple  et à la méthode FALC</vt:lpstr>
      <vt:lpstr>Le problème</vt:lpstr>
      <vt:lpstr>Cadre législatif</vt:lpstr>
      <vt:lpstr>FALC  Projet Pathways</vt:lpstr>
      <vt:lpstr>ISO 24495-1 Langage clair et simple – Norme ISO</vt:lpstr>
      <vt:lpstr>Public visé</vt:lpstr>
      <vt:lpstr>Quelques chiffres…</vt:lpstr>
      <vt:lpstr>Unifier et diffuser</vt:lpstr>
      <vt:lpstr>Contenu visé</vt:lpstr>
      <vt:lpstr>Les avantages du FALC pour un public déficient intellectuel et les autres</vt:lpstr>
      <vt:lpstr>Les 5 axes généraux de la méthodologie FALC</vt:lpstr>
      <vt:lpstr>ISO 24495-1 – Langage clair</vt:lpstr>
      <vt:lpstr>Pour un style CLAIR et SIMPLE Liste de contrôle</vt:lpstr>
      <vt:lpstr>Pour un style CLAIR et SIMPLE Liste de contrôle 1</vt:lpstr>
      <vt:lpstr>Pour un style CLAIR et SIMPLE Liste de contrôle 2</vt:lpstr>
      <vt:lpstr>Pour un style CLAIR et SIMPLE Liste de contrôle 2</vt:lpstr>
      <vt:lpstr>Exemple langage clair et simple</vt:lpstr>
      <vt:lpstr>Exemple langage clair et simple</vt:lpstr>
      <vt:lpstr>Exercice langage clair et simple</vt:lpstr>
      <vt:lpstr>Exercice langage clair et simple</vt:lpstr>
      <vt:lpstr>Les principales règles FALC</vt:lpstr>
      <vt:lpstr>Les mots</vt:lpstr>
      <vt:lpstr>Les phrases</vt:lpstr>
      <vt:lpstr>Les informations</vt:lpstr>
      <vt:lpstr>Le texte  </vt:lpstr>
      <vt:lpstr>Les images</vt:lpstr>
      <vt:lpstr>Les graphiques et les tableaux</vt:lpstr>
      <vt:lpstr>La police</vt:lpstr>
      <vt:lpstr>La mise en page</vt:lpstr>
      <vt:lpstr>Les règles particulières pour la langue française </vt:lpstr>
      <vt:lpstr>Et pour finir, annoncer que le document est en FALC</vt:lpstr>
      <vt:lpstr>Extrait d’ un discours politique Marie-Arlette Carlotti, Ex-Ministre en charge des Personnes handicapées </vt:lpstr>
      <vt:lpstr>Exemple :  Extrait d'un règlement administratif </vt:lpstr>
      <vt:lpstr>Exemple :  Extrait d'un règlement administratif </vt:lpstr>
      <vt:lpstr>Les étapes de la méthode FALC</vt:lpstr>
      <vt:lpstr>D’autres règles plus spécifiques…</vt:lpstr>
      <vt:lpstr>Documents de référence</vt:lpstr>
      <vt:lpstr>Merci</vt:lpstr>
    </vt:vector>
  </TitlesOfParts>
  <Company>ORANGE FT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accessibilité numérique</dc:title>
  <dc:creator>ANIORT Vincent IST/ISAD</dc:creator>
  <cp:lastModifiedBy>ANIORT Vincent TGI/OLS</cp:lastModifiedBy>
  <cp:revision>387</cp:revision>
  <cp:lastPrinted>2017-10-03T13:10:21Z</cp:lastPrinted>
  <dcterms:created xsi:type="dcterms:W3CDTF">2016-05-20T14:04:17Z</dcterms:created>
  <dcterms:modified xsi:type="dcterms:W3CDTF">2023-12-14T20:27:06Z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MSIP_Label_e6c818a6-e1a0-4a6e-a969-20d857c5dc62_Enabled">
    <vt:lpwstr>true</vt:lpwstr>
  </property>
  <property fmtid="{D5CDD505-2E9C-101B-9397-08002B2CF9AE}" pid="4" name="MSIP_Label_e6c818a6-e1a0-4a6e-a969-20d857c5dc62_SetDate">
    <vt:lpwstr>2022-11-07T11:08:46Z</vt:lpwstr>
  </property>
  <property fmtid="{D5CDD505-2E9C-101B-9397-08002B2CF9AE}" pid="5" name="MSIP_Label_e6c818a6-e1a0-4a6e-a969-20d857c5dc62_Method">
    <vt:lpwstr>Standard</vt:lpwstr>
  </property>
  <property fmtid="{D5CDD505-2E9C-101B-9397-08002B2CF9AE}" pid="6" name="MSIP_Label_e6c818a6-e1a0-4a6e-a969-20d857c5dc62_Name">
    <vt:lpwstr>Orange_restricted_internal.2</vt:lpwstr>
  </property>
  <property fmtid="{D5CDD505-2E9C-101B-9397-08002B2CF9AE}" pid="7" name="MSIP_Label_e6c818a6-e1a0-4a6e-a969-20d857c5dc62_SiteId">
    <vt:lpwstr>90c7a20a-f34b-40bf-bc48-b9253b6f5d20</vt:lpwstr>
  </property>
  <property fmtid="{D5CDD505-2E9C-101B-9397-08002B2CF9AE}" pid="8" name="MSIP_Label_e6c818a6-e1a0-4a6e-a969-20d857c5dc62_ActionId">
    <vt:lpwstr>8c5f95f3-f709-40c1-86cc-e5dc6f89a4b0</vt:lpwstr>
  </property>
  <property fmtid="{D5CDD505-2E9C-101B-9397-08002B2CF9AE}" pid="9" name="MSIP_Label_e6c818a6-e1a0-4a6e-a969-20d857c5dc62_ContentBits">
    <vt:lpwstr>2</vt:lpwstr>
  </property>
  <property fmtid="{D5CDD505-2E9C-101B-9397-08002B2CF9AE}" pid="10" name="ClassificationContentMarkingFooterLocations">
    <vt:lpwstr>OFR_template:3\1_tmp_AvirerORA_template_EN_beta_v4:3\2_tmp_AvirerORA_template_EN_beta_v4:3\1_OFR_template:3\2_OFR_template:3\3_OFR_template:3\4_OFR_template:3</vt:lpwstr>
  </property>
  <property fmtid="{D5CDD505-2E9C-101B-9397-08002B2CF9AE}" pid="11" name="ClassificationContentMarkingFooterText">
    <vt:lpwstr>Orange Restricted</vt:lpwstr>
  </property>
  <property fmtid="{D5CDD505-2E9C-101B-9397-08002B2CF9AE}" pid="12" name="ContentTypeId">
    <vt:lpwstr>0x010100C54CC4CE1F7FC548B9EA24ACBA2901B0</vt:lpwstr>
  </property>
</Properties>
</file>