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55" r:id="rId2"/>
  </p:sldMasterIdLst>
  <p:notesMasterIdLst>
    <p:notesMasterId r:id="rId21"/>
  </p:notesMasterIdLst>
  <p:handoutMasterIdLst>
    <p:handoutMasterId r:id="rId22"/>
  </p:handoutMasterIdLst>
  <p:sldIdLst>
    <p:sldId id="1071" r:id="rId3"/>
    <p:sldId id="1074" r:id="rId4"/>
    <p:sldId id="989" r:id="rId5"/>
    <p:sldId id="1086" r:id="rId6"/>
    <p:sldId id="1072" r:id="rId7"/>
    <p:sldId id="1073" r:id="rId8"/>
    <p:sldId id="992" r:id="rId9"/>
    <p:sldId id="993" r:id="rId10"/>
    <p:sldId id="1021" r:id="rId11"/>
    <p:sldId id="1083" r:id="rId12"/>
    <p:sldId id="1069" r:id="rId13"/>
    <p:sldId id="1070" r:id="rId14"/>
    <p:sldId id="1087" r:id="rId15"/>
    <p:sldId id="1076" r:id="rId16"/>
    <p:sldId id="1077" r:id="rId17"/>
    <p:sldId id="996" r:id="rId18"/>
    <p:sldId id="997" r:id="rId19"/>
    <p:sldId id="1084" r:id="rId20"/>
  </p:sldIdLst>
  <p:sldSz cx="9144000" cy="6858000" type="screen4x3"/>
  <p:notesSz cx="6851650" cy="9747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 45 Ligh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16E00"/>
    <a:srgbClr val="DC3C14"/>
    <a:srgbClr val="50BE87"/>
    <a:srgbClr val="66FF99"/>
    <a:srgbClr val="32C832"/>
    <a:srgbClr val="FF3300"/>
    <a:srgbClr val="FF0000"/>
    <a:srgbClr val="698EA8"/>
    <a:srgbClr val="A6B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7034" autoAdjust="0"/>
  </p:normalViewPr>
  <p:slideViewPr>
    <p:cSldViewPr snapToGrid="0">
      <p:cViewPr>
        <p:scale>
          <a:sx n="80" d="100"/>
          <a:sy n="80" d="100"/>
        </p:scale>
        <p:origin x="-2814" y="-552"/>
      </p:cViewPr>
      <p:guideLst>
        <p:guide orient="horz" pos="229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2892" y="-114"/>
      </p:cViewPr>
      <p:guideLst>
        <p:guide orient="horz" pos="307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686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9888"/>
            <a:ext cx="29686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59888"/>
            <a:ext cx="29686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AFCA44AC-5638-4B33-990B-51D0BDEFFCBA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7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9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35 Thin" pitchFamily="34" charset="0"/>
              </a:defRPr>
            </a:lvl1pPr>
          </a:lstStyle>
          <a:p>
            <a:pPr>
              <a:defRPr/>
            </a:pPr>
            <a:fld id="{68DF1796-645C-46DF-B617-5C8B40570EEA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30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solidFill>
                  <a:srgbClr val="000000"/>
                </a:solidFill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B6A099-1492-461F-B102-675419F48B89}" type="slidenum">
              <a:rPr lang="en-US" altLang="fr-FR" smtClean="0">
                <a:solidFill>
                  <a:srgbClr val="000000"/>
                </a:solidFill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fr-FR" dirty="0" smtClean="0">
              <a:solidFill>
                <a:srgbClr val="000000"/>
              </a:solidFill>
              <a:latin typeface="Helvetica 35 Thin" pitchFamily="34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fr-FR" dirty="0" smtClean="0"/>
              <a:t>Cette démonstration à pour objectif de montrer :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fr-FR" altLang="fr-FR" dirty="0" smtClean="0"/>
              <a:t>comment une personne non-voyante consulte un site ou application web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fr-FR" altLang="fr-FR" dirty="0" smtClean="0"/>
              <a:t>les problèmes rencontrés lorsque l'accessibilité n'est pas appliquée 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fr-FR" altLang="fr-FR" dirty="0" smtClean="0"/>
              <a:t>comment un utilisateur non-voyant peux consulter un site accessible avec autant de facilité qu'un utilisateur voyant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le champ (Edition) n’est pas étiqueté,</a:t>
            </a:r>
          </a:p>
          <a:p>
            <a:r>
              <a:rPr lang="fr-FR" altLang="fr-FR" dirty="0" smtClean="0"/>
              <a:t>car dans le code html, l’intitulé (&lt;label&gt;) n’est pas associé à son champ (&lt;input&gt;)</a:t>
            </a:r>
          </a:p>
          <a:p>
            <a:endParaRPr lang="fr-FR" altLang="fr-FR" dirty="0" smtClean="0"/>
          </a:p>
        </p:txBody>
      </p:sp>
      <p:sp>
        <p:nvSpPr>
          <p:cNvPr id="30724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3072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C1C754-ABA6-4E09-979F-99DF9D26470A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dans le code html, l’intitulé (&lt;label for="name"&gt;) est associé </a:t>
            </a:r>
            <a:br>
              <a:rPr lang="fr-FR" altLang="fr-FR" dirty="0" smtClean="0"/>
            </a:br>
            <a:r>
              <a:rPr lang="fr-FR" altLang="fr-FR" dirty="0" smtClean="0"/>
              <a:t>à son champ (&lt;input id="name"&gt;)</a:t>
            </a:r>
          </a:p>
          <a:p>
            <a:endParaRPr lang="fr-FR" altLang="fr-FR" dirty="0" smtClean="0"/>
          </a:p>
          <a:p>
            <a:endParaRPr lang="fr-FR" altLang="fr-FR" dirty="0" smtClean="0"/>
          </a:p>
        </p:txBody>
      </p:sp>
      <p:sp>
        <p:nvSpPr>
          <p:cNvPr id="31748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31749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0AFFBB-D3B0-4122-AF34-150515FE5250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 smtClean="0">
              <a:latin typeface="Arial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pas de ALT dans l'image</a:t>
            </a:r>
          </a:p>
          <a:p>
            <a:r>
              <a:rPr lang="fr-FR" altLang="fr-FR" dirty="0" smtClean="0"/>
              <a:t>JAWS  lit le nom du fichier image :  " images/dem-decoupe-1.gif  "</a:t>
            </a:r>
          </a:p>
          <a:p>
            <a:endParaRPr lang="fr-FR" altLang="fr-FR" dirty="0" smtClean="0"/>
          </a:p>
        </p:txBody>
      </p:sp>
      <p:sp>
        <p:nvSpPr>
          <p:cNvPr id="32772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32773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3D5F1A-F681-4697-9CB7-A8AC6049A5B3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« barre oblique »  : juste du fait dans l’attribut </a:t>
            </a:r>
            <a:r>
              <a:rPr lang="fr-FR" altLang="fr-FR" dirty="0" err="1" smtClean="0"/>
              <a:t>alt</a:t>
            </a:r>
            <a:r>
              <a:rPr lang="fr-FR" altLang="fr-FR" dirty="0" smtClean="0"/>
              <a:t> d’une image mais dans un contexte de texte, il dira une date</a:t>
            </a:r>
          </a:p>
          <a:p>
            <a:r>
              <a:rPr lang="fr-FR" altLang="fr-FR" dirty="0" smtClean="0"/>
              <a:t>C’est une image qui contient un contenu textuel qui doit se retrouver</a:t>
            </a:r>
            <a:r>
              <a:rPr lang="fr-FR" altLang="fr-FR" baseline="0" dirty="0" smtClean="0"/>
              <a:t> dans une alternative textuelle</a:t>
            </a:r>
            <a:endParaRPr lang="fr-FR" altLang="fr-FR" dirty="0" smtClean="0"/>
          </a:p>
        </p:txBody>
      </p:sp>
      <p:sp>
        <p:nvSpPr>
          <p:cNvPr id="33796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33797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0E1A2D-AC3A-4E1D-88C3-8117924A7151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pas de ALT dans l'image</a:t>
            </a:r>
          </a:p>
          <a:p>
            <a:r>
              <a:rPr lang="fr-FR" altLang="fr-FR" dirty="0" smtClean="0"/>
              <a:t>JAWS  lit le nom du fichier image :  " images/dem-decoupe-1.gif  "</a:t>
            </a:r>
          </a:p>
          <a:p>
            <a:endParaRPr lang="fr-FR" altLang="fr-FR" dirty="0" smtClean="0"/>
          </a:p>
        </p:txBody>
      </p:sp>
      <p:sp>
        <p:nvSpPr>
          <p:cNvPr id="32772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32773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3D5F1A-F681-4697-9CB7-A8AC6049A5B3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33796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33797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0E1A2D-AC3A-4E1D-88C3-8117924A7151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64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369D55-E617-42AD-86CE-5FF918562CE8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fr-FR" smtClean="0">
              <a:latin typeface="Helvetica 35 Thin" pitchFamily="34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fr-FR" dirty="0" smtClean="0"/>
              <a:t>rapide des fondamentaux prioritaires</a:t>
            </a:r>
          </a:p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24580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4581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BF122B-78E5-4D09-ACA1-6F5A6EDE2B7C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/>
              <a:t>Beaucoup de projets qui ne connaissent pas l'accessibilité souhaitent savoir quel est l'impact de l'accessibilité sur l'ergonomie.</a:t>
            </a:r>
          </a:p>
          <a:p>
            <a:r>
              <a:rPr lang="fr-FR" altLang="fr-FR" dirty="0" smtClean="0"/>
              <a:t>L'accessibilité ne détériore pas l'ergonomie des pages, au contraire elle apporte souvent des améliorations : par exemple un lien commenté (avec title) est souvent plus explicite car il complète le libellé</a:t>
            </a:r>
          </a:p>
          <a:p>
            <a:r>
              <a:rPr lang="fr-FR" altLang="fr-FR" dirty="0" smtClean="0"/>
              <a:t> </a:t>
            </a:r>
          </a:p>
        </p:txBody>
      </p:sp>
      <p:sp>
        <p:nvSpPr>
          <p:cNvPr id="21508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1509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5EEBA9-D17B-4271-86F0-FB353325E542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dirty="0" smtClean="0">
              <a:latin typeface="Arial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25604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560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189BBE-14DE-494E-96B9-D597F3752DE3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>
                <a:solidFill>
                  <a:srgbClr val="FF0000"/>
                </a:solidFill>
              </a:rPr>
              <a:t>aucune balise &lt;H&gt; est utilisée dans le code HTML de la page</a:t>
            </a:r>
          </a:p>
          <a:p>
            <a:endParaRPr lang="fr-FR" altLang="fr-FR" dirty="0" smtClean="0"/>
          </a:p>
        </p:txBody>
      </p:sp>
      <p:sp>
        <p:nvSpPr>
          <p:cNvPr id="26628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6629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91A1BB-1D35-43FE-A586-31059110DF55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fr-FR" altLang="fr-FR" dirty="0" smtClean="0">
                <a:solidFill>
                  <a:srgbClr val="339966"/>
                </a:solidFill>
              </a:rPr>
              <a:t>les balises &lt;H&gt; dans le code HTML permettent de structurer l’information</a:t>
            </a:r>
          </a:p>
          <a:p>
            <a:endParaRPr lang="fr-FR" altLang="fr-FR" dirty="0" smtClean="0"/>
          </a:p>
        </p:txBody>
      </p:sp>
      <p:sp>
        <p:nvSpPr>
          <p:cNvPr id="27652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7653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B60AC8-D685-401A-9F20-B688B9F7BF69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28676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8677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942C32-21E1-4750-9264-D574188E7868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Espace réservé des commentaires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fr-FR" altLang="fr-FR" dirty="0" smtClean="0"/>
          </a:p>
        </p:txBody>
      </p:sp>
      <p:sp>
        <p:nvSpPr>
          <p:cNvPr id="29700" name="Espace réservé du pied de page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dirty="0" smtClean="0">
                <a:latin typeface="Helvetica 35 Thin" pitchFamily="34" charset="0"/>
              </a:rPr>
              <a:t>presentation title</a:t>
            </a:r>
          </a:p>
        </p:txBody>
      </p:sp>
      <p:sp>
        <p:nvSpPr>
          <p:cNvPr id="29701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31AD15-B69F-47AD-A643-323F626223B0}" type="slidenum">
              <a:rPr lang="en-US" altLang="fr-FR" smtClean="0">
                <a:latin typeface="Helvetica 35 Thin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fr-FR" dirty="0" smtClean="0">
              <a:latin typeface="Helvetica 35 Thin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9" y="452969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84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Aft>
                <a:spcPts val="0"/>
              </a:spcAft>
              <a:defRPr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748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765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92150"/>
            <a:ext cx="7092950" cy="1444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36613"/>
            <a:ext cx="4427538" cy="144462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7504" y="0"/>
            <a:ext cx="8712646" cy="692696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fr-FR" sz="2000" kern="1200">
                <a:solidFill>
                  <a:schemeClr val="lt1"/>
                </a:solidFill>
                <a:latin typeface="Helvetica 45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823325" y="2314575"/>
            <a:ext cx="18415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defRPr/>
            </a:pPr>
            <a:endParaRPr lang="fr-FR" altLang="fr-FR" sz="6300" smtClean="0">
              <a:latin typeface="Helvetica 35 Thin" pitchFamily="34" charset="0"/>
              <a:cs typeface="+mn-cs"/>
            </a:endParaRP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1238" y="4519613"/>
            <a:ext cx="6400800" cy="5461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/>
            </a:lvl1pPr>
          </a:lstStyle>
          <a:p>
            <a:pPr lvl="0"/>
            <a:r>
              <a:rPr lang="fr-FR" noProof="0" smtClean="0"/>
              <a:t>Click to edit Master subtitle style</a:t>
            </a: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1238" y="2286000"/>
            <a:ext cx="7989887" cy="16652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800">
                <a:latin typeface="Helvetica 35 Thin" pitchFamily="34" charset="0"/>
              </a:defRPr>
            </a:lvl1pPr>
          </a:lstStyle>
          <a:p>
            <a:pPr lvl="0"/>
            <a:r>
              <a:rPr lang="fr-FR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67951" y="5958767"/>
            <a:ext cx="4237362" cy="645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/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9727" y="5507567"/>
            <a:ext cx="676803" cy="902404"/>
            <a:chOff x="360362" y="1781889"/>
            <a:chExt cx="1144765" cy="114419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fontAlgn="auto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defRPr/>
              </a:pPr>
              <a:endParaRPr lang="en-GB" sz="1800" kern="0" dirty="0">
                <a:solidFill>
                  <a:sysClr val="windowText" lastClr="000000"/>
                </a:solidFill>
                <a:latin typeface="Helvetica 75 Bold" panose="020B0804020202020204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39728" y="452968"/>
            <a:ext cx="5832475" cy="4614333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508753" y="452968"/>
            <a:ext cx="2301875" cy="4614333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23247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9" y="452969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3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 marL="401638" marR="0" indent="-401638" algn="l" defTabSz="51435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fr-FR" sz="3000" kern="1200" dirty="0" smtClean="0">
                <a:solidFill>
                  <a:schemeClr val="bg1"/>
                </a:solidFill>
                <a:latin typeface="Helvetica 75 Bold" panose="020B0804020202020204" pitchFamily="34" charset="0"/>
                <a:ea typeface="ＭＳ Ｐゴシック" pitchFamily="34" charset="-128"/>
                <a:cs typeface="+mn-cs"/>
              </a:defRPr>
            </a:lvl2pPr>
            <a:lvl3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3pPr>
            <a:lvl4pPr marL="401638" indent="-401638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4pPr>
            <a:lvl5pPr marL="0" indent="0">
              <a:lnSpc>
                <a:spcPct val="85000"/>
              </a:lnSpc>
              <a:spcAft>
                <a:spcPts val="800"/>
              </a:spcAft>
              <a:buFont typeface="+mj-lt"/>
              <a:buNone/>
              <a:defRPr sz="30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Troisième niveau</a:t>
            </a:r>
          </a:p>
          <a:p>
            <a:pPr marL="401638" lvl="1" indent="-4016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dirty="0" smtClean="0"/>
              <a:t>Quatrième niveau</a:t>
            </a:r>
          </a:p>
          <a:p>
            <a:pPr marL="401638" marR="0" lvl="1" indent="-401638" algn="l" defTabSz="514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62905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9" y="452969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 sz="1400">
                <a:latin typeface="Helvetica 75 Bold" panose="020B0804020202020204" pitchFamily="34" charset="0"/>
              </a:defRPr>
            </a:lvl2pPr>
            <a:lvl3pPr marL="0" indent="0">
              <a:lnSpc>
                <a:spcPct val="85000"/>
              </a:lnSpc>
              <a:spcAft>
                <a:spcPts val="800"/>
              </a:spcAft>
              <a:buNone/>
              <a:defRPr sz="1200"/>
            </a:lvl3pPr>
            <a:lvl4pPr>
              <a:lnSpc>
                <a:spcPct val="85000"/>
              </a:lnSpc>
              <a:spcAft>
                <a:spcPts val="800"/>
              </a:spcAft>
              <a:defRPr sz="5500"/>
            </a:lvl4pPr>
            <a:lvl5pPr>
              <a:lnSpc>
                <a:spcPct val="85000"/>
              </a:lnSpc>
              <a:spcAft>
                <a:spcPts val="800"/>
              </a:spcAft>
              <a:defRPr sz="5500"/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979156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8"/>
            <a:ext cx="8470900" cy="83185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9" y="1739901"/>
            <a:ext cx="8470899" cy="4220633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sz="1400"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12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91" y="1739900"/>
            <a:ext cx="4065589" cy="4220632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251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9" y="1739902"/>
            <a:ext cx="8470899" cy="4220633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452967"/>
            <a:ext cx="8470900" cy="831852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 smtClean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0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1238" y="1758950"/>
            <a:ext cx="7097712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click to </a:t>
            </a:r>
            <a:r>
              <a:rPr lang="fr-FR" altLang="fr-FR" dirty="0" err="1" smtClean="0"/>
              <a:t>edit</a:t>
            </a:r>
            <a:r>
              <a:rPr lang="fr-FR" altLang="fr-FR" dirty="0" smtClean="0"/>
              <a:t> master </a:t>
            </a:r>
            <a:r>
              <a:rPr lang="fr-FR" altLang="fr-FR" dirty="0" err="1" smtClean="0"/>
              <a:t>text</a:t>
            </a:r>
            <a:r>
              <a:rPr lang="fr-FR" altLang="fr-FR" dirty="0" smtClean="0"/>
              <a:t> styles</a:t>
            </a:r>
          </a:p>
          <a:p>
            <a:pPr lvl="1"/>
            <a:r>
              <a:rPr lang="fr-FR" altLang="fr-FR" dirty="0" smtClean="0"/>
              <a:t>Second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2"/>
            <a:r>
              <a:rPr lang="fr-FR" altLang="fr-FR" dirty="0" err="1" smtClean="0"/>
              <a:t>Third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3"/>
            <a:r>
              <a:rPr lang="fr-FR" altLang="fr-FR" dirty="0" err="1" smtClean="0"/>
              <a:t>Fourth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  <a:p>
            <a:pPr lvl="4"/>
            <a:r>
              <a:rPr lang="fr-FR" altLang="fr-FR" dirty="0" err="1" smtClean="0"/>
              <a:t>Fifth</a:t>
            </a:r>
            <a:r>
              <a:rPr lang="fr-FR" altLang="fr-FR" dirty="0" smtClean="0"/>
              <a:t> </a:t>
            </a:r>
            <a:r>
              <a:rPr lang="fr-FR" altLang="fr-FR" dirty="0" err="1" smtClean="0"/>
              <a:t>level</a:t>
            </a:r>
            <a:endParaRPr lang="fr-FR" altLang="fr-FR" dirty="0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1238" y="412750"/>
            <a:ext cx="7096125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8771279" y="60408"/>
            <a:ext cx="275010" cy="33496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2" r:id="rId1"/>
    <p:sldLayoutId id="2147484165" r:id="rId2"/>
    <p:sldLayoutId id="2147484166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Helvetica 65 Medium" pitchFamily="34" charset="0"/>
        </a:defRPr>
      </a:lvl9pPr>
    </p:titleStyle>
    <p:bodyStyle>
      <a:lvl1pPr marL="193675" indent="-193675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SzPct val="7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8350" indent="-285750" algn="l" rtl="0" eaLnBrk="0" fontAlgn="base" hangingPunct="0">
        <a:spcBef>
          <a:spcPct val="0"/>
        </a:spcBef>
        <a:spcAft>
          <a:spcPct val="25000"/>
        </a:spcAft>
        <a:buChar char="–"/>
        <a:defRPr>
          <a:solidFill>
            <a:schemeClr val="tx1"/>
          </a:solidFill>
          <a:latin typeface="+mn-lt"/>
        </a:defRPr>
      </a:lvl2pPr>
      <a:lvl3pPr marL="118745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Times New Roman" pitchFamily="18" charset="0"/>
        <a:buChar char="–"/>
        <a:defRPr>
          <a:solidFill>
            <a:schemeClr val="tx1"/>
          </a:solidFill>
          <a:latin typeface="+mn-lt"/>
        </a:defRPr>
      </a:lvl3pPr>
      <a:lvl4pPr marL="1606550" indent="-228600" algn="l" rtl="0" eaLnBrk="0" fontAlgn="base" hangingPunct="0">
        <a:spcBef>
          <a:spcPct val="0"/>
        </a:spcBef>
        <a:spcAft>
          <a:spcPct val="25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39725" y="452967"/>
            <a:ext cx="8470900" cy="82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 dirty="0" smtClean="0"/>
              <a:t>Cliquez ici pour saisir le titre principal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6553" y="1739180"/>
            <a:ext cx="8474075" cy="421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 smtClean="0"/>
              <a:t>Modifiez le texte du masque</a:t>
            </a:r>
          </a:p>
          <a:p>
            <a:pPr lvl="1"/>
            <a:r>
              <a:rPr lang="fr-FR" altLang="en-US" dirty="0" smtClean="0"/>
              <a:t>Deuxième niveau</a:t>
            </a:r>
          </a:p>
          <a:p>
            <a:pPr lvl="2"/>
            <a:r>
              <a:rPr lang="fr-FR" altLang="en-US" dirty="0" smtClean="0"/>
              <a:t>Troisième niveau</a:t>
            </a:r>
          </a:p>
          <a:p>
            <a:pPr lvl="3"/>
            <a:r>
              <a:rPr lang="fr-FR" altLang="en-US" dirty="0" smtClean="0"/>
              <a:t>Quatrième niveau</a:t>
            </a:r>
          </a:p>
          <a:p>
            <a:pPr lvl="4"/>
            <a:r>
              <a:rPr lang="fr-FR" altLang="en-US" dirty="0" smtClean="0"/>
              <a:t>Cinquième niveau</a:t>
            </a:r>
            <a:endParaRPr lang="en-GB" altLang="en-US" dirty="0" smtClean="0"/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336550" y="5962653"/>
            <a:ext cx="275010" cy="446615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8702007A-2642-4DC4-A457-FD791426C840}" type="slidenum">
              <a:rPr lang="en-GB" sz="800">
                <a:solidFill>
                  <a:srgbClr val="FFFFFF"/>
                </a:solidFill>
                <a:latin typeface="Helvetica 75 Bold" panose="020B0804020202020204" pitchFamily="34" charset="0"/>
              </a:rPr>
              <a:pPr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>
              <a:solidFill>
                <a:srgbClr val="FFFFFF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56231" y="5956300"/>
            <a:ext cx="8151220" cy="452968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r>
              <a:rPr lang="en-GB" sz="800">
                <a:solidFill>
                  <a:srgbClr val="FF6600"/>
                </a:solidFill>
                <a:latin typeface="Helvetica 75 Bold" panose="020B0804020202020204" pitchFamily="34" charset="0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995374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0"/>
        </a:spcAft>
        <a:defRPr sz="2000" kern="120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j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2pPr>
      <a:lvl3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3pPr>
      <a:lvl4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4pPr>
      <a:lvl5pPr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5pPr>
      <a:lvl6pPr marL="4572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6pPr>
      <a:lvl7pPr marL="9144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7pPr>
      <a:lvl8pPr marL="13716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8pPr>
      <a:lvl9pPr marL="1828800" algn="l" defTabSz="514350" rtl="0" eaLnBrk="1" fontAlgn="base" hangingPunct="1">
        <a:lnSpc>
          <a:spcPct val="90000"/>
        </a:lnSpc>
        <a:spcBef>
          <a:spcPct val="0"/>
        </a:spcBef>
        <a:spcAft>
          <a:spcPts val="1200"/>
        </a:spcAft>
        <a:defRPr sz="1600">
          <a:solidFill>
            <a:schemeClr val="tx2"/>
          </a:solidFill>
          <a:latin typeface="Helvetica 75" pitchFamily="34" charset="0"/>
          <a:ea typeface="ＭＳ Ｐゴシック" pitchFamily="34" charset="-128"/>
        </a:defRPr>
      </a:lvl9pPr>
    </p:titleStyle>
    <p:bodyStyle>
      <a:lvl1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 baseline="0">
          <a:solidFill>
            <a:srgbClr val="FF6600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1pPr>
      <a:lvl2pPr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Font typeface="Arial" pitchFamily="34" charset="0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2pPr>
      <a:lvl3pPr marL="133350" indent="-133350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3pPr>
      <a:lvl4pPr marL="271463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4pPr>
      <a:lvl5pPr marL="406400" indent="-134938" algn="l" defTabSz="514350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bg1"/>
        </a:buClr>
        <a:buFont typeface="Helvetica 75" panose="020B0804020202020204" pitchFamily="34" charset="0"/>
        <a:buChar char="−"/>
        <a:defRPr sz="1400" kern="1200">
          <a:solidFill>
            <a:schemeClr val="bg1"/>
          </a:solidFill>
          <a:latin typeface="Helvetica 75 Bold" panose="020B0804020202020204" pitchFamily="34" charset="0"/>
          <a:ea typeface="ＭＳ Ｐゴシック" pitchFamily="34" charset="-128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NULL" TargetMode="External"/><Relationship Id="rId7" Type="http://schemas.openxmlformats.org/officeDocument/2006/relationships/image" Target="../media/image14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NULL" TargetMode="External"/><Relationship Id="rId7" Type="http://schemas.openxmlformats.org/officeDocument/2006/relationships/image" Target="../media/image18.png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NULL" TargetMode="External"/><Relationship Id="rId7" Type="http://schemas.openxmlformats.org/officeDocument/2006/relationships/image" Target="../media/image19.png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NULL" TargetMode="External"/><Relationship Id="rId7" Type="http://schemas.openxmlformats.org/officeDocument/2006/relationships/image" Target="../media/image21.png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.png"/><Relationship Id="rId3" Type="http://schemas.openxmlformats.org/officeDocument/2006/relationships/audio" Target="../media/media12.mp3"/><Relationship Id="rId7" Type="http://schemas.openxmlformats.org/officeDocument/2006/relationships/notesSlide" Target="../notesSlides/notesSlide14.xml"/><Relationship Id="rId12" Type="http://schemas.microsoft.com/office/2007/relationships/hdphoto" Target="../media/hdphoto1.wdp"/><Relationship Id="rId2" Type="http://schemas.microsoft.com/office/2007/relationships/media" Target="../media/media12.mp3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microsoft.com/office/2007/relationships/media" Target="../media/media3.mp3"/><Relationship Id="rId10" Type="http://schemas.openxmlformats.org/officeDocument/2006/relationships/image" Target="../media/image21.png"/><Relationship Id="rId4" Type="http://schemas.openxmlformats.org/officeDocument/2006/relationships/audio" Target="NULL" TargetMode="Externa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NULL" TargetMode="External"/><Relationship Id="rId7" Type="http://schemas.openxmlformats.org/officeDocument/2006/relationships/image" Target="../media/image14.png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.png"/><Relationship Id="rId3" Type="http://schemas.openxmlformats.org/officeDocument/2006/relationships/audio" Target="../media/media14.mp3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22.png"/><Relationship Id="rId2" Type="http://schemas.microsoft.com/office/2007/relationships/media" Target="../media/media14.mp3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11" Type="http://schemas.openxmlformats.org/officeDocument/2006/relationships/oleObject" Target="../embeddings/oleObject2.bin"/><Relationship Id="rId5" Type="http://schemas.microsoft.com/office/2007/relationships/media" Target="../media/media3.mp3"/><Relationship Id="rId10" Type="http://schemas.openxmlformats.org/officeDocument/2006/relationships/image" Target="../media/image23.png"/><Relationship Id="rId4" Type="http://schemas.openxmlformats.org/officeDocument/2006/relationships/audio" Target="NULL" TargetMode="External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mp3"/><Relationship Id="rId7" Type="http://schemas.openxmlformats.org/officeDocument/2006/relationships/slideLayout" Target="../slideLayouts/slideLayout1.xml"/><Relationship Id="rId12" Type="http://schemas.microsoft.com/office/2007/relationships/hdphoto" Target="../media/hdphoto1.wdp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microsoft.com/office/2007/relationships/media" Target="../media/media3.mp3"/><Relationship Id="rId11" Type="http://schemas.openxmlformats.org/officeDocument/2006/relationships/image" Target="../media/image6.png"/><Relationship Id="rId5" Type="http://schemas.openxmlformats.org/officeDocument/2006/relationships/audio" Target="NULL" TargetMode="External"/><Relationship Id="rId10" Type="http://schemas.openxmlformats.org/officeDocument/2006/relationships/image" Target="../media/image5.png"/><Relationship Id="rId4" Type="http://schemas.openxmlformats.org/officeDocument/2006/relationships/audio" Target="../media/media2.mp3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NULL" TargetMode="External"/><Relationship Id="rId7" Type="http://schemas.openxmlformats.org/officeDocument/2006/relationships/image" Target="../media/image11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NULL" TargetMode="External"/><Relationship Id="rId7" Type="http://schemas.openxmlformats.org/officeDocument/2006/relationships/image" Target="../media/image13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1.xml"/><Relationship Id="rId4" Type="http://schemas.microsoft.com/office/2007/relationships/media" Target="../media/media3.mp3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NULL" TargetMode="External"/><Relationship Id="rId7" Type="http://schemas.openxmlformats.org/officeDocument/2006/relationships/image" Target="../media/image14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audio" Target="NULL" TargetMode="External"/><Relationship Id="rId7" Type="http://schemas.openxmlformats.org/officeDocument/2006/relationships/image" Target="../media/image15.png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NULL" TargetMode="External"/><Relationship Id="rId7" Type="http://schemas.openxmlformats.org/officeDocument/2006/relationships/image" Target="../media/image6.png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microsoft.com/office/2007/relationships/media" Target="../media/media3.mp3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jyud6280\Documents\0 COM\_presentation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994" y="1269328"/>
            <a:ext cx="904613" cy="90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60"/>
          <p:cNvSpPr>
            <a:spLocks noChangeArrowheads="1"/>
          </p:cNvSpPr>
          <p:nvPr/>
        </p:nvSpPr>
        <p:spPr bwMode="auto">
          <a:xfrm>
            <a:off x="1412720" y="5741357"/>
            <a:ext cx="4387298" cy="67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defRPr/>
            </a:pPr>
            <a:r>
              <a:rPr lang="fr-FR" altLang="fr-FR" sz="1400" dirty="0" smtClean="0">
                <a:solidFill>
                  <a:schemeClr val="tx1"/>
                </a:solidFill>
                <a:latin typeface="+mj-lt"/>
              </a:rPr>
              <a:t>Patricia LOUBET – Juin 2016 </a:t>
            </a:r>
          </a:p>
          <a:p>
            <a:pPr eaLnBrk="1" hangingPunct="1">
              <a:defRPr/>
            </a:pPr>
            <a:r>
              <a:rPr lang="fr-FR" altLang="fr-FR" sz="1400" dirty="0" smtClean="0">
                <a:latin typeface="+mj-lt"/>
              </a:rPr>
              <a:t>issu de support de EASE – Santiago DIAZ VIDANA</a:t>
            </a:r>
            <a:r>
              <a:rPr lang="fr-FR" altLang="fr-FR" sz="1400" dirty="0" smtClean="0">
                <a:solidFill>
                  <a:schemeClr val="tx1"/>
                </a:solidFill>
                <a:latin typeface="+mj-lt"/>
              </a:rPr>
              <a:t>	                         		</a:t>
            </a:r>
          </a:p>
        </p:txBody>
      </p:sp>
      <p:grpSp>
        <p:nvGrpSpPr>
          <p:cNvPr id="9" name="Group 5"/>
          <p:cNvGrpSpPr/>
          <p:nvPr/>
        </p:nvGrpSpPr>
        <p:grpSpPr>
          <a:xfrm>
            <a:off x="588656" y="5502566"/>
            <a:ext cx="676803" cy="676803"/>
            <a:chOff x="360362" y="1781889"/>
            <a:chExt cx="1144765" cy="1144191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60362" y="1781889"/>
              <a:ext cx="1144765" cy="11441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702813" y="2650392"/>
              <a:ext cx="142160" cy="166334"/>
            </a:xfrm>
            <a:custGeom>
              <a:avLst/>
              <a:gdLst>
                <a:gd name="T0" fmla="*/ 31 w 104"/>
                <a:gd name="T1" fmla="*/ 85 h 122"/>
                <a:gd name="T2" fmla="*/ 45 w 104"/>
                <a:gd name="T3" fmla="*/ 101 h 122"/>
                <a:gd name="T4" fmla="*/ 73 w 104"/>
                <a:gd name="T5" fmla="*/ 88 h 122"/>
                <a:gd name="T6" fmla="*/ 73 w 104"/>
                <a:gd name="T7" fmla="*/ 60 h 122"/>
                <a:gd name="T8" fmla="*/ 31 w 104"/>
                <a:gd name="T9" fmla="*/ 85 h 122"/>
                <a:gd name="T10" fmla="*/ 74 w 104"/>
                <a:gd name="T11" fmla="*/ 110 h 122"/>
                <a:gd name="T12" fmla="*/ 35 w 104"/>
                <a:gd name="T13" fmla="*/ 122 h 122"/>
                <a:gd name="T14" fmla="*/ 0 w 104"/>
                <a:gd name="T15" fmla="*/ 88 h 122"/>
                <a:gd name="T16" fmla="*/ 74 w 104"/>
                <a:gd name="T17" fmla="*/ 42 h 122"/>
                <a:gd name="T18" fmla="*/ 74 w 104"/>
                <a:gd name="T19" fmla="*/ 35 h 122"/>
                <a:gd name="T20" fmla="*/ 56 w 104"/>
                <a:gd name="T21" fmla="*/ 22 h 122"/>
                <a:gd name="T22" fmla="*/ 27 w 104"/>
                <a:gd name="T23" fmla="*/ 35 h 122"/>
                <a:gd name="T24" fmla="*/ 6 w 104"/>
                <a:gd name="T25" fmla="*/ 23 h 122"/>
                <a:gd name="T26" fmla="*/ 56 w 104"/>
                <a:gd name="T27" fmla="*/ 0 h 122"/>
                <a:gd name="T28" fmla="*/ 104 w 104"/>
                <a:gd name="T29" fmla="*/ 35 h 122"/>
                <a:gd name="T30" fmla="*/ 104 w 104"/>
                <a:gd name="T31" fmla="*/ 120 h 122"/>
                <a:gd name="T32" fmla="*/ 77 w 104"/>
                <a:gd name="T33" fmla="*/ 120 h 122"/>
                <a:gd name="T34" fmla="*/ 74 w 104"/>
                <a:gd name="T35" fmla="*/ 1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22">
                  <a:moveTo>
                    <a:pt x="31" y="85"/>
                  </a:moveTo>
                  <a:cubicBezTo>
                    <a:pt x="31" y="93"/>
                    <a:pt x="36" y="101"/>
                    <a:pt x="45" y="101"/>
                  </a:cubicBezTo>
                  <a:cubicBezTo>
                    <a:pt x="54" y="101"/>
                    <a:pt x="64" y="97"/>
                    <a:pt x="73" y="88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44" y="64"/>
                    <a:pt x="31" y="71"/>
                    <a:pt x="31" y="85"/>
                  </a:cubicBezTo>
                  <a:moveTo>
                    <a:pt x="74" y="110"/>
                  </a:moveTo>
                  <a:cubicBezTo>
                    <a:pt x="62" y="118"/>
                    <a:pt x="49" y="122"/>
                    <a:pt x="35" y="122"/>
                  </a:cubicBezTo>
                  <a:cubicBezTo>
                    <a:pt x="13" y="122"/>
                    <a:pt x="0" y="107"/>
                    <a:pt x="0" y="88"/>
                  </a:cubicBezTo>
                  <a:cubicBezTo>
                    <a:pt x="0" y="61"/>
                    <a:pt x="24" y="47"/>
                    <a:pt x="74" y="42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7"/>
                    <a:pt x="68" y="22"/>
                    <a:pt x="56" y="22"/>
                  </a:cubicBezTo>
                  <a:cubicBezTo>
                    <a:pt x="44" y="22"/>
                    <a:pt x="34" y="26"/>
                    <a:pt x="27" y="3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7" y="8"/>
                    <a:pt x="34" y="0"/>
                    <a:pt x="56" y="0"/>
                  </a:cubicBezTo>
                  <a:cubicBezTo>
                    <a:pt x="87" y="0"/>
                    <a:pt x="104" y="14"/>
                    <a:pt x="104" y="35"/>
                  </a:cubicBezTo>
                  <a:cubicBezTo>
                    <a:pt x="104" y="35"/>
                    <a:pt x="104" y="120"/>
                    <a:pt x="104" y="120"/>
                  </a:cubicBezTo>
                  <a:cubicBezTo>
                    <a:pt x="77" y="120"/>
                    <a:pt x="77" y="120"/>
                    <a:pt x="77" y="120"/>
                  </a:cubicBezTo>
                  <a:lnTo>
                    <a:pt x="74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878931" y="2650392"/>
              <a:ext cx="143311" cy="164031"/>
            </a:xfrm>
            <a:custGeom>
              <a:avLst/>
              <a:gdLst>
                <a:gd name="T0" fmla="*/ 0 w 105"/>
                <a:gd name="T1" fmla="*/ 6 h 120"/>
                <a:gd name="T2" fmla="*/ 25 w 105"/>
                <a:gd name="T3" fmla="*/ 2 h 120"/>
                <a:gd name="T4" fmla="*/ 28 w 105"/>
                <a:gd name="T5" fmla="*/ 16 h 120"/>
                <a:gd name="T6" fmla="*/ 68 w 105"/>
                <a:gd name="T7" fmla="*/ 0 h 120"/>
                <a:gd name="T8" fmla="*/ 105 w 105"/>
                <a:gd name="T9" fmla="*/ 38 h 120"/>
                <a:gd name="T10" fmla="*/ 105 w 105"/>
                <a:gd name="T11" fmla="*/ 120 h 120"/>
                <a:gd name="T12" fmla="*/ 74 w 105"/>
                <a:gd name="T13" fmla="*/ 120 h 120"/>
                <a:gd name="T14" fmla="*/ 74 w 105"/>
                <a:gd name="T15" fmla="*/ 44 h 120"/>
                <a:gd name="T16" fmla="*/ 59 w 105"/>
                <a:gd name="T17" fmla="*/ 23 h 120"/>
                <a:gd name="T18" fmla="*/ 30 w 105"/>
                <a:gd name="T19" fmla="*/ 36 h 120"/>
                <a:gd name="T20" fmla="*/ 30 w 105"/>
                <a:gd name="T21" fmla="*/ 120 h 120"/>
                <a:gd name="T22" fmla="*/ 0 w 105"/>
                <a:gd name="T23" fmla="*/ 120 h 120"/>
                <a:gd name="T24" fmla="*/ 0 w 105"/>
                <a:gd name="T25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20">
                  <a:moveTo>
                    <a:pt x="0" y="6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42" y="6"/>
                    <a:pt x="54" y="0"/>
                    <a:pt x="68" y="0"/>
                  </a:cubicBezTo>
                  <a:cubicBezTo>
                    <a:pt x="92" y="0"/>
                    <a:pt x="105" y="13"/>
                    <a:pt x="105" y="3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9"/>
                    <a:pt x="70" y="23"/>
                    <a:pt x="59" y="23"/>
                  </a:cubicBezTo>
                  <a:cubicBezTo>
                    <a:pt x="50" y="23"/>
                    <a:pt x="41" y="27"/>
                    <a:pt x="30" y="36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225411" y="2650392"/>
              <a:ext cx="149067" cy="166334"/>
            </a:xfrm>
            <a:custGeom>
              <a:avLst/>
              <a:gdLst>
                <a:gd name="T0" fmla="*/ 79 w 109"/>
                <a:gd name="T1" fmla="*/ 46 h 122"/>
                <a:gd name="T2" fmla="*/ 55 w 109"/>
                <a:gd name="T3" fmla="*/ 21 h 122"/>
                <a:gd name="T4" fmla="*/ 31 w 109"/>
                <a:gd name="T5" fmla="*/ 46 h 122"/>
                <a:gd name="T6" fmla="*/ 79 w 109"/>
                <a:gd name="T7" fmla="*/ 46 h 122"/>
                <a:gd name="T8" fmla="*/ 56 w 109"/>
                <a:gd name="T9" fmla="*/ 122 h 122"/>
                <a:gd name="T10" fmla="*/ 0 w 109"/>
                <a:gd name="T11" fmla="*/ 62 h 122"/>
                <a:gd name="T12" fmla="*/ 55 w 109"/>
                <a:gd name="T13" fmla="*/ 0 h 122"/>
                <a:gd name="T14" fmla="*/ 109 w 109"/>
                <a:gd name="T15" fmla="*/ 60 h 122"/>
                <a:gd name="T16" fmla="*/ 109 w 109"/>
                <a:gd name="T17" fmla="*/ 66 h 122"/>
                <a:gd name="T18" fmla="*/ 31 w 109"/>
                <a:gd name="T19" fmla="*/ 66 h 122"/>
                <a:gd name="T20" fmla="*/ 58 w 109"/>
                <a:gd name="T21" fmla="*/ 100 h 122"/>
                <a:gd name="T22" fmla="*/ 85 w 109"/>
                <a:gd name="T23" fmla="*/ 84 h 122"/>
                <a:gd name="T24" fmla="*/ 108 w 109"/>
                <a:gd name="T25" fmla="*/ 97 h 122"/>
                <a:gd name="T26" fmla="*/ 56 w 109"/>
                <a:gd name="T2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2">
                  <a:moveTo>
                    <a:pt x="79" y="46"/>
                  </a:moveTo>
                  <a:cubicBezTo>
                    <a:pt x="79" y="30"/>
                    <a:pt x="70" y="21"/>
                    <a:pt x="55" y="21"/>
                  </a:cubicBezTo>
                  <a:cubicBezTo>
                    <a:pt x="41" y="21"/>
                    <a:pt x="32" y="30"/>
                    <a:pt x="31" y="46"/>
                  </a:cubicBezTo>
                  <a:lnTo>
                    <a:pt x="79" y="46"/>
                  </a:lnTo>
                  <a:close/>
                  <a:moveTo>
                    <a:pt x="56" y="122"/>
                  </a:moveTo>
                  <a:cubicBezTo>
                    <a:pt x="21" y="122"/>
                    <a:pt x="0" y="100"/>
                    <a:pt x="0" y="62"/>
                  </a:cubicBezTo>
                  <a:cubicBezTo>
                    <a:pt x="0" y="22"/>
                    <a:pt x="21" y="0"/>
                    <a:pt x="55" y="0"/>
                  </a:cubicBezTo>
                  <a:cubicBezTo>
                    <a:pt x="89" y="0"/>
                    <a:pt x="109" y="22"/>
                    <a:pt x="109" y="60"/>
                  </a:cubicBezTo>
                  <a:cubicBezTo>
                    <a:pt x="109" y="62"/>
                    <a:pt x="109" y="64"/>
                    <a:pt x="109" y="66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1" y="88"/>
                    <a:pt x="40" y="100"/>
                    <a:pt x="58" y="100"/>
                  </a:cubicBezTo>
                  <a:cubicBezTo>
                    <a:pt x="70" y="100"/>
                    <a:pt x="78" y="95"/>
                    <a:pt x="85" y="84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98" y="114"/>
                    <a:pt x="80" y="122"/>
                    <a:pt x="56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15039" y="2650392"/>
              <a:ext cx="158276" cy="169211"/>
            </a:xfrm>
            <a:custGeom>
              <a:avLst/>
              <a:gdLst>
                <a:gd name="T0" fmla="*/ 58 w 116"/>
                <a:gd name="T1" fmla="*/ 26 h 124"/>
                <a:gd name="T2" fmla="*/ 31 w 116"/>
                <a:gd name="T3" fmla="*/ 62 h 124"/>
                <a:gd name="T4" fmla="*/ 58 w 116"/>
                <a:gd name="T5" fmla="*/ 98 h 124"/>
                <a:gd name="T6" fmla="*/ 85 w 116"/>
                <a:gd name="T7" fmla="*/ 62 h 124"/>
                <a:gd name="T8" fmla="*/ 58 w 116"/>
                <a:gd name="T9" fmla="*/ 26 h 124"/>
                <a:gd name="T10" fmla="*/ 58 w 116"/>
                <a:gd name="T11" fmla="*/ 124 h 124"/>
                <a:gd name="T12" fmla="*/ 0 w 116"/>
                <a:gd name="T13" fmla="*/ 62 h 124"/>
                <a:gd name="T14" fmla="*/ 58 w 116"/>
                <a:gd name="T15" fmla="*/ 0 h 124"/>
                <a:gd name="T16" fmla="*/ 116 w 116"/>
                <a:gd name="T17" fmla="*/ 62 h 124"/>
                <a:gd name="T18" fmla="*/ 58 w 116"/>
                <a:gd name="T1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124">
                  <a:moveTo>
                    <a:pt x="58" y="26"/>
                  </a:moveTo>
                  <a:cubicBezTo>
                    <a:pt x="35" y="26"/>
                    <a:pt x="31" y="47"/>
                    <a:pt x="31" y="62"/>
                  </a:cubicBezTo>
                  <a:cubicBezTo>
                    <a:pt x="31" y="77"/>
                    <a:pt x="35" y="98"/>
                    <a:pt x="58" y="98"/>
                  </a:cubicBezTo>
                  <a:cubicBezTo>
                    <a:pt x="81" y="98"/>
                    <a:pt x="85" y="77"/>
                    <a:pt x="85" y="62"/>
                  </a:cubicBezTo>
                  <a:cubicBezTo>
                    <a:pt x="85" y="47"/>
                    <a:pt x="81" y="26"/>
                    <a:pt x="58" y="26"/>
                  </a:cubicBezTo>
                  <a:moveTo>
                    <a:pt x="58" y="124"/>
                  </a:moveTo>
                  <a:cubicBezTo>
                    <a:pt x="27" y="124"/>
                    <a:pt x="0" y="104"/>
                    <a:pt x="0" y="62"/>
                  </a:cubicBezTo>
                  <a:cubicBezTo>
                    <a:pt x="0" y="19"/>
                    <a:pt x="27" y="0"/>
                    <a:pt x="58" y="0"/>
                  </a:cubicBezTo>
                  <a:cubicBezTo>
                    <a:pt x="88" y="0"/>
                    <a:pt x="116" y="19"/>
                    <a:pt x="116" y="62"/>
                  </a:cubicBezTo>
                  <a:cubicBezTo>
                    <a:pt x="116" y="104"/>
                    <a:pt x="88" y="124"/>
                    <a:pt x="58" y="1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602092" y="2650392"/>
              <a:ext cx="89785" cy="164031"/>
            </a:xfrm>
            <a:custGeom>
              <a:avLst/>
              <a:gdLst>
                <a:gd name="T0" fmla="*/ 0 w 66"/>
                <a:gd name="T1" fmla="*/ 3 h 120"/>
                <a:gd name="T2" fmla="*/ 30 w 66"/>
                <a:gd name="T3" fmla="*/ 3 h 120"/>
                <a:gd name="T4" fmla="*/ 30 w 66"/>
                <a:gd name="T5" fmla="*/ 17 h 120"/>
                <a:gd name="T6" fmla="*/ 62 w 66"/>
                <a:gd name="T7" fmla="*/ 0 h 120"/>
                <a:gd name="T8" fmla="*/ 66 w 66"/>
                <a:gd name="T9" fmla="*/ 1 h 120"/>
                <a:gd name="T10" fmla="*/ 66 w 66"/>
                <a:gd name="T11" fmla="*/ 30 h 120"/>
                <a:gd name="T12" fmla="*/ 64 w 66"/>
                <a:gd name="T13" fmla="*/ 30 h 120"/>
                <a:gd name="T14" fmla="*/ 32 w 66"/>
                <a:gd name="T15" fmla="*/ 42 h 120"/>
                <a:gd name="T16" fmla="*/ 32 w 66"/>
                <a:gd name="T17" fmla="*/ 120 h 120"/>
                <a:gd name="T18" fmla="*/ 0 w 66"/>
                <a:gd name="T19" fmla="*/ 120 h 120"/>
                <a:gd name="T20" fmla="*/ 0 w 66"/>
                <a:gd name="T21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20">
                  <a:moveTo>
                    <a:pt x="0" y="3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5" y="9"/>
                    <a:pt x="49" y="0"/>
                    <a:pt x="62" y="0"/>
                  </a:cubicBezTo>
                  <a:cubicBezTo>
                    <a:pt x="63" y="0"/>
                    <a:pt x="65" y="0"/>
                    <a:pt x="66" y="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1" y="30"/>
                    <a:pt x="36" y="32"/>
                    <a:pt x="32" y="42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1051020" y="2650392"/>
              <a:ext cx="149642" cy="226766"/>
            </a:xfrm>
            <a:custGeom>
              <a:avLst/>
              <a:gdLst>
                <a:gd name="T0" fmla="*/ 110 w 110"/>
                <a:gd name="T1" fmla="*/ 2 h 166"/>
                <a:gd name="T2" fmla="*/ 110 w 110"/>
                <a:gd name="T3" fmla="*/ 114 h 166"/>
                <a:gd name="T4" fmla="*/ 52 w 110"/>
                <a:gd name="T5" fmla="*/ 166 h 166"/>
                <a:gd name="T6" fmla="*/ 3 w 110"/>
                <a:gd name="T7" fmla="*/ 137 h 166"/>
                <a:gd name="T8" fmla="*/ 34 w 110"/>
                <a:gd name="T9" fmla="*/ 132 h 166"/>
                <a:gd name="T10" fmla="*/ 56 w 110"/>
                <a:gd name="T11" fmla="*/ 143 h 166"/>
                <a:gd name="T12" fmla="*/ 80 w 110"/>
                <a:gd name="T13" fmla="*/ 117 h 166"/>
                <a:gd name="T14" fmla="*/ 80 w 110"/>
                <a:gd name="T15" fmla="*/ 104 h 166"/>
                <a:gd name="T16" fmla="*/ 79 w 110"/>
                <a:gd name="T17" fmla="*/ 103 h 166"/>
                <a:gd name="T18" fmla="*/ 49 w 110"/>
                <a:gd name="T19" fmla="*/ 120 h 166"/>
                <a:gd name="T20" fmla="*/ 0 w 110"/>
                <a:gd name="T21" fmla="*/ 62 h 166"/>
                <a:gd name="T22" fmla="*/ 47 w 110"/>
                <a:gd name="T23" fmla="*/ 0 h 166"/>
                <a:gd name="T24" fmla="*/ 81 w 110"/>
                <a:gd name="T25" fmla="*/ 17 h 166"/>
                <a:gd name="T26" fmla="*/ 81 w 110"/>
                <a:gd name="T27" fmla="*/ 16 h 166"/>
                <a:gd name="T28" fmla="*/ 84 w 110"/>
                <a:gd name="T29" fmla="*/ 2 h 166"/>
                <a:gd name="T30" fmla="*/ 110 w 110"/>
                <a:gd name="T31" fmla="*/ 2 h 166"/>
                <a:gd name="T32" fmla="*/ 55 w 110"/>
                <a:gd name="T33" fmla="*/ 95 h 166"/>
                <a:gd name="T34" fmla="*/ 80 w 110"/>
                <a:gd name="T35" fmla="*/ 55 h 166"/>
                <a:gd name="T36" fmla="*/ 54 w 110"/>
                <a:gd name="T37" fmla="*/ 22 h 166"/>
                <a:gd name="T38" fmla="*/ 31 w 110"/>
                <a:gd name="T39" fmla="*/ 57 h 166"/>
                <a:gd name="T40" fmla="*/ 55 w 110"/>
                <a:gd name="T41" fmla="*/ 9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6">
                  <a:moveTo>
                    <a:pt x="110" y="2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0" y="133"/>
                    <a:pt x="108" y="166"/>
                    <a:pt x="52" y="166"/>
                  </a:cubicBezTo>
                  <a:cubicBezTo>
                    <a:pt x="29" y="166"/>
                    <a:pt x="8" y="157"/>
                    <a:pt x="3" y="13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5" y="138"/>
                    <a:pt x="39" y="143"/>
                    <a:pt x="56" y="143"/>
                  </a:cubicBezTo>
                  <a:cubicBezTo>
                    <a:pt x="72" y="143"/>
                    <a:pt x="80" y="136"/>
                    <a:pt x="80" y="117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4" y="112"/>
                    <a:pt x="67" y="120"/>
                    <a:pt x="49" y="120"/>
                  </a:cubicBezTo>
                  <a:cubicBezTo>
                    <a:pt x="22" y="120"/>
                    <a:pt x="0" y="101"/>
                    <a:pt x="0" y="62"/>
                  </a:cubicBezTo>
                  <a:cubicBezTo>
                    <a:pt x="0" y="22"/>
                    <a:pt x="22" y="0"/>
                    <a:pt x="47" y="0"/>
                  </a:cubicBezTo>
                  <a:cubicBezTo>
                    <a:pt x="71" y="0"/>
                    <a:pt x="79" y="11"/>
                    <a:pt x="81" y="17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4" y="2"/>
                    <a:pt x="84" y="2"/>
                    <a:pt x="84" y="2"/>
                  </a:cubicBezTo>
                  <a:lnTo>
                    <a:pt x="110" y="2"/>
                  </a:lnTo>
                  <a:close/>
                  <a:moveTo>
                    <a:pt x="55" y="95"/>
                  </a:moveTo>
                  <a:cubicBezTo>
                    <a:pt x="78" y="95"/>
                    <a:pt x="80" y="71"/>
                    <a:pt x="80" y="55"/>
                  </a:cubicBezTo>
                  <a:cubicBezTo>
                    <a:pt x="80" y="37"/>
                    <a:pt x="71" y="22"/>
                    <a:pt x="54" y="22"/>
                  </a:cubicBezTo>
                  <a:cubicBezTo>
                    <a:pt x="43" y="22"/>
                    <a:pt x="31" y="30"/>
                    <a:pt x="31" y="57"/>
                  </a:cubicBezTo>
                  <a:cubicBezTo>
                    <a:pt x="31" y="71"/>
                    <a:pt x="32" y="95"/>
                    <a:pt x="55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348002" y="2593413"/>
              <a:ext cx="112232" cy="52950"/>
            </a:xfrm>
            <a:custGeom>
              <a:avLst/>
              <a:gdLst>
                <a:gd name="T0" fmla="*/ 195 w 195"/>
                <a:gd name="T1" fmla="*/ 92 h 92"/>
                <a:gd name="T2" fmla="*/ 178 w 195"/>
                <a:gd name="T3" fmla="*/ 92 h 92"/>
                <a:gd name="T4" fmla="*/ 178 w 195"/>
                <a:gd name="T5" fmla="*/ 16 h 92"/>
                <a:gd name="T6" fmla="*/ 178 w 195"/>
                <a:gd name="T7" fmla="*/ 16 h 92"/>
                <a:gd name="T8" fmla="*/ 147 w 195"/>
                <a:gd name="T9" fmla="*/ 92 h 92"/>
                <a:gd name="T10" fmla="*/ 138 w 195"/>
                <a:gd name="T11" fmla="*/ 92 h 92"/>
                <a:gd name="T12" fmla="*/ 110 w 195"/>
                <a:gd name="T13" fmla="*/ 16 h 92"/>
                <a:gd name="T14" fmla="*/ 107 w 195"/>
                <a:gd name="T15" fmla="*/ 16 h 92"/>
                <a:gd name="T16" fmla="*/ 107 w 195"/>
                <a:gd name="T17" fmla="*/ 92 h 92"/>
                <a:gd name="T18" fmla="*/ 93 w 195"/>
                <a:gd name="T19" fmla="*/ 92 h 92"/>
                <a:gd name="T20" fmla="*/ 93 w 195"/>
                <a:gd name="T21" fmla="*/ 0 h 92"/>
                <a:gd name="T22" fmla="*/ 117 w 195"/>
                <a:gd name="T23" fmla="*/ 0 h 92"/>
                <a:gd name="T24" fmla="*/ 145 w 195"/>
                <a:gd name="T25" fmla="*/ 71 h 92"/>
                <a:gd name="T26" fmla="*/ 171 w 195"/>
                <a:gd name="T27" fmla="*/ 0 h 92"/>
                <a:gd name="T28" fmla="*/ 195 w 195"/>
                <a:gd name="T29" fmla="*/ 0 h 92"/>
                <a:gd name="T30" fmla="*/ 195 w 195"/>
                <a:gd name="T31" fmla="*/ 92 h 92"/>
                <a:gd name="T32" fmla="*/ 74 w 195"/>
                <a:gd name="T33" fmla="*/ 14 h 92"/>
                <a:gd name="T34" fmla="*/ 46 w 195"/>
                <a:gd name="T35" fmla="*/ 14 h 92"/>
                <a:gd name="T36" fmla="*/ 46 w 195"/>
                <a:gd name="T37" fmla="*/ 92 h 92"/>
                <a:gd name="T38" fmla="*/ 31 w 195"/>
                <a:gd name="T39" fmla="*/ 92 h 92"/>
                <a:gd name="T40" fmla="*/ 31 w 195"/>
                <a:gd name="T41" fmla="*/ 14 h 92"/>
                <a:gd name="T42" fmla="*/ 0 w 195"/>
                <a:gd name="T43" fmla="*/ 14 h 92"/>
                <a:gd name="T44" fmla="*/ 0 w 195"/>
                <a:gd name="T45" fmla="*/ 0 h 92"/>
                <a:gd name="T46" fmla="*/ 74 w 195"/>
                <a:gd name="T47" fmla="*/ 0 h 92"/>
                <a:gd name="T48" fmla="*/ 74 w 195"/>
                <a:gd name="T49" fmla="*/ 1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92">
                  <a:moveTo>
                    <a:pt x="195" y="92"/>
                  </a:moveTo>
                  <a:lnTo>
                    <a:pt x="178" y="92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47" y="92"/>
                  </a:lnTo>
                  <a:lnTo>
                    <a:pt x="138" y="92"/>
                  </a:lnTo>
                  <a:lnTo>
                    <a:pt x="110" y="16"/>
                  </a:lnTo>
                  <a:lnTo>
                    <a:pt x="107" y="16"/>
                  </a:lnTo>
                  <a:lnTo>
                    <a:pt x="107" y="92"/>
                  </a:lnTo>
                  <a:lnTo>
                    <a:pt x="93" y="92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45" y="71"/>
                  </a:lnTo>
                  <a:lnTo>
                    <a:pt x="171" y="0"/>
                  </a:lnTo>
                  <a:lnTo>
                    <a:pt x="195" y="0"/>
                  </a:lnTo>
                  <a:lnTo>
                    <a:pt x="195" y="92"/>
                  </a:lnTo>
                  <a:close/>
                  <a:moveTo>
                    <a:pt x="74" y="14"/>
                  </a:moveTo>
                  <a:lnTo>
                    <a:pt x="46" y="14"/>
                  </a:lnTo>
                  <a:lnTo>
                    <a:pt x="46" y="92"/>
                  </a:lnTo>
                  <a:lnTo>
                    <a:pt x="31" y="92"/>
                  </a:lnTo>
                  <a:lnTo>
                    <a:pt x="31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lnTo>
                    <a:pt x="7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 75 Bold" panose="020B0804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20834" y="574116"/>
            <a:ext cx="7267608" cy="1949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514350">
              <a:lnSpc>
                <a:spcPct val="85000"/>
              </a:lnSpc>
              <a:spcAft>
                <a:spcPts val="3200"/>
              </a:spcAft>
            </a:pPr>
            <a:r>
              <a:rPr lang="fr-FR" sz="5500" dirty="0" smtClean="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Orange</a:t>
            </a:r>
            <a:r>
              <a:rPr lang="fr-FR" sz="5500" dirty="0" smtClean="0">
                <a:solidFill>
                  <a:srgbClr val="FFFFFF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/>
            </a:r>
            <a:br>
              <a:rPr lang="fr-FR" sz="5500" dirty="0" smtClean="0">
                <a:solidFill>
                  <a:srgbClr val="FFFFFF"/>
                </a:solidFill>
                <a:latin typeface="Helvetica 75 Bold" panose="020B0804020202020204" pitchFamily="34" charset="0"/>
                <a:ea typeface="ＭＳ Ｐゴシック" pitchFamily="34" charset="-128"/>
              </a:rPr>
            </a:br>
            <a:r>
              <a:rPr lang="fr-FR" sz="5500" dirty="0" smtClean="0">
                <a:solidFill>
                  <a:srgbClr val="FFFFFF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Accessibilité digitale</a:t>
            </a:r>
            <a:br>
              <a:rPr lang="fr-FR" sz="5500" dirty="0" smtClean="0">
                <a:solidFill>
                  <a:srgbClr val="FFFFFF"/>
                </a:solidFill>
                <a:latin typeface="Helvetica 75 Bold" panose="020B0804020202020204" pitchFamily="34" charset="0"/>
                <a:ea typeface="ＭＳ Ｐゴシック" pitchFamily="34" charset="-128"/>
              </a:rPr>
            </a:br>
            <a:r>
              <a:rPr lang="fr-FR" sz="3200" dirty="0" smtClean="0">
                <a:solidFill>
                  <a:srgbClr val="FFFFFF"/>
                </a:solidFill>
                <a:latin typeface="Helvetica 75 Bold" panose="020B0804020202020204" pitchFamily="34" charset="0"/>
                <a:ea typeface="ＭＳ Ｐゴシック" pitchFamily="34" charset="-128"/>
              </a:rPr>
              <a:t>Démonstration logiciel revue écran</a:t>
            </a:r>
            <a:endParaRPr lang="fr-FR" sz="3600" dirty="0">
              <a:solidFill>
                <a:srgbClr val="FFFFFF"/>
              </a:solidFill>
              <a:latin typeface="Helvetica 75 Bold" panose="020B0804020202020204" pitchFamily="34" charset="0"/>
              <a:ea typeface="ＭＳ Ｐゴシック" pitchFamily="34" charset="-128"/>
            </a:endParaRPr>
          </a:p>
        </p:txBody>
      </p:sp>
      <p:sp>
        <p:nvSpPr>
          <p:cNvPr id="25" name="Text Placeholder 10"/>
          <p:cNvSpPr txBox="1">
            <a:spLocks/>
          </p:cNvSpPr>
          <p:nvPr/>
        </p:nvSpPr>
        <p:spPr>
          <a:xfrm>
            <a:off x="611560" y="6304046"/>
            <a:ext cx="8151220" cy="339726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30" y="3067551"/>
            <a:ext cx="3714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e 18" title="Non-voyance"/>
          <p:cNvGrpSpPr/>
          <p:nvPr/>
        </p:nvGrpSpPr>
        <p:grpSpPr>
          <a:xfrm>
            <a:off x="2176896" y="2888092"/>
            <a:ext cx="850868" cy="602585"/>
            <a:chOff x="38565" y="-558"/>
            <a:chExt cx="342900" cy="285750"/>
          </a:xfrm>
        </p:grpSpPr>
        <p:pic>
          <p:nvPicPr>
            <p:cNvPr id="20" name="Image 19" descr="visi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0"/>
              <a:ext cx="333375" cy="27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Connecteur droit 20"/>
            <p:cNvCxnSpPr/>
            <p:nvPr/>
          </p:nvCxnSpPr>
          <p:spPr>
            <a:xfrm flipV="1">
              <a:off x="38565" y="-558"/>
              <a:ext cx="34290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75557" y="5741049"/>
            <a:ext cx="8640000" cy="861500"/>
          </a:xfrm>
          <a:prstGeom prst="rect">
            <a:avLst/>
          </a:prstGeom>
          <a:gradFill>
            <a:gsLst>
              <a:gs pos="100000">
                <a:srgbClr val="50BE87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72000" tIns="72000" rIns="91436" bIns="72000" anchor="ctr" anchorCtr="0">
            <a:spAutoFit/>
          </a:bodyPr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Liens explicites</a:t>
            </a:r>
          </a:p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peut comprendre tous les liens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8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Liens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115779" y="4259337"/>
            <a:ext cx="6588908" cy="73455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pitchFamily="2" charset="2"/>
              <a:buNone/>
            </a:pPr>
            <a:r>
              <a:rPr lang="en-US" altLang="fr-FR" sz="1400" dirty="0" smtClean="0">
                <a:latin typeface="+mj-lt"/>
              </a:rPr>
              <a:t>L</a:t>
            </a:r>
            <a:r>
              <a:rPr lang="fr-FR" altLang="fr-FR" sz="1400" dirty="0" err="1" smtClean="0">
                <a:latin typeface="+mj-lt"/>
              </a:rPr>
              <a:t>iste</a:t>
            </a:r>
            <a:r>
              <a:rPr lang="fr-FR" altLang="fr-FR" sz="1400" dirty="0" smtClean="0">
                <a:latin typeface="+mj-lt"/>
              </a:rPr>
              <a:t> </a:t>
            </a:r>
            <a:r>
              <a:rPr lang="fr-FR" altLang="fr-FR" sz="1400" dirty="0">
                <a:latin typeface="+mj-lt"/>
              </a:rPr>
              <a:t>des liens :           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en-US" altLang="fr-FR" sz="1400" dirty="0">
                <a:latin typeface="+mj-lt"/>
              </a:rPr>
              <a:t>  </a:t>
            </a:r>
            <a:r>
              <a:rPr lang="en-US" altLang="fr-FR" sz="1400" dirty="0" smtClean="0">
                <a:latin typeface="+mj-lt"/>
              </a:rPr>
              <a:t>	</a:t>
            </a:r>
            <a:r>
              <a:rPr lang="fr-FR" altLang="fr-FR" sz="1400" dirty="0" smtClean="0">
                <a:latin typeface="+mj-lt"/>
              </a:rPr>
              <a:t>en </a:t>
            </a:r>
            <a:r>
              <a:rPr lang="fr-FR" altLang="fr-FR" sz="1400" dirty="0">
                <a:latin typeface="+mj-lt"/>
              </a:rPr>
              <a:t>savoir + sur les objectifs </a:t>
            </a:r>
            <a:r>
              <a:rPr lang="fr-FR" altLang="fr-FR" sz="1400" dirty="0" smtClean="0">
                <a:latin typeface="+mj-lt"/>
              </a:rPr>
              <a:t>Essentiels 2020</a:t>
            </a:r>
            <a:endParaRPr lang="fr-FR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 </a:t>
            </a:r>
            <a:r>
              <a:rPr lang="fr-FR" altLang="fr-FR" sz="1400" dirty="0" smtClean="0">
                <a:latin typeface="+mj-lt"/>
              </a:rPr>
              <a:t>	en </a:t>
            </a:r>
            <a:r>
              <a:rPr lang="fr-FR" altLang="fr-FR" sz="1400" dirty="0">
                <a:latin typeface="+mj-lt"/>
              </a:rPr>
              <a:t>savoir + sur </a:t>
            </a:r>
            <a:r>
              <a:rPr lang="fr-FR" altLang="fr-FR" sz="1400" dirty="0" smtClean="0">
                <a:latin typeface="+mj-lt"/>
              </a:rPr>
              <a:t>les valeurs portées </a:t>
            </a:r>
            <a:r>
              <a:rPr lang="fr-FR" altLang="fr-FR" sz="1400" dirty="0">
                <a:latin typeface="+mj-lt"/>
              </a:rPr>
              <a:t>par la responsabilité sociale d'entreprise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 </a:t>
            </a:r>
            <a:r>
              <a:rPr lang="fr-FR" altLang="fr-FR" sz="1400" dirty="0" smtClean="0">
                <a:latin typeface="+mj-lt"/>
              </a:rPr>
              <a:t>	en savoir </a:t>
            </a:r>
            <a:r>
              <a:rPr lang="fr-FR" altLang="fr-FR" sz="1400" dirty="0">
                <a:latin typeface="+mj-lt"/>
              </a:rPr>
              <a:t>+ sur nos </a:t>
            </a:r>
            <a:r>
              <a:rPr lang="fr-FR" altLang="fr-FR" sz="1400" dirty="0" smtClean="0">
                <a:latin typeface="+mj-lt"/>
              </a:rPr>
              <a:t>valeurs</a:t>
            </a:r>
            <a:endParaRPr lang="fr-FR" altLang="fr-FR" sz="1400" dirty="0">
              <a:latin typeface="+mj-lt"/>
            </a:endParaRPr>
          </a:p>
        </p:txBody>
      </p:sp>
      <p:pic>
        <p:nvPicPr>
          <p:cNvPr id="21" name="liens-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4243" y="4321816"/>
            <a:ext cx="609600" cy="609600"/>
          </a:xfrm>
          <a:prstGeom prst="rect">
            <a:avLst/>
          </a:prstGeom>
        </p:spPr>
      </p:pic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562468" y="3656205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20" y="844687"/>
            <a:ext cx="7526951" cy="258984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Ellipse 19"/>
          <p:cNvSpPr/>
          <p:nvPr/>
        </p:nvSpPr>
        <p:spPr>
          <a:xfrm>
            <a:off x="3635393" y="2785497"/>
            <a:ext cx="981075" cy="561975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201838" y="2777475"/>
            <a:ext cx="979487" cy="561975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1072124" y="2787001"/>
            <a:ext cx="979487" cy="561975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2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44243" y="4305932"/>
            <a:ext cx="609600" cy="6096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07971" y="5734083"/>
            <a:ext cx="676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240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24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74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24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9046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55175" y="5450176"/>
            <a:ext cx="8640000" cy="1143628"/>
          </a:xfrm>
          <a:prstGeom prst="rect">
            <a:avLst/>
          </a:prstGeom>
          <a:gradFill>
            <a:gsLst>
              <a:gs pos="100000">
                <a:srgbClr val="DC3C14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72000" tIns="72000" rIns="91436" bIns="72000" anchor="ctr" anchorCtr="0">
            <a:spAutoFit/>
          </a:bodyPr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Les champs de formulaire ne sont pas identifiés !!! 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>
                <a:solidFill>
                  <a:schemeClr val="bg2"/>
                </a:solidFill>
                <a:latin typeface="+mj-lt"/>
              </a:rPr>
              <a:t>La synthèse vocale </a:t>
            </a: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ne peut associer </a:t>
            </a:r>
            <a:r>
              <a:rPr lang="fr-FR" sz="1600" dirty="0">
                <a:solidFill>
                  <a:schemeClr val="bg2"/>
                </a:solidFill>
                <a:latin typeface="+mj-lt"/>
              </a:rPr>
              <a:t>le libellé à son champ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ne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sait pas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ce qu’il doit saisir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1823896" y="1921196"/>
            <a:ext cx="3290887" cy="9183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Sélectionner un </a:t>
            </a:r>
            <a:r>
              <a:rPr lang="fr-FR" altLang="fr-FR" sz="1400" dirty="0">
                <a:latin typeface="+mj-lt"/>
              </a:rPr>
              <a:t>champ de formulaire :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   1 non étiqueté Edition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   2 non étiqueté Edition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783" y="2038258"/>
            <a:ext cx="3505200" cy="122872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form-n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807" y="2043021"/>
            <a:ext cx="609600" cy="6096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20000" y="5590449"/>
            <a:ext cx="6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Formulaires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20000" y="1233372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042593" y="2043932"/>
            <a:ext cx="2737828" cy="416184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5042592" y="2652620"/>
            <a:ext cx="1991871" cy="489286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8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77807" y="2043021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6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676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176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85348" grpId="0" animBg="1"/>
      <p:bldP spid="185359" grpId="0" animBg="1"/>
      <p:bldP spid="14" grpId="0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64" y="2010656"/>
            <a:ext cx="3286125" cy="27336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1089818" y="1641913"/>
            <a:ext cx="4004319" cy="296183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Sélectionner un </a:t>
            </a:r>
            <a:r>
              <a:rPr lang="fr-FR" altLang="fr-FR" sz="1400" dirty="0">
                <a:latin typeface="+mj-lt"/>
              </a:rPr>
              <a:t>champ de formulaire </a:t>
            </a:r>
            <a:endParaRPr lang="fr-FR" altLang="fr-FR" sz="1400" dirty="0" smtClean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en-US" altLang="fr-FR" sz="1400" dirty="0">
                <a:latin typeface="+mj-lt"/>
              </a:rPr>
              <a:t>  	</a:t>
            </a:r>
            <a:r>
              <a:rPr lang="fr-FR" sz="1400" dirty="0">
                <a:latin typeface="+mj-lt"/>
              </a:rPr>
              <a:t>adresse mail ou numéro de mobile </a:t>
            </a:r>
            <a:r>
              <a:rPr lang="fr-FR" altLang="fr-FR" sz="1400" dirty="0">
                <a:latin typeface="+mj-lt"/>
              </a:rPr>
              <a:t>: Edition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 	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	</a:t>
            </a:r>
            <a:endParaRPr lang="fr-FR" altLang="fr-FR" sz="1400" dirty="0" smtClean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	</a:t>
            </a:r>
            <a:r>
              <a:rPr lang="fr-FR" altLang="fr-FR" sz="1400" dirty="0" smtClean="0">
                <a:latin typeface="+mj-lt"/>
              </a:rPr>
              <a:t>mot </a:t>
            </a:r>
            <a:r>
              <a:rPr lang="fr-FR" altLang="fr-FR" sz="1400" dirty="0">
                <a:latin typeface="+mj-lt"/>
              </a:rPr>
              <a:t>de passe : Edition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sz="1400" dirty="0">
                <a:latin typeface="+mj-lt"/>
              </a:rPr>
              <a:t> 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sz="1400" dirty="0">
                <a:latin typeface="+mj-lt"/>
              </a:rPr>
              <a:t>  	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sz="1400" dirty="0" smtClean="0">
                <a:latin typeface="+mj-lt"/>
              </a:rPr>
              <a:t>	mémoriser </a:t>
            </a:r>
            <a:r>
              <a:rPr lang="fr-FR" sz="1400" dirty="0">
                <a:latin typeface="+mj-lt"/>
              </a:rPr>
              <a:t>l’adresse mail ou le nº de mobile :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sz="1400" dirty="0">
                <a:latin typeface="+mj-lt"/>
              </a:rPr>
              <a:t>  	case à cocher cochée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sz="1400" dirty="0">
                <a:latin typeface="+mj-lt"/>
              </a:rPr>
              <a:t> 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sz="1400" dirty="0">
                <a:latin typeface="+mj-lt"/>
              </a:rPr>
              <a:t>  	rester identifié : case à cocher non cochée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sz="1400" dirty="0">
                <a:latin typeface="+mj-lt"/>
              </a:rPr>
              <a:t> 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sz="1400" dirty="0">
                <a:latin typeface="+mj-lt"/>
              </a:rPr>
              <a:t>	</a:t>
            </a:r>
            <a:endParaRPr lang="fr-FR" sz="1400" dirty="0" smtClean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sz="1400" dirty="0">
                <a:latin typeface="+mj-lt"/>
              </a:rPr>
              <a:t>	</a:t>
            </a:r>
            <a:r>
              <a:rPr lang="fr-FR" sz="1400" dirty="0" smtClean="0">
                <a:latin typeface="+mj-lt"/>
              </a:rPr>
              <a:t>s’identifier </a:t>
            </a:r>
            <a:r>
              <a:rPr lang="fr-FR" sz="1400" dirty="0">
                <a:latin typeface="+mj-lt"/>
              </a:rPr>
              <a:t>bouton </a:t>
            </a:r>
            <a:endParaRPr lang="fr-FR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</p:txBody>
      </p:sp>
      <p:pic>
        <p:nvPicPr>
          <p:cNvPr id="4" name="form-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153" y="2635283"/>
            <a:ext cx="609600" cy="609600"/>
          </a:xfrm>
          <a:prstGeom prst="rect">
            <a:avLst/>
          </a:prstGeom>
        </p:spPr>
      </p:pic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267536" y="5847811"/>
            <a:ext cx="8640000" cy="739775"/>
          </a:xfrm>
          <a:prstGeom prst="rect">
            <a:avLst/>
          </a:prstGeom>
          <a:gradFill>
            <a:gsLst>
              <a:gs pos="100000">
                <a:srgbClr val="50BE87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72000" tIns="72000" rIns="91436" bIns="72000"/>
          <a:lstStyle/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Tous les champs de formulaire sont identifiés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peut remplir le formulaire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0000" y="5787922"/>
            <a:ext cx="7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Formulaires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5127773" y="1965529"/>
            <a:ext cx="2813070" cy="561975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5175899" y="2629000"/>
            <a:ext cx="1889227" cy="493830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5175899" y="3233642"/>
            <a:ext cx="3497100" cy="414031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5158810" y="3666250"/>
            <a:ext cx="1923405" cy="414031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5199228" y="4130019"/>
            <a:ext cx="1781258" cy="615852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39725" y="961053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15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21153" y="2635283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0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2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2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2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86383" grpId="0" animBg="1"/>
      <p:bldP spid="186377" grpId="0" animBg="1"/>
      <p:bldP spid="14" grpId="0"/>
      <p:bldP spid="19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908720"/>
            <a:ext cx="7989887" cy="16652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algn="l"/>
            <a:r>
              <a:rPr lang="fr-FR" dirty="0" smtClean="0">
                <a:solidFill>
                  <a:schemeClr val="tx1"/>
                </a:solidFill>
                <a:cs typeface="Helvetica" pitchFamily="34" charset="0"/>
              </a:rPr>
              <a:t>Les images</a:t>
            </a:r>
            <a:endParaRPr lang="fr-FR" dirty="0">
              <a:solidFill>
                <a:schemeClr val="tx1"/>
              </a:solidFill>
              <a:cs typeface="Helvetica" pitchFamily="34" charset="0"/>
            </a:endParaRPr>
          </a:p>
        </p:txBody>
      </p:sp>
      <p:pic>
        <p:nvPicPr>
          <p:cNvPr id="6" name="Picture 3" title="photos de chaussures posées aligné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4" b="6917"/>
          <a:stretch>
            <a:fillRect/>
          </a:stretch>
        </p:blipFill>
        <p:spPr bwMode="auto">
          <a:xfrm>
            <a:off x="0" y="3328988"/>
            <a:ext cx="91440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9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ChangeArrowheads="1"/>
          </p:cNvSpPr>
          <p:nvPr/>
        </p:nvSpPr>
        <p:spPr bwMode="auto">
          <a:xfrm>
            <a:off x="406401" y="981075"/>
            <a:ext cx="41767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fr-FR" altLang="fr-FR" sz="1100" dirty="0">
              <a:solidFill>
                <a:schemeClr val="bg2"/>
              </a:solidFill>
            </a:endParaRP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2650056" y="4256179"/>
            <a:ext cx="1871445" cy="5632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/>
          <a:p>
            <a:pPr>
              <a:lnSpc>
                <a:spcPts val="10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400" dirty="0">
                <a:latin typeface="+mj-lt"/>
              </a:rPr>
              <a:t>L</a:t>
            </a:r>
            <a:r>
              <a:rPr lang="fr-FR" sz="1400" dirty="0" smtClean="0">
                <a:latin typeface="+mj-lt"/>
              </a:rPr>
              <a:t>ien graphique</a:t>
            </a:r>
          </a:p>
          <a:p>
            <a:pPr>
              <a:lnSpc>
                <a:spcPts val="10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endParaRPr lang="fr-FR" sz="1400" dirty="0" smtClean="0">
              <a:latin typeface="+mj-lt"/>
            </a:endParaRPr>
          </a:p>
          <a:p>
            <a:pPr>
              <a:lnSpc>
                <a:spcPts val="10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400" dirty="0">
                <a:latin typeface="+mj-lt"/>
              </a:rPr>
              <a:t>	</a:t>
            </a:r>
            <a:r>
              <a:rPr lang="fr-FR" sz="1400" dirty="0" smtClean="0">
                <a:latin typeface="+mj-lt"/>
              </a:rPr>
              <a:t>Sony </a:t>
            </a:r>
            <a:r>
              <a:rPr lang="fr-FR" sz="1400" dirty="0" err="1">
                <a:latin typeface="+mj-lt"/>
              </a:rPr>
              <a:t>Xperia</a:t>
            </a:r>
            <a:r>
              <a:rPr lang="fr-FR" sz="1400" dirty="0">
                <a:latin typeface="+mj-lt"/>
              </a:rPr>
              <a:t> </a:t>
            </a:r>
            <a:r>
              <a:rPr lang="fr-FR" sz="1400" dirty="0" smtClean="0">
                <a:latin typeface="+mj-lt"/>
              </a:rPr>
              <a:t>Z5</a:t>
            </a:r>
            <a:endParaRPr lang="fr-FR" sz="1400" dirty="0">
              <a:latin typeface="+mj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0" y="1161256"/>
            <a:ext cx="7042105" cy="197574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carroussel-n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3028" y="4076142"/>
            <a:ext cx="609600" cy="609600"/>
          </a:xfrm>
          <a:prstGeom prst="rect">
            <a:avLst/>
          </a:prstGeom>
        </p:spPr>
      </p:pic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271217" y="5714846"/>
            <a:ext cx="8640000" cy="861500"/>
          </a:xfrm>
          <a:prstGeom prst="rect">
            <a:avLst/>
          </a:prstGeom>
          <a:gradFill>
            <a:gsLst>
              <a:gs pos="100000">
                <a:srgbClr val="DC3C14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72000" tIns="72000" rIns="91436" bIns="72000">
            <a:spAutoFit/>
          </a:bodyPr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Commentaire du lien image incomplet !!!</a:t>
            </a:r>
            <a:endParaRPr lang="fr-FR" dirty="0">
              <a:solidFill>
                <a:schemeClr val="bg2"/>
              </a:solidFill>
              <a:latin typeface="Helvetica 65 Medium" panose="020B0604020202020204" pitchFamily="34" charset="0"/>
            </a:endParaRPr>
          </a:p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ne peut connaitre l’offre commerciale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20000" y="5753368"/>
            <a:ext cx="6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latin typeface="Helvetica 65 Medium" panose="020B0604020202020204" pitchFamily="34" charset="0"/>
                <a:sym typeface="Wingdings" panose="05000000000000000000" pitchFamily="2" charset="2"/>
              </a:rPr>
              <a:t></a:t>
            </a:r>
            <a:endParaRPr lang="fr-FR" sz="5400" dirty="0">
              <a:solidFill>
                <a:schemeClr val="bg1">
                  <a:lumMod val="50000"/>
                </a:schemeClr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7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Carrousel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32652" y="3407474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390022" y="916613"/>
            <a:ext cx="5280736" cy="2612650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3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62974" y="40936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6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9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12995" grpId="0" animBg="1"/>
      <p:bldP spid="213005" grpId="0" animBg="1"/>
      <p:bldP spid="15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50825" y="981075"/>
            <a:ext cx="41767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fr-FR" altLang="fr-FR" sz="1100" dirty="0">
              <a:solidFill>
                <a:schemeClr val="bg2"/>
              </a:solidFill>
            </a:endParaRPr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2611136" y="3914427"/>
            <a:ext cx="4217988" cy="14198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Titre de niveau 2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	</a:t>
            </a:r>
            <a:r>
              <a:rPr lang="fr-FR" sz="1400" dirty="0" smtClean="0">
                <a:latin typeface="+mj-lt"/>
              </a:rPr>
              <a:t>Les bons plans du moment</a:t>
            </a:r>
            <a:endParaRPr lang="fr-FR" altLang="fr-FR" sz="1400" dirty="0" smtClean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Lien graphique 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</a:t>
            </a:r>
            <a:r>
              <a:rPr lang="fr-FR" altLang="fr-FR" sz="1400" dirty="0" smtClean="0">
                <a:latin typeface="+mj-lt"/>
              </a:rPr>
              <a:t>  	nouveau Sony Xperia Z5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   	79€90 au lieu de 279€90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</a:t>
            </a:r>
            <a:r>
              <a:rPr lang="fr-FR" altLang="fr-FR" sz="1400" dirty="0" smtClean="0">
                <a:latin typeface="+mj-lt"/>
              </a:rPr>
              <a:t>  	Offre valable de 8/10 au 18/11/2015 “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</p:txBody>
      </p:sp>
      <p:graphicFrame>
        <p:nvGraphicFramePr>
          <p:cNvPr id="20489" name="Objet 1"/>
          <p:cNvGraphicFramePr>
            <a:graphicFrameLocks noChangeAspect="1"/>
          </p:cNvGraphicFramePr>
          <p:nvPr/>
        </p:nvGraphicFramePr>
        <p:xfrm>
          <a:off x="4991100" y="2862263"/>
          <a:ext cx="128588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Image" r:id="rId8" imgW="84965" imgH="109802" progId="Photoshop.Image.9">
                  <p:embed/>
                </p:oleObj>
              </mc:Choice>
              <mc:Fallback>
                <p:oleObj name="Image" r:id="rId8" imgW="84965" imgH="109802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862263"/>
                        <a:ext cx="128588" cy="16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0" y="1161256"/>
            <a:ext cx="7042105" cy="197574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263274" y="5745832"/>
            <a:ext cx="8640000" cy="812255"/>
          </a:xfrm>
          <a:prstGeom prst="rect">
            <a:avLst/>
          </a:prstGeom>
          <a:gradFill>
            <a:gsLst>
              <a:gs pos="100000">
                <a:srgbClr val="50BE87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72000" tIns="72000" rIns="91436" bIns="72000">
            <a:spAutoFit/>
          </a:bodyPr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Commentaire du lien image parfaitement renseigné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/>
            </a:r>
            <a:b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</a:b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prend connaissance de l’offre commerciale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0000" y="5737809"/>
            <a:ext cx="7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Carrousel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622573" y="981074"/>
            <a:ext cx="2371911" cy="575009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4267201" y="1474905"/>
            <a:ext cx="1283368" cy="1212147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6930189" y="1341438"/>
            <a:ext cx="1982037" cy="1281446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3" name="carroussel-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0147" y="4233899"/>
            <a:ext cx="609600" cy="609600"/>
          </a:xfrm>
          <a:prstGeom prst="rect">
            <a:avLst/>
          </a:prstGeom>
        </p:spPr>
      </p:pic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870933" y="3521180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15" name="Tpage-na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>
                  <p14:trim end="6527.4783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558404" y="42338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3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7412" grpId="0"/>
      <p:bldP spid="215048" grpId="0" animBg="1"/>
      <p:bldP spid="215042" grpId="0" animBg="1"/>
      <p:bldP spid="14" grpId="0"/>
      <p:bldP spid="21" grpId="0" animBg="1"/>
      <p:bldP spid="2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-n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7375" y="3613067"/>
            <a:ext cx="609600" cy="609600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237" y="1592568"/>
            <a:ext cx="1266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7"/>
          <p:cNvSpPr>
            <a:spLocks noChangeArrowheads="1"/>
          </p:cNvSpPr>
          <p:nvPr/>
        </p:nvSpPr>
        <p:spPr bwMode="auto">
          <a:xfrm>
            <a:off x="1027689" y="3106752"/>
            <a:ext cx="41767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fr-FR" altLang="fr-FR" sz="1100" dirty="0">
              <a:solidFill>
                <a:schemeClr val="bg2"/>
              </a:solidFill>
            </a:endParaRP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2405638" y="3813092"/>
            <a:ext cx="4467225" cy="575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/>
          <a:p>
            <a:pPr>
              <a:lnSpc>
                <a:spcPts val="10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400" dirty="0" smtClean="0">
                <a:latin typeface="+mj-lt"/>
              </a:rPr>
              <a:t>Graphique </a:t>
            </a:r>
            <a:endParaRPr lang="fr-FR" sz="1400" dirty="0">
              <a:latin typeface="+mj-lt"/>
            </a:endParaRPr>
          </a:p>
          <a:p>
            <a:pPr>
              <a:lnSpc>
                <a:spcPts val="10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endParaRPr lang="fr-FR" sz="1400" dirty="0">
              <a:latin typeface="+mj-lt"/>
            </a:endParaRPr>
          </a:p>
          <a:p>
            <a:pPr>
              <a:lnSpc>
                <a:spcPts val="10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400" dirty="0">
                <a:latin typeface="+mj-lt"/>
              </a:rPr>
              <a:t>  	</a:t>
            </a:r>
            <a:r>
              <a:rPr lang="fr-FR" sz="1400" dirty="0" smtClean="0">
                <a:latin typeface="+mj-lt"/>
              </a:rPr>
              <a:t>image / 01838378992878997392_acs.png</a:t>
            </a:r>
            <a:endParaRPr lang="fr-FR" sz="1400" dirty="0">
              <a:latin typeface="+mj-lt"/>
            </a:endParaRP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283578" y="5384415"/>
            <a:ext cx="8640000" cy="1207235"/>
          </a:xfrm>
          <a:prstGeom prst="rect">
            <a:avLst/>
          </a:prstGeom>
          <a:gradFill>
            <a:gsLst>
              <a:gs pos="100000">
                <a:srgbClr val="DC3C14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72000" tIns="72000" rIns="91436" bIns="72000">
            <a:spAutoFit/>
          </a:bodyPr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Image non commentée !!!</a:t>
            </a:r>
          </a:p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sz="1600" dirty="0">
                <a:solidFill>
                  <a:schemeClr val="bg2"/>
                </a:solidFill>
                <a:latin typeface="+mj-lt"/>
              </a:rPr>
              <a:t>Jaws lit le nom technique de l’image</a:t>
            </a:r>
            <a:br>
              <a:rPr lang="fr-FR" sz="1600" dirty="0">
                <a:solidFill>
                  <a:schemeClr val="bg2"/>
                </a:solidFill>
                <a:latin typeface="+mj-lt"/>
              </a:rPr>
            </a:br>
            <a:r>
              <a:rPr lang="fr-FR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n'a aucun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moyen de savoir à quoi correspond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l'image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20000" y="5542044"/>
            <a:ext cx="6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itle 8"/>
          <p:cNvSpPr txBox="1">
            <a:spLocks/>
          </p:cNvSpPr>
          <p:nvPr/>
        </p:nvSpPr>
        <p:spPr bwMode="auto">
          <a:xfrm>
            <a:off x="339725" y="339724"/>
            <a:ext cx="8470900" cy="44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Images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116589" y="3086730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365834" y="1546194"/>
            <a:ext cx="842336" cy="683477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2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35379" y="3613067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68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12995" grpId="0" animBg="1"/>
      <p:bldP spid="213005" grpId="0" animBg="1"/>
      <p:bldP spid="1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-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7973" y="3635986"/>
            <a:ext cx="609600" cy="609600"/>
          </a:xfrm>
          <a:prstGeom prst="rect">
            <a:avLst/>
          </a:prstGeom>
        </p:spPr>
      </p:pic>
      <p:pic>
        <p:nvPicPr>
          <p:cNvPr id="17627" name="Picture 2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26" y="1366194"/>
            <a:ext cx="12668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3709602" y="2151674"/>
            <a:ext cx="1277074" cy="183818"/>
          </a:xfrm>
          <a:prstGeom prst="rect">
            <a:avLst/>
          </a:prstGeom>
          <a:solidFill>
            <a:srgbClr val="FFFFE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440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rPr>
              <a:t>A</a:t>
            </a:r>
            <a:r>
              <a:rPr lang="fr-FR" sz="1100" dirty="0" err="1" smtClean="0">
                <a:solidFill>
                  <a:schemeClr val="bg1"/>
                </a:solidFill>
                <a:latin typeface="+mj-lt"/>
                <a:cs typeface="Arial" charset="0"/>
              </a:rPr>
              <a:t>Accueil</a:t>
            </a:r>
            <a:r>
              <a:rPr lang="fr-FR" sz="1100" dirty="0" smtClean="0">
                <a:solidFill>
                  <a:schemeClr val="bg1"/>
                </a:solidFill>
                <a:latin typeface="+mj-lt"/>
                <a:cs typeface="Arial" charset="0"/>
              </a:rPr>
              <a:t> Orange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2194500" y="3591184"/>
            <a:ext cx="3521075" cy="1077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Titre de niveau 1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 smtClean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Graphique </a:t>
            </a: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	 Accueil Orange</a:t>
            </a:r>
            <a:endParaRPr lang="en-US" altLang="fr-FR" sz="1400" dirty="0">
              <a:latin typeface="+mj-lt"/>
            </a:endParaRPr>
          </a:p>
          <a:p>
            <a:pPr eaLnBrk="1" hangingPunct="1">
              <a:lnSpc>
                <a:spcPts val="1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endParaRPr lang="fr-FR" altLang="fr-FR" sz="1400" dirty="0">
              <a:latin typeface="+mj-lt"/>
            </a:endParaRPr>
          </a:p>
        </p:txBody>
      </p:sp>
      <p:graphicFrame>
        <p:nvGraphicFramePr>
          <p:cNvPr id="20489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64818"/>
              </p:ext>
            </p:extLst>
          </p:nvPr>
        </p:nvGraphicFramePr>
        <p:xfrm>
          <a:off x="3747851" y="1881985"/>
          <a:ext cx="171151" cy="21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5" name="Image" r:id="rId11" imgW="84965" imgH="109802" progId="Photoshop.Image.9">
                  <p:embed/>
                </p:oleObj>
              </mc:Choice>
              <mc:Fallback>
                <p:oleObj name="Image" r:id="rId11" imgW="84965" imgH="109802" progId="Photoshop.Image.9">
                  <p:embed/>
                  <p:pic>
                    <p:nvPicPr>
                      <p:cNvPr id="0" name="Obje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851" y="1881985"/>
                        <a:ext cx="171151" cy="217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255175" y="5757887"/>
            <a:ext cx="8640000" cy="812255"/>
          </a:xfrm>
          <a:prstGeom prst="rect">
            <a:avLst/>
          </a:prstGeom>
          <a:gradFill>
            <a:gsLst>
              <a:gs pos="100000">
                <a:srgbClr val="50BE87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72000" tIns="72000" rIns="91436" bIns="72000">
            <a:spAutoFit/>
          </a:bodyPr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Le commentaire </a:t>
            </a:r>
            <a:r>
              <a:rPr lang="fr-FR" dirty="0">
                <a:solidFill>
                  <a:schemeClr val="bg2"/>
                </a:solidFill>
                <a:latin typeface="+mj-lt"/>
              </a:rPr>
              <a:t>de l’image est renseigné</a:t>
            </a:r>
            <a:br>
              <a:rPr lang="fr-FR" dirty="0">
                <a:solidFill>
                  <a:schemeClr val="bg2"/>
                </a:solidFill>
                <a:latin typeface="+mj-lt"/>
              </a:rPr>
            </a:br>
            <a:r>
              <a:rPr lang="fr-FR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L’utilisateur peut lire l’information transmise par l’image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20000" y="5717783"/>
            <a:ext cx="7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Images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368876" y="1267419"/>
            <a:ext cx="840562" cy="726831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060450" y="2877606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13" name="Tpage-na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>
                  <p14:trim end="6527.4783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227973" y="3591184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21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15056" grpId="0" animBg="1"/>
      <p:bldP spid="215048" grpId="0" animBg="1"/>
      <p:bldP spid="215042" grpId="0" animBg="1"/>
      <p:bldP spid="15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06475" y="1381125"/>
            <a:ext cx="3768725" cy="4479925"/>
          </a:xfrm>
        </p:spPr>
        <p:txBody>
          <a:bodyPr/>
          <a:lstStyle/>
          <a:p>
            <a:pPr marL="342900" indent="-342900" eaLnBrk="1" hangingPunct="1">
              <a:buFont typeface="Wingdings" pitchFamily="2" charset="2"/>
              <a:buNone/>
            </a:pPr>
            <a:r>
              <a:rPr lang="fr-FR" altLang="fr-FR" sz="2800" b="1" dirty="0">
                <a:solidFill>
                  <a:srgbClr val="FF6600"/>
                </a:solidFill>
                <a:latin typeface="Helvetica 65 Medium" pitchFamily="34" charset="0"/>
              </a:rPr>
              <a:t>F</a:t>
            </a:r>
            <a:r>
              <a:rPr lang="fr-FR" altLang="fr-FR" sz="2800" b="1" dirty="0" smtClean="0">
                <a:solidFill>
                  <a:srgbClr val="FF6600"/>
                </a:solidFill>
                <a:latin typeface="Helvetica 65 Medium" pitchFamily="34" charset="0"/>
              </a:rPr>
              <a:t>ondamentaux 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b="1" dirty="0" smtClean="0">
                <a:solidFill>
                  <a:srgbClr val="FF6600"/>
                </a:solidFill>
                <a:latin typeface="Helvetica 55 Roman" pitchFamily="34" charset="0"/>
              </a:rPr>
              <a:t>liens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b="1" dirty="0" smtClean="0">
                <a:solidFill>
                  <a:srgbClr val="FF6600"/>
                </a:solidFill>
                <a:latin typeface="Helvetica 55 Roman" pitchFamily="34" charset="0"/>
              </a:rPr>
              <a:t>éléments de formulaire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b="1" dirty="0" smtClean="0">
                <a:solidFill>
                  <a:srgbClr val="FF6600"/>
                </a:solidFill>
                <a:latin typeface="Helvetica 55 Roman" pitchFamily="34" charset="0"/>
              </a:rPr>
              <a:t>images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b="1" dirty="0" smtClean="0">
                <a:solidFill>
                  <a:srgbClr val="FF6600"/>
                </a:solidFill>
                <a:latin typeface="Helvetica 55 Roman" pitchFamily="34" charset="0"/>
              </a:rPr>
              <a:t>titres &lt;</a:t>
            </a:r>
            <a:r>
              <a:rPr lang="fr-FR" altLang="fr-FR" b="1" dirty="0" err="1" smtClean="0">
                <a:solidFill>
                  <a:srgbClr val="FF6600"/>
                </a:solidFill>
                <a:latin typeface="Helvetica 55 Roman" pitchFamily="34" charset="0"/>
              </a:rPr>
              <a:t>Hx</a:t>
            </a:r>
            <a:r>
              <a:rPr lang="fr-FR" altLang="fr-FR" b="1" dirty="0" smtClean="0">
                <a:solidFill>
                  <a:srgbClr val="FF6600"/>
                </a:solidFill>
                <a:latin typeface="Helvetica 55 Roman" pitchFamily="34" charset="0"/>
              </a:rPr>
              <a:t>&gt;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dirty="0" smtClean="0"/>
              <a:t>tableaux de données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dirty="0" smtClean="0"/>
              <a:t>navigation sans souris (avec le clavier)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b="1" dirty="0" smtClean="0">
                <a:solidFill>
                  <a:srgbClr val="FF6600"/>
                </a:solidFill>
                <a:latin typeface="Helvetica 55 Roman" pitchFamily="34" charset="0"/>
              </a:rPr>
              <a:t>couleurs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dirty="0" smtClean="0"/>
              <a:t>listes</a:t>
            </a:r>
          </a:p>
          <a:p>
            <a:pPr marL="342900" indent="-342900" eaLnBrk="1" hangingPunct="1">
              <a:buFont typeface="Wingdings" pitchFamily="2" charset="2"/>
              <a:buAutoNum type="arabicPeriod"/>
            </a:pPr>
            <a:r>
              <a:rPr lang="fr-FR" altLang="fr-FR" dirty="0" smtClean="0"/>
              <a:t>séparation fond et forme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75275" y="1372112"/>
            <a:ext cx="3473450" cy="4479925"/>
          </a:xfrm>
          <a:extLst/>
        </p:spPr>
        <p:txBody>
          <a:bodyPr/>
          <a:lstStyle/>
          <a:p>
            <a:pPr marL="342900" indent="-342900" eaLnBrk="1" hangingPunct="1">
              <a:buFont typeface="Wingdings" pitchFamily="2" charset="2"/>
              <a:buNone/>
              <a:defRPr/>
            </a:pPr>
            <a:r>
              <a:rPr lang="fr-FR" sz="2800" b="1" dirty="0" smtClean="0">
                <a:solidFill>
                  <a:schemeClr val="tx2"/>
                </a:solidFill>
                <a:latin typeface="Helvetica 65 Medium" panose="020B0604020202020204" pitchFamily="34" charset="0"/>
              </a:rPr>
              <a:t>Important </a:t>
            </a:r>
            <a:endParaRPr lang="fr-FR" b="1" dirty="0" smtClean="0">
              <a:latin typeface="Helvetica 65 Medium" panose="020B0604020202020204" pitchFamily="34" charset="0"/>
            </a:endParaRPr>
          </a:p>
          <a:p>
            <a:pPr marL="342900" indent="-342900" eaLnBrk="1" hangingPunct="1">
              <a:buFont typeface="Wingdings" pitchFamily="2" charset="2"/>
              <a:buAutoNum type="arabicPeriod"/>
              <a:defRPr/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l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angage de la page et des segments de texte</a:t>
            </a:r>
          </a:p>
          <a:p>
            <a:pPr marL="342900" indent="-342900" eaLnBrk="1" hangingPunct="1">
              <a:buFont typeface="Wingdings" pitchFamily="2" charset="2"/>
              <a:buAutoNum type="arabicPeriod"/>
              <a:defRPr/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t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itre de la page : &lt;</a:t>
            </a:r>
            <a:r>
              <a:rPr lang="fr-FR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title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&gt;</a:t>
            </a:r>
          </a:p>
          <a:p>
            <a:pPr marL="342900" indent="-342900" eaLnBrk="1" hangingPunct="1">
              <a:buFont typeface="Wingdings" pitchFamily="2" charset="2"/>
              <a:buAutoNum type="arabicPeriod"/>
              <a:defRPr/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v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alidation JavaScript</a:t>
            </a:r>
          </a:p>
          <a:p>
            <a:pPr marL="342900" indent="-342900" eaLnBrk="1" hangingPunct="1">
              <a:buFont typeface="Wingdings" pitchFamily="2" charset="2"/>
              <a:buAutoNum type="arabicPeriod"/>
              <a:defRPr/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v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alidation CSS</a:t>
            </a:r>
          </a:p>
          <a:p>
            <a:pPr marL="342900" indent="-342900" eaLnBrk="1" hangingPunct="1">
              <a:buFont typeface="Wingdings" pitchFamily="2" charset="2"/>
              <a:buAutoNum type="arabicPeriod"/>
              <a:defRPr/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v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alidation images</a:t>
            </a:r>
          </a:p>
          <a:p>
            <a:pPr marL="342900" indent="-342900" eaLnBrk="1" hangingPunct="1">
              <a:buFont typeface="Wingdings" pitchFamily="2" charset="2"/>
              <a:buAutoNum type="arabicPeriod"/>
              <a:defRPr/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f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onts 200%</a:t>
            </a:r>
          </a:p>
          <a:p>
            <a:pPr marL="342900" indent="-342900" eaLnBrk="1" hangingPunct="1">
              <a:buFont typeface="Wingdings" pitchFamily="2" charset="2"/>
              <a:buAutoNum type="arabicPeriod"/>
              <a:defRPr/>
            </a:pP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v</a:t>
            </a:r>
            <a:r>
              <a:rPr lang="fr-F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35 Thin" pitchFamily="34" charset="0"/>
              </a:rPr>
              <a:t>alidation W3C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13" y="0"/>
            <a:ext cx="8351837" cy="692150"/>
          </a:xfrm>
        </p:spPr>
        <p:txBody>
          <a:bodyPr/>
          <a:lstStyle/>
          <a:p>
            <a:pPr>
              <a:defRPr/>
            </a:pPr>
            <a:r>
              <a:rPr sz="2400" dirty="0"/>
              <a:t>check-list des principaux points de </a:t>
            </a:r>
            <a:r>
              <a:rPr sz="2400" dirty="0" smtClean="0"/>
              <a:t>contrôle tous handicaps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6711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oix norma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97389" y="5149365"/>
            <a:ext cx="609600" cy="609600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 bwMode="auto">
          <a:xfrm>
            <a:off x="323850" y="331788"/>
            <a:ext cx="427355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5F1A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Helvetica 65 Medium" pitchFamily="34" charset="0"/>
              </a:defRPr>
            </a:lvl9pPr>
          </a:lstStyle>
          <a:p>
            <a:pPr eaLnBrk="1" hangingPunct="1">
              <a:defRPr/>
            </a:pPr>
            <a:endParaRPr lang="en-GB" sz="2000" kern="0" dirty="0" smtClean="0">
              <a:latin typeface="Helvetica 55 Roman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611" y="2051579"/>
            <a:ext cx="5648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764" y="5093217"/>
            <a:ext cx="56483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voix rapide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02235" y="2183135"/>
            <a:ext cx="609600" cy="609600"/>
          </a:xfrm>
          <a:prstGeom prst="rect">
            <a:avLst/>
          </a:prstGeom>
        </p:spPr>
      </p:pic>
      <p:sp>
        <p:nvSpPr>
          <p:cNvPr id="13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Lecture synthèse vocale Jaws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491" y="1319935"/>
            <a:ext cx="4321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/>
              <a:t>V</a:t>
            </a:r>
            <a:r>
              <a:rPr lang="fr-FR" altLang="fr-FR" dirty="0" smtClean="0"/>
              <a:t>itesse habituelle pour </a:t>
            </a:r>
            <a:r>
              <a:rPr lang="fr-FR" altLang="fr-FR" dirty="0"/>
              <a:t>un non-voyant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73491" y="4267674"/>
            <a:ext cx="1834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/>
              <a:t>V</a:t>
            </a:r>
            <a:r>
              <a:rPr lang="fr-FR" altLang="fr-FR" dirty="0" smtClean="0"/>
              <a:t>itesse ralentie</a:t>
            </a:r>
            <a:endParaRPr lang="fr-FR" dirty="0"/>
          </a:p>
        </p:txBody>
      </p:sp>
      <p:pic>
        <p:nvPicPr>
          <p:cNvPr id="14" name="voix norma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>
            <a:biLevel thresh="7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389" y="5149365"/>
            <a:ext cx="609600" cy="609600"/>
          </a:xfrm>
          <a:prstGeom prst="rect">
            <a:avLst/>
          </a:prstGeom>
        </p:spPr>
      </p:pic>
      <p:pic>
        <p:nvPicPr>
          <p:cNvPr id="16" name="Tpage-na.mp3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>
                  <p14:trim end="6527.4783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02235" y="5149365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27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27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27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018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114300" y="216067"/>
            <a:ext cx="25619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dirty="0" smtClean="0">
                <a:solidFill>
                  <a:srgbClr val="DC3C14"/>
                </a:solidFill>
                <a:latin typeface="+mj-lt"/>
              </a:rPr>
              <a:t>Page non accessible</a:t>
            </a:r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4502915" y="216067"/>
            <a:ext cx="2724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dirty="0" smtClean="0">
                <a:solidFill>
                  <a:srgbClr val="50BE87"/>
                </a:solidFill>
                <a:latin typeface="+mj-lt"/>
                <a:cs typeface="Times New Roman" pitchFamily="18" charset="0"/>
              </a:rPr>
              <a:t>Page accessible</a:t>
            </a:r>
            <a:endParaRPr lang="fr-FR" altLang="fr-FR" dirty="0" smtClean="0">
              <a:solidFill>
                <a:srgbClr val="50BE87"/>
              </a:solidFill>
              <a:latin typeface="+mj-lt"/>
            </a:endParaRP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6" y="770021"/>
            <a:ext cx="4266145" cy="493319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228" y="786063"/>
            <a:ext cx="4272519" cy="49102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5928" name="Rectangle 40"/>
          <p:cNvSpPr>
            <a:spLocks noChangeAspect="1" noChangeArrowheads="1"/>
          </p:cNvSpPr>
          <p:nvPr/>
        </p:nvSpPr>
        <p:spPr bwMode="auto">
          <a:xfrm>
            <a:off x="252000" y="5941546"/>
            <a:ext cx="8640000" cy="660727"/>
          </a:xfrm>
          <a:prstGeom prst="rect">
            <a:avLst/>
          </a:prstGeom>
          <a:gradFill>
            <a:gsLst>
              <a:gs pos="100000">
                <a:srgbClr val="50BE87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72000" tIns="72000" rIns="91436" bIns="72000" anchor="ctr" anchorCtr="0"/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E</a:t>
            </a: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ffet 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constaté = iso ergonomie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20000" y="5868000"/>
            <a:ext cx="7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title="photo d'une route en plein champ avec vision de l'horizon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4" b="14450"/>
          <a:stretch/>
        </p:blipFill>
        <p:spPr bwMode="auto">
          <a:xfrm>
            <a:off x="1" y="3457563"/>
            <a:ext cx="9139588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1782272"/>
            <a:ext cx="7989887" cy="114267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0" tIns="45720" rIns="91440" bIns="45720"/>
          <a:lstStyle/>
          <a:p>
            <a:pPr algn="l"/>
            <a:r>
              <a:rPr lang="fr-FR" dirty="0" smtClean="0">
                <a:solidFill>
                  <a:schemeClr val="tx1"/>
                </a:solidFill>
                <a:cs typeface="Helvetica" pitchFamily="34" charset="0"/>
              </a:rPr>
              <a:t>Navigation</a:t>
            </a:r>
            <a:r>
              <a:rPr lang="en-GB" dirty="0">
                <a:solidFill>
                  <a:schemeClr val="tx1"/>
                </a:solidFill>
                <a:cs typeface="Helvetica" pitchFamily="34" charset="0"/>
              </a:rPr>
              <a:t/>
            </a:r>
            <a:br>
              <a:rPr lang="en-GB" dirty="0">
                <a:solidFill>
                  <a:schemeClr val="tx1"/>
                </a:solidFill>
                <a:cs typeface="Helvetica" pitchFamily="34" charset="0"/>
              </a:rPr>
            </a:br>
            <a:endParaRPr lang="fr-FR" alt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80" y="1040205"/>
            <a:ext cx="5148700" cy="247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5175" y="5456728"/>
            <a:ext cx="8640000" cy="1117980"/>
          </a:xfrm>
          <a:prstGeom prst="rect">
            <a:avLst/>
          </a:prstGeom>
          <a:gradFill>
            <a:gsLst>
              <a:gs pos="100000">
                <a:srgbClr val="DC3C14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72000" tIns="72000" rIns="91436" bIns="72000" anchor="ctr" anchorCtr="0">
            <a:spAutoFit/>
          </a:bodyPr>
          <a:lstStyle/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Le titre de </a:t>
            </a: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page 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n'est pas défini !!!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>
                <a:solidFill>
                  <a:schemeClr val="bg2"/>
                </a:solidFill>
                <a:latin typeface="+mj-lt"/>
              </a:rPr>
              <a:t>La synthèse vocale annonce le contenu de l'url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ne sait pas dans quelle page il se trouve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20000" y="5536052"/>
            <a:ext cx="6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Titre </a:t>
            </a:r>
            <a:r>
              <a:rPr lang="fr-FR" altLang="fr-FR" dirty="0"/>
              <a:t>de </a:t>
            </a:r>
            <a:r>
              <a:rPr lang="fr-FR" altLang="fr-FR" dirty="0" smtClean="0"/>
              <a:t>page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376827" y="4134325"/>
            <a:ext cx="5108574" cy="7591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en-US" altLang="fr-FR" sz="1400" dirty="0" smtClean="0">
                <a:latin typeface="+mj-lt"/>
              </a:rPr>
              <a:t>Le </a:t>
            </a:r>
            <a:r>
              <a:rPr lang="en-US" altLang="fr-FR" sz="1400" dirty="0" err="1" smtClean="0">
                <a:latin typeface="+mj-lt"/>
              </a:rPr>
              <a:t>titre</a:t>
            </a:r>
            <a:r>
              <a:rPr lang="en-US" altLang="fr-FR" sz="1400" dirty="0" smtClean="0">
                <a:latin typeface="+mj-lt"/>
              </a:rPr>
              <a:t> </a:t>
            </a:r>
            <a:r>
              <a:rPr lang="en-US" altLang="fr-FR" sz="1400" dirty="0" err="1" smtClean="0">
                <a:latin typeface="+mj-lt"/>
              </a:rPr>
              <a:t>est</a:t>
            </a:r>
            <a:r>
              <a:rPr lang="en-US" altLang="fr-FR" sz="1400" dirty="0" smtClean="0">
                <a:latin typeface="+mj-lt"/>
              </a:rPr>
              <a:t> </a:t>
            </a:r>
            <a:r>
              <a:rPr lang="en-US" altLang="fr-FR" sz="1400" dirty="0">
                <a:latin typeface="+mj-lt"/>
              </a:rPr>
              <a:t/>
            </a:r>
            <a:br>
              <a:rPr lang="en-US" altLang="fr-FR" sz="1400" dirty="0">
                <a:latin typeface="+mj-lt"/>
              </a:rPr>
            </a:br>
            <a:r>
              <a:rPr lang="en-US" altLang="fr-FR" sz="1400" dirty="0" smtClean="0">
                <a:latin typeface="+mj-lt"/>
              </a:rPr>
              <a:t>	http</a:t>
            </a:r>
            <a:r>
              <a:rPr lang="en-US" altLang="fr-FR" sz="1400" dirty="0">
                <a:latin typeface="+mj-lt"/>
              </a:rPr>
              <a:t>://</a:t>
            </a:r>
            <a:r>
              <a:rPr lang="en-US" altLang="fr-FR" sz="1400" dirty="0" smtClean="0">
                <a:latin typeface="+mj-lt"/>
              </a:rPr>
              <a:t>webidea.si.francetelecom.fr/demo_html_2015     ...</a:t>
            </a:r>
            <a:endParaRPr lang="fr-FR" altLang="fr-FR" sz="1600" dirty="0">
              <a:latin typeface="+mj-lt"/>
            </a:endParaRPr>
          </a:p>
        </p:txBody>
      </p:sp>
      <p:pic>
        <p:nvPicPr>
          <p:cNvPr id="20" name="Tpage-n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4981" y="4134325"/>
            <a:ext cx="609600" cy="6096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4706" y="3655378"/>
            <a:ext cx="1441450" cy="42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 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861470" y="940471"/>
            <a:ext cx="4278384" cy="793645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3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1">
                  <p14:trim end="6527.4783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445431" y="4209115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660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606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13" grpId="0" animBg="1"/>
      <p:bldP spid="16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118057" y="4103445"/>
            <a:ext cx="3733800" cy="7591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en-US" altLang="fr-FR" sz="1400" dirty="0" smtClean="0">
                <a:latin typeface="+mj-lt"/>
              </a:rPr>
              <a:t>Le </a:t>
            </a:r>
            <a:r>
              <a:rPr lang="en-US" altLang="fr-FR" sz="1400" dirty="0" err="1">
                <a:latin typeface="+mj-lt"/>
              </a:rPr>
              <a:t>titre</a:t>
            </a:r>
            <a:r>
              <a:rPr lang="en-US" altLang="fr-FR" sz="1400" dirty="0">
                <a:latin typeface="+mj-lt"/>
              </a:rPr>
              <a:t> </a:t>
            </a:r>
            <a:r>
              <a:rPr lang="en-US" altLang="fr-FR" sz="1400" dirty="0" err="1" smtClean="0">
                <a:latin typeface="+mj-lt"/>
              </a:rPr>
              <a:t>est</a:t>
            </a:r>
            <a:r>
              <a:rPr lang="en-US" altLang="fr-FR" sz="1400" dirty="0" smtClean="0">
                <a:latin typeface="+mj-lt"/>
              </a:rPr>
              <a:t/>
            </a:r>
            <a:br>
              <a:rPr lang="en-US" altLang="fr-FR" sz="1400" dirty="0" smtClean="0">
                <a:latin typeface="+mj-lt"/>
              </a:rPr>
            </a:br>
            <a:r>
              <a:rPr lang="fr-FR" altLang="fr-FR" sz="1400" dirty="0" smtClean="0">
                <a:latin typeface="+mj-lt"/>
              </a:rPr>
              <a:t>  	Démo </a:t>
            </a:r>
            <a:r>
              <a:rPr lang="fr-FR" altLang="fr-FR" sz="1400" dirty="0">
                <a:latin typeface="+mj-lt"/>
              </a:rPr>
              <a:t>accessibilité page </a:t>
            </a:r>
            <a:r>
              <a:rPr lang="fr-FR" altLang="fr-FR" sz="1400" dirty="0" smtClean="0">
                <a:latin typeface="+mj-lt"/>
              </a:rPr>
              <a:t>accessible </a:t>
            </a:r>
            <a:endParaRPr lang="fr-FR" altLang="fr-FR" sz="1400" dirty="0">
              <a:latin typeface="+mj-lt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82" y="961053"/>
            <a:ext cx="5202264" cy="252412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Ellipse 12"/>
          <p:cNvSpPr/>
          <p:nvPr/>
        </p:nvSpPr>
        <p:spPr>
          <a:xfrm>
            <a:off x="2107782" y="829443"/>
            <a:ext cx="1901216" cy="466147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4" name="Tpage-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6882" y="4181568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5175" y="5441301"/>
            <a:ext cx="8640000" cy="1117980"/>
          </a:xfrm>
          <a:prstGeom prst="rect">
            <a:avLst/>
          </a:prstGeom>
          <a:gradFill>
            <a:gsLst>
              <a:gs pos="100000">
                <a:srgbClr val="50BE87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72000" tIns="72000" rIns="91436" bIns="72000" anchor="ctr" anchorCtr="0">
            <a:spAutoFit/>
          </a:bodyPr>
          <a:lstStyle/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Le titre de </a:t>
            </a: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page 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est défini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>
                <a:solidFill>
                  <a:schemeClr val="bg2"/>
                </a:solidFill>
                <a:latin typeface="+mj-lt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+mj-lt"/>
              </a:rPr>
              <a:t>	</a:t>
            </a:r>
            <a:r>
              <a:rPr lang="fr-FR" sz="1600" dirty="0">
                <a:solidFill>
                  <a:schemeClr val="bg2"/>
                </a:solidFill>
                <a:latin typeface="+mj-lt"/>
              </a:rPr>
              <a:t>La synthèse vocale annonce le titre à l'ouverture de la </a:t>
            </a: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page.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sait à tout moment dans quelle page il se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trouve.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20000" y="5559659"/>
            <a:ext cx="7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Titre </a:t>
            </a:r>
            <a:r>
              <a:rPr lang="fr-FR" altLang="fr-FR" dirty="0"/>
              <a:t>de </a:t>
            </a:r>
            <a:r>
              <a:rPr lang="fr-FR" altLang="fr-FR" dirty="0" smtClean="0"/>
              <a:t>page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76607" y="3702621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22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236882" y="4178235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4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452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3" grpId="0" animBg="1"/>
      <p:bldP spid="11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1363368" y="4331831"/>
            <a:ext cx="1512189" cy="4257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altLang="fr-FR" sz="1400" dirty="0" smtClean="0">
                <a:latin typeface="+mj-lt"/>
              </a:rPr>
              <a:t>	Aucun titre</a:t>
            </a:r>
            <a:endParaRPr lang="fr-FR" altLang="fr-FR" sz="1400" dirty="0">
              <a:latin typeface="+mj-lt"/>
            </a:endParaRPr>
          </a:p>
        </p:txBody>
      </p:sp>
      <p:pic>
        <p:nvPicPr>
          <p:cNvPr id="2" name="titres-n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86" y="4272172"/>
            <a:ext cx="609600" cy="609600"/>
          </a:xfrm>
          <a:prstGeom prst="rect">
            <a:avLst/>
          </a:prstGeom>
        </p:spPr>
      </p:pic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255175" y="5324942"/>
            <a:ext cx="8640000" cy="1241091"/>
          </a:xfrm>
          <a:prstGeom prst="rect">
            <a:avLst/>
          </a:prstGeom>
          <a:gradFill>
            <a:gsLst>
              <a:gs pos="100000">
                <a:srgbClr val="DC3C14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72000" tIns="72000" rIns="91436" bIns="72000" anchor="ctr" anchorCtr="0">
            <a:spAutoFit/>
          </a:bodyPr>
          <a:lstStyle/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La synthèse vocale ne trouve aucun titre dans la page !!!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L’utilisateur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ne peut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connaître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la structure de la page, </a:t>
            </a:r>
            <a:b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</a:b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sauf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s'il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lit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ligne par ligne, en utilisant les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flèches du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clavier,</a:t>
            </a:r>
            <a:b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</a:b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		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ce qui lui demande énormément de temps !!!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20000" y="5513948"/>
            <a:ext cx="6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Titres de rubriques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99511" y="3793225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24" y="112169"/>
            <a:ext cx="4114800" cy="510966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Ellipse 19"/>
          <p:cNvSpPr/>
          <p:nvPr/>
        </p:nvSpPr>
        <p:spPr>
          <a:xfrm>
            <a:off x="3006385" y="41044"/>
            <a:ext cx="3273995" cy="331932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2925928" y="3673576"/>
            <a:ext cx="3106231" cy="395980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5794795" y="4070177"/>
            <a:ext cx="669004" cy="323404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 flipV="1">
            <a:off x="3164149" y="4049185"/>
            <a:ext cx="1548227" cy="365388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3036007" y="1076327"/>
            <a:ext cx="3255899" cy="344780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4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59786" y="426947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8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87396" grpId="0" animBg="1"/>
      <p:bldP spid="16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" r="263" b="5677"/>
          <a:stretch/>
        </p:blipFill>
        <p:spPr bwMode="auto">
          <a:xfrm>
            <a:off x="4743450" y="108000"/>
            <a:ext cx="4104000" cy="4824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1008824" y="2280550"/>
            <a:ext cx="3683000" cy="23083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altLang="fr-FR" sz="1400" dirty="0" smtClean="0">
                <a:latin typeface="Helvetica 55 Roman" panose="020B0604020202020204" pitchFamily="2" charset="0"/>
              </a:rPr>
              <a:t>liste </a:t>
            </a:r>
            <a:r>
              <a:rPr lang="fr-FR" altLang="fr-FR" sz="1400" dirty="0">
                <a:latin typeface="Helvetica 55 Roman" panose="020B0604020202020204" pitchFamily="2" charset="0"/>
              </a:rPr>
              <a:t>des titres </a:t>
            </a:r>
          </a:p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altLang="fr-FR" sz="1400" dirty="0">
                <a:latin typeface="Helvetica 55 Roman" panose="020B0604020202020204" pitchFamily="2" charset="0"/>
              </a:rPr>
              <a:t>  </a:t>
            </a:r>
            <a:r>
              <a:rPr lang="fr-FR" altLang="fr-FR" sz="1400" dirty="0" smtClean="0">
                <a:latin typeface="Helvetica 55 Roman" panose="020B0604020202020204" pitchFamily="2" charset="0"/>
              </a:rPr>
              <a:t>	pourquoi </a:t>
            </a:r>
            <a:r>
              <a:rPr lang="fr-FR" altLang="fr-FR" sz="1400" dirty="0">
                <a:latin typeface="Helvetica 55 Roman" panose="020B0604020202020204" pitchFamily="2" charset="0"/>
              </a:rPr>
              <a:t>l'accessibilité numérique?    </a:t>
            </a:r>
            <a:r>
              <a:rPr lang="fr-FR" altLang="fr-FR" sz="1400" dirty="0" smtClean="0">
                <a:latin typeface="Helvetica 55 Roman" panose="020B0604020202020204" pitchFamily="2" charset="0"/>
              </a:rPr>
              <a:t>2</a:t>
            </a:r>
            <a:endParaRPr lang="fr-FR" altLang="fr-FR" sz="1400" dirty="0">
              <a:latin typeface="Helvetica 55 Roman" panose="020B0604020202020204" pitchFamily="2" charset="0"/>
            </a:endParaRPr>
          </a:p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altLang="fr-FR" sz="1400" dirty="0">
                <a:latin typeface="Helvetica 55 Roman" panose="020B0604020202020204" pitchFamily="2" charset="0"/>
              </a:rPr>
              <a:t>  </a:t>
            </a:r>
            <a:r>
              <a:rPr lang="fr-FR" altLang="fr-FR" sz="1400" dirty="0" smtClean="0">
                <a:latin typeface="Helvetica 55 Roman" panose="020B0604020202020204" pitchFamily="2" charset="0"/>
              </a:rPr>
              <a:t>	pour </a:t>
            </a:r>
            <a:r>
              <a:rPr lang="fr-FR" altLang="fr-FR" sz="1400" dirty="0">
                <a:latin typeface="Helvetica 55 Roman" panose="020B0604020202020204" pitchFamily="2" charset="0"/>
              </a:rPr>
              <a:t>accéder à votre espace client…  2</a:t>
            </a:r>
          </a:p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altLang="fr-FR" sz="1400" dirty="0">
                <a:latin typeface="Helvetica 55 Roman" panose="020B0604020202020204" pitchFamily="2" charset="0"/>
              </a:rPr>
              <a:t>  </a:t>
            </a:r>
            <a:r>
              <a:rPr lang="fr-FR" altLang="fr-FR" sz="1400" dirty="0" smtClean="0">
                <a:latin typeface="Helvetica 55 Roman" panose="020B0604020202020204" pitchFamily="2" charset="0"/>
              </a:rPr>
              <a:t>	l'accessibilité </a:t>
            </a:r>
            <a:r>
              <a:rPr lang="fr-FR" altLang="fr-FR" sz="1400" dirty="0">
                <a:latin typeface="Helvetica 55 Roman" panose="020B0604020202020204" pitchFamily="2" charset="0"/>
              </a:rPr>
              <a:t>est au cœur d'Orange    2</a:t>
            </a:r>
          </a:p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altLang="fr-FR" sz="1400" dirty="0">
                <a:latin typeface="Helvetica 55 Roman" panose="020B0604020202020204" pitchFamily="2" charset="0"/>
              </a:rPr>
              <a:t>  </a:t>
            </a:r>
            <a:r>
              <a:rPr lang="fr-FR" altLang="fr-FR" sz="1400" dirty="0" smtClean="0">
                <a:latin typeface="Helvetica 55 Roman" panose="020B0604020202020204" pitchFamily="2" charset="0"/>
              </a:rPr>
              <a:t>	Essentiels </a:t>
            </a:r>
            <a:r>
              <a:rPr lang="fr-FR" altLang="fr-FR" sz="1400" dirty="0">
                <a:latin typeface="Helvetica 55 Roman" panose="020B0604020202020204" pitchFamily="2" charset="0"/>
              </a:rPr>
              <a:t>2020    3</a:t>
            </a:r>
          </a:p>
          <a:p>
            <a:pPr eaLnBrk="1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None/>
            </a:pPr>
            <a:r>
              <a:rPr lang="fr-FR" altLang="fr-FR" sz="1400" dirty="0">
                <a:latin typeface="Helvetica 55 Roman" panose="020B0604020202020204" pitchFamily="2" charset="0"/>
              </a:rPr>
              <a:t>  </a:t>
            </a:r>
            <a:r>
              <a:rPr lang="fr-FR" altLang="fr-FR" sz="1400" dirty="0" smtClean="0">
                <a:latin typeface="Helvetica 55 Roman" panose="020B0604020202020204" pitchFamily="2" charset="0"/>
              </a:rPr>
              <a:t>	RSE    3</a:t>
            </a:r>
            <a:endParaRPr lang="fr-FR" altLang="fr-FR" sz="1400" dirty="0">
              <a:latin typeface="Helvetica 55 Roman" panose="020B0604020202020204" pitchFamily="2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658711" y="41044"/>
            <a:ext cx="3273995" cy="331932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578254" y="3673576"/>
            <a:ext cx="3106231" cy="395980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7447121" y="4070177"/>
            <a:ext cx="669004" cy="323404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 flipV="1">
            <a:off x="4816475" y="4049185"/>
            <a:ext cx="1548227" cy="365388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4688333" y="1076327"/>
            <a:ext cx="3255899" cy="344780"/>
          </a:xfrm>
          <a:prstGeom prst="ellipse">
            <a:avLst/>
          </a:prstGeom>
          <a:noFill/>
          <a:ln w="25400">
            <a:solidFill>
              <a:srgbClr val="50BE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2" name="titres-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374" y="2296880"/>
            <a:ext cx="609600" cy="609600"/>
          </a:xfrm>
          <a:prstGeom prst="rect">
            <a:avLst/>
          </a:prstGeom>
        </p:spPr>
      </p:pic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255175" y="5209906"/>
            <a:ext cx="8640000" cy="1364201"/>
          </a:xfrm>
          <a:prstGeom prst="rect">
            <a:avLst/>
          </a:prstGeom>
          <a:gradFill>
            <a:gsLst>
              <a:gs pos="100000">
                <a:srgbClr val="50BE87"/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72000" tIns="72000" rIns="91436" bIns="72000" anchor="ctr" anchorCtr="0">
            <a:spAutoFit/>
          </a:bodyPr>
          <a:lstStyle/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Les titres contenus dans la page sont définis </a:t>
            </a: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    	</a:t>
            </a:r>
            <a:r>
              <a:rPr lang="fr-FR" sz="1600" dirty="0">
                <a:solidFill>
                  <a:schemeClr val="bg2"/>
                </a:solidFill>
                <a:latin typeface="+mj-lt"/>
              </a:rPr>
              <a:t>La synthèse vocale annonce tous les titres de la </a:t>
            </a: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page.</a:t>
            </a:r>
            <a:endParaRPr lang="fr-FR" sz="1600" dirty="0">
              <a:solidFill>
                <a:schemeClr val="bg2"/>
              </a:solidFill>
              <a:latin typeface="+mj-lt"/>
            </a:endParaRPr>
          </a:p>
          <a:p>
            <a:pPr algn="ctr"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 smtClean="0">
                <a:solidFill>
                  <a:schemeClr val="bg2"/>
                </a:solidFill>
                <a:latin typeface="+mj-lt"/>
              </a:rPr>
              <a:t>		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L'utilisateur non-voyant lit la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structure de la page </a:t>
            </a:r>
            <a:b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</a:b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		aussi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rapidement qu'un utilisateur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voyant.</a:t>
            </a:r>
            <a:endParaRPr lang="fr-FR" sz="1600" dirty="0">
              <a:solidFill>
                <a:schemeClr val="bg2"/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20000" y="5442304"/>
            <a:ext cx="7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fr-FR"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Titres de rubriques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88099" y="1817933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14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53295" y="2755267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22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8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8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8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703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20" grpId="0" animBg="1"/>
      <p:bldP spid="188420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2033" y="5384138"/>
            <a:ext cx="8640000" cy="1194924"/>
          </a:xfrm>
          <a:prstGeom prst="rect">
            <a:avLst/>
          </a:prstGeom>
          <a:gradFill>
            <a:gsLst>
              <a:gs pos="100000">
                <a:srgbClr val="DC3C14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72000" tIns="72000" rIns="91436" bIns="72000" anchor="ctr" anchorCtr="0">
            <a:spAutoFit/>
          </a:bodyPr>
          <a:lstStyle/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dirty="0" smtClean="0">
                <a:solidFill>
                  <a:schemeClr val="bg2"/>
                </a:solidFill>
                <a:latin typeface="+mj-lt"/>
              </a:rPr>
              <a:t>	      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Liens  "en savoir +"  pas explicites </a:t>
            </a:r>
            <a:b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</a:b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             en </a:t>
            </a:r>
            <a:r>
              <a:rPr lang="fr-FR" dirty="0">
                <a:solidFill>
                  <a:schemeClr val="bg2"/>
                </a:solidFill>
                <a:latin typeface="Helvetica 65 Medium" panose="020B0604020202020204" pitchFamily="34" charset="0"/>
              </a:rPr>
              <a:t>dehors de leur contexte </a:t>
            </a:r>
            <a:r>
              <a:rPr lang="fr-FR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!!!</a:t>
            </a:r>
          </a:p>
          <a:p>
            <a:pPr algn="ctr">
              <a:lnSpc>
                <a:spcPts val="2600"/>
              </a:lnSpc>
              <a:spcBef>
                <a:spcPct val="20000"/>
              </a:spcBef>
              <a:buClr>
                <a:srgbClr val="800000"/>
              </a:buClr>
              <a:tabLst>
                <a:tab pos="269875" algn="l"/>
              </a:tabLst>
              <a:defRPr/>
            </a:pP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             L'utilisateur ne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peut </a:t>
            </a:r>
            <a:r>
              <a:rPr lang="fr-FR" sz="1600" dirty="0" smtClean="0">
                <a:solidFill>
                  <a:schemeClr val="bg2"/>
                </a:solidFill>
                <a:latin typeface="Helvetica 65 Medium" panose="020B0604020202020204" pitchFamily="34" charset="0"/>
              </a:rPr>
              <a:t>connaître </a:t>
            </a:r>
            <a:r>
              <a:rPr lang="fr-FR" sz="1600" dirty="0">
                <a:solidFill>
                  <a:schemeClr val="bg2"/>
                </a:solidFill>
                <a:latin typeface="Helvetica 65 Medium" panose="020B0604020202020204" pitchFamily="34" charset="0"/>
              </a:rPr>
              <a:t>le sens de ces liens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20000" y="5566102"/>
            <a:ext cx="6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Helvetica 65 Medium" panose="020B0604020202020204" pitchFamily="34" charset="0"/>
            </a:endParaRPr>
          </a:p>
        </p:txBody>
      </p:sp>
      <p:sp>
        <p:nvSpPr>
          <p:cNvPr id="17" name="Title 8"/>
          <p:cNvSpPr txBox="1">
            <a:spLocks/>
          </p:cNvSpPr>
          <p:nvPr/>
        </p:nvSpPr>
        <p:spPr bwMode="auto">
          <a:xfrm>
            <a:off x="339725" y="339724"/>
            <a:ext cx="8470900" cy="62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pPr lvl="0"/>
            <a:r>
              <a:rPr lang="fr-FR" altLang="fr-FR" dirty="0" smtClean="0"/>
              <a:t>Liens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75 Bold" panose="020B0804020202020204" pitchFamily="34" charset="0"/>
              <a:ea typeface="ＭＳ Ｐゴシック" pitchFamily="34" charset="-128"/>
              <a:cs typeface="+mj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24726" y="4143241"/>
            <a:ext cx="1561782" cy="9971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72000" tIns="45719" rIns="91436" bIns="45719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tabLst>
                <a:tab pos="269875" algn="l"/>
              </a:tabLst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tabLst>
                <a:tab pos="269875" algn="l"/>
              </a:tabLst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en-US" altLang="fr-FR" sz="1400" dirty="0" err="1" smtClean="0">
                <a:latin typeface="+mj-lt"/>
              </a:rPr>
              <a:t>Liste</a:t>
            </a:r>
            <a:r>
              <a:rPr lang="en-US" altLang="fr-FR" sz="1400" dirty="0" smtClean="0">
                <a:latin typeface="+mj-lt"/>
              </a:rPr>
              <a:t> </a:t>
            </a:r>
            <a:r>
              <a:rPr lang="fr-FR" altLang="fr-FR" sz="1400" dirty="0" smtClean="0">
                <a:latin typeface="+mj-lt"/>
              </a:rPr>
              <a:t>des </a:t>
            </a:r>
            <a:r>
              <a:rPr lang="fr-FR" altLang="fr-FR" sz="1400" dirty="0">
                <a:latin typeface="+mj-lt"/>
              </a:rPr>
              <a:t>liens </a:t>
            </a:r>
            <a:r>
              <a:rPr lang="fr-FR" altLang="fr-FR" sz="1400" dirty="0" smtClean="0">
                <a:latin typeface="+mj-lt"/>
              </a:rPr>
              <a:t>            </a:t>
            </a:r>
            <a:endParaRPr lang="fr-FR" altLang="fr-FR" sz="1400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	en savoir +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>
                <a:latin typeface="+mj-lt"/>
              </a:rPr>
              <a:t> 	en savoir +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None/>
            </a:pPr>
            <a:r>
              <a:rPr lang="fr-FR" altLang="fr-FR" sz="1400" dirty="0" smtClean="0">
                <a:latin typeface="+mj-lt"/>
              </a:rPr>
              <a:t>	en savoir +  </a:t>
            </a:r>
            <a:r>
              <a:rPr lang="en-US" altLang="fr-FR" sz="1400" dirty="0" smtClean="0">
                <a:latin typeface="+mj-lt"/>
              </a:rPr>
              <a:t> </a:t>
            </a:r>
            <a:endParaRPr lang="fr-FR" altLang="fr-FR" sz="1400" dirty="0">
              <a:latin typeface="+mj-lt"/>
            </a:endParaRPr>
          </a:p>
        </p:txBody>
      </p:sp>
      <p:pic>
        <p:nvPicPr>
          <p:cNvPr id="18" name="liens-na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5304" y="4337038"/>
            <a:ext cx="571827" cy="6096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5658" y="3632065"/>
            <a:ext cx="1441450" cy="39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19" rIns="91436" bIns="45719">
            <a:spAutoFit/>
          </a:bodyPr>
          <a:lstStyle/>
          <a:p>
            <a:pPr marL="180975" indent="-180975">
              <a:lnSpc>
                <a:spcPts val="26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fr-FR" altLang="fr-FR" sz="1600" dirty="0" smtClean="0">
                <a:solidFill>
                  <a:srgbClr val="F16E00"/>
                </a:solidFill>
                <a:latin typeface="+mj-lt"/>
              </a:rPr>
              <a:t>Lecture JAWS</a:t>
            </a:r>
            <a:endParaRPr lang="fr-FR" altLang="fr-FR" sz="1600" dirty="0">
              <a:solidFill>
                <a:srgbClr val="F16E00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01" y="821792"/>
            <a:ext cx="7526951" cy="258984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Ellipse 21"/>
          <p:cNvSpPr/>
          <p:nvPr/>
        </p:nvSpPr>
        <p:spPr>
          <a:xfrm>
            <a:off x="3590958" y="2785497"/>
            <a:ext cx="981075" cy="561975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157403" y="2777475"/>
            <a:ext cx="979487" cy="561975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1027689" y="2787001"/>
            <a:ext cx="979487" cy="561975"/>
          </a:xfrm>
          <a:prstGeom prst="ellipse">
            <a:avLst/>
          </a:prstGeom>
          <a:noFill/>
          <a:ln w="25400">
            <a:solidFill>
              <a:srgbClr val="DC3C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2" name="Tpage-na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end="6527.4783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67531" y="4332008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444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7" grpId="0" animBg="1"/>
      <p:bldP spid="16" grpId="0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business_services_V6_small">
  <a:themeElements>
    <a:clrScheme name="business_services_V6_small 1">
      <a:dk1>
        <a:srgbClr val="333333"/>
      </a:dk1>
      <a:lt1>
        <a:srgbClr val="FFFFFF"/>
      </a:lt1>
      <a:dk2>
        <a:srgbClr val="000000"/>
      </a:dk2>
      <a:lt2>
        <a:srgbClr val="FF6600"/>
      </a:lt2>
      <a:accent1>
        <a:srgbClr val="000000"/>
      </a:accent1>
      <a:accent2>
        <a:srgbClr val="FFFFFF"/>
      </a:accent2>
      <a:accent3>
        <a:srgbClr val="AAAAAA"/>
      </a:accent3>
      <a:accent4>
        <a:srgbClr val="DADADA"/>
      </a:accent4>
      <a:accent5>
        <a:srgbClr val="AAAAAA"/>
      </a:accent5>
      <a:accent6>
        <a:srgbClr val="E7E7E7"/>
      </a:accent6>
      <a:hlink>
        <a:srgbClr val="FF6600"/>
      </a:hlink>
      <a:folHlink>
        <a:srgbClr val="FF6600"/>
      </a:folHlink>
    </a:clrScheme>
    <a:fontScheme name="Orange standard">
      <a:majorFont>
        <a:latin typeface="Helvetica 55 Roman"/>
        <a:ea typeface=""/>
        <a:cs typeface=""/>
      </a:majorFont>
      <a:minorFont>
        <a:latin typeface="Helvetica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services_V6_small 1">
        <a:dk1>
          <a:srgbClr val="333333"/>
        </a:dk1>
        <a:lt1>
          <a:srgbClr val="FFFFFF"/>
        </a:lt1>
        <a:dk2>
          <a:srgbClr val="000000"/>
        </a:dk2>
        <a:lt2>
          <a:srgbClr val="FF6600"/>
        </a:lt2>
        <a:accent1>
          <a:srgbClr val="000000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services_V6_small 2">
        <a:dk1>
          <a:srgbClr val="000000"/>
        </a:dk1>
        <a:lt1>
          <a:srgbClr val="FFFFFF"/>
        </a:lt1>
        <a:dk2>
          <a:srgbClr val="FF6600"/>
        </a:dk2>
        <a:lt2>
          <a:srgbClr val="DDDDDD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E7"/>
        </a:accent6>
        <a:hlink>
          <a:srgbClr val="FF66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mp_AvirerORA_template_EN_beta_v4">
  <a:themeElements>
    <a:clrScheme name="Orange Black">
      <a:dk1>
        <a:srgbClr val="FFFFFF"/>
      </a:dk1>
      <a:lt1>
        <a:srgbClr val="000000"/>
      </a:lt1>
      <a:dk2>
        <a:srgbClr val="FF6600"/>
      </a:dk2>
      <a:lt2>
        <a:srgbClr val="8E908F"/>
      </a:lt2>
      <a:accent1>
        <a:srgbClr val="FF6600"/>
      </a:accent1>
      <a:accent2>
        <a:srgbClr val="323232"/>
      </a:accent2>
      <a:accent3>
        <a:srgbClr val="5C5C5C"/>
      </a:accent3>
      <a:accent4>
        <a:srgbClr val="8E908F"/>
      </a:accent4>
      <a:accent5>
        <a:srgbClr val="ADADAD"/>
      </a:accent5>
      <a:accent6>
        <a:srgbClr val="CCCCCC"/>
      </a:accent6>
      <a:hlink>
        <a:srgbClr val="000000"/>
      </a:hlink>
      <a:folHlink>
        <a:srgbClr val="000000"/>
      </a:folHlink>
    </a:clrScheme>
    <a:fontScheme name="Orange">
      <a:majorFont>
        <a:latin typeface="Helvetica 75"/>
        <a:ea typeface=""/>
        <a:cs typeface=""/>
      </a:majorFont>
      <a:minorFont>
        <a:latin typeface="Helvetica 75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ange_PPTTemplate_v3.potx" id="{7EFB1CC4-B630-4DC5-B88F-B33ED10FA70B}" vid="{E661C32F-4836-4DD1-B604-E27281C607A6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 standard</Template>
  <TotalTime>23363</TotalTime>
  <Words>485</Words>
  <Application>Microsoft Office PowerPoint</Application>
  <PresentationFormat>Affichage à l'écran (4:3)</PresentationFormat>
  <Paragraphs>200</Paragraphs>
  <Slides>18</Slides>
  <Notes>17</Notes>
  <HiddenSlides>0</HiddenSlides>
  <MMClips>28</MMClips>
  <ScaleCrop>false</ScaleCrop>
  <HeadingPairs>
    <vt:vector size="6" baseType="variant"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business_services_V6_small</vt:lpstr>
      <vt:lpstr>1_tmp_AvirerORA_template_EN_beta_v4</vt:lpstr>
      <vt:lpstr>Image</vt:lpstr>
      <vt:lpstr>Présentation PowerPoint</vt:lpstr>
      <vt:lpstr>Présentation PowerPoint</vt:lpstr>
      <vt:lpstr>Présentation PowerPoint</vt:lpstr>
      <vt:lpstr>Navigation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images</vt:lpstr>
      <vt:lpstr>Présentation PowerPoint</vt:lpstr>
      <vt:lpstr>Présentation PowerPoint</vt:lpstr>
      <vt:lpstr>Présentation PowerPoint</vt:lpstr>
      <vt:lpstr>Présentation PowerPoint</vt:lpstr>
      <vt:lpstr>check-list des principaux points de contrôle tous handicaps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Orange</dc:title>
  <dc:creator>ROUSSEL Laurence IST/ISAD</dc:creator>
  <cp:lastModifiedBy>CINTAS Laurent Ext IST/ISAD</cp:lastModifiedBy>
  <cp:revision>876</cp:revision>
  <cp:lastPrinted>2006-12-08T11:02:13Z</cp:lastPrinted>
  <dcterms:created xsi:type="dcterms:W3CDTF">2006-10-05T10:59:47Z</dcterms:created>
  <dcterms:modified xsi:type="dcterms:W3CDTF">2017-01-30T15:40:32Z</dcterms:modified>
</cp:coreProperties>
</file>