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67" r:id="rId2"/>
  </p:sldMasterIdLst>
  <p:notesMasterIdLst>
    <p:notesMasterId r:id="rId60"/>
  </p:notesMasterIdLst>
  <p:handoutMasterIdLst>
    <p:handoutMasterId r:id="rId61"/>
  </p:handoutMasterIdLst>
  <p:sldIdLst>
    <p:sldId id="274" r:id="rId3"/>
    <p:sldId id="397" r:id="rId4"/>
    <p:sldId id="584" r:id="rId5"/>
    <p:sldId id="376" r:id="rId6"/>
    <p:sldId id="516" r:id="rId7"/>
    <p:sldId id="526" r:id="rId8"/>
    <p:sldId id="585" r:id="rId9"/>
    <p:sldId id="309" r:id="rId10"/>
    <p:sldId id="565" r:id="rId11"/>
    <p:sldId id="517" r:id="rId12"/>
    <p:sldId id="549" r:id="rId13"/>
    <p:sldId id="285" r:id="rId14"/>
    <p:sldId id="566" r:id="rId15"/>
    <p:sldId id="587" r:id="rId16"/>
    <p:sldId id="575" r:id="rId17"/>
    <p:sldId id="576" r:id="rId18"/>
    <p:sldId id="577" r:id="rId19"/>
    <p:sldId id="567" r:id="rId20"/>
    <p:sldId id="550" r:id="rId21"/>
    <p:sldId id="544" r:id="rId22"/>
    <p:sldId id="568" r:id="rId23"/>
    <p:sldId id="532" r:id="rId24"/>
    <p:sldId id="551" r:id="rId25"/>
    <p:sldId id="475" r:id="rId26"/>
    <p:sldId id="476" r:id="rId27"/>
    <p:sldId id="480" r:id="rId28"/>
    <p:sldId id="533" r:id="rId29"/>
    <p:sldId id="552" r:id="rId30"/>
    <p:sldId id="417" r:id="rId31"/>
    <p:sldId id="334" r:id="rId32"/>
    <p:sldId id="473" r:id="rId33"/>
    <p:sldId id="570" r:id="rId34"/>
    <p:sldId id="571" r:id="rId35"/>
    <p:sldId id="530" r:id="rId36"/>
    <p:sldId id="553" r:id="rId37"/>
    <p:sldId id="495" r:id="rId38"/>
    <p:sldId id="525" r:id="rId39"/>
    <p:sldId id="527" r:id="rId40"/>
    <p:sldId id="554" r:id="rId41"/>
    <p:sldId id="484" r:id="rId42"/>
    <p:sldId id="528" r:id="rId43"/>
    <p:sldId id="529" r:id="rId44"/>
    <p:sldId id="486" r:id="rId45"/>
    <p:sldId id="572" r:id="rId46"/>
    <p:sldId id="542" r:id="rId47"/>
    <p:sldId id="557" r:id="rId48"/>
    <p:sldId id="372" r:id="rId49"/>
    <p:sldId id="373" r:id="rId50"/>
    <p:sldId id="578" r:id="rId51"/>
    <p:sldId id="586" r:id="rId52"/>
    <p:sldId id="580" r:id="rId53"/>
    <p:sldId id="581" r:id="rId54"/>
    <p:sldId id="598" r:id="rId55"/>
    <p:sldId id="597" r:id="rId56"/>
    <p:sldId id="438" r:id="rId57"/>
    <p:sldId id="596" r:id="rId58"/>
    <p:sldId id="365" r:id="rId59"/>
  </p:sldIdLst>
  <p:sldSz cx="9144000" cy="5143500" type="screen16x9"/>
  <p:notesSz cx="7099300" cy="10234613"/>
  <p:custDataLst>
    <p:tags r:id="rId62"/>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274"/>
            <p14:sldId id="397"/>
            <p14:sldId id="584"/>
            <p14:sldId id="376"/>
            <p14:sldId id="516"/>
            <p14:sldId id="526"/>
            <p14:sldId id="585"/>
            <p14:sldId id="309"/>
            <p14:sldId id="565"/>
            <p14:sldId id="517"/>
            <p14:sldId id="549"/>
            <p14:sldId id="285"/>
            <p14:sldId id="566"/>
            <p14:sldId id="587"/>
            <p14:sldId id="575"/>
            <p14:sldId id="576"/>
            <p14:sldId id="577"/>
            <p14:sldId id="567"/>
            <p14:sldId id="550"/>
            <p14:sldId id="544"/>
            <p14:sldId id="568"/>
            <p14:sldId id="532"/>
            <p14:sldId id="551"/>
            <p14:sldId id="475"/>
            <p14:sldId id="476"/>
            <p14:sldId id="480"/>
            <p14:sldId id="533"/>
            <p14:sldId id="552"/>
            <p14:sldId id="417"/>
            <p14:sldId id="334"/>
            <p14:sldId id="473"/>
            <p14:sldId id="570"/>
            <p14:sldId id="571"/>
            <p14:sldId id="530"/>
            <p14:sldId id="553"/>
            <p14:sldId id="495"/>
            <p14:sldId id="525"/>
            <p14:sldId id="527"/>
            <p14:sldId id="554"/>
            <p14:sldId id="484"/>
            <p14:sldId id="528"/>
            <p14:sldId id="529"/>
            <p14:sldId id="486"/>
            <p14:sldId id="572"/>
            <p14:sldId id="542"/>
            <p14:sldId id="557"/>
            <p14:sldId id="372"/>
            <p14:sldId id="373"/>
            <p14:sldId id="578"/>
            <p14:sldId id="586"/>
            <p14:sldId id="580"/>
            <p14:sldId id="581"/>
            <p14:sldId id="598"/>
            <p14:sldId id="597"/>
            <p14:sldId id="438"/>
            <p14:sldId id="596"/>
            <p14:sldId id="365"/>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07">
          <p15:clr>
            <a:srgbClr val="A4A3A4"/>
          </p15:clr>
        </p15:guide>
        <p15:guide id="5" orient="horz" pos="822">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775">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8815E"/>
    <a:srgbClr val="9DD5F1"/>
    <a:srgbClr val="4BB4E6"/>
    <a:srgbClr val="595959"/>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88" autoAdjust="0"/>
    <p:restoredTop sz="96800" autoAdjust="0"/>
  </p:normalViewPr>
  <p:slideViewPr>
    <p:cSldViewPr>
      <p:cViewPr varScale="1">
        <p:scale>
          <a:sx n="79" d="100"/>
          <a:sy n="79" d="100"/>
        </p:scale>
        <p:origin x="648" y="90"/>
      </p:cViewPr>
      <p:guideLst>
        <p:guide orient="horz" pos="3029"/>
        <p:guide orient="horz" pos="2603"/>
        <p:guide orient="horz" pos="2816"/>
        <p:guide orient="horz" pos="607"/>
        <p:guide orient="horz" pos="822"/>
        <p:guide orient="horz" pos="2394"/>
        <p:guide orient="horz" pos="1723"/>
        <p:guide orient="horz" pos="1935"/>
        <p:guide orient="horz" pos="216"/>
        <p:guide pos="5550"/>
        <p:guide pos="214"/>
        <p:guide pos="2775"/>
        <p:guide pos="2985"/>
        <p:guide pos="3888"/>
        <p:guide pos="4100"/>
        <p:guide pos="1877"/>
        <p:guide pos="166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7" d="100"/>
          <a:sy n="57" d="100"/>
        </p:scale>
        <p:origin x="-2766"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F0CC824B-B566-4F9E-8E0B-192AC83AB3F4}" type="datetimeFigureOut">
              <a:rPr lang="en-GB" smtClean="0"/>
              <a:t>14/12/2021</a:t>
            </a:fld>
            <a:endParaRPr lang="en-GB"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pPr lvl="0"/>
            <a:endParaRPr lang="en-GB" noProof="0" dirty="0"/>
          </a:p>
        </p:txBody>
      </p:sp>
      <p:sp>
        <p:nvSpPr>
          <p:cNvPr id="5" name="Notes Placeholder 4"/>
          <p:cNvSpPr>
            <a:spLocks noGrp="1"/>
          </p:cNvSpPr>
          <p:nvPr>
            <p:ph type="body" sz="quarter" idx="3"/>
          </p:nvPr>
        </p:nvSpPr>
        <p:spPr>
          <a:xfrm>
            <a:off x="709930" y="4925407"/>
            <a:ext cx="5679440" cy="4029879"/>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38990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5566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A6A2EDDE-264C-49C8-8322-BBBEA3FF0218}"/>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56231" y="339724"/>
            <a:ext cx="8154394"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656231" y="1304385"/>
            <a:ext cx="8154394"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79395153-0F27-470C-A898-32A3F66F7ED4}"/>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media" Target="../media/media2.wma"/><Relationship Id="rId7" Type="http://schemas.openxmlformats.org/officeDocument/2006/relationships/image" Target="../media/image8.png"/><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audio" Target="../media/media2.wma"/><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11y-guidelines.orang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8.png"/><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18.png"/><Relationship Id="rId5" Type="http://schemas.openxmlformats.org/officeDocument/2006/relationships/hyperlink" Target="http://a11y-guidelines.orange.com/web/exemples/masquage/index.html" TargetMode="External"/><Relationship Id="rId4"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paciellogroup.com/resources/contrastanalyser/"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339725" y="339724"/>
            <a:ext cx="7477596" cy="3960217"/>
          </a:xfrm>
        </p:spPr>
        <p:txBody>
          <a:bodyPr/>
          <a:lstStyle/>
          <a:p>
            <a:pPr>
              <a:lnSpc>
                <a:spcPct val="85000"/>
              </a:lnSpc>
            </a:pPr>
            <a:r>
              <a:rPr lang="fr-FR" dirty="0">
                <a:solidFill>
                  <a:schemeClr val="bg2"/>
                </a:solidFill>
              </a:rPr>
              <a:t>Concevoir</a:t>
            </a:r>
            <a:br>
              <a:rPr lang="fr-FR" dirty="0">
                <a:solidFill>
                  <a:schemeClr val="bg2"/>
                </a:solidFill>
              </a:rPr>
            </a:br>
            <a:r>
              <a:rPr lang="fr-FR" dirty="0">
                <a:solidFill>
                  <a:schemeClr val="bg2"/>
                </a:solidFill>
              </a:rPr>
              <a:t>Accessible pour le Web</a:t>
            </a:r>
          </a:p>
          <a:p>
            <a:pPr lvl="1"/>
            <a:r>
              <a:rPr lang="fr-FR" dirty="0"/>
              <a:t>Patricia Loubet  &amp; Vincent Aniort </a:t>
            </a:r>
          </a:p>
          <a:p>
            <a:pPr lvl="1"/>
            <a:endParaRPr lang="fr-FR" dirty="0"/>
          </a:p>
        </p:txBody>
      </p:sp>
      <p:sp>
        <p:nvSpPr>
          <p:cNvPr id="8" name="Text Placeholder 7"/>
          <p:cNvSpPr>
            <a:spLocks noGrp="1"/>
          </p:cNvSpPr>
          <p:nvPr>
            <p:ph type="body" sz="quarter" idx="12"/>
          </p:nvPr>
        </p:nvSpPr>
        <p:spPr>
          <a:xfrm>
            <a:off x="6372200" y="339725"/>
            <a:ext cx="2301875" cy="791865"/>
          </a:xfrm>
        </p:spPr>
        <p:txBody>
          <a:bodyPr/>
          <a:lstStyle/>
          <a:p>
            <a:r>
              <a:rPr lang="fr-FR" dirty="0"/>
              <a:t>décembre 2021</a:t>
            </a:r>
            <a:endParaRPr lang="en-GB" dirty="0"/>
          </a:p>
        </p:txBody>
      </p:sp>
      <p:pic>
        <p:nvPicPr>
          <p:cNvPr id="5"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816659"/>
            <a:ext cx="1445121" cy="1445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74986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à coins arrondis 20"/>
          <p:cNvSpPr/>
          <p:nvPr/>
        </p:nvSpPr>
        <p:spPr>
          <a:xfrm>
            <a:off x="5868144" y="3827824"/>
            <a:ext cx="2520280" cy="4654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à coins arrondis 10"/>
          <p:cNvSpPr/>
          <p:nvPr/>
        </p:nvSpPr>
        <p:spPr>
          <a:xfrm>
            <a:off x="1066416" y="3813006"/>
            <a:ext cx="2569480" cy="4421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itre 4"/>
          <p:cNvSpPr>
            <a:spLocks noGrp="1"/>
          </p:cNvSpPr>
          <p:nvPr>
            <p:ph type="title"/>
          </p:nvPr>
        </p:nvSpPr>
        <p:spPr/>
        <p:txBody>
          <a:bodyPr/>
          <a:lstStyle/>
          <a:p>
            <a:r>
              <a:rPr lang="fr-FR" dirty="0">
                <a:solidFill>
                  <a:schemeClr val="bg1"/>
                </a:solidFill>
              </a:rPr>
              <a:t>Exemple 2</a:t>
            </a:r>
          </a:p>
        </p:txBody>
      </p:sp>
      <p:sp>
        <p:nvSpPr>
          <p:cNvPr id="2" name="Espace réservé du contenu 1"/>
          <p:cNvSpPr>
            <a:spLocks noGrp="1"/>
          </p:cNvSpPr>
          <p:nvPr>
            <p:ph idx="1"/>
          </p:nvPr>
        </p:nvSpPr>
        <p:spPr/>
        <p:txBody>
          <a:bodyPr/>
          <a:lstStyle/>
          <a:p>
            <a:endParaRPr lang="fr-FR" sz="2000" dirty="0"/>
          </a:p>
          <a:p>
            <a:endParaRPr lang="fr-FR" sz="2000" dirty="0"/>
          </a:p>
        </p:txBody>
      </p:sp>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056" y="1466096"/>
            <a:ext cx="3466098" cy="20417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670" y="1466096"/>
            <a:ext cx="3456432" cy="203606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ZoneTexte 10"/>
          <p:cNvSpPr txBox="1">
            <a:spLocks noChangeArrowheads="1"/>
          </p:cNvSpPr>
          <p:nvPr/>
        </p:nvSpPr>
        <p:spPr bwMode="auto">
          <a:xfrm>
            <a:off x="5066342" y="1096792"/>
            <a:ext cx="3466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Exemple non-valide : </a:t>
            </a:r>
          </a:p>
        </p:txBody>
      </p:sp>
      <p:sp>
        <p:nvSpPr>
          <p:cNvPr id="13" name="ZoneTexte 12"/>
          <p:cNvSpPr txBox="1"/>
          <p:nvPr/>
        </p:nvSpPr>
        <p:spPr>
          <a:xfrm>
            <a:off x="5863580" y="3827824"/>
            <a:ext cx="2520280" cy="400110"/>
          </a:xfrm>
          <a:prstGeom prst="rect">
            <a:avLst/>
          </a:prstGeom>
          <a:noFill/>
          <a:ln w="12700">
            <a:noFill/>
          </a:ln>
        </p:spPr>
        <p:txBody>
          <a:bodyPr wrap="square" rtlCol="0">
            <a:spAutoFit/>
          </a:bodyPr>
          <a:lstStyle/>
          <a:p>
            <a:r>
              <a:rPr lang="fr-FR" sz="1000" dirty="0"/>
              <a:t>« Actualités – Intranet Orange – Mozilla Firefox »</a:t>
            </a:r>
          </a:p>
        </p:txBody>
      </p:sp>
      <p:sp>
        <p:nvSpPr>
          <p:cNvPr id="20" name="ZoneTexte 19"/>
          <p:cNvSpPr txBox="1"/>
          <p:nvPr/>
        </p:nvSpPr>
        <p:spPr>
          <a:xfrm>
            <a:off x="1046758" y="3827824"/>
            <a:ext cx="2589138" cy="400110"/>
          </a:xfrm>
          <a:prstGeom prst="rect">
            <a:avLst/>
          </a:prstGeom>
          <a:noFill/>
          <a:ln>
            <a:noFill/>
          </a:ln>
        </p:spPr>
        <p:txBody>
          <a:bodyPr wrap="square" rtlCol="0">
            <a:spAutoFit/>
          </a:bodyPr>
          <a:lstStyle/>
          <a:p>
            <a:r>
              <a:rPr lang="fr-FR" sz="1000" dirty="0"/>
              <a:t>« http://intranet.com.intraorange/fr/Pages/actualites.aspx »</a:t>
            </a:r>
          </a:p>
        </p:txBody>
      </p:sp>
      <p:sp>
        <p:nvSpPr>
          <p:cNvPr id="17" name="Multiplier 16"/>
          <p:cNvSpPr/>
          <p:nvPr/>
        </p:nvSpPr>
        <p:spPr>
          <a:xfrm>
            <a:off x="1331640" y="1779662"/>
            <a:ext cx="1246454" cy="1620863"/>
          </a:xfrm>
          <a:prstGeom prst="mathMultiply">
            <a:avLst>
              <a:gd name="adj1" fmla="val 43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Titre page KO.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512316" y="3795886"/>
            <a:ext cx="459284" cy="459284"/>
          </a:xfrm>
          <a:prstGeom prst="rect">
            <a:avLst/>
          </a:prstGeom>
        </p:spPr>
      </p:pic>
      <p:pic>
        <p:nvPicPr>
          <p:cNvPr id="10" name="Titre page OK.wma">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5264844" y="3795886"/>
            <a:ext cx="459284" cy="459284"/>
          </a:xfrm>
          <a:prstGeom prst="rect">
            <a:avLst/>
          </a:prstGeom>
        </p:spPr>
      </p:pic>
      <p:sp>
        <p:nvSpPr>
          <p:cNvPr id="4" name="Rectangle à coins arrondis 3"/>
          <p:cNvSpPr/>
          <p:nvPr/>
        </p:nvSpPr>
        <p:spPr>
          <a:xfrm>
            <a:off x="512316" y="1404569"/>
            <a:ext cx="1107356" cy="3030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20135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1" fill="hold" display="0">
                  <p:stCondLst>
                    <p:cond delay="indefinite"/>
                  </p:stCondLst>
                  <p:endCondLst>
                    <p:cond evt="onStopAudio" delay="0">
                      <p:tgtEl>
                        <p:sldTgt/>
                      </p:tgtEl>
                    </p:cond>
                  </p:endCondLst>
                </p:cTn>
                <p:tgtEl>
                  <p:spTgt spid="7"/>
                </p:tgtEl>
              </p:cMediaNode>
            </p:audio>
            <p:audio>
              <p:cMediaNode vol="80000">
                <p:cTn id="22" fill="hold" display="0">
                  <p:stCondLst>
                    <p:cond delay="indefinite"/>
                  </p:stCondLst>
                  <p:endCondLst>
                    <p:cond evt="onStopAudio" delay="0">
                      <p:tgtEl>
                        <p:sldTgt/>
                      </p:tgtEl>
                    </p:cond>
                  </p:endCondLst>
                </p:cTn>
                <p:tgtEl>
                  <p:spTgt spid="10"/>
                </p:tgtEl>
              </p:cMediaNode>
            </p:audio>
          </p:childTnLst>
        </p:cTn>
      </p:par>
    </p:tnLst>
    <p:bldLst>
      <p:bldP spid="21" grpId="0" animBg="1"/>
      <p:bldP spid="11" grpId="0" animBg="1"/>
      <p:bldP spid="13" grpId="0"/>
      <p:bldP spid="20" grpId="0"/>
      <p:bldP spid="17"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sz="1800" dirty="0">
                <a:solidFill>
                  <a:schemeClr val="bg2"/>
                </a:solidFill>
              </a:rPr>
              <a:t>02 - Le titre des pages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87362398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720" y="3122414"/>
            <a:ext cx="8480052" cy="15121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contenu 1"/>
          <p:cNvSpPr>
            <a:spLocks noGrp="1"/>
          </p:cNvSpPr>
          <p:nvPr>
            <p:ph idx="1"/>
          </p:nvPr>
        </p:nvSpPr>
        <p:spPr/>
        <p:txBody>
          <a:bodyPr/>
          <a:lstStyle/>
          <a:p>
            <a:r>
              <a:rPr lang="fr-FR" sz="2000" dirty="0"/>
              <a:t>Donner un titre aux pages</a:t>
            </a:r>
            <a:endParaRPr lang="fr-FR" sz="1400" dirty="0"/>
          </a:p>
          <a:p>
            <a:endParaRPr lang="fr-FR" sz="1400" dirty="0"/>
          </a:p>
          <a:p>
            <a:endParaRPr lang="fr-FR" sz="1400" dirty="0">
              <a:solidFill>
                <a:schemeClr val="tx1"/>
              </a:solidFill>
            </a:endParaRPr>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Donner à chaque page un titre unique (balise </a:t>
            </a:r>
            <a:r>
              <a:rPr lang="fr-FR" sz="1200" dirty="0">
                <a:solidFill>
                  <a:schemeClr val="tx1"/>
                </a:solidFill>
                <a:latin typeface="Consolas" panose="020B0609020204030204" pitchFamily="49" charset="0"/>
                <a:cs typeface="Consolas" panose="020B0609020204030204" pitchFamily="49" charset="0"/>
              </a:rPr>
              <a:t>&lt;</a:t>
            </a:r>
            <a:r>
              <a:rPr lang="fr-FR" sz="1200" dirty="0" err="1">
                <a:solidFill>
                  <a:schemeClr val="tx1"/>
                </a:solidFill>
                <a:latin typeface="Consolas" panose="020B0609020204030204" pitchFamily="49" charset="0"/>
                <a:cs typeface="Consolas" panose="020B0609020204030204" pitchFamily="49" charset="0"/>
              </a:rPr>
              <a:t>title</a:t>
            </a:r>
            <a:r>
              <a:rPr lang="fr-FR" sz="1200" dirty="0">
                <a:solidFill>
                  <a:schemeClr val="tx1"/>
                </a:solidFill>
                <a:latin typeface="Consolas" panose="020B0609020204030204" pitchFamily="49" charset="0"/>
                <a:cs typeface="Consolas" panose="020B0609020204030204" pitchFamily="49" charset="0"/>
              </a:rPr>
              <a:t>&gt;</a:t>
            </a:r>
            <a:r>
              <a:rPr lang="fr-FR" sz="1400" dirty="0">
                <a:solidFill>
                  <a:schemeClr val="tx1"/>
                </a:solidFill>
                <a:latin typeface="Arial" panose="020B0604020202020204" pitchFamily="34" charset="0"/>
                <a:cs typeface="Arial" panose="020B0604020202020204" pitchFamily="34" charset="0"/>
              </a:rPr>
              <a:t>)</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Première information vocalisée.</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marL="285750" indent="-285750">
              <a:buFont typeface="Wingdings" panose="05000000000000000000" pitchFamily="2" charset="2"/>
              <a:buChar char="§"/>
            </a:pPr>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r>
              <a:rPr lang="fr-FR" sz="1400" dirty="0">
                <a:solidFill>
                  <a:schemeClr val="tx1"/>
                </a:solidFill>
              </a:rPr>
              <a:t>  Exemple valide</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Exemple non-valide</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
        <p:nvSpPr>
          <p:cNvPr id="24" name="ZoneTexte 23"/>
          <p:cNvSpPr txBox="1"/>
          <p:nvPr/>
        </p:nvSpPr>
        <p:spPr>
          <a:xfrm>
            <a:off x="451421" y="3483419"/>
            <a:ext cx="4408611"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&gt;Accueil - Espace client Orange&lt;/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6" name="ZoneTexte 5"/>
          <p:cNvSpPr txBox="1"/>
          <p:nvPr/>
        </p:nvSpPr>
        <p:spPr>
          <a:xfrm>
            <a:off x="451946" y="4201832"/>
            <a:ext cx="2053767"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&gt;Accueil&lt;/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44359"/>
            <a:ext cx="367622" cy="294098"/>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3886593"/>
            <a:ext cx="366618" cy="293294"/>
          </a:xfrm>
          <a:prstGeom prst="rect">
            <a:avLst/>
          </a:prstGeom>
        </p:spPr>
      </p:pic>
    </p:spTree>
    <p:extLst>
      <p:ext uri="{BB962C8B-B14F-4D97-AF65-F5344CB8AC3E}">
        <p14:creationId xmlns:p14="http://schemas.microsoft.com/office/powerpoint/2010/main" val="3257606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Donner un titre aux pages</a:t>
            </a:r>
            <a:endParaRPr lang="fr-FR" sz="1400" dirty="0"/>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96713"/>
            <a:ext cx="6624736" cy="2950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43" y="1182747"/>
            <a:ext cx="331618" cy="265294"/>
          </a:xfrm>
          <a:prstGeom prst="rect">
            <a:avLst/>
          </a:prstGeom>
        </p:spPr>
      </p:pic>
    </p:spTree>
    <p:extLst>
      <p:ext uri="{BB962C8B-B14F-4D97-AF65-F5344CB8AC3E}">
        <p14:creationId xmlns:p14="http://schemas.microsoft.com/office/powerpoint/2010/main" val="115475329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sz="1800" dirty="0">
                <a:solidFill>
                  <a:schemeClr val="bg2"/>
                </a:solidFill>
              </a:rPr>
              <a:t>03 – Les titres des rubriques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186595496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Donner un titre aux rubriques</a:t>
            </a:r>
          </a:p>
          <a:p>
            <a:endParaRPr lang="fr-FR" sz="1400" dirty="0"/>
          </a:p>
          <a:p>
            <a:endParaRPr lang="fr-FR" sz="1400" dirty="0">
              <a:solidFill>
                <a:schemeClr val="tx1"/>
              </a:solidFill>
            </a:endParaRPr>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Utiliser des balises de titres (balises h1 à h6)</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Amélioration du référencement</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Titres visibles même si CSS désactivées</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Possibilité de masquer des titres à l’écran</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marL="285750" indent="-285750">
              <a:buFont typeface="Wingdings" panose="05000000000000000000" pitchFamily="2" charset="2"/>
              <a:buChar char="§"/>
            </a:pPr>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Tree>
    <p:extLst>
      <p:ext uri="{BB962C8B-B14F-4D97-AF65-F5344CB8AC3E}">
        <p14:creationId xmlns:p14="http://schemas.microsoft.com/office/powerpoint/2010/main" val="1819225442"/>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339725"/>
            <a:ext cx="8470899" cy="4130675"/>
          </a:xfrm>
        </p:spPr>
        <p:txBody>
          <a:bodyPr/>
          <a:lstStyle/>
          <a:p>
            <a:r>
              <a:rPr lang="fr-FR" sz="2000" dirty="0"/>
              <a:t>Donner un titre aux rubriques</a:t>
            </a:r>
            <a:endParaRPr lang="fr-FR" sz="1400" dirty="0"/>
          </a:p>
          <a:p>
            <a:endParaRPr lang="fr-FR" sz="1400" dirty="0"/>
          </a:p>
          <a:p>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
        <p:nvSpPr>
          <p:cNvPr id="3" name="Rectangle 2"/>
          <p:cNvSpPr/>
          <p:nvPr/>
        </p:nvSpPr>
        <p:spPr>
          <a:xfrm>
            <a:off x="2555776" y="1556568"/>
            <a:ext cx="144016" cy="158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4788024" y="1056054"/>
            <a:ext cx="3990323" cy="2862322"/>
          </a:xfrm>
          <a:prstGeom prst="rect">
            <a:avLst/>
          </a:prstGeom>
          <a:noFill/>
        </p:spPr>
        <p:txBody>
          <a:bodyPr wrap="none" rtlCol="0">
            <a:spAutoFit/>
          </a:bodyPr>
          <a:lstStyle/>
          <a:p>
            <a:r>
              <a:rPr lang="fr-FR" sz="1200" dirty="0"/>
              <a:t>Liste des titres :</a:t>
            </a:r>
          </a:p>
          <a:p>
            <a:endParaRPr lang="fr-FR" sz="1200" dirty="0"/>
          </a:p>
          <a:p>
            <a:r>
              <a:rPr lang="fr-FR" sz="1200" dirty="0">
                <a:latin typeface="Helvetica 55 Roman" panose="020B0604020202020204" pitchFamily="34" charset="0"/>
              </a:rPr>
              <a:t>   H2 Forfaits mobile</a:t>
            </a:r>
          </a:p>
          <a:p>
            <a:r>
              <a:rPr lang="fr-FR" sz="1200" dirty="0">
                <a:latin typeface="Helvetica 55 Roman" panose="020B0604020202020204" pitchFamily="34" charset="0"/>
              </a:rPr>
              <a:t>   H2 Forfaits mobile + Livebox</a:t>
            </a:r>
          </a:p>
          <a:p>
            <a:r>
              <a:rPr lang="fr-FR" sz="1200" dirty="0">
                <a:latin typeface="Helvetica 55 Roman" panose="020B0604020202020204" pitchFamily="34" charset="0"/>
              </a:rPr>
              <a:t>H1 Les forfaits </a:t>
            </a:r>
            <a:r>
              <a:rPr lang="fr-FR" sz="1200" dirty="0" err="1">
                <a:latin typeface="Helvetica 55 Roman" panose="020B0604020202020204" pitchFamily="34" charset="0"/>
              </a:rPr>
              <a:t>Sosh</a:t>
            </a:r>
            <a:r>
              <a:rPr lang="fr-FR" sz="1200" dirty="0">
                <a:latin typeface="Helvetica 55 Roman" panose="020B0604020202020204" pitchFamily="34" charset="0"/>
              </a:rPr>
              <a:t> c'est</a:t>
            </a:r>
          </a:p>
          <a:p>
            <a:r>
              <a:rPr lang="fr-FR" sz="1200" dirty="0">
                <a:latin typeface="Helvetica 55 Roman" panose="020B0604020202020204" pitchFamily="34" charset="0"/>
              </a:rPr>
              <a:t>      H3 Simple, sans engagement, pour tous</a:t>
            </a:r>
          </a:p>
          <a:p>
            <a:r>
              <a:rPr lang="fr-FR" sz="1200" dirty="0">
                <a:latin typeface="Helvetica 55 Roman" panose="020B0604020202020204" pitchFamily="34" charset="0"/>
              </a:rPr>
              <a:t>      H3 Aide et contact 24h/24</a:t>
            </a:r>
          </a:p>
          <a:p>
            <a:r>
              <a:rPr lang="fr-FR" sz="1200" dirty="0">
                <a:latin typeface="Helvetica 55 Roman" panose="020B0604020202020204" pitchFamily="34" charset="0"/>
              </a:rPr>
              <a:t>      H3 Sur les réseaux Orange</a:t>
            </a:r>
          </a:p>
          <a:p>
            <a:r>
              <a:rPr lang="fr-FR" sz="1200" dirty="0">
                <a:latin typeface="Helvetica 55 Roman" panose="020B0604020202020204" pitchFamily="34" charset="0"/>
              </a:rPr>
              <a:t>      H3 Plus de 3 millions de clients nous font confiance</a:t>
            </a:r>
          </a:p>
          <a:p>
            <a:r>
              <a:rPr lang="fr-FR" sz="1200" dirty="0">
                <a:latin typeface="Helvetica 55 Roman" panose="020B0604020202020204" pitchFamily="34" charset="0"/>
              </a:rPr>
              <a:t>         H4 Forfaits mobile</a:t>
            </a:r>
          </a:p>
          <a:p>
            <a:r>
              <a:rPr lang="fr-FR" sz="1200" dirty="0">
                <a:latin typeface="Helvetica 55 Roman" panose="020B0604020202020204" pitchFamily="34" charset="0"/>
              </a:rPr>
              <a:t>         H4 Forfaits mobile + Livebox</a:t>
            </a:r>
          </a:p>
          <a:p>
            <a:r>
              <a:rPr lang="fr-FR" sz="1200" dirty="0">
                <a:latin typeface="Helvetica 55 Roman" panose="020B0604020202020204" pitchFamily="34" charset="0"/>
              </a:rPr>
              <a:t>         H4 Téléphones</a:t>
            </a:r>
          </a:p>
          <a:p>
            <a:r>
              <a:rPr lang="fr-FR" sz="1200" dirty="0">
                <a:latin typeface="Helvetica 55 Roman" panose="020B0604020202020204" pitchFamily="34" charset="0"/>
              </a:rPr>
              <a:t>         H4 Bons plans</a:t>
            </a:r>
          </a:p>
          <a:p>
            <a:r>
              <a:rPr lang="fr-FR" sz="1200" dirty="0">
                <a:latin typeface="Helvetica 55 Roman" panose="020B0604020202020204" pitchFamily="34" charset="0"/>
              </a:rPr>
              <a:t>         H4 Espace client</a:t>
            </a:r>
          </a:p>
          <a:p>
            <a:r>
              <a:rPr lang="fr-FR" sz="1200" dirty="0">
                <a:latin typeface="Helvetica 55 Roman" panose="020B0604020202020204" pitchFamily="34" charset="0"/>
              </a:rPr>
              <a:t>         H4 Communauté</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78173"/>
            <a:ext cx="3785824" cy="3479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1374178"/>
            <a:ext cx="366618" cy="293294"/>
          </a:xfrm>
          <a:prstGeom prst="rect">
            <a:avLst/>
          </a:prstGeom>
        </p:spPr>
      </p:pic>
    </p:spTree>
    <p:extLst>
      <p:ext uri="{BB962C8B-B14F-4D97-AF65-F5344CB8AC3E}">
        <p14:creationId xmlns:p14="http://schemas.microsoft.com/office/powerpoint/2010/main" val="143434979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327248"/>
            <a:ext cx="8470899" cy="4130675"/>
          </a:xfrm>
        </p:spPr>
        <p:txBody>
          <a:bodyPr/>
          <a:lstStyle/>
          <a:p>
            <a:r>
              <a:rPr lang="fr-FR" sz="2000" dirty="0"/>
              <a:t>Donner un titre aux rubriques</a:t>
            </a:r>
            <a:endParaRPr lang="fr-FR" sz="1400" dirty="0"/>
          </a:p>
          <a:p>
            <a:endParaRPr lang="fr-FR" sz="1400" dirty="0"/>
          </a:p>
          <a:p>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
        <p:nvSpPr>
          <p:cNvPr id="3" name="Rectangle 2"/>
          <p:cNvSpPr/>
          <p:nvPr/>
        </p:nvSpPr>
        <p:spPr>
          <a:xfrm>
            <a:off x="2555776" y="1556568"/>
            <a:ext cx="144016" cy="158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4788024" y="1056054"/>
            <a:ext cx="3990323" cy="3416320"/>
          </a:xfrm>
          <a:prstGeom prst="rect">
            <a:avLst/>
          </a:prstGeom>
          <a:noFill/>
        </p:spPr>
        <p:txBody>
          <a:bodyPr wrap="none" rtlCol="0">
            <a:spAutoFit/>
          </a:bodyPr>
          <a:lstStyle/>
          <a:p>
            <a:r>
              <a:rPr lang="fr-FR" sz="1200" dirty="0"/>
              <a:t>Liste des titres :</a:t>
            </a:r>
          </a:p>
          <a:p>
            <a:endParaRPr lang="fr-FR" sz="1200" dirty="0"/>
          </a:p>
          <a:p>
            <a:r>
              <a:rPr lang="fr-FR" sz="1200" dirty="0">
                <a:latin typeface="Helvetica 55 Roman" panose="020B0604020202020204" pitchFamily="34" charset="0"/>
              </a:rPr>
              <a:t>   </a:t>
            </a:r>
            <a:r>
              <a:rPr lang="fr-FR" sz="1200" b="1" dirty="0">
                <a:latin typeface="Helvetica 55 Roman" panose="020B0604020202020204" pitchFamily="34" charset="0"/>
              </a:rPr>
              <a:t>H1 </a:t>
            </a:r>
            <a:r>
              <a:rPr lang="fr-FR" sz="1200" b="1" dirty="0" err="1">
                <a:latin typeface="Helvetica 55 Roman" panose="020B0604020202020204" pitchFamily="34" charset="0"/>
              </a:rPr>
              <a:t>Sosh</a:t>
            </a:r>
            <a:r>
              <a:rPr lang="fr-FR" sz="1200" b="1" dirty="0">
                <a:latin typeface="Helvetica 55 Roman" panose="020B0604020202020204" pitchFamily="34" charset="0"/>
              </a:rPr>
              <a:t> : téléphones portables sans abonnement et </a:t>
            </a:r>
          </a:p>
          <a:p>
            <a:r>
              <a:rPr lang="fr-FR" sz="1200" b="1" dirty="0">
                <a:latin typeface="Helvetica 55 Roman" panose="020B0604020202020204" pitchFamily="34" charset="0"/>
              </a:rPr>
              <a:t>         forfaits pas chers sans engagement</a:t>
            </a:r>
            <a:endParaRPr lang="fr-FR" sz="1200" dirty="0">
              <a:latin typeface="Helvetica 55 Roman" panose="020B0604020202020204" pitchFamily="34" charset="0"/>
            </a:endParaRPr>
          </a:p>
          <a:p>
            <a:r>
              <a:rPr lang="fr-FR" sz="1200" dirty="0">
                <a:latin typeface="Helvetica 55 Roman" panose="020B0604020202020204" pitchFamily="34" charset="0"/>
              </a:rPr>
              <a:t>   H2 Forfaits mobile</a:t>
            </a:r>
          </a:p>
          <a:p>
            <a:r>
              <a:rPr lang="fr-FR" sz="1200" dirty="0">
                <a:latin typeface="Helvetica 55 Roman" panose="020B0604020202020204" pitchFamily="34" charset="0"/>
              </a:rPr>
              <a:t>   H2 Forfaits mobile + Livebox</a:t>
            </a:r>
          </a:p>
          <a:p>
            <a:r>
              <a:rPr lang="fr-FR" sz="1200" dirty="0">
                <a:latin typeface="Helvetica 55 Roman" panose="020B0604020202020204" pitchFamily="34" charset="0"/>
              </a:rPr>
              <a:t>   H2 Les forfaits </a:t>
            </a:r>
            <a:r>
              <a:rPr lang="fr-FR" sz="1200" dirty="0" err="1">
                <a:latin typeface="Helvetica 55 Roman" panose="020B0604020202020204" pitchFamily="34" charset="0"/>
              </a:rPr>
              <a:t>Sosh</a:t>
            </a:r>
            <a:r>
              <a:rPr lang="fr-FR" sz="1200" dirty="0">
                <a:latin typeface="Helvetica 55 Roman" panose="020B0604020202020204" pitchFamily="34" charset="0"/>
              </a:rPr>
              <a:t> c'est</a:t>
            </a:r>
          </a:p>
          <a:p>
            <a:r>
              <a:rPr lang="fr-FR" sz="1200" dirty="0">
                <a:latin typeface="Helvetica 55 Roman" panose="020B0604020202020204" pitchFamily="34" charset="0"/>
              </a:rPr>
              <a:t>      H3 Simple, sans engagement, pour tous</a:t>
            </a:r>
          </a:p>
          <a:p>
            <a:r>
              <a:rPr lang="fr-FR" sz="1200" dirty="0">
                <a:latin typeface="Helvetica 55 Roman" panose="020B0604020202020204" pitchFamily="34" charset="0"/>
              </a:rPr>
              <a:t>      H3 Aide et contact 24h/24</a:t>
            </a:r>
          </a:p>
          <a:p>
            <a:r>
              <a:rPr lang="fr-FR" sz="1200" dirty="0">
                <a:latin typeface="Helvetica 55 Roman" panose="020B0604020202020204" pitchFamily="34" charset="0"/>
              </a:rPr>
              <a:t>      H3 Sur les réseaux Orange</a:t>
            </a:r>
          </a:p>
          <a:p>
            <a:r>
              <a:rPr lang="fr-FR" sz="1200" dirty="0">
                <a:latin typeface="Helvetica 55 Roman" panose="020B0604020202020204" pitchFamily="34" charset="0"/>
              </a:rPr>
              <a:t>      H3 Plus de 3 millions de clients nous font confiance</a:t>
            </a:r>
          </a:p>
          <a:p>
            <a:r>
              <a:rPr lang="fr-FR" sz="1200" b="1" dirty="0">
                <a:latin typeface="Helvetica 55 Roman" panose="020B0604020202020204" pitchFamily="34" charset="0"/>
              </a:rPr>
              <a:t>   H2 Toutes les rubriques sosh.fr</a:t>
            </a:r>
            <a:endParaRPr lang="fr-FR" sz="1200" dirty="0">
              <a:latin typeface="Helvetica 55 Roman" panose="020B0604020202020204" pitchFamily="34" charset="0"/>
            </a:endParaRPr>
          </a:p>
          <a:p>
            <a:r>
              <a:rPr lang="fr-FR" sz="1200" dirty="0">
                <a:latin typeface="Helvetica 55 Roman" panose="020B0604020202020204" pitchFamily="34" charset="0"/>
              </a:rPr>
              <a:t>      H3 Forfaits mobile</a:t>
            </a:r>
          </a:p>
          <a:p>
            <a:r>
              <a:rPr lang="fr-FR" sz="1200" dirty="0">
                <a:latin typeface="Helvetica 55 Roman" panose="020B0604020202020204" pitchFamily="34" charset="0"/>
              </a:rPr>
              <a:t>      H3 Forfaits mobile + Livebox</a:t>
            </a:r>
          </a:p>
          <a:p>
            <a:r>
              <a:rPr lang="fr-FR" sz="1200" dirty="0">
                <a:latin typeface="Helvetica 55 Roman" panose="020B0604020202020204" pitchFamily="34" charset="0"/>
              </a:rPr>
              <a:t>      H3 Téléphones</a:t>
            </a:r>
          </a:p>
          <a:p>
            <a:r>
              <a:rPr lang="fr-FR" sz="1200" dirty="0">
                <a:latin typeface="Helvetica 55 Roman" panose="020B0604020202020204" pitchFamily="34" charset="0"/>
              </a:rPr>
              <a:t>      H3 Bons plans</a:t>
            </a:r>
          </a:p>
          <a:p>
            <a:r>
              <a:rPr lang="fr-FR" sz="1200" dirty="0">
                <a:latin typeface="Helvetica 55 Roman" panose="020B0604020202020204" pitchFamily="34" charset="0"/>
              </a:rPr>
              <a:t>      H3 Espace client</a:t>
            </a:r>
          </a:p>
          <a:p>
            <a:r>
              <a:rPr lang="fr-FR" sz="1200" dirty="0">
                <a:latin typeface="Helvetica 55 Roman" panose="020B0604020202020204" pitchFamily="34" charset="0"/>
              </a:rPr>
              <a:t>      H3 Communauté</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78173"/>
            <a:ext cx="3785824" cy="3479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406" y="1417438"/>
            <a:ext cx="331618" cy="265294"/>
          </a:xfrm>
          <a:prstGeom prst="rect">
            <a:avLst/>
          </a:prstGeom>
        </p:spPr>
      </p:pic>
    </p:spTree>
    <p:extLst>
      <p:ext uri="{BB962C8B-B14F-4D97-AF65-F5344CB8AC3E}">
        <p14:creationId xmlns:p14="http://schemas.microsoft.com/office/powerpoint/2010/main" val="237845098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solidFill>
                  <a:schemeClr val="bg1"/>
                </a:solidFill>
              </a:rPr>
              <a:t>Exemple 4</a:t>
            </a:r>
            <a:r>
              <a:rPr lang="fr-FR"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7654"/>
            <a:ext cx="7788116" cy="1689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16754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231654"/>
          </a:xfrm>
          <a:prstGeom prst="rect">
            <a:avLst/>
          </a:prstGeom>
          <a:noFill/>
        </p:spPr>
        <p:txBody>
          <a:bodyPr wrap="square" rtlCol="0">
            <a:spAutoFit/>
          </a:bodyPr>
          <a:lstStyle/>
          <a:p>
            <a:pPr lvl="0"/>
            <a:r>
              <a:rPr lang="fr-FR" dirty="0"/>
              <a:t>01 - Transmission de l'information</a:t>
            </a:r>
          </a:p>
          <a:p>
            <a:pPr lvl="0"/>
            <a:r>
              <a:rPr lang="fr-FR" dirty="0"/>
              <a:t>02 - Le titre des pages</a:t>
            </a:r>
          </a:p>
          <a:p>
            <a:pPr lvl="0"/>
            <a:r>
              <a:rPr lang="fr-FR" dirty="0"/>
              <a:t>03 – Les titres des rubriques</a:t>
            </a:r>
          </a:p>
          <a:p>
            <a:pPr lvl="0"/>
            <a:r>
              <a:rPr lang="fr-FR" sz="1800" dirty="0">
                <a:solidFill>
                  <a:schemeClr val="bg2"/>
                </a:solidFill>
              </a:rPr>
              <a:t>04 - Les alternatives textuelles</a:t>
            </a:r>
          </a:p>
          <a:p>
            <a:pPr lvl="0"/>
            <a:endParaRPr lang="fr-FR" dirty="0"/>
          </a:p>
          <a:p>
            <a:pPr lvl="0"/>
            <a:r>
              <a:rPr lang="fr-FR" dirty="0"/>
              <a:t>05 - La gestion des formulaires</a:t>
            </a:r>
          </a:p>
          <a:p>
            <a:pPr lvl="0"/>
            <a:r>
              <a:rPr lang="fr-FR" dirty="0"/>
              <a:t>06 - La navigation au clavier</a:t>
            </a:r>
            <a:br>
              <a:rPr lang="fr-FR" dirty="0"/>
            </a:br>
            <a:r>
              <a:rPr lang="fr-FR" dirty="0"/>
              <a:t>07 - La pertinence des liens</a:t>
            </a:r>
          </a:p>
          <a:p>
            <a:pPr lvl="0"/>
            <a:r>
              <a:rPr lang="fr-FR" dirty="0"/>
              <a:t>08 - La taille du texte</a:t>
            </a:r>
          </a:p>
          <a:p>
            <a:pPr lvl="0"/>
            <a:r>
              <a:rPr lang="fr-FR" dirty="0"/>
              <a:t>09 - Le contraste des couleurs</a:t>
            </a:r>
          </a:p>
          <a:p>
            <a:r>
              <a:rPr lang="fr-FR" dirty="0"/>
              <a:t>10 – Ouverture de nouvelle fenêtre</a:t>
            </a:r>
          </a:p>
          <a:p>
            <a:r>
              <a:rPr lang="fr-FR" b="1">
                <a:ln w="12700">
                  <a:noFill/>
                  <a:prstDash val="solid"/>
                </a:ln>
                <a:effectLst>
                  <a:outerShdw blurRad="41275" dist="20320" dir="1800000" algn="tl" rotWithShape="0">
                    <a:srgbClr val="000000">
                      <a:alpha val="40000"/>
                    </a:srgbClr>
                  </a:outerShdw>
                </a:effectLst>
              </a:rPr>
              <a:t>11 – Identifier les régions et regroupements</a:t>
            </a:r>
          </a:p>
          <a:p>
            <a:endParaRPr lang="fr-FR" dirty="0"/>
          </a:p>
          <a:p>
            <a:pPr lvl="0"/>
            <a:endParaRPr lang="fr-FR" sz="1800" dirty="0">
              <a:solidFill>
                <a:schemeClr val="bg2"/>
              </a:solidFill>
            </a:endParaRPr>
          </a:p>
        </p:txBody>
      </p:sp>
    </p:spTree>
    <p:extLst>
      <p:ext uri="{BB962C8B-B14F-4D97-AF65-F5344CB8AC3E}">
        <p14:creationId xmlns:p14="http://schemas.microsoft.com/office/powerpoint/2010/main" val="233208602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Le site des recommandations accessibilité Orange</a:t>
            </a:r>
          </a:p>
          <a:p>
            <a:endParaRPr lang="fr-FR" sz="1400" dirty="0"/>
          </a:p>
          <a:p>
            <a:endParaRPr lang="fr-FR" sz="1400" dirty="0"/>
          </a:p>
          <a:p>
            <a:endParaRPr lang="fr-FR" sz="1400" dirty="0"/>
          </a:p>
          <a:p>
            <a:r>
              <a:rPr lang="fr-FR" sz="1600" dirty="0">
                <a:hlinkClick r:id="rId2"/>
              </a:rPr>
              <a:t>http://a11y-guidelines.orange.com</a:t>
            </a:r>
            <a:endParaRPr lang="fr-FR" sz="1600" dirty="0"/>
          </a:p>
          <a:p>
            <a:endParaRPr lang="fr-FR" sz="1600" dirty="0"/>
          </a:p>
          <a:p>
            <a:endParaRPr lang="fr-FR" sz="1600" dirty="0"/>
          </a:p>
          <a:p>
            <a:endParaRPr lang="fr-FR" sz="2000"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3528" y="1563638"/>
            <a:ext cx="4379318" cy="25411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3055647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Alternatives textuelles</a:t>
            </a:r>
          </a:p>
          <a:p>
            <a:endParaRPr lang="fr-FR" sz="2000" dirty="0"/>
          </a:p>
          <a:p>
            <a:pPr>
              <a:lnSpc>
                <a:spcPct val="100000"/>
              </a:lnSpc>
            </a:pPr>
            <a:r>
              <a:rPr lang="fr-FR" sz="1400" dirty="0">
                <a:solidFill>
                  <a:schemeClr val="tx1"/>
                </a:solidFill>
              </a:rPr>
              <a:t>Description : </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Mettre pour toutes les balises </a:t>
            </a:r>
            <a:r>
              <a:rPr lang="fr-FR" sz="1400" b="1" dirty="0" err="1">
                <a:solidFill>
                  <a:schemeClr val="tx1"/>
                </a:solidFill>
                <a:latin typeface="Arial" panose="020B0604020202020204" pitchFamily="34" charset="0"/>
                <a:cs typeface="Arial" panose="020B0604020202020204" pitchFamily="34" charset="0"/>
              </a:rPr>
              <a:t>img</a:t>
            </a:r>
            <a:r>
              <a:rPr lang="fr-FR" sz="1400" dirty="0">
                <a:solidFill>
                  <a:schemeClr val="tx1"/>
                </a:solidFill>
                <a:latin typeface="Arial" panose="020B0604020202020204" pitchFamily="34" charset="0"/>
                <a:cs typeface="Arial" panose="020B0604020202020204" pitchFamily="34" charset="0"/>
              </a:rPr>
              <a:t> un attribut </a:t>
            </a:r>
            <a:r>
              <a:rPr lang="fr-FR" sz="1400" b="1" dirty="0" err="1">
                <a:solidFill>
                  <a:schemeClr val="tx1"/>
                </a:solidFill>
                <a:latin typeface="Arial" panose="020B0604020202020204" pitchFamily="34" charset="0"/>
                <a:cs typeface="Arial" panose="020B0604020202020204" pitchFamily="34" charset="0"/>
              </a:rPr>
              <a:t>alt</a:t>
            </a:r>
            <a:r>
              <a:rPr lang="fr-FR" sz="1400" b="1" dirty="0">
                <a:solidFill>
                  <a:schemeClr val="tx1"/>
                </a:solidFill>
                <a:latin typeface="Arial" panose="020B0604020202020204" pitchFamily="34" charset="0"/>
                <a:cs typeface="Arial" panose="020B0604020202020204" pitchFamily="34" charset="0"/>
              </a:rPr>
              <a:t> </a:t>
            </a:r>
            <a:r>
              <a:rPr lang="fr-FR" sz="1400" dirty="0">
                <a:solidFill>
                  <a:schemeClr val="tx1"/>
                </a:solidFill>
                <a:latin typeface="Arial" panose="020B0604020202020204" pitchFamily="34" charset="0"/>
                <a:cs typeface="Arial" panose="020B0604020202020204" pitchFamily="34" charset="0"/>
              </a:rPr>
              <a:t>pertinent.</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Pour les images porteuses d’information mettre une description de l’information contenue dans l’image.</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Pour les images décoratives mettre un attribut </a:t>
            </a:r>
            <a:r>
              <a:rPr lang="fr-FR" sz="1400" b="1" dirty="0" err="1">
                <a:solidFill>
                  <a:schemeClr val="tx1"/>
                </a:solidFill>
                <a:latin typeface="Arial" panose="020B0604020202020204" pitchFamily="34" charset="0"/>
                <a:cs typeface="Arial" panose="020B0604020202020204" pitchFamily="34" charset="0"/>
              </a:rPr>
              <a:t>alt</a:t>
            </a:r>
            <a:r>
              <a:rPr lang="fr-FR" sz="1400" dirty="0">
                <a:solidFill>
                  <a:schemeClr val="tx1"/>
                </a:solidFill>
                <a:latin typeface="Arial" panose="020B0604020202020204" pitchFamily="34" charset="0"/>
                <a:cs typeface="Arial" panose="020B0604020202020204" pitchFamily="34" charset="0"/>
              </a:rPr>
              <a:t> vide.</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p:txBody>
      </p:sp>
      <p:sp>
        <p:nvSpPr>
          <p:cNvPr id="5" name="ZoneTexte 4"/>
          <p:cNvSpPr txBox="1"/>
          <p:nvPr/>
        </p:nvSpPr>
        <p:spPr>
          <a:xfrm>
            <a:off x="330843" y="3500303"/>
            <a:ext cx="4775001" cy="1015663"/>
          </a:xfrm>
          <a:prstGeom prst="rect">
            <a:avLst/>
          </a:prstGeom>
          <a:solidFill>
            <a:schemeClr val="tx1"/>
          </a:solidFill>
        </p:spPr>
        <p:txBody>
          <a:bodyPr wrap="square" rtlCol="0">
            <a:spAutoFit/>
          </a:bodyPr>
          <a:lstStyle/>
          <a:p>
            <a:r>
              <a:rPr lang="fr-FR" sz="1200" dirty="0">
                <a:solidFill>
                  <a:srgbClr val="00B050"/>
                </a:solidFill>
                <a:latin typeface="Consolas" panose="020B0609020204030204" pitchFamily="49" charset="0"/>
                <a:ea typeface="Adobe Heiti Std R" pitchFamily="34" charset="-128"/>
                <a:cs typeface="Consolas" panose="020B0609020204030204" pitchFamily="49" charset="0"/>
              </a:rPr>
              <a:t>&lt;!– Image informative --&gt;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img src</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="tf1.png"  </a:t>
            </a:r>
            <a:r>
              <a:rPr lang="fr-FR" sz="1200" dirty="0">
                <a:solidFill>
                  <a:schemeClr val="bg2"/>
                </a:solidFill>
                <a:latin typeface="Consolas" panose="020B0609020204030204" pitchFamily="49" charset="0"/>
                <a:ea typeface="Adobe Heiti Std R" pitchFamily="34" charset="-128"/>
                <a:cs typeface="Consolas" panose="020B0609020204030204" pitchFamily="49" charset="0"/>
              </a:rPr>
              <a:t>alt="Accéder à la chaine TF1"</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rgbClr val="00B050"/>
                </a:solidFill>
                <a:latin typeface="Consolas" panose="020B0609020204030204" pitchFamily="49" charset="0"/>
                <a:ea typeface="Adobe Heiti Std R" pitchFamily="34" charset="-128"/>
                <a:cs typeface="Consolas" panose="020B0609020204030204" pitchFamily="49" charset="0"/>
              </a:rPr>
              <a:t>&lt;!– Image décorative --&gt;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err="1">
                <a:solidFill>
                  <a:srgbClr val="00B0F0"/>
                </a:solidFill>
                <a:latin typeface="Consolas" panose="020B0609020204030204" pitchFamily="49" charset="0"/>
                <a:ea typeface="Adobe Heiti Std R" pitchFamily="34" charset="-128"/>
                <a:cs typeface="Consolas" panose="020B0609020204030204" pitchFamily="49" charset="0"/>
              </a:rPr>
              <a:t>img</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 </a:t>
            </a:r>
            <a:r>
              <a:rPr lang="fr-FR" sz="1200" dirty="0" err="1">
                <a:solidFill>
                  <a:srgbClr val="00B0F0"/>
                </a:solidFill>
                <a:latin typeface="Consolas" panose="020B0609020204030204" pitchFamily="49" charset="0"/>
                <a:ea typeface="Adobe Heiti Std R" pitchFamily="34" charset="-128"/>
                <a:cs typeface="Consolas" panose="020B0609020204030204" pitchFamily="49" charset="0"/>
              </a:rPr>
              <a:t>src</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="deco.png" </a:t>
            </a:r>
            <a:r>
              <a:rPr lang="fr-FR" sz="1200" dirty="0" err="1">
                <a:solidFill>
                  <a:schemeClr val="bg2"/>
                </a:solidFill>
                <a:latin typeface="Consolas" panose="020B0609020204030204" pitchFamily="49" charset="0"/>
                <a:ea typeface="Adobe Heiti Std R" pitchFamily="34" charset="-128"/>
                <a:cs typeface="Consolas" panose="020B0609020204030204" pitchFamily="49" charset="0"/>
              </a:rPr>
              <a:t>alt</a:t>
            </a:r>
            <a:r>
              <a:rPr lang="fr-FR" sz="1200" dirty="0">
                <a:solidFill>
                  <a:schemeClr val="bg2"/>
                </a:solidFill>
                <a:latin typeface="Consolas" panose="020B0609020204030204" pitchFamily="49" charset="0"/>
                <a:ea typeface="Adobe Heiti Std R" pitchFamily="34" charset="-128"/>
                <a:cs typeface="Consolas" panose="020B0609020204030204" pitchFamily="49" charset="0"/>
              </a:rPr>
              <a: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8" name="ZoneTexte 7"/>
          <p:cNvSpPr txBox="1"/>
          <p:nvPr/>
        </p:nvSpPr>
        <p:spPr>
          <a:xfrm>
            <a:off x="179512" y="3090436"/>
            <a:ext cx="1796008" cy="307777"/>
          </a:xfrm>
          <a:prstGeom prst="rect">
            <a:avLst/>
          </a:prstGeom>
          <a:noFill/>
        </p:spPr>
        <p:txBody>
          <a:bodyPr wrap="square" rtlCol="0">
            <a:spAutoFit/>
          </a:bodyPr>
          <a:lstStyle/>
          <a:p>
            <a:r>
              <a:rPr lang="fr-FR" dirty="0"/>
              <a:t> Exemples valides </a:t>
            </a:r>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506" y="3147814"/>
            <a:ext cx="241274" cy="193020"/>
          </a:xfrm>
          <a:prstGeom prst="rect">
            <a:avLst/>
          </a:prstGeom>
        </p:spPr>
      </p:pic>
    </p:spTree>
    <p:extLst>
      <p:ext uri="{BB962C8B-B14F-4D97-AF65-F5344CB8AC3E}">
        <p14:creationId xmlns:p14="http://schemas.microsoft.com/office/powerpoint/2010/main" val="32070017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Alternatives textuelles</a:t>
            </a:r>
          </a:p>
          <a:p>
            <a:endParaRPr lang="fr-FR" sz="2000" dirty="0"/>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p:txBody>
      </p:sp>
      <p:sp>
        <p:nvSpPr>
          <p:cNvPr id="8" name="ZoneTexte 7"/>
          <p:cNvSpPr txBox="1"/>
          <p:nvPr/>
        </p:nvSpPr>
        <p:spPr>
          <a:xfrm>
            <a:off x="4499992" y="1390005"/>
            <a:ext cx="3816424" cy="461665"/>
          </a:xfrm>
          <a:prstGeom prst="rect">
            <a:avLst/>
          </a:prstGeom>
          <a:noFill/>
        </p:spPr>
        <p:txBody>
          <a:bodyPr wrap="square" rtlCol="0">
            <a:spAutoFit/>
          </a:bodyPr>
          <a:lstStyle/>
          <a:p>
            <a:r>
              <a:rPr lang="fr-FR" sz="1200" dirty="0">
                <a:latin typeface="Helvetica 65 Medium" panose="020B0604020202020204" pitchFamily="34" charset="0"/>
              </a:rPr>
              <a:t>Image vocalisée : </a:t>
            </a:r>
          </a:p>
          <a:p>
            <a:r>
              <a:rPr lang="fr-FR" sz="1200" dirty="0"/>
              <a:t>« </a:t>
            </a:r>
            <a:r>
              <a:rPr lang="fr-FR" sz="1200" dirty="0" err="1"/>
              <a:t>Sosh</a:t>
            </a:r>
            <a:r>
              <a:rPr lang="fr-FR" sz="1200" dirty="0"/>
              <a:t> mobile forfait 40Go Promo CLOCHE »</a:t>
            </a:r>
          </a:p>
        </p:txBody>
      </p:sp>
      <p:pic>
        <p:nvPicPr>
          <p:cNvPr id="6" name="Image 5"/>
          <p:cNvPicPr/>
          <p:nvPr/>
        </p:nvPicPr>
        <p:blipFill>
          <a:blip r:embed="rId2"/>
          <a:stretch>
            <a:fillRect/>
          </a:stretch>
        </p:blipFill>
        <p:spPr>
          <a:xfrm>
            <a:off x="467544" y="1018709"/>
            <a:ext cx="3371850" cy="120269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486368"/>
            <a:ext cx="366618" cy="293294"/>
          </a:xfrm>
          <a:prstGeom prst="rect">
            <a:avLst/>
          </a:prstGeom>
        </p:spPr>
      </p:pic>
      <p:pic>
        <p:nvPicPr>
          <p:cNvPr id="9" name="Image 8"/>
          <p:cNvPicPr/>
          <p:nvPr/>
        </p:nvPicPr>
        <p:blipFill>
          <a:blip r:embed="rId4"/>
          <a:stretch>
            <a:fillRect/>
          </a:stretch>
        </p:blipFill>
        <p:spPr>
          <a:xfrm>
            <a:off x="462980" y="2715766"/>
            <a:ext cx="3371850" cy="1205230"/>
          </a:xfrm>
          <a:prstGeom prst="rect">
            <a:avLst/>
          </a:prstGeom>
        </p:spPr>
      </p:pic>
      <p:sp>
        <p:nvSpPr>
          <p:cNvPr id="10" name="ZoneTexte 9"/>
          <p:cNvSpPr txBox="1"/>
          <p:nvPr/>
        </p:nvSpPr>
        <p:spPr>
          <a:xfrm>
            <a:off x="4499992" y="3046189"/>
            <a:ext cx="3816424" cy="461665"/>
          </a:xfrm>
          <a:prstGeom prst="rect">
            <a:avLst/>
          </a:prstGeom>
          <a:noFill/>
        </p:spPr>
        <p:txBody>
          <a:bodyPr wrap="square" rtlCol="0">
            <a:spAutoFit/>
          </a:bodyPr>
          <a:lstStyle/>
          <a:p>
            <a:r>
              <a:rPr lang="fr-FR" sz="1200" dirty="0">
                <a:latin typeface="Helvetica 65 Medium" panose="020B0604020202020204" pitchFamily="34" charset="0"/>
              </a:rPr>
              <a:t>Image vocalisée : </a:t>
            </a:r>
          </a:p>
          <a:p>
            <a:r>
              <a:rPr lang="fr-FR" sz="1200" dirty="0"/>
              <a:t>« </a:t>
            </a:r>
            <a:r>
              <a:rPr lang="fr-FR" sz="1200" dirty="0" err="1"/>
              <a:t>Sosh</a:t>
            </a:r>
            <a:r>
              <a:rPr lang="fr-FR" sz="1200" dirty="0"/>
              <a:t> Friday »</a:t>
            </a: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3142552"/>
            <a:ext cx="366618" cy="293294"/>
          </a:xfrm>
          <a:prstGeom prst="rect">
            <a:avLst/>
          </a:prstGeom>
        </p:spPr>
      </p:pic>
    </p:spTree>
    <p:extLst>
      <p:ext uri="{BB962C8B-B14F-4D97-AF65-F5344CB8AC3E}">
        <p14:creationId xmlns:p14="http://schemas.microsoft.com/office/powerpoint/2010/main" val="253922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5</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 y="843558"/>
            <a:ext cx="4323295" cy="14108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ZoneTexte 7"/>
          <p:cNvSpPr txBox="1"/>
          <p:nvPr/>
        </p:nvSpPr>
        <p:spPr>
          <a:xfrm>
            <a:off x="325574" y="2698923"/>
            <a:ext cx="3922869" cy="1384995"/>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&gt;Adresse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="complement-adresse"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&gt;Téléphone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telephone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5" name="Rectangle 4"/>
          <p:cNvSpPr/>
          <p:nvPr/>
        </p:nvSpPr>
        <p:spPr>
          <a:xfrm>
            <a:off x="352787" y="2686008"/>
            <a:ext cx="4323295" cy="13979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 name="Groupe 2"/>
          <p:cNvGrpSpPr/>
          <p:nvPr/>
        </p:nvGrpSpPr>
        <p:grpSpPr>
          <a:xfrm>
            <a:off x="352787" y="1347614"/>
            <a:ext cx="8375610" cy="2223826"/>
            <a:chOff x="352787" y="1347614"/>
            <a:chExt cx="8375610" cy="2223826"/>
          </a:xfrm>
        </p:grpSpPr>
        <p:grpSp>
          <p:nvGrpSpPr>
            <p:cNvPr id="12" name="Groupe 11"/>
            <p:cNvGrpSpPr/>
            <p:nvPr/>
          </p:nvGrpSpPr>
          <p:grpSpPr>
            <a:xfrm>
              <a:off x="5429966" y="1779662"/>
              <a:ext cx="3298431" cy="1451832"/>
              <a:chOff x="2785736" y="2797044"/>
              <a:chExt cx="3298431" cy="1451832"/>
            </a:xfrm>
          </p:grpSpPr>
          <p:sp>
            <p:nvSpPr>
              <p:cNvPr id="13" name="Rectangle à coins arrondis 12"/>
              <p:cNvSpPr/>
              <p:nvPr/>
            </p:nvSpPr>
            <p:spPr>
              <a:xfrm>
                <a:off x="2785736" y="2797044"/>
                <a:ext cx="3298431" cy="14518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4" name="Groupe 13"/>
              <p:cNvGrpSpPr/>
              <p:nvPr/>
            </p:nvGrpSpPr>
            <p:grpSpPr>
              <a:xfrm>
                <a:off x="2843808" y="2797044"/>
                <a:ext cx="2880320" cy="1384282"/>
                <a:chOff x="358667" y="3946131"/>
                <a:chExt cx="2880320" cy="1384282"/>
              </a:xfrm>
            </p:grpSpPr>
            <p:sp>
              <p:nvSpPr>
                <p:cNvPr id="15" name="ZoneTexte 10"/>
                <p:cNvSpPr txBox="1">
                  <a:spLocks noChangeArrowheads="1"/>
                </p:cNvSpPr>
                <p:nvPr/>
              </p:nvSpPr>
              <p:spPr bwMode="auto">
                <a:xfrm>
                  <a:off x="358667" y="4083918"/>
                  <a:ext cx="288032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Aperçu lecteur d’écran :</a:t>
                  </a:r>
                </a:p>
                <a:p>
                  <a:pPr eaLnBrk="1" hangingPunct="1">
                    <a:spcAft>
                      <a:spcPct val="0"/>
                    </a:spcAft>
                    <a:buClrTx/>
                    <a:buSzTx/>
                    <a:buFontTx/>
                    <a:buNone/>
                  </a:pPr>
                  <a:endParaRPr lang="fr-FR" altLang="fr-FR" sz="1100" b="1" dirty="0">
                    <a:latin typeface="+mn-lt"/>
                  </a:endParaRPr>
                </a:p>
                <a:p>
                  <a:pPr eaLnBrk="1" hangingPunct="1">
                    <a:spcAft>
                      <a:spcPct val="0"/>
                    </a:spcAft>
                    <a:buClrTx/>
                    <a:buSzTx/>
                    <a:buFontTx/>
                    <a:buNone/>
                  </a:pPr>
                  <a:r>
                    <a:rPr lang="fr-FR" altLang="fr-FR" sz="1200" b="1" dirty="0">
                      <a:latin typeface="+mn-lt"/>
                    </a:rPr>
                    <a:t>« Adresse astérisque édition »</a:t>
                  </a:r>
                </a:p>
                <a:p>
                  <a:pPr eaLnBrk="1" hangingPunct="1">
                    <a:spcAft>
                      <a:spcPct val="0"/>
                    </a:spcAft>
                    <a:buClrTx/>
                    <a:buSzTx/>
                    <a:buNone/>
                  </a:pPr>
                  <a:r>
                    <a:rPr lang="fr-FR" altLang="fr-FR" sz="1200" b="1" dirty="0">
                      <a:latin typeface="+mn-lt"/>
                    </a:rPr>
                    <a:t>« 1 non étiqueté édition »</a:t>
                  </a:r>
                </a:p>
                <a:p>
                  <a:pPr eaLnBrk="1" hangingPunct="1">
                    <a:spcAft>
                      <a:spcPct val="0"/>
                    </a:spcAft>
                    <a:buClrTx/>
                    <a:buSzTx/>
                    <a:buNone/>
                  </a:pPr>
                  <a:r>
                    <a:rPr lang="fr-FR" altLang="fr-FR" sz="1200" b="1" dirty="0">
                      <a:latin typeface="+mn-lt"/>
                    </a:rPr>
                    <a:t>« Téléphone astérisque édition » </a:t>
                  </a:r>
                </a:p>
                <a:p>
                  <a:pPr eaLnBrk="1" hangingPunct="1">
                    <a:spcAft>
                      <a:spcPct val="0"/>
                    </a:spcAft>
                    <a:buClrTx/>
                    <a:buSzTx/>
                    <a:buFontTx/>
                    <a:buNone/>
                  </a:pPr>
                  <a:r>
                    <a:rPr lang="fr-FR" altLang="fr-FR" sz="1400" dirty="0">
                      <a:latin typeface="Helvetica 75 Bold" panose="020B0804020202020204" pitchFamily="34" charset="0"/>
                    </a:rPr>
                    <a:t> </a:t>
                  </a:r>
                </a:p>
              </p:txBody>
            </p:sp>
            <p:pic>
              <p:nvPicPr>
                <p:cNvPr id="16" name="formulaire-non-valid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extLst>
                    <a:ext uri="{28A0092B-C50C-407E-A947-70E740481C1C}">
                      <a14:useLocalDpi xmlns:a14="http://schemas.microsoft.com/office/drawing/2010/main" val="0"/>
                    </a:ext>
                  </a:extLst>
                </a:blip>
                <a:stretch>
                  <a:fillRect/>
                </a:stretch>
              </p:blipFill>
              <p:spPr>
                <a:xfrm>
                  <a:off x="2565276" y="3946131"/>
                  <a:ext cx="609600" cy="609600"/>
                </a:xfrm>
                <a:prstGeom prst="rect">
                  <a:avLst/>
                </a:prstGeom>
              </p:spPr>
            </p:pic>
          </p:grpSp>
        </p:grpSp>
        <p:sp>
          <p:nvSpPr>
            <p:cNvPr id="17" name="Rectangle à coins arrondis 16"/>
            <p:cNvSpPr/>
            <p:nvPr/>
          </p:nvSpPr>
          <p:spPr>
            <a:xfrm>
              <a:off x="353771" y="1347614"/>
              <a:ext cx="4322312" cy="360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352787" y="3211400"/>
              <a:ext cx="4322312" cy="360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929208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7"/>
            </p:par>
            <p:audio>
              <p:cMediaNode vol="80000">
                <p:cTn id="8" fill="hold" display="0">
                  <p:stCondLst>
                    <p:cond delay="indefinite"/>
                  </p:stCondLst>
                  <p:endCondLst>
                    <p:cond evt="onStopAudio" delay="0">
                      <p:tgtEl>
                        <p:sldTgt/>
                      </p:tgtEl>
                    </p:cond>
                  </p:endCondLst>
                </p:cTn>
                <p:tgtEl>
                  <p:spTgt spid="16"/>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447098"/>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r>
              <a:rPr lang="fr-FR" sz="1800" dirty="0">
                <a:solidFill>
                  <a:schemeClr val="bg2"/>
                </a:solidFill>
              </a:rPr>
              <a:t>05 - La gestion des formulaires</a:t>
            </a:r>
          </a:p>
          <a:p>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dirty="0">
              <a:solidFill>
                <a:schemeClr val="accent5">
                  <a:lumMod val="75000"/>
                </a:schemeClr>
              </a:solidFill>
            </a:endParaRPr>
          </a:p>
          <a:p>
            <a:pPr lvl="0"/>
            <a:endParaRPr lang="fr-FR" dirty="0">
              <a:solidFill>
                <a:schemeClr val="accent5">
                  <a:lumMod val="75000"/>
                </a:schemeClr>
              </a:solidFill>
            </a:endParaRPr>
          </a:p>
          <a:p>
            <a:pPr lvl="0"/>
            <a:endParaRPr lang="fr-FR" sz="1800" dirty="0">
              <a:solidFill>
                <a:schemeClr val="bg2"/>
              </a:solidFill>
            </a:endParaRPr>
          </a:p>
        </p:txBody>
      </p:sp>
    </p:spTree>
    <p:extLst>
      <p:ext uri="{BB962C8B-B14F-4D97-AF65-F5344CB8AC3E}">
        <p14:creationId xmlns:p14="http://schemas.microsoft.com/office/powerpoint/2010/main" val="44963641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Gestion des formulaires</a:t>
            </a:r>
          </a:p>
          <a:p>
            <a:endParaRPr lang="fr-FR" sz="2000" dirty="0"/>
          </a:p>
          <a:p>
            <a:endParaRPr lang="fr-FR" sz="2000" dirty="0"/>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Associer une étiquette pertinente à chaque champ de formulaire</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Détecter, identifier les erreurs</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Suggérer des corrections</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5490418"/>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p:cNvSpPr txBox="1"/>
          <p:nvPr/>
        </p:nvSpPr>
        <p:spPr>
          <a:xfrm>
            <a:off x="338379" y="3019583"/>
            <a:ext cx="5452134" cy="1569660"/>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for</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"&gt;Adresse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for</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complement-adresse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"&gt;Complément d’adresse&lt;/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="complement-adresse"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for</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telephone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&gt;Téléphone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telephone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2" name="Espace réservé du contenu 1"/>
          <p:cNvSpPr>
            <a:spLocks noGrp="1"/>
          </p:cNvSpPr>
          <p:nvPr>
            <p:ph idx="1"/>
          </p:nvPr>
        </p:nvSpPr>
        <p:spPr>
          <a:xfrm>
            <a:off x="339726" y="339726"/>
            <a:ext cx="8470899" cy="2679858"/>
          </a:xfrm>
        </p:spPr>
        <p:txBody>
          <a:bodyPr/>
          <a:lstStyle/>
          <a:p>
            <a:r>
              <a:rPr lang="fr-FR" sz="2000" dirty="0"/>
              <a:t>Gestion des formulaires – solution technique</a:t>
            </a:r>
          </a:p>
          <a:p>
            <a:endParaRPr lang="fr-FR" sz="2000" dirty="0"/>
          </a:p>
          <a:p>
            <a:r>
              <a:rPr lang="fr-FR" sz="1400" dirty="0">
                <a:solidFill>
                  <a:schemeClr val="tx1"/>
                </a:solidFill>
              </a:rPr>
              <a:t>A vérifier: </a:t>
            </a:r>
            <a:r>
              <a:rPr lang="fr-FR" sz="1400" dirty="0">
                <a:solidFill>
                  <a:schemeClr val="tx1"/>
                </a:solidFill>
                <a:latin typeface="Helvetica 55 Roman" panose="020B0604020202020204" pitchFamily="2" charset="0"/>
              </a:rPr>
              <a:t>associer une étiquette pertinente pour chaque champ de formulaire.</a:t>
            </a:r>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grpSp>
        <p:nvGrpSpPr>
          <p:cNvPr id="6" name="Groupe 5"/>
          <p:cNvGrpSpPr/>
          <p:nvPr/>
        </p:nvGrpSpPr>
        <p:grpSpPr>
          <a:xfrm>
            <a:off x="5220072" y="1377790"/>
            <a:ext cx="3600400" cy="1428850"/>
            <a:chOff x="5436096" y="1377790"/>
            <a:chExt cx="3600400" cy="1428850"/>
          </a:xfrm>
        </p:grpSpPr>
        <p:sp>
          <p:nvSpPr>
            <p:cNvPr id="5" name="Rectangle à coins arrondis 4"/>
            <p:cNvSpPr/>
            <p:nvPr/>
          </p:nvSpPr>
          <p:spPr>
            <a:xfrm>
              <a:off x="5436096" y="1377790"/>
              <a:ext cx="3528392" cy="140998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 name="Groupe 2"/>
            <p:cNvGrpSpPr/>
            <p:nvPr/>
          </p:nvGrpSpPr>
          <p:grpSpPr>
            <a:xfrm>
              <a:off x="5508104" y="1377792"/>
              <a:ext cx="3528392" cy="1428848"/>
              <a:chOff x="2555776" y="3075806"/>
              <a:chExt cx="3672408" cy="1634844"/>
            </a:xfrm>
          </p:grpSpPr>
          <p:sp>
            <p:nvSpPr>
              <p:cNvPr id="16" name="ZoneTexte 10"/>
              <p:cNvSpPr txBox="1">
                <a:spLocks noChangeArrowheads="1"/>
              </p:cNvSpPr>
              <p:nvPr/>
            </p:nvSpPr>
            <p:spPr bwMode="auto">
              <a:xfrm>
                <a:off x="2555776" y="3231625"/>
                <a:ext cx="3672408" cy="147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Aperçu lecteur d’écran :</a:t>
                </a:r>
              </a:p>
              <a:p>
                <a:pPr eaLnBrk="1" hangingPunct="1">
                  <a:spcAft>
                    <a:spcPct val="0"/>
                  </a:spcAft>
                  <a:buClrTx/>
                  <a:buSzTx/>
                  <a:buNone/>
                </a:pPr>
                <a:endParaRPr lang="fr-FR" altLang="fr-FR" sz="1400" dirty="0">
                  <a:latin typeface="Helvetica 75 Bold" panose="020B0804020202020204" pitchFamily="34" charset="0"/>
                </a:endParaRPr>
              </a:p>
              <a:p>
                <a:pPr eaLnBrk="1" hangingPunct="1">
                  <a:spcAft>
                    <a:spcPct val="0"/>
                  </a:spcAft>
                  <a:buClrTx/>
                  <a:buSzTx/>
                  <a:buNone/>
                </a:pPr>
                <a:r>
                  <a:rPr lang="fr-FR" altLang="fr-FR" sz="1200" dirty="0">
                    <a:latin typeface="Helvetica 75 Bold" panose="020B0804020202020204" pitchFamily="34" charset="0"/>
                  </a:rPr>
                  <a:t>Résultat : </a:t>
                </a:r>
                <a:r>
                  <a:rPr lang="fr-FR" altLang="fr-FR" sz="1200" dirty="0">
                    <a:latin typeface="Helvetica 55 Roman" panose="020B0604020202020204" pitchFamily="2" charset="0"/>
                  </a:rPr>
                  <a:t>tous les champs sont correctement étiquetés, l’utilisateur perçoit la nature de </a:t>
                </a:r>
              </a:p>
              <a:p>
                <a:pPr eaLnBrk="1" hangingPunct="1">
                  <a:spcAft>
                    <a:spcPct val="0"/>
                  </a:spcAft>
                  <a:buClrTx/>
                  <a:buSzTx/>
                  <a:buNone/>
                </a:pPr>
                <a:r>
                  <a:rPr lang="fr-FR" altLang="fr-FR" sz="1200" dirty="0">
                    <a:latin typeface="Helvetica 55 Roman" panose="020B0604020202020204" pitchFamily="2" charset="0"/>
                  </a:rPr>
                  <a:t>chaque champ de saisi.</a:t>
                </a:r>
              </a:p>
              <a:p>
                <a:pPr eaLnBrk="1" hangingPunct="1">
                  <a:spcAft>
                    <a:spcPct val="0"/>
                  </a:spcAft>
                  <a:buClrTx/>
                  <a:buSzTx/>
                  <a:buFontTx/>
                  <a:buNone/>
                </a:pPr>
                <a:r>
                  <a:rPr lang="fr-FR" altLang="fr-FR" sz="1400" dirty="0">
                    <a:latin typeface="Helvetica 75 Bold" panose="020B0804020202020204" pitchFamily="34" charset="0"/>
                  </a:rPr>
                  <a:t> </a:t>
                </a:r>
              </a:p>
            </p:txBody>
          </p:sp>
          <p:pic>
            <p:nvPicPr>
              <p:cNvPr id="4" name="formulaire-valid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extLst>
                  <a:ext uri="{28A0092B-C50C-407E-A947-70E740481C1C}">
                    <a14:useLocalDpi xmlns:a14="http://schemas.microsoft.com/office/drawing/2010/main" val="0"/>
                  </a:ext>
                </a:extLst>
              </a:blip>
              <a:stretch>
                <a:fillRect/>
              </a:stretch>
            </p:blipFill>
            <p:spPr>
              <a:xfrm>
                <a:off x="4788024" y="3075806"/>
                <a:ext cx="609600" cy="609600"/>
              </a:xfrm>
              <a:prstGeom prst="rect">
                <a:avLst/>
              </a:prstGeom>
            </p:spPr>
          </p:pic>
        </p:grpSp>
      </p:grpSp>
      <p:sp>
        <p:nvSpPr>
          <p:cNvPr id="12" name="Rectangle à coins arrondis 11"/>
          <p:cNvSpPr/>
          <p:nvPr/>
        </p:nvSpPr>
        <p:spPr>
          <a:xfrm>
            <a:off x="1014054" y="3098963"/>
            <a:ext cx="295858"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3" name="Rectangle à coins arrondis 12"/>
          <p:cNvSpPr/>
          <p:nvPr/>
        </p:nvSpPr>
        <p:spPr>
          <a:xfrm>
            <a:off x="1014054" y="3285225"/>
            <a:ext cx="216024"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5" name="Rectangle à coins arrondis 14"/>
          <p:cNvSpPr/>
          <p:nvPr/>
        </p:nvSpPr>
        <p:spPr>
          <a:xfrm>
            <a:off x="1008118" y="3825317"/>
            <a:ext cx="216024"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0" name="Rectangle à coins arrondis 19"/>
          <p:cNvSpPr/>
          <p:nvPr/>
        </p:nvSpPr>
        <p:spPr>
          <a:xfrm>
            <a:off x="1008118" y="3645767"/>
            <a:ext cx="295858"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1" name="Rectangle à coins arrondis 20"/>
          <p:cNvSpPr/>
          <p:nvPr/>
        </p:nvSpPr>
        <p:spPr>
          <a:xfrm>
            <a:off x="1008197" y="4193713"/>
            <a:ext cx="295858"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2" name="Rectangle à coins arrondis 21"/>
          <p:cNvSpPr/>
          <p:nvPr/>
        </p:nvSpPr>
        <p:spPr>
          <a:xfrm>
            <a:off x="1009105" y="4373162"/>
            <a:ext cx="216024"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037" r="1145"/>
          <a:stretch/>
        </p:blipFill>
        <p:spPr bwMode="auto">
          <a:xfrm>
            <a:off x="369371" y="1378714"/>
            <a:ext cx="4490661" cy="15530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44069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par>
              <p:cTn id="8"/>
            </p:par>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Gestion des formulaires – messages d’erreur</a:t>
            </a:r>
          </a:p>
          <a:p>
            <a:endParaRPr lang="fr-FR" sz="2000" dirty="0"/>
          </a:p>
          <a:p>
            <a:r>
              <a:rPr lang="fr-FR" sz="1400" dirty="0">
                <a:solidFill>
                  <a:schemeClr val="tx1"/>
                </a:solidFill>
              </a:rPr>
              <a:t>A vérifier : </a:t>
            </a:r>
            <a:r>
              <a:rPr lang="fr-FR" sz="1400" dirty="0">
                <a:solidFill>
                  <a:schemeClr val="tx1"/>
                </a:solidFill>
                <a:latin typeface="Helvetica 55 Roman" panose="020B0604020202020204" pitchFamily="2" charset="0"/>
              </a:rPr>
              <a:t>en cas d’erreur, les messages affichés doivent être explicites.</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Exemple non-valide						 Exemple valide</a:t>
            </a:r>
          </a:p>
          <a:p>
            <a:endParaRPr lang="fr-FR" sz="1400" dirty="0">
              <a:solidFill>
                <a:schemeClr val="tx1"/>
              </a:solidFill>
            </a:endParaRPr>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491630"/>
            <a:ext cx="366618" cy="293294"/>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618" y="1502949"/>
            <a:ext cx="367622" cy="294098"/>
          </a:xfrm>
          <a:prstGeom prst="rect">
            <a:avLst/>
          </a:prstGeom>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912858"/>
            <a:ext cx="2886075" cy="1990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908095"/>
            <a:ext cx="2990850" cy="2000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6136406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6</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17" name="Picture 2" descr="http://1.bp.blogspot.com/_-UhW0nsgcbs/TCmFPZ3I83I/AAAAAAAAAQw/raAP0w9Vtik/s1600/dead-computer-mouse-comic-holly-main-illustration-blog-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203598"/>
            <a:ext cx="3574997" cy="264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56256"/>
      </p:ext>
    </p:extLst>
  </p:cSld>
  <p:clrMapOvr>
    <a:masterClrMapping/>
  </p:clrMapOvr>
  <p:transition spd="med">
    <p:fade/>
  </p:transition>
  <p:timing>
    <p:tnLst>
      <p:par>
        <p:cTn id="1" dur="indefinite" restart="never" nodeType="tmRoot">
          <p:childTnLst>
            <p:par>
              <p:cTn id="2"/>
            </p:par>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sz="1800" dirty="0">
                <a:solidFill>
                  <a:schemeClr val="bg2"/>
                </a:solidFill>
              </a:rPr>
              <a:t>06 - La navigation au clavier</a:t>
            </a:r>
          </a:p>
          <a:p>
            <a:pPr lvl="0"/>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3953027949"/>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Permettre la navigation à l’aide du clavier</a:t>
            </a:r>
          </a:p>
          <a:p>
            <a:endParaRPr lang="fr-FR" sz="2000" dirty="0"/>
          </a:p>
          <a:p>
            <a:endParaRPr lang="fr-FR" sz="2000" dirty="0"/>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Toutes les fonctionnalités disponibles à la souris doivent l’être également à l’aide du clavier.</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Vérifier que les éléments activables à l’aide de la souris (bouton, menu…) peuvent recevoir le focus.</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Le focus doit être visible en toutes circonstances (propriétés CSS: </a:t>
            </a:r>
            <a:r>
              <a:rPr lang="fr-FR" sz="1400" dirty="0" err="1">
                <a:solidFill>
                  <a:schemeClr val="tx1"/>
                </a:solidFill>
                <a:latin typeface="Arial" panose="020B0604020202020204" pitchFamily="34" charset="0"/>
                <a:cs typeface="Arial" panose="020B0604020202020204" pitchFamily="34" charset="0"/>
              </a:rPr>
              <a:t>outline</a:t>
            </a:r>
            <a:r>
              <a:rPr lang="fr-FR" sz="1400" dirty="0">
                <a:solidFill>
                  <a:schemeClr val="tx1"/>
                </a:solidFill>
                <a:latin typeface="Arial" panose="020B0604020202020204" pitchFamily="34" charset="0"/>
                <a:cs typeface="Arial" panose="020B0604020202020204" pitchFamily="34" charset="0"/>
              </a:rPr>
              <a:t>, :focus).</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Le focus doit se déplacer dans un ordre logique (ordre de lecture).</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Le focus ne doit pas rester bloqué à l’intérieur d’un élément (lecteur vidéo, flash, </a:t>
            </a:r>
            <a:r>
              <a:rPr lang="fr-FR" sz="1400" dirty="0" err="1">
                <a:solidFill>
                  <a:schemeClr val="tx1"/>
                </a:solidFill>
                <a:latin typeface="Arial" panose="020B0604020202020204" pitchFamily="34" charset="0"/>
                <a:cs typeface="Arial" panose="020B0604020202020204" pitchFamily="34" charset="0"/>
              </a:rPr>
              <a:t>silverlight</a:t>
            </a:r>
            <a:r>
              <a:rPr lang="fr-FR" sz="1400" dirty="0">
                <a:solidFill>
                  <a:schemeClr val="tx1"/>
                </a:solidFill>
                <a:latin typeface="Arial" panose="020B0604020202020204" pitchFamily="34" charset="0"/>
                <a:cs typeface="Arial" panose="020B0604020202020204" pitchFamily="34" charset="0"/>
              </a:rPr>
              <a:t>…).</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et en particulier les personnes déficientes visuelles, motrices et en mobilité.</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897728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2739211"/>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b="1" dirty="0">
              <a:ln w="12700">
                <a:no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66223255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Permettre la navigation à l’aide du clavier</a:t>
            </a:r>
          </a:p>
          <a:p>
            <a:endParaRPr lang="fr-FR" sz="2000" dirty="0"/>
          </a:p>
          <a:p>
            <a:endParaRPr lang="fr-FR" sz="2000" dirty="0"/>
          </a:p>
          <a:p>
            <a:r>
              <a:rPr lang="fr-FR" sz="1400" dirty="0">
                <a:solidFill>
                  <a:schemeClr val="tx1"/>
                </a:solidFill>
              </a:rPr>
              <a:t>Liste des touches utilisées pour naviguer à l’aide du clavier :</a:t>
            </a:r>
          </a:p>
          <a:p>
            <a:pPr marL="285750" indent="-285750">
              <a:buFont typeface="Wingdings" panose="05000000000000000000" pitchFamily="2" charset="2"/>
              <a:buChar char="§"/>
            </a:pPr>
            <a:endParaRPr lang="fr-FR" sz="1400" dirty="0">
              <a:solidFill>
                <a:schemeClr val="tx1"/>
              </a:solidFill>
            </a:endParaRPr>
          </a:p>
          <a:p>
            <a:pPr marL="285750" indent="-285750">
              <a:lnSpc>
                <a:spcPct val="100000"/>
              </a:lnSpc>
              <a:buClr>
                <a:schemeClr val="tx1"/>
              </a:buClr>
              <a:buFont typeface="Wingdings" panose="05000000000000000000" pitchFamily="2" charset="2"/>
              <a:buChar char="§"/>
            </a:pPr>
            <a:r>
              <a:rPr lang="fr-FR" sz="1400" dirty="0">
                <a:solidFill>
                  <a:schemeClr val="bg2"/>
                </a:solidFill>
              </a:rPr>
              <a:t>TAB</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faire avancer le focus</a:t>
            </a:r>
          </a:p>
          <a:p>
            <a:pPr marL="285750" indent="-285750">
              <a:lnSpc>
                <a:spcPct val="100000"/>
              </a:lnSpc>
              <a:buClr>
                <a:schemeClr val="tx1"/>
              </a:buClr>
              <a:buFont typeface="Wingdings" panose="05000000000000000000" pitchFamily="2" charset="2"/>
              <a:buChar char="§"/>
            </a:pPr>
            <a:r>
              <a:rPr lang="fr-FR" sz="1400" dirty="0">
                <a:solidFill>
                  <a:schemeClr val="bg2"/>
                </a:solidFill>
              </a:rPr>
              <a:t>Shift+TAB</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faire reculer le focus</a:t>
            </a:r>
          </a:p>
          <a:p>
            <a:pPr marL="285750" indent="-285750">
              <a:lnSpc>
                <a:spcPct val="100000"/>
              </a:lnSpc>
              <a:buClr>
                <a:schemeClr val="tx1"/>
              </a:buClr>
              <a:buFont typeface="Wingdings" panose="05000000000000000000" pitchFamily="2" charset="2"/>
              <a:buChar char="§"/>
            </a:pPr>
            <a:r>
              <a:rPr lang="fr-FR" sz="1400" dirty="0">
                <a:solidFill>
                  <a:schemeClr val="bg2"/>
                </a:solidFill>
              </a:rPr>
              <a:t>Entrée</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valider (un bouton, un lien …)</a:t>
            </a:r>
          </a:p>
          <a:p>
            <a:pPr marL="285750" indent="-285750">
              <a:lnSpc>
                <a:spcPct val="100000"/>
              </a:lnSpc>
              <a:buClr>
                <a:schemeClr val="tx1"/>
              </a:buClr>
              <a:buFont typeface="Wingdings" panose="05000000000000000000" pitchFamily="2" charset="2"/>
              <a:buChar char="§"/>
            </a:pPr>
            <a:r>
              <a:rPr lang="fr-FR" sz="1400" dirty="0">
                <a:solidFill>
                  <a:schemeClr val="bg2"/>
                </a:solidFill>
              </a:rPr>
              <a:t>Barre espace</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cocher/décocher une case à cocher</a:t>
            </a:r>
          </a:p>
          <a:p>
            <a:pPr marL="285750" indent="-285750">
              <a:lnSpc>
                <a:spcPct val="100000"/>
              </a:lnSpc>
              <a:buClr>
                <a:schemeClr val="tx1"/>
              </a:buClr>
              <a:buFont typeface="Wingdings" panose="05000000000000000000" pitchFamily="2" charset="2"/>
              <a:buChar char="§"/>
            </a:pPr>
            <a:r>
              <a:rPr lang="fr-FR" sz="1400" dirty="0">
                <a:solidFill>
                  <a:schemeClr val="bg2"/>
                </a:solidFill>
              </a:rPr>
              <a:t>Flèches </a:t>
            </a:r>
            <a:r>
              <a:rPr lang="fr-FR" sz="1400" dirty="0">
                <a:solidFill>
                  <a:schemeClr val="tx1"/>
                </a:solidFill>
                <a:latin typeface="Arial" panose="020B0604020202020204" pitchFamily="34" charset="0"/>
                <a:cs typeface="Arial" panose="020B0604020202020204" pitchFamily="34" charset="0"/>
              </a:rPr>
              <a:t>directionnelles pour faire défiler l’affichage (ascenseurs), pour modifier la valeur des boutons radio ou se déplacer dans un menu.</a:t>
            </a:r>
          </a:p>
          <a:p>
            <a:pPr marL="285750" indent="-285750">
              <a:lnSpc>
                <a:spcPct val="100000"/>
              </a:lnSpc>
              <a:buClr>
                <a:schemeClr val="tx1"/>
              </a:buClr>
              <a:buFont typeface="Wingdings" panose="05000000000000000000" pitchFamily="2" charset="2"/>
              <a:buChar char="§"/>
            </a:pPr>
            <a:r>
              <a:rPr lang="fr-FR" sz="1400" dirty="0">
                <a:solidFill>
                  <a:schemeClr val="bg2"/>
                </a:solidFill>
              </a:rPr>
              <a:t>Echap </a:t>
            </a:r>
            <a:r>
              <a:rPr lang="fr-FR" sz="1400" dirty="0">
                <a:solidFill>
                  <a:schemeClr val="tx1"/>
                </a:solidFill>
                <a:latin typeface="Arial" panose="020B0604020202020204" pitchFamily="34" charset="0"/>
                <a:cs typeface="Arial" panose="020B0604020202020204" pitchFamily="34" charset="0"/>
              </a:rPr>
              <a:t>pour annuler ou fermer (une boite de dialogue, un menu…).</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pPr lvl="1" indent="0">
              <a:buNone/>
            </a:pPr>
            <a:endParaRPr lang="fr-FR" sz="1400" dirty="0">
              <a:solidFill>
                <a:schemeClr val="tx1"/>
              </a:solidFill>
            </a:endParaRPr>
          </a:p>
        </p:txBody>
      </p:sp>
    </p:spTree>
    <p:extLst>
      <p:ext uri="{BB962C8B-B14F-4D97-AF65-F5344CB8AC3E}">
        <p14:creationId xmlns:p14="http://schemas.microsoft.com/office/powerpoint/2010/main" val="137325023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r>
              <a:rPr lang="fr-FR" sz="1400" dirty="0">
                <a:solidFill>
                  <a:schemeClr val="tx1"/>
                </a:solidFill>
              </a:rPr>
              <a:t>Exemple, visibilité du focus par défaut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25" y="1499167"/>
            <a:ext cx="3792002" cy="2119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974" y="1491630"/>
            <a:ext cx="3761708" cy="211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4581418" y="1072282"/>
            <a:ext cx="3493264" cy="523220"/>
          </a:xfrm>
          <a:prstGeom prst="rect">
            <a:avLst/>
          </a:prstGeom>
          <a:noFill/>
        </p:spPr>
        <p:txBody>
          <a:bodyPr wrap="none" rtlCol="0">
            <a:spAutoFit/>
          </a:bodyPr>
          <a:lstStyle/>
          <a:p>
            <a:r>
              <a:rPr lang="fr-FR" dirty="0"/>
              <a:t>Exemple, visibilité du focus améliorée :</a:t>
            </a:r>
          </a:p>
          <a:p>
            <a:endParaRPr lang="fr-FR" dirty="0"/>
          </a:p>
        </p:txBody>
      </p:sp>
    </p:spTree>
    <p:extLst>
      <p:ext uri="{BB962C8B-B14F-4D97-AF65-F5344CB8AC3E}">
        <p14:creationId xmlns:p14="http://schemas.microsoft.com/office/powerpoint/2010/main" val="245439839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endParaRPr lang="fr-FR" sz="1400" dirty="0">
              <a:solidFill>
                <a:schemeClr val="tx1"/>
              </a:solidFill>
            </a:endParaRPr>
          </a:p>
          <a:p>
            <a:pPr>
              <a:lnSpc>
                <a:spcPct val="100000"/>
              </a:lnSpc>
            </a:pPr>
            <a:r>
              <a:rPr lang="fr-FR" sz="1400" dirty="0">
                <a:solidFill>
                  <a:schemeClr val="tx1"/>
                </a:solidFill>
              </a:rPr>
              <a:t>	   Menu non accessible au clavier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12612"/>
            <a:ext cx="7632850" cy="903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14" y="1275606"/>
            <a:ext cx="366618" cy="293294"/>
          </a:xfrm>
          <a:prstGeom prst="rect">
            <a:avLst/>
          </a:prstGeom>
        </p:spPr>
      </p:pic>
    </p:spTree>
    <p:extLst>
      <p:ext uri="{BB962C8B-B14F-4D97-AF65-F5344CB8AC3E}">
        <p14:creationId xmlns:p14="http://schemas.microsoft.com/office/powerpoint/2010/main" val="257168260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endParaRPr lang="fr-FR" sz="1400" dirty="0">
              <a:solidFill>
                <a:schemeClr val="tx1"/>
              </a:solidFill>
            </a:endParaRPr>
          </a:p>
          <a:p>
            <a:pPr>
              <a:lnSpc>
                <a:spcPct val="100000"/>
              </a:lnSpc>
            </a:pPr>
            <a:r>
              <a:rPr lang="fr-FR" sz="1400" dirty="0">
                <a:solidFill>
                  <a:schemeClr val="tx1"/>
                </a:solidFill>
              </a:rPr>
              <a:t>	   Le bouton en forme de « cloche » et le nom de l’utilisateur ne sont pas </a:t>
            </a:r>
            <a:r>
              <a:rPr lang="fr-FR" sz="1400" dirty="0" err="1">
                <a:solidFill>
                  <a:schemeClr val="tx1"/>
                </a:solidFill>
              </a:rPr>
              <a:t>focusables</a:t>
            </a:r>
            <a:r>
              <a:rPr lang="fr-FR" sz="1400" dirty="0">
                <a:solidFill>
                  <a:schemeClr val="tx1"/>
                </a:solidFill>
              </a:rPr>
              <a:t>. </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14" y="1275606"/>
            <a:ext cx="366618" cy="293294"/>
          </a:xfrm>
          <a:prstGeom prst="rect">
            <a:avLst/>
          </a:prstGeom>
        </p:spPr>
      </p:pic>
      <p:pic>
        <p:nvPicPr>
          <p:cNvPr id="5" name="Image 4"/>
          <p:cNvPicPr/>
          <p:nvPr/>
        </p:nvPicPr>
        <p:blipFill>
          <a:blip r:embed="rId3"/>
          <a:stretch>
            <a:fillRect/>
          </a:stretch>
        </p:blipFill>
        <p:spPr>
          <a:xfrm>
            <a:off x="2483768" y="1772940"/>
            <a:ext cx="3416300" cy="434975"/>
          </a:xfrm>
          <a:prstGeom prst="rect">
            <a:avLst/>
          </a:prstGeom>
        </p:spPr>
      </p:pic>
    </p:spTree>
    <p:extLst>
      <p:ext uri="{BB962C8B-B14F-4D97-AF65-F5344CB8AC3E}">
        <p14:creationId xmlns:p14="http://schemas.microsoft.com/office/powerpoint/2010/main" val="351937771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7</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843558"/>
            <a:ext cx="4960038" cy="3781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oupe 17"/>
          <p:cNvGrpSpPr/>
          <p:nvPr/>
        </p:nvGrpSpPr>
        <p:grpSpPr>
          <a:xfrm>
            <a:off x="3131840" y="2076885"/>
            <a:ext cx="5848812" cy="2007033"/>
            <a:chOff x="3131840" y="2076885"/>
            <a:chExt cx="5848812" cy="2007033"/>
          </a:xfrm>
        </p:grpSpPr>
        <p:sp>
          <p:nvSpPr>
            <p:cNvPr id="16" name="Rectangle à coins arrondis 15"/>
            <p:cNvSpPr/>
            <p:nvPr/>
          </p:nvSpPr>
          <p:spPr>
            <a:xfrm>
              <a:off x="5413125" y="3194784"/>
              <a:ext cx="3492391" cy="8891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5652120" y="2076885"/>
              <a:ext cx="2223686" cy="276999"/>
            </a:xfrm>
            <a:prstGeom prst="rect">
              <a:avLst/>
            </a:prstGeom>
            <a:solidFill>
              <a:schemeClr val="tx1"/>
            </a:solidFill>
            <a:ln>
              <a:solidFill>
                <a:schemeClr val="bg1"/>
              </a:solidFill>
            </a:ln>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href</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"&gt;valider&lt;/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7" name="ZoneTexte 6"/>
            <p:cNvSpPr txBox="1"/>
            <p:nvPr/>
          </p:nvSpPr>
          <p:spPr>
            <a:xfrm>
              <a:off x="5652121" y="2501611"/>
              <a:ext cx="2223686" cy="276999"/>
            </a:xfrm>
            <a:prstGeom prst="rect">
              <a:avLst/>
            </a:prstGeom>
            <a:solidFill>
              <a:schemeClr val="tx1"/>
            </a:solidFill>
            <a:ln>
              <a:solidFill>
                <a:schemeClr val="bg1"/>
              </a:solidFill>
            </a:ln>
          </p:spPr>
          <p:txBody>
            <a:bodyPr wrap="squar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href</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"&gt;valider&lt;/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grpSp>
          <p:nvGrpSpPr>
            <p:cNvPr id="12" name="Groupe 11"/>
            <p:cNvGrpSpPr/>
            <p:nvPr/>
          </p:nvGrpSpPr>
          <p:grpSpPr>
            <a:xfrm>
              <a:off x="5421968" y="3241526"/>
              <a:ext cx="3558684" cy="756207"/>
              <a:chOff x="2333550" y="3667863"/>
              <a:chExt cx="3558684" cy="756207"/>
            </a:xfrm>
          </p:grpSpPr>
          <p:sp>
            <p:nvSpPr>
              <p:cNvPr id="13" name="Multiplier 12"/>
              <p:cNvSpPr/>
              <p:nvPr/>
            </p:nvSpPr>
            <p:spPr>
              <a:xfrm>
                <a:off x="2333550" y="3667863"/>
                <a:ext cx="516514" cy="50405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p:cNvSpPr/>
              <p:nvPr/>
            </p:nvSpPr>
            <p:spPr>
              <a:xfrm>
                <a:off x="2754388" y="3685406"/>
                <a:ext cx="3137846" cy="738664"/>
              </a:xfrm>
              <a:prstGeom prst="rect">
                <a:avLst/>
              </a:prstGeom>
              <a:noFill/>
            </p:spPr>
            <p:txBody>
              <a:bodyPr wrap="square">
                <a:spAutoFit/>
              </a:bodyPr>
              <a:lstStyle/>
              <a:p>
                <a:r>
                  <a:rPr lang="fr-FR" altLang="fr-FR" dirty="0">
                    <a:latin typeface="Helvetica 75 Bold" panose="020B0804020202020204" pitchFamily="34" charset="0"/>
                  </a:rPr>
                  <a:t>Impossible, d’identifier à quel </a:t>
                </a:r>
              </a:p>
              <a:p>
                <a:r>
                  <a:rPr lang="fr-FR" altLang="fr-FR" dirty="0">
                    <a:latin typeface="Helvetica 75 Bold" panose="020B0804020202020204" pitchFamily="34" charset="0"/>
                  </a:rPr>
                  <a:t>choix est rattaché chaque bouton, hors contexte visuel</a:t>
                </a:r>
              </a:p>
            </p:txBody>
          </p:sp>
        </p:grpSp>
        <p:cxnSp>
          <p:nvCxnSpPr>
            <p:cNvPr id="9" name="Connecteur droit avec flèche 8"/>
            <p:cNvCxnSpPr>
              <a:endCxn id="6" idx="1"/>
            </p:cNvCxnSpPr>
            <p:nvPr/>
          </p:nvCxnSpPr>
          <p:spPr>
            <a:xfrm flipV="1">
              <a:off x="3131840" y="2215385"/>
              <a:ext cx="2520280" cy="7164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7" idx="1"/>
            </p:cNvCxnSpPr>
            <p:nvPr/>
          </p:nvCxnSpPr>
          <p:spPr>
            <a:xfrm flipV="1">
              <a:off x="4644008" y="2640111"/>
              <a:ext cx="1008113" cy="2916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12629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7"/>
            </p:par>
            <p:par>
              <p:cTn id="8"/>
            </p:par>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392488"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sz="1800" dirty="0">
                <a:solidFill>
                  <a:schemeClr val="bg2"/>
                </a:solidFill>
              </a:rPr>
              <a:t>07 - La pertinence des liens, des boutons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109193268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Pertinence des liens</a:t>
            </a:r>
          </a:p>
          <a:p>
            <a:endParaRPr lang="fr-FR" sz="2000" dirty="0"/>
          </a:p>
          <a:p>
            <a:endParaRPr lang="fr-FR" sz="2000" dirty="0"/>
          </a:p>
          <a:p>
            <a:pPr>
              <a:lnSpc>
                <a:spcPct val="100000"/>
              </a:lnSpc>
            </a:pPr>
            <a:r>
              <a:rPr lang="fr-FR" sz="1400" dirty="0">
                <a:solidFill>
                  <a:schemeClr val="tx1"/>
                </a:solidFill>
              </a:rPr>
              <a:t>Description : </a:t>
            </a:r>
          </a:p>
          <a:p>
            <a:pPr>
              <a:lnSpc>
                <a:spcPct val="100000"/>
              </a:lnSpc>
            </a:pPr>
            <a:endParaRPr lang="fr-FR" sz="1400" dirty="0">
              <a:solidFill>
                <a:schemeClr val="tx1"/>
              </a:solidFill>
            </a:endParaRPr>
          </a:p>
          <a:p>
            <a:r>
              <a:rPr lang="fr-FR" sz="1400" dirty="0">
                <a:solidFill>
                  <a:schemeClr val="tx1"/>
                </a:solidFill>
                <a:latin typeface="Arial" panose="020B0604020202020204" pitchFamily="34" charset="0"/>
                <a:cs typeface="Arial" panose="020B0604020202020204" pitchFamily="34" charset="0"/>
              </a:rPr>
              <a:t>Les intitulés des liens et des boutons doivent êtres compréhensibles hors de leur contexte.</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Le libellé d’un lien doit permettre d’identifier clairement son rôle ou sa destination, y compris hors du contexte de la page.</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Un lien déclenche l’ouverture d’une page</a:t>
            </a:r>
          </a:p>
          <a:p>
            <a:r>
              <a:rPr lang="fr-FR" sz="1400" dirty="0">
                <a:solidFill>
                  <a:schemeClr val="tx1"/>
                </a:solidFill>
                <a:latin typeface="Arial" panose="020B0604020202020204" pitchFamily="34" charset="0"/>
                <a:cs typeface="Arial" panose="020B0604020202020204" pitchFamily="34" charset="0"/>
              </a:rPr>
              <a:t>Un bouton déclenche une action sur la même page</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18926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715820" cy="4536281"/>
          </a:xfrm>
        </p:spPr>
        <p:txBody>
          <a:bodyPr/>
          <a:lstStyle/>
          <a:p>
            <a:r>
              <a:rPr lang="fr-FR" sz="2000" dirty="0"/>
              <a:t>Pertinence des liens – solution technique</a:t>
            </a:r>
          </a:p>
          <a:p>
            <a:endParaRPr lang="fr-FR" sz="2000" dirty="0"/>
          </a:p>
          <a:p>
            <a:r>
              <a:rPr lang="fr-FR" sz="1400" dirty="0">
                <a:solidFill>
                  <a:schemeClr val="tx1"/>
                </a:solidFill>
              </a:rPr>
              <a:t>Solution : </a:t>
            </a:r>
            <a:r>
              <a:rPr lang="fr-FR" sz="1400" dirty="0">
                <a:solidFill>
                  <a:schemeClr val="tx1"/>
                </a:solidFill>
                <a:latin typeface="Helvetica 55 Roman" panose="020B0604020202020204" pitchFamily="2" charset="0"/>
              </a:rPr>
              <a:t>Dans ce cas, ajouter un span en </a:t>
            </a:r>
            <a:r>
              <a:rPr lang="fr-FR" sz="1400" dirty="0">
                <a:solidFill>
                  <a:schemeClr val="tx1"/>
                </a:solidFill>
                <a:latin typeface="Helvetica 55 Roman" panose="020B0604020202020204" pitchFamily="2" charset="0"/>
                <a:hlinkClick r:id="rId5"/>
              </a:rPr>
              <a:t>masquage accessible</a:t>
            </a:r>
            <a:r>
              <a:rPr lang="fr-FR" sz="1400" dirty="0">
                <a:solidFill>
                  <a:schemeClr val="tx1"/>
                </a:solidFill>
                <a:latin typeface="Helvetica 55 Roman" panose="020B0604020202020204" pitchFamily="2" charset="0"/>
              </a:rPr>
              <a:t> pour compléter l'intitulé du lien.</a:t>
            </a:r>
            <a:br>
              <a:rPr lang="fr-FR" sz="1400" dirty="0">
                <a:solidFill>
                  <a:schemeClr val="tx1"/>
                </a:solidFill>
                <a:latin typeface="Helvetica 55 Roman" panose="020B0604020202020204" pitchFamily="2" charset="0"/>
              </a:rPr>
            </a:br>
            <a:r>
              <a:rPr lang="fr-FR" sz="1400" dirty="0">
                <a:solidFill>
                  <a:schemeClr val="tx1"/>
                </a:solidFill>
                <a:latin typeface="Helvetica 55 Roman" panose="020B0604020202020204" pitchFamily="2" charset="0"/>
              </a:rPr>
              <a:t>Celui-ci ne sera pas affiché à l'écran, mais sera vocalisé par les outils d'assistance.</a:t>
            </a:r>
            <a:endParaRPr lang="fr-FR" sz="2000" dirty="0">
              <a:solidFill>
                <a:schemeClr val="tx1"/>
              </a:solidFill>
              <a:latin typeface="Helvetica 55 Roman" panose="020B0604020202020204" pitchFamily="2" charset="0"/>
            </a:endParaRPr>
          </a:p>
          <a:p>
            <a:endParaRPr lang="fr-FR" sz="2000" dirty="0">
              <a:solidFill>
                <a:schemeClr val="tx1"/>
              </a:solidFill>
              <a:latin typeface="Helvetica 55 Roman" panose="020B0604020202020204" pitchFamily="2" charset="0"/>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grpSp>
        <p:nvGrpSpPr>
          <p:cNvPr id="4" name="Groupe 3"/>
          <p:cNvGrpSpPr/>
          <p:nvPr/>
        </p:nvGrpSpPr>
        <p:grpSpPr>
          <a:xfrm>
            <a:off x="5471592" y="1389201"/>
            <a:ext cx="3672408" cy="894951"/>
            <a:chOff x="5383138" y="1540557"/>
            <a:chExt cx="3672408" cy="894951"/>
          </a:xfrm>
        </p:grpSpPr>
        <p:sp>
          <p:nvSpPr>
            <p:cNvPr id="16" name="ZoneTexte 10"/>
            <p:cNvSpPr txBox="1">
              <a:spLocks noChangeArrowheads="1"/>
            </p:cNvSpPr>
            <p:nvPr/>
          </p:nvSpPr>
          <p:spPr bwMode="auto">
            <a:xfrm>
              <a:off x="5383138" y="1696844"/>
              <a:ext cx="367240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Aperçu lecteur d’écran :</a:t>
              </a: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r>
                <a:rPr lang="fr-FR" altLang="fr-FR" sz="1400" dirty="0">
                  <a:latin typeface="Helvetica 75 Bold" panose="020B0804020202020204" pitchFamily="34" charset="0"/>
                </a:rPr>
                <a:t> </a:t>
              </a:r>
            </a:p>
          </p:txBody>
        </p:sp>
        <p:pic>
          <p:nvPicPr>
            <p:cNvPr id="5" name="lien-valid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extLst>
                <a:ext uri="{28A0092B-C50C-407E-A947-70E740481C1C}">
                  <a14:useLocalDpi xmlns:a14="http://schemas.microsoft.com/office/drawing/2010/main" val="0"/>
                </a:ext>
              </a:extLst>
            </a:blip>
            <a:stretch>
              <a:fillRect/>
            </a:stretch>
          </p:blipFill>
          <p:spPr>
            <a:xfrm>
              <a:off x="7596336" y="1540557"/>
              <a:ext cx="609600" cy="609600"/>
            </a:xfrm>
            <a:prstGeom prst="rect">
              <a:avLst/>
            </a:prstGeom>
          </p:spPr>
        </p:pic>
      </p:grpSp>
      <p:pic>
        <p:nvPicPr>
          <p:cNvPr id="12" name="Imag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51232"/>
          <a:stretch/>
        </p:blipFill>
        <p:spPr bwMode="auto">
          <a:xfrm>
            <a:off x="212820" y="1540557"/>
            <a:ext cx="5170318" cy="14095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408" y="3050045"/>
            <a:ext cx="5163730" cy="160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Connecteur droit avec flèche 13"/>
          <p:cNvCxnSpPr/>
          <p:nvPr/>
        </p:nvCxnSpPr>
        <p:spPr>
          <a:xfrm>
            <a:off x="2739688" y="2834022"/>
            <a:ext cx="0" cy="5760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4893340" y="2853672"/>
            <a:ext cx="0" cy="13681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1" name="Groupe 20"/>
          <p:cNvGrpSpPr/>
          <p:nvPr/>
        </p:nvGrpSpPr>
        <p:grpSpPr>
          <a:xfrm>
            <a:off x="5580112" y="1947475"/>
            <a:ext cx="3384376" cy="1651764"/>
            <a:chOff x="5580112" y="1947475"/>
            <a:chExt cx="3384376" cy="1651764"/>
          </a:xfrm>
        </p:grpSpPr>
        <p:sp>
          <p:nvSpPr>
            <p:cNvPr id="6" name="Rectangle 5"/>
            <p:cNvSpPr/>
            <p:nvPr/>
          </p:nvSpPr>
          <p:spPr>
            <a:xfrm>
              <a:off x="5977158" y="1998801"/>
              <a:ext cx="2987330" cy="1600438"/>
            </a:xfrm>
            <a:prstGeom prst="rect">
              <a:avLst/>
            </a:prstGeom>
          </p:spPr>
          <p:txBody>
            <a:bodyPr wrap="square">
              <a:spAutoFit/>
            </a:bodyPr>
            <a:lstStyle/>
            <a:p>
              <a:r>
                <a:rPr lang="fr-FR" altLang="fr-FR" dirty="0">
                  <a:latin typeface="Helvetica 75 Bold" panose="020B0804020202020204" pitchFamily="34" charset="0"/>
                </a:rPr>
                <a:t>Résultat :</a:t>
              </a:r>
              <a:br>
                <a:rPr lang="fr-FR" altLang="fr-FR" dirty="0">
                  <a:latin typeface="Helvetica 75 Bold" panose="020B0804020202020204" pitchFamily="34" charset="0"/>
                </a:rPr>
              </a:br>
              <a:r>
                <a:rPr lang="fr-FR" altLang="fr-FR" dirty="0">
                  <a:latin typeface="Helvetica 55 Roman" panose="020B0604020202020204" pitchFamily="2" charset="0"/>
                </a:rPr>
                <a:t>la cible de chaque bouton</a:t>
              </a:r>
              <a:br>
                <a:rPr lang="fr-FR" altLang="fr-FR" dirty="0">
                  <a:latin typeface="Helvetica 55 Roman" panose="020B0604020202020204" pitchFamily="2" charset="0"/>
                </a:rPr>
              </a:br>
              <a:r>
                <a:rPr lang="fr-FR" altLang="fr-FR" dirty="0">
                  <a:latin typeface="Helvetica 55 Roman" panose="020B0604020202020204" pitchFamily="2" charset="0"/>
                </a:rPr>
                <a:t>est compréhensible hors contexte visuel. </a:t>
              </a:r>
              <a:br>
                <a:rPr lang="fr-FR" altLang="fr-FR" dirty="0">
                  <a:latin typeface="Helvetica 55 Roman" panose="020B0604020202020204" pitchFamily="2" charset="0"/>
                </a:rPr>
              </a:br>
              <a:r>
                <a:rPr lang="fr-FR" altLang="fr-FR" dirty="0">
                  <a:latin typeface="Helvetica 55 Roman" panose="020B0604020202020204" pitchFamily="2" charset="0"/>
                </a:rPr>
                <a:t>Les utilisateurs ont toutes les informations pour effectuer le bon choix.</a:t>
              </a:r>
            </a:p>
          </p:txBody>
        </p:sp>
        <p:grpSp>
          <p:nvGrpSpPr>
            <p:cNvPr id="20" name="Groupe 19"/>
            <p:cNvGrpSpPr/>
            <p:nvPr/>
          </p:nvGrpSpPr>
          <p:grpSpPr>
            <a:xfrm>
              <a:off x="5580112" y="1947475"/>
              <a:ext cx="345970" cy="325504"/>
              <a:chOff x="6715723" y="3405978"/>
              <a:chExt cx="345970" cy="325504"/>
            </a:xfrm>
          </p:grpSpPr>
          <p:sp>
            <p:nvSpPr>
              <p:cNvPr id="18" name="Shape 460"/>
              <p:cNvSpPr/>
              <p:nvPr/>
            </p:nvSpPr>
            <p:spPr>
              <a:xfrm>
                <a:off x="6715723" y="3529321"/>
                <a:ext cx="82411" cy="184763"/>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5875" cap="rnd" cmpd="sng">
                <a:solidFill>
                  <a:srgbClr val="00B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461"/>
              <p:cNvSpPr/>
              <p:nvPr/>
            </p:nvSpPr>
            <p:spPr>
              <a:xfrm>
                <a:off x="6804248" y="3405978"/>
                <a:ext cx="257445" cy="325504"/>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5875" cap="rnd" cmpd="sng">
                <a:solidFill>
                  <a:srgbClr val="00B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spTree>
    <p:extLst>
      <p:ext uri="{BB962C8B-B14F-4D97-AF65-F5344CB8AC3E}">
        <p14:creationId xmlns:p14="http://schemas.microsoft.com/office/powerpoint/2010/main" val="12640101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8</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554" y="658252"/>
            <a:ext cx="5869782" cy="3905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511992"/>
      </p:ext>
    </p:extLst>
  </p:cSld>
  <p:clrMapOvr>
    <a:masterClrMapping/>
  </p:clrMapOvr>
  <p:transition spd="med">
    <p:fade/>
  </p:transition>
  <p:timing>
    <p:tnLst>
      <p:par>
        <p:cTn id="1" dur="indefinite" restart="never" nodeType="tmRoot">
          <p:childTnLst>
            <p:par>
              <p:cTn id="2"/>
            </p:par>
            <p:par>
              <p:cTn id="3"/>
            </p:par>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2954655"/>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r>
              <a:rPr lang="fr-FR" sz="1800" dirty="0">
                <a:solidFill>
                  <a:schemeClr val="bg2"/>
                </a:solidFill>
              </a:rPr>
              <a:t>08 - La taille du texte et adaptation</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p:txBody>
      </p:sp>
    </p:spTree>
    <p:extLst>
      <p:ext uri="{BB962C8B-B14F-4D97-AF65-F5344CB8AC3E}">
        <p14:creationId xmlns:p14="http://schemas.microsoft.com/office/powerpoint/2010/main" val="109193268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1</a:t>
            </a:r>
          </a:p>
        </p:txBody>
      </p:sp>
      <p:sp>
        <p:nvSpPr>
          <p:cNvPr id="2" name="Espace réservé du contenu 1"/>
          <p:cNvSpPr>
            <a:spLocks noGrp="1"/>
          </p:cNvSpPr>
          <p:nvPr>
            <p:ph idx="1"/>
          </p:nvPr>
        </p:nvSpPr>
        <p:spPr/>
        <p:txBody>
          <a:bodyPr/>
          <a:lstStyle/>
          <a:p>
            <a:endParaRPr lang="fr-FR" sz="2000" dirty="0"/>
          </a:p>
          <a:p>
            <a:pPr eaLnBrk="0" hangingPunct="0">
              <a:spcBef>
                <a:spcPct val="50000"/>
              </a:spcBef>
              <a:defRPr/>
            </a:pPr>
            <a:br>
              <a:rPr lang="fr-FR" sz="1400" dirty="0">
                <a:solidFill>
                  <a:schemeClr val="tx1"/>
                </a:solidFill>
                <a:cs typeface="Times New Roman" pitchFamily="18" charset="0"/>
              </a:rPr>
            </a:br>
            <a:endParaRPr lang="fr-FR" sz="1400" dirty="0">
              <a:solidFill>
                <a:schemeClr val="tx1"/>
              </a:solidFill>
              <a:cs typeface="Times New Roman" pitchFamily="18" charset="0"/>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959" y="1203598"/>
            <a:ext cx="1784137" cy="281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a:off x="1391495" y="987574"/>
            <a:ext cx="1840568" cy="307777"/>
          </a:xfrm>
          <a:prstGeom prst="rect">
            <a:avLst/>
          </a:prstGeom>
          <a:noFill/>
        </p:spPr>
        <p:txBody>
          <a:bodyPr wrap="none" rtlCol="0">
            <a:spAutoFit/>
          </a:bodyPr>
          <a:lstStyle/>
          <a:p>
            <a:r>
              <a:rPr lang="fr-FR" dirty="0"/>
              <a:t>Exemple non valide</a:t>
            </a:r>
          </a:p>
        </p:txBody>
      </p:sp>
    </p:spTree>
    <p:extLst>
      <p:ext uri="{BB962C8B-B14F-4D97-AF65-F5344CB8AC3E}">
        <p14:creationId xmlns:p14="http://schemas.microsoft.com/office/powerpoint/2010/main" val="3338560601"/>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Permettre le grossissement des textes</a:t>
            </a:r>
          </a:p>
          <a:p>
            <a:endParaRPr lang="fr-FR" sz="2000" dirty="0"/>
          </a:p>
          <a:p>
            <a:endParaRPr lang="fr-FR" sz="2000" dirty="0"/>
          </a:p>
          <a:p>
            <a:pPr>
              <a:lnSpc>
                <a:spcPct val="100000"/>
              </a:lnSpc>
            </a:pPr>
            <a:r>
              <a:rPr lang="fr-FR" sz="1400" dirty="0">
                <a:solidFill>
                  <a:schemeClr val="tx1"/>
                </a:solidFill>
              </a:rPr>
              <a:t>Description : </a:t>
            </a:r>
          </a:p>
          <a:p>
            <a:r>
              <a:rPr lang="fr-FR" sz="1400" dirty="0">
                <a:solidFill>
                  <a:schemeClr val="tx1"/>
                </a:solidFill>
                <a:latin typeface="Arial" panose="020B0604020202020204" pitchFamily="34" charset="0"/>
                <a:cs typeface="Arial" panose="020B0604020202020204" pitchFamily="34" charset="0"/>
              </a:rPr>
              <a:t>Le document doit rester lisible, sans perte d’information ou de fonctionnalité avec </a:t>
            </a:r>
            <a:r>
              <a:rPr lang="fr-FR" sz="1400" b="1" dirty="0">
                <a:solidFill>
                  <a:schemeClr val="tx1"/>
                </a:solidFill>
                <a:latin typeface="Arial" panose="020B0604020202020204" pitchFamily="34" charset="0"/>
                <a:cs typeface="Arial" panose="020B0604020202020204" pitchFamily="34" charset="0"/>
              </a:rPr>
              <a:t>un zoom du texte</a:t>
            </a:r>
            <a:r>
              <a:rPr lang="fr-FR" sz="1400" dirty="0">
                <a:solidFill>
                  <a:schemeClr val="tx1"/>
                </a:solidFill>
                <a:latin typeface="Arial" panose="020B0604020202020204" pitchFamily="34" charset="0"/>
                <a:cs typeface="Arial" panose="020B0604020202020204" pitchFamily="34" charset="0"/>
              </a:rPr>
              <a:t> à 200%.</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Il faut également s'assurer de faire du contenu web adaptatif (responsive web design) donc prévoir les différents affichages selon des largeurs type d'écran (points de rupture) en amont du développement.</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Par ailleurs, certains choix de design peuvent ou non faciliter la mise en place de ce critère lors du développement, il est donc important d’y réfléchir dès le départ.</a:t>
            </a:r>
          </a:p>
          <a:p>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 et les seniors.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Pendant la conception et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80734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exemples</a:t>
            </a:r>
          </a:p>
          <a:p>
            <a:endParaRPr lang="fr-FR" sz="1400" dirty="0">
              <a:solidFill>
                <a:schemeClr val="tx1"/>
              </a:solidFill>
              <a:latin typeface="Arial" panose="020B0604020202020204" pitchFamily="34" charset="0"/>
              <a:cs typeface="Arial" panose="020B0604020202020204" pitchFamily="34" charset="0"/>
            </a:endParaRPr>
          </a:p>
          <a:p>
            <a:endParaRPr lang="fr-FR" sz="2000" dirty="0"/>
          </a:p>
          <a:p>
            <a:endParaRPr lang="fr-FR" sz="1400" dirty="0">
              <a:solidFill>
                <a:schemeClr val="tx1"/>
              </a:solidFill>
            </a:endParaRPr>
          </a:p>
          <a:p>
            <a:r>
              <a:rPr lang="fr-FR" sz="1400" dirty="0">
                <a:solidFill>
                  <a:schemeClr val="tx1"/>
                </a:solidFill>
              </a:rPr>
              <a:t>Exemple, taille du texte : 100%</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73" y="1479772"/>
            <a:ext cx="5328592" cy="253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24746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exemples</a:t>
            </a:r>
          </a:p>
          <a:p>
            <a:endParaRPr lang="fr-FR" sz="1400" dirty="0">
              <a:solidFill>
                <a:schemeClr val="tx1"/>
              </a:solidFill>
              <a:latin typeface="Arial" panose="020B0604020202020204" pitchFamily="34" charset="0"/>
              <a:cs typeface="Arial" panose="020B0604020202020204" pitchFamily="34" charset="0"/>
            </a:endParaRPr>
          </a:p>
          <a:p>
            <a:endParaRPr lang="fr-FR" sz="2000" dirty="0"/>
          </a:p>
          <a:p>
            <a:endParaRPr lang="fr-FR" sz="1400" dirty="0">
              <a:solidFill>
                <a:schemeClr val="tx1"/>
              </a:solidFill>
            </a:endParaRPr>
          </a:p>
          <a:p>
            <a:r>
              <a:rPr lang="fr-FR" sz="1400" dirty="0">
                <a:solidFill>
                  <a:schemeClr val="tx1"/>
                </a:solidFill>
              </a:rPr>
              <a:t>Exemple, taille du texte : 200%</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79772"/>
            <a:ext cx="5330972" cy="252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2207753"/>
            <a:ext cx="366618" cy="293294"/>
          </a:xfrm>
          <a:prstGeom prst="rect">
            <a:avLst/>
          </a:prstGeom>
        </p:spPr>
      </p:pic>
      <p:sp>
        <p:nvSpPr>
          <p:cNvPr id="6" name="ZoneTexte 10"/>
          <p:cNvSpPr txBox="1">
            <a:spLocks noChangeArrowheads="1"/>
          </p:cNvSpPr>
          <p:nvPr/>
        </p:nvSpPr>
        <p:spPr bwMode="auto">
          <a:xfrm>
            <a:off x="6372200" y="2211710"/>
            <a:ext cx="3384376"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b="1" dirty="0">
                <a:latin typeface="Helvetica 55 Roman" panose="020B0604020202020204" pitchFamily="2" charset="0"/>
              </a:rPr>
              <a:t>Résultats :</a:t>
            </a:r>
          </a:p>
          <a:p>
            <a:pPr marL="171450" indent="-171450" eaLnBrk="1" hangingPunct="1">
              <a:spcAft>
                <a:spcPct val="0"/>
              </a:spcAft>
              <a:buClrTx/>
              <a:buSzTx/>
              <a:buFont typeface="Arial" panose="020B0604020202020204" pitchFamily="34" charset="0"/>
              <a:buChar char="•"/>
            </a:pPr>
            <a:r>
              <a:rPr lang="fr-FR" altLang="fr-FR" sz="1200" dirty="0">
                <a:latin typeface="Helvetica 55 Roman" panose="020B0604020202020204" pitchFamily="2" charset="0"/>
              </a:rPr>
              <a:t>Textes tronqués</a:t>
            </a:r>
          </a:p>
          <a:p>
            <a:pPr marL="171450" indent="-171450" eaLnBrk="1" hangingPunct="1">
              <a:spcAft>
                <a:spcPct val="0"/>
              </a:spcAft>
              <a:buClrTx/>
              <a:buSzTx/>
              <a:buFont typeface="Arial" panose="020B0604020202020204" pitchFamily="34" charset="0"/>
              <a:buChar char="•"/>
            </a:pPr>
            <a:r>
              <a:rPr lang="fr-FR" altLang="fr-FR" sz="1200" dirty="0">
                <a:latin typeface="Helvetica 55 Roman" panose="020B0604020202020204" pitchFamily="2" charset="0"/>
              </a:rPr>
              <a:t>Perte d’informations </a:t>
            </a:r>
          </a:p>
          <a:p>
            <a:pPr eaLnBrk="1" hangingPunct="1">
              <a:spcAft>
                <a:spcPct val="0"/>
              </a:spcAft>
              <a:buClrTx/>
              <a:buSzTx/>
              <a:buNone/>
            </a:pPr>
            <a:r>
              <a:rPr lang="fr-FR" altLang="fr-FR" sz="1200" dirty="0">
                <a:latin typeface="Helvetica 55 Roman" panose="020B0604020202020204" pitchFamily="2" charset="0"/>
              </a:rPr>
              <a:t>    (disparition de boutons).</a:t>
            </a:r>
            <a:br>
              <a:rPr lang="fr-FR" altLang="fr-FR" sz="1200" dirty="0">
                <a:latin typeface="Helvetica 55 Roman" panose="020B0604020202020204" pitchFamily="2" charset="0"/>
              </a:rPr>
            </a:br>
            <a:endParaRPr lang="fr-FR" altLang="fr-FR" sz="1200" dirty="0">
              <a:latin typeface="Helvetica 75 Bold" panose="020B0804020202020204" pitchFamily="34" charset="0"/>
            </a:endParaRPr>
          </a:p>
        </p:txBody>
      </p:sp>
    </p:spTree>
    <p:extLst>
      <p:ext uri="{BB962C8B-B14F-4D97-AF65-F5344CB8AC3E}">
        <p14:creationId xmlns:p14="http://schemas.microsoft.com/office/powerpoint/2010/main" val="33165677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solution technique</a:t>
            </a:r>
          </a:p>
          <a:p>
            <a:endParaRPr lang="fr-FR" sz="1400" b="1" dirty="0">
              <a:solidFill>
                <a:schemeClr val="tx1"/>
              </a:solidFill>
              <a:latin typeface="Arial" panose="020B0604020202020204" pitchFamily="34" charset="0"/>
              <a:cs typeface="Arial" panose="020B0604020202020204" pitchFamily="34" charset="0"/>
            </a:endParaRPr>
          </a:p>
          <a:p>
            <a:r>
              <a:rPr lang="fr-FR" sz="1400" b="1" dirty="0">
                <a:solidFill>
                  <a:schemeClr val="tx1"/>
                </a:solidFill>
                <a:latin typeface="Arial" panose="020B0604020202020204" pitchFamily="34" charset="0"/>
                <a:cs typeface="Arial" panose="020B0604020202020204" pitchFamily="34" charset="0"/>
              </a:rPr>
              <a:t>Solution: </a:t>
            </a:r>
            <a:r>
              <a:rPr lang="fr-FR" sz="1400" dirty="0">
                <a:solidFill>
                  <a:schemeClr val="tx1"/>
                </a:solidFill>
                <a:latin typeface="Helvetica 55 Roman" panose="020B0604020202020204" pitchFamily="2" charset="0"/>
                <a:cs typeface="Arial" panose="020B0604020202020204" pitchFamily="34" charset="0"/>
              </a:rPr>
              <a:t>utiliser des </a:t>
            </a:r>
            <a:r>
              <a:rPr lang="fr-FR" sz="1400" dirty="0">
                <a:solidFill>
                  <a:schemeClr val="tx1"/>
                </a:solidFill>
                <a:latin typeface="Helvetica 55 Roman" panose="020B0604020202020204" pitchFamily="2" charset="0"/>
              </a:rPr>
              <a:t>unités relatives telles que %, em ou rem, pour le texte et les conteneurs</a:t>
            </a:r>
          </a:p>
          <a:p>
            <a:endParaRPr lang="fr-FR" sz="2000" dirty="0"/>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904" t="7923" r="2654" b="4033"/>
          <a:stretch/>
        </p:blipFill>
        <p:spPr bwMode="auto">
          <a:xfrm>
            <a:off x="323527" y="1507793"/>
            <a:ext cx="2389561" cy="29251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5" name="Groupe 4"/>
          <p:cNvGrpSpPr/>
          <p:nvPr/>
        </p:nvGrpSpPr>
        <p:grpSpPr>
          <a:xfrm>
            <a:off x="2843808" y="1507793"/>
            <a:ext cx="5688632" cy="2925132"/>
            <a:chOff x="2555776" y="1507793"/>
            <a:chExt cx="5688632" cy="2925132"/>
          </a:xfrm>
        </p:grpSpPr>
        <p:sp>
          <p:nvSpPr>
            <p:cNvPr id="7" name="ZoneTexte 10"/>
            <p:cNvSpPr txBox="1">
              <a:spLocks noChangeArrowheads="1"/>
            </p:cNvSpPr>
            <p:nvPr/>
          </p:nvSpPr>
          <p:spPr bwMode="auto">
            <a:xfrm>
              <a:off x="2555776" y="1507793"/>
              <a:ext cx="5688632"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Exemple : </a:t>
              </a:r>
              <a:r>
                <a:rPr lang="fr-FR" altLang="fr-FR" sz="1400" dirty="0">
                  <a:latin typeface="Helvetica 55 Roman" panose="020B0604020202020204" pitchFamily="2" charset="0"/>
                </a:rPr>
                <a:t>gestion de la hauteur des conteneurs </a:t>
              </a:r>
              <a:br>
                <a:rPr lang="fr-FR" altLang="fr-FR" sz="1400" dirty="0">
                  <a:latin typeface="Helvetica 55 Roman" panose="020B0604020202020204" pitchFamily="2" charset="0"/>
                </a:rPr>
              </a:br>
              <a:endParaRPr lang="fr-FR" altLang="fr-FR" sz="1400" dirty="0">
                <a:latin typeface="Helvetica 55 Roman" panose="020B0604020202020204" pitchFamily="2" charset="0"/>
              </a:endParaRPr>
            </a:p>
            <a:p>
              <a:pPr eaLnBrk="1" hangingPunct="1">
                <a:spcAft>
                  <a:spcPct val="0"/>
                </a:spcAft>
                <a:buClrTx/>
                <a:buSzTx/>
                <a:buFontTx/>
                <a:buNone/>
              </a:pPr>
              <a:r>
                <a:rPr lang="fr-FR" altLang="fr-FR" sz="1400" dirty="0">
                  <a:latin typeface="Helvetica 55 Roman" panose="020B0604020202020204" pitchFamily="2" charset="0"/>
                </a:rPr>
                <a:t>Remplacer : </a:t>
              </a:r>
            </a:p>
            <a:p>
              <a:pPr eaLnBrk="1" hangingPunct="1">
                <a:spcAft>
                  <a:spcPct val="0"/>
                </a:spcAft>
                <a:buClrTx/>
                <a:buSzTx/>
                <a:buFontTx/>
                <a:buNone/>
              </a:pPr>
              <a:endParaRPr lang="fr-FR" altLang="fr-FR" sz="1400" dirty="0">
                <a:latin typeface="Helvetica 55 Roman" panose="020B0604020202020204" pitchFamily="2" charset="0"/>
              </a:endParaRPr>
            </a:p>
            <a:p>
              <a:pPr eaLnBrk="1" hangingPunct="1">
                <a:spcAft>
                  <a:spcPct val="0"/>
                </a:spcAft>
                <a:buClrTx/>
                <a:buSzTx/>
                <a:buFontTx/>
                <a:buNone/>
              </a:pPr>
              <a:endParaRPr lang="fr-FR" altLang="fr-FR" sz="1400" dirty="0">
                <a:latin typeface="Helvetica 55 Roman" panose="020B0604020202020204" pitchFamily="2" charset="0"/>
              </a:endParaRPr>
            </a:p>
            <a:p>
              <a:pPr eaLnBrk="1" hangingPunct="1">
                <a:spcAft>
                  <a:spcPct val="0"/>
                </a:spcAft>
                <a:buClrTx/>
                <a:buSzTx/>
                <a:buFontTx/>
                <a:buNone/>
              </a:pPr>
              <a:endParaRPr lang="fr-FR" altLang="fr-FR" sz="1400" dirty="0">
                <a:latin typeface="Helvetica 55 Roman" panose="020B0604020202020204" pitchFamily="2" charset="0"/>
              </a:endParaRPr>
            </a:p>
            <a:p>
              <a:pPr eaLnBrk="1" hangingPunct="1">
                <a:spcAft>
                  <a:spcPct val="0"/>
                </a:spcAft>
                <a:buClrTx/>
                <a:buSzTx/>
                <a:buFontTx/>
                <a:buNone/>
              </a:pPr>
              <a:r>
                <a:rPr lang="fr-FR" altLang="fr-FR" sz="1400" dirty="0">
                  <a:latin typeface="Helvetica 55 Roman" panose="020B0604020202020204" pitchFamily="2" charset="0"/>
                </a:rPr>
                <a:t>Par : </a:t>
              </a: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r>
                <a:rPr lang="fr-FR" altLang="fr-FR" sz="1400" dirty="0">
                  <a:latin typeface="Helvetica 75 Bold" panose="020B0804020202020204" pitchFamily="34" charset="0"/>
                </a:rPr>
                <a:t>Autre solution : </a:t>
              </a:r>
              <a:r>
                <a:rPr lang="fr-FR" sz="1400" dirty="0"/>
                <a:t>préserver les pixels, mais préciser qu'il s'agit d'une hauteur minimale :</a:t>
              </a:r>
            </a:p>
            <a:p>
              <a:pPr eaLnBrk="1" hangingPunct="1">
                <a:spcAft>
                  <a:spcPct val="0"/>
                </a:spcAft>
                <a:buClrTx/>
                <a:buSzTx/>
                <a:buFontTx/>
                <a:buNone/>
              </a:pPr>
              <a:endParaRPr lang="fr-FR" altLang="fr-FR" sz="1400" dirty="0">
                <a:latin typeface="Helvetica 75 Bold" panose="020B0804020202020204" pitchFamily="34" charset="0"/>
              </a:endParaRPr>
            </a:p>
          </p:txBody>
        </p:sp>
        <p:sp>
          <p:nvSpPr>
            <p:cNvPr id="11" name="ZoneTexte 10"/>
            <p:cNvSpPr txBox="1"/>
            <p:nvPr/>
          </p:nvSpPr>
          <p:spPr>
            <a:xfrm>
              <a:off x="2627784" y="2246457"/>
              <a:ext cx="1459054"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height : 450px;</a:t>
              </a:r>
            </a:p>
          </p:txBody>
        </p:sp>
        <p:sp>
          <p:nvSpPr>
            <p:cNvPr id="12" name="ZoneTexte 11"/>
            <p:cNvSpPr txBox="1"/>
            <p:nvPr/>
          </p:nvSpPr>
          <p:spPr>
            <a:xfrm>
              <a:off x="2659807" y="3086839"/>
              <a:ext cx="1459054"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height : 45rem;</a:t>
              </a:r>
            </a:p>
          </p:txBody>
        </p:sp>
        <p:sp>
          <p:nvSpPr>
            <p:cNvPr id="13" name="ZoneTexte 12"/>
            <p:cNvSpPr txBox="1"/>
            <p:nvPr/>
          </p:nvSpPr>
          <p:spPr>
            <a:xfrm>
              <a:off x="2627784" y="4155926"/>
              <a:ext cx="1798890"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min-height : 450px;</a:t>
              </a:r>
            </a:p>
          </p:txBody>
        </p:sp>
      </p:grpSp>
    </p:spTree>
    <p:extLst>
      <p:ext uri="{BB962C8B-B14F-4D97-AF65-F5344CB8AC3E}">
        <p14:creationId xmlns:p14="http://schemas.microsoft.com/office/powerpoint/2010/main" val="4034222292"/>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solution technique</a:t>
            </a:r>
          </a:p>
          <a:p>
            <a:endParaRPr lang="fr-FR" sz="1400" b="1" dirty="0">
              <a:solidFill>
                <a:schemeClr val="tx1"/>
              </a:solidFill>
              <a:latin typeface="Arial" panose="020B0604020202020204" pitchFamily="34" charset="0"/>
              <a:cs typeface="Arial" panose="020B0604020202020204" pitchFamily="34" charset="0"/>
            </a:endParaRPr>
          </a:p>
          <a:p>
            <a:endParaRPr lang="fr-FR" sz="2000" dirty="0"/>
          </a:p>
        </p:txBody>
      </p:sp>
      <p:pic>
        <p:nvPicPr>
          <p:cNvPr id="9" name="Image 8"/>
          <p:cNvPicPr/>
          <p:nvPr/>
        </p:nvPicPr>
        <p:blipFill>
          <a:blip r:embed="rId2"/>
          <a:stretch>
            <a:fillRect/>
          </a:stretch>
        </p:blipFill>
        <p:spPr>
          <a:xfrm>
            <a:off x="323528" y="915566"/>
            <a:ext cx="5759450" cy="720090"/>
          </a:xfrm>
          <a:prstGeom prst="rect">
            <a:avLst/>
          </a:prstGeom>
          <a:ln>
            <a:solidFill>
              <a:schemeClr val="accent1"/>
            </a:solidFill>
          </a:ln>
        </p:spPr>
      </p:pic>
      <p:pic>
        <p:nvPicPr>
          <p:cNvPr id="10" name="Image 9"/>
          <p:cNvPicPr/>
          <p:nvPr/>
        </p:nvPicPr>
        <p:blipFill>
          <a:blip r:embed="rId3"/>
          <a:stretch>
            <a:fillRect/>
          </a:stretch>
        </p:blipFill>
        <p:spPr>
          <a:xfrm>
            <a:off x="6625219" y="915566"/>
            <a:ext cx="1677670" cy="1847215"/>
          </a:xfrm>
          <a:prstGeom prst="rect">
            <a:avLst/>
          </a:prstGeom>
          <a:ln>
            <a:solidFill>
              <a:schemeClr val="accent1"/>
            </a:solidFill>
          </a:ln>
        </p:spPr>
      </p:pic>
      <p:pic>
        <p:nvPicPr>
          <p:cNvPr id="14" name="Image 13"/>
          <p:cNvPicPr/>
          <p:nvPr/>
        </p:nvPicPr>
        <p:blipFill>
          <a:blip r:embed="rId4"/>
          <a:stretch>
            <a:fillRect/>
          </a:stretch>
        </p:blipFill>
        <p:spPr>
          <a:xfrm>
            <a:off x="302275" y="1860657"/>
            <a:ext cx="5759450" cy="2440940"/>
          </a:xfrm>
          <a:prstGeom prst="rect">
            <a:avLst/>
          </a:prstGeom>
          <a:ln>
            <a:solidFill>
              <a:schemeClr val="accent1"/>
            </a:solidFill>
          </a:ln>
        </p:spPr>
      </p:pic>
    </p:spTree>
    <p:extLst>
      <p:ext uri="{BB962C8B-B14F-4D97-AF65-F5344CB8AC3E}">
        <p14:creationId xmlns:p14="http://schemas.microsoft.com/office/powerpoint/2010/main" val="3772679940"/>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solidFill>
                  <a:schemeClr val="bg1"/>
                </a:solidFill>
              </a:rPr>
              <a:t>Exemple 9</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844" y="1491630"/>
            <a:ext cx="3198324" cy="21173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Lst>
        </p:spPr>
      </p:pic>
      <p:cxnSp>
        <p:nvCxnSpPr>
          <p:cNvPr id="5" name="Connecteur droit avec flèche 4"/>
          <p:cNvCxnSpPr/>
          <p:nvPr/>
        </p:nvCxnSpPr>
        <p:spPr>
          <a:xfrm flipH="1">
            <a:off x="4283968" y="2735511"/>
            <a:ext cx="1944216" cy="2719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0"/>
          <p:cNvSpPr txBox="1">
            <a:spLocks noChangeArrowheads="1"/>
          </p:cNvSpPr>
          <p:nvPr/>
        </p:nvSpPr>
        <p:spPr bwMode="auto">
          <a:xfrm>
            <a:off x="6228184" y="2550329"/>
            <a:ext cx="26642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solidFill>
                  <a:schemeClr val="bg1"/>
                </a:solidFill>
                <a:latin typeface="Helvetica 75" panose="020B0804020202020204" pitchFamily="34" charset="0"/>
              </a:rPr>
              <a:t>Contraste insuffisant, le texte gris n’est pas suffisamment visible.</a:t>
            </a:r>
          </a:p>
        </p:txBody>
      </p:sp>
    </p:spTree>
    <p:extLst>
      <p:ext uri="{BB962C8B-B14F-4D97-AF65-F5344CB8AC3E}">
        <p14:creationId xmlns:p14="http://schemas.microsoft.com/office/powerpoint/2010/main" val="10822233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231654"/>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pPr lvl="0"/>
            <a:r>
              <a:rPr lang="fr-FR" sz="1800" dirty="0">
                <a:solidFill>
                  <a:schemeClr val="bg2"/>
                </a:solidFill>
              </a:rPr>
              <a:t>09 - Le contraste des couleurs</a:t>
            </a:r>
          </a:p>
          <a:p>
            <a:pPr lvl="0"/>
            <a:endParaRPr lang="fr-FR" dirty="0">
              <a:solidFill>
                <a:schemeClr val="bg2"/>
              </a:solidFill>
            </a:endParaRP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1091932680"/>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Assurer un niveau de contraste suffisant</a:t>
            </a:r>
          </a:p>
          <a:p>
            <a:endParaRPr lang="fr-FR" sz="1400" dirty="0"/>
          </a:p>
          <a:p>
            <a:endParaRPr lang="fr-FR" sz="1400" dirty="0">
              <a:solidFill>
                <a:schemeClr val="tx1"/>
              </a:solidFill>
            </a:endParaRPr>
          </a:p>
          <a:p>
            <a:pPr>
              <a:lnSpc>
                <a:spcPct val="100000"/>
              </a:lnSpc>
            </a:pPr>
            <a:r>
              <a:rPr lang="fr-FR" sz="1400" dirty="0">
                <a:solidFill>
                  <a:schemeClr val="tx1"/>
                </a:solidFill>
              </a:rPr>
              <a:t>Description :</a:t>
            </a:r>
          </a:p>
          <a:p>
            <a:pPr>
              <a:lnSpc>
                <a:spcPct val="100000"/>
              </a:lnSpc>
            </a:pPr>
            <a:r>
              <a:rPr lang="fr-FR" sz="1400" dirty="0">
                <a:solidFill>
                  <a:schemeClr val="tx1"/>
                </a:solidFill>
                <a:latin typeface="Arial" panose="020B0604020202020204" pitchFamily="34" charset="0"/>
                <a:cs typeface="Arial" panose="020B0604020202020204" pitchFamily="34" charset="0"/>
              </a:rPr>
              <a:t>Le contraste entre la couleur du fond et celle du texte doit être :</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 web </a:t>
            </a:r>
            <a:r>
              <a:rPr lang="fr-FR" sz="1400" dirty="0">
                <a:solidFill>
                  <a:schemeClr val="tx1"/>
                </a:solidFill>
                <a:latin typeface="Arial" panose="020B0604020202020204" pitchFamily="34" charset="0"/>
                <a:cs typeface="Arial" panose="020B0604020202020204" pitchFamily="34" charset="0"/>
              </a:rPr>
              <a:t>de 4.5:1 minimum (niveau AA).</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les mobiles </a:t>
            </a:r>
            <a:r>
              <a:rPr lang="fr-FR" sz="1400" dirty="0">
                <a:solidFill>
                  <a:schemeClr val="tx1"/>
                </a:solidFill>
                <a:latin typeface="Arial" panose="020B0604020202020204" pitchFamily="34" charset="0"/>
                <a:cs typeface="Arial" panose="020B0604020202020204" pitchFamily="34" charset="0"/>
              </a:rPr>
              <a:t>de 7:1 minimum (niveau AAA).</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latin typeface="Arial" panose="020B0604020202020204" pitchFamily="34" charset="0"/>
                <a:cs typeface="Arial" panose="020B0604020202020204" pitchFamily="34" charset="0"/>
              </a:rPr>
              <a:t>Pour les textes de grande taille (24px ou 150% de la taille de la police par défaut, ou, 19px ou 120% si le texte est en gras):</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 web </a:t>
            </a:r>
            <a:r>
              <a:rPr lang="fr-FR" sz="1400" dirty="0">
                <a:solidFill>
                  <a:schemeClr val="tx1"/>
                </a:solidFill>
                <a:latin typeface="Arial" panose="020B0604020202020204" pitchFamily="34" charset="0"/>
                <a:cs typeface="Arial" panose="020B0604020202020204" pitchFamily="34" charset="0"/>
              </a:rPr>
              <a:t>de 3:1 minimum (niveau A).</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les mobiles </a:t>
            </a:r>
            <a:r>
              <a:rPr lang="fr-FR" sz="1400" dirty="0">
                <a:solidFill>
                  <a:schemeClr val="tx1"/>
                </a:solidFill>
                <a:latin typeface="Arial" panose="020B0604020202020204" pitchFamily="34" charset="0"/>
                <a:cs typeface="Arial" panose="020B0604020202020204" pitchFamily="34" charset="0"/>
              </a:rPr>
              <a:t>de 4,5:1 minimum (niveau AA).</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en particulier les personnes malvoyantes, les seniors et les utilisateurs mobiles.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lnSpc>
                <a:spcPct val="100000"/>
              </a:lnSpc>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endParaRPr>
          </a:p>
          <a:p>
            <a:pPr marL="285750" indent="-285750">
              <a:lnSpc>
                <a:spcPct val="100000"/>
              </a:lnSpc>
              <a:buFont typeface="Arial" panose="020B0604020202020204" pitchFamily="34" charset="0"/>
              <a:buChar char="•"/>
            </a:pPr>
            <a:endParaRPr lang="fr-FR" sz="1400" dirty="0">
              <a:solidFill>
                <a:schemeClr val="tx1"/>
              </a:solidFill>
            </a:endParaRPr>
          </a:p>
          <a:p>
            <a:pPr>
              <a:lnSpc>
                <a:spcPct val="100000"/>
              </a:lnSpc>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Tree>
    <p:extLst>
      <p:ext uri="{BB962C8B-B14F-4D97-AF65-F5344CB8AC3E}">
        <p14:creationId xmlns:p14="http://schemas.microsoft.com/office/powerpoint/2010/main" val="342680584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7" y="339725"/>
            <a:ext cx="5312394" cy="4130675"/>
          </a:xfrm>
        </p:spPr>
        <p:txBody>
          <a:bodyPr/>
          <a:lstStyle/>
          <a:p>
            <a:r>
              <a:rPr lang="fr-FR" sz="2000" dirty="0"/>
              <a:t>Assurer un niveau de contraste suffisant</a:t>
            </a:r>
          </a:p>
          <a:p>
            <a:endParaRPr lang="fr-FR" sz="1400" dirty="0"/>
          </a:p>
          <a:p>
            <a:endParaRPr lang="fr-FR" sz="1400" dirty="0">
              <a:solidFill>
                <a:schemeClr val="tx1"/>
              </a:solidFill>
            </a:endParaRPr>
          </a:p>
          <a:p>
            <a:r>
              <a:rPr lang="fr-FR" sz="1400" dirty="0">
                <a:solidFill>
                  <a:schemeClr val="tx1"/>
                </a:solidFill>
              </a:rPr>
              <a:t>Le niveau de contraste des couleurs peut être mesuré à l’aide de l’outil :</a:t>
            </a:r>
          </a:p>
          <a:p>
            <a:endParaRPr lang="fr-FR" sz="1400" dirty="0">
              <a:solidFill>
                <a:schemeClr val="tx1"/>
              </a:solidFill>
            </a:endParaRPr>
          </a:p>
          <a:p>
            <a:endParaRPr lang="fr-FR" sz="1400" dirty="0">
              <a:solidFill>
                <a:schemeClr val="tx1"/>
              </a:solidFill>
            </a:endParaRPr>
          </a:p>
          <a:p>
            <a:r>
              <a:rPr lang="fr-FR" sz="1400" dirty="0">
                <a:solidFill>
                  <a:schemeClr val="tx1"/>
                </a:solidFill>
              </a:rPr>
              <a:t>Colour constrast analyser</a:t>
            </a:r>
          </a:p>
          <a:p>
            <a:r>
              <a:rPr lang="fr-FR" sz="1400" dirty="0">
                <a:latin typeface="Arial" panose="020B0604020202020204" pitchFamily="34" charset="0"/>
                <a:cs typeface="Arial" panose="020B0604020202020204" pitchFamily="34" charset="0"/>
                <a:hlinkClick r:id="rId2"/>
              </a:rPr>
              <a:t>https://www.paciellogroup.com/resources/contrastanalyser/</a:t>
            </a:r>
            <a:endParaRPr lang="fr-FR" sz="1400" dirty="0">
              <a:latin typeface="Arial" panose="020B0604020202020204" pitchFamily="34" charset="0"/>
              <a:cs typeface="Arial" panose="020B0604020202020204" pitchFamily="34" charset="0"/>
            </a:endParaRPr>
          </a:p>
          <a:p>
            <a:endParaRPr lang="fr-FR" sz="1400" dirty="0">
              <a:latin typeface="Arial" panose="020B0604020202020204" pitchFamily="34" charset="0"/>
              <a:cs typeface="Arial" panose="020B0604020202020204" pitchFamily="34" charset="0"/>
            </a:endParaRPr>
          </a:p>
          <a:p>
            <a:endParaRPr lang="fr-FR" sz="1400" dirty="0">
              <a:latin typeface="Arial" panose="020B0604020202020204" pitchFamily="34" charset="0"/>
              <a:cs typeface="Arial" panose="020B0604020202020204" pitchFamily="34" charset="0"/>
            </a:endParaRPr>
          </a:p>
          <a:p>
            <a:endParaRPr lang="fr-FR" sz="1400" dirty="0">
              <a:solidFill>
                <a:schemeClr val="tx1"/>
              </a:solidFill>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7614"/>
            <a:ext cx="2736304" cy="2567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Image 2">
            <a:extLst>
              <a:ext uri="{FF2B5EF4-FFF2-40B4-BE49-F238E27FC236}">
                <a16:creationId xmlns:a16="http://schemas.microsoft.com/office/drawing/2014/main" id="{BC1C1B20-A42E-4F94-93EB-A45DDAEDBEA3}"/>
              </a:ext>
            </a:extLst>
          </p:cNvPr>
          <p:cNvPicPr>
            <a:picLocks noChangeAspect="1"/>
          </p:cNvPicPr>
          <p:nvPr/>
        </p:nvPicPr>
        <p:blipFill rotWithShape="1">
          <a:blip r:embed="rId4"/>
          <a:srcRect l="63387" b="6584"/>
          <a:stretch/>
        </p:blipFill>
        <p:spPr>
          <a:xfrm>
            <a:off x="5652120" y="339725"/>
            <a:ext cx="3347864" cy="4802520"/>
          </a:xfrm>
          <a:prstGeom prst="rect">
            <a:avLst/>
          </a:prstGeom>
        </p:spPr>
      </p:pic>
    </p:spTree>
    <p:extLst>
      <p:ext uri="{BB962C8B-B14F-4D97-AF65-F5344CB8AC3E}">
        <p14:creationId xmlns:p14="http://schemas.microsoft.com/office/powerpoint/2010/main" val="2002726485"/>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Assurer un niveau de contraste suffisant</a:t>
            </a:r>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pic>
        <p:nvPicPr>
          <p:cNvPr id="4" name="Image 3"/>
          <p:cNvPicPr/>
          <p:nvPr/>
        </p:nvPicPr>
        <p:blipFill>
          <a:blip r:embed="rId2"/>
          <a:stretch>
            <a:fillRect/>
          </a:stretch>
        </p:blipFill>
        <p:spPr>
          <a:xfrm>
            <a:off x="395536" y="1275606"/>
            <a:ext cx="2140585" cy="484505"/>
          </a:xfrm>
          <a:prstGeom prst="rect">
            <a:avLst/>
          </a:prstGeom>
          <a:ln>
            <a:solidFill>
              <a:schemeClr val="tx1"/>
            </a:solidFill>
          </a:ln>
        </p:spPr>
      </p:pic>
      <p:pic>
        <p:nvPicPr>
          <p:cNvPr id="6" name="Image 5"/>
          <p:cNvPicPr/>
          <p:nvPr/>
        </p:nvPicPr>
        <p:blipFill>
          <a:blip r:embed="rId3"/>
          <a:stretch>
            <a:fillRect/>
          </a:stretch>
        </p:blipFill>
        <p:spPr>
          <a:xfrm>
            <a:off x="395536" y="2736329"/>
            <a:ext cx="1266825" cy="771525"/>
          </a:xfrm>
          <a:prstGeom prst="rect">
            <a:avLst/>
          </a:prstGeom>
        </p:spPr>
      </p:pic>
      <p:pic>
        <p:nvPicPr>
          <p:cNvPr id="7" name="Image 6"/>
          <p:cNvPicPr/>
          <p:nvPr/>
        </p:nvPicPr>
        <p:blipFill>
          <a:blip r:embed="rId4"/>
          <a:stretch>
            <a:fillRect/>
          </a:stretch>
        </p:blipFill>
        <p:spPr>
          <a:xfrm>
            <a:off x="4860032" y="924834"/>
            <a:ext cx="2695575" cy="923925"/>
          </a:xfrm>
          <a:prstGeom prst="rect">
            <a:avLst/>
          </a:prstGeom>
        </p:spPr>
      </p:pic>
      <p:sp>
        <p:nvSpPr>
          <p:cNvPr id="3" name="ZoneTexte 2"/>
          <p:cNvSpPr txBox="1"/>
          <p:nvPr/>
        </p:nvSpPr>
        <p:spPr>
          <a:xfrm>
            <a:off x="611560" y="1903933"/>
            <a:ext cx="3312368" cy="307777"/>
          </a:xfrm>
          <a:prstGeom prst="rect">
            <a:avLst/>
          </a:prstGeom>
          <a:noFill/>
        </p:spPr>
        <p:txBody>
          <a:bodyPr wrap="square" rtlCol="0">
            <a:spAutoFit/>
          </a:bodyPr>
          <a:lstStyle/>
          <a:p>
            <a:r>
              <a:rPr lang="fr-FR" dirty="0">
                <a:latin typeface="Helvetica 55 Roman" panose="020B0604020202020204" pitchFamily="34" charset="0"/>
              </a:rPr>
              <a:t>Blanc sur vert =&gt; contraste 3,1</a:t>
            </a:r>
          </a:p>
        </p:txBody>
      </p:sp>
      <p:sp>
        <p:nvSpPr>
          <p:cNvPr id="10" name="ZoneTexte 9"/>
          <p:cNvSpPr txBox="1"/>
          <p:nvPr/>
        </p:nvSpPr>
        <p:spPr>
          <a:xfrm>
            <a:off x="611560" y="3632125"/>
            <a:ext cx="3312368" cy="307777"/>
          </a:xfrm>
          <a:prstGeom prst="rect">
            <a:avLst/>
          </a:prstGeom>
          <a:noFill/>
        </p:spPr>
        <p:txBody>
          <a:bodyPr wrap="square" rtlCol="0">
            <a:spAutoFit/>
          </a:bodyPr>
          <a:lstStyle/>
          <a:p>
            <a:r>
              <a:rPr lang="fr-FR" dirty="0">
                <a:latin typeface="Helvetica 55 Roman" panose="020B0604020202020204" pitchFamily="34" charset="0"/>
              </a:rPr>
              <a:t>Vert sur gris =&gt; contraste 2,6</a:t>
            </a:r>
          </a:p>
        </p:txBody>
      </p:sp>
      <p:sp>
        <p:nvSpPr>
          <p:cNvPr id="11" name="ZoneTexte 10"/>
          <p:cNvSpPr txBox="1"/>
          <p:nvPr/>
        </p:nvSpPr>
        <p:spPr>
          <a:xfrm>
            <a:off x="5148064" y="1933991"/>
            <a:ext cx="3312368" cy="307777"/>
          </a:xfrm>
          <a:prstGeom prst="rect">
            <a:avLst/>
          </a:prstGeom>
          <a:noFill/>
        </p:spPr>
        <p:txBody>
          <a:bodyPr wrap="square" rtlCol="0">
            <a:spAutoFit/>
          </a:bodyPr>
          <a:lstStyle/>
          <a:p>
            <a:r>
              <a:rPr lang="fr-FR" dirty="0">
                <a:latin typeface="Helvetica 55 Roman" panose="020B0604020202020204" pitchFamily="34" charset="0"/>
              </a:rPr>
              <a:t>Jaune sur rose =&gt; contraste 2,5</a:t>
            </a:r>
          </a:p>
        </p:txBody>
      </p:sp>
      <p:pic>
        <p:nvPicPr>
          <p:cNvPr id="12" name="Image 11"/>
          <p:cNvPicPr/>
          <p:nvPr/>
        </p:nvPicPr>
        <p:blipFill>
          <a:blip r:embed="rId5"/>
          <a:stretch>
            <a:fillRect/>
          </a:stretch>
        </p:blipFill>
        <p:spPr>
          <a:xfrm>
            <a:off x="4932040" y="2803004"/>
            <a:ext cx="2162175" cy="704850"/>
          </a:xfrm>
          <a:prstGeom prst="rect">
            <a:avLst/>
          </a:prstGeom>
        </p:spPr>
      </p:pic>
      <p:sp>
        <p:nvSpPr>
          <p:cNvPr id="13" name="ZoneTexte 12"/>
          <p:cNvSpPr txBox="1"/>
          <p:nvPr/>
        </p:nvSpPr>
        <p:spPr>
          <a:xfrm>
            <a:off x="5148064" y="3632125"/>
            <a:ext cx="3312368" cy="307777"/>
          </a:xfrm>
          <a:prstGeom prst="rect">
            <a:avLst/>
          </a:prstGeom>
          <a:noFill/>
        </p:spPr>
        <p:txBody>
          <a:bodyPr wrap="square" rtlCol="0">
            <a:spAutoFit/>
          </a:bodyPr>
          <a:lstStyle/>
          <a:p>
            <a:r>
              <a:rPr lang="fr-FR" dirty="0">
                <a:latin typeface="Helvetica 55 Roman" panose="020B0604020202020204" pitchFamily="34" charset="0"/>
              </a:rPr>
              <a:t>Vert sur jaune =&gt; contraste 2</a:t>
            </a:r>
          </a:p>
        </p:txBody>
      </p:sp>
      <p:pic>
        <p:nvPicPr>
          <p:cNvPr id="14" name="Imag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1901022"/>
            <a:ext cx="366618" cy="293294"/>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9285" y="1923678"/>
            <a:ext cx="366618" cy="293294"/>
          </a:xfrm>
          <a:prstGeom prst="rect">
            <a:avLst/>
          </a:prstGeom>
        </p:spPr>
      </p:pic>
      <p:pic>
        <p:nvPicPr>
          <p:cNvPr id="16" name="Imag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3626863"/>
            <a:ext cx="366618" cy="293294"/>
          </a:xfrm>
          <a:prstGeom prst="rect">
            <a:avLst/>
          </a:prstGeom>
        </p:spPr>
      </p:pic>
      <p:pic>
        <p:nvPicPr>
          <p:cNvPr id="17" name="Imag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3646608"/>
            <a:ext cx="366618" cy="293294"/>
          </a:xfrm>
          <a:prstGeom prst="rect">
            <a:avLst/>
          </a:prstGeom>
        </p:spPr>
      </p:pic>
    </p:spTree>
    <p:extLst>
      <p:ext uri="{BB962C8B-B14F-4D97-AF65-F5344CB8AC3E}">
        <p14:creationId xmlns:p14="http://schemas.microsoft.com/office/powerpoint/2010/main" val="11042489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304" y="1203598"/>
            <a:ext cx="1783114" cy="28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re 3"/>
          <p:cNvSpPr>
            <a:spLocks noGrp="1"/>
          </p:cNvSpPr>
          <p:nvPr>
            <p:ph type="title"/>
          </p:nvPr>
        </p:nvSpPr>
        <p:spPr/>
        <p:txBody>
          <a:bodyPr/>
          <a:lstStyle/>
          <a:p>
            <a:r>
              <a:rPr lang="fr-FR" dirty="0">
                <a:solidFill>
                  <a:schemeClr val="bg1"/>
                </a:solidFill>
              </a:rPr>
              <a:t>Exemple 1</a:t>
            </a:r>
          </a:p>
        </p:txBody>
      </p:sp>
      <p:sp>
        <p:nvSpPr>
          <p:cNvPr id="2" name="Espace réservé du contenu 1"/>
          <p:cNvSpPr>
            <a:spLocks noGrp="1"/>
          </p:cNvSpPr>
          <p:nvPr>
            <p:ph idx="1"/>
          </p:nvPr>
        </p:nvSpPr>
        <p:spPr/>
        <p:txBody>
          <a:bodyPr/>
          <a:lstStyle/>
          <a:p>
            <a:endParaRPr lang="fr-FR" sz="2000" dirty="0"/>
          </a:p>
          <a:p>
            <a:pPr eaLnBrk="0" hangingPunct="0">
              <a:spcBef>
                <a:spcPct val="50000"/>
              </a:spcBef>
              <a:defRPr/>
            </a:pPr>
            <a:br>
              <a:rPr lang="fr-FR" sz="1400" dirty="0">
                <a:solidFill>
                  <a:schemeClr val="tx1"/>
                </a:solidFill>
                <a:cs typeface="Times New Roman" pitchFamily="18" charset="0"/>
              </a:rPr>
            </a:br>
            <a:endParaRPr lang="fr-FR" sz="1400" dirty="0">
              <a:solidFill>
                <a:schemeClr val="tx1"/>
              </a:solidFill>
              <a:cs typeface="Times New Roman" pitchFamily="18" charset="0"/>
            </a:endParaRPr>
          </a:p>
        </p:txBody>
      </p:sp>
      <p:sp>
        <p:nvSpPr>
          <p:cNvPr id="3" name="ZoneTexte 2"/>
          <p:cNvSpPr txBox="1"/>
          <p:nvPr/>
        </p:nvSpPr>
        <p:spPr>
          <a:xfrm>
            <a:off x="1391495" y="987574"/>
            <a:ext cx="1840568" cy="307777"/>
          </a:xfrm>
          <a:prstGeom prst="rect">
            <a:avLst/>
          </a:prstGeom>
          <a:noFill/>
        </p:spPr>
        <p:txBody>
          <a:bodyPr wrap="none" rtlCol="0">
            <a:spAutoFit/>
          </a:bodyPr>
          <a:lstStyle/>
          <a:p>
            <a:r>
              <a:rPr lang="fr-FR" dirty="0"/>
              <a:t>Exemple non valide</a:t>
            </a:r>
          </a:p>
        </p:txBody>
      </p:sp>
    </p:spTree>
    <p:extLst>
      <p:ext uri="{BB962C8B-B14F-4D97-AF65-F5344CB8AC3E}">
        <p14:creationId xmlns:p14="http://schemas.microsoft.com/office/powerpoint/2010/main" val="847171944"/>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5040560" cy="3293209"/>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pPr lvl="0"/>
            <a:r>
              <a:rPr lang="fr-FR" sz="1800" dirty="0">
                <a:solidFill>
                  <a:schemeClr val="bg2"/>
                </a:solidFill>
              </a:rPr>
              <a:t>10 – Ouverture de nouvelle fenêtre ou modale</a:t>
            </a:r>
          </a:p>
          <a:p>
            <a:endParaRPr lang="fr-FR" dirty="0">
              <a:solidFill>
                <a:schemeClr val="bg2"/>
              </a:solidFill>
            </a:endParaRPr>
          </a:p>
          <a:p>
            <a:pPr lvl="0"/>
            <a:r>
              <a:rPr lang="fr-FR" b="1" dirty="0">
                <a:ln w="12700">
                  <a:noFill/>
                  <a:prstDash val="solid"/>
                </a:ln>
                <a:solidFill>
                  <a:srgbClr val="000000"/>
                </a:solidFill>
                <a:effectLst>
                  <a:outerShdw blurRad="41275" dist="20320" dir="1800000" algn="tl" rotWithShape="0">
                    <a:srgbClr val="000000">
                      <a:alpha val="40000"/>
                    </a:srgbClr>
                  </a:outerShdw>
                </a:effectLst>
              </a:rPr>
              <a:t>11 – Identifier les régions et regroupements</a:t>
            </a:r>
          </a:p>
          <a:p>
            <a:endParaRPr lang="fr-FR" sz="1800" dirty="0">
              <a:solidFill>
                <a:schemeClr val="bg2"/>
              </a:solidFill>
            </a:endParaRPr>
          </a:p>
          <a:p>
            <a:pPr lvl="0"/>
            <a:endParaRPr lang="fr-FR" sz="1800" dirty="0">
              <a:solidFill>
                <a:schemeClr val="bg2"/>
              </a:solidFill>
            </a:endParaRPr>
          </a:p>
        </p:txBody>
      </p:sp>
    </p:spTree>
    <p:extLst>
      <p:ext uri="{BB962C8B-B14F-4D97-AF65-F5344CB8AC3E}">
        <p14:creationId xmlns:p14="http://schemas.microsoft.com/office/powerpoint/2010/main" val="2679325714"/>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Prévenir l’utilisateur de l’ouverture d’une nouvelle fenêtre ou modale</a:t>
            </a:r>
          </a:p>
          <a:p>
            <a:endParaRPr lang="fr-FR" sz="2000" dirty="0"/>
          </a:p>
          <a:p>
            <a:endParaRPr lang="fr-FR" sz="2000" dirty="0"/>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Les personnes déficientes visuelles et cognitives.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Description : </a:t>
            </a:r>
          </a:p>
          <a:p>
            <a:r>
              <a:rPr lang="fr-FR" sz="1400" dirty="0">
                <a:solidFill>
                  <a:schemeClr val="tx1"/>
                </a:solidFill>
                <a:latin typeface="Arial" panose="020B0604020202020204" pitchFamily="34" charset="0"/>
                <a:cs typeface="Arial" panose="020B0604020202020204" pitchFamily="34" charset="0"/>
              </a:rPr>
              <a:t>Prévenir l'utilisateur de l'ouverture de toute nouvelle fenêtre. </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Texte en masquage accessible: « nouvelle fenêtre ».</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Image avec attribut </a:t>
            </a:r>
            <a:r>
              <a:rPr lang="fr-FR" sz="1400" b="1" dirty="0">
                <a:solidFill>
                  <a:schemeClr val="tx1"/>
                </a:solidFill>
                <a:latin typeface="Arial" panose="020B0604020202020204" pitchFamily="34" charset="0"/>
                <a:cs typeface="Arial" panose="020B0604020202020204" pitchFamily="34" charset="0"/>
              </a:rPr>
              <a:t>alt</a:t>
            </a:r>
            <a:r>
              <a:rPr lang="fr-FR" sz="1400" dirty="0">
                <a:solidFill>
                  <a:schemeClr val="tx1"/>
                </a:solidFill>
                <a:latin typeface="Arial" panose="020B0604020202020204" pitchFamily="34" charset="0"/>
                <a:cs typeface="Arial" panose="020B0604020202020204" pitchFamily="34" charset="0"/>
              </a:rPr>
              <a:t> : « nouvelle fenêtre ».</a:t>
            </a: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Éviter les modale, sinon s’assurer qu’elles soient accessibles</a:t>
            </a: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09165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Prévenir l’utilisateur de l’ouverture d’une nouvelle fenêtre</a:t>
            </a:r>
          </a:p>
          <a:p>
            <a:endParaRPr lang="fr-FR" sz="2000" dirty="0"/>
          </a:p>
          <a:p>
            <a:endParaRPr lang="fr-FR" sz="2000" dirty="0"/>
          </a:p>
          <a:p>
            <a:r>
              <a:rPr lang="fr-FR" sz="1400" dirty="0">
                <a:solidFill>
                  <a:schemeClr val="tx1"/>
                </a:solidFill>
              </a:rPr>
              <a:t>Exemple : </a:t>
            </a:r>
          </a:p>
          <a:p>
            <a:endParaRPr lang="fr-FR" sz="1400" dirty="0">
              <a:solidFill>
                <a:schemeClr val="tx1"/>
              </a:solidFill>
              <a:latin typeface="Arial" panose="020B0604020202020204" pitchFamily="34" charset="0"/>
              <a:cs typeface="Arial" panose="020B0604020202020204"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9622"/>
            <a:ext cx="1296144" cy="304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28" y="2067694"/>
            <a:ext cx="3342034" cy="1533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88266"/>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5256584" cy="2523768"/>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sz="1800" dirty="0">
                <a:solidFill>
                  <a:schemeClr val="bg2"/>
                </a:solidFill>
              </a:rPr>
              <a:t>11 – Identifier les régions et regroupements</a:t>
            </a:r>
          </a:p>
        </p:txBody>
      </p:sp>
    </p:spTree>
    <p:extLst>
      <p:ext uri="{BB962C8B-B14F-4D97-AF65-F5344CB8AC3E}">
        <p14:creationId xmlns:p14="http://schemas.microsoft.com/office/powerpoint/2010/main" val="2460329654"/>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800" b="1" dirty="0"/>
              <a:t>Identifier et conserver la cohérence des regroupements et des différentes régions de la page</a:t>
            </a:r>
          </a:p>
          <a:p>
            <a:endParaRPr lang="fr-FR" sz="1200" dirty="0">
              <a:solidFill>
                <a:schemeClr val="tx1"/>
              </a:solidFill>
            </a:endParaRPr>
          </a:p>
          <a:p>
            <a:r>
              <a:rPr lang="fr-FR" sz="1600" dirty="0">
                <a:solidFill>
                  <a:schemeClr val="tx1"/>
                </a:solidFill>
              </a:rPr>
              <a:t>Pour qui : </a:t>
            </a:r>
          </a:p>
          <a:p>
            <a:r>
              <a:rPr lang="fr-FR" sz="1200" dirty="0">
                <a:solidFill>
                  <a:schemeClr val="tx1"/>
                </a:solidFill>
              </a:rPr>
              <a:t>Tout le monde et en particulier les personnes déficientes visuelles, cognitives ou ayant des troubles de l’attention</a:t>
            </a:r>
          </a:p>
          <a:p>
            <a:endParaRPr lang="fr-FR" sz="1200" dirty="0">
              <a:solidFill>
                <a:schemeClr val="tx1"/>
              </a:solidFill>
            </a:endParaRPr>
          </a:p>
          <a:p>
            <a:r>
              <a:rPr lang="fr-FR" sz="1600" dirty="0">
                <a:solidFill>
                  <a:schemeClr val="tx1"/>
                </a:solidFill>
              </a:rPr>
              <a:t>Quand :</a:t>
            </a:r>
          </a:p>
          <a:p>
            <a:r>
              <a:rPr lang="fr-FR" sz="1200" dirty="0">
                <a:solidFill>
                  <a:schemeClr val="tx1"/>
                </a:solidFill>
              </a:rPr>
              <a:t>Dès la conception</a:t>
            </a:r>
          </a:p>
          <a:p>
            <a:endParaRPr lang="fr-FR" sz="1200" dirty="0">
              <a:solidFill>
                <a:schemeClr val="tx1"/>
              </a:solidFill>
            </a:endParaRPr>
          </a:p>
          <a:p>
            <a:r>
              <a:rPr lang="fr-FR" sz="1600" dirty="0">
                <a:solidFill>
                  <a:schemeClr val="tx1"/>
                </a:solidFill>
              </a:rPr>
              <a:t>Description :</a:t>
            </a:r>
          </a:p>
          <a:p>
            <a:r>
              <a:rPr lang="fr-FR" sz="1200" dirty="0">
                <a:solidFill>
                  <a:schemeClr val="tx1"/>
                </a:solidFill>
              </a:rPr>
              <a:t>Fournir des moyens d’identifier et de distinguer visuellement les différentes parties de la page et assurer la cohérence de ces régions ou regroupements dans toutes les pages</a:t>
            </a:r>
          </a:p>
          <a:p>
            <a:endParaRPr lang="fr-FR" sz="1200" dirty="0">
              <a:solidFill>
                <a:schemeClr val="tx1"/>
              </a:solidFill>
            </a:endParaRPr>
          </a:p>
          <a:p>
            <a:r>
              <a:rPr lang="fr-FR" sz="1600" dirty="0">
                <a:solidFill>
                  <a:schemeClr val="tx1"/>
                </a:solidFill>
              </a:rPr>
              <a:t>À vérifier :</a:t>
            </a:r>
          </a:p>
          <a:p>
            <a:pPr marL="171450" indent="-171450">
              <a:buFont typeface="Arial" panose="020B0604020202020204" pitchFamily="34" charset="0"/>
              <a:buChar char="•"/>
            </a:pPr>
            <a:r>
              <a:rPr lang="fr-FR" sz="1200" dirty="0">
                <a:solidFill>
                  <a:schemeClr val="tx1"/>
                </a:solidFill>
              </a:rPr>
              <a:t>S'assurer que les liens dans le corps du texte sont facilement identifiables visuellement par un autre moyen que la couleur (souligné, gras…) par rapport au reste du texte.</a:t>
            </a:r>
          </a:p>
          <a:p>
            <a:pPr marL="171450" indent="-171450">
              <a:buFont typeface="Arial" panose="020B0604020202020204" pitchFamily="34" charset="0"/>
              <a:buChar char="•"/>
            </a:pPr>
            <a:r>
              <a:rPr lang="fr-FR" sz="1200" dirty="0">
                <a:solidFill>
                  <a:schemeClr val="tx1"/>
                </a:solidFill>
              </a:rPr>
              <a:t>S’assurer que les mécanismes de navigation sont toujours situés au même endroit dans un ensemble de page.</a:t>
            </a:r>
          </a:p>
          <a:p>
            <a:pPr marL="171450" indent="-171450">
              <a:buFont typeface="Arial" panose="020B0604020202020204" pitchFamily="34" charset="0"/>
              <a:buChar char="•"/>
            </a:pPr>
            <a:r>
              <a:rPr lang="fr-FR" sz="1200">
                <a:solidFill>
                  <a:schemeClr val="tx1"/>
                </a:solidFill>
              </a:rPr>
              <a:t>S’assurer </a:t>
            </a:r>
            <a:r>
              <a:rPr lang="fr-FR" sz="1200" dirty="0">
                <a:solidFill>
                  <a:schemeClr val="tx1"/>
                </a:solidFill>
              </a:rPr>
              <a:t>que les composants et les regroupements qui ont la même fonction, sont identifiés (visuellement) de la même façon et, dans la mesure du possible, respecter l’apparence classique de ces éléments pour ne pas perturber l’utilisateur habitué à un aspect spécifique de ceux-ci (par exemple, les liens sont généralement soulignés…).</a:t>
            </a:r>
          </a:p>
          <a:p>
            <a:pPr marL="171450" indent="-171450">
              <a:buFont typeface="Arial" panose="020B0604020202020204" pitchFamily="34" charset="0"/>
              <a:buChar char="•"/>
            </a:pPr>
            <a:r>
              <a:rPr lang="fr-FR" sz="1200">
                <a:solidFill>
                  <a:schemeClr val="tx1"/>
                </a:solidFill>
              </a:rPr>
              <a:t>S’assurer </a:t>
            </a:r>
            <a:r>
              <a:rPr lang="fr-FR" sz="1200" dirty="0">
                <a:solidFill>
                  <a:schemeClr val="tx1"/>
                </a:solidFill>
              </a:rPr>
              <a:t>que les zones de la page sont clairement délimitées (bordures, filets, contraste suffisant…) ou qu’il y a un moyen de distinguer visuellement les groupes (sous-menu, liste déroulante…) ainsi que les différentes régions de la page.</a:t>
            </a:r>
          </a:p>
          <a:p>
            <a:endParaRPr lang="fr-FR" sz="1200" dirty="0">
              <a:solidFill>
                <a:schemeClr val="tx1"/>
              </a:solidFill>
            </a:endParaRPr>
          </a:p>
        </p:txBody>
      </p:sp>
    </p:spTree>
    <p:extLst>
      <p:ext uri="{BB962C8B-B14F-4D97-AF65-F5344CB8AC3E}">
        <p14:creationId xmlns:p14="http://schemas.microsoft.com/office/powerpoint/2010/main" val="3817232508"/>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Les techniques utiles en pratique</a:t>
            </a:r>
          </a:p>
        </p:txBody>
      </p:sp>
    </p:spTree>
    <p:extLst>
      <p:ext uri="{BB962C8B-B14F-4D97-AF65-F5344CB8AC3E}">
        <p14:creationId xmlns:p14="http://schemas.microsoft.com/office/powerpoint/2010/main" val="50864976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400" dirty="0"/>
              <a:t>Vidéos accessibles</a:t>
            </a:r>
          </a:p>
          <a:p>
            <a:endParaRPr lang="fr-FR" sz="1400" dirty="0">
              <a:solidFill>
                <a:schemeClr val="tx1"/>
              </a:solidFill>
            </a:endParaRPr>
          </a:p>
          <a:p>
            <a:endParaRPr lang="fr-FR" sz="1400" dirty="0">
              <a:solidFill>
                <a:schemeClr val="tx1"/>
              </a:solidFill>
            </a:endParaRPr>
          </a:p>
        </p:txBody>
      </p:sp>
      <p:sp>
        <p:nvSpPr>
          <p:cNvPr id="4" name="Rectangle 12"/>
          <p:cNvSpPr txBox="1">
            <a:spLocks noChangeArrowheads="1"/>
          </p:cNvSpPr>
          <p:nvPr/>
        </p:nvSpPr>
        <p:spPr bwMode="auto">
          <a:xfrm>
            <a:off x="1140718" y="1031999"/>
            <a:ext cx="7751762" cy="6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93675" indent="-193675" eaLnBrk="0" hangingPunct="0">
              <a:spcAft>
                <a:spcPts val="63"/>
              </a:spcAft>
              <a:buClr>
                <a:srgbClr val="FF6600"/>
              </a:buClr>
              <a:buFont typeface="Wingdings" pitchFamily="2" charset="2"/>
              <a:buChar char="§"/>
              <a:defRPr>
                <a:solidFill>
                  <a:schemeClr val="tx1"/>
                </a:solidFill>
                <a:latin typeface="Helvetica 55 Roman" pitchFamily="2" charset="0"/>
              </a:defRPr>
            </a:lvl1pPr>
            <a:lvl2pPr marL="742950" indent="-285750" eaLnBrk="0" hangingPunct="0">
              <a:buFont typeface="Helvetica 45 Light" pitchFamily="34" charset="0"/>
              <a:buChar char="–"/>
              <a:defRPr sz="1600">
                <a:solidFill>
                  <a:schemeClr val="tx1"/>
                </a:solidFill>
                <a:latin typeface="Helvetica 55 Roman" pitchFamily="2" charset="0"/>
              </a:defRPr>
            </a:lvl2pPr>
            <a:lvl3pPr marL="1244600" indent="-285750" eaLnBrk="0" hangingPunct="0">
              <a:buFont typeface="Helvetica 45 Light" pitchFamily="34" charset="0"/>
              <a:buChar char="–"/>
              <a:defRPr sz="1600">
                <a:solidFill>
                  <a:schemeClr val="tx1"/>
                </a:solidFill>
                <a:latin typeface="Helvetica 55 Roman" pitchFamily="2" charset="0"/>
              </a:defRPr>
            </a:lvl3pPr>
            <a:lvl4pPr marL="1663700" indent="-285750" eaLnBrk="0" hangingPunct="0">
              <a:buFont typeface="Helvetica 45 Light" pitchFamily="34" charset="0"/>
              <a:buChar char="–"/>
              <a:defRPr sz="1600">
                <a:solidFill>
                  <a:schemeClr val="tx1"/>
                </a:solidFill>
                <a:latin typeface="Helvetica 55 Roman" pitchFamily="2" charset="0"/>
              </a:defRPr>
            </a:lvl4pPr>
            <a:lvl5pPr marL="2057400" indent="-228600" eaLnBrk="0" hangingPunct="0">
              <a:buFont typeface="Helvetica 45 Light" pitchFamily="34" charset="0"/>
              <a:buChar char="–"/>
              <a:defRPr sz="1600">
                <a:solidFill>
                  <a:schemeClr val="tx1"/>
                </a:solidFill>
                <a:latin typeface="Helvetica 55 Roman" pitchFamily="2" charset="0"/>
              </a:defRPr>
            </a:lvl5pPr>
            <a:lvl6pPr marL="25146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6pPr>
            <a:lvl7pPr marL="29718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7pPr>
            <a:lvl8pPr marL="34290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marL="0" indent="0">
              <a:spcBef>
                <a:spcPct val="50000"/>
              </a:spcBef>
              <a:buNone/>
            </a:pPr>
            <a:r>
              <a:rPr lang="fr-FR" altLang="fr-FR" dirty="0">
                <a:latin typeface="Helvetica 65 Medium" panose="020B0604020202020204" pitchFamily="34" charset="0"/>
                <a:cs typeface="Times New Roman" pitchFamily="18" charset="0"/>
              </a:rPr>
              <a:t>le sous-titrage des contenus audiovisuels 		 les alertes visuelles ou les retours tactiles</a:t>
            </a:r>
          </a:p>
        </p:txBody>
      </p:sp>
      <p:pic>
        <p:nvPicPr>
          <p:cNvPr id="6" name="Picture 5"/>
          <p:cNvPicPr>
            <a:picLocks noChangeAspect="1" noChangeArrowheads="1"/>
          </p:cNvPicPr>
          <p:nvPr/>
        </p:nvPicPr>
        <p:blipFill>
          <a:blip r:embed="rId2"/>
          <a:srcRect/>
          <a:stretch>
            <a:fillRect/>
          </a:stretch>
        </p:blipFill>
        <p:spPr bwMode="auto">
          <a:xfrm>
            <a:off x="1151013" y="1329333"/>
            <a:ext cx="3853035" cy="2259806"/>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14"/>
          <p:cNvSpPr txBox="1">
            <a:spLocks noChangeArrowheads="1"/>
          </p:cNvSpPr>
          <p:nvPr/>
        </p:nvSpPr>
        <p:spPr bwMode="auto">
          <a:xfrm>
            <a:off x="1187625" y="3662903"/>
            <a:ext cx="1152128" cy="276999"/>
          </a:xfrm>
          <a:prstGeom prst="rect">
            <a:avLst/>
          </a:prstGeom>
          <a:solidFill>
            <a:schemeClr val="accent6">
              <a:lumMod val="25000"/>
            </a:schemeClr>
          </a:solidFill>
          <a:ln>
            <a:noFill/>
          </a:ln>
        </p:spPr>
        <p:txBody>
          <a:bodyPr wrap="square">
            <a:spAutoFit/>
          </a:bodyPr>
          <a:lstStyle>
            <a:lvl1pPr eaLnBrk="0" hangingPunct="0">
              <a:spcAft>
                <a:spcPts val="63"/>
              </a:spcAft>
              <a:buClr>
                <a:srgbClr val="FF6600"/>
              </a:buClr>
              <a:buFont typeface="Wingdings" pitchFamily="2" charset="2"/>
              <a:buChar char="§"/>
              <a:defRPr>
                <a:solidFill>
                  <a:schemeClr val="tx1"/>
                </a:solidFill>
                <a:latin typeface="Helvetica 55 Roman" pitchFamily="2" charset="0"/>
              </a:defRPr>
            </a:lvl1pPr>
            <a:lvl2pPr marL="742950" indent="-285750" eaLnBrk="0" hangingPunct="0">
              <a:buFont typeface="Helvetica 45 Light" pitchFamily="34" charset="0"/>
              <a:buChar char="–"/>
              <a:defRPr sz="1600">
                <a:solidFill>
                  <a:schemeClr val="tx1"/>
                </a:solidFill>
                <a:latin typeface="Helvetica 55 Roman" pitchFamily="2" charset="0"/>
              </a:defRPr>
            </a:lvl2pPr>
            <a:lvl3pPr marL="1143000" indent="-228600" eaLnBrk="0" hangingPunct="0">
              <a:buFont typeface="Helvetica 45 Light" pitchFamily="34" charset="0"/>
              <a:buChar char="–"/>
              <a:defRPr sz="1600">
                <a:solidFill>
                  <a:schemeClr val="tx1"/>
                </a:solidFill>
                <a:latin typeface="Helvetica 55 Roman" pitchFamily="2" charset="0"/>
              </a:defRPr>
            </a:lvl3pPr>
            <a:lvl4pPr marL="1600200" indent="-228600" eaLnBrk="0" hangingPunct="0">
              <a:buFont typeface="Helvetica 45 Light" pitchFamily="34" charset="0"/>
              <a:buChar char="–"/>
              <a:defRPr sz="1600">
                <a:solidFill>
                  <a:schemeClr val="tx1"/>
                </a:solidFill>
                <a:latin typeface="Helvetica 55 Roman" pitchFamily="2" charset="0"/>
              </a:defRPr>
            </a:lvl4pPr>
            <a:lvl5pPr marL="2057400" indent="-228600" eaLnBrk="0" hangingPunct="0">
              <a:buFont typeface="Helvetica 45 Light" pitchFamily="34" charset="0"/>
              <a:buChar char="–"/>
              <a:defRPr sz="1600">
                <a:solidFill>
                  <a:schemeClr val="tx1"/>
                </a:solidFill>
                <a:latin typeface="Helvetica 55 Roman" pitchFamily="2" charset="0"/>
              </a:defRPr>
            </a:lvl5pPr>
            <a:lvl6pPr marL="25146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6pPr>
            <a:lvl7pPr marL="29718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7pPr>
            <a:lvl8pPr marL="34290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spcAft>
                <a:spcPct val="0"/>
              </a:spcAft>
              <a:buClrTx/>
              <a:buFontTx/>
              <a:buNone/>
            </a:pPr>
            <a:r>
              <a:rPr lang="fr-FR" altLang="fr-FR" sz="1200" dirty="0">
                <a:solidFill>
                  <a:schemeClr val="bg1"/>
                </a:solidFill>
                <a:latin typeface="Helvetica 45 Light" pitchFamily="34" charset="0"/>
              </a:rPr>
              <a:t>Player Orange</a:t>
            </a: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419622"/>
            <a:ext cx="2049463" cy="272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1731" y="1795080"/>
            <a:ext cx="2047875" cy="272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ZoneTexte 14"/>
          <p:cNvSpPr txBox="1">
            <a:spLocks noChangeArrowheads="1"/>
          </p:cNvSpPr>
          <p:nvPr/>
        </p:nvSpPr>
        <p:spPr bwMode="auto">
          <a:xfrm>
            <a:off x="5436097" y="4393406"/>
            <a:ext cx="2664296" cy="276999"/>
          </a:xfrm>
          <a:prstGeom prst="rect">
            <a:avLst/>
          </a:prstGeom>
          <a:solidFill>
            <a:schemeClr val="accent6">
              <a:lumMod val="25000"/>
            </a:schemeClr>
          </a:solidFill>
          <a:ln>
            <a:noFill/>
          </a:ln>
        </p:spPr>
        <p:txBody>
          <a:bodyPr wrap="square">
            <a:spAutoFit/>
          </a:bodyPr>
          <a:lstStyle>
            <a:lvl1pPr eaLnBrk="0" hangingPunct="0">
              <a:spcAft>
                <a:spcPts val="63"/>
              </a:spcAft>
              <a:buClr>
                <a:srgbClr val="FF6600"/>
              </a:buClr>
              <a:buFont typeface="Wingdings" pitchFamily="2" charset="2"/>
              <a:buChar char="§"/>
              <a:defRPr>
                <a:solidFill>
                  <a:schemeClr val="tx1"/>
                </a:solidFill>
                <a:latin typeface="Helvetica 55 Roman" pitchFamily="2" charset="0"/>
              </a:defRPr>
            </a:lvl1pPr>
            <a:lvl2pPr marL="742950" indent="-285750" eaLnBrk="0" hangingPunct="0">
              <a:buFont typeface="Helvetica 45 Light" pitchFamily="34" charset="0"/>
              <a:buChar char="–"/>
              <a:defRPr sz="1600">
                <a:solidFill>
                  <a:schemeClr val="tx1"/>
                </a:solidFill>
                <a:latin typeface="Helvetica 55 Roman" pitchFamily="2" charset="0"/>
              </a:defRPr>
            </a:lvl2pPr>
            <a:lvl3pPr marL="1143000" indent="-228600" eaLnBrk="0" hangingPunct="0">
              <a:buFont typeface="Helvetica 45 Light" pitchFamily="34" charset="0"/>
              <a:buChar char="–"/>
              <a:defRPr sz="1600">
                <a:solidFill>
                  <a:schemeClr val="tx1"/>
                </a:solidFill>
                <a:latin typeface="Helvetica 55 Roman" pitchFamily="2" charset="0"/>
              </a:defRPr>
            </a:lvl3pPr>
            <a:lvl4pPr marL="1600200" indent="-228600" eaLnBrk="0" hangingPunct="0">
              <a:buFont typeface="Helvetica 45 Light" pitchFamily="34" charset="0"/>
              <a:buChar char="–"/>
              <a:defRPr sz="1600">
                <a:solidFill>
                  <a:schemeClr val="tx1"/>
                </a:solidFill>
                <a:latin typeface="Helvetica 55 Roman" pitchFamily="2" charset="0"/>
              </a:defRPr>
            </a:lvl4pPr>
            <a:lvl5pPr marL="2057400" indent="-228600" eaLnBrk="0" hangingPunct="0">
              <a:buFont typeface="Helvetica 45 Light" pitchFamily="34" charset="0"/>
              <a:buChar char="–"/>
              <a:defRPr sz="1600">
                <a:solidFill>
                  <a:schemeClr val="tx1"/>
                </a:solidFill>
                <a:latin typeface="Helvetica 55 Roman" pitchFamily="2" charset="0"/>
              </a:defRPr>
            </a:lvl5pPr>
            <a:lvl6pPr marL="25146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6pPr>
            <a:lvl7pPr marL="29718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7pPr>
            <a:lvl8pPr marL="34290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spcAft>
                <a:spcPct val="0"/>
              </a:spcAft>
              <a:buClrTx/>
              <a:buFontTx/>
              <a:buNone/>
            </a:pPr>
            <a:r>
              <a:rPr lang="fr-FR" altLang="fr-FR" sz="1200" dirty="0">
                <a:solidFill>
                  <a:schemeClr val="bg1"/>
                </a:solidFill>
                <a:latin typeface="Helvetica 45 Light" pitchFamily="34" charset="0"/>
              </a:rPr>
              <a:t>Mode flash LED et vibration sous iOS</a:t>
            </a:r>
          </a:p>
        </p:txBody>
      </p:sp>
    </p:spTree>
    <p:extLst>
      <p:ext uri="{BB962C8B-B14F-4D97-AF65-F5344CB8AC3E}">
        <p14:creationId xmlns:p14="http://schemas.microsoft.com/office/powerpoint/2010/main" val="1652704568"/>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dirty="0"/>
          </a:p>
        </p:txBody>
      </p:sp>
      <p:pic>
        <p:nvPicPr>
          <p:cNvPr id="4" name="Picture 19" descr="U159187lpr_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4"/>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p:cNvSpPr txBox="1"/>
          <p:nvPr/>
        </p:nvSpPr>
        <p:spPr>
          <a:xfrm>
            <a:off x="611560" y="858510"/>
            <a:ext cx="1834285" cy="830997"/>
          </a:xfrm>
          <a:prstGeom prst="rect">
            <a:avLst/>
          </a:prstGeom>
          <a:noFill/>
        </p:spPr>
        <p:txBody>
          <a:bodyPr wrap="none" rtlCol="0">
            <a:spAutoFit/>
          </a:bodyPr>
          <a:lstStyle/>
          <a:p>
            <a:r>
              <a:rPr lang="fr-FR" sz="4800" dirty="0"/>
              <a:t>Merci</a:t>
            </a:r>
          </a:p>
        </p:txBody>
      </p:sp>
    </p:spTree>
    <p:extLst>
      <p:ext uri="{BB962C8B-B14F-4D97-AF65-F5344CB8AC3E}">
        <p14:creationId xmlns:p14="http://schemas.microsoft.com/office/powerpoint/2010/main" val="254554359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1</a:t>
            </a:r>
          </a:p>
        </p:txBody>
      </p:sp>
      <p:sp>
        <p:nvSpPr>
          <p:cNvPr id="2" name="Espace réservé du contenu 1"/>
          <p:cNvSpPr>
            <a:spLocks noGrp="1"/>
          </p:cNvSpPr>
          <p:nvPr>
            <p:ph idx="1"/>
          </p:nvPr>
        </p:nvSpPr>
        <p:spPr/>
        <p:txBody>
          <a:bodyPr/>
          <a:lstStyle/>
          <a:p>
            <a:endParaRPr lang="fr-FR" sz="2000" dirty="0"/>
          </a:p>
          <a:p>
            <a:pPr eaLnBrk="0" hangingPunct="0">
              <a:spcBef>
                <a:spcPct val="50000"/>
              </a:spcBef>
              <a:defRPr/>
            </a:pPr>
            <a:br>
              <a:rPr lang="fr-FR" sz="1400" dirty="0">
                <a:solidFill>
                  <a:schemeClr val="tx1"/>
                </a:solidFill>
                <a:cs typeface="Times New Roman" pitchFamily="18" charset="0"/>
              </a:rPr>
            </a:br>
            <a:endParaRPr lang="fr-FR" sz="1400" dirty="0">
              <a:solidFill>
                <a:schemeClr val="tx1"/>
              </a:solidFill>
              <a:cs typeface="Times New Roman" pitchFamily="18" charset="0"/>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959" y="1203598"/>
            <a:ext cx="1784137" cy="281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a:off x="1391495" y="987574"/>
            <a:ext cx="1840568" cy="307777"/>
          </a:xfrm>
          <a:prstGeom prst="rect">
            <a:avLst/>
          </a:prstGeom>
          <a:noFill/>
        </p:spPr>
        <p:txBody>
          <a:bodyPr wrap="none" rtlCol="0">
            <a:spAutoFit/>
          </a:bodyPr>
          <a:lstStyle/>
          <a:p>
            <a:r>
              <a:rPr lang="fr-FR" dirty="0"/>
              <a:t>Exemple non valide</a:t>
            </a:r>
          </a:p>
        </p:txBody>
      </p:sp>
      <p:sp>
        <p:nvSpPr>
          <p:cNvPr id="6" name="ZoneTexte 10"/>
          <p:cNvSpPr txBox="1">
            <a:spLocks noChangeArrowheads="1"/>
          </p:cNvSpPr>
          <p:nvPr/>
        </p:nvSpPr>
        <p:spPr bwMode="auto">
          <a:xfrm>
            <a:off x="5999782" y="2619529"/>
            <a:ext cx="3155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solidFill>
                  <a:schemeClr val="bg1"/>
                </a:solidFill>
                <a:latin typeface="Helvetica 75" panose="020B0804020202020204" pitchFamily="34" charset="0"/>
              </a:rPr>
              <a:t>Information transmise uniquement par la couleur.</a:t>
            </a:r>
          </a:p>
        </p:txBody>
      </p:sp>
      <p:sp>
        <p:nvSpPr>
          <p:cNvPr id="7" name="Multiplier 6"/>
          <p:cNvSpPr/>
          <p:nvPr/>
        </p:nvSpPr>
        <p:spPr>
          <a:xfrm>
            <a:off x="4412981" y="2036038"/>
            <a:ext cx="1246454" cy="1620863"/>
          </a:xfrm>
          <a:prstGeom prst="mathMultiply">
            <a:avLst>
              <a:gd name="adj1" fmla="val 43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avec flèche 7"/>
          <p:cNvCxnSpPr/>
          <p:nvPr/>
        </p:nvCxnSpPr>
        <p:spPr>
          <a:xfrm>
            <a:off x="5253035" y="2835553"/>
            <a:ext cx="7001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70339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016210"/>
          </a:xfrm>
          <a:prstGeom prst="rect">
            <a:avLst/>
          </a:prstGeom>
          <a:noFill/>
        </p:spPr>
        <p:txBody>
          <a:bodyPr wrap="square" rtlCol="0">
            <a:spAutoFit/>
          </a:bodyPr>
          <a:lstStyle/>
          <a:p>
            <a:pPr lvl="0"/>
            <a:r>
              <a:rPr lang="fr-FR" sz="1800" dirty="0">
                <a:solidFill>
                  <a:schemeClr val="bg2"/>
                </a:solidFill>
              </a:rPr>
              <a:t>01 - Transmission de l'information</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266223255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Ne pas utiliser la couleur comme seule source d'information</a:t>
            </a:r>
          </a:p>
          <a:p>
            <a:endParaRPr lang="fr-FR" sz="2000" dirty="0"/>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Description : </a:t>
            </a:r>
            <a:br>
              <a:rPr lang="fr-FR" sz="1400" dirty="0">
                <a:solidFill>
                  <a:schemeClr val="tx1"/>
                </a:solidFill>
              </a:rPr>
            </a:br>
            <a:r>
              <a:rPr lang="fr-FR" sz="1400" dirty="0">
                <a:solidFill>
                  <a:schemeClr val="tx1"/>
                </a:solidFill>
                <a:latin typeface="Arial" panose="020B0604020202020204" pitchFamily="34" charset="0"/>
                <a:cs typeface="Arial" panose="020B0604020202020204" pitchFamily="34" charset="0"/>
              </a:rPr>
              <a:t>L’information ne doit pas être transmise exclusivement par la couleur.</a:t>
            </a:r>
          </a:p>
          <a:p>
            <a:pPr eaLnBrk="0" hangingPunct="0">
              <a:spcBef>
                <a:spcPct val="50000"/>
              </a:spcBef>
              <a:defRPr/>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en particulier les daltoniens et plus généralement les personnes malvoyantes et les seniors.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eaLnBrk="0" hangingPunct="0">
              <a:spcBef>
                <a:spcPct val="50000"/>
              </a:spcBef>
              <a:defRPr/>
            </a:pPr>
            <a:endParaRPr lang="fr-FR" sz="1400" dirty="0">
              <a:solidFill>
                <a:schemeClr val="tx1"/>
              </a:solidFill>
              <a:latin typeface="Arial" panose="020B0604020202020204" pitchFamily="34" charset="0"/>
              <a:cs typeface="Arial" panose="020B0604020202020204" pitchFamily="34" charset="0"/>
            </a:endParaRPr>
          </a:p>
          <a:p>
            <a:pPr eaLnBrk="0" hangingPunct="0">
              <a:spcBef>
                <a:spcPct val="50000"/>
              </a:spcBef>
              <a:defRPr/>
            </a:pPr>
            <a:endParaRPr lang="fr-FR" sz="1400" dirty="0">
              <a:solidFill>
                <a:schemeClr val="tx1"/>
              </a:solidFill>
              <a:cs typeface="Times New Roman" pitchFamily="18" charset="0"/>
            </a:endParaRPr>
          </a:p>
        </p:txBody>
      </p:sp>
    </p:spTree>
    <p:extLst>
      <p:ext uri="{BB962C8B-B14F-4D97-AF65-F5344CB8AC3E}">
        <p14:creationId xmlns:p14="http://schemas.microsoft.com/office/powerpoint/2010/main" val="37492468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Ne pas utiliser la couleur comme seule source d'information</a:t>
            </a:r>
          </a:p>
          <a:p>
            <a:endParaRPr lang="fr-FR" sz="2000" dirty="0"/>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eaLnBrk="0" hangingPunct="0">
              <a:spcBef>
                <a:spcPct val="50000"/>
              </a:spcBef>
              <a:defRPr/>
            </a:pPr>
            <a:endParaRPr lang="fr-FR" sz="1400" dirty="0">
              <a:solidFill>
                <a:schemeClr val="tx1"/>
              </a:solidFill>
              <a:latin typeface="Arial" panose="020B0604020202020204" pitchFamily="34" charset="0"/>
              <a:cs typeface="Arial" panose="020B0604020202020204" pitchFamily="34" charset="0"/>
            </a:endParaRPr>
          </a:p>
          <a:p>
            <a:pPr eaLnBrk="0" hangingPunct="0">
              <a:spcBef>
                <a:spcPct val="50000"/>
              </a:spcBef>
              <a:defRPr/>
            </a:pPr>
            <a:endParaRPr lang="fr-FR" sz="1400" dirty="0">
              <a:solidFill>
                <a:schemeClr val="tx1"/>
              </a:solidFill>
              <a:cs typeface="Times New Roman" pitchFamily="18" charset="0"/>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34" y="1491630"/>
            <a:ext cx="331618" cy="265294"/>
          </a:xfrm>
          <a:prstGeom prst="rect">
            <a:avLst/>
          </a:prstGeom>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91768"/>
            <a:ext cx="8136904" cy="16631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0657381"/>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OFR_template</Template>
  <TotalTime>20543</TotalTime>
  <Words>2926</Words>
  <Application>Microsoft Office PowerPoint</Application>
  <PresentationFormat>Affichage à l'écran (16:9)</PresentationFormat>
  <Paragraphs>655</Paragraphs>
  <Slides>57</Slides>
  <Notes>8</Notes>
  <HiddenSlides>0</HiddenSlides>
  <MMClips>5</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57</vt:i4>
      </vt:variant>
    </vt:vector>
  </HeadingPairs>
  <TitlesOfParts>
    <vt:vector size="67" baseType="lpstr">
      <vt:lpstr>Arial</vt:lpstr>
      <vt:lpstr>Consolas</vt:lpstr>
      <vt:lpstr>Helvetica 45 Light</vt:lpstr>
      <vt:lpstr>Helvetica 55 Roman</vt:lpstr>
      <vt:lpstr>Helvetica 65 Medium</vt:lpstr>
      <vt:lpstr>Helvetica 75</vt:lpstr>
      <vt:lpstr>Helvetica 75 Bold</vt:lpstr>
      <vt:lpstr>Wingdings</vt:lpstr>
      <vt:lpstr>OFR_template</vt:lpstr>
      <vt:lpstr>1_tmp_AvirerORA_template_EN_beta_v4</vt:lpstr>
      <vt:lpstr>Présentation PowerPoint</vt:lpstr>
      <vt:lpstr>Présentation PowerPoint</vt:lpstr>
      <vt:lpstr>Présentation PowerPoint</vt:lpstr>
      <vt:lpstr>Exemple 1</vt:lpstr>
      <vt:lpstr>Exemple 1</vt:lpstr>
      <vt:lpstr>Exemple 1</vt:lpstr>
      <vt:lpstr>Présentation PowerPoint</vt:lpstr>
      <vt:lpstr>Présentation PowerPoint</vt:lpstr>
      <vt:lpstr>Présentation PowerPoint</vt:lpstr>
      <vt:lpstr>Exemple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 4 </vt:lpstr>
      <vt:lpstr>Présentation PowerPoint</vt:lpstr>
      <vt:lpstr>Présentation PowerPoint</vt:lpstr>
      <vt:lpstr>Présentation PowerPoint</vt:lpstr>
      <vt:lpstr>Exemple 5</vt:lpstr>
      <vt:lpstr>Présentation PowerPoint</vt:lpstr>
      <vt:lpstr>Présentation PowerPoint</vt:lpstr>
      <vt:lpstr>Présentation PowerPoint</vt:lpstr>
      <vt:lpstr>Présentation PowerPoint</vt:lpstr>
      <vt:lpstr>Exemple 6</vt:lpstr>
      <vt:lpstr>Présentation PowerPoint</vt:lpstr>
      <vt:lpstr>Présentation PowerPoint</vt:lpstr>
      <vt:lpstr>Présentation PowerPoint</vt:lpstr>
      <vt:lpstr>Présentation PowerPoint</vt:lpstr>
      <vt:lpstr>Présentation PowerPoint</vt:lpstr>
      <vt:lpstr>Présentation PowerPoint</vt:lpstr>
      <vt:lpstr>Exemple 7</vt:lpstr>
      <vt:lpstr>Présentation PowerPoint</vt:lpstr>
      <vt:lpstr>Présentation PowerPoint</vt:lpstr>
      <vt:lpstr>Présentation PowerPoint</vt:lpstr>
      <vt:lpstr>Exemple 8</vt:lpstr>
      <vt:lpstr>Présentation PowerPoint</vt:lpstr>
      <vt:lpstr>Présentation PowerPoint</vt:lpstr>
      <vt:lpstr>Présentation PowerPoint</vt:lpstr>
      <vt:lpstr>Présentation PowerPoint</vt:lpstr>
      <vt:lpstr>Présentation PowerPoint</vt:lpstr>
      <vt:lpstr>Présentation PowerPoint</vt:lpstr>
      <vt:lpstr>Exemple 9</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Network Related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PIGEARD Sylvain OAB</dc:creator>
  <cp:lastModifiedBy>ANIORT Vincent INNOV/IT-S</cp:lastModifiedBy>
  <cp:revision>457</cp:revision>
  <cp:lastPrinted>2016-11-10T09:54:12Z</cp:lastPrinted>
  <dcterms:created xsi:type="dcterms:W3CDTF">2015-12-03T10:29:14Z</dcterms:created>
  <dcterms:modified xsi:type="dcterms:W3CDTF">2021-12-15T15:34:18Z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MSIP_Label_e6c818a6-e1a0-4a6e-a969-20d857c5dc62_Enabled">
    <vt:lpwstr>true</vt:lpwstr>
  </property>
  <property fmtid="{D5CDD505-2E9C-101B-9397-08002B2CF9AE}" pid="4" name="MSIP_Label_e6c818a6-e1a0-4a6e-a969-20d857c5dc62_SetDate">
    <vt:lpwstr>2021-12-15T15:34:17Z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16a5f899-d53c-4afc-9f55-68c438bd50f4</vt:lpwstr>
  </property>
  <property fmtid="{D5CDD505-2E9C-101B-9397-08002B2CF9AE}" pid="9" name="MSIP_Label_e6c818a6-e1a0-4a6e-a969-20d857c5dc62_ContentBits">
    <vt:lpwstr>2</vt:lpwstr>
  </property>
</Properties>
</file>